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9"/>
  </p:notesMasterIdLst>
  <p:sldIdLst>
    <p:sldId id="339" r:id="rId2"/>
    <p:sldId id="340" r:id="rId3"/>
    <p:sldId id="345" r:id="rId4"/>
    <p:sldId id="341" r:id="rId5"/>
    <p:sldId id="342" r:id="rId6"/>
    <p:sldId id="343" r:id="rId7"/>
    <p:sldId id="34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041491-C3F7-799C-D0A7-7C477ACDEFD3}" v="77" dt="2025-08-20T03:26:10.839"/>
    <p1510:client id="{061146BF-966A-9629-1380-4831EBD31EB3}" v="273" dt="2025-08-20T05:39:11.099"/>
    <p1510:client id="{0E123245-3E23-14E8-0403-06EBAFBC3099}" v="60" dt="2025-08-20T05:55:41.231"/>
    <p1510:client id="{2870B400-C44E-4F62-AF46-DD976BF0639E}" v="1" dt="2025-08-20T03:15:12.464"/>
    <p1510:client id="{2B4D3815-FCBC-10CA-25E3-B1105E676420}" v="72" dt="2025-08-20T05:32:20.928"/>
    <p1510:client id="{65F73C7E-15B9-40C0-F33C-19FCCC72DCE5}" v="17" dt="2025-08-20T03:15:22.499"/>
    <p1510:client id="{95B002A3-C06B-C3CD-00E6-AB770D976628}" v="1" dt="2025-08-20T05:38:43.346"/>
    <p1510:client id="{E8BCC009-F8B5-DE17-3785-7F3121E5F666}" v="57" dt="2025-08-20T03:21:21.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F0C843-86F5-44B5-A671-72EA451A9872}" type="doc">
      <dgm:prSet loTypeId="urn:microsoft.com/office/officeart/2005/8/layout/process1" loCatId="process" qsTypeId="urn:microsoft.com/office/officeart/2005/8/quickstyle/simple1" qsCatId="simple" csTypeId="urn:microsoft.com/office/officeart/2005/8/colors/colorful1" csCatId="colorful" phldr="1"/>
      <dgm:spPr/>
      <dgm:t>
        <a:bodyPr/>
        <a:lstStyle/>
        <a:p>
          <a:endParaRPr lang="en-US"/>
        </a:p>
      </dgm:t>
    </dgm:pt>
    <dgm:pt modelId="{3A7244F5-C0BD-47DF-BF81-FEEA2FB59E21}">
      <dgm:prSet/>
      <dgm:spPr/>
      <dgm:t>
        <a:bodyPr/>
        <a:lstStyle/>
        <a:p>
          <a:pPr rtl="0"/>
          <a:r>
            <a:rPr lang="en-US" b="1">
              <a:latin typeface="Calibri" panose="020F0502020204030204"/>
              <a:ea typeface="+mn-ea"/>
              <a:cs typeface="+mn-cs"/>
            </a:rPr>
            <a:t>Analysis:</a:t>
          </a:r>
          <a:r>
            <a:rPr lang="en-US">
              <a:latin typeface="Calibri" panose="020F0502020204030204"/>
              <a:ea typeface="+mn-ea"/>
              <a:cs typeface="+mn-cs"/>
            </a:rPr>
            <a:t> Current systems are heavily focused on the initial transaction (the booking) but neglect the user's experience during the crucial waiting and closing phases. Their database architecture is built for simple transactions but is not optimized for real-time updates or dynamic changes like booking extensions.</a:t>
          </a:r>
          <a:endParaRPr lang="en-US" b="0">
            <a:latin typeface="Calibri"/>
            <a:ea typeface="+mn-ea"/>
            <a:cs typeface="+mn-cs"/>
          </a:endParaRPr>
        </a:p>
      </dgm:t>
    </dgm:pt>
    <dgm:pt modelId="{850E1E6D-38B9-4A2B-8DEA-8FDD93166607}" type="parTrans" cxnId="{725929A0-6129-4561-8A43-9AB1379AB371}">
      <dgm:prSet/>
      <dgm:spPr/>
      <dgm:t>
        <a:bodyPr/>
        <a:lstStyle/>
        <a:p>
          <a:endParaRPr lang="en-US"/>
        </a:p>
      </dgm:t>
    </dgm:pt>
    <dgm:pt modelId="{EBF7D8D9-D1DB-4A8C-82AD-A66C009F8404}" type="sibTrans" cxnId="{725929A0-6129-4561-8A43-9AB1379AB371}">
      <dgm:prSet/>
      <dgm:spPr/>
      <dgm:t>
        <a:bodyPr/>
        <a:lstStyle/>
        <a:p>
          <a:endParaRPr lang="en-US"/>
        </a:p>
      </dgm:t>
    </dgm:pt>
    <dgm:pt modelId="{3FC99E22-B84F-41C3-A6CE-5DE3EE331402}">
      <dgm:prSet/>
      <dgm:spPr/>
      <dgm:t>
        <a:bodyPr/>
        <a:lstStyle/>
        <a:p>
          <a:r>
            <a:rPr lang="en-US">
              <a:latin typeface="Calibri" panose="020F0502020204030204"/>
              <a:ea typeface="+mn-ea"/>
              <a:cs typeface="+mn-cs"/>
            </a:rPr>
            <a:t>A </a:t>
          </a:r>
          <a:r>
            <a:rPr lang="en-US" b="1">
              <a:latin typeface="Calibri" panose="020F0502020204030204"/>
              <a:ea typeface="+mn-ea"/>
              <a:cs typeface="+mn-cs"/>
            </a:rPr>
            <a:t>dynamic, real-time data layer</a:t>
          </a:r>
          <a:r>
            <a:rPr lang="en-US">
              <a:latin typeface="Calibri" panose="020F0502020204030204"/>
              <a:ea typeface="+mn-ea"/>
              <a:cs typeface="+mn-cs"/>
            </a:rPr>
            <a:t> to manage the entire user journey transparently, from delivery to pickup.</a:t>
          </a:r>
        </a:p>
      </dgm:t>
    </dgm:pt>
    <dgm:pt modelId="{EB599D00-6E27-4D2C-B5CE-E7B2F4724730}" type="parTrans" cxnId="{2AF82D51-2F0E-4EE4-87FE-D4D8C87C0711}">
      <dgm:prSet/>
      <dgm:spPr/>
      <dgm:t>
        <a:bodyPr/>
        <a:lstStyle/>
        <a:p>
          <a:endParaRPr lang="en-US"/>
        </a:p>
      </dgm:t>
    </dgm:pt>
    <dgm:pt modelId="{C6DF5347-F782-4890-B0FF-F135A69F7B74}" type="sibTrans" cxnId="{2AF82D51-2F0E-4EE4-87FE-D4D8C87C0711}">
      <dgm:prSet/>
      <dgm:spPr/>
      <dgm:t>
        <a:bodyPr/>
        <a:lstStyle/>
        <a:p>
          <a:endParaRPr lang="en-US"/>
        </a:p>
      </dgm:t>
    </dgm:pt>
    <dgm:pt modelId="{866B6365-4F34-4297-8ED4-ADA368F3F7CF}">
      <dgm:prSet phldr="0"/>
      <dgm:spPr/>
      <dgm:t>
        <a:bodyPr/>
        <a:lstStyle/>
        <a:p>
          <a:r>
            <a:rPr lang="en-US" b="0">
              <a:latin typeface="Calibri"/>
              <a:ea typeface="+mn-ea"/>
              <a:cs typeface="+mn-cs"/>
            </a:rPr>
            <a:t>A</a:t>
          </a:r>
          <a:r>
            <a:rPr lang="en-US">
              <a:latin typeface="Calibri" panose="020F0502020204030204"/>
              <a:ea typeface="+mn-ea"/>
              <a:cs typeface="+mn-cs"/>
            </a:rPr>
            <a:t> </a:t>
          </a:r>
          <a:r>
            <a:rPr lang="en-US" b="1">
              <a:latin typeface="Calibri" panose="020F0502020204030204"/>
              <a:ea typeface="+mn-ea"/>
              <a:cs typeface="+mn-cs"/>
            </a:rPr>
            <a:t>reliable transactional database</a:t>
          </a:r>
          <a:r>
            <a:rPr lang="en-US">
              <a:latin typeface="Calibri" panose="020F0502020204030204"/>
              <a:ea typeface="+mn-ea"/>
              <a:cs typeface="+mn-cs"/>
            </a:rPr>
            <a:t> for secure bookings.</a:t>
          </a:r>
          <a:endParaRPr lang="en-US"/>
        </a:p>
      </dgm:t>
    </dgm:pt>
    <dgm:pt modelId="{6D9D03ED-AF77-438E-8288-BA71D3DEE551}" type="parTrans" cxnId="{D091C4BB-7739-44A1-8554-8437B10CCDE7}">
      <dgm:prSet/>
      <dgm:spPr/>
    </dgm:pt>
    <dgm:pt modelId="{585A9DC3-0FC7-466D-8F03-AEB194C9C9B9}" type="sibTrans" cxnId="{D091C4BB-7739-44A1-8554-8437B10CCDE7}">
      <dgm:prSet/>
      <dgm:spPr/>
      <dgm:t>
        <a:bodyPr/>
        <a:lstStyle/>
        <a:p>
          <a:endParaRPr lang="en-US"/>
        </a:p>
        <a:p>
          <a:endParaRPr lang="en-US"/>
        </a:p>
      </dgm:t>
    </dgm:pt>
    <dgm:pt modelId="{A10D0B0A-FCF3-491B-B0FF-C6E381AB0B2B}" type="pres">
      <dgm:prSet presAssocID="{C5F0C843-86F5-44B5-A671-72EA451A9872}" presName="Name0" presStyleCnt="0">
        <dgm:presLayoutVars>
          <dgm:dir/>
          <dgm:resizeHandles val="exact"/>
        </dgm:presLayoutVars>
      </dgm:prSet>
      <dgm:spPr/>
    </dgm:pt>
    <dgm:pt modelId="{413A023E-A954-4110-8A70-88EA8428D189}" type="pres">
      <dgm:prSet presAssocID="{3A7244F5-C0BD-47DF-BF81-FEEA2FB59E21}" presName="node" presStyleLbl="node1" presStyleIdx="0" presStyleCnt="3">
        <dgm:presLayoutVars>
          <dgm:bulletEnabled val="1"/>
        </dgm:presLayoutVars>
      </dgm:prSet>
      <dgm:spPr/>
    </dgm:pt>
    <dgm:pt modelId="{ECAE4135-65B0-43F5-AEEB-B59DB8B73FDE}" type="pres">
      <dgm:prSet presAssocID="{EBF7D8D9-D1DB-4A8C-82AD-A66C009F8404}" presName="sibTrans" presStyleLbl="sibTrans2D1" presStyleIdx="0" presStyleCnt="2"/>
      <dgm:spPr/>
    </dgm:pt>
    <dgm:pt modelId="{D4B61DE4-301E-4B96-B8D3-C4147CE8A1A8}" type="pres">
      <dgm:prSet presAssocID="{EBF7D8D9-D1DB-4A8C-82AD-A66C009F8404}" presName="connectorText" presStyleLbl="sibTrans2D1" presStyleIdx="0" presStyleCnt="2"/>
      <dgm:spPr/>
    </dgm:pt>
    <dgm:pt modelId="{B8DCEC77-B4B0-4EC6-A07A-C0A5AA94B105}" type="pres">
      <dgm:prSet presAssocID="{866B6365-4F34-4297-8ED4-ADA368F3F7CF}" presName="node" presStyleLbl="node1" presStyleIdx="1" presStyleCnt="3">
        <dgm:presLayoutVars>
          <dgm:bulletEnabled val="1"/>
        </dgm:presLayoutVars>
      </dgm:prSet>
      <dgm:spPr/>
    </dgm:pt>
    <dgm:pt modelId="{EC523C12-AA08-4A1F-A302-1D4FA84B9129}" type="pres">
      <dgm:prSet presAssocID="{585A9DC3-0FC7-466D-8F03-AEB194C9C9B9}" presName="sibTrans" presStyleLbl="sibTrans2D1" presStyleIdx="1" presStyleCnt="2"/>
      <dgm:spPr/>
    </dgm:pt>
    <dgm:pt modelId="{E84D3137-7CC2-48B1-ACAD-6E38AD77C232}" type="pres">
      <dgm:prSet presAssocID="{585A9DC3-0FC7-466D-8F03-AEB194C9C9B9}" presName="connectorText" presStyleLbl="sibTrans2D1" presStyleIdx="1" presStyleCnt="2"/>
      <dgm:spPr/>
    </dgm:pt>
    <dgm:pt modelId="{28FF1AF1-A0D0-47DA-90EA-D01C3AE59F63}" type="pres">
      <dgm:prSet presAssocID="{3FC99E22-B84F-41C3-A6CE-5DE3EE331402}" presName="node" presStyleLbl="node1" presStyleIdx="2" presStyleCnt="3">
        <dgm:presLayoutVars>
          <dgm:bulletEnabled val="1"/>
        </dgm:presLayoutVars>
      </dgm:prSet>
      <dgm:spPr/>
    </dgm:pt>
  </dgm:ptLst>
  <dgm:cxnLst>
    <dgm:cxn modelId="{97180200-AE5B-4B46-B0FF-2AA61667FFFB}" type="presOf" srcId="{EBF7D8D9-D1DB-4A8C-82AD-A66C009F8404}" destId="{D4B61DE4-301E-4B96-B8D3-C4147CE8A1A8}" srcOrd="1" destOrd="0" presId="urn:microsoft.com/office/officeart/2005/8/layout/process1"/>
    <dgm:cxn modelId="{505BA370-6DA7-43F6-93E0-10139E5C4B7D}" type="presOf" srcId="{585A9DC3-0FC7-466D-8F03-AEB194C9C9B9}" destId="{E84D3137-7CC2-48B1-ACAD-6E38AD77C232}" srcOrd="1" destOrd="0" presId="urn:microsoft.com/office/officeart/2005/8/layout/process1"/>
    <dgm:cxn modelId="{2AF82D51-2F0E-4EE4-87FE-D4D8C87C0711}" srcId="{C5F0C843-86F5-44B5-A671-72EA451A9872}" destId="{3FC99E22-B84F-41C3-A6CE-5DE3EE331402}" srcOrd="2" destOrd="0" parTransId="{EB599D00-6E27-4D2C-B5CE-E7B2F4724730}" sibTransId="{C6DF5347-F782-4890-B0FF-F135A69F7B74}"/>
    <dgm:cxn modelId="{A7B6A08F-1547-4589-8629-CF145B60BBE3}" type="presOf" srcId="{C5F0C843-86F5-44B5-A671-72EA451A9872}" destId="{A10D0B0A-FCF3-491B-B0FF-C6E381AB0B2B}" srcOrd="0" destOrd="0" presId="urn:microsoft.com/office/officeart/2005/8/layout/process1"/>
    <dgm:cxn modelId="{E8BC999E-81CA-4B6A-95A1-E39E6417016A}" type="presOf" srcId="{EBF7D8D9-D1DB-4A8C-82AD-A66C009F8404}" destId="{ECAE4135-65B0-43F5-AEEB-B59DB8B73FDE}" srcOrd="0" destOrd="0" presId="urn:microsoft.com/office/officeart/2005/8/layout/process1"/>
    <dgm:cxn modelId="{725929A0-6129-4561-8A43-9AB1379AB371}" srcId="{C5F0C843-86F5-44B5-A671-72EA451A9872}" destId="{3A7244F5-C0BD-47DF-BF81-FEEA2FB59E21}" srcOrd="0" destOrd="0" parTransId="{850E1E6D-38B9-4A2B-8DEA-8FDD93166607}" sibTransId="{EBF7D8D9-D1DB-4A8C-82AD-A66C009F8404}"/>
    <dgm:cxn modelId="{E1D5DDB0-A70D-4C89-AD9E-6D18C1D68666}" type="presOf" srcId="{3FC99E22-B84F-41C3-A6CE-5DE3EE331402}" destId="{28FF1AF1-A0D0-47DA-90EA-D01C3AE59F63}" srcOrd="0" destOrd="0" presId="urn:microsoft.com/office/officeart/2005/8/layout/process1"/>
    <dgm:cxn modelId="{D091C4BB-7739-44A1-8554-8437B10CCDE7}" srcId="{C5F0C843-86F5-44B5-A671-72EA451A9872}" destId="{866B6365-4F34-4297-8ED4-ADA368F3F7CF}" srcOrd="1" destOrd="0" parTransId="{6D9D03ED-AF77-438E-8288-BA71D3DEE551}" sibTransId="{585A9DC3-0FC7-466D-8F03-AEB194C9C9B9}"/>
    <dgm:cxn modelId="{1B1643BF-84F4-48B7-9C85-DD4BAAB83F47}" type="presOf" srcId="{866B6365-4F34-4297-8ED4-ADA368F3F7CF}" destId="{B8DCEC77-B4B0-4EC6-A07A-C0A5AA94B105}" srcOrd="0" destOrd="0" presId="urn:microsoft.com/office/officeart/2005/8/layout/process1"/>
    <dgm:cxn modelId="{A665F0DE-9E1B-4DF4-B9B4-049F2DE42711}" type="presOf" srcId="{585A9DC3-0FC7-466D-8F03-AEB194C9C9B9}" destId="{EC523C12-AA08-4A1F-A302-1D4FA84B9129}" srcOrd="0" destOrd="0" presId="urn:microsoft.com/office/officeart/2005/8/layout/process1"/>
    <dgm:cxn modelId="{ECAF80F0-AF4C-436C-B594-C4382A96D4A4}" type="presOf" srcId="{3A7244F5-C0BD-47DF-BF81-FEEA2FB59E21}" destId="{413A023E-A954-4110-8A70-88EA8428D189}" srcOrd="0" destOrd="0" presId="urn:microsoft.com/office/officeart/2005/8/layout/process1"/>
    <dgm:cxn modelId="{2BD775CA-BCB6-477A-9288-BE1CC85926E0}" type="presParOf" srcId="{A10D0B0A-FCF3-491B-B0FF-C6E381AB0B2B}" destId="{413A023E-A954-4110-8A70-88EA8428D189}" srcOrd="0" destOrd="0" presId="urn:microsoft.com/office/officeart/2005/8/layout/process1"/>
    <dgm:cxn modelId="{FAD5294A-94F0-430D-A59B-8E40FC85C5BA}" type="presParOf" srcId="{A10D0B0A-FCF3-491B-B0FF-C6E381AB0B2B}" destId="{ECAE4135-65B0-43F5-AEEB-B59DB8B73FDE}" srcOrd="1" destOrd="0" presId="urn:microsoft.com/office/officeart/2005/8/layout/process1"/>
    <dgm:cxn modelId="{C5DBD00A-C7EE-4B36-9FCA-5B8D914202A3}" type="presParOf" srcId="{ECAE4135-65B0-43F5-AEEB-B59DB8B73FDE}" destId="{D4B61DE4-301E-4B96-B8D3-C4147CE8A1A8}" srcOrd="0" destOrd="0" presId="urn:microsoft.com/office/officeart/2005/8/layout/process1"/>
    <dgm:cxn modelId="{C43A0BBC-D4E0-4FAA-8491-6B66CB04E3C7}" type="presParOf" srcId="{A10D0B0A-FCF3-491B-B0FF-C6E381AB0B2B}" destId="{B8DCEC77-B4B0-4EC6-A07A-C0A5AA94B105}" srcOrd="2" destOrd="0" presId="urn:microsoft.com/office/officeart/2005/8/layout/process1"/>
    <dgm:cxn modelId="{574699B5-91D0-4C79-ABB9-E4CC88C0A0D7}" type="presParOf" srcId="{A10D0B0A-FCF3-491B-B0FF-C6E381AB0B2B}" destId="{EC523C12-AA08-4A1F-A302-1D4FA84B9129}" srcOrd="3" destOrd="0" presId="urn:microsoft.com/office/officeart/2005/8/layout/process1"/>
    <dgm:cxn modelId="{C5A5A7B5-B8E1-44C2-9546-196C187C5420}" type="presParOf" srcId="{EC523C12-AA08-4A1F-A302-1D4FA84B9129}" destId="{E84D3137-7CC2-48B1-ACAD-6E38AD77C232}" srcOrd="0" destOrd="0" presId="urn:microsoft.com/office/officeart/2005/8/layout/process1"/>
    <dgm:cxn modelId="{0CD3C141-53DA-4035-A3B2-146B5F55DE4C}" type="presParOf" srcId="{A10D0B0A-FCF3-491B-B0FF-C6E381AB0B2B}" destId="{28FF1AF1-A0D0-47DA-90EA-D01C3AE59F63}"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A023E-A954-4110-8A70-88EA8428D189}">
      <dsp:nvSpPr>
        <dsp:cNvPr id="0" name=""/>
        <dsp:cNvSpPr/>
      </dsp:nvSpPr>
      <dsp:spPr>
        <a:xfrm>
          <a:off x="9604" y="256852"/>
          <a:ext cx="2870689" cy="31757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b="1" kern="1200">
              <a:latin typeface="Calibri" panose="020F0502020204030204"/>
              <a:ea typeface="+mn-ea"/>
              <a:cs typeface="+mn-cs"/>
            </a:rPr>
            <a:t>Analysis:</a:t>
          </a:r>
          <a:r>
            <a:rPr lang="en-US" sz="1700" kern="1200">
              <a:latin typeface="Calibri" panose="020F0502020204030204"/>
              <a:ea typeface="+mn-ea"/>
              <a:cs typeface="+mn-cs"/>
            </a:rPr>
            <a:t> Current systems are heavily focused on the initial transaction (the booking) but neglect the user's experience during the crucial waiting and closing phases. Their database architecture is built for simple transactions but is not optimized for real-time updates or dynamic changes like booking extensions.</a:t>
          </a:r>
          <a:endParaRPr lang="en-US" sz="1700" b="0" kern="1200">
            <a:latin typeface="Calibri"/>
            <a:ea typeface="+mn-ea"/>
            <a:cs typeface="+mn-cs"/>
          </a:endParaRPr>
        </a:p>
      </dsp:txBody>
      <dsp:txXfrm>
        <a:off x="93684" y="340932"/>
        <a:ext cx="2702529" cy="3007540"/>
      </dsp:txXfrm>
    </dsp:sp>
    <dsp:sp modelId="{ECAE4135-65B0-43F5-AEEB-B59DB8B73FDE}">
      <dsp:nvSpPr>
        <dsp:cNvPr id="0" name=""/>
        <dsp:cNvSpPr/>
      </dsp:nvSpPr>
      <dsp:spPr>
        <a:xfrm>
          <a:off x="3167362" y="1488737"/>
          <a:ext cx="608586" cy="71193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167362" y="1631123"/>
        <a:ext cx="426010" cy="427158"/>
      </dsp:txXfrm>
    </dsp:sp>
    <dsp:sp modelId="{B8DCEC77-B4B0-4EC6-A07A-C0A5AA94B105}">
      <dsp:nvSpPr>
        <dsp:cNvPr id="0" name=""/>
        <dsp:cNvSpPr/>
      </dsp:nvSpPr>
      <dsp:spPr>
        <a:xfrm>
          <a:off x="4028569" y="256852"/>
          <a:ext cx="2870689" cy="31757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0" kern="1200">
              <a:latin typeface="Calibri"/>
              <a:ea typeface="+mn-ea"/>
              <a:cs typeface="+mn-cs"/>
            </a:rPr>
            <a:t>A</a:t>
          </a:r>
          <a:r>
            <a:rPr lang="en-US" sz="1700" kern="1200">
              <a:latin typeface="Calibri" panose="020F0502020204030204"/>
              <a:ea typeface="+mn-ea"/>
              <a:cs typeface="+mn-cs"/>
            </a:rPr>
            <a:t> </a:t>
          </a:r>
          <a:r>
            <a:rPr lang="en-US" sz="1700" b="1" kern="1200">
              <a:latin typeface="Calibri" panose="020F0502020204030204"/>
              <a:ea typeface="+mn-ea"/>
              <a:cs typeface="+mn-cs"/>
            </a:rPr>
            <a:t>reliable transactional database</a:t>
          </a:r>
          <a:r>
            <a:rPr lang="en-US" sz="1700" kern="1200">
              <a:latin typeface="Calibri" panose="020F0502020204030204"/>
              <a:ea typeface="+mn-ea"/>
              <a:cs typeface="+mn-cs"/>
            </a:rPr>
            <a:t> for secure bookings.</a:t>
          </a:r>
          <a:endParaRPr lang="en-US" sz="1700" kern="1200"/>
        </a:p>
      </dsp:txBody>
      <dsp:txXfrm>
        <a:off x="4112649" y="340932"/>
        <a:ext cx="2702529" cy="3007540"/>
      </dsp:txXfrm>
    </dsp:sp>
    <dsp:sp modelId="{EC523C12-AA08-4A1F-A302-1D4FA84B9129}">
      <dsp:nvSpPr>
        <dsp:cNvPr id="0" name=""/>
        <dsp:cNvSpPr/>
      </dsp:nvSpPr>
      <dsp:spPr>
        <a:xfrm>
          <a:off x="7186328" y="1488737"/>
          <a:ext cx="608586" cy="71193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a:p>
          <a:pPr marL="0" lvl="0" indent="0" algn="ctr" defTabSz="533400">
            <a:lnSpc>
              <a:spcPct val="90000"/>
            </a:lnSpc>
            <a:spcBef>
              <a:spcPct val="0"/>
            </a:spcBef>
            <a:spcAft>
              <a:spcPct val="35000"/>
            </a:spcAft>
            <a:buNone/>
          </a:pPr>
          <a:endParaRPr lang="en-US" sz="1200" kern="1200"/>
        </a:p>
      </dsp:txBody>
      <dsp:txXfrm>
        <a:off x="7186328" y="1631123"/>
        <a:ext cx="426010" cy="427158"/>
      </dsp:txXfrm>
    </dsp:sp>
    <dsp:sp modelId="{28FF1AF1-A0D0-47DA-90EA-D01C3AE59F63}">
      <dsp:nvSpPr>
        <dsp:cNvPr id="0" name=""/>
        <dsp:cNvSpPr/>
      </dsp:nvSpPr>
      <dsp:spPr>
        <a:xfrm>
          <a:off x="8047535" y="256852"/>
          <a:ext cx="2870689" cy="317570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Calibri" panose="020F0502020204030204"/>
              <a:ea typeface="+mn-ea"/>
              <a:cs typeface="+mn-cs"/>
            </a:rPr>
            <a:t>A </a:t>
          </a:r>
          <a:r>
            <a:rPr lang="en-US" sz="1700" b="1" kern="1200">
              <a:latin typeface="Calibri" panose="020F0502020204030204"/>
              <a:ea typeface="+mn-ea"/>
              <a:cs typeface="+mn-cs"/>
            </a:rPr>
            <a:t>dynamic, real-time data layer</a:t>
          </a:r>
          <a:r>
            <a:rPr lang="en-US" sz="1700" kern="1200">
              <a:latin typeface="Calibri" panose="020F0502020204030204"/>
              <a:ea typeface="+mn-ea"/>
              <a:cs typeface="+mn-cs"/>
            </a:rPr>
            <a:t> to manage the entire user journey transparently, from delivery to pickup.</a:t>
          </a:r>
        </a:p>
      </dsp:txBody>
      <dsp:txXfrm>
        <a:off x="8131615" y="340932"/>
        <a:ext cx="2702529" cy="30075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1F51BA-7ED6-4AA1-9FD6-E72F64353F06}" type="datetimeFigureOut">
              <a:rPr lang="en-IN" smtClean="0"/>
              <a:t>21-08-2025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C6F5D-7CC4-461D-B7C7-C2415FDAD32E}" type="slidenum">
              <a:rPr lang="en-IN" smtClean="0"/>
              <a:t>‹#›</a:t>
            </a:fld>
            <a:endParaRPr lang="en-IN"/>
          </a:p>
        </p:txBody>
      </p:sp>
    </p:spTree>
    <p:extLst>
      <p:ext uri="{BB962C8B-B14F-4D97-AF65-F5344CB8AC3E}">
        <p14:creationId xmlns:p14="http://schemas.microsoft.com/office/powerpoint/2010/main" val="4128081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59A93-9616-452C-BCFA-B8117DAF89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4785B1-C320-464A-BF1B-58C65D98EE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FAA75F-31DF-4A3C-B64E-39F603B46260}"/>
              </a:ext>
            </a:extLst>
          </p:cNvPr>
          <p:cNvSpPr>
            <a:spLocks noGrp="1"/>
          </p:cNvSpPr>
          <p:nvPr>
            <p:ph type="dt" sz="half" idx="10"/>
          </p:nvPr>
        </p:nvSpPr>
        <p:spPr/>
        <p:txBody>
          <a:bodyPr/>
          <a:lstStyle/>
          <a:p>
            <a:fld id="{A57BFAE4-0CC7-4F2A-8DB1-20F2F7B7E039}" type="datetime1">
              <a:rPr lang="en-IN" smtClean="0"/>
              <a:t>21-08-2025</a:t>
            </a:fld>
            <a:endParaRPr lang="en-IN"/>
          </a:p>
        </p:txBody>
      </p:sp>
      <p:sp>
        <p:nvSpPr>
          <p:cNvPr id="5" name="Footer Placeholder 4">
            <a:extLst>
              <a:ext uri="{FF2B5EF4-FFF2-40B4-BE49-F238E27FC236}">
                <a16:creationId xmlns:a16="http://schemas.microsoft.com/office/drawing/2014/main" id="{BD6D8D9C-F7BF-477F-9D97-4E0FC2385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2CF35-A2B3-4F24-8F1D-5B074A72B802}"/>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683717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E0794-D8C0-4618-8AD1-C20E3D499D5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C5466B-9B18-433A-BA93-12D9560300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2DD9E-F573-4022-B7A7-8EE06BFF7AFC}"/>
              </a:ext>
            </a:extLst>
          </p:cNvPr>
          <p:cNvSpPr>
            <a:spLocks noGrp="1"/>
          </p:cNvSpPr>
          <p:nvPr>
            <p:ph type="dt" sz="half" idx="10"/>
          </p:nvPr>
        </p:nvSpPr>
        <p:spPr/>
        <p:txBody>
          <a:bodyPr/>
          <a:lstStyle/>
          <a:p>
            <a:fld id="{10C7A163-2EE9-4440-B6A0-0D7089750765}" type="datetime1">
              <a:rPr lang="en-IN" smtClean="0"/>
              <a:t>21-08-2025</a:t>
            </a:fld>
            <a:endParaRPr lang="en-IN"/>
          </a:p>
        </p:txBody>
      </p:sp>
      <p:sp>
        <p:nvSpPr>
          <p:cNvPr id="5" name="Footer Placeholder 4">
            <a:extLst>
              <a:ext uri="{FF2B5EF4-FFF2-40B4-BE49-F238E27FC236}">
                <a16:creationId xmlns:a16="http://schemas.microsoft.com/office/drawing/2014/main" id="{E2F8FD90-E1CA-4BFE-8652-DEEFBC0EEE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4101E-C83A-4A14-B62A-AB64595A1DE3}"/>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410466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BF680C-2DA6-4E3E-85FA-AC4E8BE78E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9FA322-73AD-4310-8A3B-78532507D38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60E10-E8F2-4C34-8BF9-D176B6E6F2FD}"/>
              </a:ext>
            </a:extLst>
          </p:cNvPr>
          <p:cNvSpPr>
            <a:spLocks noGrp="1"/>
          </p:cNvSpPr>
          <p:nvPr>
            <p:ph type="dt" sz="half" idx="10"/>
          </p:nvPr>
        </p:nvSpPr>
        <p:spPr/>
        <p:txBody>
          <a:bodyPr/>
          <a:lstStyle/>
          <a:p>
            <a:fld id="{DC72A5AB-DA7F-41FA-B8A7-50F30E93A307}" type="datetime1">
              <a:rPr lang="en-IN" smtClean="0"/>
              <a:t>21-08-2025</a:t>
            </a:fld>
            <a:endParaRPr lang="en-IN"/>
          </a:p>
        </p:txBody>
      </p:sp>
      <p:sp>
        <p:nvSpPr>
          <p:cNvPr id="5" name="Footer Placeholder 4">
            <a:extLst>
              <a:ext uri="{FF2B5EF4-FFF2-40B4-BE49-F238E27FC236}">
                <a16:creationId xmlns:a16="http://schemas.microsoft.com/office/drawing/2014/main" id="{3EFEE243-661C-4624-8714-4485E05AA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FA29B-986E-4E5F-BBAA-4EA9DF0FDBA7}"/>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401272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DC89-6AAA-4141-9109-5724933EC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B29F2B-4CF2-421A-AC33-1BE3733A93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E8576-72AE-4FA1-AF70-B15AB1E785F7}"/>
              </a:ext>
            </a:extLst>
          </p:cNvPr>
          <p:cNvSpPr>
            <a:spLocks noGrp="1"/>
          </p:cNvSpPr>
          <p:nvPr>
            <p:ph type="dt" sz="half" idx="10"/>
          </p:nvPr>
        </p:nvSpPr>
        <p:spPr/>
        <p:txBody>
          <a:bodyPr/>
          <a:lstStyle/>
          <a:p>
            <a:fld id="{7C0C6A5D-2C60-4D60-B3AF-7F4A16BD6A4F}" type="datetime1">
              <a:rPr lang="en-IN" smtClean="0"/>
              <a:t>21-08-2025</a:t>
            </a:fld>
            <a:endParaRPr lang="en-IN"/>
          </a:p>
        </p:txBody>
      </p:sp>
      <p:sp>
        <p:nvSpPr>
          <p:cNvPr id="5" name="Footer Placeholder 4">
            <a:extLst>
              <a:ext uri="{FF2B5EF4-FFF2-40B4-BE49-F238E27FC236}">
                <a16:creationId xmlns:a16="http://schemas.microsoft.com/office/drawing/2014/main" id="{3D3EEC78-756D-48AE-A309-3C383B97B4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4D537-2835-47DE-A174-6C7A239B2BAA}"/>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75854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32F0-C45D-4BF4-A50F-43A99168C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2676EB7-BDA3-4D5A-97D1-3FA7C7AA2B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FB7B38-5B64-4E13-B7F2-4C580B116D3E}"/>
              </a:ext>
            </a:extLst>
          </p:cNvPr>
          <p:cNvSpPr>
            <a:spLocks noGrp="1"/>
          </p:cNvSpPr>
          <p:nvPr>
            <p:ph type="dt" sz="half" idx="10"/>
          </p:nvPr>
        </p:nvSpPr>
        <p:spPr/>
        <p:txBody>
          <a:bodyPr/>
          <a:lstStyle/>
          <a:p>
            <a:fld id="{935C8AB8-6F1C-40CD-8926-590B0E1C0B55}" type="datetime1">
              <a:rPr lang="en-IN" smtClean="0"/>
              <a:t>21-08-2025</a:t>
            </a:fld>
            <a:endParaRPr lang="en-IN"/>
          </a:p>
        </p:txBody>
      </p:sp>
      <p:sp>
        <p:nvSpPr>
          <p:cNvPr id="5" name="Footer Placeholder 4">
            <a:extLst>
              <a:ext uri="{FF2B5EF4-FFF2-40B4-BE49-F238E27FC236}">
                <a16:creationId xmlns:a16="http://schemas.microsoft.com/office/drawing/2014/main" id="{20FABBC9-C44C-42FB-A58D-F9EBE559B7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F85C6-7C6A-4C85-9284-3981B5540E59}"/>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213586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4ACE-E3DF-4037-BACA-D2DB5CB82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C42CBA-7E60-410A-8254-C6318CFD73B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6F2D38-16D6-40AF-A339-AEA09334F84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699982-BC09-437E-853E-4BAAB42E0ADF}"/>
              </a:ext>
            </a:extLst>
          </p:cNvPr>
          <p:cNvSpPr>
            <a:spLocks noGrp="1"/>
          </p:cNvSpPr>
          <p:nvPr>
            <p:ph type="dt" sz="half" idx="10"/>
          </p:nvPr>
        </p:nvSpPr>
        <p:spPr/>
        <p:txBody>
          <a:bodyPr/>
          <a:lstStyle/>
          <a:p>
            <a:fld id="{08E6820C-B153-4F76-8F54-0CA0DF4D4F17}" type="datetime1">
              <a:rPr lang="en-IN" smtClean="0"/>
              <a:t>21-08-2025</a:t>
            </a:fld>
            <a:endParaRPr lang="en-IN"/>
          </a:p>
        </p:txBody>
      </p:sp>
      <p:sp>
        <p:nvSpPr>
          <p:cNvPr id="6" name="Footer Placeholder 5">
            <a:extLst>
              <a:ext uri="{FF2B5EF4-FFF2-40B4-BE49-F238E27FC236}">
                <a16:creationId xmlns:a16="http://schemas.microsoft.com/office/drawing/2014/main" id="{825816F6-3C0E-4F69-A9F2-4C73D4673C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0BDF9-65B7-440F-A9FE-DEED54E7A88E}"/>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4182161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0F833-54C9-4880-9D84-11774C7904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5357F5-CBCF-41F3-B032-36463115A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BC5533-2A03-456B-B3B8-832B4593582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D2F16E7-F2B0-40C6-9FEC-40BABE3262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0B602AD-33B9-4ABB-AD00-BC96DCFFBA6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175BBD-780C-44D4-8DBB-8D10B4E8D85B}"/>
              </a:ext>
            </a:extLst>
          </p:cNvPr>
          <p:cNvSpPr>
            <a:spLocks noGrp="1"/>
          </p:cNvSpPr>
          <p:nvPr>
            <p:ph type="dt" sz="half" idx="10"/>
          </p:nvPr>
        </p:nvSpPr>
        <p:spPr/>
        <p:txBody>
          <a:bodyPr/>
          <a:lstStyle/>
          <a:p>
            <a:fld id="{63BBCB14-E46B-47B5-9133-0A06FBA8F50C}" type="datetime1">
              <a:rPr lang="en-IN" smtClean="0"/>
              <a:t>21-08-2025</a:t>
            </a:fld>
            <a:endParaRPr lang="en-IN"/>
          </a:p>
        </p:txBody>
      </p:sp>
      <p:sp>
        <p:nvSpPr>
          <p:cNvPr id="8" name="Footer Placeholder 7">
            <a:extLst>
              <a:ext uri="{FF2B5EF4-FFF2-40B4-BE49-F238E27FC236}">
                <a16:creationId xmlns:a16="http://schemas.microsoft.com/office/drawing/2014/main" id="{52DBB873-FF48-4685-BE8B-C0923386A6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6D4C3DD-0C93-4889-B4D8-BF9E84D778A3}"/>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21626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327E-46DC-4FC1-943F-A55D06A572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ECDEED-7010-44CB-A33E-4CA4E8E9C56F}"/>
              </a:ext>
            </a:extLst>
          </p:cNvPr>
          <p:cNvSpPr>
            <a:spLocks noGrp="1"/>
          </p:cNvSpPr>
          <p:nvPr>
            <p:ph type="dt" sz="half" idx="10"/>
          </p:nvPr>
        </p:nvSpPr>
        <p:spPr/>
        <p:txBody>
          <a:bodyPr/>
          <a:lstStyle/>
          <a:p>
            <a:fld id="{6D5971DA-93E1-4992-86A8-9E0CAC49D607}" type="datetime1">
              <a:rPr lang="en-IN" smtClean="0"/>
              <a:t>21-08-2025</a:t>
            </a:fld>
            <a:endParaRPr lang="en-IN"/>
          </a:p>
        </p:txBody>
      </p:sp>
      <p:sp>
        <p:nvSpPr>
          <p:cNvPr id="4" name="Footer Placeholder 3">
            <a:extLst>
              <a:ext uri="{FF2B5EF4-FFF2-40B4-BE49-F238E27FC236}">
                <a16:creationId xmlns:a16="http://schemas.microsoft.com/office/drawing/2014/main" id="{3E677F7C-5AFB-47F2-87FC-EA1899B29E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A5CD99-0431-4BA2-9355-75B7EC848E03}"/>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158964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C05B88-3F8C-4592-B2E5-2577C8AA3E9E}"/>
              </a:ext>
            </a:extLst>
          </p:cNvPr>
          <p:cNvSpPr>
            <a:spLocks noGrp="1"/>
          </p:cNvSpPr>
          <p:nvPr>
            <p:ph type="dt" sz="half" idx="10"/>
          </p:nvPr>
        </p:nvSpPr>
        <p:spPr/>
        <p:txBody>
          <a:bodyPr/>
          <a:lstStyle/>
          <a:p>
            <a:fld id="{F72C79BE-FC4D-48DC-A31D-17E593B657B1}" type="datetime1">
              <a:rPr lang="en-IN" smtClean="0"/>
              <a:t>21-08-2025</a:t>
            </a:fld>
            <a:endParaRPr lang="en-IN"/>
          </a:p>
        </p:txBody>
      </p:sp>
      <p:sp>
        <p:nvSpPr>
          <p:cNvPr id="3" name="Footer Placeholder 2">
            <a:extLst>
              <a:ext uri="{FF2B5EF4-FFF2-40B4-BE49-F238E27FC236}">
                <a16:creationId xmlns:a16="http://schemas.microsoft.com/office/drawing/2014/main" id="{A06B3F82-BEB0-4339-AA1A-12A2ED8810B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A91F8D-0F21-467E-9BE5-BBA46DFD1B23}"/>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1644702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5443-CAE4-49E8-9ED7-A55D29F8F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1836B3-E29A-4DE1-AA4D-6899271B6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449F91-71F6-418B-9D02-7B9485F3E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E0E3285-6338-4BE7-A35E-6AB5206C5E3D}"/>
              </a:ext>
            </a:extLst>
          </p:cNvPr>
          <p:cNvSpPr>
            <a:spLocks noGrp="1"/>
          </p:cNvSpPr>
          <p:nvPr>
            <p:ph type="dt" sz="half" idx="10"/>
          </p:nvPr>
        </p:nvSpPr>
        <p:spPr/>
        <p:txBody>
          <a:bodyPr/>
          <a:lstStyle/>
          <a:p>
            <a:fld id="{5C278710-E2C3-4901-95F6-8D58AAC86BC9}" type="datetime1">
              <a:rPr lang="en-IN" smtClean="0"/>
              <a:t>21-08-2025</a:t>
            </a:fld>
            <a:endParaRPr lang="en-IN"/>
          </a:p>
        </p:txBody>
      </p:sp>
      <p:sp>
        <p:nvSpPr>
          <p:cNvPr id="6" name="Footer Placeholder 5">
            <a:extLst>
              <a:ext uri="{FF2B5EF4-FFF2-40B4-BE49-F238E27FC236}">
                <a16:creationId xmlns:a16="http://schemas.microsoft.com/office/drawing/2014/main" id="{3B20DAF9-207B-4BC4-8593-8B84867F11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76D93E-8125-439D-B7DE-0B7151CC1DEE}"/>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403970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696B-A28B-4038-B86C-4F4F8D07F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5C9391-F79D-4059-871C-43C5812A4C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123964-0698-459F-AF8F-7500147B2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02ED4E-4453-46B5-855D-EBDCB8C6DFFA}"/>
              </a:ext>
            </a:extLst>
          </p:cNvPr>
          <p:cNvSpPr>
            <a:spLocks noGrp="1"/>
          </p:cNvSpPr>
          <p:nvPr>
            <p:ph type="dt" sz="half" idx="10"/>
          </p:nvPr>
        </p:nvSpPr>
        <p:spPr/>
        <p:txBody>
          <a:bodyPr/>
          <a:lstStyle/>
          <a:p>
            <a:fld id="{CF30ACAB-024D-4F5B-9C0E-0FD02A0AA7F5}" type="datetime1">
              <a:rPr lang="en-IN" smtClean="0"/>
              <a:t>21-08-2025</a:t>
            </a:fld>
            <a:endParaRPr lang="en-IN"/>
          </a:p>
        </p:txBody>
      </p:sp>
      <p:sp>
        <p:nvSpPr>
          <p:cNvPr id="6" name="Footer Placeholder 5">
            <a:extLst>
              <a:ext uri="{FF2B5EF4-FFF2-40B4-BE49-F238E27FC236}">
                <a16:creationId xmlns:a16="http://schemas.microsoft.com/office/drawing/2014/main" id="{6E791684-760D-4DA5-A58C-A851E7311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72A0CF-9EE5-4EC2-AD08-F0CE5A556421}"/>
              </a:ext>
            </a:extLst>
          </p:cNvPr>
          <p:cNvSpPr>
            <a:spLocks noGrp="1"/>
          </p:cNvSpPr>
          <p:nvPr>
            <p:ph type="sldNum" sz="quarter" idx="12"/>
          </p:nvPr>
        </p:nvSpPr>
        <p:spPr/>
        <p:txBody>
          <a:bodyPr/>
          <a:lstStyle/>
          <a:p>
            <a:fld id="{ECDE3E0C-8892-411D-846D-64450703CF90}" type="slidenum">
              <a:rPr lang="en-IN" smtClean="0"/>
              <a:t>‹#›</a:t>
            </a:fld>
            <a:endParaRPr lang="en-IN"/>
          </a:p>
        </p:txBody>
      </p:sp>
    </p:spTree>
    <p:extLst>
      <p:ext uri="{BB962C8B-B14F-4D97-AF65-F5344CB8AC3E}">
        <p14:creationId xmlns:p14="http://schemas.microsoft.com/office/powerpoint/2010/main" val="7378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E35E7-9D8C-4361-AD47-1F3F07B7B8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5CE2E7-9B4F-48D5-A1D1-63A571BB26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EE2A9-C920-4BEC-990D-5E87DFA2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1CC409-ECCF-48C0-BFDD-AFD3E19ACD9B}" type="datetime1">
              <a:rPr lang="en-IN" smtClean="0"/>
              <a:t>21-08-2025</a:t>
            </a:fld>
            <a:endParaRPr lang="en-IN"/>
          </a:p>
        </p:txBody>
      </p:sp>
      <p:sp>
        <p:nvSpPr>
          <p:cNvPr id="5" name="Footer Placeholder 4">
            <a:extLst>
              <a:ext uri="{FF2B5EF4-FFF2-40B4-BE49-F238E27FC236}">
                <a16:creationId xmlns:a16="http://schemas.microsoft.com/office/drawing/2014/main" id="{C974C137-0D3B-4647-B90E-5B8762362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EF42397-0145-4C6B-8589-D2155BDE4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DE3E0C-8892-411D-846D-64450703CF90}" type="slidenum">
              <a:rPr lang="en-IN" smtClean="0"/>
              <a:t>‹#›</a:t>
            </a:fld>
            <a:endParaRPr lang="en-IN"/>
          </a:p>
        </p:txBody>
      </p:sp>
    </p:spTree>
    <p:extLst>
      <p:ext uri="{BB962C8B-B14F-4D97-AF65-F5344CB8AC3E}">
        <p14:creationId xmlns:p14="http://schemas.microsoft.com/office/powerpoint/2010/main" val="235271943"/>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50603452_Development_of_Car_Rental_Management_System_with_Scheduling_Algorithm" TargetMode="External"/><Relationship Id="rId2" Type="http://schemas.openxmlformats.org/officeDocument/2006/relationships/hyperlink" Target="https://www.ijnrd.org/papers/IJNRD2403623.pdf" TargetMode="External"/><Relationship Id="rId1" Type="http://schemas.openxmlformats.org/officeDocument/2006/relationships/slideLayout" Target="../slideLayouts/slideLayout2.xml"/><Relationship Id="rId5" Type="http://schemas.openxmlformats.org/officeDocument/2006/relationships/hyperlink" Target="https://ijcsmc.com/docs/papers/March2022/V11I3202226.pdf" TargetMode="External"/><Relationship Id="rId4" Type="http://schemas.openxmlformats.org/officeDocument/2006/relationships/hyperlink" Target="https://www.irjmets.com/uploadedfiles/paper/issue_4_april_2025/72533/final/fin_irjmets1744729434.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and person standing next to a car&#10;&#10;AI-generated content may be incorrect.">
            <a:extLst>
              <a:ext uri="{FF2B5EF4-FFF2-40B4-BE49-F238E27FC236}">
                <a16:creationId xmlns:a16="http://schemas.microsoft.com/office/drawing/2014/main" id="{B9B05862-B1DE-3E6E-C5AF-A76509779279}"/>
              </a:ext>
            </a:extLst>
          </p:cNvPr>
          <p:cNvPicPr>
            <a:picLocks noChangeAspect="1"/>
          </p:cNvPicPr>
          <p:nvPr/>
        </p:nvPicPr>
        <p:blipFill>
          <a:blip r:embed="rId2"/>
          <a:srcRect t="2512"/>
          <a:stretch>
            <a:fillRect/>
          </a:stretch>
        </p:blipFill>
        <p:spPr>
          <a:xfrm>
            <a:off x="2522356" y="10"/>
            <a:ext cx="9669642" cy="6857990"/>
          </a:xfrm>
          <a:prstGeom prst="rect">
            <a:avLst/>
          </a:prstGeom>
        </p:spPr>
      </p:pic>
      <p:sp>
        <p:nvSpPr>
          <p:cNvPr id="34" name="Rectangle 3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00A09-BF95-A121-71A4-33FFE91ACA86}"/>
              </a:ext>
            </a:extLst>
          </p:cNvPr>
          <p:cNvSpPr>
            <a:spLocks noGrp="1"/>
          </p:cNvSpPr>
          <p:nvPr>
            <p:ph type="title"/>
          </p:nvPr>
        </p:nvSpPr>
        <p:spPr>
          <a:xfrm>
            <a:off x="838200" y="365125"/>
            <a:ext cx="5376267" cy="1899912"/>
          </a:xfrm>
        </p:spPr>
        <p:txBody>
          <a:bodyPr vert="horz" lIns="91440" tIns="45720" rIns="91440" bIns="45720" rtlCol="0" anchor="ctr">
            <a:normAutofit/>
          </a:bodyPr>
          <a:lstStyle/>
          <a:p>
            <a:r>
              <a:rPr lang="en-US" sz="1600" b="1"/>
              <a:t>Project Based Learning Review – 2</a:t>
            </a:r>
            <a:br>
              <a:rPr lang="en-US" sz="1600" b="1"/>
            </a:br>
            <a:r>
              <a:rPr lang="en-US" sz="1600" b="1"/>
              <a:t>On</a:t>
            </a:r>
            <a:br>
              <a:rPr lang="en-US" sz="1600" b="1"/>
            </a:br>
            <a:r>
              <a:rPr lang="en-US" sz="2400" b="1">
                <a:latin typeface="Bookman Old Style"/>
              </a:rPr>
              <a:t>VEHICLE RENTAL MANAGEMENT SYSTEM</a:t>
            </a:r>
            <a:br>
              <a:rPr lang="en-US" sz="1600" b="1"/>
            </a:br>
            <a:br>
              <a:rPr lang="en-US" sz="1600" b="1"/>
            </a:br>
            <a:br>
              <a:rPr lang="en-US" sz="1600" b="1"/>
            </a:br>
            <a:endParaRPr lang="en-US" sz="1600"/>
          </a:p>
        </p:txBody>
      </p:sp>
      <p:sp>
        <p:nvSpPr>
          <p:cNvPr id="3" name="Content Placeholder 2">
            <a:extLst>
              <a:ext uri="{FF2B5EF4-FFF2-40B4-BE49-F238E27FC236}">
                <a16:creationId xmlns:a16="http://schemas.microsoft.com/office/drawing/2014/main" id="{7AEAE0CE-45A1-A1FF-31F4-66CECAEF3059}"/>
              </a:ext>
            </a:extLst>
          </p:cNvPr>
          <p:cNvSpPr>
            <a:spLocks noGrp="1"/>
          </p:cNvSpPr>
          <p:nvPr>
            <p:ph sz="half" idx="1"/>
          </p:nvPr>
        </p:nvSpPr>
        <p:spPr>
          <a:xfrm>
            <a:off x="838200" y="2434201"/>
            <a:ext cx="3822189" cy="3742762"/>
          </a:xfrm>
        </p:spPr>
        <p:txBody>
          <a:bodyPr vert="horz" lIns="91440" tIns="45720" rIns="91440" bIns="45720" rtlCol="0" anchor="t">
            <a:normAutofit/>
          </a:bodyPr>
          <a:lstStyle/>
          <a:p>
            <a:pPr marL="0"/>
            <a:endParaRPr lang="en-US" sz="2000" b="1"/>
          </a:p>
          <a:p>
            <a:pPr marL="0"/>
            <a:r>
              <a:rPr lang="en-US" sz="2000" b="1"/>
              <a:t>CSE-A1(Team No: 3)</a:t>
            </a:r>
            <a:endParaRPr lang="en-US" sz="2000" b="1">
              <a:ea typeface="Calibri"/>
              <a:cs typeface="Calibri"/>
            </a:endParaRPr>
          </a:p>
          <a:p>
            <a:pPr marL="514350"/>
            <a:r>
              <a:rPr lang="en-US" sz="2000" b="1"/>
              <a:t>241003099: MITHUN PRAKASH REDDY</a:t>
            </a:r>
            <a:endParaRPr lang="en-US" sz="2000" b="1">
              <a:ea typeface="Calibri"/>
              <a:cs typeface="Calibri"/>
            </a:endParaRPr>
          </a:p>
          <a:p>
            <a:pPr marL="514350"/>
            <a:r>
              <a:rPr lang="en-US" sz="2000" b="1"/>
              <a:t>2410030109: ASHFAQ SAYEED(L)</a:t>
            </a:r>
            <a:endParaRPr lang="en-US" sz="2000" b="1">
              <a:ea typeface="Calibri"/>
              <a:cs typeface="Calibri"/>
            </a:endParaRPr>
          </a:p>
          <a:p>
            <a:pPr marL="514350"/>
            <a:r>
              <a:rPr lang="en-US" sz="2000" b="1"/>
              <a:t>2410030018: SAMPATH MOHAN</a:t>
            </a:r>
            <a:endParaRPr lang="en-US" sz="2000" b="1">
              <a:ea typeface="Calibri"/>
              <a:cs typeface="Calibri"/>
            </a:endParaRPr>
          </a:p>
          <a:p>
            <a:pPr marL="514350"/>
            <a:r>
              <a:rPr lang="en-US" sz="2000" b="1"/>
              <a:t>2410030429: SAI SHASHANK</a:t>
            </a:r>
            <a:endParaRPr lang="en-US" sz="2000" b="1">
              <a:ea typeface="Calibri"/>
              <a:cs typeface="Calibri"/>
            </a:endParaRPr>
          </a:p>
          <a:p>
            <a:pPr marL="514350"/>
            <a:endParaRPr lang="en-US" sz="2000"/>
          </a:p>
          <a:p>
            <a:pPr marL="0"/>
            <a:endParaRPr lang="en-US" sz="2000"/>
          </a:p>
          <a:p>
            <a:pPr marL="0"/>
            <a:endParaRPr lang="en-US" sz="2000"/>
          </a:p>
        </p:txBody>
      </p:sp>
      <p:sp>
        <p:nvSpPr>
          <p:cNvPr id="4" name="Footer Placeholder 3">
            <a:extLst>
              <a:ext uri="{FF2B5EF4-FFF2-40B4-BE49-F238E27FC236}">
                <a16:creationId xmlns:a16="http://schemas.microsoft.com/office/drawing/2014/main" id="{CD9864F2-F4A5-DC53-C4B3-F9C0A49E4A3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kern="1200">
                <a:solidFill>
                  <a:srgbClr val="FFFFFF"/>
                </a:solidFill>
                <a:latin typeface="Calibri" panose="020F0502020204030204"/>
                <a:ea typeface="+mn-ea"/>
                <a:cs typeface="+mn-cs"/>
              </a:rPr>
              <a:t>Department of Computer Science &amp; Engineering (CSE)</a:t>
            </a:r>
          </a:p>
          <a:p>
            <a:pPr>
              <a:spcAft>
                <a:spcPts val="600"/>
              </a:spcAft>
              <a:defRPr/>
            </a:pPr>
            <a:endParaRPr lang="en-US" kern="1200">
              <a:solidFill>
                <a:srgbClr val="FFFFFF"/>
              </a:solidFill>
              <a:latin typeface="Calibri" panose="020F0502020204030204"/>
              <a:ea typeface="+mn-ea"/>
              <a:cs typeface="+mn-cs"/>
            </a:endParaRPr>
          </a:p>
        </p:txBody>
      </p:sp>
      <p:sp>
        <p:nvSpPr>
          <p:cNvPr id="10" name="Content Placeholder 3">
            <a:extLst>
              <a:ext uri="{FF2B5EF4-FFF2-40B4-BE49-F238E27FC236}">
                <a16:creationId xmlns:a16="http://schemas.microsoft.com/office/drawing/2014/main" id="{968465D1-CCC3-285A-3E29-8B23DC764FF6}"/>
              </a:ext>
            </a:extLst>
          </p:cNvPr>
          <p:cNvSpPr txBox="1">
            <a:spLocks/>
          </p:cNvSpPr>
          <p:nvPr/>
        </p:nvSpPr>
        <p:spPr>
          <a:xfrm>
            <a:off x="952500" y="3872978"/>
            <a:ext cx="10515600" cy="7683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a:solidFill>
                <a:srgbClr val="00B050"/>
              </a:solidFill>
            </a:endParaRPr>
          </a:p>
        </p:txBody>
      </p:sp>
    </p:spTree>
    <p:extLst>
      <p:ext uri="{BB962C8B-B14F-4D97-AF65-F5344CB8AC3E}">
        <p14:creationId xmlns:p14="http://schemas.microsoft.com/office/powerpoint/2010/main" val="219530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A9711C-5589-99A7-86A6-A784AFB50822}"/>
              </a:ext>
            </a:extLst>
          </p:cNvPr>
          <p:cNvSpPr>
            <a:spLocks noGrp="1"/>
          </p:cNvSpPr>
          <p:nvPr>
            <p:ph type="title"/>
          </p:nvPr>
        </p:nvSpPr>
        <p:spPr>
          <a:xfrm>
            <a:off x="589560" y="856180"/>
            <a:ext cx="4560584" cy="1128068"/>
          </a:xfrm>
        </p:spPr>
        <p:txBody>
          <a:bodyPr anchor="ctr">
            <a:normAutofit/>
          </a:bodyPr>
          <a:lstStyle/>
          <a:p>
            <a:r>
              <a:rPr lang="en-US" sz="3100" b="1">
                <a:latin typeface="Calibri"/>
                <a:ea typeface="Calibri"/>
                <a:cs typeface="Calibri"/>
              </a:rPr>
              <a:t>Introduction &amp; Relevance to Project Title</a:t>
            </a:r>
          </a:p>
        </p:txBody>
      </p:sp>
      <p:grpSp>
        <p:nvGrpSpPr>
          <p:cNvPr id="19" name="Group 1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E5B40F-CC9D-A440-6D74-7105BB2AE7C0}"/>
              </a:ext>
            </a:extLst>
          </p:cNvPr>
          <p:cNvSpPr>
            <a:spLocks noGrp="1"/>
          </p:cNvSpPr>
          <p:nvPr>
            <p:ph idx="1"/>
          </p:nvPr>
        </p:nvSpPr>
        <p:spPr>
          <a:xfrm>
            <a:off x="590719" y="2330505"/>
            <a:ext cx="4559425" cy="3979585"/>
          </a:xfrm>
        </p:spPr>
        <p:txBody>
          <a:bodyPr vert="horz" lIns="91440" tIns="45720" rIns="91440" bIns="45720" rtlCol="0" anchor="ctr">
            <a:normAutofit/>
          </a:bodyPr>
          <a:lstStyle/>
          <a:p>
            <a:pPr marL="0" indent="0">
              <a:buNone/>
            </a:pPr>
            <a:endParaRPr lang="en-US" sz="1600" b="1">
              <a:ea typeface="+mn-lt"/>
              <a:cs typeface="+mn-lt"/>
            </a:endParaRPr>
          </a:p>
          <a:p>
            <a:r>
              <a:rPr lang="en-US" sz="1600" b="1">
                <a:ea typeface="+mn-lt"/>
                <a:cs typeface="+mn-lt"/>
              </a:rPr>
              <a:t>The Problem:</a:t>
            </a:r>
            <a:r>
              <a:rPr lang="en-US" sz="1600">
                <a:ea typeface="+mn-lt"/>
                <a:cs typeface="+mn-lt"/>
              </a:rPr>
              <a:t> people often require vehicles with no driver to make their trip comfortable and also to get extra space.</a:t>
            </a:r>
            <a:endParaRPr lang="en-US" sz="1600"/>
          </a:p>
          <a:p>
            <a:r>
              <a:rPr lang="en-US" sz="1600" b="1">
                <a:ea typeface="+mn-lt"/>
                <a:cs typeface="+mn-lt"/>
              </a:rPr>
              <a:t>Project Goal:</a:t>
            </a:r>
            <a:r>
              <a:rPr lang="en-US" sz="1600">
                <a:ea typeface="+mn-lt"/>
                <a:cs typeface="+mn-lt"/>
              </a:rPr>
              <a:t> To design and build a robust "Vehicle Rental Management System" that streamlines the entire rental lifecycle, from booking and tracking to flexible usage and convenient returns.</a:t>
            </a:r>
            <a:endParaRPr lang="en-US" sz="1600"/>
          </a:p>
          <a:p>
            <a:r>
              <a:rPr lang="en-US" sz="1600" b="1">
                <a:ea typeface="+mn-lt"/>
                <a:cs typeface="+mn-lt"/>
              </a:rPr>
              <a:t>Relevance:</a:t>
            </a:r>
            <a:r>
              <a:rPr lang="en-US" sz="1600">
                <a:ea typeface="+mn-lt"/>
                <a:cs typeface="+mn-lt"/>
              </a:rPr>
              <a:t> Our project title is directly relevant as our system </a:t>
            </a:r>
            <a:r>
              <a:rPr lang="en-US" sz="1600" b="1">
                <a:ea typeface="+mn-lt"/>
                <a:cs typeface="+mn-lt"/>
              </a:rPr>
              <a:t>manages</a:t>
            </a:r>
            <a:r>
              <a:rPr lang="en-US" sz="1600">
                <a:ea typeface="+mn-lt"/>
                <a:cs typeface="+mn-lt"/>
              </a:rPr>
              <a:t> the complete rental process. It handles user data, vehicle inventory, and the logistics of booking, extension, and final vehicle pickup, all powered by a centralized database.</a:t>
            </a:r>
            <a:endParaRPr lang="en-US" sz="1600"/>
          </a:p>
          <a:p>
            <a:endParaRPr lang="en-US" sz="1600">
              <a:ea typeface="Calibri"/>
              <a:cs typeface="Calibri"/>
            </a:endParaRP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How vital is a car rental management system for your car rental business?">
            <a:extLst>
              <a:ext uri="{FF2B5EF4-FFF2-40B4-BE49-F238E27FC236}">
                <a16:creationId xmlns:a16="http://schemas.microsoft.com/office/drawing/2014/main" id="{DA567690-827A-C65E-0AFD-88F119C53BA1}"/>
              </a:ext>
            </a:extLst>
          </p:cNvPr>
          <p:cNvPicPr>
            <a:picLocks noChangeAspect="1"/>
          </p:cNvPicPr>
          <p:nvPr/>
        </p:nvPicPr>
        <p:blipFill>
          <a:blip r:embed="rId2"/>
          <a:srcRect t="2575" r="4" b="4"/>
          <a:stretch>
            <a:fillRect/>
          </a:stretch>
        </p:blipFill>
        <p:spPr>
          <a:xfrm>
            <a:off x="5977788" y="799352"/>
            <a:ext cx="5425410" cy="5259296"/>
          </a:xfrm>
          <a:prstGeom prst="rect">
            <a:avLst/>
          </a:prstGeom>
        </p:spPr>
      </p:pic>
      <p:sp>
        <p:nvSpPr>
          <p:cNvPr id="4" name="Footer Placeholder 3">
            <a:extLst>
              <a:ext uri="{FF2B5EF4-FFF2-40B4-BE49-F238E27FC236}">
                <a16:creationId xmlns:a16="http://schemas.microsoft.com/office/drawing/2014/main" id="{7A5CE49A-5C14-7BE0-481A-9AF3A704FDF1}"/>
              </a:ext>
            </a:extLst>
          </p:cNvPr>
          <p:cNvSpPr>
            <a:spLocks noGrp="1"/>
          </p:cNvSpPr>
          <p:nvPr>
            <p:ph type="ftr" sz="quarter" idx="11"/>
          </p:nvPr>
        </p:nvSpPr>
        <p:spPr>
          <a:xfrm>
            <a:off x="5685810" y="6492240"/>
            <a:ext cx="3050866" cy="365125"/>
          </a:xfrm>
        </p:spPr>
        <p:txBody>
          <a:bodyPr>
            <a:normAutofit/>
          </a:bodyPr>
          <a:lstStyle/>
          <a:p>
            <a:pPr algn="l"/>
            <a:endParaRPr lang="en-IN"/>
          </a:p>
        </p:txBody>
      </p:sp>
    </p:spTree>
    <p:extLst>
      <p:ext uri="{BB962C8B-B14F-4D97-AF65-F5344CB8AC3E}">
        <p14:creationId xmlns:p14="http://schemas.microsoft.com/office/powerpoint/2010/main" val="1811209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4AA7CB-17D9-615F-0582-7D2F2AD2998D}"/>
            </a:ext>
          </a:extLst>
        </p:cNvPr>
        <p:cNvGrpSpPr/>
        <p:nvPr/>
      </p:nvGrpSpPr>
      <p:grpSpPr>
        <a:xfrm>
          <a:off x="0" y="0"/>
          <a:ext cx="0" cy="0"/>
          <a:chOff x="0" y="0"/>
          <a:chExt cx="0" cy="0"/>
        </a:xfrm>
      </p:grpSpPr>
      <p:grpSp>
        <p:nvGrpSpPr>
          <p:cNvPr id="64" name="Group 63">
            <a:extLst>
              <a:ext uri="{FF2B5EF4-FFF2-40B4-BE49-F238E27FC236}">
                <a16:creationId xmlns:a16="http://schemas.microsoft.com/office/drawing/2014/main" id="{1E5539EC-8CB8-002F-68C6-6788402826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768"/>
            <a:ext cx="12202175" cy="1519356"/>
            <a:chOff x="-1" y="-29768"/>
            <a:chExt cx="12202175" cy="1519356"/>
          </a:xfrm>
        </p:grpSpPr>
        <p:sp>
          <p:nvSpPr>
            <p:cNvPr id="61" name="Rectangle 60">
              <a:extLst>
                <a:ext uri="{FF2B5EF4-FFF2-40B4-BE49-F238E27FC236}">
                  <a16:creationId xmlns:a16="http://schemas.microsoft.com/office/drawing/2014/main" id="{6C5D55A6-9EFD-CDA3-20CC-A99812CE1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5B6E73B-6DFD-AE6C-1628-DF8DC30085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17093" y="-1801610"/>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0E00FC4-DDBC-F424-CF71-73AF7A28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00712" y="-3130481"/>
              <a:ext cx="1519356" cy="7720782"/>
            </a:xfrm>
            <a:prstGeom prst="rect">
              <a:avLst/>
            </a:prstGeom>
            <a:gradFill>
              <a:gsLst>
                <a:gs pos="29000">
                  <a:schemeClr val="accent5">
                    <a:lumMod val="60000"/>
                    <a:lumOff val="40000"/>
                    <a:alpha val="0"/>
                  </a:schemeClr>
                </a:gs>
                <a:gs pos="100000">
                  <a:schemeClr val="accent5">
                    <a:lumMod val="75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4884623-F99F-CC98-0122-F5230B7BE30E}"/>
              </a:ext>
            </a:extLst>
          </p:cNvPr>
          <p:cNvSpPr>
            <a:spLocks noGrp="1"/>
          </p:cNvSpPr>
          <p:nvPr>
            <p:ph type="title"/>
          </p:nvPr>
        </p:nvSpPr>
        <p:spPr>
          <a:xfrm>
            <a:off x="876691" y="301843"/>
            <a:ext cx="10477109" cy="1003532"/>
          </a:xfrm>
        </p:spPr>
        <p:txBody>
          <a:bodyPr anchor="ctr">
            <a:normAutofit/>
          </a:bodyPr>
          <a:lstStyle/>
          <a:p>
            <a:r>
              <a:rPr lang="en-US" sz="3200">
                <a:solidFill>
                  <a:srgbClr val="FFFFFF"/>
                </a:solidFill>
                <a:ea typeface="Calibri Light"/>
                <a:cs typeface="Calibri Light"/>
              </a:rPr>
              <a:t>DEPTH ANALYSIS</a:t>
            </a:r>
          </a:p>
        </p:txBody>
      </p:sp>
      <p:sp>
        <p:nvSpPr>
          <p:cNvPr id="4" name="Footer Placeholder 3">
            <a:extLst>
              <a:ext uri="{FF2B5EF4-FFF2-40B4-BE49-F238E27FC236}">
                <a16:creationId xmlns:a16="http://schemas.microsoft.com/office/drawing/2014/main" id="{F0F1E7DE-499D-A288-F74B-B3DF0E3BBE59}"/>
              </a:ext>
            </a:extLst>
          </p:cNvPr>
          <p:cNvSpPr>
            <a:spLocks noGrp="1"/>
          </p:cNvSpPr>
          <p:nvPr>
            <p:ph type="ftr" sz="quarter" idx="11"/>
          </p:nvPr>
        </p:nvSpPr>
        <p:spPr>
          <a:xfrm>
            <a:off x="4038600" y="6356350"/>
            <a:ext cx="4114800" cy="365125"/>
          </a:xfrm>
        </p:spPr>
        <p:txBody>
          <a:bodyPr>
            <a:normAutofit/>
          </a:bodyPr>
          <a:lstStyle/>
          <a:p>
            <a:endParaRPr lang="en-IN">
              <a:solidFill>
                <a:schemeClr val="tx1">
                  <a:lumMod val="50000"/>
                  <a:lumOff val="50000"/>
                </a:schemeClr>
              </a:solidFill>
            </a:endParaRPr>
          </a:p>
        </p:txBody>
      </p:sp>
      <p:graphicFrame>
        <p:nvGraphicFramePr>
          <p:cNvPr id="46" name="Content Placeholder 40">
            <a:extLst>
              <a:ext uri="{FF2B5EF4-FFF2-40B4-BE49-F238E27FC236}">
                <a16:creationId xmlns:a16="http://schemas.microsoft.com/office/drawing/2014/main" id="{AA89B36D-F411-A7AC-DD4F-8521E369B0FF}"/>
              </a:ext>
            </a:extLst>
          </p:cNvPr>
          <p:cNvGraphicFramePr>
            <a:graphicFrameLocks noGrp="1"/>
          </p:cNvGraphicFramePr>
          <p:nvPr>
            <p:ph idx="1"/>
            <p:extLst>
              <p:ext uri="{D42A27DB-BD31-4B8C-83A1-F6EECF244321}">
                <p14:modId xmlns:p14="http://schemas.microsoft.com/office/powerpoint/2010/main" val="2072685189"/>
              </p:ext>
            </p:extLst>
          </p:nvPr>
        </p:nvGraphicFramePr>
        <p:xfrm>
          <a:off x="876690" y="2412386"/>
          <a:ext cx="10439010" cy="3341781"/>
        </p:xfrm>
        <a:graphic>
          <a:graphicData uri="http://schemas.openxmlformats.org/drawingml/2006/table">
            <a:tbl>
              <a:tblPr firstRow="1" bandRow="1">
                <a:tableStyleId>{5C22544A-7EE6-4342-B048-85BDC9FD1C3A}</a:tableStyleId>
              </a:tblPr>
              <a:tblGrid>
                <a:gridCol w="4559949">
                  <a:extLst>
                    <a:ext uri="{9D8B030D-6E8A-4147-A177-3AD203B41FA5}">
                      <a16:colId xmlns:a16="http://schemas.microsoft.com/office/drawing/2014/main" val="1591692044"/>
                    </a:ext>
                  </a:extLst>
                </a:gridCol>
                <a:gridCol w="4570134">
                  <a:extLst>
                    <a:ext uri="{9D8B030D-6E8A-4147-A177-3AD203B41FA5}">
                      <a16:colId xmlns:a16="http://schemas.microsoft.com/office/drawing/2014/main" val="1647991807"/>
                    </a:ext>
                  </a:extLst>
                </a:gridCol>
                <a:gridCol w="1308927">
                  <a:extLst>
                    <a:ext uri="{9D8B030D-6E8A-4147-A177-3AD203B41FA5}">
                      <a16:colId xmlns:a16="http://schemas.microsoft.com/office/drawing/2014/main" val="179455561"/>
                    </a:ext>
                  </a:extLst>
                </a:gridCol>
              </a:tblGrid>
              <a:tr h="344079">
                <a:tc>
                  <a:txBody>
                    <a:bodyPr/>
                    <a:lstStyle/>
                    <a:p>
                      <a:pPr>
                        <a:buNone/>
                      </a:pPr>
                      <a:r>
                        <a:rPr lang="en-US" sz="1500" b="1"/>
                        <a:t>Title</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tc>
                  <a:txBody>
                    <a:bodyPr/>
                    <a:lstStyle/>
                    <a:p>
                      <a:pPr>
                        <a:buNone/>
                      </a:pPr>
                      <a:r>
                        <a:rPr lang="en-US" sz="1500" b="1"/>
                        <a:t>Key Findings</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tc>
                  <a:txBody>
                    <a:bodyPr/>
                    <a:lstStyle/>
                    <a:p>
                      <a:pPr>
                        <a:buNone/>
                      </a:pPr>
                      <a:r>
                        <a:rPr lang="en-US" sz="1500" b="1"/>
                        <a:t>Source</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solidFill>
                      <a:schemeClr val="tx1">
                        <a:lumMod val="50000"/>
                        <a:lumOff val="50000"/>
                      </a:schemeClr>
                    </a:solidFill>
                  </a:tcPr>
                </a:tc>
                <a:extLst>
                  <a:ext uri="{0D108BD9-81ED-4DB2-BD59-A6C34878D82A}">
                    <a16:rowId xmlns:a16="http://schemas.microsoft.com/office/drawing/2014/main" val="1507006220"/>
                  </a:ext>
                </a:extLst>
              </a:tr>
              <a:tr h="575706">
                <a:tc>
                  <a:txBody>
                    <a:bodyPr/>
                    <a:lstStyle/>
                    <a:p>
                      <a:pPr>
                        <a:buNone/>
                      </a:pPr>
                      <a:r>
                        <a:rPr lang="en-US" sz="1500" b="1"/>
                        <a:t>Car Rental Management System</a:t>
                      </a:r>
                      <a:r>
                        <a:rPr lang="en-US" sz="1500"/>
                        <a:t> – IJNRD (2024)</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t>DBMS reduces redundancy, ensures data consistency, and improves booking efficiency.</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hlinkClick r:id="rId2"/>
                        </a:rPr>
                        <a:t>Link</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48985150"/>
                  </a:ext>
                </a:extLst>
              </a:tr>
              <a:tr h="807332">
                <a:tc>
                  <a:txBody>
                    <a:bodyPr/>
                    <a:lstStyle/>
                    <a:p>
                      <a:pPr>
                        <a:buNone/>
                      </a:pPr>
                      <a:r>
                        <a:rPr lang="en-US" sz="1500" b="1"/>
                        <a:t>Development of Car Rental Management System with Scheduling Algorithm</a:t>
                      </a:r>
                      <a:r>
                        <a:rPr lang="en-US" sz="1500"/>
                        <a:t> – ResearchGate (2022)</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t>Scheduling algorithm improves vehicle allocation, reduces conflicts, and optimizes bookings.</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hlinkClick r:id="rId3"/>
                        </a:rPr>
                        <a:t>Link</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962134517"/>
                  </a:ext>
                </a:extLst>
              </a:tr>
              <a:tr h="807332">
                <a:tc>
                  <a:txBody>
                    <a:bodyPr/>
                    <a:lstStyle/>
                    <a:p>
                      <a:pPr>
                        <a:buNone/>
                      </a:pPr>
                      <a:r>
                        <a:rPr lang="en-US" sz="1500" b="1"/>
                        <a:t>Vehicle Rental System</a:t>
                      </a:r>
                      <a:r>
                        <a:rPr lang="en-US" sz="1500"/>
                        <a:t> – IRJMETS (2025)</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t>Highlights importance of relational database for customer, vehicle, and payment management; reduces human errors.</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hlinkClick r:id="rId4"/>
                        </a:rPr>
                        <a:t>Link</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719579003"/>
                  </a:ext>
                </a:extLst>
              </a:tr>
              <a:tr h="807332">
                <a:tc>
                  <a:txBody>
                    <a:bodyPr/>
                    <a:lstStyle/>
                    <a:p>
                      <a:pPr>
                        <a:buNone/>
                      </a:pPr>
                      <a:r>
                        <a:rPr lang="en-US" sz="1500" b="1"/>
                        <a:t>ONLINE CAR RENTAL SYSTEM</a:t>
                      </a:r>
                      <a:r>
                        <a:rPr lang="en-US" sz="1500"/>
                        <a:t> – IJCSMC (2022)</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t>Emphasizes real-time booking, CRUD operations for DB entities, and scalability for web-based applications.</a:t>
                      </a:r>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buNone/>
                      </a:pPr>
                      <a:r>
                        <a:rPr lang="en-US" sz="1500">
                          <a:hlinkClick r:id="rId5"/>
                        </a:rPr>
                        <a:t>Link</a:t>
                      </a:r>
                      <a:endParaRPr lang="en-US" sz="1500"/>
                    </a:p>
                  </a:txBody>
                  <a:tcPr marL="77708" marR="77708" marT="38854" marB="38854"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020778185"/>
                  </a:ext>
                </a:extLst>
              </a:tr>
            </a:tbl>
          </a:graphicData>
        </a:graphic>
      </p:graphicFrame>
    </p:spTree>
    <p:extLst>
      <p:ext uri="{BB962C8B-B14F-4D97-AF65-F5344CB8AC3E}">
        <p14:creationId xmlns:p14="http://schemas.microsoft.com/office/powerpoint/2010/main" val="136234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0D22-F630-BDA2-37A2-317B5D232777}"/>
              </a:ext>
            </a:extLst>
          </p:cNvPr>
          <p:cNvSpPr>
            <a:spLocks noGrp="1"/>
          </p:cNvSpPr>
          <p:nvPr>
            <p:ph type="title"/>
          </p:nvPr>
        </p:nvSpPr>
        <p:spPr>
          <a:xfrm>
            <a:off x="876693" y="741391"/>
            <a:ext cx="4597747" cy="1616203"/>
          </a:xfrm>
        </p:spPr>
        <p:txBody>
          <a:bodyPr anchor="b">
            <a:normAutofit/>
          </a:bodyPr>
          <a:lstStyle/>
          <a:p>
            <a:r>
              <a:rPr lang="en-US" sz="3200">
                <a:ea typeface="+mj-lt"/>
                <a:cs typeface="+mj-lt"/>
              </a:rPr>
              <a:t>Depth &amp; Quality of Literature Review</a:t>
            </a:r>
            <a:endParaRPr lang="en-US" sz="3200"/>
          </a:p>
        </p:txBody>
      </p:sp>
      <p:sp>
        <p:nvSpPr>
          <p:cNvPr id="3" name="Content Placeholder 2">
            <a:extLst>
              <a:ext uri="{FF2B5EF4-FFF2-40B4-BE49-F238E27FC236}">
                <a16:creationId xmlns:a16="http://schemas.microsoft.com/office/drawing/2014/main" id="{D6E81209-B121-037E-FB72-68EEE23A8ECB}"/>
              </a:ext>
            </a:extLst>
          </p:cNvPr>
          <p:cNvSpPr>
            <a:spLocks noGrp="1"/>
          </p:cNvSpPr>
          <p:nvPr>
            <p:ph idx="1"/>
          </p:nvPr>
        </p:nvSpPr>
        <p:spPr>
          <a:xfrm>
            <a:off x="876693" y="2533476"/>
            <a:ext cx="4597746" cy="3447832"/>
          </a:xfrm>
        </p:spPr>
        <p:txBody>
          <a:bodyPr vert="horz" lIns="91440" tIns="45720" rIns="91440" bIns="45720" rtlCol="0" anchor="t">
            <a:normAutofit/>
          </a:bodyPr>
          <a:lstStyle/>
          <a:p>
            <a:pPr marL="0" indent="0">
              <a:buNone/>
            </a:pPr>
            <a:endParaRPr lang="en-US" sz="1400">
              <a:ea typeface="Calibri" panose="020F0502020204030204"/>
              <a:cs typeface="Calibri" panose="020F0502020204030204"/>
            </a:endParaRPr>
          </a:p>
          <a:p>
            <a:r>
              <a:rPr lang="en-US" sz="1800" b="1">
                <a:ea typeface="+mn-lt"/>
                <a:cs typeface="+mn-lt"/>
              </a:rPr>
              <a:t>Commercial Platforms Studied (e.g., </a:t>
            </a:r>
            <a:r>
              <a:rPr lang="en-US" sz="1800" b="1" err="1">
                <a:ea typeface="+mn-lt"/>
                <a:cs typeface="+mn-lt"/>
              </a:rPr>
              <a:t>Zoomcar</a:t>
            </a:r>
            <a:r>
              <a:rPr lang="en-US" sz="1800" b="1">
                <a:ea typeface="+mn-lt"/>
                <a:cs typeface="+mn-lt"/>
              </a:rPr>
              <a:t>, </a:t>
            </a:r>
            <a:r>
              <a:rPr lang="en-US" sz="1800" b="1" err="1">
                <a:ea typeface="+mn-lt"/>
                <a:cs typeface="+mn-lt"/>
              </a:rPr>
              <a:t>Revv</a:t>
            </a:r>
            <a:r>
              <a:rPr lang="en-US" sz="1800" b="1">
                <a:ea typeface="+mn-lt"/>
                <a:cs typeface="+mn-lt"/>
              </a:rPr>
              <a:t>):</a:t>
            </a:r>
            <a:endParaRPr lang="en-US" sz="1800">
              <a:ea typeface="Calibri"/>
              <a:cs typeface="Calibri"/>
            </a:endParaRPr>
          </a:p>
          <a:p>
            <a:r>
              <a:rPr lang="en-US" sz="1800" b="1">
                <a:ea typeface="+mn-lt"/>
                <a:cs typeface="+mn-lt"/>
              </a:rPr>
              <a:t>Strengths:</a:t>
            </a:r>
            <a:r>
              <a:rPr lang="en-US" sz="1800">
                <a:ea typeface="+mn-lt"/>
                <a:cs typeface="+mn-lt"/>
              </a:rPr>
              <a:t> Offer a wide variety of vehicles and have integrated online payment systems.</a:t>
            </a:r>
            <a:endParaRPr lang="en-US" sz="1800">
              <a:ea typeface="Calibri"/>
              <a:cs typeface="Calibri"/>
            </a:endParaRPr>
          </a:p>
          <a:p>
            <a:r>
              <a:rPr lang="en-US" sz="1800" b="1">
                <a:ea typeface="+mn-lt"/>
                <a:cs typeface="+mn-lt"/>
              </a:rPr>
              <a:t>Weaknesses:</a:t>
            </a:r>
            <a:r>
              <a:rPr lang="en-US" sz="1800">
                <a:ea typeface="+mn-lt"/>
                <a:cs typeface="+mn-lt"/>
              </a:rPr>
              <a:t> Lack of transparent, real-time vehicle delivery status. The process to extend bookings is often </a:t>
            </a:r>
            <a:r>
              <a:rPr lang="en-US" sz="1800" err="1">
                <a:ea typeface="+mn-lt"/>
                <a:cs typeface="+mn-lt"/>
              </a:rPr>
              <a:t>trouble some</a:t>
            </a:r>
            <a:r>
              <a:rPr lang="en-US" sz="1800">
                <a:ea typeface="+mn-lt"/>
                <a:cs typeface="+mn-lt"/>
              </a:rPr>
              <a:t>. End-of-rental procedures can be inconvenient for the user</a:t>
            </a:r>
            <a:r>
              <a:rPr lang="en-US" sz="1400">
                <a:ea typeface="+mn-lt"/>
                <a:cs typeface="+mn-lt"/>
              </a:rPr>
              <a:t>.</a:t>
            </a:r>
            <a:endParaRPr lang="en-US" sz="1400"/>
          </a:p>
          <a:p>
            <a:endParaRPr lang="en-US" sz="1400">
              <a:ea typeface="Calibri"/>
              <a:cs typeface="Calibri"/>
            </a:endParaRPr>
          </a:p>
        </p:txBody>
      </p:sp>
      <p:pic>
        <p:nvPicPr>
          <p:cNvPr id="6" name="Picture 5" descr="Large car parking lot from above">
            <a:extLst>
              <a:ext uri="{FF2B5EF4-FFF2-40B4-BE49-F238E27FC236}">
                <a16:creationId xmlns:a16="http://schemas.microsoft.com/office/drawing/2014/main" id="{11CEBC2F-CFF3-BA66-F3D8-29D13EF2AF4B}"/>
              </a:ext>
            </a:extLst>
          </p:cNvPr>
          <p:cNvPicPr>
            <a:picLocks noChangeAspect="1"/>
          </p:cNvPicPr>
          <p:nvPr/>
        </p:nvPicPr>
        <p:blipFill>
          <a:blip r:embed="rId2"/>
          <a:srcRect l="9425" r="38896" b="9"/>
          <a:stretch>
            <a:fillRect/>
          </a:stretch>
        </p:blipFill>
        <p:spPr>
          <a:xfrm>
            <a:off x="6793577" y="867064"/>
            <a:ext cx="3923910" cy="5048790"/>
          </a:xfrm>
          <a:prstGeom prst="rect">
            <a:avLst/>
          </a:prstGeom>
        </p:spPr>
      </p:pic>
      <p:sp>
        <p:nvSpPr>
          <p:cNvPr id="4" name="Footer Placeholder 3">
            <a:extLst>
              <a:ext uri="{FF2B5EF4-FFF2-40B4-BE49-F238E27FC236}">
                <a16:creationId xmlns:a16="http://schemas.microsoft.com/office/drawing/2014/main" id="{AE73494D-74E0-93E7-1FE4-4A5BA0946334}"/>
              </a:ext>
            </a:extLst>
          </p:cNvPr>
          <p:cNvSpPr>
            <a:spLocks noGrp="1"/>
          </p:cNvSpPr>
          <p:nvPr>
            <p:ph type="ftr" sz="quarter" idx="11"/>
          </p:nvPr>
        </p:nvSpPr>
        <p:spPr>
          <a:xfrm>
            <a:off x="4038600" y="6356350"/>
            <a:ext cx="4114800" cy="365125"/>
          </a:xfrm>
        </p:spPr>
        <p:txBody>
          <a:bodyPr>
            <a:normAutofit/>
          </a:bodyPr>
          <a:lstStyle/>
          <a:p>
            <a:endParaRPr lang="en-IN"/>
          </a:p>
        </p:txBody>
      </p:sp>
      <p:grpSp>
        <p:nvGrpSpPr>
          <p:cNvPr id="23" name="Group 2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4" name="Rectangle 2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8012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4C883-F4B5-F362-63A4-DB20B719FE6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ea typeface="+mj-lt"/>
                <a:cs typeface="+mj-lt"/>
              </a:rPr>
              <a:t>Critical Analysis &amp; Synthesis of Literature</a:t>
            </a:r>
            <a:endParaRPr lang="en-US" sz="4000">
              <a:solidFill>
                <a:srgbClr val="FFFFFF"/>
              </a:solidFill>
            </a:endParaRPr>
          </a:p>
        </p:txBody>
      </p:sp>
      <p:graphicFrame>
        <p:nvGraphicFramePr>
          <p:cNvPr id="15" name="Content Placeholder 2">
            <a:extLst>
              <a:ext uri="{FF2B5EF4-FFF2-40B4-BE49-F238E27FC236}">
                <a16:creationId xmlns:a16="http://schemas.microsoft.com/office/drawing/2014/main" id="{6EC8022D-9DEE-B0B8-A3E8-0AE95527E745}"/>
              </a:ext>
            </a:extLst>
          </p:cNvPr>
          <p:cNvGraphicFramePr>
            <a:graphicFrameLocks noGrp="1"/>
          </p:cNvGraphicFramePr>
          <p:nvPr>
            <p:ph idx="1"/>
            <p:extLst>
              <p:ext uri="{D42A27DB-BD31-4B8C-83A1-F6EECF244321}">
                <p14:modId xmlns:p14="http://schemas.microsoft.com/office/powerpoint/2010/main" val="20016421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044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DF0F-9275-B913-EF4D-3285526CBB85}"/>
              </a:ext>
            </a:extLst>
          </p:cNvPr>
          <p:cNvSpPr>
            <a:spLocks noGrp="1"/>
          </p:cNvSpPr>
          <p:nvPr>
            <p:ph type="title"/>
          </p:nvPr>
        </p:nvSpPr>
        <p:spPr>
          <a:xfrm>
            <a:off x="5868557" y="1138036"/>
            <a:ext cx="5444382" cy="1402470"/>
          </a:xfrm>
        </p:spPr>
        <p:txBody>
          <a:bodyPr anchor="t">
            <a:normAutofit/>
          </a:bodyPr>
          <a:lstStyle/>
          <a:p>
            <a:r>
              <a:rPr lang="en-US" sz="3200">
                <a:ea typeface="+mj-lt"/>
                <a:cs typeface="+mj-lt"/>
              </a:rPr>
              <a:t>Gap Analysis &amp; Our Proposed Solution</a:t>
            </a:r>
            <a:endParaRPr lang="en-US" sz="3200"/>
          </a:p>
        </p:txBody>
      </p:sp>
      <p:pic>
        <p:nvPicPr>
          <p:cNvPr id="22" name="Picture 21">
            <a:extLst>
              <a:ext uri="{FF2B5EF4-FFF2-40B4-BE49-F238E27FC236}">
                <a16:creationId xmlns:a16="http://schemas.microsoft.com/office/drawing/2014/main" id="{6E0A5771-E598-5DB3-2B22-601DD8724433}"/>
              </a:ext>
            </a:extLst>
          </p:cNvPr>
          <p:cNvPicPr>
            <a:picLocks noChangeAspect="1"/>
          </p:cNvPicPr>
          <p:nvPr/>
        </p:nvPicPr>
        <p:blipFill>
          <a:blip r:embed="rId2"/>
          <a:srcRect l="26698" r="31052"/>
          <a:stretch>
            <a:fillRect/>
          </a:stretch>
        </p:blipFill>
        <p:spPr>
          <a:xfrm>
            <a:off x="-1" y="10"/>
            <a:ext cx="5151179" cy="6857990"/>
          </a:xfrm>
          <a:prstGeom prst="rect">
            <a:avLst/>
          </a:prstGeom>
        </p:spPr>
      </p:pic>
      <p:cxnSp>
        <p:nvCxnSpPr>
          <p:cNvPr id="31" name="Straight Connector 3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C14136F1-5387-F414-0AE9-07A1D9D7D366}"/>
              </a:ext>
            </a:extLst>
          </p:cNvPr>
          <p:cNvSpPr>
            <a:spLocks noGrp="1"/>
          </p:cNvSpPr>
          <p:nvPr>
            <p:ph idx="1"/>
          </p:nvPr>
        </p:nvSpPr>
        <p:spPr>
          <a:xfrm>
            <a:off x="5868557" y="2551176"/>
            <a:ext cx="5444382" cy="3591207"/>
          </a:xfrm>
        </p:spPr>
        <p:txBody>
          <a:bodyPr vert="horz" lIns="91440" tIns="45720" rIns="91440" bIns="45720" rtlCol="0">
            <a:normAutofit/>
          </a:bodyPr>
          <a:lstStyle/>
          <a:p>
            <a:r>
              <a:rPr lang="en-US" sz="1300" b="1">
                <a:ea typeface="+mn-lt"/>
                <a:cs typeface="+mn-lt"/>
              </a:rPr>
              <a:t>Key Gaps Identified:</a:t>
            </a:r>
            <a:endParaRPr lang="en-US" sz="1300">
              <a:ea typeface="Calibri" panose="020F0502020204030204"/>
              <a:cs typeface="Calibri" panose="020F0502020204030204"/>
            </a:endParaRPr>
          </a:p>
          <a:p>
            <a:r>
              <a:rPr lang="en-US" sz="1300" b="1">
                <a:ea typeface="+mn-lt"/>
                <a:cs typeface="+mn-lt"/>
              </a:rPr>
              <a:t>The Delivery Anxiety:</a:t>
            </a:r>
            <a:r>
              <a:rPr lang="en-US" sz="1300">
                <a:ea typeface="+mn-lt"/>
                <a:cs typeface="+mn-lt"/>
              </a:rPr>
              <a:t> Users have no live visual feedback on their vehicle's arrival.</a:t>
            </a:r>
            <a:endParaRPr lang="en-US" sz="1300"/>
          </a:p>
          <a:p>
            <a:r>
              <a:rPr lang="en-US" sz="1300" b="1">
                <a:ea typeface="+mn-lt"/>
                <a:cs typeface="+mn-lt"/>
              </a:rPr>
              <a:t>Booking Inflexibility:</a:t>
            </a:r>
            <a:r>
              <a:rPr lang="en-US" sz="1300">
                <a:ea typeface="+mn-lt"/>
                <a:cs typeface="+mn-lt"/>
              </a:rPr>
              <a:t> Extending a rental period is difficult and not user-friendly.</a:t>
            </a:r>
            <a:endParaRPr lang="en-US" sz="1300"/>
          </a:p>
          <a:p>
            <a:r>
              <a:rPr lang="en-US" sz="1300" b="1">
                <a:ea typeface="+mn-lt"/>
                <a:cs typeface="+mn-lt"/>
              </a:rPr>
              <a:t>The Return Hassle:</a:t>
            </a:r>
            <a:r>
              <a:rPr lang="en-US" sz="1300">
                <a:ea typeface="+mn-lt"/>
                <a:cs typeface="+mn-lt"/>
              </a:rPr>
              <a:t> Users bear the responsibility of returning the vehicle, which is often inconvenient.</a:t>
            </a:r>
            <a:endParaRPr lang="en-US" sz="1300"/>
          </a:p>
          <a:p>
            <a:r>
              <a:rPr lang="en-US" sz="1300" b="1">
                <a:ea typeface="+mn-lt"/>
                <a:cs typeface="+mn-lt"/>
              </a:rPr>
              <a:t>Our Unique Solution:</a:t>
            </a:r>
            <a:r>
              <a:rPr lang="en-US" sz="1300">
                <a:ea typeface="+mn-lt"/>
                <a:cs typeface="+mn-lt"/>
              </a:rPr>
              <a:t> Our system is specifically designed to fill these gaps with three core features:</a:t>
            </a:r>
            <a:endParaRPr lang="en-US" sz="1300"/>
          </a:p>
          <a:p>
            <a:r>
              <a:rPr lang="en-US" sz="1300" b="1">
                <a:ea typeface="+mn-lt"/>
                <a:cs typeface="+mn-lt"/>
              </a:rPr>
              <a:t>Live Progress Bar:</a:t>
            </a:r>
            <a:r>
              <a:rPr lang="en-US" sz="1300">
                <a:ea typeface="+mn-lt"/>
                <a:cs typeface="+mn-lt"/>
              </a:rPr>
              <a:t> For transparent, real-time delivery tracking.</a:t>
            </a:r>
            <a:endParaRPr lang="en-US" sz="1300"/>
          </a:p>
          <a:p>
            <a:r>
              <a:rPr lang="en-US" sz="1300" b="1">
                <a:ea typeface="+mn-lt"/>
                <a:cs typeface="+mn-lt"/>
              </a:rPr>
              <a:t>One-Click Time Extension:</a:t>
            </a:r>
            <a:r>
              <a:rPr lang="en-US" sz="1300">
                <a:ea typeface="+mn-lt"/>
                <a:cs typeface="+mn-lt"/>
              </a:rPr>
              <a:t> Allows users to easily extend their booking duration via the app (subject to availability).</a:t>
            </a:r>
            <a:endParaRPr lang="en-US" sz="1300"/>
          </a:p>
          <a:p>
            <a:r>
              <a:rPr lang="en-US" sz="1300" b="1">
                <a:ea typeface="+mn-lt"/>
                <a:cs typeface="+mn-lt"/>
              </a:rPr>
              <a:t>Assisted Worker Pickup:</a:t>
            </a:r>
            <a:r>
              <a:rPr lang="en-US" sz="1300">
                <a:ea typeface="+mn-lt"/>
                <a:cs typeface="+mn-lt"/>
              </a:rPr>
              <a:t> At the end of the rental, a worker is automatically dispatched to the vehicle's location for a hassle-free pickup.</a:t>
            </a:r>
            <a:endParaRPr lang="en-US" sz="1300"/>
          </a:p>
          <a:p>
            <a:endParaRPr lang="en-US" sz="1300">
              <a:ea typeface="Calibri"/>
              <a:cs typeface="Calibri"/>
            </a:endParaRPr>
          </a:p>
        </p:txBody>
      </p:sp>
      <p:sp>
        <p:nvSpPr>
          <p:cNvPr id="4" name="Footer Placeholder 3">
            <a:extLst>
              <a:ext uri="{FF2B5EF4-FFF2-40B4-BE49-F238E27FC236}">
                <a16:creationId xmlns:a16="http://schemas.microsoft.com/office/drawing/2014/main" id="{C950501D-C510-E99A-674A-04106D0D2396}"/>
              </a:ext>
            </a:extLst>
          </p:cNvPr>
          <p:cNvSpPr>
            <a:spLocks noGrp="1"/>
          </p:cNvSpPr>
          <p:nvPr>
            <p:ph type="ftr" sz="quarter" idx="11"/>
          </p:nvPr>
        </p:nvSpPr>
        <p:spPr>
          <a:xfrm>
            <a:off x="5755598" y="6356350"/>
            <a:ext cx="3254356" cy="365125"/>
          </a:xfrm>
        </p:spPr>
        <p:txBody>
          <a:bodyPr>
            <a:normAutofit/>
          </a:bodyPr>
          <a:lstStyle/>
          <a:p>
            <a:pPr algn="l"/>
            <a:endParaRPr lang="en-IN">
              <a:solidFill>
                <a:schemeClr val="tx1">
                  <a:lumMod val="50000"/>
                  <a:lumOff val="50000"/>
                </a:schemeClr>
              </a:solidFill>
            </a:endParaRPr>
          </a:p>
        </p:txBody>
      </p:sp>
    </p:spTree>
    <p:extLst>
      <p:ext uri="{BB962C8B-B14F-4D97-AF65-F5344CB8AC3E}">
        <p14:creationId xmlns:p14="http://schemas.microsoft.com/office/powerpoint/2010/main" val="153429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erial view of a highway near the ocean">
            <a:extLst>
              <a:ext uri="{FF2B5EF4-FFF2-40B4-BE49-F238E27FC236}">
                <a16:creationId xmlns:a16="http://schemas.microsoft.com/office/drawing/2014/main" id="{0722355A-A8E9-EE08-EB2E-63A5F26B78D3}"/>
              </a:ext>
            </a:extLst>
          </p:cNvPr>
          <p:cNvPicPr>
            <a:picLocks noChangeAspect="1"/>
          </p:cNvPicPr>
          <p:nvPr/>
        </p:nvPicPr>
        <p:blipFill>
          <a:blip r:embed="rId2"/>
          <a:srcRect r="10" b="5384"/>
          <a:stretch>
            <a:fillRect/>
          </a:stretch>
        </p:blipFill>
        <p:spPr>
          <a:xfrm>
            <a:off x="-426202"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000FC1-E293-C688-7156-1E5B63915781}"/>
              </a:ext>
            </a:extLst>
          </p:cNvPr>
          <p:cNvSpPr>
            <a:spLocks noGrp="1"/>
          </p:cNvSpPr>
          <p:nvPr>
            <p:ph idx="1"/>
          </p:nvPr>
        </p:nvSpPr>
        <p:spPr>
          <a:xfrm>
            <a:off x="5140835" y="2434201"/>
            <a:ext cx="6212964" cy="3742762"/>
          </a:xfrm>
        </p:spPr>
        <p:txBody>
          <a:bodyPr vert="horz" lIns="91440" tIns="45720" rIns="91440" bIns="45720" rtlCol="0" anchor="t">
            <a:normAutofit/>
          </a:bodyPr>
          <a:lstStyle/>
          <a:p>
            <a:pPr marL="0" indent="0">
              <a:buNone/>
            </a:pPr>
            <a:r>
              <a:rPr lang="en-US" sz="9600">
                <a:ea typeface="Calibri"/>
                <a:cs typeface="Calibri"/>
              </a:rPr>
              <a:t>Thank you</a:t>
            </a:r>
            <a:r>
              <a:rPr lang="en-US" sz="5400">
                <a:ea typeface="Calibri"/>
                <a:cs typeface="Calibri"/>
              </a:rPr>
              <a:t> </a:t>
            </a:r>
          </a:p>
        </p:txBody>
      </p:sp>
      <p:sp>
        <p:nvSpPr>
          <p:cNvPr id="4" name="Footer Placeholder 3">
            <a:extLst>
              <a:ext uri="{FF2B5EF4-FFF2-40B4-BE49-F238E27FC236}">
                <a16:creationId xmlns:a16="http://schemas.microsoft.com/office/drawing/2014/main" id="{CD24DC67-0738-5C84-E3C5-FF5947FDBF95}"/>
              </a:ext>
            </a:extLst>
          </p:cNvPr>
          <p:cNvSpPr>
            <a:spLocks noGrp="1"/>
          </p:cNvSpPr>
          <p:nvPr>
            <p:ph type="ftr" sz="quarter" idx="11"/>
          </p:nvPr>
        </p:nvSpPr>
        <p:spPr>
          <a:xfrm>
            <a:off x="4038600" y="6356350"/>
            <a:ext cx="4114800" cy="365125"/>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4057697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Project Based Learning Review – 2 On VEHICLE RENTAL MANAGEMENT SYSTEM   </vt:lpstr>
      <vt:lpstr>Introduction &amp; Relevance to Project Title</vt:lpstr>
      <vt:lpstr>DEPTH ANALYSIS</vt:lpstr>
      <vt:lpstr>Depth &amp; Quality of Literature Review</vt:lpstr>
      <vt:lpstr>Critical Analysis &amp; Synthesis of Literature</vt:lpstr>
      <vt:lpstr>Gap Analysis &amp; Our Proposed 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Review-1 Title of the project</dc:title>
  <dc:creator>DELL</dc:creator>
  <cp:revision>2</cp:revision>
  <dcterms:created xsi:type="dcterms:W3CDTF">2025-07-30T05:17:49Z</dcterms:created>
  <dcterms:modified xsi:type="dcterms:W3CDTF">2025-08-21T08:09:08Z</dcterms:modified>
</cp:coreProperties>
</file>