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83E59-BABA-B1D8-2665-D222CE824D50}" v="65" dt="2024-04-04T16:59:10.075"/>
    <p1510:client id="{AF66BB61-9FB6-5D18-763B-52AE479ABE2B}" v="108" dt="2024-04-04T15:00:19.5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MANIKANDAN03/TNSDC-Generative-AI.git"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nchor="t">
            <a:spAutoFit/>
          </a:bodyPr>
          <a:lstStyle/>
          <a:p>
            <a:pPr marL="3213735">
              <a:lnSpc>
                <a:spcPct val="100000"/>
              </a:lnSpc>
              <a:spcBef>
                <a:spcPts val="130"/>
              </a:spcBef>
            </a:pPr>
            <a:br>
              <a:rPr lang="en-GB" sz="1800" spc="15"/>
            </a:br>
            <a:br>
              <a:rPr lang="en-GB" spc="15"/>
            </a:br>
            <a:br>
              <a:rPr lang="en-GB" spc="15"/>
            </a:br>
            <a:endParaRPr spc="15"/>
          </a:p>
        </p:txBody>
      </p:sp>
      <p:sp>
        <p:nvSpPr>
          <p:cNvPr id="13" name="Subtitle 12">
            <a:extLst>
              <a:ext uri="{FF2B5EF4-FFF2-40B4-BE49-F238E27FC236}">
                <a16:creationId xmlns:a16="http://schemas.microsoft.com/office/drawing/2014/main" id="{FE71DF75-DD99-D271-5E12-4F0A0AE84885}"/>
              </a:ext>
            </a:extLst>
          </p:cNvPr>
          <p:cNvSpPr>
            <a:spLocks noGrp="1"/>
          </p:cNvSpPr>
          <p:nvPr>
            <p:ph type="body" idx="1"/>
          </p:nvPr>
        </p:nvSpPr>
        <p:spPr>
          <a:xfrm>
            <a:off x="5419725" y="1381125"/>
            <a:ext cx="4753091" cy="1846659"/>
          </a:xfrm>
        </p:spPr>
        <p:txBody>
          <a:bodyPr wrap="square" lIns="0" tIns="0" rIns="0" bIns="0" anchor="t">
            <a:spAutoFit/>
          </a:bodyPr>
          <a:lstStyle/>
          <a:p>
            <a:r>
              <a:rPr lang="en-US" sz="2000" b="1" dirty="0">
                <a:solidFill>
                  <a:srgbClr val="000000"/>
                </a:solidFill>
                <a:latin typeface="Calibri"/>
                <a:cs typeface="Calibri"/>
              </a:rPr>
              <a:t>PRESENTED BY :MANIKANDAN.S</a:t>
            </a:r>
            <a:br>
              <a:rPr lang="en-US" sz="2000" b="1" dirty="0">
                <a:solidFill>
                  <a:srgbClr val="000000"/>
                </a:solidFill>
                <a:latin typeface="Calibri"/>
                <a:cs typeface="Calibri"/>
              </a:rPr>
            </a:br>
            <a:r>
              <a:rPr lang="en-US" sz="2000" b="1" dirty="0">
                <a:solidFill>
                  <a:srgbClr val="000000"/>
                </a:solidFill>
                <a:latin typeface="Calibri"/>
                <a:cs typeface="Calibri"/>
              </a:rPr>
              <a:t>REGNO: 813821205030</a:t>
            </a:r>
            <a:br>
              <a:rPr lang="en-US" sz="2000" b="1" dirty="0">
                <a:solidFill>
                  <a:srgbClr val="000000"/>
                </a:solidFill>
                <a:latin typeface="Calibri"/>
                <a:cs typeface="Calibri"/>
              </a:rPr>
            </a:br>
            <a:r>
              <a:rPr lang="en-US" sz="2000" b="1" dirty="0">
                <a:solidFill>
                  <a:srgbClr val="000000"/>
                </a:solidFill>
                <a:latin typeface="Calibri"/>
                <a:cs typeface="Calibri"/>
              </a:rPr>
              <a:t>DEPT: INFORMATION TECHNOLOGY</a:t>
            </a:r>
            <a:br>
              <a:rPr lang="en-US" sz="2000" b="1" dirty="0">
                <a:solidFill>
                  <a:srgbClr val="000000"/>
                </a:solidFill>
                <a:latin typeface="Calibri"/>
                <a:cs typeface="Calibri"/>
              </a:rPr>
            </a:br>
            <a:r>
              <a:rPr lang="en-US" sz="2000" b="1" dirty="0">
                <a:solidFill>
                  <a:srgbClr val="000000"/>
                </a:solidFill>
                <a:latin typeface="Calibri"/>
                <a:cs typeface="Calibri"/>
              </a:rPr>
              <a:t>COLLEGE: SARANATHAN COLLEGE OF ENGINEERING</a:t>
            </a:r>
            <a:br>
              <a:rPr lang="en-US" sz="2000" b="1" dirty="0">
                <a:solidFill>
                  <a:srgbClr val="000000"/>
                </a:solidFill>
                <a:latin typeface="Calibri"/>
                <a:cs typeface="Calibri"/>
              </a:rPr>
            </a:br>
            <a:r>
              <a:rPr lang="en-US" sz="2000" b="1" dirty="0">
                <a:solidFill>
                  <a:srgbClr val="000000"/>
                </a:solidFill>
                <a:latin typeface="Calibri"/>
                <a:cs typeface="Calibri"/>
              </a:rPr>
              <a:t>NM MAIL ID: asmanikandan03@gmail.com</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a:p>
        </p:txBody>
      </p:sp>
      <p:sp>
        <p:nvSpPr>
          <p:cNvPr id="8" name="object 8"/>
          <p:cNvSpPr txBox="1"/>
          <p:nvPr/>
        </p:nvSpPr>
        <p:spPr>
          <a:xfrm>
            <a:off x="5419725" y="3614476"/>
            <a:ext cx="2777837"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 name="Text Placeholder 9">
            <a:extLst>
              <a:ext uri="{FF2B5EF4-FFF2-40B4-BE49-F238E27FC236}">
                <a16:creationId xmlns:a16="http://schemas.microsoft.com/office/drawing/2014/main" id="{89F15B04-A452-BD74-52AE-80CA88829043}"/>
              </a:ext>
            </a:extLst>
          </p:cNvPr>
          <p:cNvSpPr>
            <a:spLocks noGrp="1"/>
          </p:cNvSpPr>
          <p:nvPr>
            <p:ph type="body" idx="1"/>
          </p:nvPr>
        </p:nvSpPr>
        <p:spPr>
          <a:xfrm>
            <a:off x="753373" y="1203529"/>
            <a:ext cx="8758688" cy="4616648"/>
          </a:xfrm>
        </p:spPr>
        <p:txBody>
          <a:bodyPr wrap="square" lIns="0" tIns="0" rIns="0" bIns="0" anchor="t">
            <a:spAutoFit/>
          </a:bodyPr>
          <a:lstStyle/>
          <a:p>
            <a:pPr algn="just"/>
            <a:r>
              <a:rPr lang="en-US" sz="2000" b="1" dirty="0">
                <a:solidFill>
                  <a:srgbClr val="0D0D0D"/>
                </a:solidFill>
                <a:ea typeface="+mn-lt"/>
                <a:cs typeface="+mn-lt"/>
              </a:rPr>
              <a:t>The results of the project on fashion image generation using GANs showcase the successful generation of realistic and diverse fashion items, including clothing, shoes, and accessories. Through quantitative evaluation metrics  , the quality of the generated images was assessed, demonstrating their similarity to real fashion images. Visual inspection by human evaluators further confirmed the visual quality, diversity, and realism of the generated fashion items compared to authentic ones., the quality of the generated images was assessed, demonstrating their similarity to real fashion images. Visual inspection by human evaluators further confirmed the visual quality, diversity and realism of the generated fashion items compared to authentic ones. User feedback from potential end users highlighted the perceived utility of the generated fashion images for applications like virtual try-on, fashion design and recommendation systems. However, limitations in the current approach were acknowledged, and future research directions were proposed to address these shortcomings and further enhance the performance of fashion image generation using GANs.</a:t>
            </a:r>
            <a:endParaRPr lang="en-US" sz="2000" b="1" dirty="0">
              <a:ea typeface="+mn-lt"/>
              <a:cs typeface="+mn-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52475" y="5681269"/>
            <a:ext cx="7225988" cy="645048"/>
          </a:xfrm>
          <a:prstGeom prst="rect">
            <a:avLst/>
          </a:prstGeom>
        </p:spPr>
        <p:txBody>
          <a:bodyPr vert="horz" wrap="square" lIns="0" tIns="16510" rIns="0" bIns="0" rtlCol="0" anchor="t">
            <a:spAutoFit/>
          </a:bodyPr>
          <a:lstStyle/>
          <a:p>
            <a:pPr marL="12700">
              <a:lnSpc>
                <a:spcPct val="100000"/>
              </a:lnSpc>
              <a:spcBef>
                <a:spcPts val="130"/>
              </a:spcBef>
            </a:pPr>
            <a:endParaRPr lang="en-US" sz="2000" spc="20" dirty="0">
              <a:solidFill>
                <a:srgbClr val="006FC0"/>
              </a:solidFill>
              <a:uFill>
                <a:solidFill>
                  <a:srgbClr val="006FC0"/>
                </a:solidFill>
              </a:uFill>
              <a:ea typeface="+mn-lt"/>
              <a:cs typeface="+mn-lt"/>
            </a:endParaRPr>
          </a:p>
          <a:p>
            <a:pPr marL="12700">
              <a:lnSpc>
                <a:spcPct val="100000"/>
              </a:lnSpc>
              <a:spcBef>
                <a:spcPts val="130"/>
              </a:spcBef>
            </a:pPr>
            <a:r>
              <a:rPr lang="en-US" sz="2000" spc="20" dirty="0">
                <a:solidFill>
                  <a:srgbClr val="006FC0"/>
                </a:solidFill>
                <a:uFill>
                  <a:solidFill>
                    <a:srgbClr val="006FC0"/>
                  </a:solidFill>
                </a:uFill>
                <a:ea typeface="+mn-lt"/>
                <a:cs typeface="+mn-lt"/>
                <a:hlinkClick r:id="rId3"/>
              </a:rPr>
              <a:t>https://github.com/SMANIKANDAN03/TNSDC-Generative-AI.git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lang="en-GB" sz="4250" spc="5"/>
              <a:t>FASHION IMAGE GENERATION USING GAN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mj-lt"/>
              <a:cs typeface="Calibri"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5" name="Text Placeholder 24"/>
          <p:cNvSpPr>
            <a:spLocks noGrp="1"/>
          </p:cNvSpPr>
          <p:nvPr>
            <p:ph type="body" idx="1"/>
          </p:nvPr>
        </p:nvSpPr>
        <p:spPr>
          <a:xfrm>
            <a:off x="1828800" y="1447800"/>
            <a:ext cx="7162800" cy="2769989"/>
          </a:xfrm>
        </p:spPr>
        <p:txBody>
          <a:bodyPr wrap="square" lIns="0" tIns="0" rIns="0" bIns="0" anchor="t">
            <a:spAutoFit/>
          </a:bodyPr>
          <a:lstStyle/>
          <a:p>
            <a:pPr marL="342900" indent="-342900">
              <a:buAutoNum type="arabicPeriod"/>
            </a:pPr>
            <a:r>
              <a:rPr lang="en-IN" sz="2000" b="1"/>
              <a:t>PROBLEM  STATEMENT.</a:t>
            </a:r>
            <a:endParaRPr lang="en-IN" sz="2000" b="1">
              <a:solidFill>
                <a:srgbClr val="000000"/>
              </a:solidFill>
              <a:latin typeface="Calibri"/>
              <a:cs typeface="Calibri"/>
            </a:endParaRPr>
          </a:p>
          <a:p>
            <a:pPr marL="342900" indent="-342900">
              <a:buAutoNum type="arabicPeriod"/>
            </a:pPr>
            <a:r>
              <a:rPr lang="en-IN" sz="2000" b="1"/>
              <a:t>PROJECT OVERVIEW.</a:t>
            </a:r>
          </a:p>
          <a:p>
            <a:pPr marL="342900" indent="-342900">
              <a:buAutoNum type="arabicPeriod"/>
            </a:pPr>
            <a:r>
              <a:rPr lang="en-IN" sz="2000" b="1"/>
              <a:t>WHO ARE THE END USERS.</a:t>
            </a:r>
          </a:p>
          <a:p>
            <a:pPr marL="342900" indent="-342900">
              <a:buAutoNum type="arabicPeriod"/>
            </a:pPr>
            <a:r>
              <a:rPr lang="en-IN" sz="2000" b="1"/>
              <a:t>SOLUTION AND ITS VALUE PROPORTION.</a:t>
            </a:r>
          </a:p>
          <a:p>
            <a:pPr marL="342900" indent="-342900">
              <a:buAutoNum type="arabicPeriod"/>
            </a:pPr>
            <a:r>
              <a:rPr lang="en-IN" sz="2000" b="1"/>
              <a:t>WOW IN THE SOLUTION.</a:t>
            </a:r>
          </a:p>
          <a:p>
            <a:pPr marL="342900" indent="-342900">
              <a:buAutoNum type="arabicPeriod"/>
            </a:pPr>
            <a:r>
              <a:rPr lang="en-IN" sz="2000" b="1"/>
              <a:t>MODELLING.</a:t>
            </a:r>
          </a:p>
          <a:p>
            <a:pPr marL="342900" indent="-342900">
              <a:buAutoNum type="arabicPeriod"/>
            </a:pPr>
            <a:r>
              <a:rPr lang="en-IN" sz="2000" b="1"/>
              <a:t>RESULTS.</a:t>
            </a:r>
          </a:p>
          <a:p>
            <a:pPr marL="342900" indent="-342900">
              <a:buAutoNum type="arabicPeriod"/>
            </a:pPr>
            <a:endParaRPr lang="en-IN" sz="2000" b="1"/>
          </a:p>
          <a:p>
            <a:pPr marL="342900" indent="-342900">
              <a:buAutoNum type="arabicPeriod"/>
            </a:pPr>
            <a:endParaRPr lang="en-US" sz="2000" b="1"/>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a:p>
        </p:txBody>
      </p:sp>
      <p:sp>
        <p:nvSpPr>
          <p:cNvPr id="23" name="TextBox 22"/>
          <p:cNvSpPr txBox="1"/>
          <p:nvPr/>
        </p:nvSpPr>
        <p:spPr>
          <a:xfrm>
            <a:off x="1219200" y="2286000"/>
            <a:ext cx="76200" cy="369332"/>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sp>
        <p:nvSpPr>
          <p:cNvPr id="13" name="Text Placeholder 12"/>
          <p:cNvSpPr>
            <a:spLocks noGrp="1"/>
          </p:cNvSpPr>
          <p:nvPr>
            <p:ph type="body" idx="1"/>
          </p:nvPr>
        </p:nvSpPr>
        <p:spPr>
          <a:xfrm>
            <a:off x="762000" y="1524000"/>
            <a:ext cx="7315200" cy="3262432"/>
          </a:xfrm>
        </p:spPr>
        <p:txBody>
          <a:bodyPr wrap="square" lIns="0" tIns="0" rIns="0" bIns="0" anchor="t">
            <a:spAutoFit/>
          </a:bodyPr>
          <a:lstStyle/>
          <a:p>
            <a:pPr algn="just"/>
            <a:r>
              <a:rPr lang="en-GB" sz="2400" b="1"/>
              <a:t>The project aims to develop a Generative Adversarial   Network (GAN)      capable of generating realistic fashion images resembling those from the    MNIST dataset. The MNIST dataset contains a total of 70,000 grayscale images of fashion items. These images are divided into 60,000 training examples and 10,000 testing examples. Each image has a size of 28x28 pixels</a:t>
            </a:r>
            <a:r>
              <a:rPr lang="en-GB" sz="2000"/>
              <a:t>.</a:t>
            </a:r>
          </a:p>
          <a:p>
            <a:pPr algn="just"/>
            <a:endParaRPr lang="en-US" sz="200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1" name="TextBox 10"/>
          <p:cNvSpPr txBox="1"/>
          <p:nvPr/>
        </p:nvSpPr>
        <p:spPr>
          <a:xfrm>
            <a:off x="838200" y="1752600"/>
            <a:ext cx="6629400" cy="369332"/>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sp>
        <p:nvSpPr>
          <p:cNvPr id="11" name="Text Placeholder 10">
            <a:extLst>
              <a:ext uri="{FF2B5EF4-FFF2-40B4-BE49-F238E27FC236}">
                <a16:creationId xmlns:a16="http://schemas.microsoft.com/office/drawing/2014/main" id="{A4F0844B-B8B8-609E-A25B-2F577DCD05B7}"/>
              </a:ext>
            </a:extLst>
          </p:cNvPr>
          <p:cNvSpPr>
            <a:spLocks noGrp="1"/>
          </p:cNvSpPr>
          <p:nvPr>
            <p:ph type="body" idx="1"/>
          </p:nvPr>
        </p:nvSpPr>
        <p:spPr>
          <a:xfrm>
            <a:off x="753373" y="1548585"/>
            <a:ext cx="8327367" cy="4001095"/>
          </a:xfrm>
        </p:spPr>
        <p:txBody>
          <a:bodyPr wrap="square" lIns="0" tIns="0" rIns="0" bIns="0" anchor="t">
            <a:spAutoFit/>
          </a:bodyPr>
          <a:lstStyle/>
          <a:p>
            <a:pPr algn="just"/>
            <a:r>
              <a:rPr lang="en-US" sz="2000" b="1">
                <a:solidFill>
                  <a:srgbClr val="0D0D0D"/>
                </a:solidFill>
                <a:ea typeface="+mn-lt"/>
                <a:cs typeface="+mn-lt"/>
              </a:rPr>
              <a:t>The "Fashion Image Generation Using GAN" project aims to utilize Generative Adversarial Networks (GANs) to generate realistic fashion images. GANs are a class of machine learning models that consist of two neural networks, namely the generator and the discriminator, which are trained simultaneously in a competitive manner. The generator learns to create synthetic data samples, while the discriminator learns to distinguish between real and fake data. Through this adversarial training process, GANs are capable of generating high-quality and diverse images.</a:t>
            </a:r>
          </a:p>
          <a:p>
            <a:pPr algn="just"/>
            <a:endParaRPr lang="en-US" sz="2000" b="1">
              <a:solidFill>
                <a:srgbClr val="0D0D0D"/>
              </a:solidFill>
              <a:ea typeface="+mn-lt"/>
              <a:cs typeface="+mn-lt"/>
            </a:endParaRPr>
          </a:p>
          <a:p>
            <a:pPr algn="just"/>
            <a:r>
              <a:rPr lang="en-US" sz="2000" b="1">
                <a:solidFill>
                  <a:srgbClr val="0D0D0D"/>
                </a:solidFill>
                <a:ea typeface="+mn-lt"/>
                <a:cs typeface="+mn-lt"/>
              </a:rPr>
              <a:t>The primary objective of this project is to generate fashion images that closely resemble real fashion items. These generated images can be used for various applications, including virtual try-on, fashion design prototyping, and data augmentation for fashion-related machine learning tasks.</a:t>
            </a:r>
            <a:endParaRPr lang="en-US" sz="2000" b="1"/>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sp>
        <p:nvSpPr>
          <p:cNvPr id="9" name="Text Placeholder 8">
            <a:extLst>
              <a:ext uri="{FF2B5EF4-FFF2-40B4-BE49-F238E27FC236}">
                <a16:creationId xmlns:a16="http://schemas.microsoft.com/office/drawing/2014/main" id="{75E0AD3B-9982-9D12-C54E-BEDEFE0DF31F}"/>
              </a:ext>
            </a:extLst>
          </p:cNvPr>
          <p:cNvSpPr>
            <a:spLocks noGrp="1"/>
          </p:cNvSpPr>
          <p:nvPr>
            <p:ph type="body" idx="1"/>
          </p:nvPr>
        </p:nvSpPr>
        <p:spPr>
          <a:xfrm>
            <a:off x="753374" y="1433566"/>
            <a:ext cx="8744310" cy="4616648"/>
          </a:xfrm>
        </p:spPr>
        <p:txBody>
          <a:bodyPr wrap="square" lIns="0" tIns="0" rIns="0" bIns="0" anchor="t">
            <a:spAutoFit/>
          </a:bodyPr>
          <a:lstStyle/>
          <a:p>
            <a:pPr algn="just"/>
            <a:r>
              <a:rPr lang="en-US" sz="2000" b="1">
                <a:solidFill>
                  <a:srgbClr val="0D0D0D"/>
                </a:solidFill>
                <a:ea typeface="+mn-lt"/>
                <a:cs typeface="+mn-lt"/>
              </a:rPr>
              <a:t>The end users of the "Fashion Image Generation Using GAN" project span a wide range of industries and interests, including fashion design, retail, technology, academia, and creative media. They are in the following:</a:t>
            </a:r>
          </a:p>
          <a:p>
            <a:pPr algn="just"/>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Designers.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E-commerce Platforms.</a:t>
            </a:r>
            <a:endParaRPr lang="en-US" sz="2000" b="1">
              <a:solidFill>
                <a:srgbClr val="0D0D0D"/>
              </a:solidFill>
              <a:cs typeface="Calibri"/>
            </a:endParaRP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Virtual Try-On Apps.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Enthusiasts.</a:t>
            </a:r>
          </a:p>
          <a:p>
            <a:pPr marL="228600" indent="-228600" algn="just">
              <a:buAutoNum type="arabicPeriod"/>
            </a:pPr>
            <a:endParaRPr lang="en-US" sz="2000" b="1">
              <a:solidFill>
                <a:srgbClr val="0D0D0D"/>
              </a:solidFill>
              <a:ea typeface="+mn-lt"/>
              <a:cs typeface="+mn-lt"/>
            </a:endParaRPr>
          </a:p>
          <a:p>
            <a:pPr marL="228600" indent="-228600" algn="just">
              <a:buAutoNum type="arabicPeriod"/>
            </a:pPr>
            <a:r>
              <a:rPr lang="en-US" sz="2000" b="1">
                <a:solidFill>
                  <a:srgbClr val="0D0D0D"/>
                </a:solidFill>
                <a:ea typeface="+mn-lt"/>
                <a:cs typeface="+mn-lt"/>
              </a:rPr>
              <a:t>Fashion Researchers and Educators.</a:t>
            </a:r>
            <a:endParaRPr lang="en-US" sz="2000" b="1">
              <a:solidFill>
                <a:srgbClr val="0D0D0D"/>
              </a:solidFill>
              <a:cs typeface="Calibri"/>
            </a:endParaRPr>
          </a:p>
          <a:p>
            <a:pPr marL="228600" indent="-228600" algn="just">
              <a:buAutoNum type="arabicPeriod"/>
            </a:pPr>
            <a:endParaRPr lang="en-US" sz="2000" b="1">
              <a:solidFill>
                <a:srgbClr val="0D0D0D"/>
              </a:solidFill>
              <a:cs typeface="Calibri"/>
            </a:endParaRPr>
          </a:p>
          <a:p>
            <a:pPr marL="228600" indent="-228600" algn="just">
              <a:buAutoNum type="arabicPeriod"/>
            </a:pPr>
            <a:endParaRPr lang="en-US" sz="2000" b="1">
              <a:solidFill>
                <a:srgbClr val="0D0D0D"/>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a:t>Y</a:t>
            </a: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sp>
        <p:nvSpPr>
          <p:cNvPr id="11" name="Text Placeholder 10">
            <a:extLst>
              <a:ext uri="{FF2B5EF4-FFF2-40B4-BE49-F238E27FC236}">
                <a16:creationId xmlns:a16="http://schemas.microsoft.com/office/drawing/2014/main" id="{626B60A9-E4FF-1980-B372-3A224B6CB55E}"/>
              </a:ext>
            </a:extLst>
          </p:cNvPr>
          <p:cNvSpPr>
            <a:spLocks noGrp="1"/>
          </p:cNvSpPr>
          <p:nvPr>
            <p:ph type="body" idx="1"/>
          </p:nvPr>
        </p:nvSpPr>
        <p:spPr>
          <a:xfrm>
            <a:off x="3341297" y="1476700"/>
            <a:ext cx="5566914" cy="4985980"/>
          </a:xfrm>
        </p:spPr>
        <p:txBody>
          <a:bodyPr wrap="square" lIns="0" tIns="0" rIns="0" bIns="0" anchor="t">
            <a:spAutoFit/>
          </a:bodyPr>
          <a:lstStyle/>
          <a:p>
            <a:pPr algn="just"/>
            <a:r>
              <a:rPr lang="en-US" b="1"/>
              <a:t>SOLUTION:</a:t>
            </a:r>
            <a:endParaRPr lang="en-US" b="1">
              <a:solidFill>
                <a:srgbClr val="000000"/>
              </a:solidFill>
              <a:latin typeface="Calibri"/>
              <a:cs typeface="Calibri"/>
            </a:endParaRPr>
          </a:p>
          <a:p>
            <a:pPr algn="just"/>
            <a:r>
              <a:rPr lang="en-US" b="1">
                <a:solidFill>
                  <a:srgbClr val="0D0D0D"/>
                </a:solidFill>
                <a:ea typeface="+mn-lt"/>
                <a:cs typeface="+mn-lt"/>
              </a:rPr>
              <a:t>The solution involves building a Generative Adversarial Network (GAN) model specifically tailored for generating fashion images. The GAN architecture consists of a generator and a discriminator, which compete against each other in a training process to produce realistic fashion images. The generator learns to create images that are indistinguishable from real fashion images, while the discriminator learns to differentiate between real and generated images.</a:t>
            </a:r>
            <a:endParaRPr lang="en-US" b="1">
              <a:solidFill>
                <a:srgbClr val="000000"/>
              </a:solidFill>
              <a:ea typeface="+mn-lt"/>
              <a:cs typeface="+mn-lt"/>
            </a:endParaRPr>
          </a:p>
          <a:p>
            <a:pPr algn="just"/>
            <a:endParaRPr lang="en-US" b="1">
              <a:solidFill>
                <a:srgbClr val="0D0D0D"/>
              </a:solidFill>
              <a:cs typeface="Calibri"/>
            </a:endParaRPr>
          </a:p>
          <a:p>
            <a:pPr algn="just"/>
            <a:r>
              <a:rPr lang="en-US" b="1">
                <a:solidFill>
                  <a:srgbClr val="0D0D0D"/>
                </a:solidFill>
                <a:cs typeface="Calibri"/>
              </a:rPr>
              <a:t>VALUE PROPOSITION:</a:t>
            </a:r>
          </a:p>
          <a:p>
            <a:pPr marL="228600" indent="-228600" algn="just">
              <a:buAutoNum type="arabicPeriod"/>
            </a:pPr>
            <a:r>
              <a:rPr lang="en-US" b="1">
                <a:solidFill>
                  <a:srgbClr val="0D0D0D"/>
                </a:solidFill>
                <a:ea typeface="+mn-lt"/>
                <a:cs typeface="+mn-lt"/>
              </a:rPr>
              <a:t>Creative Inspiration.</a:t>
            </a:r>
          </a:p>
          <a:p>
            <a:pPr marL="228600" indent="-228600" algn="just">
              <a:buAutoNum type="arabicPeriod"/>
            </a:pPr>
            <a:r>
              <a:rPr lang="en-US" b="1">
                <a:solidFill>
                  <a:srgbClr val="0D0D0D"/>
                </a:solidFill>
                <a:ea typeface="+mn-lt"/>
                <a:cs typeface="+mn-lt"/>
              </a:rPr>
              <a:t>Cost and Time Savings.</a:t>
            </a:r>
          </a:p>
          <a:p>
            <a:pPr marL="228600" indent="-228600" algn="just">
              <a:buAutoNum type="arabicPeriod"/>
            </a:pPr>
            <a:r>
              <a:rPr lang="en-US" b="1">
                <a:solidFill>
                  <a:srgbClr val="0D0D0D"/>
                </a:solidFill>
                <a:ea typeface="+mn-lt"/>
                <a:cs typeface="+mn-lt"/>
              </a:rPr>
              <a:t>Enhanced Shopping Experience.</a:t>
            </a:r>
          </a:p>
          <a:p>
            <a:pPr marL="228600" indent="-228600" algn="just">
              <a:buAutoNum type="arabicPeriod"/>
            </a:pPr>
            <a:r>
              <a:rPr lang="en-US" b="1">
                <a:solidFill>
                  <a:srgbClr val="0D0D0D"/>
                </a:solidFill>
                <a:ea typeface="+mn-lt"/>
                <a:cs typeface="+mn-lt"/>
              </a:rPr>
              <a:t>Innovative Virtual Try-On Solutions.</a:t>
            </a:r>
          </a:p>
          <a:p>
            <a:pPr marL="228600" indent="-228600" algn="just">
              <a:buAutoNum type="arabicPeriod"/>
            </a:pPr>
            <a:r>
              <a:rPr lang="en-US" b="1">
                <a:solidFill>
                  <a:srgbClr val="0D0D0D"/>
                </a:solidFill>
                <a:ea typeface="+mn-lt"/>
                <a:cs typeface="+mn-lt"/>
              </a:rPr>
              <a:t>Research and Education.</a:t>
            </a:r>
            <a:endParaRPr lang="en-US" b="1">
              <a:solidFill>
                <a:srgbClr val="0D0D0D"/>
              </a:solidFill>
              <a:cs typeface="Calibri"/>
            </a:endParaRPr>
          </a:p>
          <a:p>
            <a:pPr marL="228600" indent="-228600" algn="just">
              <a:buAutoNum type="arabicPeriod"/>
            </a:pPr>
            <a:endParaRPr lang="en-US" b="1">
              <a:solidFill>
                <a:srgbClr val="0D0D0D"/>
              </a:solidFill>
              <a:cs typeface="Calibri"/>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sz="4250" spc="10"/>
              <a:t>WOW</a:t>
            </a:r>
            <a:r>
              <a:rPr sz="4250" spc="85"/>
              <a:t> </a:t>
            </a:r>
            <a:r>
              <a:rPr sz="4250" spc="10"/>
              <a:t>IN</a:t>
            </a:r>
            <a:r>
              <a:rPr sz="4250" spc="-5"/>
              <a:t> </a:t>
            </a:r>
            <a:r>
              <a:rPr sz="4250" spc="15"/>
              <a:t>YOUR</a:t>
            </a:r>
            <a:r>
              <a:rPr sz="4250" spc="-10"/>
              <a:t> </a:t>
            </a:r>
            <a:r>
              <a:rPr sz="4250" spc="20"/>
              <a:t>SOLUTION</a:t>
            </a:r>
            <a:endParaRPr sz="4250"/>
          </a:p>
        </p:txBody>
      </p:sp>
      <p:sp>
        <p:nvSpPr>
          <p:cNvPr id="9" name="Text Placeholder 8">
            <a:extLst>
              <a:ext uri="{FF2B5EF4-FFF2-40B4-BE49-F238E27FC236}">
                <a16:creationId xmlns:a16="http://schemas.microsoft.com/office/drawing/2014/main" id="{70E7AC04-05A9-BDF2-8D81-ED6DD61ADC7F}"/>
              </a:ext>
            </a:extLst>
          </p:cNvPr>
          <p:cNvSpPr>
            <a:spLocks noGrp="1"/>
          </p:cNvSpPr>
          <p:nvPr>
            <p:ph type="body" idx="1"/>
          </p:nvPr>
        </p:nvSpPr>
        <p:spPr>
          <a:xfrm>
            <a:off x="2521788" y="1146018"/>
            <a:ext cx="5998236" cy="6093976"/>
          </a:xfrm>
        </p:spPr>
        <p:txBody>
          <a:bodyPr wrap="square" lIns="0" tIns="0" rIns="0" bIns="0" anchor="t">
            <a:spAutoFit/>
          </a:bodyPr>
          <a:lstStyle/>
          <a:p>
            <a:pPr algn="just"/>
            <a:r>
              <a:rPr lang="en-US" b="1">
                <a:ea typeface="+mn-lt"/>
                <a:cs typeface="+mn-lt"/>
              </a:rPr>
              <a:t>Comprehensive Implementation</a:t>
            </a:r>
            <a:r>
              <a:rPr lang="en-US" b="1">
                <a:solidFill>
                  <a:srgbClr val="0D0D0D"/>
                </a:solidFill>
                <a:ea typeface="+mn-lt"/>
                <a:cs typeface="+mn-lt"/>
              </a:rPr>
              <a:t>:</a:t>
            </a:r>
            <a:r>
              <a:rPr lang="en-US">
                <a:solidFill>
                  <a:srgbClr val="0D0D0D"/>
                </a:solidFill>
                <a:ea typeface="+mn-lt"/>
                <a:cs typeface="+mn-lt"/>
              </a:rPr>
              <a:t>  Encompasses various aspects of building a GAN model for fashion image generation, including data preprocessing, model architecture design, training loop construction, and performance evaluation.</a:t>
            </a:r>
            <a:endParaRPr lang="en-US">
              <a:solidFill>
                <a:srgbClr val="0D0D0D"/>
              </a:solidFill>
              <a:cs typeface="Calibri"/>
            </a:endParaRPr>
          </a:p>
          <a:p>
            <a:pPr algn="just"/>
            <a:endParaRPr lang="en-US" b="1">
              <a:ea typeface="+mn-lt"/>
              <a:cs typeface="+mn-lt"/>
            </a:endParaRPr>
          </a:p>
          <a:p>
            <a:pPr algn="just"/>
            <a:r>
              <a:rPr lang="en-US" b="1">
                <a:ea typeface="+mn-lt"/>
                <a:cs typeface="+mn-lt"/>
              </a:rPr>
              <a:t>Training Loop Customization</a:t>
            </a:r>
            <a:r>
              <a:rPr lang="en-US" b="1">
                <a:solidFill>
                  <a:srgbClr val="0D0D0D"/>
                </a:solidFill>
                <a:ea typeface="+mn-lt"/>
                <a:cs typeface="+mn-lt"/>
              </a:rPr>
              <a:t>: </a:t>
            </a:r>
            <a:r>
              <a:rPr lang="en-US">
                <a:solidFill>
                  <a:srgbClr val="0D0D0D"/>
                </a:solidFill>
                <a:ea typeface="+mn-lt"/>
                <a:cs typeface="+mn-lt"/>
              </a:rPr>
              <a:t>The training loop is meticulously crafted, implementing adversarial training by alternating between training the discriminator and generator, effectively optimizing both models to improve image generation quality.</a:t>
            </a:r>
            <a:endParaRPr lang="en-US">
              <a:solidFill>
                <a:srgbClr val="0D0D0D"/>
              </a:solidFill>
              <a:cs typeface="Calibri"/>
            </a:endParaRPr>
          </a:p>
          <a:p>
            <a:pPr algn="just"/>
            <a:endParaRPr lang="en-US" b="1">
              <a:solidFill>
                <a:srgbClr val="0D0D0D"/>
              </a:solidFill>
              <a:ea typeface="+mn-lt"/>
              <a:cs typeface="+mn-lt"/>
            </a:endParaRPr>
          </a:p>
          <a:p>
            <a:pPr algn="just"/>
            <a:r>
              <a:rPr lang="en-US" b="1">
                <a:ea typeface="+mn-lt"/>
                <a:cs typeface="+mn-lt"/>
              </a:rPr>
              <a:t>Monitoring and Visualization</a:t>
            </a:r>
            <a:r>
              <a:rPr lang="en-US" b="1">
                <a:solidFill>
                  <a:srgbClr val="0D0D0D"/>
                </a:solidFill>
                <a:ea typeface="+mn-lt"/>
                <a:cs typeface="+mn-lt"/>
              </a:rPr>
              <a:t>: I</a:t>
            </a:r>
            <a:r>
              <a:rPr lang="en-US">
                <a:solidFill>
                  <a:srgbClr val="0D0D0D"/>
                </a:solidFill>
                <a:ea typeface="+mn-lt"/>
                <a:cs typeface="+mn-lt"/>
              </a:rPr>
              <a:t>mplemented a custom callback to monitor model performance during training and save generated images at each epoch, providing valuable insights into the training progress and facilitating visual inspection of generated images.</a:t>
            </a:r>
            <a:endParaRPr lang="en-US">
              <a:solidFill>
                <a:srgbClr val="0D0D0D"/>
              </a:solidFill>
              <a:cs typeface="Calibri"/>
            </a:endParaRPr>
          </a:p>
          <a:p>
            <a:pPr algn="just"/>
            <a:endParaRPr lang="en-US">
              <a:solidFill>
                <a:srgbClr val="0D0D0D"/>
              </a:solidFill>
              <a:ea typeface="+mn-lt"/>
              <a:cs typeface="+mn-lt"/>
            </a:endParaRPr>
          </a:p>
          <a:p>
            <a:pPr algn="just"/>
            <a:r>
              <a:rPr lang="en-US" b="1">
                <a:ea typeface="+mn-lt"/>
                <a:cs typeface="+mn-lt"/>
              </a:rPr>
              <a:t>Ease of Use and Reproducibility</a:t>
            </a:r>
            <a:r>
              <a:rPr lang="en-US" b="1">
                <a:solidFill>
                  <a:srgbClr val="0D0D0D"/>
                </a:solidFill>
                <a:ea typeface="+mn-lt"/>
                <a:cs typeface="+mn-lt"/>
              </a:rPr>
              <a:t>:</a:t>
            </a:r>
            <a:r>
              <a:rPr lang="en-US">
                <a:solidFill>
                  <a:srgbClr val="0D0D0D"/>
                </a:solidFill>
                <a:ea typeface="+mn-lt"/>
                <a:cs typeface="+mn-lt"/>
              </a:rPr>
              <a:t>  well-structured and documented, making it easy for others to understand and reproduce the experiment. From importing dependencies to model training and evaluation, each step is clearly delineated, enhancing the reproducibility of results.</a:t>
            </a:r>
            <a:endParaRPr lang="en-US"/>
          </a:p>
          <a:p>
            <a:pPr algn="just"/>
            <a:endParaRPr lang="en-US"/>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Title 13">
            <a:extLst>
              <a:ext uri="{FF2B5EF4-FFF2-40B4-BE49-F238E27FC236}">
                <a16:creationId xmlns:a16="http://schemas.microsoft.com/office/drawing/2014/main" id="{5216C0E4-00DE-8386-5163-67FAA035A2C3}"/>
              </a:ext>
            </a:extLst>
          </p:cNvPr>
          <p:cNvSpPr>
            <a:spLocks noGrp="1"/>
          </p:cNvSpPr>
          <p:nvPr>
            <p:ph type="title"/>
          </p:nvPr>
        </p:nvSpPr>
        <p:spPr>
          <a:xfrm>
            <a:off x="755332" y="385444"/>
            <a:ext cx="10681335" cy="1477328"/>
          </a:xfrm>
        </p:spPr>
        <p:txBody>
          <a:bodyPr wrap="square" lIns="0" tIns="0" rIns="0" bIns="0" anchor="t">
            <a:spAutoFit/>
          </a:bodyPr>
          <a:lstStyle/>
          <a:p>
            <a:br>
              <a:rPr lang="en-US"/>
            </a:br>
            <a:endParaRPr lang="en-US"/>
          </a:p>
        </p:txBody>
      </p:sp>
      <p:sp>
        <p:nvSpPr>
          <p:cNvPr id="15" name="Text Placeholder 14">
            <a:extLst>
              <a:ext uri="{FF2B5EF4-FFF2-40B4-BE49-F238E27FC236}">
                <a16:creationId xmlns:a16="http://schemas.microsoft.com/office/drawing/2014/main" id="{9375CA54-B1BA-413D-9433-633749944F6A}"/>
              </a:ext>
            </a:extLst>
          </p:cNvPr>
          <p:cNvSpPr>
            <a:spLocks noGrp="1"/>
          </p:cNvSpPr>
          <p:nvPr>
            <p:ph type="body" idx="1"/>
          </p:nvPr>
        </p:nvSpPr>
        <p:spPr>
          <a:xfrm>
            <a:off x="1098430" y="1275416"/>
            <a:ext cx="8054197" cy="307777"/>
          </a:xfrm>
        </p:spPr>
        <p:txBody>
          <a:bodyPr wrap="square" lIns="0" tIns="0" rIns="0" bIns="0" anchor="t">
            <a:spAutoFit/>
          </a:bodyPr>
          <a:lstStyle/>
          <a:p>
            <a:r>
              <a:rPr lang="en-US" sz="2000" b="1">
                <a:solidFill>
                  <a:srgbClr val="000000"/>
                </a:solidFill>
                <a:latin typeface="Calibri"/>
                <a:cs typeface="Calibri"/>
              </a:rPr>
              <a:t>Flow Diagram as follows:</a:t>
            </a:r>
          </a:p>
        </p:txBody>
      </p:sp>
      <p:sp>
        <p:nvSpPr>
          <p:cNvPr id="18" name="Rectangle 17">
            <a:extLst>
              <a:ext uri="{FF2B5EF4-FFF2-40B4-BE49-F238E27FC236}">
                <a16:creationId xmlns:a16="http://schemas.microsoft.com/office/drawing/2014/main" id="{D3BF20EB-B8B4-10B8-7CBC-BD5804711D4C}"/>
              </a:ext>
            </a:extLst>
          </p:cNvPr>
          <p:cNvSpPr/>
          <p:nvPr/>
        </p:nvSpPr>
        <p:spPr>
          <a:xfrm>
            <a:off x="1100421" y="1867951"/>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Data Collection &amp;</a:t>
            </a:r>
          </a:p>
          <a:p>
            <a:pPr algn="ctr"/>
            <a:r>
              <a:rPr lang="en-US" b="1">
                <a:solidFill>
                  <a:schemeClr val="tx1"/>
                </a:solidFill>
                <a:cs typeface="Calibri"/>
              </a:rPr>
              <a:t>Preprocessing</a:t>
            </a:r>
          </a:p>
        </p:txBody>
      </p:sp>
      <p:sp>
        <p:nvSpPr>
          <p:cNvPr id="23" name="Rectangle 22">
            <a:extLst>
              <a:ext uri="{FF2B5EF4-FFF2-40B4-BE49-F238E27FC236}">
                <a16:creationId xmlns:a16="http://schemas.microsoft.com/office/drawing/2014/main" id="{03E57DCF-0FF7-6A17-1339-8E47CCC61580}"/>
              </a:ext>
            </a:extLst>
          </p:cNvPr>
          <p:cNvSpPr/>
          <p:nvPr/>
        </p:nvSpPr>
        <p:spPr>
          <a:xfrm>
            <a:off x="3788986" y="1867950"/>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Model Architecture Design</a:t>
            </a:r>
          </a:p>
        </p:txBody>
      </p:sp>
      <p:sp>
        <p:nvSpPr>
          <p:cNvPr id="24" name="Rectangle 23">
            <a:extLst>
              <a:ext uri="{FF2B5EF4-FFF2-40B4-BE49-F238E27FC236}">
                <a16:creationId xmlns:a16="http://schemas.microsoft.com/office/drawing/2014/main" id="{2BEB9EDB-7938-B309-577F-9B97AD661AEB}"/>
              </a:ext>
            </a:extLst>
          </p:cNvPr>
          <p:cNvSpPr/>
          <p:nvPr/>
        </p:nvSpPr>
        <p:spPr>
          <a:xfrm>
            <a:off x="1100421" y="3578857"/>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Deployment</a:t>
            </a:r>
          </a:p>
        </p:txBody>
      </p:sp>
      <p:sp>
        <p:nvSpPr>
          <p:cNvPr id="25" name="Rectangle 24">
            <a:extLst>
              <a:ext uri="{FF2B5EF4-FFF2-40B4-BE49-F238E27FC236}">
                <a16:creationId xmlns:a16="http://schemas.microsoft.com/office/drawing/2014/main" id="{E285C2E2-627F-8656-14B8-4AC588549D1A}"/>
              </a:ext>
            </a:extLst>
          </p:cNvPr>
          <p:cNvSpPr/>
          <p:nvPr/>
        </p:nvSpPr>
        <p:spPr>
          <a:xfrm>
            <a:off x="3788986" y="3636365"/>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cs typeface="Calibri"/>
              </a:rPr>
              <a:t>Fine Tuning</a:t>
            </a:r>
            <a:endParaRPr lang="en-US" b="1">
              <a:solidFill>
                <a:srgbClr val="000000"/>
              </a:solidFill>
            </a:endParaRPr>
          </a:p>
        </p:txBody>
      </p:sp>
      <p:sp>
        <p:nvSpPr>
          <p:cNvPr id="26" name="Rectangle 25">
            <a:extLst>
              <a:ext uri="{FF2B5EF4-FFF2-40B4-BE49-F238E27FC236}">
                <a16:creationId xmlns:a16="http://schemas.microsoft.com/office/drawing/2014/main" id="{D3099378-A945-F35E-0309-91E67109F347}"/>
              </a:ext>
            </a:extLst>
          </p:cNvPr>
          <p:cNvSpPr/>
          <p:nvPr/>
        </p:nvSpPr>
        <p:spPr>
          <a:xfrm>
            <a:off x="6477553" y="1867951"/>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Model Training</a:t>
            </a:r>
          </a:p>
        </p:txBody>
      </p:sp>
      <p:sp>
        <p:nvSpPr>
          <p:cNvPr id="27" name="Rectangle 26">
            <a:extLst>
              <a:ext uri="{FF2B5EF4-FFF2-40B4-BE49-F238E27FC236}">
                <a16:creationId xmlns:a16="http://schemas.microsoft.com/office/drawing/2014/main" id="{3B7CEF78-92C4-70C9-A476-87DA1FBE0B92}"/>
              </a:ext>
            </a:extLst>
          </p:cNvPr>
          <p:cNvSpPr/>
          <p:nvPr/>
        </p:nvSpPr>
        <p:spPr>
          <a:xfrm>
            <a:off x="6434420" y="3636365"/>
            <a:ext cx="1940942" cy="920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cs typeface="Calibri"/>
            </a:endParaRPr>
          </a:p>
          <a:p>
            <a:pPr algn="ctr"/>
            <a:r>
              <a:rPr lang="en-US" b="1">
                <a:solidFill>
                  <a:schemeClr val="tx1"/>
                </a:solidFill>
                <a:cs typeface="Calibri"/>
              </a:rPr>
              <a:t>Evaluation &amp;</a:t>
            </a:r>
            <a:endParaRPr lang="en-US">
              <a:solidFill>
                <a:schemeClr val="tx1"/>
              </a:solidFill>
              <a:cs typeface="Calibri"/>
            </a:endParaRPr>
          </a:p>
          <a:p>
            <a:pPr algn="ctr"/>
            <a:r>
              <a:rPr lang="en-US" b="1">
                <a:solidFill>
                  <a:schemeClr val="tx1"/>
                </a:solidFill>
                <a:cs typeface="Calibri"/>
              </a:rPr>
              <a:t>Validation</a:t>
            </a:r>
            <a:endParaRPr lang="en-US">
              <a:solidFill>
                <a:schemeClr val="tx1"/>
              </a:solidFill>
              <a:cs typeface="Calibri"/>
            </a:endParaRPr>
          </a:p>
          <a:p>
            <a:pPr algn="ctr"/>
            <a:endParaRPr lang="en-US" b="1">
              <a:solidFill>
                <a:srgbClr val="000000"/>
              </a:solidFill>
              <a:cs typeface="Calibri"/>
            </a:endParaRPr>
          </a:p>
        </p:txBody>
      </p:sp>
      <p:sp>
        <p:nvSpPr>
          <p:cNvPr id="28" name="Arrow: Right 27">
            <a:extLst>
              <a:ext uri="{FF2B5EF4-FFF2-40B4-BE49-F238E27FC236}">
                <a16:creationId xmlns:a16="http://schemas.microsoft.com/office/drawing/2014/main" id="{87EF202F-2A3A-FC55-C057-EDE7D9B04C73}"/>
              </a:ext>
            </a:extLst>
          </p:cNvPr>
          <p:cNvSpPr/>
          <p:nvPr/>
        </p:nvSpPr>
        <p:spPr>
          <a:xfrm>
            <a:off x="3039442" y="2211033"/>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Arrow: Right 29">
            <a:extLst>
              <a:ext uri="{FF2B5EF4-FFF2-40B4-BE49-F238E27FC236}">
                <a16:creationId xmlns:a16="http://schemas.microsoft.com/office/drawing/2014/main" id="{7EDC17CF-030E-415C-48CE-0A3A9947A72B}"/>
              </a:ext>
            </a:extLst>
          </p:cNvPr>
          <p:cNvSpPr/>
          <p:nvPr/>
        </p:nvSpPr>
        <p:spPr>
          <a:xfrm>
            <a:off x="5728008" y="2211033"/>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Arrow: Right 32">
            <a:extLst>
              <a:ext uri="{FF2B5EF4-FFF2-40B4-BE49-F238E27FC236}">
                <a16:creationId xmlns:a16="http://schemas.microsoft.com/office/drawing/2014/main" id="{91112EB6-85B4-7378-5CD9-D7CEBA7B1179}"/>
              </a:ext>
            </a:extLst>
          </p:cNvPr>
          <p:cNvSpPr/>
          <p:nvPr/>
        </p:nvSpPr>
        <p:spPr>
          <a:xfrm rot="10800000">
            <a:off x="5742384" y="4094466"/>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Arrow: Right 34">
            <a:extLst>
              <a:ext uri="{FF2B5EF4-FFF2-40B4-BE49-F238E27FC236}">
                <a16:creationId xmlns:a16="http://schemas.microsoft.com/office/drawing/2014/main" id="{E9C5F1F5-11DF-E699-D3E1-D2B2E0905E49}"/>
              </a:ext>
            </a:extLst>
          </p:cNvPr>
          <p:cNvSpPr/>
          <p:nvPr/>
        </p:nvSpPr>
        <p:spPr>
          <a:xfrm rot="5400000">
            <a:off x="6978838" y="3102428"/>
            <a:ext cx="790755" cy="15815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Arrow: Right 36">
            <a:extLst>
              <a:ext uri="{FF2B5EF4-FFF2-40B4-BE49-F238E27FC236}">
                <a16:creationId xmlns:a16="http://schemas.microsoft.com/office/drawing/2014/main" id="{B7C32390-F6DD-0A0E-EDF2-84EFF55FF6AF}"/>
              </a:ext>
            </a:extLst>
          </p:cNvPr>
          <p:cNvSpPr/>
          <p:nvPr/>
        </p:nvSpPr>
        <p:spPr>
          <a:xfrm rot="-5400000">
            <a:off x="1601705" y="3102427"/>
            <a:ext cx="790755" cy="15815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Arrow: Right 37">
            <a:extLst>
              <a:ext uri="{FF2B5EF4-FFF2-40B4-BE49-F238E27FC236}">
                <a16:creationId xmlns:a16="http://schemas.microsoft.com/office/drawing/2014/main" id="{185CF9D8-F419-767D-FA8F-10FC77E83C3B}"/>
              </a:ext>
            </a:extLst>
          </p:cNvPr>
          <p:cNvSpPr/>
          <p:nvPr/>
        </p:nvSpPr>
        <p:spPr>
          <a:xfrm rot="10800000">
            <a:off x="3082572" y="4094465"/>
            <a:ext cx="704491" cy="2300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844</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   </vt:lpstr>
      <vt:lpstr>FASHION IMAGE GENERATION USING GAN</vt:lpstr>
      <vt:lpstr>AGENDA</vt:lpstr>
      <vt:lpstr>PROBLEM STATEMENT</vt:lpstr>
      <vt:lpstr>PROJECT OVERVIEW</vt:lpstr>
      <vt:lpstr>WHO ARE THE END USERS?</vt:lpstr>
      <vt:lpstr>YOUR SOLUTION AND ITS VALUE PROPOSITION</vt:lpstr>
      <vt:lpstr>THE WOW IN YOUR SOLUTION</vt:lpstr>
      <vt:lpstr>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LOKESH.T</dc:title>
  <dc:creator>student</dc:creator>
  <cp:lastModifiedBy>Manikandan S</cp:lastModifiedBy>
  <cp:revision>31</cp:revision>
  <dcterms:created xsi:type="dcterms:W3CDTF">2024-04-01T15:34:00Z</dcterms:created>
  <dcterms:modified xsi:type="dcterms:W3CDTF">2024-04-05T06:13:51Z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