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47" r:id="rId2"/>
  </p:sldMasterIdLst>
  <p:notesMasterIdLst>
    <p:notesMasterId r:id="rId15"/>
  </p:notesMasterIdLst>
  <p:sldIdLst>
    <p:sldId id="494" r:id="rId3"/>
    <p:sldId id="502" r:id="rId4"/>
    <p:sldId id="531" r:id="rId5"/>
    <p:sldId id="542" r:id="rId6"/>
    <p:sldId id="535" r:id="rId7"/>
    <p:sldId id="536" r:id="rId8"/>
    <p:sldId id="537" r:id="rId9"/>
    <p:sldId id="538" r:id="rId10"/>
    <p:sldId id="539" r:id="rId11"/>
    <p:sldId id="540" r:id="rId12"/>
    <p:sldId id="541" r:id="rId13"/>
    <p:sldId id="53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9708"/>
    <a:srgbClr val="064BB2"/>
    <a:srgbClr val="FFCB54"/>
    <a:srgbClr val="2B6EE1"/>
    <a:srgbClr val="FFBF2B"/>
    <a:srgbClr val="7624CC"/>
    <a:srgbClr val="CC8824"/>
    <a:srgbClr val="2165B6"/>
    <a:srgbClr val="C4C6C9"/>
    <a:srgbClr val="A5A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1" autoAdjust="0"/>
    <p:restoredTop sz="82830" autoAdjust="0"/>
  </p:normalViewPr>
  <p:slideViewPr>
    <p:cSldViewPr snapToGrid="0">
      <p:cViewPr varScale="1">
        <p:scale>
          <a:sx n="73" d="100"/>
          <a:sy n="73" d="100"/>
        </p:scale>
        <p:origin x="-922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7ADA9-9D0B-42DC-94FF-BBDB68110F2F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1B552-615F-42DA-85F2-80E700892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81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org.apache.spark.rdd.RDD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org.apache.spark</a:t>
            </a:r>
            <a:r>
              <a:rPr lang="en-US" altLang="zh-CN" dirty="0" smtClean="0"/>
              <a:t>.{</a:t>
            </a:r>
            <a:r>
              <a:rPr lang="en-US" altLang="zh-CN" dirty="0" err="1" smtClean="0"/>
              <a:t>SparkConf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SparkContext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/***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*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基于物品模型的推荐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*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en-US" altLang="zh-CN" dirty="0" err="1" smtClean="0"/>
              <a:t>LoadItemsModel</a:t>
            </a:r>
            <a:r>
              <a:rPr lang="en-US" altLang="zh-CN" dirty="0" smtClean="0"/>
              <a:t> {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main(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: Array[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dirty="0" smtClean="0"/>
              <a:t>]): Unit =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appName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"Load ITERMS Model 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SparkConf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setMaster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"local[*]"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setAppName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appName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sc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SparkContext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sc.setLogLevel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"WARN"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设置编码数据集的路径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userZipCodePath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userZipCode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mealZipCodePath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mealZipCode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splitter=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加载用户编码数据集，菜品编码数据集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userZipCode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sc.textFile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userZipCodePath</a:t>
            </a:r>
            <a:r>
              <a:rPr lang="en-US" altLang="zh-CN" dirty="0" smtClean="0"/>
              <a:t>).map{</a:t>
            </a:r>
            <a:br>
              <a:rPr lang="en-US" altLang="zh-CN" dirty="0" smtClean="0"/>
            </a:br>
            <a:r>
              <a:rPr lang="en-US" altLang="zh-CN" dirty="0" smtClean="0"/>
              <a:t>      x=&gt;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fields=</a:t>
            </a:r>
            <a:r>
              <a:rPr lang="en-US" altLang="zh-CN" dirty="0" err="1" smtClean="0"/>
              <a:t>x.slice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,x.size-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).split(splitter); (fields(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),fields(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toInt</a:t>
            </a:r>
            <a:r>
              <a:rPr lang="en-US" altLang="zh-CN" dirty="0" smtClean="0"/>
              <a:t>)}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mealZipCode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sc.textFile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mealZipCodePath</a:t>
            </a:r>
            <a:r>
              <a:rPr lang="en-US" altLang="zh-CN" dirty="0" smtClean="0"/>
              <a:t>).map{</a:t>
            </a:r>
            <a:br>
              <a:rPr lang="en-US" altLang="zh-CN" dirty="0" smtClean="0"/>
            </a:br>
            <a:r>
              <a:rPr lang="en-US" altLang="zh-CN" dirty="0" smtClean="0"/>
              <a:t>      x=&gt;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fields=</a:t>
            </a:r>
            <a:r>
              <a:rPr lang="en-US" altLang="zh-CN" dirty="0" err="1" smtClean="0"/>
              <a:t>x.slice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,x.size-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).split(splitter); (fields(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),fields(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toInt</a:t>
            </a:r>
            <a:r>
              <a:rPr lang="en-US" altLang="zh-CN" dirty="0" smtClean="0"/>
              <a:t>)}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对推荐结果集中的用户与菜品编码，进行反规约操作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UserNo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MealNo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MealID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reverseUserZipCode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userZipCode.map</a:t>
            </a:r>
            <a:r>
              <a:rPr lang="en-US" altLang="zh-CN" dirty="0" smtClean="0"/>
              <a:t>(x=&gt;(x._2,x._1)).</a:t>
            </a:r>
            <a:r>
              <a:rPr lang="en-US" altLang="zh-CN" dirty="0" err="1" smtClean="0"/>
              <a:t>collect.toMap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reverseMealZipCode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mealZipCode.map</a:t>
            </a:r>
            <a:r>
              <a:rPr lang="en-US" altLang="zh-CN" dirty="0" smtClean="0"/>
              <a:t>(x=&gt;(x._2,x._1)).</a:t>
            </a:r>
            <a:r>
              <a:rPr lang="en-US" altLang="zh-CN" dirty="0" err="1" smtClean="0"/>
              <a:t>collect.toMap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从外部数据库（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），加载菜品数据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sqlContext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org.apache.spark.sql.SQLContext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sc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jdbc:mysql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://node3:3306/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mealDF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sqlContext.read.format</a:t>
            </a:r>
            <a:r>
              <a:rPr lang="en-US" altLang="zh-CN" dirty="0" smtClean="0"/>
              <a:t>(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altLang="zh-CN" dirty="0" smtClean="0"/>
              <a:t>).options(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n-US" altLang="zh-CN" dirty="0" smtClean="0"/>
              <a:t>(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altLang="zh-CN" dirty="0" smtClean="0"/>
              <a:t>-&gt;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,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"user" </a:t>
            </a:r>
            <a:r>
              <a:rPr lang="en-US" altLang="zh-CN" dirty="0" smtClean="0"/>
              <a:t>-&gt;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"root"</a:t>
            </a:r>
            <a:r>
              <a:rPr lang="en-US" altLang="zh-CN" dirty="0" smtClean="0"/>
              <a:t>,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"password" </a:t>
            </a:r>
            <a:r>
              <a:rPr lang="en-US" altLang="zh-CN" dirty="0" smtClean="0"/>
              <a:t>-&gt;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"123456"</a:t>
            </a:r>
            <a:r>
              <a:rPr lang="en-US" altLang="zh-CN" dirty="0" smtClean="0"/>
              <a:t>,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dbtable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altLang="zh-CN" dirty="0" smtClean="0"/>
              <a:t>-&gt;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meal_list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altLang="zh-CN" dirty="0" smtClean="0"/>
              <a:t>,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"driver" </a:t>
            </a:r>
            <a:r>
              <a:rPr lang="en-US" altLang="zh-CN" dirty="0" smtClean="0"/>
              <a:t>-&gt;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com.mysql.jdbc.Driver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)).load()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生成菜品数据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mealsMap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mealDF.select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,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meal_name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).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dirty="0" smtClean="0"/>
              <a:t>.map(row =&gt; (</a:t>
            </a:r>
            <a:r>
              <a:rPr lang="en-US" altLang="zh-CN" dirty="0" err="1" smtClean="0"/>
              <a:t>row.getString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row.getString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))).</a:t>
            </a:r>
            <a:r>
              <a:rPr lang="en-US" altLang="zh-CN" dirty="0" err="1" smtClean="0"/>
              <a:t>collect.toMap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加载训练集数据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trainDataPath</a:t>
            </a:r>
            <a:r>
              <a:rPr lang="en-US" altLang="zh-CN" dirty="0" smtClean="0"/>
              <a:t> 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MealRatings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trainRatings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trainData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sc.textFile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trainDataPath</a:t>
            </a:r>
            <a:r>
              <a:rPr lang="en-US" altLang="zh-CN" dirty="0" smtClean="0"/>
              <a:t>).map{</a:t>
            </a:r>
            <a:br>
              <a:rPr lang="en-US" altLang="zh-CN" dirty="0" smtClean="0"/>
            </a:br>
            <a:r>
              <a:rPr lang="en-US" altLang="zh-CN" dirty="0" smtClean="0"/>
              <a:t>      x=&gt;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fields=</a:t>
            </a:r>
            <a:r>
              <a:rPr lang="en-US" altLang="zh-CN" dirty="0" err="1" smtClean="0"/>
              <a:t>x.slice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,x.size-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).split(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    (fields(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toInt,fields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toInt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trainUserRated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trainData.combineByKey</a:t>
            </a:r>
            <a:r>
              <a:rPr lang="en-US" altLang="zh-CN" dirty="0" smtClean="0"/>
              <a:t>(</a:t>
            </a:r>
            <a:br>
              <a:rPr lang="en-US" altLang="zh-CN" dirty="0" smtClean="0"/>
            </a:br>
            <a:r>
              <a:rPr lang="en-US" altLang="zh-CN" dirty="0" smtClean="0"/>
              <a:t>      (</a:t>
            </a:r>
            <a:r>
              <a:rPr lang="en-US" altLang="zh-CN" dirty="0" err="1" smtClean="0"/>
              <a:t>x:Int</a:t>
            </a:r>
            <a:r>
              <a:rPr lang="en-US" altLang="zh-CN" dirty="0" smtClean="0"/>
              <a:t>)=&gt;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altLang="zh-CN" dirty="0" smtClean="0"/>
              <a:t>(x),</a:t>
            </a:r>
            <a:br>
              <a:rPr lang="en-US" altLang="zh-CN" dirty="0" smtClean="0"/>
            </a:br>
            <a:r>
              <a:rPr lang="en-US" altLang="zh-CN" dirty="0" smtClean="0"/>
              <a:t>      (</a:t>
            </a:r>
            <a:r>
              <a:rPr lang="en-US" altLang="zh-CN" dirty="0" err="1" smtClean="0"/>
              <a:t>c: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],</a:t>
            </a:r>
            <a:r>
              <a:rPr lang="en-US" altLang="zh-CN" dirty="0" err="1" smtClean="0"/>
              <a:t>x:Int</a:t>
            </a:r>
            <a:r>
              <a:rPr lang="en-US" altLang="zh-CN" dirty="0" smtClean="0"/>
              <a:t>)=&gt; x :: c,</a:t>
            </a:r>
            <a:br>
              <a:rPr lang="en-US" altLang="zh-CN" dirty="0" smtClean="0"/>
            </a:br>
            <a:r>
              <a:rPr lang="en-US" altLang="zh-CN" dirty="0" smtClean="0"/>
              <a:t>      (c1: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],c2: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]) =&gt; c1 ::: c2).cache()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加载物品推荐模型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dataModel:RDD</a:t>
            </a:r>
            <a:r>
              <a:rPr lang="en-US" altLang="zh-CN" dirty="0" smtClean="0"/>
              <a:t>[(</a:t>
            </a:r>
            <a:r>
              <a:rPr lang="en-US" altLang="zh-CN" dirty="0" err="1" smtClean="0"/>
              <a:t>Int,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altLang="zh-CN" dirty="0" smtClean="0"/>
              <a:t>[(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)])] = </a:t>
            </a:r>
            <a:r>
              <a:rPr lang="en-US" altLang="zh-CN" dirty="0" err="1" smtClean="0"/>
              <a:t>sc.objectFile</a:t>
            </a:r>
            <a:r>
              <a:rPr lang="en-US" altLang="zh-CN" dirty="0" smtClean="0"/>
              <a:t>[(</a:t>
            </a:r>
            <a:r>
              <a:rPr lang="en-US" altLang="zh-CN" dirty="0" err="1" smtClean="0"/>
              <a:t>Int,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altLang="zh-CN" dirty="0" smtClean="0"/>
              <a:t>[(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)])](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MealRatings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itemsmodels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过滤训练数据中已有的菜品，生成可推荐的新菜品集合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dataModelNew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dataModel.join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trainUserRated</a:t>
            </a:r>
            <a:r>
              <a:rPr lang="en-US" altLang="zh-CN" dirty="0" smtClean="0"/>
              <a:t>).map(x=&gt;(x._1,(x._2._1.diff(x._2._2))))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为用户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用户编码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=1000)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推荐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份菜品（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UserNo,MealNo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recommendation = </a:t>
            </a:r>
            <a:r>
              <a:rPr lang="en-US" altLang="zh-CN" dirty="0" err="1" smtClean="0"/>
              <a:t>dataModelNew.map</a:t>
            </a:r>
            <a:r>
              <a:rPr lang="en-US" altLang="zh-CN" dirty="0" smtClean="0"/>
              <a:t>(x=&gt;(x._1,x._2.take(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dirty="0" smtClean="0"/>
              <a:t>))).filter(x=&gt;(x._1==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en-US" altLang="zh-CN" dirty="0" smtClean="0"/>
              <a:t>)).</a:t>
            </a:r>
            <a:r>
              <a:rPr lang="en-US" altLang="zh-CN" dirty="0" err="1" smtClean="0"/>
              <a:t>flatMap</a:t>
            </a:r>
            <a:r>
              <a:rPr lang="en-US" altLang="zh-CN" dirty="0" smtClean="0"/>
              <a:t>(x=&gt;x._2.map(y=&gt;(x._1,y)))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反编码的推荐结果集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UserId,MealId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recommendationRecords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recommendation.map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user,meal</a:t>
            </a:r>
            <a:r>
              <a:rPr lang="en-US" altLang="zh-CN" dirty="0" smtClean="0"/>
              <a:t>) =&gt; (</a:t>
            </a:r>
            <a:r>
              <a:rPr lang="en-US" altLang="zh-CN" dirty="0" err="1" smtClean="0"/>
              <a:t>reverseUserZipCode.get</a:t>
            </a:r>
            <a:r>
              <a:rPr lang="en-US" altLang="zh-CN" dirty="0" smtClean="0"/>
              <a:t>(user).get,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reverseMealZipCode.get</a:t>
            </a:r>
            <a:r>
              <a:rPr lang="en-US" altLang="zh-CN" dirty="0" smtClean="0"/>
              <a:t>(meal).get)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引用真实的菜品名称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最终的推荐结果集（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UserID,MealID,Meal,Rate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realRecommendationRecords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recommendationRecords.map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user,meal</a:t>
            </a:r>
            <a:r>
              <a:rPr lang="en-US" altLang="zh-CN" dirty="0" smtClean="0"/>
              <a:t>) =&gt; (</a:t>
            </a:r>
            <a:r>
              <a:rPr lang="en-US" altLang="zh-CN" dirty="0" err="1" smtClean="0"/>
              <a:t>user,meal,mealsMap.get</a:t>
            </a:r>
            <a:r>
              <a:rPr lang="en-US" altLang="zh-CN" dirty="0" smtClean="0"/>
              <a:t>(meal).get)</a:t>
            </a:r>
            <a:br>
              <a:rPr lang="en-US" altLang="zh-CN" dirty="0" smtClean="0"/>
            </a:br>
            <a:r>
              <a:rPr lang="en-US" altLang="zh-CN" dirty="0" smtClean="0"/>
              <a:t>    }.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(</a:t>
            </a:r>
            <a:r>
              <a:rPr lang="en-US" altLang="zh-CN" i="1" dirty="0" err="1" smtClean="0">
                <a:effectLst/>
              </a:rPr>
              <a:t>println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1B552-615F-42DA-85F2-80E7008928A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267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org.apache.spark.rdd.RDD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org.apache.spark</a:t>
            </a:r>
            <a:r>
              <a:rPr lang="en-US" altLang="zh-CN" dirty="0" smtClean="0"/>
              <a:t>.{</a:t>
            </a:r>
            <a:r>
              <a:rPr lang="en-US" altLang="zh-CN" dirty="0" err="1" smtClean="0"/>
              <a:t>SparkConf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SparkContext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/***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*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基于单个用户模型的推荐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*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en-US" altLang="zh-CN" dirty="0" err="1" smtClean="0"/>
              <a:t>LoadUserModel</a:t>
            </a:r>
            <a:r>
              <a:rPr lang="en-US" altLang="zh-CN" dirty="0" smtClean="0"/>
              <a:t> {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main(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: Array[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dirty="0" smtClean="0"/>
              <a:t>]): Unit =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appName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"Load USER ALL Model 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SparkConf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setMaster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"local[*]"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setAppName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appName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sc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SparkContext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sc.setLogLevel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"WARN"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设置编码数据集的路径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userZipCodePath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userZipCode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mealZipCodePath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mealZipCode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splitter=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加载用户编码数据集，菜品编码数据集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userZipCode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sc.textFile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userZipCodePath</a:t>
            </a:r>
            <a:r>
              <a:rPr lang="en-US" altLang="zh-CN" dirty="0" smtClean="0"/>
              <a:t>).map{</a:t>
            </a:r>
            <a:br>
              <a:rPr lang="en-US" altLang="zh-CN" dirty="0" smtClean="0"/>
            </a:br>
            <a:r>
              <a:rPr lang="en-US" altLang="zh-CN" dirty="0" smtClean="0"/>
              <a:t>      x=&gt;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fields=</a:t>
            </a:r>
            <a:r>
              <a:rPr lang="en-US" altLang="zh-CN" dirty="0" err="1" smtClean="0"/>
              <a:t>x.slice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,x.size-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).split(splitter); (fields(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),fields(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toInt</a:t>
            </a:r>
            <a:r>
              <a:rPr lang="en-US" altLang="zh-CN" dirty="0" smtClean="0"/>
              <a:t>)}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mealZipCode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sc.textFile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mealZipCodePath</a:t>
            </a:r>
            <a:r>
              <a:rPr lang="en-US" altLang="zh-CN" dirty="0" smtClean="0"/>
              <a:t>).map{</a:t>
            </a:r>
            <a:br>
              <a:rPr lang="en-US" altLang="zh-CN" dirty="0" smtClean="0"/>
            </a:br>
            <a:r>
              <a:rPr lang="en-US" altLang="zh-CN" dirty="0" smtClean="0"/>
              <a:t>      x=&gt;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fields=</a:t>
            </a:r>
            <a:r>
              <a:rPr lang="en-US" altLang="zh-CN" dirty="0" err="1" smtClean="0"/>
              <a:t>x.slice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,x.size-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).split(splitter); (fields(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),fields(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toInt</a:t>
            </a:r>
            <a:r>
              <a:rPr lang="en-US" altLang="zh-CN" dirty="0" smtClean="0"/>
              <a:t>)}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对推荐结果集中的用户与菜品编码，进行反规约操作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UserNo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MealNo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MealID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reverseUserZipCode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userZipCode.map</a:t>
            </a:r>
            <a:r>
              <a:rPr lang="en-US" altLang="zh-CN" dirty="0" smtClean="0"/>
              <a:t>(x=&gt;(x._2,x._1)).</a:t>
            </a:r>
            <a:r>
              <a:rPr lang="en-US" altLang="zh-CN" dirty="0" err="1" smtClean="0"/>
              <a:t>collect.toMap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reverseMealZipCode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mealZipCode.map</a:t>
            </a:r>
            <a:r>
              <a:rPr lang="en-US" altLang="zh-CN" dirty="0" smtClean="0"/>
              <a:t>(x=&gt;(x._2,x._1)).</a:t>
            </a:r>
            <a:r>
              <a:rPr lang="en-US" altLang="zh-CN" dirty="0" err="1" smtClean="0"/>
              <a:t>collect.toMap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从外部数据库（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），加载菜品数据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sqlContext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org.apache.spark.sql.SQLContext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sc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jdbc:mysql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://node3:3306/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mealDF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sqlContext.read.format</a:t>
            </a:r>
            <a:r>
              <a:rPr lang="en-US" altLang="zh-CN" dirty="0" smtClean="0"/>
              <a:t>(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altLang="zh-CN" dirty="0" smtClean="0"/>
              <a:t>).options(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n-US" altLang="zh-CN" dirty="0" smtClean="0"/>
              <a:t>(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altLang="zh-CN" dirty="0" smtClean="0"/>
              <a:t>-&gt;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,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"user" </a:t>
            </a:r>
            <a:r>
              <a:rPr lang="en-US" altLang="zh-CN" dirty="0" smtClean="0"/>
              <a:t>-&gt;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"root"</a:t>
            </a:r>
            <a:r>
              <a:rPr lang="en-US" altLang="zh-CN" dirty="0" smtClean="0"/>
              <a:t>,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"password" </a:t>
            </a:r>
            <a:r>
              <a:rPr lang="en-US" altLang="zh-CN" dirty="0" smtClean="0"/>
              <a:t>-&gt;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"123456"</a:t>
            </a:r>
            <a:r>
              <a:rPr lang="en-US" altLang="zh-CN" dirty="0" smtClean="0"/>
              <a:t>,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dbtable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altLang="zh-CN" dirty="0" smtClean="0"/>
              <a:t>-&gt;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meal_list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altLang="zh-CN" dirty="0" smtClean="0"/>
              <a:t>,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"driver" </a:t>
            </a:r>
            <a:r>
              <a:rPr lang="en-US" altLang="zh-CN" dirty="0" smtClean="0"/>
              <a:t>-&gt;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com.mysql.jdbc.Driver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)).load()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生成菜品数据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mealsMap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mealDF.select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,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meal_name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).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dirty="0" smtClean="0"/>
              <a:t>.map(row =&gt; (</a:t>
            </a:r>
            <a:r>
              <a:rPr lang="en-US" altLang="zh-CN" dirty="0" err="1" smtClean="0"/>
              <a:t>row.getString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row.getString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))).</a:t>
            </a:r>
            <a:r>
              <a:rPr lang="en-US" altLang="zh-CN" dirty="0" err="1" smtClean="0"/>
              <a:t>collect.toMap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加载训练集数据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trainDataPath</a:t>
            </a:r>
            <a:r>
              <a:rPr lang="en-US" altLang="zh-CN" dirty="0" smtClean="0"/>
              <a:t> 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MealRatings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trainRatings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trainData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sc.textFile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trainDataPath</a:t>
            </a:r>
            <a:r>
              <a:rPr lang="en-US" altLang="zh-CN" dirty="0" smtClean="0"/>
              <a:t>).map{</a:t>
            </a:r>
            <a:br>
              <a:rPr lang="en-US" altLang="zh-CN" dirty="0" smtClean="0"/>
            </a:br>
            <a:r>
              <a:rPr lang="en-US" altLang="zh-CN" dirty="0" smtClean="0"/>
              <a:t>      x=&gt;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fields=</a:t>
            </a:r>
            <a:r>
              <a:rPr lang="en-US" altLang="zh-CN" dirty="0" err="1" smtClean="0"/>
              <a:t>x.slice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,x.size-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).split(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    (fields(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toInt,fields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toInt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trainUserRated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trainData.combineByKey</a:t>
            </a:r>
            <a:r>
              <a:rPr lang="en-US" altLang="zh-CN" dirty="0" smtClean="0"/>
              <a:t>(</a:t>
            </a:r>
            <a:br>
              <a:rPr lang="en-US" altLang="zh-CN" dirty="0" smtClean="0"/>
            </a:br>
            <a:r>
              <a:rPr lang="en-US" altLang="zh-CN" dirty="0" smtClean="0"/>
              <a:t>      (</a:t>
            </a:r>
            <a:r>
              <a:rPr lang="en-US" altLang="zh-CN" dirty="0" err="1" smtClean="0"/>
              <a:t>x:Int</a:t>
            </a:r>
            <a:r>
              <a:rPr lang="en-US" altLang="zh-CN" dirty="0" smtClean="0"/>
              <a:t>)=&gt;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altLang="zh-CN" dirty="0" smtClean="0"/>
              <a:t>(x),</a:t>
            </a:r>
            <a:br>
              <a:rPr lang="en-US" altLang="zh-CN" dirty="0" smtClean="0"/>
            </a:br>
            <a:r>
              <a:rPr lang="en-US" altLang="zh-CN" dirty="0" smtClean="0"/>
              <a:t>      (</a:t>
            </a:r>
            <a:r>
              <a:rPr lang="en-US" altLang="zh-CN" dirty="0" err="1" smtClean="0"/>
              <a:t>c: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],</a:t>
            </a:r>
            <a:r>
              <a:rPr lang="en-US" altLang="zh-CN" dirty="0" err="1" smtClean="0"/>
              <a:t>x:Int</a:t>
            </a:r>
            <a:r>
              <a:rPr lang="en-US" altLang="zh-CN" dirty="0" smtClean="0"/>
              <a:t>)=&gt; x :: c,</a:t>
            </a:r>
            <a:br>
              <a:rPr lang="en-US" altLang="zh-CN" dirty="0" smtClean="0"/>
            </a:br>
            <a:r>
              <a:rPr lang="en-US" altLang="zh-CN" dirty="0" smtClean="0"/>
              <a:t>      (c1: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],c2: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]) =&gt; c1 ::: c2).cache()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加载物品推荐模型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dataModel:RDD</a:t>
            </a:r>
            <a:r>
              <a:rPr lang="en-US" altLang="zh-CN" dirty="0" smtClean="0"/>
              <a:t>[(</a:t>
            </a:r>
            <a:r>
              <a:rPr lang="en-US" altLang="zh-CN" dirty="0" err="1" smtClean="0"/>
              <a:t>Int,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altLang="zh-CN" dirty="0" smtClean="0"/>
              <a:t>[(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)])] = </a:t>
            </a:r>
            <a:r>
              <a:rPr lang="en-US" altLang="zh-CN" dirty="0" err="1" smtClean="0"/>
              <a:t>sc.objectFile</a:t>
            </a:r>
            <a:r>
              <a:rPr lang="en-US" altLang="zh-CN" dirty="0" smtClean="0"/>
              <a:t>[(</a:t>
            </a:r>
            <a:r>
              <a:rPr lang="en-US" altLang="zh-CN" dirty="0" err="1" smtClean="0"/>
              <a:t>Int,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altLang="zh-CN" dirty="0" smtClean="0"/>
              <a:t>[(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)])](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MealRatings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itemsmodels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过滤训练数据中已有的菜品，生成可推荐的新菜品集合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dataModelNew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dataModel.join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trainUserRated</a:t>
            </a:r>
            <a:r>
              <a:rPr lang="en-US" altLang="zh-CN" dirty="0" smtClean="0"/>
              <a:t>).map(x=&gt;(x._1,(x._2._1.diff(x._2._2))))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为所有用户推荐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份菜品（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UserNo,MealNo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recommendation = </a:t>
            </a:r>
            <a:r>
              <a:rPr lang="en-US" altLang="zh-CN" dirty="0" err="1" smtClean="0"/>
              <a:t>dataModelNew.map</a:t>
            </a:r>
            <a:r>
              <a:rPr lang="en-US" altLang="zh-CN" dirty="0" smtClean="0"/>
              <a:t>(x=&gt;(x._1,x._2.take(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dirty="0" smtClean="0"/>
              <a:t>))).</a:t>
            </a:r>
            <a:r>
              <a:rPr lang="en-US" altLang="zh-CN" dirty="0" err="1" smtClean="0"/>
              <a:t>flatMap</a:t>
            </a:r>
            <a:r>
              <a:rPr lang="en-US" altLang="zh-CN" dirty="0" smtClean="0"/>
              <a:t>(x=&gt;x._2.map(y=&gt;(x._1,y)))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反编码的推荐结果集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UserId,MealId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recommendationRecords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recommendation.map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user,meal</a:t>
            </a:r>
            <a:r>
              <a:rPr lang="en-US" altLang="zh-CN" dirty="0" smtClean="0"/>
              <a:t>) =&gt; (</a:t>
            </a:r>
            <a:r>
              <a:rPr lang="en-US" altLang="zh-CN" dirty="0" err="1" smtClean="0"/>
              <a:t>reverseUserZipCode.get</a:t>
            </a:r>
            <a:r>
              <a:rPr lang="en-US" altLang="zh-CN" dirty="0" smtClean="0"/>
              <a:t>(user).get,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reverseMealZipCode.get</a:t>
            </a:r>
            <a:r>
              <a:rPr lang="en-US" altLang="zh-CN" dirty="0" smtClean="0"/>
              <a:t>(meal).get)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引用真实的菜品名称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最终的推荐结果集（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UserID,MealID,Meal,Rate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realRecommendationRecords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recommendationRecords.map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user,meal</a:t>
            </a:r>
            <a:r>
              <a:rPr lang="en-US" altLang="zh-CN" dirty="0" smtClean="0"/>
              <a:t>) =&gt; (</a:t>
            </a:r>
            <a:r>
              <a:rPr lang="en-US" altLang="zh-CN" dirty="0" err="1" smtClean="0"/>
              <a:t>user,meal,mealsMap.get</a:t>
            </a:r>
            <a:r>
              <a:rPr lang="en-US" altLang="zh-CN" dirty="0" smtClean="0"/>
              <a:t>(meal).get)</a:t>
            </a:r>
            <a:br>
              <a:rPr lang="en-US" altLang="zh-CN" dirty="0" smtClean="0"/>
            </a:br>
            <a:r>
              <a:rPr lang="en-US" altLang="zh-CN" dirty="0" smtClean="0"/>
              <a:t>    }.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(</a:t>
            </a:r>
            <a:r>
              <a:rPr lang="en-US" altLang="zh-CN" i="1" dirty="0" err="1" smtClean="0">
                <a:effectLst/>
              </a:rPr>
              <a:t>println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1B552-615F-42DA-85F2-80E7008928A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993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org.apache.spark</a:t>
            </a:r>
            <a:r>
              <a:rPr lang="en-US" altLang="zh-CN" dirty="0" smtClean="0"/>
              <a:t>.{</a:t>
            </a:r>
            <a:r>
              <a:rPr lang="en-US" altLang="zh-CN" dirty="0" err="1" smtClean="0"/>
              <a:t>SparkConf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SparkContext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org.apache.spark.mllib.recommendation.MatrixFactorizationModel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org.apache.spark.mllib.recommendation.Rating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/***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*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模型的推荐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*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en-US" altLang="zh-CN" dirty="0" err="1" smtClean="0"/>
              <a:t>LoadMealALSModel</a:t>
            </a:r>
            <a:r>
              <a:rPr lang="en-US" altLang="zh-CN" dirty="0" smtClean="0"/>
              <a:t> {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main(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: Array[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dirty="0" smtClean="0"/>
              <a:t>]): Unit =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appName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"Load ALS Model 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SparkConf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setMaster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"local[*]"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setAppName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appName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sc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SparkContext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sc.setLogLevel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"WARN"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设置编码数据集的路径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userZipCodePath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userZipCode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mealZipCodePath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mealZipCode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splitter=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加载用户编码数据集，菜品编码数据集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userZipCode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sc.textFile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userZipCodePath</a:t>
            </a:r>
            <a:r>
              <a:rPr lang="en-US" altLang="zh-CN" dirty="0" smtClean="0"/>
              <a:t>).map{</a:t>
            </a:r>
            <a:br>
              <a:rPr lang="en-US" altLang="zh-CN" dirty="0" smtClean="0"/>
            </a:br>
            <a:r>
              <a:rPr lang="en-US" altLang="zh-CN" dirty="0" smtClean="0"/>
              <a:t>       x=&gt;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fields=</a:t>
            </a:r>
            <a:r>
              <a:rPr lang="en-US" altLang="zh-CN" dirty="0" err="1" smtClean="0"/>
              <a:t>x.slice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,x.size-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).split(splitter); (fields(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),fields(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toInt</a:t>
            </a:r>
            <a:r>
              <a:rPr lang="en-US" altLang="zh-CN" dirty="0" smtClean="0"/>
              <a:t>)}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mealZipCode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sc.textFile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mealZipCodePath</a:t>
            </a:r>
            <a:r>
              <a:rPr lang="en-US" altLang="zh-CN" dirty="0" smtClean="0"/>
              <a:t>).map{</a:t>
            </a:r>
            <a:br>
              <a:rPr lang="en-US" altLang="zh-CN" dirty="0" smtClean="0"/>
            </a:br>
            <a:r>
              <a:rPr lang="en-US" altLang="zh-CN" dirty="0" smtClean="0"/>
              <a:t>      x=&gt;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fields=</a:t>
            </a:r>
            <a:r>
              <a:rPr lang="en-US" altLang="zh-CN" dirty="0" err="1" smtClean="0"/>
              <a:t>x.slice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,x.size-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).split(splitter); (fields(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),fields(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toInt</a:t>
            </a:r>
            <a:r>
              <a:rPr lang="en-US" altLang="zh-CN" dirty="0" smtClean="0"/>
              <a:t>)}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对推荐结果集中的用户与菜品编码，进行反规约操作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UserNo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MealNo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MealID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reverseUserZipCode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userZipCode.map</a:t>
            </a:r>
            <a:r>
              <a:rPr lang="en-US" altLang="zh-CN" dirty="0" smtClean="0"/>
              <a:t>(x=&gt;(x._2,x._1)).</a:t>
            </a:r>
            <a:r>
              <a:rPr lang="en-US" altLang="zh-CN" dirty="0" err="1" smtClean="0"/>
              <a:t>collect.toMap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reverseMealZipCode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mealZipCode.map</a:t>
            </a:r>
            <a:r>
              <a:rPr lang="en-US" altLang="zh-CN" dirty="0" smtClean="0"/>
              <a:t>(x=&gt;(x._2,x._1)).</a:t>
            </a:r>
            <a:r>
              <a:rPr lang="en-US" altLang="zh-CN" dirty="0" err="1" smtClean="0"/>
              <a:t>collect.toMap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从外部数据库（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），加载菜品数据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sqlContext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org.apache.spark.sql.SQLContext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sc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jdbc:mysql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://node3:3306/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mealDF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sqlContext.read.format</a:t>
            </a:r>
            <a:r>
              <a:rPr lang="en-US" altLang="zh-CN" dirty="0" smtClean="0"/>
              <a:t>(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altLang="zh-CN" dirty="0" smtClean="0"/>
              <a:t>).options(</a:t>
            </a:r>
            <a:br>
              <a:rPr lang="en-US" altLang="zh-CN" dirty="0" smtClean="0"/>
            </a:br>
            <a:r>
              <a:rPr lang="en-US" altLang="zh-CN" dirty="0" smtClean="0"/>
              <a:t>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n-US" altLang="zh-CN" dirty="0" smtClean="0"/>
              <a:t>(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altLang="zh-CN" dirty="0" smtClean="0"/>
              <a:t>-&gt;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,</a:t>
            </a:r>
            <a:br>
              <a:rPr lang="en-US" altLang="zh-CN" dirty="0" smtClean="0"/>
            </a:br>
            <a:r>
              <a:rPr lang="en-US" altLang="zh-CN" dirty="0" smtClean="0"/>
              <a:t> 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"user" </a:t>
            </a:r>
            <a:r>
              <a:rPr lang="en-US" altLang="zh-CN" dirty="0" smtClean="0"/>
              <a:t>-&gt;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"root"</a:t>
            </a:r>
            <a:r>
              <a:rPr lang="en-US" altLang="zh-CN" dirty="0" smtClean="0"/>
              <a:t>,</a:t>
            </a:r>
            <a:br>
              <a:rPr lang="en-US" altLang="zh-CN" dirty="0" smtClean="0"/>
            </a:br>
            <a:r>
              <a:rPr lang="en-US" altLang="zh-CN" dirty="0" smtClean="0"/>
              <a:t> 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"password" </a:t>
            </a:r>
            <a:r>
              <a:rPr lang="en-US" altLang="zh-CN" dirty="0" smtClean="0"/>
              <a:t>-&gt;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"123456"</a:t>
            </a:r>
            <a:r>
              <a:rPr lang="en-US" altLang="zh-CN" dirty="0" smtClean="0"/>
              <a:t>,</a:t>
            </a:r>
            <a:br>
              <a:rPr lang="en-US" altLang="zh-CN" dirty="0" smtClean="0"/>
            </a:br>
            <a:r>
              <a:rPr lang="en-US" altLang="zh-CN" dirty="0" smtClean="0"/>
              <a:t> 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dbtable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altLang="zh-CN" dirty="0" smtClean="0"/>
              <a:t>-&gt;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meal_list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altLang="zh-CN" dirty="0" smtClean="0"/>
              <a:t>,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"driver" </a:t>
            </a:r>
            <a:r>
              <a:rPr lang="en-US" altLang="zh-CN" dirty="0" smtClean="0"/>
              <a:t>-&gt;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com.mysql.jdbc.Driver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)).load()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生成菜品数据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mealsMap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mealDF.select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,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meal_name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).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dirty="0" smtClean="0"/>
              <a:t>.map(row =&gt; (</a:t>
            </a:r>
            <a:r>
              <a:rPr lang="en-US" altLang="zh-CN" dirty="0" err="1" smtClean="0"/>
              <a:t>row.getString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row.getString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))).</a:t>
            </a:r>
            <a:r>
              <a:rPr lang="en-US" altLang="zh-CN" dirty="0" err="1" smtClean="0"/>
              <a:t>collect.toMap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 model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modelPath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MealRatings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alsmodels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model = </a:t>
            </a:r>
            <a:r>
              <a:rPr lang="en-US" altLang="zh-CN" dirty="0" err="1" smtClean="0"/>
              <a:t>MatrixFactorizationModel.</a:t>
            </a:r>
            <a:r>
              <a:rPr lang="en-US" altLang="zh-CN" i="1" dirty="0" err="1" smtClean="0">
                <a:effectLst/>
              </a:rPr>
              <a:t>load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modelPath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model.productFeatures.cache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model.userFeatures.cache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i="1" dirty="0" err="1" smtClean="0">
                <a:effectLst/>
              </a:rPr>
              <a:t>println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"model retrieved."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加载训练集数据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trainDataPath</a:t>
            </a:r>
            <a:r>
              <a:rPr lang="en-US" altLang="zh-CN" dirty="0" smtClean="0"/>
              <a:t> 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MealRatings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trainRatings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trainData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sc.textFile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trainDataPath</a:t>
            </a:r>
            <a:r>
              <a:rPr lang="en-US" altLang="zh-CN" dirty="0" smtClean="0"/>
              <a:t>).map{</a:t>
            </a:r>
            <a:br>
              <a:rPr lang="en-US" altLang="zh-CN" dirty="0" smtClean="0"/>
            </a:br>
            <a:r>
              <a:rPr lang="en-US" altLang="zh-CN" dirty="0" smtClean="0"/>
              <a:t>      x=&gt;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fields=</a:t>
            </a:r>
            <a:r>
              <a:rPr lang="en-US" altLang="zh-CN" dirty="0" err="1" smtClean="0"/>
              <a:t>x.slice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,x.size-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).split(splitter);</a:t>
            </a:r>
            <a:br>
              <a:rPr lang="en-US" altLang="zh-CN" dirty="0" smtClean="0"/>
            </a:br>
            <a:r>
              <a:rPr lang="en-US" altLang="zh-CN" dirty="0" smtClean="0"/>
              <a:t>        (fields(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toInt,fields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toInt,fields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toDouble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用户（用户编码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=1000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）所评价过的菜品编码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user1000RateMealIds= </a:t>
            </a:r>
            <a:r>
              <a:rPr lang="en-US" altLang="zh-CN" dirty="0" err="1" smtClean="0"/>
              <a:t>trainData.filter</a:t>
            </a:r>
            <a:r>
              <a:rPr lang="en-US" altLang="zh-CN" dirty="0" smtClean="0"/>
              <a:t>(_._1==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en-US" altLang="zh-CN" dirty="0" smtClean="0"/>
              <a:t>).map(_._2).</a:t>
            </a:r>
            <a:r>
              <a:rPr lang="en-US" altLang="zh-CN" dirty="0" err="1" smtClean="0"/>
              <a:t>collect.toSet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用户编码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=1000)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未评价过的菜品编码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cands1 = </a:t>
            </a:r>
            <a:r>
              <a:rPr lang="en-US" altLang="zh-CN" dirty="0" err="1" smtClean="0"/>
              <a:t>trainData.map</a:t>
            </a:r>
            <a:r>
              <a:rPr lang="en-US" altLang="zh-CN" dirty="0" smtClean="0"/>
              <a:t>(x=&gt;x._2).filter(!user1000RateMealIds.contains(_)).distinct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为用户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用户编码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=1)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推荐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份菜品（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UserNo,MealNo,Rate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recommendation = </a:t>
            </a:r>
            <a:r>
              <a:rPr lang="en-US" altLang="zh-CN" dirty="0" err="1" smtClean="0"/>
              <a:t>model.predict</a:t>
            </a:r>
            <a:r>
              <a:rPr lang="en-US" altLang="zh-CN" dirty="0" smtClean="0"/>
              <a:t>(cands1.map((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en-US" altLang="zh-CN" dirty="0" smtClean="0"/>
              <a:t>,_))).collect.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dirty="0" err="1" smtClean="0"/>
              <a:t>sortBy</a:t>
            </a:r>
            <a:r>
              <a:rPr lang="en-US" altLang="zh-CN" dirty="0" smtClean="0"/>
              <a:t>(- _.rating).take(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recommendationList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recommendation.map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</a:t>
            </a:r>
            <a:r>
              <a:rPr lang="en-US" altLang="zh-CN" i="1" dirty="0" smtClean="0">
                <a:effectLst/>
              </a:rPr>
              <a:t>Rating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user,meal,rating</a:t>
            </a:r>
            <a:r>
              <a:rPr lang="en-US" altLang="zh-CN" dirty="0" smtClean="0"/>
              <a:t>)=&gt;(</a:t>
            </a:r>
            <a:r>
              <a:rPr lang="en-US" altLang="zh-CN" dirty="0" err="1" smtClean="0"/>
              <a:t>user,meal,rating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反编码后的推荐结果集（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UserID,MealID,Rate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recommendationRecords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recommendationList.map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user,meal,rating</a:t>
            </a:r>
            <a:r>
              <a:rPr lang="en-US" altLang="zh-CN" dirty="0" smtClean="0"/>
              <a:t>) =&gt; (</a:t>
            </a:r>
            <a:r>
              <a:rPr lang="en-US" altLang="zh-CN" dirty="0" err="1" smtClean="0"/>
              <a:t>reverseUserZipCode.get</a:t>
            </a:r>
            <a:r>
              <a:rPr lang="en-US" altLang="zh-CN" dirty="0" smtClean="0"/>
              <a:t>(user).get,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reverseMealZipCode.get</a:t>
            </a:r>
            <a:r>
              <a:rPr lang="en-US" altLang="zh-CN" dirty="0" smtClean="0"/>
              <a:t>(meal).</a:t>
            </a:r>
            <a:r>
              <a:rPr lang="en-US" altLang="zh-CN" dirty="0" err="1" smtClean="0"/>
              <a:t>get,rating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引用真实的菜品名称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最终的推荐结果集（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UserID,MealID,Meal,Rate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realRecommendationRecords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recommendationRecords.map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user,meal,rating</a:t>
            </a:r>
            <a:r>
              <a:rPr lang="en-US" altLang="zh-CN" dirty="0" smtClean="0"/>
              <a:t>) =&gt; (</a:t>
            </a:r>
            <a:r>
              <a:rPr lang="en-US" altLang="zh-CN" dirty="0" err="1" smtClean="0"/>
              <a:t>user,meal,mealsMap.get</a:t>
            </a:r>
            <a:r>
              <a:rPr lang="en-US" altLang="zh-CN" dirty="0" smtClean="0"/>
              <a:t>(meal).</a:t>
            </a:r>
            <a:r>
              <a:rPr lang="en-US" altLang="zh-CN" dirty="0" err="1" smtClean="0"/>
              <a:t>get,rating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}.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(</a:t>
            </a:r>
            <a:r>
              <a:rPr lang="en-US" altLang="zh-CN" i="1" dirty="0" err="1" smtClean="0">
                <a:effectLst/>
              </a:rPr>
              <a:t>println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1B552-615F-42DA-85F2-80E7008928A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918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2630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98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0" y="1967879"/>
            <a:ext cx="12189884" cy="2168691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52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xmlns="" id="{D9E470F7-9C02-4BDE-A614-C8E5BE2C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0806" y="2706149"/>
            <a:ext cx="6245289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22" name="图片 21" descr="AW视觉符号.jpg">
            <a:extLst>
              <a:ext uri="{FF2B5EF4-FFF2-40B4-BE49-F238E27FC236}">
                <a16:creationId xmlns:a16="http://schemas.microsoft.com/office/drawing/2014/main" xmlns="" id="{19172D95-B79E-4810-9566-0D20516EC1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日期占位符 29">
            <a:extLst>
              <a:ext uri="{FF2B5EF4-FFF2-40B4-BE49-F238E27FC236}">
                <a16:creationId xmlns:a16="http://schemas.microsoft.com/office/drawing/2014/main" xmlns="" id="{966339E4-6E5D-43A4-AADE-78DF9690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29751" y="3658901"/>
            <a:ext cx="2004900" cy="365125"/>
          </a:xfrm>
        </p:spPr>
        <p:txBody>
          <a:bodyPr/>
          <a:lstStyle>
            <a:lvl1pPr algn="r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5EFD6F6-2F20-4B1A-A667-B95C1338A7FC}" type="datetime5">
              <a:rPr lang="zh-CN" altLang="en-US" smtClean="0"/>
              <a:pPr/>
              <a:t>2023/6/27</a:t>
            </a:fld>
            <a:endParaRPr lang="zh-CN" altLang="en-US" dirty="0"/>
          </a:p>
        </p:txBody>
      </p:sp>
      <p:sp>
        <p:nvSpPr>
          <p:cNvPr id="23" name="文本框 15">
            <a:extLst>
              <a:ext uri="{FF2B5EF4-FFF2-40B4-BE49-F238E27FC236}">
                <a16:creationId xmlns="" xmlns:a16="http://schemas.microsoft.com/office/drawing/2014/main" id="{5942DF4C-30DC-48CF-A859-3C3485F5DE8B}"/>
              </a:ext>
            </a:extLst>
          </p:cNvPr>
          <p:cNvSpPr txBox="1"/>
          <p:nvPr userDrawn="1"/>
        </p:nvSpPr>
        <p:spPr>
          <a:xfrm>
            <a:off x="8509112" y="373890"/>
            <a:ext cx="2099791" cy="369239"/>
          </a:xfrm>
          <a:prstGeom prst="rect">
            <a:avLst/>
          </a:prstGeom>
          <a:noFill/>
        </p:spPr>
        <p:txBody>
          <a:bodyPr wrap="square" lIns="91343" tIns="45674" rIns="91343" bIns="45674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64BB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大数据，成就未来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="" xmlns:a16="http://schemas.microsoft.com/office/drawing/2014/main" id="{BB1A5290-702C-4314-B1AB-10D919539E4A}"/>
              </a:ext>
            </a:extLst>
          </p:cNvPr>
          <p:cNvCxnSpPr>
            <a:cxnSpLocks/>
          </p:cNvCxnSpPr>
          <p:nvPr userDrawn="1"/>
        </p:nvCxnSpPr>
        <p:spPr>
          <a:xfrm>
            <a:off x="10529557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="" xmlns:a16="http://schemas.microsoft.com/office/drawing/2014/main" id="{3823EFF5-52EE-4825-B7BC-67CAEFC26131}"/>
              </a:ext>
            </a:extLst>
          </p:cNvPr>
          <p:cNvCxnSpPr>
            <a:cxnSpLocks/>
          </p:cNvCxnSpPr>
          <p:nvPr userDrawn="1"/>
        </p:nvCxnSpPr>
        <p:spPr>
          <a:xfrm>
            <a:off x="6589273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图片 16" descr="LOGO1.png">
            <a:extLst>
              <a:ext uri="{FF2B5EF4-FFF2-40B4-BE49-F238E27FC236}">
                <a16:creationId xmlns="" xmlns:a16="http://schemas.microsoft.com/office/drawing/2014/main" id="{1566B4C5-E1DE-43E9-9F3B-DB2CE31E47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81" y="288546"/>
            <a:ext cx="546241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71803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753674"/>
            <a:ext cx="11107601" cy="433972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itchFamily="2" charset="2"/>
              <a:buChar char="Ø"/>
              <a:defRPr sz="1800" b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Enter your program</a:t>
            </a:r>
            <a:r>
              <a:rPr lang="en-US" altLang="zh-CN" dirty="0" smtClean="0"/>
              <a:t>!</a:t>
            </a:r>
          </a:p>
          <a:p>
            <a:pPr lvl="0"/>
            <a:r>
              <a:rPr lang="en-US" altLang="zh-CN" dirty="0" err="1" smtClean="0"/>
              <a:t>asff</a:t>
            </a:r>
            <a:endParaRPr lang="en-US" altLang="zh-CN" dirty="0" smtClean="0"/>
          </a:p>
          <a:p>
            <a:pPr lvl="0"/>
            <a:endParaRPr lang="en-US" altLang="zh-CN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C5D7099D-BAD5-4272-8A2E-94A0C91C1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8039" y="6392632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05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52E767EE-C047-4461-847C-BB60255B19E5}" type="slidenum">
              <a:rPr kumimoji="0" lang="en-US" altLang="zh-CN" sz="1058" smtClean="0">
                <a:solidFill>
                  <a:schemeClr val="tx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1058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xmlns="" id="{176B5078-B439-4442-981A-994788DA021F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539" y="6508520"/>
            <a:ext cx="1019364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>
            <a:extLst>
              <a:ext uri="{FF2B5EF4-FFF2-40B4-BE49-F238E27FC236}">
                <a16:creationId xmlns:a16="http://schemas.microsoft.com/office/drawing/2014/main" xmlns="" id="{96F4B8AB-1F57-4AB9-99F7-D601F227AFB9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8988" y="6508520"/>
            <a:ext cx="6219051" cy="1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>
            <a:extLst>
              <a:ext uri="{FF2B5EF4-FFF2-40B4-BE49-F238E27FC236}">
                <a16:creationId xmlns:a16="http://schemas.microsoft.com/office/drawing/2014/main" xmlns="" id="{C7EF5821-61C7-46EE-B36E-E6D55798B4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5823" y="916742"/>
            <a:ext cx="9596454" cy="4571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xmlns="" id="{125E71EC-B4A0-449E-84AF-FDE0673623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278" y="916742"/>
            <a:ext cx="1988939" cy="4571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DF6BDD-D35F-402A-B27C-8529022DC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fhjk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xmlns="" id="{41F7D915-E201-49C1-ADF7-A3E3DB379CB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362822" lvl="0" indent="-362822">
              <a:lnSpc>
                <a:spcPct val="130000"/>
              </a:lnSpc>
              <a:buClr>
                <a:srgbClr val="032089"/>
              </a:buClr>
            </a:pPr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asdf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6515F54-5BC0-4E1A-9B95-31B06C769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913" y="6346970"/>
            <a:ext cx="1239075" cy="34615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1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大数据挖掘</a:t>
            </a:r>
            <a:r>
              <a:rPr lang="zh-CN" altLang="en-US" sz="11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专家</a:t>
            </a:r>
            <a:endParaRPr lang="en-US" altLang="zh-CN" sz="110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pic>
        <p:nvPicPr>
          <p:cNvPr id="15" name="图片 12" descr="泰迪logo无底色.png">
            <a:extLst>
              <a:ext uri="{FF2B5EF4-FFF2-40B4-BE49-F238E27FC236}">
                <a16:creationId xmlns="" xmlns:a16="http://schemas.microsoft.com/office/drawing/2014/main" id="{BAD2C741-E182-41B4-9084-E417570940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/>
        </p:blipFill>
        <p:spPr bwMode="auto">
          <a:xfrm>
            <a:off x="229590" y="6272781"/>
            <a:ext cx="2162025" cy="47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FECD2124-C3E5-48D9-ABA9-066853229001}"/>
              </a:ext>
            </a:extLst>
          </p:cNvPr>
          <p:cNvCxnSpPr>
            <a:cxnSpLocks/>
          </p:cNvCxnSpPr>
          <p:nvPr userDrawn="1"/>
        </p:nvCxnSpPr>
        <p:spPr>
          <a:xfrm>
            <a:off x="2383751" y="6382135"/>
            <a:ext cx="0" cy="275083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49507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754668"/>
            <a:ext cx="11107601" cy="436923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单击此处编辑母版文本样式（内容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asdf</a:t>
            </a:r>
            <a:endParaRPr lang="en-US" altLang="zh-CN" dirty="0" smtClean="0"/>
          </a:p>
          <a:p>
            <a:pPr lvl="0"/>
            <a:r>
              <a:rPr lang="en-US" altLang="zh-CN" dirty="0" err="1" smtClean="0"/>
              <a:t>asf</a:t>
            </a:r>
            <a:endParaRPr lang="zh-CN" alt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C5D7099D-BAD5-4272-8A2E-94A0C91C1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8039" y="6392632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05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52E767EE-C047-4461-847C-BB60255B19E5}" type="slidenum">
              <a:rPr kumimoji="0" lang="en-US" altLang="zh-CN" sz="1058" smtClean="0">
                <a:solidFill>
                  <a:schemeClr val="tx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1058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xmlns="" id="{176B5078-B439-4442-981A-994788DA021F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539" y="6508520"/>
            <a:ext cx="1019364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>
            <a:extLst>
              <a:ext uri="{FF2B5EF4-FFF2-40B4-BE49-F238E27FC236}">
                <a16:creationId xmlns:a16="http://schemas.microsoft.com/office/drawing/2014/main" xmlns="" id="{96F4B8AB-1F57-4AB9-99F7-D601F227AFB9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8988" y="6508520"/>
            <a:ext cx="6219051" cy="1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>
            <a:extLst>
              <a:ext uri="{FF2B5EF4-FFF2-40B4-BE49-F238E27FC236}">
                <a16:creationId xmlns:a16="http://schemas.microsoft.com/office/drawing/2014/main" xmlns="" id="{C7EF5821-61C7-46EE-B36E-E6D55798B4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5823" y="916742"/>
            <a:ext cx="9596454" cy="4571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xmlns="" id="{125E71EC-B4A0-449E-84AF-FDE0673623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278" y="916742"/>
            <a:ext cx="1988939" cy="4571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DF6BDD-D35F-402A-B27C-8529022DC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fs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xmlns="" id="{EE02724C-0D19-4E9B-828F-1241B79D461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362822" lvl="0" indent="-362822">
              <a:lnSpc>
                <a:spcPct val="130000"/>
              </a:lnSpc>
              <a:buClr>
                <a:srgbClr val="032089"/>
              </a:buClr>
            </a:pPr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fsgh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6515F54-5BC0-4E1A-9B95-31B06C769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913" y="6346970"/>
            <a:ext cx="1239075" cy="34615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1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大数据挖掘</a:t>
            </a:r>
            <a:r>
              <a:rPr lang="zh-CN" altLang="en-US" sz="11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专家</a:t>
            </a:r>
            <a:endParaRPr lang="en-US" altLang="zh-CN" sz="110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pic>
        <p:nvPicPr>
          <p:cNvPr id="15" name="图片 12" descr="泰迪logo无底色.png">
            <a:extLst>
              <a:ext uri="{FF2B5EF4-FFF2-40B4-BE49-F238E27FC236}">
                <a16:creationId xmlns="" xmlns:a16="http://schemas.microsoft.com/office/drawing/2014/main" id="{BAD2C741-E182-41B4-9084-E417570940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/>
        </p:blipFill>
        <p:spPr bwMode="auto">
          <a:xfrm>
            <a:off x="229590" y="6272781"/>
            <a:ext cx="2162025" cy="47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FECD2124-C3E5-48D9-ABA9-066853229001}"/>
              </a:ext>
            </a:extLst>
          </p:cNvPr>
          <p:cNvCxnSpPr>
            <a:cxnSpLocks/>
          </p:cNvCxnSpPr>
          <p:nvPr userDrawn="1"/>
        </p:nvCxnSpPr>
        <p:spPr>
          <a:xfrm>
            <a:off x="2383751" y="6382135"/>
            <a:ext cx="0" cy="275083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56184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0" y="1967879"/>
            <a:ext cx="12189884" cy="2168691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52" dirty="0">
              <a:solidFill>
                <a:srgbClr val="FFFFFF"/>
              </a:solidFill>
              <a:cs typeface="宋体" charset="0"/>
            </a:endParaRPr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xmlns="" id="{D9E470F7-9C02-4BDE-A614-C8E5BE2C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234" y="2706149"/>
            <a:ext cx="5889861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22" name="图片 21" descr="AW视觉符号.jpg">
            <a:extLst>
              <a:ext uri="{FF2B5EF4-FFF2-40B4-BE49-F238E27FC236}">
                <a16:creationId xmlns:a16="http://schemas.microsoft.com/office/drawing/2014/main" xmlns="" id="{19172D95-B79E-4810-9566-0D20516EC1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日期占位符 29">
            <a:extLst>
              <a:ext uri="{FF2B5EF4-FFF2-40B4-BE49-F238E27FC236}">
                <a16:creationId xmlns:a16="http://schemas.microsoft.com/office/drawing/2014/main" xmlns="" id="{966339E4-6E5D-43A4-AADE-78DF9690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46684" y="3771444"/>
            <a:ext cx="2743200" cy="365125"/>
          </a:xfrm>
        </p:spPr>
        <p:txBody>
          <a:bodyPr/>
          <a:lstStyle>
            <a:lvl1pPr algn="r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B362659-EDEF-4896-B44C-15816E2E4CD8}" type="datetimeFigureOut">
              <a:rPr lang="zh-CN" altLang="en-US" smtClean="0">
                <a:solidFill>
                  <a:srgbClr val="FFFFFF"/>
                </a:solidFill>
              </a:rPr>
              <a:pPr/>
              <a:t>2023/6/27</a:t>
            </a:fld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15">
            <a:extLst>
              <a:ext uri="{FF2B5EF4-FFF2-40B4-BE49-F238E27FC236}">
                <a16:creationId xmlns="" xmlns:a16="http://schemas.microsoft.com/office/drawing/2014/main" id="{5942DF4C-30DC-48CF-A859-3C3485F5DE8B}"/>
              </a:ext>
            </a:extLst>
          </p:cNvPr>
          <p:cNvSpPr txBox="1"/>
          <p:nvPr userDrawn="1"/>
        </p:nvSpPr>
        <p:spPr>
          <a:xfrm>
            <a:off x="8509112" y="373890"/>
            <a:ext cx="2099791" cy="369239"/>
          </a:xfrm>
          <a:prstGeom prst="rect">
            <a:avLst/>
          </a:prstGeom>
          <a:noFill/>
        </p:spPr>
        <p:txBody>
          <a:bodyPr wrap="square" lIns="91343" tIns="45674" rIns="91343" bIns="45674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64BB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大数据，成就未来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="" xmlns:a16="http://schemas.microsoft.com/office/drawing/2014/main" id="{BB1A5290-702C-4314-B1AB-10D919539E4A}"/>
              </a:ext>
            </a:extLst>
          </p:cNvPr>
          <p:cNvCxnSpPr>
            <a:cxnSpLocks/>
          </p:cNvCxnSpPr>
          <p:nvPr userDrawn="1"/>
        </p:nvCxnSpPr>
        <p:spPr>
          <a:xfrm>
            <a:off x="10529557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="" xmlns:a16="http://schemas.microsoft.com/office/drawing/2014/main" id="{3823EFF5-52EE-4825-B7BC-67CAEFC26131}"/>
              </a:ext>
            </a:extLst>
          </p:cNvPr>
          <p:cNvCxnSpPr>
            <a:cxnSpLocks/>
          </p:cNvCxnSpPr>
          <p:nvPr userDrawn="1"/>
        </p:nvCxnSpPr>
        <p:spPr>
          <a:xfrm>
            <a:off x="6589273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图片 16" descr="LOGO1.png">
            <a:extLst>
              <a:ext uri="{FF2B5EF4-FFF2-40B4-BE49-F238E27FC236}">
                <a16:creationId xmlns="" xmlns:a16="http://schemas.microsoft.com/office/drawing/2014/main" id="{1566B4C5-E1DE-43E9-9F3B-DB2CE31E47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81" y="288546"/>
            <a:ext cx="546241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4667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817174"/>
            <a:ext cx="11107601" cy="433972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buClr>
                <a:srgbClr val="032089"/>
              </a:buClr>
              <a:buFont typeface="Wingdings" pitchFamily="2" charset="2"/>
              <a:buChar char="Ø"/>
              <a:defRPr sz="1800" b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Enter your program!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C5D7099D-BAD5-4272-8A2E-94A0C91C1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8039" y="6392632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105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52E767EE-C047-4461-847C-BB60255B19E5}" type="slidenum">
              <a:rPr kumimoji="0" lang="en-US" altLang="zh-CN" sz="1058" smtClean="0">
                <a:cs typeface="Arial" panose="020B0604020202020204" pitchFamily="34" charset="0"/>
              </a:rPr>
              <a:pPr algn="ctr">
                <a:defRPr/>
              </a:pPr>
              <a:t>‹#›</a:t>
            </a:fld>
            <a:endParaRPr kumimoji="0" lang="en-US" altLang="zh-CN" sz="1058" dirty="0"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xmlns="" id="{176B5078-B439-4442-981A-994788DA021F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539" y="6508520"/>
            <a:ext cx="1019364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>
            <a:extLst>
              <a:ext uri="{FF2B5EF4-FFF2-40B4-BE49-F238E27FC236}">
                <a16:creationId xmlns:a16="http://schemas.microsoft.com/office/drawing/2014/main" xmlns="" id="{96F4B8AB-1F57-4AB9-99F7-D601F227AFB9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8988" y="6508520"/>
            <a:ext cx="6219051" cy="1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>
            <a:extLst>
              <a:ext uri="{FF2B5EF4-FFF2-40B4-BE49-F238E27FC236}">
                <a16:creationId xmlns:a16="http://schemas.microsoft.com/office/drawing/2014/main" xmlns="" id="{C7EF5821-61C7-46EE-B36E-E6D55798B4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5823" y="916742"/>
            <a:ext cx="9596454" cy="4571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xmlns="" id="{125E71EC-B4A0-449E-84AF-FDE0673623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278" y="916742"/>
            <a:ext cx="1988939" cy="4571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DF6BDD-D35F-402A-B27C-8529022DC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fhjk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xmlns="" id="{41F7D915-E201-49C1-ADF7-A3E3DB379CB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362822" lvl="0" indent="-362822">
              <a:lnSpc>
                <a:spcPct val="130000"/>
              </a:lnSpc>
              <a:buClr>
                <a:srgbClr val="032089"/>
              </a:buClr>
            </a:pPr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asdf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6515F54-5BC0-4E1A-9B95-31B06C769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913" y="6346970"/>
            <a:ext cx="1239075" cy="34615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100" dirty="0" smtClean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大数据挖掘</a:t>
            </a:r>
            <a:r>
              <a:rPr lang="zh-CN" altLang="en-US" sz="1100" dirty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专家</a:t>
            </a:r>
            <a:endParaRPr lang="en-US" altLang="zh-CN" sz="1100" dirty="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pic>
        <p:nvPicPr>
          <p:cNvPr id="15" name="图片 12" descr="泰迪logo无底色.png">
            <a:extLst>
              <a:ext uri="{FF2B5EF4-FFF2-40B4-BE49-F238E27FC236}">
                <a16:creationId xmlns="" xmlns:a16="http://schemas.microsoft.com/office/drawing/2014/main" id="{BAD2C741-E182-41B4-9084-E417570940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/>
        </p:blipFill>
        <p:spPr bwMode="auto">
          <a:xfrm>
            <a:off x="229590" y="6272781"/>
            <a:ext cx="2162025" cy="47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FECD2124-C3E5-48D9-ABA9-066853229001}"/>
              </a:ext>
            </a:extLst>
          </p:cNvPr>
          <p:cNvCxnSpPr>
            <a:cxnSpLocks/>
          </p:cNvCxnSpPr>
          <p:nvPr userDrawn="1"/>
        </p:nvCxnSpPr>
        <p:spPr>
          <a:xfrm>
            <a:off x="2371051" y="6382135"/>
            <a:ext cx="0" cy="275083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12226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741968"/>
            <a:ext cx="11107601" cy="436923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单击此处编辑母版文本样式（内容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asdf</a:t>
            </a:r>
            <a:endParaRPr lang="zh-CN" alt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C5D7099D-BAD5-4272-8A2E-94A0C91C1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8039" y="6392632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105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52E767EE-C047-4461-847C-BB60255B19E5}" type="slidenum">
              <a:rPr kumimoji="0" lang="en-US" altLang="zh-CN" sz="1058" smtClean="0">
                <a:cs typeface="Arial" panose="020B0604020202020204" pitchFamily="34" charset="0"/>
              </a:rPr>
              <a:pPr algn="ctr">
                <a:defRPr/>
              </a:pPr>
              <a:t>‹#›</a:t>
            </a:fld>
            <a:endParaRPr kumimoji="0" lang="en-US" altLang="zh-CN" sz="1058" dirty="0"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xmlns="" id="{176B5078-B439-4442-981A-994788DA021F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539" y="6508520"/>
            <a:ext cx="1019364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>
            <a:extLst>
              <a:ext uri="{FF2B5EF4-FFF2-40B4-BE49-F238E27FC236}">
                <a16:creationId xmlns:a16="http://schemas.microsoft.com/office/drawing/2014/main" xmlns="" id="{96F4B8AB-1F57-4AB9-99F7-D601F227AFB9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8988" y="6508520"/>
            <a:ext cx="6219051" cy="1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>
            <a:extLst>
              <a:ext uri="{FF2B5EF4-FFF2-40B4-BE49-F238E27FC236}">
                <a16:creationId xmlns:a16="http://schemas.microsoft.com/office/drawing/2014/main" xmlns="" id="{C7EF5821-61C7-46EE-B36E-E6D55798B4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5823" y="916742"/>
            <a:ext cx="9596454" cy="4571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xmlns="" id="{125E71EC-B4A0-449E-84AF-FDE0673623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278" y="916742"/>
            <a:ext cx="1988939" cy="4571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DF6BDD-D35F-402A-B27C-8529022DC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fs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xmlns="" id="{EE02724C-0D19-4E9B-828F-1241B79D461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362822" lvl="0" indent="-362822">
              <a:lnSpc>
                <a:spcPct val="130000"/>
              </a:lnSpc>
              <a:buClr>
                <a:srgbClr val="032089"/>
              </a:buClr>
            </a:pPr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fsgh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6515F54-5BC0-4E1A-9B95-31B06C769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913" y="6346970"/>
            <a:ext cx="1239075" cy="34615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100" dirty="0" smtClean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大数据挖掘</a:t>
            </a:r>
            <a:r>
              <a:rPr lang="zh-CN" altLang="en-US" sz="1100" dirty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专家</a:t>
            </a:r>
            <a:endParaRPr lang="en-US" altLang="zh-CN" sz="1100" dirty="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pic>
        <p:nvPicPr>
          <p:cNvPr id="15" name="图片 12" descr="泰迪logo无底色.png">
            <a:extLst>
              <a:ext uri="{FF2B5EF4-FFF2-40B4-BE49-F238E27FC236}">
                <a16:creationId xmlns="" xmlns:a16="http://schemas.microsoft.com/office/drawing/2014/main" id="{BAD2C741-E182-41B4-9084-E417570940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/>
        </p:blipFill>
        <p:spPr bwMode="auto">
          <a:xfrm>
            <a:off x="229590" y="6272781"/>
            <a:ext cx="2162025" cy="47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FECD2124-C3E5-48D9-ABA9-066853229001}"/>
              </a:ext>
            </a:extLst>
          </p:cNvPr>
          <p:cNvCxnSpPr>
            <a:cxnSpLocks/>
          </p:cNvCxnSpPr>
          <p:nvPr userDrawn="1"/>
        </p:nvCxnSpPr>
        <p:spPr>
          <a:xfrm>
            <a:off x="2371051" y="6382135"/>
            <a:ext cx="0" cy="275083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7941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87FFACF4-1857-4EA0-A441-466E4AB4EEE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967879"/>
            <a:ext cx="12189884" cy="2168691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52" dirty="0">
              <a:solidFill>
                <a:srgbClr val="FFFFFF"/>
              </a:solidFill>
              <a:cs typeface="宋体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4F6C9CCD-D692-46D5-ABFA-87D1BBFB3184}"/>
              </a:ext>
            </a:extLst>
          </p:cNvPr>
          <p:cNvSpPr txBox="1">
            <a:spLocks/>
          </p:cNvSpPr>
          <p:nvPr userDrawn="1"/>
        </p:nvSpPr>
        <p:spPr>
          <a:xfrm>
            <a:off x="5003623" y="1657613"/>
            <a:ext cx="7082051" cy="16538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660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660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23" name="图片 22" descr="AW视觉符号.jpg">
            <a:extLst>
              <a:ext uri="{FF2B5EF4-FFF2-40B4-BE49-F238E27FC236}">
                <a16:creationId xmlns:a16="http://schemas.microsoft.com/office/drawing/2014/main" xmlns="" id="{CC281F0A-35CB-4929-9964-98C8BB9048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文本框 15">
            <a:extLst>
              <a:ext uri="{FF2B5EF4-FFF2-40B4-BE49-F238E27FC236}">
                <a16:creationId xmlns="" xmlns:a16="http://schemas.microsoft.com/office/drawing/2014/main" id="{5942DF4C-30DC-48CF-A859-3C3485F5DE8B}"/>
              </a:ext>
            </a:extLst>
          </p:cNvPr>
          <p:cNvSpPr txBox="1"/>
          <p:nvPr userDrawn="1"/>
        </p:nvSpPr>
        <p:spPr>
          <a:xfrm>
            <a:off x="8509112" y="373890"/>
            <a:ext cx="2099791" cy="369239"/>
          </a:xfrm>
          <a:prstGeom prst="rect">
            <a:avLst/>
          </a:prstGeom>
          <a:noFill/>
        </p:spPr>
        <p:txBody>
          <a:bodyPr wrap="square" lIns="91343" tIns="45674" rIns="91343" bIns="45674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64BB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大数据，成就未来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BB1A5290-702C-4314-B1AB-10D919539E4A}"/>
              </a:ext>
            </a:extLst>
          </p:cNvPr>
          <p:cNvCxnSpPr>
            <a:cxnSpLocks/>
          </p:cNvCxnSpPr>
          <p:nvPr userDrawn="1"/>
        </p:nvCxnSpPr>
        <p:spPr>
          <a:xfrm>
            <a:off x="10529557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3823EFF5-52EE-4825-B7BC-67CAEFC26131}"/>
              </a:ext>
            </a:extLst>
          </p:cNvPr>
          <p:cNvCxnSpPr>
            <a:cxnSpLocks/>
          </p:cNvCxnSpPr>
          <p:nvPr userDrawn="1"/>
        </p:nvCxnSpPr>
        <p:spPr>
          <a:xfrm>
            <a:off x="6589273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6" descr="LOGO1.png">
            <a:extLst>
              <a:ext uri="{FF2B5EF4-FFF2-40B4-BE49-F238E27FC236}">
                <a16:creationId xmlns="" xmlns:a16="http://schemas.microsoft.com/office/drawing/2014/main" id="{1566B4C5-E1DE-43E9-9F3B-DB2CE31E47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81" y="288546"/>
            <a:ext cx="546241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640" y="4724992"/>
            <a:ext cx="1874456" cy="187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71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254876" y="195105"/>
            <a:ext cx="10972801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22385" y="1187971"/>
            <a:ext cx="10972801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xmlns="" id="{CB48537D-1FA4-41CE-9519-05273ED0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2659-EDEF-4896-B44C-15816E2E4CD8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xmlns="" id="{4565BF88-B9E9-4448-BE9F-A80BA5A7E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xmlns="" id="{86298DAB-2ED7-406A-B9B8-52E403787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97ED-A428-4847-8034-7A70C6991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9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6" r:id="rId2"/>
    <p:sldLayoutId id="2147483664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8376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967527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451290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93505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362822" indent="-362822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16">
          <a:solidFill>
            <a:schemeClr val="tx1"/>
          </a:solidFill>
          <a:latin typeface="+mn-lt"/>
          <a:ea typeface="+mn-ea"/>
          <a:cs typeface="宋体" charset="0"/>
        </a:defRPr>
      </a:lvl1pPr>
      <a:lvl2pPr marL="786115" indent="-30235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63">
          <a:solidFill>
            <a:schemeClr val="tx1"/>
          </a:solidFill>
          <a:latin typeface="+mn-lt"/>
          <a:ea typeface="+mn-ea"/>
        </a:defRPr>
      </a:lvl2pPr>
      <a:lvl3pPr marL="1209408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39">
          <a:solidFill>
            <a:schemeClr val="tx1"/>
          </a:solidFill>
          <a:latin typeface="+mn-lt"/>
          <a:ea typeface="+mn-ea"/>
        </a:defRPr>
      </a:lvl3pPr>
      <a:lvl4pPr marL="1693172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16">
          <a:solidFill>
            <a:schemeClr val="tx1"/>
          </a:solidFill>
          <a:latin typeface="+mn-lt"/>
          <a:ea typeface="+mn-ea"/>
        </a:defRPr>
      </a:lvl4pPr>
      <a:lvl5pPr marL="2176935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16">
          <a:solidFill>
            <a:schemeClr val="tx1"/>
          </a:solidFill>
          <a:latin typeface="+mn-lt"/>
          <a:ea typeface="+mn-ea"/>
        </a:defRPr>
      </a:lvl5pPr>
      <a:lvl6pPr marL="266069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6pPr>
      <a:lvl7pPr marL="3144462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7pPr>
      <a:lvl8pPr marL="3628225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8pPr>
      <a:lvl9pPr marL="411198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76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52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29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05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81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34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10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254876" y="195105"/>
            <a:ext cx="10972801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22385" y="1187971"/>
            <a:ext cx="10972801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xmlns="" id="{CB48537D-1FA4-41CE-9519-05273ED0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2659-EDEF-4896-B44C-15816E2E4CD8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2023/6/27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xmlns="" id="{4565BF88-B9E9-4448-BE9F-A80BA5A7E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xmlns="" id="{86298DAB-2ED7-406A-B9B8-52E403787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97ED-A428-4847-8034-7A70C69917BC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1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8376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967527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451290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93505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362822" indent="-362822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16">
          <a:solidFill>
            <a:schemeClr val="tx1"/>
          </a:solidFill>
          <a:latin typeface="+mn-lt"/>
          <a:ea typeface="+mn-ea"/>
          <a:cs typeface="宋体" charset="0"/>
        </a:defRPr>
      </a:lvl1pPr>
      <a:lvl2pPr marL="786115" indent="-30235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63">
          <a:solidFill>
            <a:schemeClr val="tx1"/>
          </a:solidFill>
          <a:latin typeface="+mn-lt"/>
          <a:ea typeface="+mn-ea"/>
        </a:defRPr>
      </a:lvl2pPr>
      <a:lvl3pPr marL="1209408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39">
          <a:solidFill>
            <a:schemeClr val="tx1"/>
          </a:solidFill>
          <a:latin typeface="+mn-lt"/>
          <a:ea typeface="+mn-ea"/>
        </a:defRPr>
      </a:lvl3pPr>
      <a:lvl4pPr marL="1693172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16">
          <a:solidFill>
            <a:schemeClr val="tx1"/>
          </a:solidFill>
          <a:latin typeface="+mn-lt"/>
          <a:ea typeface="+mn-ea"/>
        </a:defRPr>
      </a:lvl4pPr>
      <a:lvl5pPr marL="2176935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16">
          <a:solidFill>
            <a:schemeClr val="tx1"/>
          </a:solidFill>
          <a:latin typeface="+mn-lt"/>
          <a:ea typeface="+mn-ea"/>
        </a:defRPr>
      </a:lvl5pPr>
      <a:lvl6pPr marL="266069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6pPr>
      <a:lvl7pPr marL="3144462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7pPr>
      <a:lvl8pPr marL="3628225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8pPr>
      <a:lvl9pPr marL="411198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76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52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29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05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81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34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10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pdm.org/tj/841.j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2B75B0B3-9C45-43B9-B23D-D3FD6292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088" y="2231756"/>
            <a:ext cx="6544007" cy="1166543"/>
          </a:xfrm>
        </p:spPr>
        <p:txBody>
          <a:bodyPr/>
          <a:lstStyle/>
          <a:p>
            <a:r>
              <a:rPr lang="zh-CN" altLang="en-US" sz="36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项目案例：</a:t>
            </a:r>
            <a:r>
              <a:rPr lang="en-US" altLang="zh-CN" sz="36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6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36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餐饮平台菜品智能推荐</a:t>
            </a:r>
            <a:endParaRPr lang="zh-CN" altLang="en-US" sz="3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835899" y="3541718"/>
            <a:ext cx="1565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fld id="{D7347FED-6297-4B5A-99C5-BECB64A88283}" type="datetime5">
              <a:rPr lang="zh-CN" altLang="en-US" sz="24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2023/6/27</a:t>
            </a:fld>
            <a:endParaRPr lang="zh-CN" alt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48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5845609A-0129-4743-B695-D5060F84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5" y="1672180"/>
            <a:ext cx="10972801" cy="4031196"/>
          </a:xfrm>
        </p:spPr>
        <p:txBody>
          <a:bodyPr/>
          <a:lstStyle/>
          <a:p>
            <a:r>
              <a:rPr lang="zh-CN" altLang="en-US" b="1" smtClean="0"/>
              <a:t>基于</a:t>
            </a:r>
            <a:r>
              <a:rPr lang="en-US" altLang="zh-CN" b="1" smtClean="0"/>
              <a:t>Spark ALS</a:t>
            </a:r>
            <a:r>
              <a:rPr lang="zh-CN" altLang="en-US" b="1" smtClean="0"/>
              <a:t>的推荐模型，</a:t>
            </a:r>
            <a:r>
              <a:rPr lang="zh-CN" altLang="zh-CN" b="1"/>
              <a:t>已经包括了几个常用的推荐方法接口</a:t>
            </a:r>
            <a:endParaRPr lang="en-US" altLang="zh-CN" b="1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为指定用户进行</a:t>
            </a:r>
            <a:r>
              <a:rPr lang="en-US" altLang="zh-CN"/>
              <a:t>topN</a:t>
            </a:r>
            <a:r>
              <a:rPr lang="zh-CN" altLang="zh-CN"/>
              <a:t>推荐，即推荐</a:t>
            </a:r>
            <a:r>
              <a:rPr lang="en-US" altLang="zh-CN"/>
              <a:t>N</a:t>
            </a:r>
            <a:r>
              <a:rPr lang="zh-CN" altLang="zh-CN"/>
              <a:t>个预测评分最高的物品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为</a:t>
            </a:r>
            <a:r>
              <a:rPr lang="en-US" altLang="zh-CN"/>
              <a:t>“</a:t>
            </a:r>
            <a:r>
              <a:rPr lang="zh-CN" altLang="zh-CN"/>
              <a:t>用户</a:t>
            </a:r>
            <a:r>
              <a:rPr lang="en-US" altLang="zh-CN"/>
              <a:t>-</a:t>
            </a:r>
            <a:r>
              <a:rPr lang="zh-CN" altLang="zh-CN"/>
              <a:t>物品</a:t>
            </a:r>
            <a:r>
              <a:rPr lang="en-US" altLang="zh-CN"/>
              <a:t>”</a:t>
            </a:r>
            <a:r>
              <a:rPr lang="zh-CN" altLang="zh-CN"/>
              <a:t>对进行预测评分，即预测某用户对某物品的评分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720000" lvl="0">
              <a:buFont typeface="Wingdings" panose="05000000000000000000" pitchFamily="2" charset="2"/>
              <a:buChar char="l"/>
            </a:pPr>
            <a:r>
              <a:rPr lang="zh-CN" altLang="zh-CN"/>
              <a:t>为所有用户推荐</a:t>
            </a:r>
            <a:r>
              <a:rPr lang="en-US" altLang="zh-CN"/>
              <a:t>TOP N</a:t>
            </a:r>
            <a:r>
              <a:rPr lang="zh-CN" altLang="zh-CN"/>
              <a:t>个物品</a:t>
            </a:r>
          </a:p>
          <a:p>
            <a:pPr marL="720000" lvl="0">
              <a:buFont typeface="Wingdings" panose="05000000000000000000" pitchFamily="2" charset="2"/>
              <a:buChar char="l"/>
            </a:pPr>
            <a:r>
              <a:rPr lang="zh-CN" altLang="zh-CN"/>
              <a:t>为所有物品推荐</a:t>
            </a:r>
            <a:r>
              <a:rPr lang="en-US" altLang="zh-CN"/>
              <a:t>TOP N</a:t>
            </a:r>
            <a:r>
              <a:rPr lang="zh-CN" altLang="zh-CN"/>
              <a:t>个用户</a:t>
            </a:r>
          </a:p>
          <a:p>
            <a:pPr marL="357178" indent="0">
              <a:buNone/>
            </a:pPr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11FE6653-CBD9-4677-9894-134307C0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进行菜品推荐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C2029A4-7A5F-4A41-8B3E-7743039551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5" y="1245711"/>
            <a:ext cx="11107601" cy="4264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b="1" smtClean="0"/>
              <a:t>3. </a:t>
            </a:r>
            <a:r>
              <a:rPr lang="zh-CN" altLang="en-US" b="1" smtClean="0"/>
              <a:t>向所用户推荐新菜品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6679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5845609A-0129-4743-B695-D5060F84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5" y="1672180"/>
            <a:ext cx="10972801" cy="4031196"/>
          </a:xfrm>
        </p:spPr>
        <p:txBody>
          <a:bodyPr/>
          <a:lstStyle/>
          <a:p>
            <a:r>
              <a:rPr lang="zh-CN" altLang="zh-CN"/>
              <a:t>最终的推荐结果集，保存在</a:t>
            </a:r>
            <a:r>
              <a:rPr lang="en-US" altLang="zh-CN"/>
              <a:t>HDFS</a:t>
            </a:r>
            <a:r>
              <a:rPr lang="zh-CN" altLang="zh-CN"/>
              <a:t>文件系</a:t>
            </a:r>
            <a:r>
              <a:rPr lang="zh-CN" altLang="zh-CN" smtClean="0"/>
              <a:t>统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zh-CN"/>
              <a:t>也可以根据业务需要，直接保存在外部数据库，比如</a:t>
            </a:r>
            <a:r>
              <a:rPr lang="en-US" altLang="zh-CN"/>
              <a:t>MySQL</a:t>
            </a:r>
            <a:r>
              <a:rPr lang="zh-CN" altLang="zh-CN"/>
              <a:t>或</a:t>
            </a:r>
            <a:r>
              <a:rPr lang="en-US" altLang="zh-CN"/>
              <a:t>HBase</a:t>
            </a:r>
            <a:r>
              <a:rPr lang="zh-CN" altLang="zh-CN"/>
              <a:t>上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357178" indent="0">
              <a:buNone/>
            </a:pPr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11FE6653-CBD9-4677-9894-134307C0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进行菜品推荐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C2029A4-7A5F-4A41-8B3E-7743039551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5" y="1245711"/>
            <a:ext cx="11107601" cy="4264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b="1" smtClean="0"/>
              <a:t>3. </a:t>
            </a:r>
            <a:r>
              <a:rPr lang="zh-CN" altLang="en-US" b="1" smtClean="0"/>
              <a:t>向所用户推荐新菜品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3408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ChangeArrowheads="1"/>
          </p:cNvSpPr>
          <p:nvPr/>
        </p:nvSpPr>
        <p:spPr bwMode="gray">
          <a:xfrm>
            <a:off x="1524003" y="-318796"/>
            <a:ext cx="184731" cy="23884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952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524003" y="-392117"/>
            <a:ext cx="184731" cy="38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1905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5B62DE8-7A5F-448E-9333-EFF942EF3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5649" y="6112088"/>
            <a:ext cx="5355991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algn="l" defTabSz="914400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1800" kern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反馈：</a:t>
            </a:r>
            <a:r>
              <a:rPr lang="en-US" altLang="zh-CN" sz="1800" kern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1800" u="sng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/>
              </a:rPr>
              <a:t>http://www.tipdm.org/tj/841.jhtml</a:t>
            </a:r>
            <a:endParaRPr lang="en-US" altLang="zh-CN" sz="1800" u="sng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63669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xmlns="" id="{0655586B-F6B4-426E-80D1-04ADB3C76375}"/>
              </a:ext>
            </a:extLst>
          </p:cNvPr>
          <p:cNvCxnSpPr>
            <a:cxnSpLocks/>
          </p:cNvCxnSpPr>
          <p:nvPr/>
        </p:nvCxnSpPr>
        <p:spPr>
          <a:xfrm>
            <a:off x="3264947" y="1288221"/>
            <a:ext cx="20694" cy="42482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xmlns="" id="{E878D2EE-7AD5-42B3-80C8-BF594574C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4288" y="4933069"/>
            <a:ext cx="66049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xmlns="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159190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zh-CN" sz="2200" dirty="0"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hlinkClick r:id="" action="ppaction://noaction"/>
            <a:extLst>
              <a:ext uri="{FF2B5EF4-FFF2-40B4-BE49-F238E27FC236}">
                <a16:creationId xmlns:a16="http://schemas.microsoft.com/office/drawing/2014/main" xmlns="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548831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数据预处理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23AA43DE-EC22-42DF-863E-F4636BE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xmlns="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151990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推荐方案设计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xmlns="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2566831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hlinkClick r:id="" action="ppaction://noaction"/>
            <a:extLst>
              <a:ext uri="{FF2B5EF4-FFF2-40B4-BE49-F238E27FC236}">
                <a16:creationId xmlns:a16="http://schemas.microsoft.com/office/drawing/2014/main" xmlns="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360103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建立推荐模型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xmlns="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61903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11" name="AutoShape 17">
            <a:hlinkClick r:id="" action="ppaction://noaction"/>
            <a:extLst>
              <a:ext uri="{FF2B5EF4-FFF2-40B4-BE49-F238E27FC236}">
                <a16:creationId xmlns:a16="http://schemas.microsoft.com/office/drawing/2014/main" xmlns="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8540" y="4559759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en-US"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进行菜品推荐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Oval 15">
            <a:extLst>
              <a:ext uri="{FF2B5EF4-FFF2-40B4-BE49-F238E27FC236}">
                <a16:creationId xmlns:a16="http://schemas.microsoft.com/office/drawing/2014/main" xmlns="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4577759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6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5845609A-0129-4743-B695-D5060F84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5" y="1672180"/>
            <a:ext cx="10972801" cy="4031196"/>
          </a:xfrm>
        </p:spPr>
        <p:txBody>
          <a:bodyPr/>
          <a:lstStyle/>
          <a:p>
            <a:r>
              <a:rPr lang="zh-CN" altLang="zh-CN" b="1" dirty="0"/>
              <a:t>基于物品</a:t>
            </a:r>
            <a:r>
              <a:rPr lang="zh-CN" altLang="zh-CN" b="1" dirty="0" smtClean="0"/>
              <a:t>的</a:t>
            </a:r>
            <a:r>
              <a:rPr lang="zh-CN" altLang="en-US" b="1" dirty="0" smtClean="0"/>
              <a:t>推荐模型。</a:t>
            </a:r>
            <a:endParaRPr lang="en-US" altLang="zh-CN" b="1" dirty="0"/>
          </a:p>
          <a:p>
            <a:r>
              <a:rPr lang="zh-CN" altLang="zh-CN" b="1" dirty="0" smtClean="0"/>
              <a:t>基于</a:t>
            </a:r>
            <a:r>
              <a:rPr lang="en-US" altLang="zh-CN" b="1" dirty="0" smtClean="0"/>
              <a:t>Spark ALS</a:t>
            </a:r>
            <a:r>
              <a:rPr lang="zh-CN" altLang="zh-CN" b="1" dirty="0" smtClean="0"/>
              <a:t>的</a:t>
            </a:r>
            <a:r>
              <a:rPr lang="zh-CN" altLang="en-US" b="1" dirty="0"/>
              <a:t>推荐</a:t>
            </a:r>
            <a:r>
              <a:rPr lang="zh-CN" altLang="en-US" b="1" dirty="0" smtClean="0"/>
              <a:t>模型。</a:t>
            </a:r>
            <a:endParaRPr lang="en-US" altLang="zh-CN" b="1" dirty="0" smtClean="0"/>
          </a:p>
          <a:p>
            <a:r>
              <a:rPr lang="zh-CN" altLang="en-US" b="1" dirty="0" smtClean="0"/>
              <a:t>联系上节的模型评测，列出原因。</a:t>
            </a:r>
            <a:endParaRPr lang="en-US" altLang="zh-CN" b="1" dirty="0"/>
          </a:p>
          <a:p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11FE6653-CBD9-4677-9894-134307C0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进行菜品推荐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C2029A4-7A5F-4A41-8B3E-7743039551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5" y="1245711"/>
            <a:ext cx="11107601" cy="4264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b="1" smtClean="0"/>
              <a:t>1. </a:t>
            </a:r>
            <a:r>
              <a:rPr lang="zh-CN" altLang="en-US" b="1" smtClean="0"/>
              <a:t>推荐模型的选择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6092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进行菜品推荐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zh-CN" b="1" dirty="0"/>
              <a:t>基于物品的</a:t>
            </a:r>
            <a:r>
              <a:rPr lang="zh-CN" altLang="en-US" b="1" dirty="0"/>
              <a:t>推荐模型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92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5845609A-0129-4743-B695-D5060F84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5" y="1672180"/>
            <a:ext cx="10972801" cy="4031196"/>
          </a:xfrm>
        </p:spPr>
        <p:txBody>
          <a:bodyPr/>
          <a:lstStyle/>
          <a:p>
            <a:r>
              <a:rPr lang="zh-CN" altLang="en-US" b="1" smtClean="0"/>
              <a:t>使用基于用户的推荐模型。</a:t>
            </a:r>
            <a:endParaRPr lang="en-US" altLang="zh-CN" b="1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推荐</a:t>
            </a:r>
            <a:r>
              <a:rPr lang="en-US" altLang="zh-CN"/>
              <a:t>10</a:t>
            </a:r>
            <a:r>
              <a:rPr lang="zh-CN" altLang="zh-CN"/>
              <a:t>份预测评分最高的菜品。这里的菜品将引入真实的菜品名称，因此需要从外部数据库中加载菜品详细信息数</a:t>
            </a:r>
            <a:r>
              <a:rPr lang="zh-CN" altLang="zh-CN" smtClean="0"/>
              <a:t>据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 smtClean="0"/>
              <a:t>加</a:t>
            </a:r>
            <a:r>
              <a:rPr lang="zh-CN" altLang="zh-CN"/>
              <a:t>载用户与菜品的编码数据集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加载外部数据库中的菜品数</a:t>
            </a:r>
            <a:r>
              <a:rPr lang="zh-CN" altLang="zh-CN" smtClean="0"/>
              <a:t>据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en-US" smtClean="0"/>
              <a:t>生成推荐数据集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11FE6653-CBD9-4677-9894-134307C0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进行菜品推荐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C2029A4-7A5F-4A41-8B3E-7743039551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5" y="1245711"/>
            <a:ext cx="11107601" cy="4264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b="1"/>
              <a:t>2</a:t>
            </a:r>
            <a:r>
              <a:rPr lang="en-US" altLang="zh-CN" b="1" smtClean="0"/>
              <a:t>. </a:t>
            </a:r>
            <a:r>
              <a:rPr lang="zh-CN" altLang="en-US" b="1" smtClean="0"/>
              <a:t>向某用户推荐</a:t>
            </a:r>
            <a:r>
              <a:rPr lang="en-US" altLang="zh-CN" b="1" smtClean="0"/>
              <a:t>10</a:t>
            </a:r>
            <a:r>
              <a:rPr lang="zh-CN" altLang="en-US" b="1" smtClean="0"/>
              <a:t>个新菜品</a:t>
            </a:r>
            <a:endParaRPr lang="zh-CN" altLang="en-US" b="1" dirty="0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4380148" y="3072422"/>
            <a:ext cx="6847528" cy="305742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35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5845609A-0129-4743-B695-D5060F84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5" y="1672180"/>
            <a:ext cx="10972801" cy="4031196"/>
          </a:xfrm>
        </p:spPr>
        <p:txBody>
          <a:bodyPr/>
          <a:lstStyle/>
          <a:p>
            <a:r>
              <a:rPr lang="zh-CN" altLang="en-US" b="1" smtClean="0"/>
              <a:t>使用基于</a:t>
            </a:r>
            <a:r>
              <a:rPr lang="en-US" altLang="zh-CN" b="1" smtClean="0"/>
              <a:t>Spark ALS</a:t>
            </a:r>
            <a:r>
              <a:rPr lang="zh-CN" altLang="en-US" b="1" smtClean="0"/>
              <a:t>推荐模型。</a:t>
            </a:r>
            <a:endParaRPr lang="en-US" altLang="zh-CN" b="1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推荐</a:t>
            </a:r>
            <a:r>
              <a:rPr lang="en-US" altLang="zh-CN"/>
              <a:t>10</a:t>
            </a:r>
            <a:r>
              <a:rPr lang="zh-CN" altLang="zh-CN"/>
              <a:t>份预测评分最高的菜品。这里的菜品将引入真实的菜品名称，因此需要从外部数据库中加载菜品详细信息数</a:t>
            </a:r>
            <a:r>
              <a:rPr lang="zh-CN" altLang="zh-CN" smtClean="0"/>
              <a:t>据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 smtClean="0"/>
              <a:t>加</a:t>
            </a:r>
            <a:r>
              <a:rPr lang="zh-CN" altLang="zh-CN"/>
              <a:t>载用户与菜品的编码数据集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加载外部数据库中的菜品数</a:t>
            </a:r>
            <a:r>
              <a:rPr lang="zh-CN" altLang="zh-CN" smtClean="0"/>
              <a:t>据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en-US" smtClean="0"/>
              <a:t>生成推荐数据集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11FE6653-CBD9-4677-9894-134307C0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进行菜品推荐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C2029A4-7A5F-4A41-8B3E-7743039551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5" y="1245711"/>
            <a:ext cx="11107601" cy="4264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b="1"/>
              <a:t>2</a:t>
            </a:r>
            <a:r>
              <a:rPr lang="en-US" altLang="zh-CN" b="1" smtClean="0"/>
              <a:t>. </a:t>
            </a:r>
            <a:r>
              <a:rPr lang="zh-CN" altLang="en-US" b="1" smtClean="0"/>
              <a:t>向某用户推荐</a:t>
            </a:r>
            <a:r>
              <a:rPr lang="en-US" altLang="zh-CN" b="1" smtClean="0"/>
              <a:t>10</a:t>
            </a:r>
            <a:r>
              <a:rPr lang="zh-CN" altLang="en-US" b="1" smtClean="0"/>
              <a:t>个新菜品</a:t>
            </a:r>
            <a:endParaRPr lang="zh-CN" altLang="en-US" b="1" dirty="0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4204982" y="2973357"/>
            <a:ext cx="7157494" cy="315648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532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5845609A-0129-4743-B695-D5060F84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5" y="1672180"/>
            <a:ext cx="10972801" cy="4031196"/>
          </a:xfrm>
        </p:spPr>
        <p:txBody>
          <a:bodyPr/>
          <a:lstStyle/>
          <a:p>
            <a:r>
              <a:rPr lang="zh-CN" altLang="en-US" b="1" smtClean="0"/>
              <a:t>推荐结果评价。</a:t>
            </a:r>
            <a:endParaRPr lang="en-US" altLang="zh-CN" b="1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检查测试用户（用户编码</a:t>
            </a:r>
            <a:r>
              <a:rPr lang="en-US" altLang="zh-CN"/>
              <a:t>=1000</a:t>
            </a:r>
            <a:r>
              <a:rPr lang="zh-CN" altLang="zh-CN"/>
              <a:t>）在训练数据集中的记录，它共有</a:t>
            </a:r>
            <a:r>
              <a:rPr lang="en-US" altLang="zh-CN"/>
              <a:t>5</a:t>
            </a:r>
            <a:r>
              <a:rPr lang="zh-CN" altLang="zh-CN"/>
              <a:t>条菜品记录，这些记录基本反映了该用户的口味及爱</a:t>
            </a:r>
            <a:r>
              <a:rPr lang="zh-CN" altLang="zh-CN" smtClean="0"/>
              <a:t>好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11FE6653-CBD9-4677-9894-134307C0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进行菜品推荐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C2029A4-7A5F-4A41-8B3E-7743039551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5" y="1245711"/>
            <a:ext cx="11107601" cy="4264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b="1"/>
              <a:t>2</a:t>
            </a:r>
            <a:r>
              <a:rPr lang="en-US" altLang="zh-CN" b="1" smtClean="0"/>
              <a:t>. </a:t>
            </a:r>
            <a:r>
              <a:rPr lang="zh-CN" altLang="en-US" b="1" smtClean="0"/>
              <a:t>向某用户推荐</a:t>
            </a:r>
            <a:r>
              <a:rPr lang="en-US" altLang="zh-CN" b="1" smtClean="0"/>
              <a:t>10</a:t>
            </a:r>
            <a:r>
              <a:rPr lang="zh-CN" altLang="en-US" b="1" smtClean="0"/>
              <a:t>个新菜品</a:t>
            </a:r>
            <a:endParaRPr lang="zh-CN" altLang="en-US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474839"/>
              </p:ext>
            </p:extLst>
          </p:nvPr>
        </p:nvGraphicFramePr>
        <p:xfrm>
          <a:off x="3068665" y="3429766"/>
          <a:ext cx="4215537" cy="2273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3760"/>
                <a:gridCol w="1850623"/>
                <a:gridCol w="1251154"/>
              </a:tblGrid>
              <a:tr h="195742">
                <a:tc gridSpan="3">
                  <a:txBody>
                    <a:bodyPr/>
                    <a:lstStyle/>
                    <a:p>
                      <a:pPr marL="279400" indent="279400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测试用户的训练数据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1052" marR="41052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6153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序号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1052" marR="41052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菜品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1052" marR="41052" marT="0" marB="0" anchor="b"/>
                </a:tc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类别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1052" marR="41052" marT="0" marB="0" anchor="b"/>
                </a:tc>
              </a:tr>
              <a:tr h="330437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1052" marR="41052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干煸豆角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1052" marR="41052" marT="0" marB="0" anchor="b"/>
                </a:tc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素菜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1052" marR="41052" marT="0" marB="0" anchor="b"/>
                </a:tc>
              </a:tr>
              <a:tr h="346153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1052" marR="41052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妈妈牌红焖肉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1052" marR="41052" marT="0" marB="0" anchor="b"/>
                </a:tc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猪肉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1052" marR="41052" marT="0" marB="0" anchor="b"/>
                </a:tc>
              </a:tr>
              <a:tr h="346153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1052" marR="41052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海鲜炖蛋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1052" marR="41052" marT="0" marB="0" anchor="b"/>
                </a:tc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海鲜</a:t>
                      </a:r>
                      <a:r>
                        <a:rPr lang="en-US" sz="1600">
                          <a:effectLst/>
                        </a:rPr>
                        <a:t>/</a:t>
                      </a:r>
                      <a:r>
                        <a:rPr lang="zh-CN" sz="1600">
                          <a:effectLst/>
                        </a:rPr>
                        <a:t>蛋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1052" marR="41052" marT="0" marB="0" anchor="b"/>
                </a:tc>
              </a:tr>
              <a:tr h="330437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1052" marR="41052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橙汁鸡球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1052" marR="41052" marT="0" marB="0" anchor="b"/>
                </a:tc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鸡肉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1052" marR="41052" marT="0" marB="0" anchor="b"/>
                </a:tc>
              </a:tr>
              <a:tr h="330437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1052" marR="41052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台湾泡菜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1052" marR="41052" marT="0" marB="0" anchor="b"/>
                </a:tc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佐餐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1052" marR="41052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00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5845609A-0129-4743-B695-D5060F84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5" y="1672180"/>
            <a:ext cx="10972801" cy="4031196"/>
          </a:xfrm>
        </p:spPr>
        <p:txBody>
          <a:bodyPr/>
          <a:lstStyle/>
          <a:p>
            <a:r>
              <a:rPr lang="zh-CN" altLang="en-US" b="1" smtClean="0"/>
              <a:t>推荐结果评价。</a:t>
            </a:r>
            <a:endParaRPr lang="en-US" altLang="zh-CN" b="1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en-US" smtClean="0"/>
              <a:t>比较不同模型的推荐结果。</a:t>
            </a:r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11FE6653-CBD9-4677-9894-134307C0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进行菜品推荐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C2029A4-7A5F-4A41-8B3E-7743039551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5" y="1245711"/>
            <a:ext cx="11107601" cy="4264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b="1"/>
              <a:t>2</a:t>
            </a:r>
            <a:r>
              <a:rPr lang="en-US" altLang="zh-CN" b="1" smtClean="0"/>
              <a:t>. </a:t>
            </a:r>
            <a:r>
              <a:rPr lang="zh-CN" altLang="en-US" b="1" smtClean="0"/>
              <a:t>向某用户推荐</a:t>
            </a:r>
            <a:r>
              <a:rPr lang="en-US" altLang="zh-CN" b="1" smtClean="0"/>
              <a:t>10</a:t>
            </a:r>
            <a:r>
              <a:rPr lang="zh-CN" altLang="en-US" b="1" smtClean="0"/>
              <a:t>个新菜品</a:t>
            </a:r>
            <a:endParaRPr lang="zh-CN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808876"/>
              </p:ext>
            </p:extLst>
          </p:nvPr>
        </p:nvGraphicFramePr>
        <p:xfrm>
          <a:off x="3825989" y="2670503"/>
          <a:ext cx="2838282" cy="3797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8494"/>
                <a:gridCol w="1215485"/>
                <a:gridCol w="914303"/>
              </a:tblGrid>
              <a:tr h="304212">
                <a:tc gridSpan="3">
                  <a:txBody>
                    <a:bodyPr/>
                    <a:lstStyle/>
                    <a:p>
                      <a:pPr marL="279400" indent="2794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基于</a:t>
                      </a:r>
                      <a:r>
                        <a:rPr lang="en-US" sz="1400">
                          <a:effectLst/>
                        </a:rPr>
                        <a:t>ALS</a:t>
                      </a:r>
                      <a:r>
                        <a:rPr lang="zh-CN" sz="1400">
                          <a:effectLst/>
                        </a:rPr>
                        <a:t>的菜品推荐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8592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序号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菜品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类别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</a:tr>
              <a:tr h="304212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蒜蓉荷兰豆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素菜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</a:tr>
              <a:tr h="304212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当归红枣蛋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蛋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</a:tr>
              <a:tr h="304212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干煸苦瓜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素菜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</a:tr>
              <a:tr h="304212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虾仁西兰花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海鲜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</a:tr>
              <a:tr h="304212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柠檬海蜇头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海鲜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</a:tr>
              <a:tr h="328592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炸猪排升级版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猪肉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</a:tr>
              <a:tr h="304212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锅塌豆腐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其他　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</a:tr>
              <a:tr h="304212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萝卜烧肉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猪肉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</a:tr>
              <a:tr h="304212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自制番茄酱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佐餐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</a:tr>
              <a:tr h="304212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家传红烧肉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猪肉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260682"/>
              </p:ext>
            </p:extLst>
          </p:nvPr>
        </p:nvGraphicFramePr>
        <p:xfrm>
          <a:off x="7263406" y="2691726"/>
          <a:ext cx="3213448" cy="3771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2143"/>
                <a:gridCol w="1376149"/>
                <a:gridCol w="1035156"/>
              </a:tblGrid>
              <a:tr h="312527">
                <a:tc gridSpan="3">
                  <a:txBody>
                    <a:bodyPr/>
                    <a:lstStyle/>
                    <a:p>
                      <a:pPr marL="279400" indent="2794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基于物品的菜品推荐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9441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序号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菜品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类别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</a:tr>
              <a:tr h="312527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荔枝虾球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海鲜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</a:tr>
              <a:tr h="312527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干煸四季豆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素菜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</a:tr>
              <a:tr h="319441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润肺清补凉汤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汤品　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</a:tr>
              <a:tr h="312527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咖喱猪肉饭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猪肉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</a:tr>
              <a:tr h="312527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鲜笋焖饭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猪肉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</a:tr>
              <a:tr h="312527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泉州炸醋肉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猪肉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</a:tr>
              <a:tr h="312527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纯纯的豆浆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饮品　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</a:tr>
              <a:tr h="312527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五香熏鱼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鱼　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</a:tr>
              <a:tr h="312527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彩椒烤鸡串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烧烤　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</a:tr>
              <a:tr h="319441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豆腐皮烤菜卷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烧烤　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73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5845609A-0129-4743-B695-D5060F84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5" y="1672180"/>
            <a:ext cx="10972801" cy="4031196"/>
          </a:xfrm>
        </p:spPr>
        <p:txBody>
          <a:bodyPr/>
          <a:lstStyle/>
          <a:p>
            <a:r>
              <a:rPr lang="zh-CN" altLang="en-US" b="1" smtClean="0"/>
              <a:t>推荐结果评价。</a:t>
            </a:r>
            <a:endParaRPr lang="en-US" altLang="zh-CN" b="1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在基于</a:t>
            </a:r>
            <a:r>
              <a:rPr lang="en-US" altLang="zh-CN"/>
              <a:t>Spark ALS</a:t>
            </a:r>
            <a:r>
              <a:rPr lang="zh-CN" altLang="zh-CN"/>
              <a:t>的推荐结果中，存在</a:t>
            </a:r>
            <a:r>
              <a:rPr lang="en-US" altLang="zh-CN"/>
              <a:t>9</a:t>
            </a:r>
            <a:r>
              <a:rPr lang="zh-CN" altLang="zh-CN"/>
              <a:t>条记录与训练数据有比较明显的关联</a:t>
            </a:r>
            <a:r>
              <a:rPr lang="zh-CN" altLang="zh-CN" smtClean="0"/>
              <a:t>。</a:t>
            </a:r>
            <a:r>
              <a:rPr lang="zh-CN" altLang="zh-CN"/>
              <a:t>它的推荐结果更能贴合用户之前的口味喜</a:t>
            </a:r>
            <a:r>
              <a:rPr lang="zh-CN" altLang="zh-CN" smtClean="0"/>
              <a:t>好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在基于物品的推荐结果中，存在</a:t>
            </a:r>
            <a:r>
              <a:rPr lang="en-US" altLang="zh-CN"/>
              <a:t>5</a:t>
            </a:r>
            <a:r>
              <a:rPr lang="zh-CN" altLang="zh-CN"/>
              <a:t>条记录与训练数据有关联</a:t>
            </a:r>
            <a:r>
              <a:rPr lang="zh-CN" altLang="en-US" smtClean="0"/>
              <a:t>。</a:t>
            </a:r>
            <a:r>
              <a:rPr lang="zh-CN" altLang="zh-CN"/>
              <a:t>由于推出了新的菜品，比如“彩椒烤鸡串”与“豆腐皮烤菜卷”，用户有可能会觉得新鲜与惊</a:t>
            </a:r>
            <a:r>
              <a:rPr lang="zh-CN" altLang="zh-CN" smtClean="0"/>
              <a:t>喜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准确度本身并不是评估推荐优劣的唯一标</a:t>
            </a:r>
            <a:r>
              <a:rPr lang="zh-CN" altLang="zh-CN" smtClean="0"/>
              <a:t>准</a:t>
            </a:r>
            <a:r>
              <a:rPr lang="zh-CN" altLang="en-US" smtClean="0"/>
              <a:t>。</a:t>
            </a:r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11FE6653-CBD9-4677-9894-134307C0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进行菜品推荐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C2029A4-7A5F-4A41-8B3E-7743039551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5" y="1245711"/>
            <a:ext cx="11107601" cy="4264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b="1"/>
              <a:t>2</a:t>
            </a:r>
            <a:r>
              <a:rPr lang="en-US" altLang="zh-CN" b="1" smtClean="0"/>
              <a:t>. </a:t>
            </a:r>
            <a:r>
              <a:rPr lang="zh-CN" altLang="en-US" b="1" smtClean="0"/>
              <a:t>向某用户推荐</a:t>
            </a:r>
            <a:r>
              <a:rPr lang="en-US" altLang="zh-CN" b="1" smtClean="0"/>
              <a:t>10</a:t>
            </a:r>
            <a:r>
              <a:rPr lang="zh-CN" altLang="en-US" b="1" smtClean="0"/>
              <a:t>个新菜品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4612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5499</TotalTime>
  <Words>1062</Words>
  <Application>Microsoft Office PowerPoint</Application>
  <PresentationFormat>自定义</PresentationFormat>
  <Paragraphs>151</Paragraphs>
  <Slides>12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2_Office 主题</vt:lpstr>
      <vt:lpstr>3_Office 主题</vt:lpstr>
      <vt:lpstr>项目案例： 餐饮平台菜品智能推荐</vt:lpstr>
      <vt:lpstr>目录</vt:lpstr>
      <vt:lpstr>进行菜品推荐</vt:lpstr>
      <vt:lpstr>进行菜品推荐</vt:lpstr>
      <vt:lpstr>进行菜品推荐</vt:lpstr>
      <vt:lpstr>进行菜品推荐</vt:lpstr>
      <vt:lpstr>进行菜品推荐</vt:lpstr>
      <vt:lpstr>进行菜品推荐</vt:lpstr>
      <vt:lpstr>进行菜品推荐</vt:lpstr>
      <vt:lpstr>进行菜品推荐</vt:lpstr>
      <vt:lpstr>进行菜品推荐</vt:lpstr>
      <vt:lpstr>PowerPoint 演示文稿</vt:lpstr>
    </vt:vector>
  </TitlesOfParts>
  <Company>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 Ren</dc:creator>
  <cp:lastModifiedBy>周乐言者</cp:lastModifiedBy>
  <cp:revision>328</cp:revision>
  <dcterms:created xsi:type="dcterms:W3CDTF">2017-01-10T15:44:52Z</dcterms:created>
  <dcterms:modified xsi:type="dcterms:W3CDTF">2023-06-27T11:04:22Z</dcterms:modified>
</cp:coreProperties>
</file>