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6" r:id="rId4"/>
    <p:sldId id="258" r:id="rId5"/>
    <p:sldId id="262" r:id="rId6"/>
    <p:sldId id="257" r:id="rId7"/>
    <p:sldId id="270" r:id="rId8"/>
    <p:sldId id="271" r:id="rId9"/>
    <p:sldId id="273" r:id="rId10"/>
    <p:sldId id="272" r:id="rId11"/>
    <p:sldId id="267" r:id="rId12"/>
    <p:sldId id="274" r:id="rId13"/>
    <p:sldId id="275" r:id="rId14"/>
    <p:sldId id="277" r:id="rId15"/>
    <p:sldId id="278" r:id="rId16"/>
    <p:sldId id="279" r:id="rId17"/>
    <p:sldId id="263" r:id="rId18"/>
    <p:sldId id="280" r:id="rId19"/>
    <p:sldId id="281" r:id="rId20"/>
    <p:sldId id="283" r:id="rId21"/>
    <p:sldId id="282" r:id="rId22"/>
    <p:sldId id="264" r:id="rId23"/>
    <p:sldId id="284" r:id="rId24"/>
    <p:sldId id="287" r:id="rId25"/>
    <p:sldId id="286" r:id="rId26"/>
    <p:sldId id="285" r:id="rId27"/>
    <p:sldId id="288" r:id="rId28"/>
    <p:sldId id="266" r:id="rId29"/>
    <p:sldId id="290" r:id="rId30"/>
    <p:sldId id="292" r:id="rId31"/>
    <p:sldId id="291" r:id="rId32"/>
    <p:sldId id="293" r:id="rId33"/>
    <p:sldId id="289" r:id="rId34"/>
    <p:sldId id="265" r:id="rId35"/>
    <p:sldId id="259" r:id="rId36"/>
    <p:sldId id="261" r:id="rId37"/>
    <p:sldId id="268"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4509A250-FF31-4206-8172-F9D3106AACB1}" type="datetimeFigureOut">
              <a:rPr lang="en-US" dirty="0"/>
              <a:t>11/26/2017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a.wikipedia.org/wiki/%E3%83%97%E3%83%AD%E3%82%B0%E3%83%A9%E3%83%9F%E3%83%B3%E3%82%B0%E8%A8%80%E8%AA%9E" TargetMode="External"/><Relationship Id="rId2" Type="http://schemas.openxmlformats.org/officeDocument/2006/relationships/hyperlink" Target="https://ja.wikipedia.org/wiki/%E8%8B%B1%E8%AA%9E" TargetMode="External"/><Relationship Id="rId1" Type="http://schemas.openxmlformats.org/officeDocument/2006/relationships/slideLayout" Target="../slideLayouts/slideLayout2.xml"/><Relationship Id="rId4" Type="http://schemas.openxmlformats.org/officeDocument/2006/relationships/hyperlink" Target="https://ja.wikipedia.org/wiki/%E7%B3%96%E8%A1%A3%E6%A7%8B%E6%96%8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ja.wikipedia.org/wiki/%E3%83%97%E3%83%AD%E3%82%B0%E3%83%A9%E3%83%9F%E3%83%B3%E3%82%B0%E8%A8%80%E8%AA%9E" TargetMode="External"/><Relationship Id="rId2" Type="http://schemas.openxmlformats.org/officeDocument/2006/relationships/hyperlink" Target="https://ja.wikipedia.org/wiki/%E8%8B%B1%E8%AA%9E" TargetMode="External"/><Relationship Id="rId1" Type="http://schemas.openxmlformats.org/officeDocument/2006/relationships/slideLayout" Target="../slideLayouts/slideLayout2.xml"/><Relationship Id="rId4" Type="http://schemas.openxmlformats.org/officeDocument/2006/relationships/hyperlink" Target="https://ja.wikipedia.org/wiki/%E3%83%87%E3%83%BC%E3%82%BF%E5%9E%8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inaz2.hatenablog.com/entry/2014/05/30/004109" TargetMode="External"/><Relationship Id="rId7" Type="http://schemas.openxmlformats.org/officeDocument/2006/relationships/hyperlink" Target="https://qiita.com/rsooo/items/bb91071685f447ce29db" TargetMode="External"/><Relationship Id="rId2" Type="http://schemas.openxmlformats.org/officeDocument/2006/relationships/hyperlink" Target="http://d.hatena.ne.jp/w_o/touch/20130126/1359183872" TargetMode="External"/><Relationship Id="rId1" Type="http://schemas.openxmlformats.org/officeDocument/2006/relationships/slideLayout" Target="../slideLayouts/slideLayout2.xml"/><Relationship Id="rId6" Type="http://schemas.openxmlformats.org/officeDocument/2006/relationships/hyperlink" Target="https://reverseengineering.stackexchange.com/questions/14633/objdump-how-to-output-text-eg-ascii-strings-alongside-assembly-code" TargetMode="External"/><Relationship Id="rId5" Type="http://schemas.openxmlformats.org/officeDocument/2006/relationships/hyperlink" Target="https://ja.wikipedia.org/wiki/X64#.E5.91.BD.E4.BB.A4.E3.82.BB.E3.83.83.E3.83.88" TargetMode="External"/><Relationship Id="rId4" Type="http://schemas.openxmlformats.org/officeDocument/2006/relationships/hyperlink" Target="http://wiki.osdev.org/X86-64_Instruction_Encod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ja.wikipedia.org/wiki/%E3%83%9D%E3%82%A4%E3%83%B3%E3%82%BF_(%E3%83%97%E3%83%AD%E3%82%B0%E3%83%A9%E3%83%9F%E3%83%B3%E3%82%B0)" TargetMode="External"/><Relationship Id="rId2" Type="http://schemas.openxmlformats.org/officeDocument/2006/relationships/hyperlink" Target="https://ja.wikipedia.org/wiki/%E5%8F%82%E7%85%A7_(%E6%83%85%E5%A0%B1%E5%B7%A5%E5%AD%A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g-kura.hatenablog.com/entry/20120616/1339856279" TargetMode="External"/><Relationship Id="rId2" Type="http://schemas.openxmlformats.org/officeDocument/2006/relationships/hyperlink" Target="https://www.sejuku.net/blog/941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a.wikipedia.org/wiki/Brainfu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1447800"/>
            <a:ext cx="9741646" cy="3329581"/>
          </a:xfrm>
        </p:spPr>
        <p:txBody>
          <a:bodyPr/>
          <a:lstStyle/>
          <a:p>
            <a:r>
              <a:rPr kumimoji="1" lang="ja-JP" altLang="en-US" dirty="0" smtClean="0"/>
              <a:t>プログラミング勉強会</a:t>
            </a:r>
            <a:r>
              <a:rPr kumimoji="1" lang="en-US" altLang="ja-JP" dirty="0" smtClean="0"/>
              <a:t/>
            </a:r>
            <a:br>
              <a:rPr kumimoji="1" lang="en-US" altLang="ja-JP" dirty="0" smtClean="0"/>
            </a:br>
            <a:r>
              <a:rPr lang="ja-JP" altLang="en-US" dirty="0" smtClean="0"/>
              <a:t>第４回　ポインタ</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@happynote3966</a:t>
            </a:r>
          </a:p>
          <a:p>
            <a:r>
              <a:rPr lang="en-US" altLang="ja-JP" dirty="0" smtClean="0"/>
              <a:t>2017/</a:t>
            </a:r>
            <a:r>
              <a:rPr kumimoji="1" lang="en-US" altLang="ja-JP" dirty="0" smtClean="0"/>
              <a:t>12/18,2017/12/21</a:t>
            </a:r>
            <a:endParaRPr kumimoji="1" lang="ja-JP" altLang="en-US" dirty="0"/>
          </a:p>
        </p:txBody>
      </p:sp>
    </p:spTree>
    <p:extLst>
      <p:ext uri="{BB962C8B-B14F-4D97-AF65-F5344CB8AC3E}">
        <p14:creationId xmlns:p14="http://schemas.microsoft.com/office/powerpoint/2010/main" val="222734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ここからの流れ</a:t>
            </a:r>
            <a:endParaRPr kumimoji="1" lang="ja-JP" altLang="en-US" dirty="0"/>
          </a:p>
        </p:txBody>
      </p:sp>
      <p:sp>
        <p:nvSpPr>
          <p:cNvPr id="5" name="角丸四角形 4"/>
          <p:cNvSpPr/>
          <p:nvPr/>
        </p:nvSpPr>
        <p:spPr>
          <a:xfrm>
            <a:off x="1522411" y="1688148"/>
            <a:ext cx="7888289" cy="1537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座学（ポインタについて学ぶ）</a:t>
            </a:r>
            <a:endParaRPr kumimoji="1" lang="ja-JP" altLang="en-US" sz="4000" dirty="0"/>
          </a:p>
        </p:txBody>
      </p:sp>
      <p:sp>
        <p:nvSpPr>
          <p:cNvPr id="6" name="角丸四角形 5"/>
          <p:cNvSpPr/>
          <p:nvPr/>
        </p:nvSpPr>
        <p:spPr>
          <a:xfrm>
            <a:off x="1522411" y="4202748"/>
            <a:ext cx="7888289" cy="1537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実践（ポインタを使ってみる）</a:t>
            </a:r>
            <a:endParaRPr kumimoji="1" lang="ja-JP" altLang="en-US" sz="4000" dirty="0"/>
          </a:p>
        </p:txBody>
      </p:sp>
      <p:sp>
        <p:nvSpPr>
          <p:cNvPr id="7" name="下矢印 6"/>
          <p:cNvSpPr/>
          <p:nvPr/>
        </p:nvSpPr>
        <p:spPr>
          <a:xfrm>
            <a:off x="4917372" y="3377724"/>
            <a:ext cx="1098366"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上カーブ矢印 7"/>
          <p:cNvSpPr/>
          <p:nvPr/>
        </p:nvSpPr>
        <p:spPr>
          <a:xfrm rot="16200000">
            <a:off x="8476034" y="3136900"/>
            <a:ext cx="3149600" cy="1041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22563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ja-JP" altLang="en-US" sz="5400" dirty="0"/>
              <a:t>変数</a:t>
            </a:r>
            <a:r>
              <a:rPr lang="ja-JP" altLang="en-US" sz="5400" dirty="0" smtClean="0"/>
              <a:t>の</a:t>
            </a:r>
            <a:r>
              <a:rPr lang="ja-JP" altLang="en-US" sz="5400" dirty="0"/>
              <a:t>ポインタ</a:t>
            </a:r>
          </a:p>
        </p:txBody>
      </p:sp>
    </p:spTree>
    <p:extLst>
      <p:ext uri="{BB962C8B-B14F-4D97-AF65-F5344CB8AC3E}">
        <p14:creationId xmlns:p14="http://schemas.microsoft.com/office/powerpoint/2010/main" val="28130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通常のポインタ</a:t>
            </a:r>
            <a:endParaRPr kumimoji="1" lang="ja-JP" altLang="en-US" dirty="0"/>
          </a:p>
        </p:txBody>
      </p:sp>
      <p:sp>
        <p:nvSpPr>
          <p:cNvPr id="5" name="コンテンツ プレースホルダー 4"/>
          <p:cNvSpPr>
            <a:spLocks noGrp="1"/>
          </p:cNvSpPr>
          <p:nvPr>
            <p:ph idx="1"/>
          </p:nvPr>
        </p:nvSpPr>
        <p:spPr>
          <a:xfrm>
            <a:off x="875201" y="1853248"/>
            <a:ext cx="4268299" cy="4195481"/>
          </a:xfrm>
        </p:spPr>
        <p:txBody>
          <a:bodyPr/>
          <a:lstStyle/>
          <a:p>
            <a:r>
              <a:rPr lang="ja-JP" altLang="en-US" dirty="0"/>
              <a:t>ポインタ</a:t>
            </a:r>
            <a:r>
              <a:rPr lang="ja-JP" altLang="en-US" dirty="0" smtClean="0"/>
              <a:t>は</a:t>
            </a:r>
            <a:r>
              <a:rPr lang="en-US" altLang="ja-JP" dirty="0" smtClean="0"/>
              <a:t/>
            </a:r>
            <a:br>
              <a:rPr lang="en-US" altLang="ja-JP" dirty="0" smtClean="0"/>
            </a:br>
            <a:r>
              <a:rPr lang="ja-JP" altLang="en-US" dirty="0" smtClean="0"/>
              <a:t>メモリと深く関係している要素</a:t>
            </a:r>
            <a:endParaRPr lang="en-US" altLang="ja-JP" dirty="0" smtClean="0"/>
          </a:p>
          <a:p>
            <a:pPr lvl="1"/>
            <a:r>
              <a:rPr kumimoji="1" lang="ja-JP" altLang="en-US" dirty="0" smtClean="0"/>
              <a:t>つまり、ポインタの値＝</a:t>
            </a:r>
            <a:r>
              <a:rPr kumimoji="1" lang="en-US" altLang="ja-JP" dirty="0" smtClean="0"/>
              <a:t/>
            </a:r>
            <a:br>
              <a:rPr kumimoji="1" lang="en-US" altLang="ja-JP" dirty="0" smtClean="0"/>
            </a:br>
            <a:r>
              <a:rPr kumimoji="1" lang="ja-JP" altLang="en-US" dirty="0" smtClean="0"/>
              <a:t>メモリの「</a:t>
            </a:r>
            <a:r>
              <a:rPr kumimoji="1" lang="ja-JP" altLang="en-US" b="1" dirty="0" smtClean="0"/>
              <a:t>どこか</a:t>
            </a:r>
            <a:r>
              <a:rPr kumimoji="1" lang="ja-JP" altLang="en-US" dirty="0" smtClean="0"/>
              <a:t>」を示す</a:t>
            </a:r>
            <a:endParaRPr kumimoji="1" lang="en-US" altLang="ja-JP" dirty="0" smtClean="0"/>
          </a:p>
          <a:p>
            <a:r>
              <a:rPr kumimoji="1" lang="ja-JP" altLang="en-US" dirty="0" smtClean="0"/>
              <a:t>変数もポインタも</a:t>
            </a:r>
            <a:r>
              <a:rPr kumimoji="1" lang="en-US" altLang="ja-JP" dirty="0" smtClean="0"/>
              <a:t/>
            </a:r>
            <a:br>
              <a:rPr kumimoji="1" lang="en-US" altLang="ja-JP" dirty="0" smtClean="0"/>
            </a:br>
            <a:r>
              <a:rPr kumimoji="1" lang="ja-JP" altLang="en-US" dirty="0" smtClean="0"/>
              <a:t>全てメモリ上に格納される</a:t>
            </a:r>
            <a:endParaRPr kumimoji="1" lang="en-US" altLang="ja-JP" dirty="0" smtClean="0"/>
          </a:p>
          <a:p>
            <a:pPr lvl="1"/>
            <a:r>
              <a:rPr kumimoji="1" lang="ja-JP" altLang="en-US" dirty="0" smtClean="0"/>
              <a:t>結局すべては</a:t>
            </a:r>
            <a:r>
              <a:rPr kumimoji="1" lang="en-US" altLang="ja-JP" dirty="0" smtClean="0"/>
              <a:t/>
            </a:r>
            <a:br>
              <a:rPr kumimoji="1" lang="en-US" altLang="ja-JP" dirty="0" smtClean="0"/>
            </a:br>
            <a:r>
              <a:rPr kumimoji="1" lang="ja-JP" altLang="en-US" dirty="0" smtClean="0"/>
              <a:t>メモリにたどり着くということ</a:t>
            </a:r>
            <a:endParaRPr kumimoji="1" lang="en-US" altLang="ja-JP" dirty="0" smtClean="0"/>
          </a:p>
          <a:p>
            <a:r>
              <a:rPr kumimoji="1" lang="ja-JP" altLang="en-US" dirty="0" smtClean="0"/>
              <a:t>ポインタのポインタも使える</a:t>
            </a:r>
            <a:endParaRPr kumimoji="1" lang="en-US" altLang="ja-JP" dirty="0" smtClean="0"/>
          </a:p>
          <a:p>
            <a:pPr lvl="1"/>
            <a:r>
              <a:rPr lang="ja-JP" altLang="en-US" dirty="0" smtClean="0"/>
              <a:t>その分「</a:t>
            </a:r>
            <a:r>
              <a:rPr lang="en-US" altLang="ja-JP" dirty="0" smtClean="0"/>
              <a:t>*</a:t>
            </a:r>
            <a:r>
              <a:rPr lang="ja-JP" altLang="en-US" dirty="0" smtClean="0"/>
              <a:t>」が増えるだけ</a:t>
            </a:r>
            <a:endParaRPr kumimoji="1" lang="ja-JP" altLang="en-US" dirty="0"/>
          </a:p>
        </p:txBody>
      </p:sp>
      <p:sp>
        <p:nvSpPr>
          <p:cNvPr id="6" name="正方形/長方形 5"/>
          <p:cNvSpPr/>
          <p:nvPr/>
        </p:nvSpPr>
        <p:spPr>
          <a:xfrm>
            <a:off x="7353300" y="1398288"/>
            <a:ext cx="42291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4000" dirty="0" smtClean="0"/>
              <a:t>メモリ</a:t>
            </a:r>
            <a:endParaRPr kumimoji="1" lang="ja-JP" altLang="en-US" sz="4000" dirty="0"/>
          </a:p>
        </p:txBody>
      </p:sp>
      <p:sp>
        <p:nvSpPr>
          <p:cNvPr id="7" name="正方形/長方形 6"/>
          <p:cNvSpPr/>
          <p:nvPr/>
        </p:nvSpPr>
        <p:spPr>
          <a:xfrm>
            <a:off x="7353300" y="2108200"/>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err="1" smtClean="0">
                <a:latin typeface="+mn-ea"/>
              </a:rPr>
              <a:t>Variable_A</a:t>
            </a:r>
            <a:r>
              <a:rPr kumimoji="1" lang="ja-JP" altLang="en-US" dirty="0" err="1" smtClean="0">
                <a:latin typeface="+mn-ea"/>
              </a:rPr>
              <a:t>への</a:t>
            </a:r>
            <a:r>
              <a:rPr kumimoji="1" lang="ja-JP" altLang="en-US" dirty="0" smtClean="0">
                <a:latin typeface="+mn-ea"/>
              </a:rPr>
              <a:t>ポインタ</a:t>
            </a:r>
            <a:endParaRPr kumimoji="1" lang="ja-JP" altLang="en-US" dirty="0">
              <a:latin typeface="+mn-ea"/>
            </a:endParaRPr>
          </a:p>
        </p:txBody>
      </p:sp>
      <p:sp>
        <p:nvSpPr>
          <p:cNvPr id="8" name="正方形/長方形 7"/>
          <p:cNvSpPr/>
          <p:nvPr/>
        </p:nvSpPr>
        <p:spPr>
          <a:xfrm>
            <a:off x="7353300" y="3870367"/>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latin typeface="+mj-ea"/>
                <a:ea typeface="+mj-ea"/>
              </a:rPr>
              <a:t>変数</a:t>
            </a:r>
            <a:r>
              <a:rPr kumimoji="1" lang="en-US" altLang="ja-JP" dirty="0" err="1" smtClean="0">
                <a:latin typeface="+mj-ea"/>
                <a:ea typeface="+mj-ea"/>
              </a:rPr>
              <a:t>Variable_A</a:t>
            </a:r>
            <a:endParaRPr kumimoji="1" lang="ja-JP" altLang="en-US" dirty="0">
              <a:latin typeface="+mj-ea"/>
              <a:ea typeface="+mj-ea"/>
            </a:endParaRPr>
          </a:p>
        </p:txBody>
      </p:sp>
      <p:sp>
        <p:nvSpPr>
          <p:cNvPr id="9" name="正方形/長方形 8"/>
          <p:cNvSpPr/>
          <p:nvPr/>
        </p:nvSpPr>
        <p:spPr>
          <a:xfrm>
            <a:off x="7353300" y="4602827"/>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err="1" smtClean="0">
                <a:latin typeface="+mn-ea"/>
              </a:rPr>
              <a:t>Variable_B</a:t>
            </a:r>
            <a:r>
              <a:rPr kumimoji="1" lang="ja-JP" altLang="en-US" dirty="0" err="1" smtClean="0">
                <a:latin typeface="+mn-ea"/>
              </a:rPr>
              <a:t>への</a:t>
            </a:r>
            <a:r>
              <a:rPr kumimoji="1" lang="ja-JP" altLang="en-US" dirty="0" smtClean="0">
                <a:latin typeface="+mn-ea"/>
              </a:rPr>
              <a:t>ポインタ</a:t>
            </a:r>
            <a:endParaRPr kumimoji="1" lang="ja-JP" altLang="en-US" dirty="0">
              <a:latin typeface="+mn-ea"/>
            </a:endParaRPr>
          </a:p>
        </p:txBody>
      </p:sp>
      <p:sp>
        <p:nvSpPr>
          <p:cNvPr id="10" name="正方形/長方形 9"/>
          <p:cNvSpPr/>
          <p:nvPr/>
        </p:nvSpPr>
        <p:spPr>
          <a:xfrm>
            <a:off x="7353300" y="2956859"/>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smtClean="0">
                <a:latin typeface="+mj-ea"/>
                <a:ea typeface="+mj-ea"/>
              </a:rPr>
              <a:t>変数</a:t>
            </a:r>
            <a:r>
              <a:rPr kumimoji="1" lang="en-US" altLang="ja-JP" dirty="0" err="1" smtClean="0">
                <a:latin typeface="+mj-ea"/>
                <a:ea typeface="+mj-ea"/>
              </a:rPr>
              <a:t>Variable_B</a:t>
            </a:r>
            <a:endParaRPr kumimoji="1" lang="ja-JP" altLang="en-US" dirty="0">
              <a:latin typeface="+mj-ea"/>
              <a:ea typeface="+mj-ea"/>
            </a:endParaRPr>
          </a:p>
        </p:txBody>
      </p:sp>
      <p:sp>
        <p:nvSpPr>
          <p:cNvPr id="11" name="右カーブ矢印 10"/>
          <p:cNvSpPr/>
          <p:nvPr/>
        </p:nvSpPr>
        <p:spPr>
          <a:xfrm>
            <a:off x="6591300" y="2400300"/>
            <a:ext cx="711200" cy="195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左カーブ矢印 11"/>
          <p:cNvSpPr/>
          <p:nvPr/>
        </p:nvSpPr>
        <p:spPr>
          <a:xfrm rot="10800000">
            <a:off x="6578600" y="3061512"/>
            <a:ext cx="736600" cy="18416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p:cNvSpPr/>
          <p:nvPr/>
        </p:nvSpPr>
        <p:spPr>
          <a:xfrm>
            <a:off x="7353300" y="5701518"/>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err="1" smtClean="0">
                <a:latin typeface="+mn-ea"/>
              </a:rPr>
              <a:t>Variable_B</a:t>
            </a:r>
            <a:r>
              <a:rPr kumimoji="1" lang="ja-JP" altLang="en-US" dirty="0" err="1" smtClean="0">
                <a:latin typeface="+mn-ea"/>
              </a:rPr>
              <a:t>への</a:t>
            </a:r>
            <a:r>
              <a:rPr kumimoji="1" lang="ja-JP" altLang="en-US" dirty="0" smtClean="0">
                <a:latin typeface="+mn-ea"/>
              </a:rPr>
              <a:t>ポインタへのポインタ</a:t>
            </a:r>
            <a:endParaRPr kumimoji="1" lang="ja-JP" altLang="en-US" dirty="0">
              <a:latin typeface="+mn-ea"/>
            </a:endParaRPr>
          </a:p>
        </p:txBody>
      </p:sp>
      <p:sp>
        <p:nvSpPr>
          <p:cNvPr id="14" name="左カーブ矢印 13"/>
          <p:cNvSpPr/>
          <p:nvPr/>
        </p:nvSpPr>
        <p:spPr>
          <a:xfrm rot="10800000">
            <a:off x="6565900" y="4903152"/>
            <a:ext cx="736600" cy="12011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52615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ポインタ</a:t>
            </a:r>
            <a:r>
              <a:rPr lang="ja-JP" altLang="en-US" dirty="0" smtClean="0"/>
              <a:t>を使うときのルール</a:t>
            </a:r>
            <a:endParaRPr kumimoji="1" lang="ja-JP" altLang="en-US" dirty="0"/>
          </a:p>
        </p:txBody>
      </p:sp>
      <p:sp>
        <p:nvSpPr>
          <p:cNvPr id="3" name="コンテンツ プレースホルダー 2"/>
          <p:cNvSpPr>
            <a:spLocks noGrp="1"/>
          </p:cNvSpPr>
          <p:nvPr>
            <p:ph idx="1"/>
          </p:nvPr>
        </p:nvSpPr>
        <p:spPr>
          <a:xfrm>
            <a:off x="811212" y="1379818"/>
            <a:ext cx="10339388" cy="4906682"/>
          </a:xfrm>
        </p:spPr>
        <p:txBody>
          <a:bodyPr>
            <a:noAutofit/>
          </a:bodyPr>
          <a:lstStyle/>
          <a:p>
            <a:r>
              <a:rPr kumimoji="1" lang="ja-JP" altLang="en-US" sz="2800" dirty="0" smtClean="0"/>
              <a:t>ポインタの型は決められている</a:t>
            </a:r>
            <a:endParaRPr kumimoji="1" lang="en-US" altLang="ja-JP" sz="2800" dirty="0" smtClean="0"/>
          </a:p>
          <a:p>
            <a:pPr lvl="1"/>
            <a:r>
              <a:rPr lang="en-US" altLang="ja-JP" sz="2400" dirty="0" err="1" smtClean="0"/>
              <a:t>int</a:t>
            </a:r>
            <a:r>
              <a:rPr lang="ja-JP" altLang="en-US" sz="2400" dirty="0" smtClean="0"/>
              <a:t>型の変数に対しては、「</a:t>
            </a:r>
            <a:r>
              <a:rPr lang="en-US" altLang="ja-JP" sz="2400" dirty="0" err="1" smtClean="0"/>
              <a:t>int</a:t>
            </a:r>
            <a:r>
              <a:rPr lang="ja-JP" altLang="en-US" sz="2400" dirty="0" smtClean="0"/>
              <a:t>型を指し示すポインタ」を使う</a:t>
            </a:r>
            <a:endParaRPr lang="en-US" altLang="ja-JP" sz="2400" dirty="0" smtClean="0"/>
          </a:p>
          <a:p>
            <a:pPr lvl="2"/>
            <a:r>
              <a:rPr lang="ja-JP" altLang="en-US" sz="2000" dirty="0" smtClean="0"/>
              <a:t>例：</a:t>
            </a:r>
            <a:r>
              <a:rPr lang="en-US" altLang="ja-JP" sz="2000" dirty="0" err="1" smtClean="0"/>
              <a:t>int</a:t>
            </a:r>
            <a:r>
              <a:rPr lang="en-US" altLang="ja-JP" sz="2000" dirty="0" smtClean="0"/>
              <a:t> variable = 10; </a:t>
            </a:r>
            <a:r>
              <a:rPr lang="en-US" altLang="ja-JP" sz="2000" dirty="0"/>
              <a:t> </a:t>
            </a:r>
            <a:r>
              <a:rPr lang="en-US" altLang="ja-JP" sz="2000" dirty="0" err="1" smtClean="0"/>
              <a:t>int</a:t>
            </a:r>
            <a:r>
              <a:rPr lang="en-US" altLang="ja-JP" sz="2000" dirty="0" smtClean="0"/>
              <a:t> *</a:t>
            </a:r>
            <a:r>
              <a:rPr lang="en-US" altLang="ja-JP" sz="2000" dirty="0" err="1" smtClean="0"/>
              <a:t>intpointer</a:t>
            </a:r>
            <a:r>
              <a:rPr lang="en-US" altLang="ja-JP" sz="2000" dirty="0" smtClean="0"/>
              <a:t> = &amp;variable;</a:t>
            </a:r>
          </a:p>
          <a:p>
            <a:pPr lvl="1"/>
            <a:r>
              <a:rPr kumimoji="1" lang="en-US" altLang="ja-JP" sz="2400" dirty="0" smtClean="0"/>
              <a:t>char</a:t>
            </a:r>
            <a:r>
              <a:rPr kumimoji="1" lang="ja-JP" altLang="en-US" sz="2400" dirty="0" smtClean="0"/>
              <a:t>型の変数に対しては、</a:t>
            </a:r>
            <a:r>
              <a:rPr lang="ja-JP" altLang="en-US" sz="2400" dirty="0" smtClean="0"/>
              <a:t>「</a:t>
            </a:r>
            <a:r>
              <a:rPr lang="en-US" altLang="ja-JP" sz="2400" dirty="0" smtClean="0"/>
              <a:t>char</a:t>
            </a:r>
            <a:r>
              <a:rPr lang="ja-JP" altLang="en-US" sz="2400" dirty="0" smtClean="0"/>
              <a:t>型を指し示すポインタ」を使う</a:t>
            </a:r>
            <a:endParaRPr lang="en-US" altLang="ja-JP" sz="2400" dirty="0" smtClean="0"/>
          </a:p>
          <a:p>
            <a:pPr lvl="2"/>
            <a:r>
              <a:rPr lang="ja-JP" altLang="en-US" sz="2000" dirty="0" smtClean="0"/>
              <a:t>例：</a:t>
            </a:r>
            <a:r>
              <a:rPr lang="en-US" altLang="ja-JP" sz="2000" dirty="0" smtClean="0"/>
              <a:t>char character = ‘Z’ char *</a:t>
            </a:r>
            <a:r>
              <a:rPr lang="en-US" altLang="ja-JP" sz="2000" dirty="0" err="1" smtClean="0"/>
              <a:t>charpointer</a:t>
            </a:r>
            <a:r>
              <a:rPr lang="en-US" altLang="ja-JP" sz="2000" dirty="0" smtClean="0"/>
              <a:t> = variable;</a:t>
            </a:r>
          </a:p>
          <a:p>
            <a:r>
              <a:rPr kumimoji="1" lang="ja-JP" altLang="en-US" sz="2800" dirty="0" smtClean="0"/>
              <a:t>もしポインタを別の型として使いたい場合は？</a:t>
            </a:r>
            <a:endParaRPr kumimoji="1" lang="en-US" altLang="ja-JP" sz="2800" dirty="0" smtClean="0"/>
          </a:p>
          <a:p>
            <a:pPr lvl="1"/>
            <a:r>
              <a:rPr lang="ja-JP" altLang="en-US" sz="2400" dirty="0"/>
              <a:t>キャスト</a:t>
            </a:r>
            <a:r>
              <a:rPr lang="ja-JP" altLang="en-US" sz="2400" dirty="0" smtClean="0"/>
              <a:t>を使う</a:t>
            </a:r>
            <a:endParaRPr lang="en-US" altLang="ja-JP" sz="2400" dirty="0" smtClean="0"/>
          </a:p>
          <a:p>
            <a:pPr lvl="1"/>
            <a:r>
              <a:rPr lang="ja-JP" altLang="en-US" sz="2400" dirty="0" smtClean="0"/>
              <a:t>（</a:t>
            </a:r>
            <a:r>
              <a:rPr lang="en-US" altLang="ja-JP" sz="2400" dirty="0" err="1" smtClean="0"/>
              <a:t>int</a:t>
            </a:r>
            <a:r>
              <a:rPr lang="en-US" altLang="ja-JP" sz="2400" dirty="0" smtClean="0"/>
              <a:t>(=</a:t>
            </a:r>
            <a:r>
              <a:rPr lang="ja-JP" altLang="en-US" sz="2400" dirty="0" smtClean="0"/>
              <a:t>整数型</a:t>
            </a:r>
            <a:r>
              <a:rPr lang="en-US" altLang="ja-JP" sz="2400" dirty="0" smtClean="0"/>
              <a:t>)</a:t>
            </a:r>
            <a:r>
              <a:rPr lang="ja-JP" altLang="en-US" sz="2400" dirty="0" smtClean="0"/>
              <a:t>を</a:t>
            </a:r>
            <a:r>
              <a:rPr lang="en-US" altLang="ja-JP" sz="2400" dirty="0" smtClean="0"/>
              <a:t>double(</a:t>
            </a:r>
            <a:r>
              <a:rPr lang="ja-JP" altLang="en-US" sz="2400" dirty="0" smtClean="0"/>
              <a:t>浮動小数点数</a:t>
            </a:r>
            <a:r>
              <a:rPr lang="ja-JP" altLang="en-US" sz="2400" dirty="0"/>
              <a:t>型</a:t>
            </a:r>
            <a:r>
              <a:rPr lang="en-US" altLang="ja-JP" sz="2400" dirty="0" smtClean="0"/>
              <a:t>)</a:t>
            </a:r>
            <a:r>
              <a:rPr lang="ja-JP" altLang="en-US" sz="2400" dirty="0" smtClean="0"/>
              <a:t>に変換するのと同じ感覚</a:t>
            </a:r>
            <a:r>
              <a:rPr lang="ja-JP" altLang="en-US" sz="2400" dirty="0"/>
              <a:t>）</a:t>
            </a:r>
            <a:endParaRPr lang="en-US" altLang="ja-JP" sz="2400" dirty="0" smtClean="0"/>
          </a:p>
          <a:p>
            <a:pPr lvl="1"/>
            <a:r>
              <a:rPr lang="ja-JP" altLang="en-US" sz="2400" dirty="0"/>
              <a:t>キャスト</a:t>
            </a:r>
            <a:r>
              <a:rPr lang="ja-JP" altLang="en-US" sz="2400" dirty="0" smtClean="0"/>
              <a:t>の際は「●●のポインタ型」というキャストになる</a:t>
            </a:r>
            <a:endParaRPr lang="en-US" altLang="ja-JP" sz="2400" dirty="0" smtClean="0"/>
          </a:p>
          <a:p>
            <a:pPr lvl="2"/>
            <a:r>
              <a:rPr lang="ja-JP" altLang="en-US" sz="2000" dirty="0" smtClean="0"/>
              <a:t>例：</a:t>
            </a:r>
            <a:r>
              <a:rPr lang="en-US" altLang="ja-JP" sz="2000" dirty="0" smtClean="0"/>
              <a:t>char *</a:t>
            </a:r>
            <a:r>
              <a:rPr lang="en-US" altLang="ja-JP" sz="2000" dirty="0" err="1" smtClean="0"/>
              <a:t>charpointer</a:t>
            </a:r>
            <a:r>
              <a:rPr lang="en-US" altLang="ja-JP" sz="2000" dirty="0" smtClean="0"/>
              <a:t> = (char *)</a:t>
            </a:r>
            <a:r>
              <a:rPr lang="en-US" altLang="ja-JP" sz="2000" dirty="0" err="1" smtClean="0"/>
              <a:t>intpointer</a:t>
            </a:r>
            <a:r>
              <a:rPr lang="en-US" altLang="ja-JP" sz="2000" dirty="0" smtClean="0"/>
              <a:t>;</a:t>
            </a:r>
          </a:p>
        </p:txBody>
      </p:sp>
    </p:spTree>
    <p:extLst>
      <p:ext uri="{BB962C8B-B14F-4D97-AF65-F5344CB8AC3E}">
        <p14:creationId xmlns:p14="http://schemas.microsoft.com/office/powerpoint/2010/main" val="2820976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ややこしい</a:t>
            </a:r>
            <a:r>
              <a:rPr lang="ja-JP" altLang="en-US" dirty="0" smtClean="0"/>
              <a:t>「</a:t>
            </a:r>
            <a:r>
              <a:rPr lang="en-US" altLang="ja-JP" dirty="0" smtClean="0"/>
              <a:t>*</a:t>
            </a:r>
            <a:r>
              <a:rPr lang="ja-JP" altLang="en-US" dirty="0" smtClean="0"/>
              <a:t>」と</a:t>
            </a:r>
            <a:r>
              <a:rPr lang="ja-JP" altLang="en-US" dirty="0"/>
              <a:t>「</a:t>
            </a:r>
            <a:r>
              <a:rPr lang="en-US" altLang="ja-JP" dirty="0" smtClean="0"/>
              <a:t>&amp;</a:t>
            </a:r>
            <a:r>
              <a:rPr lang="ja-JP" altLang="en-US" dirty="0" smtClean="0"/>
              <a:t>」</a:t>
            </a:r>
            <a:endParaRPr kumimoji="1" lang="ja-JP" altLang="en-US" dirty="0"/>
          </a:p>
        </p:txBody>
      </p:sp>
      <p:sp>
        <p:nvSpPr>
          <p:cNvPr id="3" name="コンテンツ プレースホルダー 2"/>
          <p:cNvSpPr>
            <a:spLocks noGrp="1"/>
          </p:cNvSpPr>
          <p:nvPr>
            <p:ph idx="1"/>
          </p:nvPr>
        </p:nvSpPr>
        <p:spPr>
          <a:xfrm>
            <a:off x="1104293" y="1595718"/>
            <a:ext cx="9843107" cy="4716182"/>
          </a:xfrm>
        </p:spPr>
        <p:txBody>
          <a:bodyPr/>
          <a:lstStyle/>
          <a:p>
            <a:r>
              <a:rPr lang="ja-JP" altLang="en-US" dirty="0"/>
              <a:t>ポインタ</a:t>
            </a:r>
            <a:r>
              <a:rPr lang="ja-JP" altLang="en-US" dirty="0" smtClean="0"/>
              <a:t>の宣言時につける「</a:t>
            </a:r>
            <a:r>
              <a:rPr lang="en-US" altLang="ja-JP" dirty="0" smtClean="0"/>
              <a:t>*</a:t>
            </a:r>
            <a:r>
              <a:rPr lang="ja-JP" altLang="en-US" dirty="0" smtClean="0"/>
              <a:t>」は、「これはポインタです」と示すもの</a:t>
            </a:r>
            <a:endParaRPr lang="en-US" altLang="ja-JP" dirty="0" smtClean="0"/>
          </a:p>
          <a:p>
            <a:pPr lvl="1"/>
            <a:r>
              <a:rPr kumimoji="1" lang="en-US" altLang="ja-JP" dirty="0" err="1" smtClean="0"/>
              <a:t>int</a:t>
            </a:r>
            <a:r>
              <a:rPr kumimoji="1" lang="en-US" altLang="ja-JP" dirty="0" smtClean="0"/>
              <a:t> *pointer = &amp;</a:t>
            </a:r>
            <a:r>
              <a:rPr kumimoji="1" lang="en-US" altLang="ja-JP" dirty="0" err="1" smtClean="0"/>
              <a:t>intvariable</a:t>
            </a:r>
            <a:r>
              <a:rPr kumimoji="1" lang="en-US" altLang="ja-JP" dirty="0" smtClean="0"/>
              <a:t>;</a:t>
            </a:r>
          </a:p>
          <a:p>
            <a:pPr lvl="1"/>
            <a:r>
              <a:rPr lang="ja-JP" altLang="en-US" dirty="0" smtClean="0"/>
              <a:t>実は書き方に厳密性はないので、「</a:t>
            </a:r>
            <a:r>
              <a:rPr lang="en-US" altLang="ja-JP" dirty="0" err="1" smtClean="0"/>
              <a:t>int</a:t>
            </a:r>
            <a:r>
              <a:rPr lang="en-US" altLang="ja-JP" dirty="0" smtClean="0"/>
              <a:t>* pointer</a:t>
            </a:r>
            <a:r>
              <a:rPr lang="ja-JP" altLang="en-US" dirty="0" smtClean="0"/>
              <a:t>」も</a:t>
            </a:r>
            <a:r>
              <a:rPr lang="en-US" altLang="ja-JP" dirty="0" smtClean="0"/>
              <a:t>OK</a:t>
            </a:r>
          </a:p>
          <a:p>
            <a:r>
              <a:rPr lang="ja-JP" altLang="en-US" dirty="0" smtClean="0"/>
              <a:t>宣言</a:t>
            </a:r>
            <a:r>
              <a:rPr lang="ja-JP" altLang="en-US" dirty="0"/>
              <a:t>後</a:t>
            </a:r>
            <a:r>
              <a:rPr lang="ja-JP" altLang="en-US" dirty="0" smtClean="0"/>
              <a:t>のポインタを使う際は二通りに分かれる</a:t>
            </a:r>
            <a:endParaRPr lang="en-US" altLang="ja-JP" dirty="0" smtClean="0"/>
          </a:p>
          <a:p>
            <a:pPr lvl="1"/>
            <a:r>
              <a:rPr lang="en-US" altLang="ja-JP" dirty="0" smtClean="0"/>
              <a:t>pointer = 0x1000; //</a:t>
            </a:r>
            <a:r>
              <a:rPr lang="ja-JP" altLang="en-US" dirty="0" smtClean="0"/>
              <a:t>ポインタの指し示すアドレス自体を</a:t>
            </a:r>
            <a:r>
              <a:rPr lang="en-US" altLang="ja-JP" dirty="0" smtClean="0"/>
              <a:t>0x1000</a:t>
            </a:r>
            <a:r>
              <a:rPr lang="ja-JP" altLang="en-US" dirty="0" smtClean="0"/>
              <a:t>にする</a:t>
            </a:r>
            <a:endParaRPr lang="en-US" altLang="ja-JP" dirty="0" smtClean="0"/>
          </a:p>
          <a:p>
            <a:pPr lvl="1"/>
            <a:r>
              <a:rPr lang="en-US" altLang="ja-JP" dirty="0" smtClean="0"/>
              <a:t>*pointer = 0x1000; //</a:t>
            </a:r>
            <a:r>
              <a:rPr lang="ja-JP" altLang="en-US" dirty="0" smtClean="0"/>
              <a:t>ポインタの指し示す先の値を</a:t>
            </a:r>
            <a:r>
              <a:rPr lang="en-US" altLang="ja-JP" dirty="0" smtClean="0"/>
              <a:t>0x1000</a:t>
            </a:r>
            <a:r>
              <a:rPr lang="ja-JP" altLang="en-US" dirty="0" smtClean="0"/>
              <a:t>にする</a:t>
            </a:r>
            <a:endParaRPr lang="en-US" altLang="ja-JP" dirty="0" smtClean="0"/>
          </a:p>
          <a:p>
            <a:r>
              <a:rPr lang="ja-JP" altLang="en-US" dirty="0" smtClean="0"/>
              <a:t>アドレスを取得する際は「</a:t>
            </a:r>
            <a:r>
              <a:rPr lang="en-US" altLang="ja-JP" dirty="0" smtClean="0"/>
              <a:t>&amp;</a:t>
            </a:r>
            <a:r>
              <a:rPr lang="ja-JP" altLang="en-US" dirty="0" smtClean="0"/>
              <a:t>」を使う</a:t>
            </a:r>
            <a:endParaRPr lang="en-US" altLang="ja-JP" dirty="0" smtClean="0"/>
          </a:p>
          <a:p>
            <a:pPr lvl="1"/>
            <a:r>
              <a:rPr lang="en-US" altLang="ja-JP" dirty="0" err="1" smtClean="0"/>
              <a:t>int</a:t>
            </a:r>
            <a:r>
              <a:rPr lang="en-US" altLang="ja-JP" dirty="0" smtClean="0"/>
              <a:t> value = 1000; </a:t>
            </a:r>
            <a:r>
              <a:rPr lang="en-US" altLang="ja-JP" dirty="0" err="1" smtClean="0"/>
              <a:t>int</a:t>
            </a:r>
            <a:r>
              <a:rPr lang="en-US" altLang="ja-JP" dirty="0" smtClean="0"/>
              <a:t> *pointer = &amp;value; //value</a:t>
            </a:r>
            <a:r>
              <a:rPr lang="ja-JP" altLang="en-US" dirty="0" smtClean="0"/>
              <a:t>のアドレスが</a:t>
            </a:r>
            <a:r>
              <a:rPr lang="en-US" altLang="ja-JP" dirty="0" smtClean="0"/>
              <a:t>pointer</a:t>
            </a:r>
            <a:r>
              <a:rPr lang="ja-JP" altLang="en-US" dirty="0" smtClean="0"/>
              <a:t>に入る</a:t>
            </a:r>
            <a:endParaRPr lang="en-US" altLang="ja-JP" dirty="0" smtClean="0"/>
          </a:p>
        </p:txBody>
      </p:sp>
    </p:spTree>
    <p:extLst>
      <p:ext uri="{BB962C8B-B14F-4D97-AF65-F5344CB8AC3E}">
        <p14:creationId xmlns:p14="http://schemas.microsoft.com/office/powerpoint/2010/main" val="1488589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111" y="452718"/>
            <a:ext cx="9404723" cy="765868"/>
          </a:xfrm>
        </p:spPr>
        <p:txBody>
          <a:bodyPr/>
          <a:lstStyle/>
          <a:p>
            <a:r>
              <a:rPr kumimoji="1" lang="ja-JP" altLang="en-US" dirty="0" smtClean="0"/>
              <a:t>「</a:t>
            </a:r>
            <a:r>
              <a:rPr kumimoji="1" lang="en-US" altLang="ja-JP" dirty="0" smtClean="0"/>
              <a:t>*</a:t>
            </a:r>
            <a:r>
              <a:rPr kumimoji="1" lang="ja-JP" altLang="en-US" dirty="0" smtClean="0"/>
              <a:t>」と「</a:t>
            </a:r>
            <a:r>
              <a:rPr kumimoji="1" lang="en-US" altLang="ja-JP" dirty="0" smtClean="0"/>
              <a:t>&amp;</a:t>
            </a:r>
            <a:r>
              <a:rPr kumimoji="1" lang="ja-JP" altLang="en-US" dirty="0" smtClean="0"/>
              <a:t>」を図で表す</a:t>
            </a:r>
            <a:endParaRPr kumimoji="1" lang="ja-JP" altLang="en-US" dirty="0"/>
          </a:p>
        </p:txBody>
      </p:sp>
      <p:sp>
        <p:nvSpPr>
          <p:cNvPr id="7" name="正方形/長方形 6"/>
          <p:cNvSpPr/>
          <p:nvPr/>
        </p:nvSpPr>
        <p:spPr>
          <a:xfrm>
            <a:off x="646111" y="1414959"/>
            <a:ext cx="4535489" cy="40100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dirty="0" err="1" smtClean="0"/>
              <a:t>int</a:t>
            </a:r>
            <a:r>
              <a:rPr kumimoji="1" lang="en-US" altLang="ja-JP" dirty="0" smtClean="0"/>
              <a:t> *</a:t>
            </a:r>
            <a:r>
              <a:rPr kumimoji="1" lang="en-US" altLang="ja-JP" dirty="0" err="1" smtClean="0"/>
              <a:t>intpointer</a:t>
            </a:r>
            <a:r>
              <a:rPr kumimoji="1" lang="en-US" altLang="ja-JP" dirty="0" smtClean="0"/>
              <a:t>; </a:t>
            </a:r>
            <a:r>
              <a:rPr kumimoji="1" lang="en-US" altLang="ja-JP" dirty="0" err="1" smtClean="0"/>
              <a:t>int</a:t>
            </a:r>
            <a:r>
              <a:rPr kumimoji="1" lang="en-US" altLang="ja-JP" dirty="0" smtClean="0"/>
              <a:t> variable1,variable2;</a:t>
            </a:r>
            <a:endParaRPr kumimoji="1" lang="ja-JP" altLang="en-US" dirty="0"/>
          </a:p>
        </p:txBody>
      </p:sp>
      <p:sp>
        <p:nvSpPr>
          <p:cNvPr id="8" name="角丸四角形 7"/>
          <p:cNvSpPr/>
          <p:nvPr/>
        </p:nvSpPr>
        <p:spPr>
          <a:xfrm>
            <a:off x="1903411" y="2125778"/>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600" dirty="0" smtClean="0"/>
              <a:t>?</a:t>
            </a:r>
            <a:endParaRPr kumimoji="1" lang="ja-JP" altLang="en-US" sz="3600" dirty="0"/>
          </a:p>
        </p:txBody>
      </p:sp>
      <p:sp>
        <p:nvSpPr>
          <p:cNvPr id="9" name="正方形/長方形 8"/>
          <p:cNvSpPr/>
          <p:nvPr/>
        </p:nvSpPr>
        <p:spPr>
          <a:xfrm>
            <a:off x="354011" y="2172589"/>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err="1" smtClean="0"/>
              <a:t>intpointer</a:t>
            </a:r>
            <a:endParaRPr kumimoji="1" lang="ja-JP" altLang="en-US" dirty="0"/>
          </a:p>
        </p:txBody>
      </p:sp>
      <p:sp>
        <p:nvSpPr>
          <p:cNvPr id="10" name="角丸四角形 9"/>
          <p:cNvSpPr/>
          <p:nvPr/>
        </p:nvSpPr>
        <p:spPr>
          <a:xfrm>
            <a:off x="5724523" y="2125778"/>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600" dirty="0" smtClean="0"/>
              <a:t>?</a:t>
            </a:r>
            <a:endParaRPr kumimoji="1" lang="ja-JP" altLang="en-US" sz="3600" dirty="0"/>
          </a:p>
        </p:txBody>
      </p:sp>
      <p:sp>
        <p:nvSpPr>
          <p:cNvPr id="11" name="正方形/長方形 10"/>
          <p:cNvSpPr/>
          <p:nvPr/>
        </p:nvSpPr>
        <p:spPr>
          <a:xfrm>
            <a:off x="4175123" y="2172589"/>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variable1</a:t>
            </a:r>
            <a:endParaRPr kumimoji="1" lang="ja-JP" altLang="en-US" dirty="0"/>
          </a:p>
        </p:txBody>
      </p:sp>
      <p:sp>
        <p:nvSpPr>
          <p:cNvPr id="14" name="角丸四角形 13"/>
          <p:cNvSpPr/>
          <p:nvPr/>
        </p:nvSpPr>
        <p:spPr>
          <a:xfrm>
            <a:off x="9545635" y="2125778"/>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600" dirty="0" smtClean="0"/>
              <a:t>?</a:t>
            </a:r>
            <a:endParaRPr kumimoji="1" lang="ja-JP" altLang="en-US" sz="3600" dirty="0"/>
          </a:p>
        </p:txBody>
      </p:sp>
      <p:sp>
        <p:nvSpPr>
          <p:cNvPr id="15" name="正方形/長方形 14"/>
          <p:cNvSpPr/>
          <p:nvPr/>
        </p:nvSpPr>
        <p:spPr>
          <a:xfrm>
            <a:off x="7996235" y="2172589"/>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variable2</a:t>
            </a:r>
            <a:endParaRPr kumimoji="1" lang="ja-JP" altLang="en-US" dirty="0"/>
          </a:p>
        </p:txBody>
      </p:sp>
      <p:sp>
        <p:nvSpPr>
          <p:cNvPr id="16" name="正方形/長方形 15"/>
          <p:cNvSpPr/>
          <p:nvPr/>
        </p:nvSpPr>
        <p:spPr>
          <a:xfrm>
            <a:off x="646110" y="2778202"/>
            <a:ext cx="8154990" cy="40100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dirty="0" smtClean="0"/>
              <a:t>variable1 = 0xcafebabe;variable2 = </a:t>
            </a:r>
            <a:r>
              <a:rPr kumimoji="1" lang="en-US" altLang="ja-JP" dirty="0" err="1" smtClean="0"/>
              <a:t>deadbeef</a:t>
            </a:r>
            <a:r>
              <a:rPr kumimoji="1" lang="en-US" altLang="ja-JP" dirty="0" smtClean="0"/>
              <a:t>; </a:t>
            </a:r>
            <a:r>
              <a:rPr kumimoji="1" lang="en-US" altLang="ja-JP" b="1" dirty="0" err="1" smtClean="0"/>
              <a:t>intpointer</a:t>
            </a:r>
            <a:r>
              <a:rPr kumimoji="1" lang="en-US" altLang="ja-JP" b="1" dirty="0" smtClean="0"/>
              <a:t> = &amp;variable1;</a:t>
            </a:r>
            <a:endParaRPr kumimoji="1" lang="ja-JP" altLang="en-US" b="1" dirty="0"/>
          </a:p>
        </p:txBody>
      </p:sp>
      <p:sp>
        <p:nvSpPr>
          <p:cNvPr id="17" name="角丸四角形 16"/>
          <p:cNvSpPr/>
          <p:nvPr/>
        </p:nvSpPr>
        <p:spPr>
          <a:xfrm>
            <a:off x="1903411" y="3413419"/>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&amp;variable1</a:t>
            </a:r>
            <a:endParaRPr kumimoji="1" lang="ja-JP" altLang="en-US" sz="2400" dirty="0"/>
          </a:p>
        </p:txBody>
      </p:sp>
      <p:sp>
        <p:nvSpPr>
          <p:cNvPr id="18" name="正方形/長方形 17"/>
          <p:cNvSpPr/>
          <p:nvPr/>
        </p:nvSpPr>
        <p:spPr>
          <a:xfrm>
            <a:off x="354011" y="3460230"/>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err="1" smtClean="0"/>
              <a:t>intpointer</a:t>
            </a:r>
            <a:endParaRPr kumimoji="1" lang="ja-JP" altLang="en-US" dirty="0"/>
          </a:p>
        </p:txBody>
      </p:sp>
      <p:sp>
        <p:nvSpPr>
          <p:cNvPr id="19" name="角丸四角形 18"/>
          <p:cNvSpPr/>
          <p:nvPr/>
        </p:nvSpPr>
        <p:spPr>
          <a:xfrm>
            <a:off x="5724523" y="3413419"/>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0xcafebabe</a:t>
            </a:r>
            <a:endParaRPr kumimoji="1" lang="ja-JP" altLang="en-US" sz="2400" dirty="0"/>
          </a:p>
        </p:txBody>
      </p:sp>
      <p:sp>
        <p:nvSpPr>
          <p:cNvPr id="20" name="正方形/長方形 19"/>
          <p:cNvSpPr/>
          <p:nvPr/>
        </p:nvSpPr>
        <p:spPr>
          <a:xfrm>
            <a:off x="4175123" y="3460230"/>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variable1</a:t>
            </a:r>
            <a:endParaRPr kumimoji="1" lang="ja-JP" altLang="en-US" dirty="0"/>
          </a:p>
        </p:txBody>
      </p:sp>
      <p:sp>
        <p:nvSpPr>
          <p:cNvPr id="21" name="角丸四角形 20"/>
          <p:cNvSpPr/>
          <p:nvPr/>
        </p:nvSpPr>
        <p:spPr>
          <a:xfrm>
            <a:off x="9545635" y="3413419"/>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0xdeadbeef</a:t>
            </a:r>
            <a:endParaRPr kumimoji="1" lang="ja-JP" altLang="en-US" sz="2400" dirty="0"/>
          </a:p>
        </p:txBody>
      </p:sp>
      <p:sp>
        <p:nvSpPr>
          <p:cNvPr id="22" name="正方形/長方形 21"/>
          <p:cNvSpPr/>
          <p:nvPr/>
        </p:nvSpPr>
        <p:spPr>
          <a:xfrm>
            <a:off x="7996235" y="3460230"/>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variable2</a:t>
            </a:r>
            <a:endParaRPr kumimoji="1" lang="ja-JP" altLang="en-US" dirty="0"/>
          </a:p>
        </p:txBody>
      </p:sp>
      <p:sp>
        <p:nvSpPr>
          <p:cNvPr id="23" name="上カーブ矢印 22"/>
          <p:cNvSpPr/>
          <p:nvPr/>
        </p:nvSpPr>
        <p:spPr>
          <a:xfrm>
            <a:off x="2806700" y="3962400"/>
            <a:ext cx="4064000" cy="508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23"/>
          <p:cNvSpPr/>
          <p:nvPr/>
        </p:nvSpPr>
        <p:spPr>
          <a:xfrm>
            <a:off x="646110" y="4699002"/>
            <a:ext cx="5665790" cy="40100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b="1" dirty="0" smtClean="0"/>
              <a:t>*</a:t>
            </a:r>
            <a:r>
              <a:rPr kumimoji="1" lang="en-US" altLang="ja-JP" b="1" dirty="0" err="1" smtClean="0"/>
              <a:t>intpointer</a:t>
            </a:r>
            <a:r>
              <a:rPr kumimoji="1" lang="en-US" altLang="ja-JP" b="1" dirty="0" smtClean="0"/>
              <a:t> = 0x10000000; </a:t>
            </a:r>
            <a:r>
              <a:rPr kumimoji="1" lang="en-US" altLang="ja-JP" dirty="0" err="1" smtClean="0"/>
              <a:t>intpointer</a:t>
            </a:r>
            <a:r>
              <a:rPr kumimoji="1" lang="en-US" altLang="ja-JP" dirty="0" smtClean="0"/>
              <a:t> = &amp;variable2;</a:t>
            </a:r>
            <a:endParaRPr kumimoji="1" lang="ja-JP" altLang="en-US" dirty="0"/>
          </a:p>
        </p:txBody>
      </p:sp>
      <p:sp>
        <p:nvSpPr>
          <p:cNvPr id="25" name="角丸四角形 24"/>
          <p:cNvSpPr/>
          <p:nvPr/>
        </p:nvSpPr>
        <p:spPr>
          <a:xfrm>
            <a:off x="1903411" y="5249566"/>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&amp;variable2</a:t>
            </a:r>
            <a:endParaRPr kumimoji="1" lang="ja-JP" altLang="en-US" sz="2400" dirty="0"/>
          </a:p>
        </p:txBody>
      </p:sp>
      <p:sp>
        <p:nvSpPr>
          <p:cNvPr id="26" name="正方形/長方形 25"/>
          <p:cNvSpPr/>
          <p:nvPr/>
        </p:nvSpPr>
        <p:spPr>
          <a:xfrm>
            <a:off x="354011" y="5296377"/>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err="1" smtClean="0"/>
              <a:t>intpointer</a:t>
            </a:r>
            <a:endParaRPr kumimoji="1" lang="ja-JP" altLang="en-US" dirty="0"/>
          </a:p>
        </p:txBody>
      </p:sp>
      <p:sp>
        <p:nvSpPr>
          <p:cNvPr id="27" name="角丸四角形 26"/>
          <p:cNvSpPr/>
          <p:nvPr/>
        </p:nvSpPr>
        <p:spPr>
          <a:xfrm>
            <a:off x="5724523" y="5249566"/>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0x10000000</a:t>
            </a:r>
            <a:endParaRPr kumimoji="1" lang="ja-JP" altLang="en-US" sz="2400" dirty="0"/>
          </a:p>
        </p:txBody>
      </p:sp>
      <p:sp>
        <p:nvSpPr>
          <p:cNvPr id="28" name="正方形/長方形 27"/>
          <p:cNvSpPr/>
          <p:nvPr/>
        </p:nvSpPr>
        <p:spPr>
          <a:xfrm>
            <a:off x="4175123" y="5296377"/>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variable1</a:t>
            </a:r>
            <a:endParaRPr kumimoji="1" lang="ja-JP" altLang="en-US" dirty="0"/>
          </a:p>
        </p:txBody>
      </p:sp>
      <p:sp>
        <p:nvSpPr>
          <p:cNvPr id="29" name="角丸四角形 28"/>
          <p:cNvSpPr/>
          <p:nvPr/>
        </p:nvSpPr>
        <p:spPr>
          <a:xfrm>
            <a:off x="9545635" y="5249566"/>
            <a:ext cx="21097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0xdeadbeef</a:t>
            </a:r>
            <a:endParaRPr kumimoji="1" lang="ja-JP" altLang="en-US" sz="2400" dirty="0"/>
          </a:p>
        </p:txBody>
      </p:sp>
      <p:sp>
        <p:nvSpPr>
          <p:cNvPr id="30" name="正方形/長方形 29"/>
          <p:cNvSpPr/>
          <p:nvPr/>
        </p:nvSpPr>
        <p:spPr>
          <a:xfrm>
            <a:off x="7996235" y="5296377"/>
            <a:ext cx="1447800"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variable2</a:t>
            </a:r>
            <a:endParaRPr kumimoji="1" lang="ja-JP" altLang="en-US" dirty="0"/>
          </a:p>
        </p:txBody>
      </p:sp>
      <p:sp>
        <p:nvSpPr>
          <p:cNvPr id="31" name="上カーブ矢印 30"/>
          <p:cNvSpPr/>
          <p:nvPr/>
        </p:nvSpPr>
        <p:spPr>
          <a:xfrm>
            <a:off x="2806699" y="5798546"/>
            <a:ext cx="7813677" cy="8212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72135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実践してみよう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printf</a:t>
            </a:r>
            <a:r>
              <a:rPr lang="ja-JP" altLang="en-US" dirty="0"/>
              <a:t>関数</a:t>
            </a:r>
            <a:r>
              <a:rPr lang="ja-JP" altLang="en-US" dirty="0" smtClean="0"/>
              <a:t>を使ってポインタが指し示す値を出力しなさい</a:t>
            </a:r>
            <a:endParaRPr lang="en-US" altLang="ja-JP" dirty="0" smtClean="0"/>
          </a:p>
          <a:p>
            <a:r>
              <a:rPr kumimoji="1" lang="ja-JP" altLang="en-US" dirty="0" smtClean="0"/>
              <a:t>ポインタに変数のアドレスを適切に設定しなさい</a:t>
            </a:r>
            <a:endParaRPr kumimoji="1" lang="en-US" altLang="ja-JP" dirty="0" smtClean="0"/>
          </a:p>
          <a:p>
            <a:r>
              <a:rPr lang="en-US" altLang="ja-JP" dirty="0" err="1" smtClean="0"/>
              <a:t>scanf</a:t>
            </a:r>
            <a:endParaRPr kumimoji="1" lang="en-US" altLang="ja-JP" dirty="0" smtClean="0"/>
          </a:p>
          <a:p>
            <a:r>
              <a:rPr kumimoji="1" lang="en-US" altLang="ja-JP" dirty="0" smtClean="0"/>
              <a:t>(Advanced!)</a:t>
            </a:r>
            <a:r>
              <a:rPr kumimoji="1" lang="ja-JP" altLang="en-US" dirty="0" err="1" smtClean="0"/>
              <a:t>ポインタのポインタの</a:t>
            </a:r>
            <a:r>
              <a:rPr kumimoji="1" lang="ja-JP" altLang="en-US" dirty="0" smtClean="0"/>
              <a:t>ポインタの</a:t>
            </a:r>
            <a:r>
              <a:rPr kumimoji="1" lang="en-US" altLang="ja-JP" dirty="0" smtClean="0"/>
              <a:t>…</a:t>
            </a:r>
            <a:r>
              <a:rPr kumimoji="1" lang="ja-JP" altLang="en-US" dirty="0" smtClean="0"/>
              <a:t>を辿って</a:t>
            </a:r>
            <a:r>
              <a:rPr lang="en-US" altLang="ja-JP" dirty="0" smtClean="0"/>
              <a:t/>
            </a:r>
            <a:br>
              <a:rPr lang="en-US" altLang="ja-JP" dirty="0" smtClean="0"/>
            </a:br>
            <a:r>
              <a:rPr lang="ja-JP" altLang="en-US" dirty="0" smtClean="0"/>
              <a:t>僕が好きになったアニメの順番を</a:t>
            </a:r>
            <a:r>
              <a:rPr lang="ja-JP" altLang="en-US" dirty="0" smtClean="0"/>
              <a:t>答えなさい</a:t>
            </a:r>
            <a:endParaRPr lang="en-US" altLang="ja-JP" dirty="0" smtClean="0"/>
          </a:p>
          <a:p>
            <a:r>
              <a:rPr kumimoji="1" lang="en-US" altLang="ja-JP" dirty="0" err="1" smtClean="0"/>
              <a:t>Ascii</a:t>
            </a:r>
            <a:r>
              <a:rPr kumimoji="1" lang="ja-JP" altLang="en-US" dirty="0" smtClean="0"/>
              <a:t>コードを調べて</a:t>
            </a:r>
            <a:r>
              <a:rPr kumimoji="1" lang="en-US" altLang="ja-JP" dirty="0" err="1" smtClean="0"/>
              <a:t>int</a:t>
            </a:r>
            <a:r>
              <a:rPr kumimoji="1" lang="ja-JP" altLang="en-US" dirty="0" smtClean="0"/>
              <a:t>型変数の中に</a:t>
            </a:r>
            <a:r>
              <a:rPr lang="en-US" altLang="ja-JP" dirty="0" err="1" smtClean="0"/>
              <a:t>Ascii</a:t>
            </a:r>
            <a:r>
              <a:rPr lang="ja-JP" altLang="en-US" dirty="0" smtClean="0"/>
              <a:t>コードに対応する数値を格納しなさい（制約上</a:t>
            </a:r>
            <a:r>
              <a:rPr lang="en-US" altLang="ja-JP" dirty="0" smtClean="0"/>
              <a:t>4</a:t>
            </a:r>
            <a:r>
              <a:rPr lang="ja-JP" altLang="en-US" dirty="0" smtClean="0"/>
              <a:t>文字になる）</a:t>
            </a:r>
            <a:endParaRPr lang="en-US" altLang="ja-JP" dirty="0" smtClean="0"/>
          </a:p>
          <a:p>
            <a:pPr lvl="1"/>
            <a:r>
              <a:rPr kumimoji="1" lang="ja-JP" altLang="en-US" dirty="0" smtClean="0"/>
              <a:t>上手く</a:t>
            </a:r>
            <a:r>
              <a:rPr kumimoji="1" lang="ja-JP" altLang="en-US" dirty="0"/>
              <a:t>表示</a:t>
            </a:r>
            <a:r>
              <a:rPr kumimoji="1" lang="ja-JP" altLang="en-US" dirty="0" smtClean="0"/>
              <a:t>されない場合、何故なのかを考えなさい</a:t>
            </a:r>
            <a:endParaRPr kumimoji="1" lang="en-US" altLang="ja-JP" dirty="0" smtClean="0"/>
          </a:p>
        </p:txBody>
      </p:sp>
    </p:spTree>
    <p:extLst>
      <p:ext uri="{BB962C8B-B14F-4D97-AF65-F5344CB8AC3E}">
        <p14:creationId xmlns:p14="http://schemas.microsoft.com/office/powerpoint/2010/main" val="1334208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ja-JP" altLang="en-US" sz="5400" dirty="0" smtClean="0"/>
              <a:t>配列のポインタ</a:t>
            </a:r>
            <a:endParaRPr lang="ja-JP" altLang="en-US" sz="5400" dirty="0"/>
          </a:p>
        </p:txBody>
      </p:sp>
    </p:spTree>
    <p:extLst>
      <p:ext uri="{BB962C8B-B14F-4D97-AF65-F5344CB8AC3E}">
        <p14:creationId xmlns:p14="http://schemas.microsoft.com/office/powerpoint/2010/main" val="392841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糖衣構文</a:t>
            </a:r>
            <a:r>
              <a:rPr lang="ja-JP" altLang="en-US" dirty="0" smtClean="0"/>
              <a:t>ってご存知</a:t>
            </a:r>
            <a:r>
              <a:rPr lang="ja-JP" altLang="en-US" dirty="0"/>
              <a:t>？</a:t>
            </a:r>
            <a:endParaRPr kumimoji="1" lang="ja-JP" altLang="en-US" dirty="0"/>
          </a:p>
        </p:txBody>
      </p:sp>
      <p:sp>
        <p:nvSpPr>
          <p:cNvPr id="7" name="コンテンツ プレースホルダー 6"/>
          <p:cNvSpPr>
            <a:spLocks noGrp="1"/>
          </p:cNvSpPr>
          <p:nvPr>
            <p:ph idx="1"/>
          </p:nvPr>
        </p:nvSpPr>
        <p:spPr>
          <a:xfrm>
            <a:off x="646111" y="1405218"/>
            <a:ext cx="10491789" cy="4741582"/>
          </a:xfrm>
        </p:spPr>
        <p:txBody>
          <a:bodyPr>
            <a:normAutofit/>
          </a:bodyPr>
          <a:lstStyle/>
          <a:p>
            <a:r>
              <a:rPr lang="ja-JP" altLang="en-US" b="1" dirty="0"/>
              <a:t>糖衣構文</a:t>
            </a:r>
            <a:r>
              <a:rPr lang="ja-JP" altLang="en-US" dirty="0"/>
              <a:t>（とういこうぶん、</a:t>
            </a:r>
            <a:r>
              <a:rPr lang="ja-JP" altLang="en-US" dirty="0">
                <a:hlinkClick r:id="rId2" tooltip="英語"/>
              </a:rPr>
              <a:t>英</a:t>
            </a:r>
            <a:r>
              <a:rPr lang="en-US" altLang="ja-JP" dirty="0"/>
              <a:t>: syntactic sugar</a:t>
            </a:r>
            <a:r>
              <a:rPr lang="ja-JP" altLang="en-US" dirty="0"/>
              <a:t>）は</a:t>
            </a:r>
            <a:r>
              <a:rPr lang="ja-JP" altLang="en-US" dirty="0" smtClean="0"/>
              <a:t>、</a:t>
            </a:r>
            <a:r>
              <a:rPr lang="en-US" altLang="ja-JP" dirty="0" smtClean="0"/>
              <a:t/>
            </a:r>
            <a:br>
              <a:rPr lang="en-US" altLang="ja-JP" dirty="0" smtClean="0"/>
            </a:br>
            <a:r>
              <a:rPr lang="ja-JP" altLang="en-US" dirty="0" smtClean="0">
                <a:hlinkClick r:id="rId3" tooltip="プログラミング言語"/>
              </a:rPr>
              <a:t>プログラミング</a:t>
            </a:r>
            <a:r>
              <a:rPr lang="ja-JP" altLang="en-US" dirty="0">
                <a:hlinkClick r:id="rId3" tooltip="プログラミング言語"/>
              </a:rPr>
              <a:t>言語</a:t>
            </a:r>
            <a:r>
              <a:rPr lang="ja-JP" altLang="en-US" dirty="0"/>
              <a:t>において、読み書きのしやすさのために導入される書き方であり</a:t>
            </a:r>
            <a:r>
              <a:rPr lang="ja-JP" altLang="en-US" dirty="0" smtClean="0"/>
              <a:t>、</a:t>
            </a:r>
            <a:r>
              <a:rPr lang="en-US" altLang="ja-JP" dirty="0" smtClean="0"/>
              <a:t/>
            </a:r>
            <a:br>
              <a:rPr lang="en-US" altLang="ja-JP" dirty="0" smtClean="0"/>
            </a:br>
            <a:r>
              <a:rPr lang="ja-JP" altLang="en-US" dirty="0" smtClean="0"/>
              <a:t>複雑</a:t>
            </a:r>
            <a:r>
              <a:rPr lang="ja-JP" altLang="en-US" dirty="0"/>
              <a:t>でわかりにくい書き方と全く同じ意味になるものを</a:t>
            </a:r>
            <a:r>
              <a:rPr lang="ja-JP" altLang="en-US" dirty="0" smtClean="0"/>
              <a:t>、</a:t>
            </a:r>
            <a:r>
              <a:rPr lang="en-US" altLang="ja-JP" dirty="0" smtClean="0"/>
              <a:t/>
            </a:r>
            <a:br>
              <a:rPr lang="en-US" altLang="ja-JP" dirty="0" smtClean="0"/>
            </a:br>
            <a:r>
              <a:rPr lang="ja-JP" altLang="en-US" dirty="0" smtClean="0"/>
              <a:t>より</a:t>
            </a:r>
            <a:r>
              <a:rPr lang="ja-JP" altLang="en-US" dirty="0"/>
              <a:t>シンプルでわかりやすい書き方で書くことができるもののことである。</a:t>
            </a:r>
            <a:endParaRPr lang="en-US" altLang="ja-JP" dirty="0" smtClean="0"/>
          </a:p>
          <a:p>
            <a:pPr lvl="1"/>
            <a:r>
              <a:rPr lang="en-US" altLang="ja-JP" dirty="0" smtClean="0">
                <a:hlinkClick r:id="rId4"/>
              </a:rPr>
              <a:t>https</a:t>
            </a:r>
            <a:r>
              <a:rPr lang="en-US" altLang="ja-JP" dirty="0">
                <a:hlinkClick r:id="rId4"/>
              </a:rPr>
              <a:t>://ja.wikipedia.org/wiki/%</a:t>
            </a:r>
            <a:r>
              <a:rPr lang="en-US" altLang="ja-JP" dirty="0" smtClean="0">
                <a:hlinkClick r:id="rId4"/>
              </a:rPr>
              <a:t>E7%B3%96%E8%A1%A3%E6%A7%8B%E6%96%87</a:t>
            </a:r>
            <a:endParaRPr lang="en-US" altLang="ja-JP" dirty="0" smtClean="0"/>
          </a:p>
          <a:p>
            <a:r>
              <a:rPr kumimoji="1" lang="ja-JP" altLang="en-US" dirty="0" smtClean="0"/>
              <a:t>つまり「難しい表現を簡単な表現に置き換える事」を意味する</a:t>
            </a:r>
            <a:endParaRPr kumimoji="1" lang="en-US" altLang="ja-JP" dirty="0" smtClean="0"/>
          </a:p>
          <a:p>
            <a:r>
              <a:rPr lang="ja-JP" altLang="en-US" dirty="0" smtClean="0"/>
              <a:t>実は配列がそれに該当します</a:t>
            </a:r>
            <a:endParaRPr lang="en-US" altLang="ja-JP" dirty="0" smtClean="0"/>
          </a:p>
          <a:p>
            <a:pPr lvl="1"/>
            <a:r>
              <a:rPr lang="en-US" altLang="ja-JP" dirty="0" err="1" smtClean="0"/>
              <a:t>int</a:t>
            </a:r>
            <a:r>
              <a:rPr lang="en-US" altLang="ja-JP" dirty="0" smtClean="0"/>
              <a:t> array[20]</a:t>
            </a:r>
            <a:r>
              <a:rPr lang="ja-JP" altLang="en-US" dirty="0" smtClean="0"/>
              <a:t>が宣言されてたとして、よく「</a:t>
            </a:r>
            <a:r>
              <a:rPr lang="en-US" altLang="ja-JP" dirty="0" smtClean="0"/>
              <a:t>array[3]</a:t>
            </a:r>
            <a:r>
              <a:rPr lang="ja-JP" altLang="en-US" dirty="0" smtClean="0"/>
              <a:t>」とか使うはず</a:t>
            </a:r>
            <a:endParaRPr lang="en-US" altLang="ja-JP" dirty="0" smtClean="0"/>
          </a:p>
          <a:p>
            <a:pPr lvl="1"/>
            <a:r>
              <a:rPr kumimoji="1" lang="ja-JP" altLang="en-US" dirty="0" smtClean="0"/>
              <a:t>「</a:t>
            </a:r>
            <a:r>
              <a:rPr kumimoji="1" lang="en-US" altLang="ja-JP" dirty="0" smtClean="0"/>
              <a:t>array[3]</a:t>
            </a:r>
            <a:r>
              <a:rPr kumimoji="1" lang="ja-JP" altLang="en-US" dirty="0" smtClean="0"/>
              <a:t>」</a:t>
            </a:r>
            <a:r>
              <a:rPr kumimoji="1" lang="en-US" altLang="ja-JP" dirty="0" smtClean="0"/>
              <a:t> </a:t>
            </a:r>
            <a:r>
              <a:rPr kumimoji="1" lang="ja-JP" altLang="en-US" dirty="0" smtClean="0"/>
              <a:t>は</a:t>
            </a:r>
            <a:r>
              <a:rPr kumimoji="1" lang="en-US" altLang="ja-JP" dirty="0" smtClean="0"/>
              <a:t> </a:t>
            </a:r>
            <a:r>
              <a:rPr kumimoji="1" lang="ja-JP" altLang="en-US" dirty="0" smtClean="0"/>
              <a:t>「</a:t>
            </a:r>
            <a:r>
              <a:rPr kumimoji="1" lang="en-US" altLang="ja-JP" dirty="0" smtClean="0"/>
              <a:t>*(array + 3)</a:t>
            </a:r>
            <a:r>
              <a:rPr kumimoji="1" lang="ja-JP" altLang="en-US" dirty="0" smtClean="0"/>
              <a:t>」と同じ</a:t>
            </a:r>
            <a:r>
              <a:rPr lang="ja-JP" altLang="en-US" dirty="0" smtClean="0"/>
              <a:t>（なので</a:t>
            </a:r>
            <a:r>
              <a:rPr lang="en-US" altLang="ja-JP" dirty="0" smtClean="0"/>
              <a:t>3[array]</a:t>
            </a:r>
            <a:r>
              <a:rPr lang="ja-JP" altLang="en-US" dirty="0" smtClean="0"/>
              <a:t>なんていう使い方もできる）</a:t>
            </a:r>
            <a:endParaRPr lang="en-US" altLang="ja-JP" dirty="0" smtClean="0"/>
          </a:p>
          <a:p>
            <a:r>
              <a:rPr kumimoji="1" lang="ja-JP" altLang="en-US" dirty="0"/>
              <a:t>皆</a:t>
            </a:r>
            <a:r>
              <a:rPr kumimoji="1" lang="ja-JP" altLang="en-US" dirty="0" smtClean="0"/>
              <a:t>さんは知らない間にポインタを使ってるんですよ？すごいでしょ？</a:t>
            </a:r>
            <a:endParaRPr kumimoji="1" lang="en-US" altLang="ja-JP" dirty="0" smtClean="0"/>
          </a:p>
          <a:p>
            <a:pPr lvl="1"/>
            <a:r>
              <a:rPr kumimoji="1" lang="ja-JP" altLang="en-US" dirty="0" smtClean="0"/>
              <a:t>混乱を避けるため、「</a:t>
            </a:r>
            <a:r>
              <a:rPr lang="en-US" altLang="ja-JP" dirty="0" smtClean="0"/>
              <a:t>3[array]</a:t>
            </a:r>
            <a:r>
              <a:rPr lang="ja-JP" altLang="en-US" dirty="0" smtClean="0"/>
              <a:t>」のような使い方はしないようにします</a:t>
            </a:r>
            <a:endParaRPr kumimoji="1" lang="en-US" altLang="ja-JP" dirty="0" smtClean="0"/>
          </a:p>
        </p:txBody>
      </p:sp>
    </p:spTree>
    <p:extLst>
      <p:ext uri="{BB962C8B-B14F-4D97-AF65-F5344CB8AC3E}">
        <p14:creationId xmlns:p14="http://schemas.microsoft.com/office/powerpoint/2010/main" val="1790085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メモリ上のイメージ</a:t>
            </a:r>
            <a:endParaRPr kumimoji="1" lang="ja-JP" altLang="en-US" dirty="0"/>
          </a:p>
        </p:txBody>
      </p:sp>
      <p:sp>
        <p:nvSpPr>
          <p:cNvPr id="3" name="コンテンツ プレースホルダー 2"/>
          <p:cNvSpPr>
            <a:spLocks noGrp="1"/>
          </p:cNvSpPr>
          <p:nvPr>
            <p:ph idx="1"/>
          </p:nvPr>
        </p:nvSpPr>
        <p:spPr>
          <a:xfrm>
            <a:off x="288621" y="1264864"/>
            <a:ext cx="6694487" cy="4195481"/>
          </a:xfrm>
        </p:spPr>
        <p:txBody>
          <a:bodyPr>
            <a:normAutofit/>
          </a:bodyPr>
          <a:lstStyle/>
          <a:p>
            <a:r>
              <a:rPr kumimoji="1" lang="ja-JP" altLang="en-US" sz="2800" dirty="0" smtClean="0"/>
              <a:t>配列の変数は</a:t>
            </a:r>
            <a:r>
              <a:rPr kumimoji="1" lang="en-US" altLang="ja-JP" sz="2800" dirty="0" smtClean="0"/>
              <a:t/>
            </a:r>
            <a:br>
              <a:rPr kumimoji="1" lang="en-US" altLang="ja-JP" sz="2800" dirty="0" smtClean="0"/>
            </a:br>
            <a:r>
              <a:rPr kumimoji="1" lang="ja-JP" altLang="en-US" sz="2800" dirty="0" smtClean="0"/>
              <a:t>「連続したメモリ領域の</a:t>
            </a:r>
            <a:r>
              <a:rPr kumimoji="1" lang="ja-JP" altLang="en-US" sz="2800" b="1" dirty="0" smtClean="0"/>
              <a:t>先頭</a:t>
            </a:r>
            <a:r>
              <a:rPr kumimoji="1" lang="ja-JP" altLang="en-US" sz="2800" dirty="0" smtClean="0"/>
              <a:t>」</a:t>
            </a:r>
            <a:r>
              <a:rPr kumimoji="1" lang="en-US" altLang="ja-JP" sz="2800" dirty="0" smtClean="0"/>
              <a:t/>
            </a:r>
            <a:br>
              <a:rPr kumimoji="1" lang="en-US" altLang="ja-JP" sz="2800" dirty="0" smtClean="0"/>
            </a:br>
            <a:r>
              <a:rPr kumimoji="1" lang="ja-JP" altLang="en-US" sz="2800" dirty="0" smtClean="0"/>
              <a:t>を指し示す</a:t>
            </a:r>
            <a:endParaRPr kumimoji="1" lang="en-US" altLang="ja-JP" sz="2800" dirty="0" smtClean="0"/>
          </a:p>
          <a:p>
            <a:pPr lvl="1"/>
            <a:r>
              <a:rPr kumimoji="1" lang="ja-JP" altLang="en-US" sz="2400" dirty="0" smtClean="0"/>
              <a:t>良く使う「</a:t>
            </a:r>
            <a:r>
              <a:rPr kumimoji="1" lang="en-US" altLang="ja-JP" sz="2400" dirty="0" smtClean="0"/>
              <a:t>[(</a:t>
            </a:r>
            <a:r>
              <a:rPr kumimoji="1" lang="ja-JP" altLang="en-US" sz="2400" dirty="0" smtClean="0"/>
              <a:t>数字</a:t>
            </a:r>
            <a:r>
              <a:rPr kumimoji="1" lang="en-US" altLang="ja-JP" sz="2400" dirty="0" smtClean="0"/>
              <a:t>)]</a:t>
            </a:r>
            <a:r>
              <a:rPr kumimoji="1" lang="ja-JP" altLang="en-US" sz="2400" dirty="0" smtClean="0"/>
              <a:t>」は</a:t>
            </a:r>
            <a:r>
              <a:rPr kumimoji="1" lang="en-US" altLang="ja-JP" sz="2400" dirty="0" smtClean="0"/>
              <a:t/>
            </a:r>
            <a:br>
              <a:rPr kumimoji="1" lang="en-US" altLang="ja-JP" sz="2400" dirty="0" smtClean="0"/>
            </a:br>
            <a:r>
              <a:rPr kumimoji="1" lang="ja-JP" altLang="en-US" sz="2400" dirty="0" smtClean="0"/>
              <a:t>先頭からの</a:t>
            </a:r>
            <a:r>
              <a:rPr kumimoji="1" lang="en-US" altLang="ja-JP" sz="2400" dirty="0" smtClean="0"/>
              <a:t/>
            </a:r>
            <a:br>
              <a:rPr kumimoji="1" lang="en-US" altLang="ja-JP" sz="2400" dirty="0" smtClean="0"/>
            </a:br>
            <a:r>
              <a:rPr kumimoji="1" lang="ja-JP" altLang="en-US" sz="2400" dirty="0" smtClean="0"/>
              <a:t>オフセット（距離）</a:t>
            </a:r>
            <a:endParaRPr kumimoji="1" lang="en-US" altLang="ja-JP" sz="2400" dirty="0" smtClean="0"/>
          </a:p>
          <a:p>
            <a:pPr lvl="1"/>
            <a:r>
              <a:rPr lang="ja-JP" altLang="en-US" sz="2400" dirty="0"/>
              <a:t>配列</a:t>
            </a:r>
            <a:r>
              <a:rPr lang="ja-JP" altLang="en-US" sz="2400" dirty="0" smtClean="0"/>
              <a:t>のオフセットが</a:t>
            </a:r>
            <a:r>
              <a:rPr lang="en-US" altLang="ja-JP" sz="2400" dirty="0" smtClean="0"/>
              <a:t/>
            </a:r>
            <a:br>
              <a:rPr lang="en-US" altLang="ja-JP" sz="2400" dirty="0" smtClean="0"/>
            </a:br>
            <a:r>
              <a:rPr lang="en-US" altLang="ja-JP" sz="2400" dirty="0" smtClean="0"/>
              <a:t>[0]</a:t>
            </a:r>
            <a:r>
              <a:rPr lang="ja-JP" altLang="en-US" sz="2400" dirty="0" smtClean="0"/>
              <a:t>から始まる理由は</a:t>
            </a:r>
            <a:r>
              <a:rPr lang="en-US" altLang="ja-JP" sz="2400" dirty="0" smtClean="0"/>
              <a:t/>
            </a:r>
            <a:br>
              <a:rPr lang="en-US" altLang="ja-JP" sz="2400" dirty="0" smtClean="0"/>
            </a:br>
            <a:r>
              <a:rPr lang="ja-JP" altLang="en-US" sz="2400" dirty="0" smtClean="0"/>
              <a:t>このオフセットにある</a:t>
            </a:r>
            <a:endParaRPr kumimoji="1" lang="ja-JP" altLang="en-US" sz="2400" dirty="0"/>
          </a:p>
        </p:txBody>
      </p:sp>
      <p:sp>
        <p:nvSpPr>
          <p:cNvPr id="4" name="正方形/長方形 3"/>
          <p:cNvSpPr/>
          <p:nvPr/>
        </p:nvSpPr>
        <p:spPr>
          <a:xfrm>
            <a:off x="7594600" y="1398288"/>
            <a:ext cx="42291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4000" dirty="0" smtClean="0"/>
              <a:t>メモリ</a:t>
            </a:r>
            <a:endParaRPr kumimoji="1" lang="ja-JP" altLang="en-US" sz="4000" dirty="0"/>
          </a:p>
        </p:txBody>
      </p:sp>
      <p:sp>
        <p:nvSpPr>
          <p:cNvPr id="5" name="正方形/長方形 4"/>
          <p:cNvSpPr/>
          <p:nvPr/>
        </p:nvSpPr>
        <p:spPr>
          <a:xfrm>
            <a:off x="7594600" y="2108200"/>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n-ea"/>
              </a:rPr>
              <a:t>array[0]</a:t>
            </a:r>
            <a:endParaRPr kumimoji="1" lang="ja-JP" altLang="en-US" sz="2800" dirty="0">
              <a:latin typeface="+mn-ea"/>
            </a:endParaRPr>
          </a:p>
        </p:txBody>
      </p:sp>
      <p:sp>
        <p:nvSpPr>
          <p:cNvPr id="6" name="正方形/長方形 5"/>
          <p:cNvSpPr/>
          <p:nvPr/>
        </p:nvSpPr>
        <p:spPr>
          <a:xfrm>
            <a:off x="7594600" y="3444285"/>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j-ea"/>
                <a:ea typeface="+mj-ea"/>
              </a:rPr>
              <a:t>array[2]</a:t>
            </a:r>
            <a:endParaRPr kumimoji="1" lang="ja-JP" altLang="en-US" sz="2800" dirty="0">
              <a:latin typeface="+mj-ea"/>
              <a:ea typeface="+mj-ea"/>
            </a:endParaRPr>
          </a:p>
        </p:txBody>
      </p:sp>
      <p:sp>
        <p:nvSpPr>
          <p:cNvPr id="7" name="正方形/長方形 6"/>
          <p:cNvSpPr/>
          <p:nvPr/>
        </p:nvSpPr>
        <p:spPr>
          <a:xfrm>
            <a:off x="7594600" y="4110165"/>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n-ea"/>
              </a:rPr>
              <a:t>array[3]</a:t>
            </a:r>
            <a:endParaRPr kumimoji="1" lang="ja-JP" altLang="en-US" sz="2800" dirty="0">
              <a:latin typeface="+mn-ea"/>
            </a:endParaRPr>
          </a:p>
        </p:txBody>
      </p:sp>
      <p:sp>
        <p:nvSpPr>
          <p:cNvPr id="8" name="正方形/長方形 7"/>
          <p:cNvSpPr/>
          <p:nvPr/>
        </p:nvSpPr>
        <p:spPr>
          <a:xfrm>
            <a:off x="7594600" y="2778405"/>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j-ea"/>
                <a:ea typeface="+mj-ea"/>
              </a:rPr>
              <a:t>array[1]</a:t>
            </a:r>
          </a:p>
        </p:txBody>
      </p:sp>
      <p:sp>
        <p:nvSpPr>
          <p:cNvPr id="9" name="正方形/長方形 8"/>
          <p:cNvSpPr/>
          <p:nvPr/>
        </p:nvSpPr>
        <p:spPr>
          <a:xfrm>
            <a:off x="7594600" y="4776045"/>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n-ea"/>
              </a:rPr>
              <a:t>array[4]</a:t>
            </a:r>
            <a:endParaRPr kumimoji="1" lang="ja-JP" altLang="en-US" sz="2800" dirty="0">
              <a:latin typeface="+mn-ea"/>
            </a:endParaRPr>
          </a:p>
        </p:txBody>
      </p:sp>
      <p:sp>
        <p:nvSpPr>
          <p:cNvPr id="10" name="正方形/長方形 9"/>
          <p:cNvSpPr/>
          <p:nvPr/>
        </p:nvSpPr>
        <p:spPr>
          <a:xfrm>
            <a:off x="7594600" y="5441925"/>
            <a:ext cx="4229100"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latin typeface="+mn-ea"/>
              </a:rPr>
              <a:t>array[5]</a:t>
            </a:r>
            <a:endParaRPr kumimoji="1" lang="ja-JP" altLang="en-US" sz="2800" dirty="0">
              <a:latin typeface="+mn-ea"/>
            </a:endParaRPr>
          </a:p>
        </p:txBody>
      </p:sp>
      <p:sp>
        <p:nvSpPr>
          <p:cNvPr id="11" name="テキスト ボックス 10"/>
          <p:cNvSpPr txBox="1"/>
          <p:nvPr/>
        </p:nvSpPr>
        <p:spPr>
          <a:xfrm>
            <a:off x="9544050" y="6080240"/>
            <a:ext cx="461665" cy="369332"/>
          </a:xfrm>
          <a:prstGeom prst="rect">
            <a:avLst/>
          </a:prstGeom>
          <a:noFill/>
        </p:spPr>
        <p:txBody>
          <a:bodyPr vert="eaVert" wrap="square" rtlCol="0">
            <a:spAutoFit/>
          </a:bodyPr>
          <a:lstStyle/>
          <a:p>
            <a:r>
              <a:rPr kumimoji="1" lang="en-US" altLang="ja-JP" dirty="0"/>
              <a:t>…</a:t>
            </a:r>
            <a:endParaRPr kumimoji="1" lang="ja-JP" altLang="en-US" dirty="0"/>
          </a:p>
        </p:txBody>
      </p:sp>
      <p:sp>
        <p:nvSpPr>
          <p:cNvPr id="12" name="角丸四角形 11"/>
          <p:cNvSpPr/>
          <p:nvPr/>
        </p:nvSpPr>
        <p:spPr>
          <a:xfrm>
            <a:off x="4985727" y="2176094"/>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600" dirty="0" smtClean="0"/>
              <a:t>array</a:t>
            </a:r>
            <a:r>
              <a:rPr kumimoji="1" lang="ja-JP" altLang="en-US" sz="1600" dirty="0" smtClean="0"/>
              <a:t>または</a:t>
            </a:r>
            <a:r>
              <a:rPr kumimoji="1" lang="en-US" altLang="ja-JP" sz="1600" dirty="0" smtClean="0"/>
              <a:t/>
            </a:r>
            <a:br>
              <a:rPr kumimoji="1" lang="en-US" altLang="ja-JP" sz="1600" dirty="0" smtClean="0"/>
            </a:br>
            <a:r>
              <a:rPr kumimoji="1" lang="en-US" altLang="ja-JP" sz="1600" dirty="0" smtClean="0"/>
              <a:t>*(array + 0)</a:t>
            </a:r>
            <a:endParaRPr kumimoji="1" lang="ja-JP" altLang="en-US" sz="1600" dirty="0"/>
          </a:p>
        </p:txBody>
      </p:sp>
      <p:cxnSp>
        <p:nvCxnSpPr>
          <p:cNvPr id="14" name="直線矢印コネクタ 13"/>
          <p:cNvCxnSpPr>
            <a:stCxn id="12" idx="3"/>
            <a:endCxn id="5" idx="1"/>
          </p:cNvCxnSpPr>
          <p:nvPr/>
        </p:nvCxnSpPr>
        <p:spPr>
          <a:xfrm>
            <a:off x="6625616" y="2400300"/>
            <a:ext cx="96898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4985727" y="2848711"/>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*(array + 1)</a:t>
            </a:r>
            <a:endParaRPr kumimoji="1" lang="ja-JP" altLang="en-US" sz="2000" dirty="0"/>
          </a:p>
        </p:txBody>
      </p:sp>
      <p:cxnSp>
        <p:nvCxnSpPr>
          <p:cNvPr id="19" name="直線矢印コネクタ 18"/>
          <p:cNvCxnSpPr>
            <a:stCxn id="18" idx="3"/>
            <a:endCxn id="8" idx="1"/>
          </p:cNvCxnSpPr>
          <p:nvPr/>
        </p:nvCxnSpPr>
        <p:spPr>
          <a:xfrm flipV="1">
            <a:off x="6625616" y="3070505"/>
            <a:ext cx="968984" cy="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4985727" y="3516504"/>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*(array + 2)</a:t>
            </a:r>
            <a:endParaRPr kumimoji="1" lang="ja-JP" altLang="en-US" sz="2000" dirty="0"/>
          </a:p>
        </p:txBody>
      </p:sp>
      <p:cxnSp>
        <p:nvCxnSpPr>
          <p:cNvPr id="24" name="直線矢印コネクタ 23"/>
          <p:cNvCxnSpPr>
            <a:stCxn id="23" idx="3"/>
            <a:endCxn id="6" idx="1"/>
          </p:cNvCxnSpPr>
          <p:nvPr/>
        </p:nvCxnSpPr>
        <p:spPr>
          <a:xfrm flipV="1">
            <a:off x="6625616" y="3736385"/>
            <a:ext cx="968984" cy="43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4985727" y="4181886"/>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*(array + 3)</a:t>
            </a:r>
            <a:endParaRPr kumimoji="1" lang="ja-JP" altLang="en-US" sz="2000" dirty="0"/>
          </a:p>
        </p:txBody>
      </p:sp>
      <p:cxnSp>
        <p:nvCxnSpPr>
          <p:cNvPr id="26" name="直線矢印コネクタ 25"/>
          <p:cNvCxnSpPr>
            <a:stCxn id="25" idx="3"/>
            <a:endCxn id="7" idx="1"/>
          </p:cNvCxnSpPr>
          <p:nvPr/>
        </p:nvCxnSpPr>
        <p:spPr>
          <a:xfrm flipV="1">
            <a:off x="6625616" y="4402265"/>
            <a:ext cx="968984" cy="38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4985727" y="4839792"/>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*(array + 4)</a:t>
            </a:r>
            <a:endParaRPr kumimoji="1" lang="ja-JP" altLang="en-US" sz="2000" dirty="0"/>
          </a:p>
        </p:txBody>
      </p:sp>
      <p:cxnSp>
        <p:nvCxnSpPr>
          <p:cNvPr id="28" name="直線矢印コネクタ 27"/>
          <p:cNvCxnSpPr>
            <a:stCxn id="27" idx="3"/>
            <a:endCxn id="9" idx="1"/>
          </p:cNvCxnSpPr>
          <p:nvPr/>
        </p:nvCxnSpPr>
        <p:spPr>
          <a:xfrm>
            <a:off x="6625616" y="5063998"/>
            <a:ext cx="968984" cy="41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4985727" y="5517735"/>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*(array + 5)</a:t>
            </a:r>
            <a:endParaRPr kumimoji="1" lang="ja-JP" altLang="en-US" sz="2000" dirty="0"/>
          </a:p>
        </p:txBody>
      </p:sp>
      <p:cxnSp>
        <p:nvCxnSpPr>
          <p:cNvPr id="30" name="直線矢印コネクタ 29"/>
          <p:cNvCxnSpPr>
            <a:stCxn id="29" idx="3"/>
            <a:endCxn id="10" idx="1"/>
          </p:cNvCxnSpPr>
          <p:nvPr/>
        </p:nvCxnSpPr>
        <p:spPr>
          <a:xfrm flipV="1">
            <a:off x="6625616" y="5734025"/>
            <a:ext cx="968984" cy="79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059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1104293" y="1659218"/>
            <a:ext cx="9220807" cy="4576482"/>
          </a:xfrm>
        </p:spPr>
        <p:txBody>
          <a:bodyPr>
            <a:noAutofit/>
          </a:bodyPr>
          <a:lstStyle/>
          <a:p>
            <a:r>
              <a:rPr kumimoji="1" lang="ja-JP" altLang="en-US" sz="4000" dirty="0" smtClean="0"/>
              <a:t>ポインタを使う理由</a:t>
            </a:r>
            <a:endParaRPr kumimoji="1" lang="en-US" altLang="ja-JP" sz="4000" dirty="0" smtClean="0"/>
          </a:p>
          <a:p>
            <a:r>
              <a:rPr lang="ja-JP" altLang="en-US" sz="4000" dirty="0"/>
              <a:t>変数</a:t>
            </a:r>
            <a:r>
              <a:rPr lang="ja-JP" altLang="en-US" sz="4000" dirty="0" smtClean="0"/>
              <a:t>のポインタ</a:t>
            </a:r>
            <a:endParaRPr lang="en-US" altLang="ja-JP" sz="4000" dirty="0" smtClean="0"/>
          </a:p>
          <a:p>
            <a:r>
              <a:rPr kumimoji="1" lang="ja-JP" altLang="en-US" sz="4000" dirty="0"/>
              <a:t>配列</a:t>
            </a:r>
            <a:r>
              <a:rPr kumimoji="1" lang="ja-JP" altLang="en-US" sz="4000" dirty="0" smtClean="0"/>
              <a:t>のポインタ</a:t>
            </a:r>
            <a:endParaRPr kumimoji="1" lang="en-US" altLang="ja-JP" sz="4000" dirty="0" smtClean="0"/>
          </a:p>
          <a:p>
            <a:r>
              <a:rPr kumimoji="1" lang="ja-JP" altLang="en-US" sz="4000" dirty="0" smtClean="0"/>
              <a:t>文字列のポインタ</a:t>
            </a:r>
            <a:endParaRPr kumimoji="1" lang="en-US" altLang="ja-JP" sz="4000" dirty="0" smtClean="0"/>
          </a:p>
          <a:p>
            <a:r>
              <a:rPr lang="ja-JP" altLang="en-US" sz="4000" dirty="0"/>
              <a:t>構造体</a:t>
            </a:r>
            <a:r>
              <a:rPr lang="ja-JP" altLang="en-US" sz="4000" dirty="0" smtClean="0"/>
              <a:t>のポインタ</a:t>
            </a:r>
            <a:endParaRPr lang="en-US" altLang="ja-JP" sz="4000" dirty="0" smtClean="0"/>
          </a:p>
          <a:p>
            <a:r>
              <a:rPr kumimoji="1" lang="ja-JP" altLang="en-US" sz="4000" dirty="0" smtClean="0"/>
              <a:t>関数ポインタ</a:t>
            </a:r>
            <a:endParaRPr kumimoji="1" lang="ja-JP" altLang="en-US" sz="4000" dirty="0"/>
          </a:p>
        </p:txBody>
      </p:sp>
    </p:spTree>
    <p:extLst>
      <p:ext uri="{BB962C8B-B14F-4D97-AF65-F5344CB8AC3E}">
        <p14:creationId xmlns:p14="http://schemas.microsoft.com/office/powerpoint/2010/main" val="2621819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同じ配列でもオフセットが違う例</a:t>
            </a:r>
            <a:endParaRPr kumimoji="1" lang="ja-JP" altLang="en-US" dirty="0"/>
          </a:p>
        </p:txBody>
      </p:sp>
      <p:sp>
        <p:nvSpPr>
          <p:cNvPr id="3" name="コンテンツ プレースホルダー 2"/>
          <p:cNvSpPr>
            <a:spLocks noGrp="1"/>
          </p:cNvSpPr>
          <p:nvPr>
            <p:ph idx="1"/>
          </p:nvPr>
        </p:nvSpPr>
        <p:spPr>
          <a:xfrm>
            <a:off x="1103312" y="1316319"/>
            <a:ext cx="9856788" cy="2049182"/>
          </a:xfrm>
        </p:spPr>
        <p:txBody>
          <a:bodyPr/>
          <a:lstStyle/>
          <a:p>
            <a:r>
              <a:rPr kumimoji="1" lang="en-US" altLang="ja-JP" dirty="0" smtClean="0"/>
              <a:t>char</a:t>
            </a:r>
            <a:r>
              <a:rPr kumimoji="1" lang="ja-JP" altLang="en-US" dirty="0" smtClean="0"/>
              <a:t>型の配列と</a:t>
            </a:r>
            <a:r>
              <a:rPr kumimoji="1" lang="en-US" altLang="ja-JP" dirty="0" err="1" smtClean="0"/>
              <a:t>int</a:t>
            </a:r>
            <a:r>
              <a:rPr kumimoji="1" lang="ja-JP" altLang="en-US" dirty="0" smtClean="0"/>
              <a:t>型の配列ではオフセットが異なる</a:t>
            </a:r>
            <a:endParaRPr kumimoji="1" lang="en-US" altLang="ja-JP" dirty="0" smtClean="0"/>
          </a:p>
          <a:p>
            <a:pPr lvl="1"/>
            <a:r>
              <a:rPr lang="en-US" altLang="ja-JP" dirty="0" smtClean="0"/>
              <a:t>char</a:t>
            </a:r>
            <a:r>
              <a:rPr lang="ja-JP" altLang="en-US" dirty="0" smtClean="0"/>
              <a:t>型は</a:t>
            </a:r>
            <a:r>
              <a:rPr lang="en-US" altLang="ja-JP" dirty="0" smtClean="0"/>
              <a:t>1</a:t>
            </a:r>
            <a:r>
              <a:rPr lang="ja-JP" altLang="en-US" dirty="0" smtClean="0"/>
              <a:t>バイト、</a:t>
            </a:r>
            <a:r>
              <a:rPr lang="en-US" altLang="ja-JP" dirty="0" err="1" smtClean="0"/>
              <a:t>int</a:t>
            </a:r>
            <a:r>
              <a:rPr lang="ja-JP" altLang="en-US" dirty="0" smtClean="0"/>
              <a:t>型は</a:t>
            </a:r>
            <a:r>
              <a:rPr lang="en-US" altLang="ja-JP" dirty="0" smtClean="0"/>
              <a:t>4</a:t>
            </a:r>
            <a:r>
              <a:rPr lang="ja-JP" altLang="en-US" dirty="0" smtClean="0"/>
              <a:t>バイトの為（環境依存）</a:t>
            </a:r>
            <a:endParaRPr lang="en-US" altLang="ja-JP" dirty="0" smtClean="0"/>
          </a:p>
          <a:p>
            <a:pPr lvl="1"/>
            <a:r>
              <a:rPr kumimoji="1" lang="ja-JP" altLang="en-US" dirty="0" smtClean="0"/>
              <a:t>ある型のバイト数を知りたい場合は「</a:t>
            </a:r>
            <a:r>
              <a:rPr kumimoji="1" lang="en-US" altLang="ja-JP" dirty="0" err="1" smtClean="0"/>
              <a:t>sizeof</a:t>
            </a:r>
            <a:r>
              <a:rPr kumimoji="1" lang="en-US" altLang="ja-JP" dirty="0" smtClean="0"/>
              <a:t>(char)</a:t>
            </a:r>
            <a:r>
              <a:rPr kumimoji="1" lang="ja-JP" altLang="en-US" dirty="0" smtClean="0"/>
              <a:t>」や「</a:t>
            </a:r>
            <a:r>
              <a:rPr lang="en-US" altLang="ja-JP" dirty="0" err="1" smtClean="0"/>
              <a:t>sizeof</a:t>
            </a:r>
            <a:r>
              <a:rPr lang="en-US" altLang="ja-JP" dirty="0" smtClean="0"/>
              <a:t>(</a:t>
            </a:r>
            <a:r>
              <a:rPr lang="en-US" altLang="ja-JP" dirty="0" err="1" smtClean="0"/>
              <a:t>int</a:t>
            </a:r>
            <a:r>
              <a:rPr lang="en-US" altLang="ja-JP" dirty="0" smtClean="0"/>
              <a:t>)</a:t>
            </a:r>
            <a:r>
              <a:rPr lang="ja-JP" altLang="en-US" dirty="0" smtClean="0"/>
              <a:t>」が使えます</a:t>
            </a:r>
            <a:endParaRPr lang="en-US" altLang="ja-JP" dirty="0" smtClean="0"/>
          </a:p>
          <a:p>
            <a:r>
              <a:rPr kumimoji="1" lang="ja-JP" altLang="en-US" dirty="0" smtClean="0"/>
              <a:t>ある型の配列を別の型の配列として扱う場合はキャストが必要</a:t>
            </a:r>
            <a:endParaRPr kumimoji="1" lang="en-US" altLang="ja-JP" dirty="0" smtClean="0"/>
          </a:p>
          <a:p>
            <a:pPr lvl="1"/>
            <a:r>
              <a:rPr lang="en-US" altLang="ja-JP" dirty="0" err="1" smtClean="0"/>
              <a:t>chararray</a:t>
            </a:r>
            <a:r>
              <a:rPr lang="en-US" altLang="ja-JP" dirty="0" smtClean="0"/>
              <a:t> = (char *)</a:t>
            </a:r>
            <a:r>
              <a:rPr lang="en-US" altLang="ja-JP" dirty="0" err="1" smtClean="0"/>
              <a:t>intarray</a:t>
            </a:r>
            <a:r>
              <a:rPr lang="en-US" altLang="ja-JP" dirty="0" smtClean="0"/>
              <a:t>; //</a:t>
            </a:r>
            <a:r>
              <a:rPr lang="en-US" altLang="ja-JP" dirty="0" err="1" smtClean="0"/>
              <a:t>int</a:t>
            </a:r>
            <a:r>
              <a:rPr lang="ja-JP" altLang="en-US" dirty="0" smtClean="0"/>
              <a:t>型の配列を</a:t>
            </a:r>
            <a:r>
              <a:rPr lang="en-US" altLang="ja-JP" dirty="0" smtClean="0"/>
              <a:t>char</a:t>
            </a:r>
            <a:r>
              <a:rPr lang="ja-JP" altLang="en-US" dirty="0" smtClean="0"/>
              <a:t>型の配列として扱う場合</a:t>
            </a:r>
            <a:endParaRPr kumimoji="1" lang="ja-JP" altLang="en-US" dirty="0"/>
          </a:p>
        </p:txBody>
      </p:sp>
    </p:spTree>
    <p:extLst>
      <p:ext uri="{BB962C8B-B14F-4D97-AF65-F5344CB8AC3E}">
        <p14:creationId xmlns:p14="http://schemas.microsoft.com/office/powerpoint/2010/main" val="74498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実践してみよう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(Advanced!)</a:t>
            </a:r>
            <a:r>
              <a:rPr lang="ja-JP" altLang="en-US" dirty="0"/>
              <a:t>宣言</a:t>
            </a:r>
            <a:r>
              <a:rPr lang="ja-JP" altLang="en-US" dirty="0" smtClean="0"/>
              <a:t>されている変数は</a:t>
            </a:r>
            <a:r>
              <a:rPr lang="en-US" altLang="ja-JP" dirty="0" err="1" smtClean="0"/>
              <a:t>int</a:t>
            </a:r>
            <a:r>
              <a:rPr lang="ja-JP" altLang="en-US" dirty="0" smtClean="0"/>
              <a:t>型ですが、</a:t>
            </a:r>
            <a:r>
              <a:rPr lang="en-US" altLang="ja-JP" dirty="0" smtClean="0"/>
              <a:t/>
            </a:r>
            <a:br>
              <a:rPr lang="en-US" altLang="ja-JP" dirty="0" smtClean="0"/>
            </a:br>
            <a:r>
              <a:rPr lang="ja-JP" altLang="en-US" dirty="0" smtClean="0"/>
              <a:t>これを</a:t>
            </a:r>
            <a:r>
              <a:rPr lang="en-US" altLang="ja-JP" dirty="0" smtClean="0"/>
              <a:t>char</a:t>
            </a:r>
            <a:r>
              <a:rPr lang="ja-JP" altLang="en-US" dirty="0" smtClean="0"/>
              <a:t>型の配列だと捉えて、中にある文字を出力しなさい</a:t>
            </a:r>
            <a:endParaRPr lang="en-US" altLang="ja-JP" dirty="0" smtClean="0"/>
          </a:p>
          <a:p>
            <a:pPr lvl="1"/>
            <a:r>
              <a:rPr lang="ja-JP" altLang="en-US" dirty="0" smtClean="0"/>
              <a:t>ただし、出力の方法は一文字ずつ、配列にアクセスすること</a:t>
            </a:r>
            <a:r>
              <a:rPr lang="en-US" altLang="ja-JP" dirty="0" smtClean="0"/>
              <a:t/>
            </a:r>
            <a:br>
              <a:rPr lang="en-US" altLang="ja-JP" dirty="0" smtClean="0"/>
            </a:br>
            <a:r>
              <a:rPr lang="ja-JP" altLang="en-US" dirty="0" smtClean="0"/>
              <a:t>（糖衣構文を使っても</a:t>
            </a:r>
            <a:r>
              <a:rPr lang="en-US" altLang="ja-JP" dirty="0" smtClean="0"/>
              <a:t>OK</a:t>
            </a:r>
            <a:r>
              <a:rPr lang="ja-JP" altLang="en-US" dirty="0" smtClean="0"/>
              <a:t>です）</a:t>
            </a:r>
            <a:endParaRPr lang="en-US" altLang="ja-JP" dirty="0" smtClean="0"/>
          </a:p>
          <a:p>
            <a:r>
              <a:rPr lang="en-US" altLang="ja-JP" dirty="0" smtClean="0"/>
              <a:t>(Advanced!)2</a:t>
            </a:r>
            <a:r>
              <a:rPr lang="ja-JP" altLang="en-US" dirty="0" smtClean="0"/>
              <a:t>次元配列を一次元配列的にアクセスして全ての中身を出力しなさい</a:t>
            </a:r>
            <a:endParaRPr lang="en-US" altLang="ja-JP" dirty="0" smtClean="0"/>
          </a:p>
          <a:p>
            <a:pPr lvl="1"/>
            <a:r>
              <a:rPr lang="ja-JP" altLang="en-US" dirty="0" smtClean="0"/>
              <a:t>使えるインデックス変数は</a:t>
            </a:r>
            <a:r>
              <a:rPr lang="en-US" altLang="ja-JP" dirty="0" err="1" smtClean="0"/>
              <a:t>i</a:t>
            </a:r>
            <a:r>
              <a:rPr lang="ja-JP" altLang="en-US" dirty="0" smtClean="0"/>
              <a:t>だけ、それ以外の計算はできません</a:t>
            </a:r>
            <a:endParaRPr lang="en-US" altLang="ja-JP" dirty="0" smtClean="0"/>
          </a:p>
        </p:txBody>
      </p:sp>
    </p:spTree>
    <p:extLst>
      <p:ext uri="{BB962C8B-B14F-4D97-AF65-F5344CB8AC3E}">
        <p14:creationId xmlns:p14="http://schemas.microsoft.com/office/powerpoint/2010/main" val="3073357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ja-JP" altLang="en-US" sz="5400" dirty="0" smtClean="0"/>
              <a:t>文字列のポインタ</a:t>
            </a:r>
            <a:endParaRPr lang="ja-JP" altLang="en-US" sz="5400" dirty="0"/>
          </a:p>
        </p:txBody>
      </p:sp>
    </p:spTree>
    <p:extLst>
      <p:ext uri="{BB962C8B-B14F-4D97-AF65-F5344CB8AC3E}">
        <p14:creationId xmlns:p14="http://schemas.microsoft.com/office/powerpoint/2010/main" val="105155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文字列とは？</a:t>
            </a:r>
            <a:endParaRPr kumimoji="1" lang="ja-JP" altLang="en-US" dirty="0"/>
          </a:p>
        </p:txBody>
      </p:sp>
      <p:sp>
        <p:nvSpPr>
          <p:cNvPr id="5" name="コンテンツ プレースホルダー 4"/>
          <p:cNvSpPr>
            <a:spLocks noGrp="1"/>
          </p:cNvSpPr>
          <p:nvPr>
            <p:ph idx="1"/>
          </p:nvPr>
        </p:nvSpPr>
        <p:spPr>
          <a:xfrm>
            <a:off x="1090612" y="1341718"/>
            <a:ext cx="9729788" cy="4195481"/>
          </a:xfrm>
        </p:spPr>
        <p:txBody>
          <a:bodyPr/>
          <a:lstStyle/>
          <a:p>
            <a:r>
              <a:rPr kumimoji="1" lang="ja-JP" altLang="en-US" dirty="0" smtClean="0"/>
              <a:t>正確には文字の配列です</a:t>
            </a:r>
            <a:endParaRPr lang="en-US" altLang="ja-JP" dirty="0" smtClean="0"/>
          </a:p>
          <a:p>
            <a:pPr lvl="1"/>
            <a:r>
              <a:rPr kumimoji="1" lang="en-US" altLang="ja-JP" dirty="0" smtClean="0"/>
              <a:t>C</a:t>
            </a:r>
            <a:r>
              <a:rPr kumimoji="1" lang="ja-JP" altLang="en-US" dirty="0" smtClean="0"/>
              <a:t>言語には文字列型という型は存在しません</a:t>
            </a:r>
            <a:r>
              <a:rPr kumimoji="1" lang="en-US" altLang="ja-JP" dirty="0" smtClean="0"/>
              <a:t/>
            </a:r>
            <a:br>
              <a:rPr kumimoji="1" lang="en-US" altLang="ja-JP" dirty="0" smtClean="0"/>
            </a:br>
            <a:r>
              <a:rPr kumimoji="1" lang="ja-JP" altLang="en-US" dirty="0" smtClean="0"/>
              <a:t>（他の言語で文字列型が定義されているものもあります）</a:t>
            </a:r>
            <a:endParaRPr kumimoji="1" lang="en-US" altLang="ja-JP" dirty="0" smtClean="0"/>
          </a:p>
          <a:p>
            <a:r>
              <a:rPr kumimoji="1" lang="ja-JP" altLang="en-US" dirty="0" smtClean="0"/>
              <a:t>文字の配列なので、</a:t>
            </a:r>
            <a:r>
              <a:rPr kumimoji="1" lang="en-US" altLang="ja-JP" dirty="0" smtClean="0"/>
              <a:t>char</a:t>
            </a:r>
            <a:r>
              <a:rPr kumimoji="1" lang="ja-JP" altLang="en-US" dirty="0" smtClean="0"/>
              <a:t>型の配列と同じ扱いです</a:t>
            </a:r>
            <a:endParaRPr kumimoji="1" lang="en-US" altLang="ja-JP" dirty="0" smtClean="0"/>
          </a:p>
          <a:p>
            <a:pPr lvl="1"/>
            <a:r>
              <a:rPr lang="ja-JP" altLang="en-US" dirty="0" smtClean="0"/>
              <a:t>ポインタ自体は</a:t>
            </a:r>
            <a:r>
              <a:rPr lang="ja-JP" altLang="en-US" b="1" dirty="0" smtClean="0"/>
              <a:t>先頭を指し示す</a:t>
            </a:r>
            <a:r>
              <a:rPr lang="ja-JP" altLang="en-US" dirty="0" smtClean="0"/>
              <a:t>ため、オフセット（インデックス）で指定も可</a:t>
            </a:r>
            <a:endParaRPr lang="en-US" altLang="ja-JP" dirty="0" smtClean="0"/>
          </a:p>
          <a:p>
            <a:pPr lvl="1"/>
            <a:r>
              <a:rPr lang="ja-JP" altLang="en-US" dirty="0"/>
              <a:t>配列</a:t>
            </a:r>
            <a:r>
              <a:rPr lang="ja-JP" altLang="en-US" dirty="0" smtClean="0"/>
              <a:t>の</a:t>
            </a:r>
            <a:r>
              <a:rPr lang="ja-JP" altLang="en-US" dirty="0"/>
              <a:t>最後</a:t>
            </a:r>
            <a:r>
              <a:rPr lang="ja-JP" altLang="en-US" dirty="0" smtClean="0"/>
              <a:t>には</a:t>
            </a:r>
            <a:r>
              <a:rPr lang="en-US" altLang="ja-JP" dirty="0" smtClean="0"/>
              <a:t>’\0’</a:t>
            </a:r>
            <a:r>
              <a:rPr lang="ja-JP" altLang="en-US" dirty="0" smtClean="0"/>
              <a:t>があることで有名（絶対ではないですが）</a:t>
            </a:r>
            <a:endParaRPr lang="en-US" altLang="ja-JP" dirty="0" smtClean="0"/>
          </a:p>
          <a:p>
            <a:r>
              <a:rPr kumimoji="1" lang="ja-JP" altLang="en-US" dirty="0"/>
              <a:t>文字列</a:t>
            </a:r>
            <a:r>
              <a:rPr kumimoji="1" lang="ja-JP" altLang="en-US" dirty="0" smtClean="0"/>
              <a:t>はコマンドライン引数（</a:t>
            </a:r>
            <a:r>
              <a:rPr kumimoji="1" lang="en-US" altLang="ja-JP" dirty="0" err="1" smtClean="0"/>
              <a:t>argv</a:t>
            </a:r>
            <a:r>
              <a:rPr kumimoji="1" lang="en-US" altLang="ja-JP" dirty="0" smtClean="0"/>
              <a:t>[]</a:t>
            </a:r>
            <a:r>
              <a:rPr kumimoji="1" lang="ja-JP" altLang="en-US" dirty="0" smtClean="0"/>
              <a:t>）で渡されるパラメータでもある</a:t>
            </a:r>
            <a:endParaRPr kumimoji="1" lang="en-US" altLang="ja-JP" dirty="0" smtClean="0"/>
          </a:p>
        </p:txBody>
      </p:sp>
      <p:sp>
        <p:nvSpPr>
          <p:cNvPr id="2" name="正方形/長方形 1"/>
          <p:cNvSpPr/>
          <p:nvPr/>
        </p:nvSpPr>
        <p:spPr>
          <a:xfrm>
            <a:off x="737392" y="5740397"/>
            <a:ext cx="10898189"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756443"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6" name="正方形/長方形 5"/>
          <p:cNvSpPr/>
          <p:nvPr/>
        </p:nvSpPr>
        <p:spPr>
          <a:xfrm>
            <a:off x="1443832"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a:t>
            </a:r>
            <a:endParaRPr kumimoji="1" lang="ja-JP" altLang="en-US" sz="2400" dirty="0"/>
          </a:p>
        </p:txBody>
      </p:sp>
      <p:sp>
        <p:nvSpPr>
          <p:cNvPr id="7" name="正方形/長方形 6"/>
          <p:cNvSpPr/>
          <p:nvPr/>
        </p:nvSpPr>
        <p:spPr>
          <a:xfrm>
            <a:off x="2131221"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‘e’</a:t>
            </a:r>
            <a:endParaRPr kumimoji="1" lang="ja-JP" altLang="en-US" sz="2400" dirty="0"/>
          </a:p>
        </p:txBody>
      </p:sp>
      <p:sp>
        <p:nvSpPr>
          <p:cNvPr id="8" name="正方形/長方形 7"/>
          <p:cNvSpPr/>
          <p:nvPr/>
        </p:nvSpPr>
        <p:spPr>
          <a:xfrm>
            <a:off x="2818610"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‘x’</a:t>
            </a:r>
            <a:endParaRPr kumimoji="1" lang="ja-JP" altLang="en-US" sz="2400" dirty="0"/>
          </a:p>
        </p:txBody>
      </p:sp>
      <p:sp>
        <p:nvSpPr>
          <p:cNvPr id="9" name="正方形/長方形 8"/>
          <p:cNvSpPr/>
          <p:nvPr/>
        </p:nvSpPr>
        <p:spPr>
          <a:xfrm>
            <a:off x="3505999"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‘e’</a:t>
            </a:r>
            <a:endParaRPr kumimoji="1" lang="ja-JP" altLang="en-US" sz="2400" dirty="0"/>
          </a:p>
        </p:txBody>
      </p:sp>
      <p:sp>
        <p:nvSpPr>
          <p:cNvPr id="10" name="正方形/長方形 9"/>
          <p:cNvSpPr/>
          <p:nvPr/>
        </p:nvSpPr>
        <p:spPr>
          <a:xfrm>
            <a:off x="4193388"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11" name="正方形/長方形 10"/>
          <p:cNvSpPr/>
          <p:nvPr/>
        </p:nvSpPr>
        <p:spPr>
          <a:xfrm>
            <a:off x="4880777"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12" name="正方形/長方形 11"/>
          <p:cNvSpPr/>
          <p:nvPr/>
        </p:nvSpPr>
        <p:spPr>
          <a:xfrm>
            <a:off x="5568166"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‘r’</a:t>
            </a:r>
            <a:endParaRPr kumimoji="1" lang="ja-JP" altLang="en-US" sz="2400" dirty="0"/>
          </a:p>
        </p:txBody>
      </p:sp>
      <p:sp>
        <p:nvSpPr>
          <p:cNvPr id="13" name="正方形/長方形 12"/>
          <p:cNvSpPr/>
          <p:nvPr/>
        </p:nvSpPr>
        <p:spPr>
          <a:xfrm>
            <a:off x="6255555"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14" name="正方形/長方形 13"/>
          <p:cNvSpPr/>
          <p:nvPr/>
        </p:nvSpPr>
        <p:spPr>
          <a:xfrm>
            <a:off x="6942944"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‘1’</a:t>
            </a:r>
            <a:endParaRPr kumimoji="1" lang="ja-JP" altLang="en-US" sz="2400" dirty="0"/>
          </a:p>
        </p:txBody>
      </p:sp>
      <p:sp>
        <p:nvSpPr>
          <p:cNvPr id="15" name="正方形/長方形 14"/>
          <p:cNvSpPr/>
          <p:nvPr/>
        </p:nvSpPr>
        <p:spPr>
          <a:xfrm>
            <a:off x="7630333"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16" name="正方形/長方形 15"/>
          <p:cNvSpPr/>
          <p:nvPr/>
        </p:nvSpPr>
        <p:spPr>
          <a:xfrm>
            <a:off x="8317722"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17" name="正方形/長方形 16"/>
          <p:cNvSpPr/>
          <p:nvPr/>
        </p:nvSpPr>
        <p:spPr>
          <a:xfrm>
            <a:off x="9005111"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‘r’</a:t>
            </a:r>
            <a:endParaRPr kumimoji="1" lang="ja-JP" altLang="en-US" sz="2400" dirty="0"/>
          </a:p>
        </p:txBody>
      </p:sp>
      <p:sp>
        <p:nvSpPr>
          <p:cNvPr id="18" name="正方形/長方形 17"/>
          <p:cNvSpPr/>
          <p:nvPr/>
        </p:nvSpPr>
        <p:spPr>
          <a:xfrm>
            <a:off x="9692500"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19" name="正方形/長方形 18"/>
          <p:cNvSpPr/>
          <p:nvPr/>
        </p:nvSpPr>
        <p:spPr>
          <a:xfrm>
            <a:off x="10379889" y="5740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‘2’</a:t>
            </a:r>
            <a:endParaRPr kumimoji="1" lang="ja-JP" altLang="en-US" sz="2400" dirty="0"/>
          </a:p>
        </p:txBody>
      </p:sp>
      <p:sp>
        <p:nvSpPr>
          <p:cNvPr id="20" name="テキスト ボックス 19"/>
          <p:cNvSpPr txBox="1"/>
          <p:nvPr/>
        </p:nvSpPr>
        <p:spPr>
          <a:xfrm>
            <a:off x="11144269" y="5898632"/>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21" name="角丸四角形 20"/>
          <p:cNvSpPr/>
          <p:nvPr/>
        </p:nvSpPr>
        <p:spPr>
          <a:xfrm>
            <a:off x="270667" y="4572935"/>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err="1" smtClean="0"/>
              <a:t>argv</a:t>
            </a:r>
            <a:r>
              <a:rPr kumimoji="1" lang="en-US" altLang="ja-JP" sz="2000" dirty="0" smtClean="0"/>
              <a:t>[0]</a:t>
            </a:r>
          </a:p>
        </p:txBody>
      </p:sp>
      <p:cxnSp>
        <p:nvCxnSpPr>
          <p:cNvPr id="22" name="直線矢印コネクタ 21"/>
          <p:cNvCxnSpPr>
            <a:stCxn id="21" idx="2"/>
            <a:endCxn id="3" idx="0"/>
          </p:cNvCxnSpPr>
          <p:nvPr/>
        </p:nvCxnSpPr>
        <p:spPr>
          <a:xfrm>
            <a:off x="1090612" y="5021346"/>
            <a:ext cx="0" cy="719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4396191" y="4569477"/>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err="1" smtClean="0"/>
              <a:t>argv</a:t>
            </a:r>
            <a:r>
              <a:rPr kumimoji="1" lang="en-US" altLang="ja-JP" sz="2000" dirty="0" smtClean="0"/>
              <a:t>[1]</a:t>
            </a:r>
          </a:p>
        </p:txBody>
      </p:sp>
      <p:cxnSp>
        <p:nvCxnSpPr>
          <p:cNvPr id="30" name="直線矢印コネクタ 29"/>
          <p:cNvCxnSpPr>
            <a:stCxn id="29" idx="2"/>
            <a:endCxn id="11" idx="0"/>
          </p:cNvCxnSpPr>
          <p:nvPr/>
        </p:nvCxnSpPr>
        <p:spPr>
          <a:xfrm flipH="1">
            <a:off x="5214946" y="5017888"/>
            <a:ext cx="1190" cy="722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7818256" y="4569477"/>
            <a:ext cx="163988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err="1" smtClean="0"/>
              <a:t>argv</a:t>
            </a:r>
            <a:r>
              <a:rPr kumimoji="1" lang="en-US" altLang="ja-JP" sz="2000" dirty="0" smtClean="0"/>
              <a:t>[2]</a:t>
            </a:r>
          </a:p>
        </p:txBody>
      </p:sp>
      <p:cxnSp>
        <p:nvCxnSpPr>
          <p:cNvPr id="33" name="直線矢印コネクタ 32"/>
          <p:cNvCxnSpPr>
            <a:stCxn id="32" idx="2"/>
            <a:endCxn id="16" idx="0"/>
          </p:cNvCxnSpPr>
          <p:nvPr/>
        </p:nvCxnSpPr>
        <p:spPr>
          <a:xfrm>
            <a:off x="8638201" y="5017888"/>
            <a:ext cx="13690" cy="722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84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ややこしい文字列の宣言</a:t>
            </a:r>
            <a:endParaRPr kumimoji="1" lang="ja-JP" altLang="en-US" dirty="0"/>
          </a:p>
        </p:txBody>
      </p:sp>
      <p:sp>
        <p:nvSpPr>
          <p:cNvPr id="3" name="コンテンツ プレースホルダー 2"/>
          <p:cNvSpPr>
            <a:spLocks noGrp="1"/>
          </p:cNvSpPr>
          <p:nvPr>
            <p:ph idx="1"/>
          </p:nvPr>
        </p:nvSpPr>
        <p:spPr>
          <a:xfrm>
            <a:off x="786793" y="1176619"/>
            <a:ext cx="8946541" cy="3573182"/>
          </a:xfrm>
        </p:spPr>
        <p:txBody>
          <a:bodyPr/>
          <a:lstStyle/>
          <a:p>
            <a:r>
              <a:rPr kumimoji="1" lang="ja-JP" altLang="en-US" dirty="0" smtClean="0"/>
              <a:t>文字列の宣言は大まかに</a:t>
            </a:r>
            <a:r>
              <a:rPr kumimoji="1" lang="en-US" altLang="ja-JP" dirty="0" smtClean="0"/>
              <a:t>2</a:t>
            </a:r>
            <a:r>
              <a:rPr kumimoji="1" lang="ja-JP" altLang="en-US" dirty="0" smtClean="0"/>
              <a:t>種類ある</a:t>
            </a:r>
            <a:endParaRPr kumimoji="1" lang="en-US" altLang="ja-JP" dirty="0" smtClean="0"/>
          </a:p>
          <a:p>
            <a:pPr lvl="1"/>
            <a:r>
              <a:rPr kumimoji="1" lang="ja-JP" altLang="en-US" dirty="0" smtClean="0"/>
              <a:t>一つ目はポインタで表す方法（</a:t>
            </a:r>
            <a:r>
              <a:rPr lang="en-US" altLang="ja-JP" dirty="0" smtClean="0"/>
              <a:t>char *</a:t>
            </a:r>
            <a:r>
              <a:rPr lang="en-US" altLang="ja-JP" dirty="0" err="1" smtClean="0"/>
              <a:t>str</a:t>
            </a:r>
            <a:r>
              <a:rPr lang="en-US" altLang="ja-JP" dirty="0" smtClean="0"/>
              <a:t> = “String”</a:t>
            </a:r>
            <a:r>
              <a:rPr kumimoji="1" lang="ja-JP" altLang="en-US" dirty="0" smtClean="0"/>
              <a:t>）</a:t>
            </a:r>
            <a:endParaRPr kumimoji="1" lang="en-US" altLang="ja-JP" dirty="0" smtClean="0"/>
          </a:p>
          <a:p>
            <a:pPr lvl="2"/>
            <a:r>
              <a:rPr kumimoji="1" lang="ja-JP" altLang="en-US" dirty="0" smtClean="0"/>
              <a:t>予め文字列をどこか（リテラルプール）に用意し、そこを</a:t>
            </a:r>
            <a:r>
              <a:rPr lang="ja-JP" altLang="en-US" dirty="0"/>
              <a:t>指し示</a:t>
            </a:r>
            <a:r>
              <a:rPr lang="ja-JP" altLang="en-US" dirty="0" smtClean="0"/>
              <a:t>すだけ</a:t>
            </a:r>
            <a:endParaRPr lang="en-US" altLang="ja-JP" dirty="0" smtClean="0"/>
          </a:p>
          <a:p>
            <a:pPr lvl="2"/>
            <a:endParaRPr kumimoji="1" lang="en-US" altLang="ja-JP" dirty="0"/>
          </a:p>
          <a:p>
            <a:pPr lvl="2"/>
            <a:endParaRPr lang="en-US" altLang="ja-JP" dirty="0" smtClean="0"/>
          </a:p>
          <a:p>
            <a:pPr marL="914400" lvl="2" indent="0">
              <a:buNone/>
            </a:pPr>
            <a:endParaRPr kumimoji="1" lang="en-US" altLang="ja-JP" dirty="0" smtClean="0"/>
          </a:p>
          <a:p>
            <a:pPr lvl="1"/>
            <a:r>
              <a:rPr lang="ja-JP" altLang="en-US" dirty="0"/>
              <a:t>二つ目</a:t>
            </a:r>
            <a:r>
              <a:rPr lang="ja-JP" altLang="en-US" dirty="0" smtClean="0"/>
              <a:t>は配列で表す方法（</a:t>
            </a:r>
            <a:r>
              <a:rPr lang="en-US" altLang="ja-JP" dirty="0" smtClean="0"/>
              <a:t>char </a:t>
            </a:r>
            <a:r>
              <a:rPr lang="en-US" altLang="ja-JP" dirty="0" err="1" smtClean="0"/>
              <a:t>str</a:t>
            </a:r>
            <a:r>
              <a:rPr lang="en-US" altLang="ja-JP" dirty="0" smtClean="0"/>
              <a:t>[] = “String”</a:t>
            </a:r>
            <a:r>
              <a:rPr lang="ja-JP" altLang="en-US" dirty="0" smtClean="0"/>
              <a:t>）</a:t>
            </a:r>
            <a:endParaRPr lang="en-US" altLang="ja-JP" dirty="0" smtClean="0"/>
          </a:p>
          <a:p>
            <a:pPr lvl="2"/>
            <a:r>
              <a:rPr kumimoji="1" lang="ja-JP" altLang="en-US" dirty="0"/>
              <a:t>文字列</a:t>
            </a:r>
            <a:r>
              <a:rPr kumimoji="1" lang="ja-JP" altLang="en-US" dirty="0" smtClean="0"/>
              <a:t>そのものを</a:t>
            </a:r>
            <a:r>
              <a:rPr lang="ja-JP" altLang="en-US" dirty="0"/>
              <a:t>コピ</a:t>
            </a:r>
            <a:r>
              <a:rPr lang="ja-JP" altLang="en-US" dirty="0" smtClean="0"/>
              <a:t>ーしつつ配列に格納していく</a:t>
            </a:r>
            <a:endParaRPr kumimoji="1" lang="ja-JP" altLang="en-US" dirty="0"/>
          </a:p>
        </p:txBody>
      </p:sp>
      <p:sp>
        <p:nvSpPr>
          <p:cNvPr id="4" name="角丸四角形 3"/>
          <p:cNvSpPr/>
          <p:nvPr/>
        </p:nvSpPr>
        <p:spPr>
          <a:xfrm>
            <a:off x="3403600" y="2399017"/>
            <a:ext cx="8141682" cy="9515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 name="正方形/長方形 4"/>
          <p:cNvSpPr/>
          <p:nvPr/>
        </p:nvSpPr>
        <p:spPr>
          <a:xfrm>
            <a:off x="3734873" y="2518335"/>
            <a:ext cx="5380026"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734873"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‘S’</a:t>
            </a:r>
            <a:endParaRPr kumimoji="1" lang="ja-JP" altLang="en-US" sz="2800" dirty="0"/>
          </a:p>
        </p:txBody>
      </p:sp>
      <p:sp>
        <p:nvSpPr>
          <p:cNvPr id="15" name="正方形/長方形 14"/>
          <p:cNvSpPr/>
          <p:nvPr/>
        </p:nvSpPr>
        <p:spPr>
          <a:xfrm>
            <a:off x="4422262"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‘t’</a:t>
            </a:r>
            <a:endParaRPr kumimoji="1" lang="ja-JP" altLang="en-US" sz="2800" dirty="0"/>
          </a:p>
        </p:txBody>
      </p:sp>
      <p:sp>
        <p:nvSpPr>
          <p:cNvPr id="16" name="正方形/長方形 15"/>
          <p:cNvSpPr/>
          <p:nvPr/>
        </p:nvSpPr>
        <p:spPr>
          <a:xfrm>
            <a:off x="5109651"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‘r’</a:t>
            </a:r>
            <a:endParaRPr kumimoji="1" lang="ja-JP" altLang="en-US" sz="2800" dirty="0"/>
          </a:p>
        </p:txBody>
      </p:sp>
      <p:sp>
        <p:nvSpPr>
          <p:cNvPr id="17" name="正方形/長方形 16"/>
          <p:cNvSpPr/>
          <p:nvPr/>
        </p:nvSpPr>
        <p:spPr>
          <a:xfrm>
            <a:off x="5797040"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a:t>
            </a:r>
            <a:r>
              <a:rPr kumimoji="1" lang="en-US" altLang="ja-JP" sz="2800" dirty="0" err="1" smtClean="0"/>
              <a:t>i</a:t>
            </a:r>
            <a:r>
              <a:rPr kumimoji="1" lang="en-US" altLang="ja-JP" sz="2800" dirty="0" smtClean="0"/>
              <a:t>’</a:t>
            </a:r>
            <a:endParaRPr kumimoji="1" lang="ja-JP" altLang="en-US" sz="2800" dirty="0"/>
          </a:p>
        </p:txBody>
      </p:sp>
      <p:sp>
        <p:nvSpPr>
          <p:cNvPr id="18" name="正方形/長方形 17"/>
          <p:cNvSpPr/>
          <p:nvPr/>
        </p:nvSpPr>
        <p:spPr>
          <a:xfrm>
            <a:off x="6484429"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‘n’</a:t>
            </a:r>
            <a:endParaRPr kumimoji="1" lang="ja-JP" altLang="en-US" sz="2800" dirty="0"/>
          </a:p>
        </p:txBody>
      </p:sp>
      <p:sp>
        <p:nvSpPr>
          <p:cNvPr id="19" name="正方形/長方形 18"/>
          <p:cNvSpPr/>
          <p:nvPr/>
        </p:nvSpPr>
        <p:spPr>
          <a:xfrm>
            <a:off x="7171818"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20" name="正方形/長方形 19"/>
          <p:cNvSpPr/>
          <p:nvPr/>
        </p:nvSpPr>
        <p:spPr>
          <a:xfrm>
            <a:off x="7859207" y="2518335"/>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21" name="テキスト ボックス 20"/>
          <p:cNvSpPr txBox="1"/>
          <p:nvPr/>
        </p:nvSpPr>
        <p:spPr>
          <a:xfrm>
            <a:off x="8623587" y="2676570"/>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22" name="正方形/長方形 21"/>
          <p:cNvSpPr/>
          <p:nvPr/>
        </p:nvSpPr>
        <p:spPr>
          <a:xfrm>
            <a:off x="9267459" y="2669828"/>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リテラル</a:t>
            </a:r>
            <a:r>
              <a:rPr kumimoji="1" lang="ja-JP" altLang="en-US" dirty="0"/>
              <a:t>プール</a:t>
            </a:r>
          </a:p>
        </p:txBody>
      </p:sp>
      <p:sp>
        <p:nvSpPr>
          <p:cNvPr id="23" name="角丸四角形 22"/>
          <p:cNvSpPr/>
          <p:nvPr/>
        </p:nvSpPr>
        <p:spPr>
          <a:xfrm>
            <a:off x="1515130" y="2637030"/>
            <a:ext cx="114855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a:t>
            </a:r>
            <a:endParaRPr kumimoji="1" lang="en-US" altLang="ja-JP" sz="2800" dirty="0" smtClean="0"/>
          </a:p>
        </p:txBody>
      </p:sp>
      <p:cxnSp>
        <p:nvCxnSpPr>
          <p:cNvPr id="24" name="直線矢印コネクタ 23"/>
          <p:cNvCxnSpPr>
            <a:stCxn id="23" idx="3"/>
            <a:endCxn id="14" idx="1"/>
          </p:cNvCxnSpPr>
          <p:nvPr/>
        </p:nvCxnSpPr>
        <p:spPr>
          <a:xfrm>
            <a:off x="2663686" y="2861236"/>
            <a:ext cx="107118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3403600" y="5612450"/>
            <a:ext cx="8141682" cy="9515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3" name="正方形/長方形 32"/>
          <p:cNvSpPr/>
          <p:nvPr/>
        </p:nvSpPr>
        <p:spPr>
          <a:xfrm>
            <a:off x="3734873" y="5731768"/>
            <a:ext cx="5380026"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734873"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‘S’</a:t>
            </a:r>
            <a:endParaRPr kumimoji="1" lang="ja-JP" altLang="en-US" sz="2800" dirty="0"/>
          </a:p>
        </p:txBody>
      </p:sp>
      <p:sp>
        <p:nvSpPr>
          <p:cNvPr id="35" name="正方形/長方形 34"/>
          <p:cNvSpPr/>
          <p:nvPr/>
        </p:nvSpPr>
        <p:spPr>
          <a:xfrm>
            <a:off x="4422262"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‘t’</a:t>
            </a:r>
            <a:endParaRPr kumimoji="1" lang="ja-JP" altLang="en-US" sz="2800" dirty="0"/>
          </a:p>
        </p:txBody>
      </p:sp>
      <p:sp>
        <p:nvSpPr>
          <p:cNvPr id="36" name="正方形/長方形 35"/>
          <p:cNvSpPr/>
          <p:nvPr/>
        </p:nvSpPr>
        <p:spPr>
          <a:xfrm>
            <a:off x="5109651"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‘r’</a:t>
            </a:r>
            <a:endParaRPr kumimoji="1" lang="ja-JP" altLang="en-US" sz="2800" dirty="0"/>
          </a:p>
        </p:txBody>
      </p:sp>
      <p:sp>
        <p:nvSpPr>
          <p:cNvPr id="37" name="正方形/長方形 36"/>
          <p:cNvSpPr/>
          <p:nvPr/>
        </p:nvSpPr>
        <p:spPr>
          <a:xfrm>
            <a:off x="5797040"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a:t>
            </a:r>
            <a:r>
              <a:rPr kumimoji="1" lang="en-US" altLang="ja-JP" sz="2800" dirty="0" err="1" smtClean="0"/>
              <a:t>i</a:t>
            </a:r>
            <a:r>
              <a:rPr kumimoji="1" lang="en-US" altLang="ja-JP" sz="2800" dirty="0" smtClean="0"/>
              <a:t>’</a:t>
            </a:r>
            <a:endParaRPr kumimoji="1" lang="ja-JP" altLang="en-US" sz="2800" dirty="0"/>
          </a:p>
        </p:txBody>
      </p:sp>
      <p:sp>
        <p:nvSpPr>
          <p:cNvPr id="38" name="正方形/長方形 37"/>
          <p:cNvSpPr/>
          <p:nvPr/>
        </p:nvSpPr>
        <p:spPr>
          <a:xfrm>
            <a:off x="6484429"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‘n’</a:t>
            </a:r>
            <a:endParaRPr kumimoji="1" lang="ja-JP" altLang="en-US" sz="2800" dirty="0"/>
          </a:p>
        </p:txBody>
      </p:sp>
      <p:sp>
        <p:nvSpPr>
          <p:cNvPr id="39" name="正方形/長方形 38"/>
          <p:cNvSpPr/>
          <p:nvPr/>
        </p:nvSpPr>
        <p:spPr>
          <a:xfrm>
            <a:off x="7171818"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40" name="正方形/長方形 39"/>
          <p:cNvSpPr/>
          <p:nvPr/>
        </p:nvSpPr>
        <p:spPr>
          <a:xfrm>
            <a:off x="7859207" y="57317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41" name="テキスト ボックス 40"/>
          <p:cNvSpPr txBox="1"/>
          <p:nvPr/>
        </p:nvSpPr>
        <p:spPr>
          <a:xfrm>
            <a:off x="8623587" y="5890003"/>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42" name="正方形/長方形 41"/>
          <p:cNvSpPr/>
          <p:nvPr/>
        </p:nvSpPr>
        <p:spPr>
          <a:xfrm>
            <a:off x="9267459" y="5883261"/>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main</a:t>
            </a:r>
            <a:r>
              <a:rPr kumimoji="1" lang="ja-JP" altLang="en-US" dirty="0" smtClean="0"/>
              <a:t>の中とか</a:t>
            </a:r>
            <a:endParaRPr kumimoji="1" lang="ja-JP" altLang="en-US" dirty="0"/>
          </a:p>
        </p:txBody>
      </p:sp>
      <p:sp>
        <p:nvSpPr>
          <p:cNvPr id="43" name="角丸四角形 42"/>
          <p:cNvSpPr/>
          <p:nvPr/>
        </p:nvSpPr>
        <p:spPr>
          <a:xfrm>
            <a:off x="1515130" y="5850463"/>
            <a:ext cx="114855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a:t>
            </a:r>
            <a:endParaRPr kumimoji="1" lang="en-US" altLang="ja-JP" sz="2800" dirty="0" smtClean="0"/>
          </a:p>
        </p:txBody>
      </p:sp>
      <p:cxnSp>
        <p:nvCxnSpPr>
          <p:cNvPr id="44" name="直線矢印コネクタ 43"/>
          <p:cNvCxnSpPr>
            <a:stCxn id="43" idx="3"/>
            <a:endCxn id="34" idx="1"/>
          </p:cNvCxnSpPr>
          <p:nvPr/>
        </p:nvCxnSpPr>
        <p:spPr>
          <a:xfrm>
            <a:off x="2663686" y="6074669"/>
            <a:ext cx="107118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3403600" y="4243132"/>
            <a:ext cx="8141682" cy="95154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6" name="正方形/長方形 45"/>
          <p:cNvSpPr/>
          <p:nvPr/>
        </p:nvSpPr>
        <p:spPr>
          <a:xfrm>
            <a:off x="3734873" y="4362450"/>
            <a:ext cx="5380026"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3734873"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‘S’</a:t>
            </a:r>
            <a:endParaRPr kumimoji="1" lang="ja-JP" altLang="en-US" sz="2800" dirty="0"/>
          </a:p>
        </p:txBody>
      </p:sp>
      <p:sp>
        <p:nvSpPr>
          <p:cNvPr id="48" name="正方形/長方形 47"/>
          <p:cNvSpPr/>
          <p:nvPr/>
        </p:nvSpPr>
        <p:spPr>
          <a:xfrm>
            <a:off x="4422262"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‘t’</a:t>
            </a:r>
            <a:endParaRPr kumimoji="1" lang="ja-JP" altLang="en-US" sz="2800" dirty="0"/>
          </a:p>
        </p:txBody>
      </p:sp>
      <p:sp>
        <p:nvSpPr>
          <p:cNvPr id="49" name="正方形/長方形 48"/>
          <p:cNvSpPr/>
          <p:nvPr/>
        </p:nvSpPr>
        <p:spPr>
          <a:xfrm>
            <a:off x="5109651"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‘r’</a:t>
            </a:r>
            <a:endParaRPr kumimoji="1" lang="ja-JP" altLang="en-US" sz="2800" dirty="0"/>
          </a:p>
        </p:txBody>
      </p:sp>
      <p:sp>
        <p:nvSpPr>
          <p:cNvPr id="50" name="正方形/長方形 49"/>
          <p:cNvSpPr/>
          <p:nvPr/>
        </p:nvSpPr>
        <p:spPr>
          <a:xfrm>
            <a:off x="5797040"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a:t>
            </a:r>
            <a:r>
              <a:rPr kumimoji="1" lang="en-US" altLang="ja-JP" sz="2800" dirty="0" err="1" smtClean="0"/>
              <a:t>i</a:t>
            </a:r>
            <a:r>
              <a:rPr kumimoji="1" lang="en-US" altLang="ja-JP" sz="2800" dirty="0" smtClean="0"/>
              <a:t>’</a:t>
            </a:r>
            <a:endParaRPr kumimoji="1" lang="ja-JP" altLang="en-US" sz="2800" dirty="0"/>
          </a:p>
        </p:txBody>
      </p:sp>
      <p:sp>
        <p:nvSpPr>
          <p:cNvPr id="51" name="正方形/長方形 50"/>
          <p:cNvSpPr/>
          <p:nvPr/>
        </p:nvSpPr>
        <p:spPr>
          <a:xfrm>
            <a:off x="6484429"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‘n’</a:t>
            </a:r>
            <a:endParaRPr kumimoji="1" lang="ja-JP" altLang="en-US" sz="2800" dirty="0"/>
          </a:p>
        </p:txBody>
      </p:sp>
      <p:sp>
        <p:nvSpPr>
          <p:cNvPr id="52" name="正方形/長方形 51"/>
          <p:cNvSpPr/>
          <p:nvPr/>
        </p:nvSpPr>
        <p:spPr>
          <a:xfrm>
            <a:off x="7171818"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53" name="正方形/長方形 52"/>
          <p:cNvSpPr/>
          <p:nvPr/>
        </p:nvSpPr>
        <p:spPr>
          <a:xfrm>
            <a:off x="7859207" y="4362450"/>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54" name="テキスト ボックス 53"/>
          <p:cNvSpPr txBox="1"/>
          <p:nvPr/>
        </p:nvSpPr>
        <p:spPr>
          <a:xfrm>
            <a:off x="8623587" y="4520685"/>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55" name="正方形/長方形 54"/>
          <p:cNvSpPr/>
          <p:nvPr/>
        </p:nvSpPr>
        <p:spPr>
          <a:xfrm>
            <a:off x="9267459" y="4513943"/>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リテラル</a:t>
            </a:r>
            <a:r>
              <a:rPr kumimoji="1" lang="ja-JP" altLang="en-US" dirty="0"/>
              <a:t>プール</a:t>
            </a:r>
          </a:p>
        </p:txBody>
      </p:sp>
      <p:cxnSp>
        <p:nvCxnSpPr>
          <p:cNvPr id="59" name="直線矢印コネクタ 58"/>
          <p:cNvCxnSpPr>
            <a:stCxn id="47" idx="2"/>
            <a:endCxn id="34" idx="0"/>
          </p:cNvCxnSpPr>
          <p:nvPr/>
        </p:nvCxnSpPr>
        <p:spPr>
          <a:xfrm>
            <a:off x="4069042"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8" idx="2"/>
            <a:endCxn id="35" idx="0"/>
          </p:cNvCxnSpPr>
          <p:nvPr/>
        </p:nvCxnSpPr>
        <p:spPr>
          <a:xfrm>
            <a:off x="4756431"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9" idx="2"/>
            <a:endCxn id="36" idx="0"/>
          </p:cNvCxnSpPr>
          <p:nvPr/>
        </p:nvCxnSpPr>
        <p:spPr>
          <a:xfrm>
            <a:off x="5443820"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0" idx="2"/>
            <a:endCxn id="37" idx="0"/>
          </p:cNvCxnSpPr>
          <p:nvPr/>
        </p:nvCxnSpPr>
        <p:spPr>
          <a:xfrm>
            <a:off x="6131209"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51" idx="2"/>
            <a:endCxn id="38" idx="0"/>
          </p:cNvCxnSpPr>
          <p:nvPr/>
        </p:nvCxnSpPr>
        <p:spPr>
          <a:xfrm>
            <a:off x="6818598"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52" idx="2"/>
            <a:endCxn id="39" idx="0"/>
          </p:cNvCxnSpPr>
          <p:nvPr/>
        </p:nvCxnSpPr>
        <p:spPr>
          <a:xfrm>
            <a:off x="7505987"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3" idx="2"/>
            <a:endCxn id="40" idx="0"/>
          </p:cNvCxnSpPr>
          <p:nvPr/>
        </p:nvCxnSpPr>
        <p:spPr>
          <a:xfrm>
            <a:off x="8193376" y="5048252"/>
            <a:ext cx="0" cy="683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5251434" y="5167570"/>
            <a:ext cx="1892300" cy="3255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t>コピー</a:t>
            </a:r>
            <a:endParaRPr kumimoji="1" lang="ja-JP" altLang="en-US" dirty="0"/>
          </a:p>
        </p:txBody>
      </p:sp>
    </p:spTree>
    <p:extLst>
      <p:ext uri="{BB962C8B-B14F-4D97-AF65-F5344CB8AC3E}">
        <p14:creationId xmlns:p14="http://schemas.microsoft.com/office/powerpoint/2010/main" val="1289139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文字列のコピーが</a:t>
            </a:r>
            <a:r>
              <a:rPr kumimoji="1" lang="en-US" altLang="ja-JP" dirty="0" smtClean="0"/>
              <a:t/>
            </a:r>
            <a:br>
              <a:rPr kumimoji="1" lang="en-US" altLang="ja-JP" dirty="0" smtClean="0"/>
            </a:br>
            <a:r>
              <a:rPr lang="ja-JP" altLang="en-US" dirty="0" smtClean="0"/>
              <a:t>「</a:t>
            </a:r>
            <a:r>
              <a:rPr lang="en-US" altLang="ja-JP" dirty="0" err="1" smtClean="0"/>
              <a:t>str_a</a:t>
            </a:r>
            <a:r>
              <a:rPr lang="en-US" altLang="ja-JP" dirty="0" smtClean="0"/>
              <a:t> = </a:t>
            </a:r>
            <a:r>
              <a:rPr lang="en-US" altLang="ja-JP" dirty="0" err="1" smtClean="0"/>
              <a:t>str_b</a:t>
            </a:r>
            <a:r>
              <a:rPr lang="ja-JP" altLang="en-US" dirty="0" smtClean="0"/>
              <a:t>」</a:t>
            </a:r>
            <a:r>
              <a:rPr lang="ja-JP" altLang="en-US" dirty="0"/>
              <a:t>で</a:t>
            </a:r>
            <a:r>
              <a:rPr lang="ja-JP" altLang="en-US" dirty="0" smtClean="0"/>
              <a:t>できないワケ</a:t>
            </a:r>
            <a:endParaRPr kumimoji="1" lang="ja-JP" altLang="en-US" dirty="0"/>
          </a:p>
        </p:txBody>
      </p:sp>
      <p:sp>
        <p:nvSpPr>
          <p:cNvPr id="3" name="コンテンツ プレースホルダー 2"/>
          <p:cNvSpPr>
            <a:spLocks noGrp="1"/>
          </p:cNvSpPr>
          <p:nvPr>
            <p:ph idx="1"/>
          </p:nvPr>
        </p:nvSpPr>
        <p:spPr>
          <a:xfrm>
            <a:off x="1104293" y="1853249"/>
            <a:ext cx="8946541" cy="1537652"/>
          </a:xfrm>
        </p:spPr>
        <p:txBody>
          <a:bodyPr>
            <a:normAutofit lnSpcReduction="10000"/>
          </a:bodyPr>
          <a:lstStyle/>
          <a:p>
            <a:r>
              <a:rPr kumimoji="1" lang="ja-JP" altLang="en-US" dirty="0" smtClean="0"/>
              <a:t>みなさんが良くやりがちな事の一つに文字列のコピーがあります</a:t>
            </a:r>
            <a:endParaRPr kumimoji="1" lang="en-US" altLang="ja-JP" dirty="0" smtClean="0"/>
          </a:p>
          <a:p>
            <a:pPr lvl="1"/>
            <a:r>
              <a:rPr lang="en-US" altLang="ja-JP" dirty="0" err="1" smtClean="0"/>
              <a:t>strcpy</a:t>
            </a:r>
            <a:r>
              <a:rPr lang="en-US" altLang="ja-JP" dirty="0" smtClean="0"/>
              <a:t>(</a:t>
            </a:r>
            <a:r>
              <a:rPr lang="en-US" altLang="ja-JP" dirty="0" err="1" smtClean="0"/>
              <a:t>str_a,str_b</a:t>
            </a:r>
            <a:r>
              <a:rPr lang="en-US" altLang="ja-JP" dirty="0" smtClean="0"/>
              <a:t>)</a:t>
            </a:r>
            <a:r>
              <a:rPr lang="ja-JP" altLang="en-US" dirty="0" smtClean="0"/>
              <a:t>を使えと言われてませんか？</a:t>
            </a:r>
            <a:endParaRPr lang="en-US" altLang="ja-JP" dirty="0" smtClean="0"/>
          </a:p>
          <a:p>
            <a:pPr lvl="1"/>
            <a:r>
              <a:rPr lang="ja-JP" altLang="en-US" dirty="0" smtClean="0"/>
              <a:t>「</a:t>
            </a:r>
            <a:r>
              <a:rPr lang="en-US" altLang="ja-JP" dirty="0" err="1" smtClean="0"/>
              <a:t>str_a</a:t>
            </a:r>
            <a:r>
              <a:rPr lang="en-US" altLang="ja-JP" dirty="0" smtClean="0"/>
              <a:t> = </a:t>
            </a:r>
            <a:r>
              <a:rPr lang="en-US" altLang="ja-JP" dirty="0" err="1" smtClean="0"/>
              <a:t>str_b</a:t>
            </a:r>
            <a:r>
              <a:rPr lang="ja-JP" altLang="en-US" dirty="0" smtClean="0"/>
              <a:t>」ではポインタの値のみをコピーします</a:t>
            </a:r>
            <a:endParaRPr lang="en-US" altLang="ja-JP" dirty="0" smtClean="0"/>
          </a:p>
          <a:p>
            <a:pPr lvl="2"/>
            <a:r>
              <a:rPr lang="ja-JP" altLang="en-US" dirty="0" smtClean="0"/>
              <a:t>つまり、参照</a:t>
            </a:r>
            <a:endParaRPr lang="en-US" altLang="ja-JP" dirty="0" smtClean="0"/>
          </a:p>
          <a:p>
            <a:pPr lvl="1"/>
            <a:endParaRPr kumimoji="1" lang="ja-JP" altLang="en-US" dirty="0"/>
          </a:p>
        </p:txBody>
      </p:sp>
      <p:sp>
        <p:nvSpPr>
          <p:cNvPr id="5" name="角丸四角形 4"/>
          <p:cNvSpPr/>
          <p:nvPr/>
        </p:nvSpPr>
        <p:spPr>
          <a:xfrm>
            <a:off x="1651000" y="4305300"/>
            <a:ext cx="4348956" cy="233718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8" name="正方形/長方形 7"/>
          <p:cNvSpPr/>
          <p:nvPr/>
        </p:nvSpPr>
        <p:spPr>
          <a:xfrm>
            <a:off x="2515674" y="4438648"/>
            <a:ext cx="3307434"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515673" y="443864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文</a:t>
            </a:r>
            <a:r>
              <a:rPr kumimoji="1" lang="en-US" altLang="ja-JP" sz="2000" dirty="0" smtClean="0"/>
              <a:t>’</a:t>
            </a:r>
            <a:endParaRPr kumimoji="1" lang="ja-JP" altLang="en-US" sz="2000" dirty="0"/>
          </a:p>
        </p:txBody>
      </p:sp>
      <p:sp>
        <p:nvSpPr>
          <p:cNvPr id="10" name="正方形/長方形 9"/>
          <p:cNvSpPr/>
          <p:nvPr/>
        </p:nvSpPr>
        <p:spPr>
          <a:xfrm>
            <a:off x="3203062" y="443864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字</a:t>
            </a:r>
            <a:r>
              <a:rPr kumimoji="1" lang="en-US" altLang="ja-JP" sz="2000" dirty="0" smtClean="0"/>
              <a:t>’</a:t>
            </a:r>
            <a:endParaRPr kumimoji="1" lang="ja-JP" altLang="en-US" sz="2000" dirty="0"/>
          </a:p>
        </p:txBody>
      </p:sp>
      <p:sp>
        <p:nvSpPr>
          <p:cNvPr id="11" name="正方形/長方形 10"/>
          <p:cNvSpPr/>
          <p:nvPr/>
        </p:nvSpPr>
        <p:spPr>
          <a:xfrm>
            <a:off x="3890451" y="443864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列</a:t>
            </a:r>
            <a:r>
              <a:rPr kumimoji="1" lang="en-US" altLang="ja-JP" sz="2000" dirty="0" smtClean="0"/>
              <a:t>’</a:t>
            </a:r>
            <a:endParaRPr kumimoji="1" lang="ja-JP" altLang="en-US" sz="2000" dirty="0"/>
          </a:p>
        </p:txBody>
      </p:sp>
      <p:sp>
        <p:nvSpPr>
          <p:cNvPr id="15" name="正方形/長方形 14"/>
          <p:cNvSpPr/>
          <p:nvPr/>
        </p:nvSpPr>
        <p:spPr>
          <a:xfrm>
            <a:off x="4577840" y="443864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16" name="テキスト ボックス 15"/>
          <p:cNvSpPr txBox="1"/>
          <p:nvPr/>
        </p:nvSpPr>
        <p:spPr>
          <a:xfrm>
            <a:off x="5331795" y="4596883"/>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17" name="正方形/長方形 16"/>
          <p:cNvSpPr/>
          <p:nvPr/>
        </p:nvSpPr>
        <p:spPr>
          <a:xfrm>
            <a:off x="4190489" y="3562348"/>
            <a:ext cx="1791933" cy="539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t>理想</a:t>
            </a:r>
          </a:p>
        </p:txBody>
      </p:sp>
      <p:sp>
        <p:nvSpPr>
          <p:cNvPr id="18" name="正方形/長方形 17"/>
          <p:cNvSpPr/>
          <p:nvPr/>
        </p:nvSpPr>
        <p:spPr>
          <a:xfrm>
            <a:off x="2515673" y="5867397"/>
            <a:ext cx="3307434"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515672" y="5867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文</a:t>
            </a:r>
            <a:r>
              <a:rPr kumimoji="1" lang="en-US" altLang="ja-JP" sz="2000" dirty="0" smtClean="0"/>
              <a:t>’</a:t>
            </a:r>
            <a:endParaRPr kumimoji="1" lang="ja-JP" altLang="en-US" sz="2000" dirty="0"/>
          </a:p>
        </p:txBody>
      </p:sp>
      <p:sp>
        <p:nvSpPr>
          <p:cNvPr id="20" name="正方形/長方形 19"/>
          <p:cNvSpPr/>
          <p:nvPr/>
        </p:nvSpPr>
        <p:spPr>
          <a:xfrm>
            <a:off x="3203061" y="5867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字</a:t>
            </a:r>
            <a:r>
              <a:rPr kumimoji="1" lang="en-US" altLang="ja-JP" sz="2000" dirty="0" smtClean="0"/>
              <a:t>’</a:t>
            </a:r>
            <a:endParaRPr kumimoji="1" lang="ja-JP" altLang="en-US" sz="2000" dirty="0"/>
          </a:p>
        </p:txBody>
      </p:sp>
      <p:sp>
        <p:nvSpPr>
          <p:cNvPr id="21" name="正方形/長方形 20"/>
          <p:cNvSpPr/>
          <p:nvPr/>
        </p:nvSpPr>
        <p:spPr>
          <a:xfrm>
            <a:off x="3890450" y="5867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列</a:t>
            </a:r>
            <a:r>
              <a:rPr kumimoji="1" lang="en-US" altLang="ja-JP" sz="2000" dirty="0" smtClean="0"/>
              <a:t>’</a:t>
            </a:r>
            <a:endParaRPr kumimoji="1" lang="ja-JP" altLang="en-US" sz="2000" dirty="0"/>
          </a:p>
        </p:txBody>
      </p:sp>
      <p:sp>
        <p:nvSpPr>
          <p:cNvPr id="22" name="正方形/長方形 21"/>
          <p:cNvSpPr/>
          <p:nvPr/>
        </p:nvSpPr>
        <p:spPr>
          <a:xfrm>
            <a:off x="4577839" y="5867397"/>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23" name="テキスト ボックス 22"/>
          <p:cNvSpPr txBox="1"/>
          <p:nvPr/>
        </p:nvSpPr>
        <p:spPr>
          <a:xfrm>
            <a:off x="5331794" y="6025632"/>
            <a:ext cx="491312" cy="369332"/>
          </a:xfrm>
          <a:prstGeom prst="rect">
            <a:avLst/>
          </a:prstGeom>
          <a:noFill/>
        </p:spPr>
        <p:txBody>
          <a:bodyPr wrap="square" rtlCol="0">
            <a:spAutoFit/>
          </a:bodyPr>
          <a:lstStyle/>
          <a:p>
            <a:r>
              <a:rPr kumimoji="1" lang="en-US" altLang="ja-JP" dirty="0" smtClean="0"/>
              <a:t>…</a:t>
            </a:r>
            <a:endParaRPr kumimoji="1" lang="ja-JP" altLang="en-US" dirty="0"/>
          </a:p>
        </p:txBody>
      </p:sp>
      <p:cxnSp>
        <p:nvCxnSpPr>
          <p:cNvPr id="24" name="直線矢印コネクタ 23"/>
          <p:cNvCxnSpPr>
            <a:stCxn id="9" idx="2"/>
            <a:endCxn id="19" idx="0"/>
          </p:cNvCxnSpPr>
          <p:nvPr/>
        </p:nvCxnSpPr>
        <p:spPr>
          <a:xfrm flipH="1">
            <a:off x="2849841" y="5124450"/>
            <a:ext cx="1" cy="7429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20" idx="0"/>
          </p:cNvCxnSpPr>
          <p:nvPr/>
        </p:nvCxnSpPr>
        <p:spPr>
          <a:xfrm flipH="1">
            <a:off x="3537230" y="5124450"/>
            <a:ext cx="1" cy="7429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1" idx="2"/>
            <a:endCxn id="21" idx="0"/>
          </p:cNvCxnSpPr>
          <p:nvPr/>
        </p:nvCxnSpPr>
        <p:spPr>
          <a:xfrm flipH="1">
            <a:off x="4224619" y="5124450"/>
            <a:ext cx="1" cy="7429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5" idx="2"/>
            <a:endCxn id="22" idx="0"/>
          </p:cNvCxnSpPr>
          <p:nvPr/>
        </p:nvCxnSpPr>
        <p:spPr>
          <a:xfrm flipH="1">
            <a:off x="4912008" y="5124450"/>
            <a:ext cx="1" cy="7429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2944300" y="5247417"/>
            <a:ext cx="1892300" cy="3255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t>コピー</a:t>
            </a:r>
            <a:endParaRPr kumimoji="1" lang="ja-JP" altLang="en-US" dirty="0"/>
          </a:p>
        </p:txBody>
      </p:sp>
      <p:sp>
        <p:nvSpPr>
          <p:cNvPr id="38" name="角丸四角形 37"/>
          <p:cNvSpPr/>
          <p:nvPr/>
        </p:nvSpPr>
        <p:spPr>
          <a:xfrm>
            <a:off x="71833" y="4557343"/>
            <a:ext cx="114855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str_a</a:t>
            </a:r>
            <a:endParaRPr kumimoji="1" lang="en-US" altLang="ja-JP" sz="2800" dirty="0" smtClean="0"/>
          </a:p>
        </p:txBody>
      </p:sp>
      <p:sp>
        <p:nvSpPr>
          <p:cNvPr id="42" name="角丸四角形 41"/>
          <p:cNvSpPr/>
          <p:nvPr/>
        </p:nvSpPr>
        <p:spPr>
          <a:xfrm>
            <a:off x="71833" y="5986092"/>
            <a:ext cx="114855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str_b</a:t>
            </a:r>
            <a:endParaRPr kumimoji="1" lang="en-US" altLang="ja-JP" sz="2800" dirty="0" smtClean="0"/>
          </a:p>
        </p:txBody>
      </p:sp>
      <p:cxnSp>
        <p:nvCxnSpPr>
          <p:cNvPr id="43" name="直線矢印コネクタ 42"/>
          <p:cNvCxnSpPr>
            <a:stCxn id="38" idx="3"/>
            <a:endCxn id="9" idx="1"/>
          </p:cNvCxnSpPr>
          <p:nvPr/>
        </p:nvCxnSpPr>
        <p:spPr>
          <a:xfrm>
            <a:off x="1220389" y="4781549"/>
            <a:ext cx="129528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42" idx="3"/>
            <a:endCxn id="19" idx="1"/>
          </p:cNvCxnSpPr>
          <p:nvPr/>
        </p:nvCxnSpPr>
        <p:spPr>
          <a:xfrm>
            <a:off x="1220389" y="6210298"/>
            <a:ext cx="129528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角丸四角形 48"/>
          <p:cNvSpPr/>
          <p:nvPr/>
        </p:nvSpPr>
        <p:spPr>
          <a:xfrm>
            <a:off x="8305799" y="4305300"/>
            <a:ext cx="3779597" cy="233718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8622213" y="5143493"/>
            <a:ext cx="3307434"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8622212" y="5143493"/>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文</a:t>
            </a:r>
            <a:r>
              <a:rPr kumimoji="1" lang="en-US" altLang="ja-JP" sz="2000" dirty="0" smtClean="0"/>
              <a:t>’</a:t>
            </a:r>
            <a:endParaRPr kumimoji="1" lang="ja-JP" altLang="en-US" sz="2000" dirty="0"/>
          </a:p>
        </p:txBody>
      </p:sp>
      <p:sp>
        <p:nvSpPr>
          <p:cNvPr id="52" name="正方形/長方形 51"/>
          <p:cNvSpPr/>
          <p:nvPr/>
        </p:nvSpPr>
        <p:spPr>
          <a:xfrm>
            <a:off x="9309601" y="5143493"/>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字</a:t>
            </a:r>
            <a:r>
              <a:rPr kumimoji="1" lang="en-US" altLang="ja-JP" sz="2000" dirty="0" smtClean="0"/>
              <a:t>’</a:t>
            </a:r>
            <a:endParaRPr kumimoji="1" lang="ja-JP" altLang="en-US" sz="2000" dirty="0"/>
          </a:p>
        </p:txBody>
      </p:sp>
      <p:sp>
        <p:nvSpPr>
          <p:cNvPr id="53" name="正方形/長方形 52"/>
          <p:cNvSpPr/>
          <p:nvPr/>
        </p:nvSpPr>
        <p:spPr>
          <a:xfrm>
            <a:off x="9996990" y="5143493"/>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a:t>
            </a:r>
            <a:r>
              <a:rPr kumimoji="1" lang="ja-JP" altLang="en-US" sz="2000" dirty="0" smtClean="0"/>
              <a:t>列</a:t>
            </a:r>
            <a:r>
              <a:rPr kumimoji="1" lang="en-US" altLang="ja-JP" sz="2000" dirty="0" smtClean="0"/>
              <a:t>’</a:t>
            </a:r>
            <a:endParaRPr kumimoji="1" lang="ja-JP" altLang="en-US" sz="2000" dirty="0"/>
          </a:p>
        </p:txBody>
      </p:sp>
      <p:sp>
        <p:nvSpPr>
          <p:cNvPr id="54" name="正方形/長方形 53"/>
          <p:cNvSpPr/>
          <p:nvPr/>
        </p:nvSpPr>
        <p:spPr>
          <a:xfrm>
            <a:off x="10684379" y="5143493"/>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55" name="テキスト ボックス 54"/>
          <p:cNvSpPr txBox="1"/>
          <p:nvPr/>
        </p:nvSpPr>
        <p:spPr>
          <a:xfrm>
            <a:off x="11438334" y="5301728"/>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56" name="正方形/長方形 55"/>
          <p:cNvSpPr/>
          <p:nvPr/>
        </p:nvSpPr>
        <p:spPr>
          <a:xfrm>
            <a:off x="10275930" y="3562348"/>
            <a:ext cx="1791933" cy="539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t>現実</a:t>
            </a:r>
          </a:p>
        </p:txBody>
      </p:sp>
      <p:sp>
        <p:nvSpPr>
          <p:cNvPr id="68" name="角丸四角形 67"/>
          <p:cNvSpPr/>
          <p:nvPr/>
        </p:nvSpPr>
        <p:spPr>
          <a:xfrm>
            <a:off x="6157273" y="4313318"/>
            <a:ext cx="1571596" cy="7443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err="1" smtClean="0"/>
              <a:t>str_a</a:t>
            </a:r>
            <a:endParaRPr kumimoji="1" lang="en-US" altLang="ja-JP" sz="2400" dirty="0" smtClean="0"/>
          </a:p>
          <a:p>
            <a:pPr algn="ctr"/>
            <a:r>
              <a:rPr kumimoji="1" lang="en-US" altLang="ja-JP" sz="2400" dirty="0" smtClean="0"/>
              <a:t>(0x100)</a:t>
            </a:r>
          </a:p>
        </p:txBody>
      </p:sp>
      <p:cxnSp>
        <p:nvCxnSpPr>
          <p:cNvPr id="70" name="直線矢印コネクタ 69"/>
          <p:cNvCxnSpPr>
            <a:stCxn id="68" idx="3"/>
            <a:endCxn id="51" idx="1"/>
          </p:cNvCxnSpPr>
          <p:nvPr/>
        </p:nvCxnSpPr>
        <p:spPr>
          <a:xfrm>
            <a:off x="7728869" y="4685511"/>
            <a:ext cx="893343" cy="800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645820" y="4596366"/>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アドレス：</a:t>
            </a:r>
            <a:r>
              <a:rPr kumimoji="1" lang="en-US" altLang="ja-JP" dirty="0" smtClean="0"/>
              <a:t>0x100</a:t>
            </a:r>
          </a:p>
        </p:txBody>
      </p:sp>
      <p:sp>
        <p:nvSpPr>
          <p:cNvPr id="77" name="角丸四角形 76"/>
          <p:cNvSpPr/>
          <p:nvPr/>
        </p:nvSpPr>
        <p:spPr>
          <a:xfrm>
            <a:off x="6157273" y="5808814"/>
            <a:ext cx="1571596" cy="7443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err="1" smtClean="0"/>
              <a:t>str_a</a:t>
            </a:r>
            <a:endParaRPr kumimoji="1" lang="en-US" altLang="ja-JP" sz="2400" dirty="0" smtClean="0"/>
          </a:p>
          <a:p>
            <a:pPr algn="ctr"/>
            <a:r>
              <a:rPr kumimoji="1" lang="en-US" altLang="ja-JP" sz="2400" dirty="0" smtClean="0"/>
              <a:t>(0x100)</a:t>
            </a:r>
          </a:p>
        </p:txBody>
      </p:sp>
      <p:cxnSp>
        <p:nvCxnSpPr>
          <p:cNvPr id="78" name="直線矢印コネクタ 77"/>
          <p:cNvCxnSpPr>
            <a:stCxn id="77" idx="3"/>
          </p:cNvCxnSpPr>
          <p:nvPr/>
        </p:nvCxnSpPr>
        <p:spPr>
          <a:xfrm flipV="1">
            <a:off x="7728869" y="5515685"/>
            <a:ext cx="874292" cy="665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68" idx="2"/>
            <a:endCxn id="77" idx="0"/>
          </p:cNvCxnSpPr>
          <p:nvPr/>
        </p:nvCxnSpPr>
        <p:spPr>
          <a:xfrm>
            <a:off x="6943071" y="5057703"/>
            <a:ext cx="0" cy="75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p:cNvSpPr/>
          <p:nvPr/>
        </p:nvSpPr>
        <p:spPr>
          <a:xfrm>
            <a:off x="6308937" y="5163489"/>
            <a:ext cx="1268269" cy="3255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t>コピー</a:t>
            </a:r>
            <a:endParaRPr kumimoji="1" lang="ja-JP" altLang="en-US" dirty="0"/>
          </a:p>
        </p:txBody>
      </p:sp>
    </p:spTree>
    <p:extLst>
      <p:ext uri="{BB962C8B-B14F-4D97-AF65-F5344CB8AC3E}">
        <p14:creationId xmlns:p14="http://schemas.microsoft.com/office/powerpoint/2010/main" val="2225043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文字列の比較が</a:t>
            </a:r>
            <a:r>
              <a:rPr kumimoji="1" lang="en-US" altLang="ja-JP" dirty="0" smtClean="0"/>
              <a:t/>
            </a:r>
            <a:br>
              <a:rPr kumimoji="1" lang="en-US" altLang="ja-JP" dirty="0" smtClean="0"/>
            </a:br>
            <a:r>
              <a:rPr lang="ja-JP" altLang="en-US" dirty="0" smtClean="0"/>
              <a:t>「</a:t>
            </a:r>
            <a:r>
              <a:rPr lang="en-US" altLang="ja-JP" dirty="0" err="1" smtClean="0"/>
              <a:t>str_a</a:t>
            </a:r>
            <a:r>
              <a:rPr lang="en-US" altLang="ja-JP" dirty="0" smtClean="0"/>
              <a:t> == </a:t>
            </a:r>
            <a:r>
              <a:rPr lang="en-US" altLang="ja-JP" dirty="0" err="1" smtClean="0"/>
              <a:t>str_b</a:t>
            </a:r>
            <a:r>
              <a:rPr lang="ja-JP" altLang="en-US" dirty="0" smtClean="0"/>
              <a:t>」でできないワケ</a:t>
            </a:r>
            <a:endParaRPr kumimoji="1" lang="ja-JP" altLang="en-US" dirty="0"/>
          </a:p>
        </p:txBody>
      </p:sp>
      <p:sp>
        <p:nvSpPr>
          <p:cNvPr id="3" name="コンテンツ プレースホルダー 2"/>
          <p:cNvSpPr>
            <a:spLocks noGrp="1"/>
          </p:cNvSpPr>
          <p:nvPr>
            <p:ph idx="1"/>
          </p:nvPr>
        </p:nvSpPr>
        <p:spPr>
          <a:xfrm>
            <a:off x="1104293" y="1800070"/>
            <a:ext cx="8946541" cy="1282857"/>
          </a:xfrm>
        </p:spPr>
        <p:txBody>
          <a:bodyPr>
            <a:normAutofit fontScale="92500"/>
          </a:bodyPr>
          <a:lstStyle/>
          <a:p>
            <a:r>
              <a:rPr kumimoji="1" lang="ja-JP" altLang="en-US" dirty="0" smtClean="0"/>
              <a:t>みなさんが良くやりがちな事のもう一つに文字列の比較があります</a:t>
            </a:r>
            <a:endParaRPr kumimoji="1" lang="en-US" altLang="ja-JP" dirty="0" smtClean="0"/>
          </a:p>
          <a:p>
            <a:pPr lvl="1"/>
            <a:r>
              <a:rPr lang="en-US" altLang="ja-JP" dirty="0" err="1" smtClean="0"/>
              <a:t>strcmp</a:t>
            </a:r>
            <a:r>
              <a:rPr lang="en-US" altLang="ja-JP" dirty="0" smtClean="0"/>
              <a:t>(</a:t>
            </a:r>
            <a:r>
              <a:rPr lang="en-US" altLang="ja-JP" dirty="0" err="1" smtClean="0"/>
              <a:t>str_a,str_b</a:t>
            </a:r>
            <a:r>
              <a:rPr lang="en-US" altLang="ja-JP" dirty="0" smtClean="0"/>
              <a:t>)</a:t>
            </a:r>
            <a:r>
              <a:rPr lang="ja-JP" altLang="en-US" dirty="0" smtClean="0"/>
              <a:t>を使えと言われてませんか？</a:t>
            </a:r>
            <a:endParaRPr lang="en-US" altLang="ja-JP" dirty="0" smtClean="0"/>
          </a:p>
          <a:p>
            <a:pPr lvl="1"/>
            <a:r>
              <a:rPr kumimoji="1" lang="ja-JP" altLang="en-US" dirty="0" smtClean="0"/>
              <a:t>「</a:t>
            </a:r>
            <a:r>
              <a:rPr kumimoji="1" lang="en-US" altLang="ja-JP" dirty="0" err="1" smtClean="0"/>
              <a:t>str_a</a:t>
            </a:r>
            <a:r>
              <a:rPr kumimoji="1" lang="en-US" altLang="ja-JP" dirty="0" smtClean="0"/>
              <a:t> == </a:t>
            </a:r>
            <a:r>
              <a:rPr kumimoji="1" lang="en-US" altLang="ja-JP" dirty="0" err="1" smtClean="0"/>
              <a:t>str_b</a:t>
            </a:r>
            <a:r>
              <a:rPr kumimoji="1" lang="ja-JP" altLang="en-US" dirty="0" smtClean="0"/>
              <a:t>」</a:t>
            </a:r>
            <a:r>
              <a:rPr lang="ja-JP" altLang="en-US" dirty="0" smtClean="0"/>
              <a:t>は</a:t>
            </a:r>
            <a:r>
              <a:rPr lang="en-US" altLang="ja-JP" dirty="0" err="1" smtClean="0"/>
              <a:t>str_a</a:t>
            </a:r>
            <a:r>
              <a:rPr lang="ja-JP" altLang="en-US" dirty="0" smtClean="0"/>
              <a:t>と</a:t>
            </a:r>
            <a:r>
              <a:rPr lang="en-US" altLang="ja-JP" dirty="0" err="1" smtClean="0"/>
              <a:t>str_b</a:t>
            </a:r>
            <a:r>
              <a:rPr lang="ja-JP" altLang="en-US" dirty="0" smtClean="0"/>
              <a:t>の持っている値（つまりアドレス）の比較です</a:t>
            </a:r>
            <a:endParaRPr kumimoji="1" lang="ja-JP" altLang="en-US" dirty="0"/>
          </a:p>
        </p:txBody>
      </p:sp>
      <p:sp>
        <p:nvSpPr>
          <p:cNvPr id="4" name="角丸四角形 3"/>
          <p:cNvSpPr/>
          <p:nvPr/>
        </p:nvSpPr>
        <p:spPr>
          <a:xfrm>
            <a:off x="4533900" y="5181800"/>
            <a:ext cx="5969000" cy="142049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 name="正方形/長方形 4"/>
          <p:cNvSpPr/>
          <p:nvPr/>
        </p:nvSpPr>
        <p:spPr>
          <a:xfrm>
            <a:off x="4865173" y="5287468"/>
            <a:ext cx="5380026"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865173"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‘S’</a:t>
            </a:r>
            <a:endParaRPr kumimoji="1" lang="ja-JP" altLang="en-US" sz="2800" dirty="0"/>
          </a:p>
        </p:txBody>
      </p:sp>
      <p:sp>
        <p:nvSpPr>
          <p:cNvPr id="7" name="正方形/長方形 6"/>
          <p:cNvSpPr/>
          <p:nvPr/>
        </p:nvSpPr>
        <p:spPr>
          <a:xfrm>
            <a:off x="5552562"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‘t’</a:t>
            </a:r>
            <a:endParaRPr kumimoji="1" lang="ja-JP" altLang="en-US" sz="2800" dirty="0"/>
          </a:p>
        </p:txBody>
      </p:sp>
      <p:sp>
        <p:nvSpPr>
          <p:cNvPr id="8" name="正方形/長方形 7"/>
          <p:cNvSpPr/>
          <p:nvPr/>
        </p:nvSpPr>
        <p:spPr>
          <a:xfrm>
            <a:off x="6239951"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‘r’</a:t>
            </a:r>
            <a:endParaRPr kumimoji="1" lang="ja-JP" altLang="en-US" sz="2800" dirty="0"/>
          </a:p>
        </p:txBody>
      </p:sp>
      <p:sp>
        <p:nvSpPr>
          <p:cNvPr id="9" name="正方形/長方形 8"/>
          <p:cNvSpPr/>
          <p:nvPr/>
        </p:nvSpPr>
        <p:spPr>
          <a:xfrm>
            <a:off x="6927340"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a:t>
            </a:r>
            <a:r>
              <a:rPr kumimoji="1" lang="en-US" altLang="ja-JP" sz="2800" dirty="0" err="1" smtClean="0"/>
              <a:t>i</a:t>
            </a:r>
            <a:r>
              <a:rPr kumimoji="1" lang="en-US" altLang="ja-JP" sz="2800" dirty="0" smtClean="0"/>
              <a:t>’</a:t>
            </a:r>
            <a:endParaRPr kumimoji="1" lang="ja-JP" altLang="en-US" sz="2800" dirty="0"/>
          </a:p>
        </p:txBody>
      </p:sp>
      <p:sp>
        <p:nvSpPr>
          <p:cNvPr id="10" name="正方形/長方形 9"/>
          <p:cNvSpPr/>
          <p:nvPr/>
        </p:nvSpPr>
        <p:spPr>
          <a:xfrm>
            <a:off x="7614729"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‘n’</a:t>
            </a:r>
            <a:endParaRPr kumimoji="1" lang="ja-JP" altLang="en-US" sz="2800" dirty="0"/>
          </a:p>
        </p:txBody>
      </p:sp>
      <p:sp>
        <p:nvSpPr>
          <p:cNvPr id="11" name="正方形/長方形 10"/>
          <p:cNvSpPr/>
          <p:nvPr/>
        </p:nvSpPr>
        <p:spPr>
          <a:xfrm>
            <a:off x="8302118"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12" name="正方形/長方形 11"/>
          <p:cNvSpPr/>
          <p:nvPr/>
        </p:nvSpPr>
        <p:spPr>
          <a:xfrm>
            <a:off x="8989507" y="5287468"/>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13" name="テキスト ボックス 12"/>
          <p:cNvSpPr txBox="1"/>
          <p:nvPr/>
        </p:nvSpPr>
        <p:spPr>
          <a:xfrm>
            <a:off x="9753887" y="5445703"/>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14" name="正方形/長方形 13"/>
          <p:cNvSpPr/>
          <p:nvPr/>
        </p:nvSpPr>
        <p:spPr>
          <a:xfrm>
            <a:off x="8206639" y="6131328"/>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err="1" smtClean="0"/>
              <a:t>str_b</a:t>
            </a:r>
            <a:r>
              <a:rPr kumimoji="1" lang="ja-JP" altLang="en-US" dirty="0" smtClean="0"/>
              <a:t>の文字列</a:t>
            </a:r>
            <a:endParaRPr kumimoji="1" lang="ja-JP" altLang="en-US" dirty="0"/>
          </a:p>
        </p:txBody>
      </p:sp>
      <p:sp>
        <p:nvSpPr>
          <p:cNvPr id="15" name="角丸四角形 14"/>
          <p:cNvSpPr/>
          <p:nvPr/>
        </p:nvSpPr>
        <p:spPr>
          <a:xfrm>
            <a:off x="1511300" y="5392148"/>
            <a:ext cx="228268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str_b</a:t>
            </a:r>
            <a:r>
              <a:rPr kumimoji="1" lang="en-US" altLang="ja-JP" sz="2800" dirty="0" smtClean="0"/>
              <a:t>(0x200)</a:t>
            </a:r>
          </a:p>
        </p:txBody>
      </p:sp>
      <p:cxnSp>
        <p:nvCxnSpPr>
          <p:cNvPr id="16" name="直線矢印コネクタ 15"/>
          <p:cNvCxnSpPr>
            <a:stCxn id="15" idx="3"/>
            <a:endCxn id="6" idx="1"/>
          </p:cNvCxnSpPr>
          <p:nvPr/>
        </p:nvCxnSpPr>
        <p:spPr>
          <a:xfrm>
            <a:off x="3793986" y="5616354"/>
            <a:ext cx="1071187" cy="140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4533900" y="3210913"/>
            <a:ext cx="5969000" cy="148155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8" name="正方形/長方形 17"/>
          <p:cNvSpPr/>
          <p:nvPr/>
        </p:nvSpPr>
        <p:spPr>
          <a:xfrm>
            <a:off x="4865173" y="3876331"/>
            <a:ext cx="5380026" cy="68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865173"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‘S’</a:t>
            </a:r>
            <a:endParaRPr kumimoji="1" lang="ja-JP" altLang="en-US" sz="2800" dirty="0"/>
          </a:p>
        </p:txBody>
      </p:sp>
      <p:sp>
        <p:nvSpPr>
          <p:cNvPr id="20" name="正方形/長方形 19"/>
          <p:cNvSpPr/>
          <p:nvPr/>
        </p:nvSpPr>
        <p:spPr>
          <a:xfrm>
            <a:off x="5552562"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‘t’</a:t>
            </a:r>
            <a:endParaRPr kumimoji="1" lang="ja-JP" altLang="en-US" sz="2800" dirty="0"/>
          </a:p>
        </p:txBody>
      </p:sp>
      <p:sp>
        <p:nvSpPr>
          <p:cNvPr id="21" name="正方形/長方形 20"/>
          <p:cNvSpPr/>
          <p:nvPr/>
        </p:nvSpPr>
        <p:spPr>
          <a:xfrm>
            <a:off x="6239951"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‘r’</a:t>
            </a:r>
            <a:endParaRPr kumimoji="1" lang="ja-JP" altLang="en-US" sz="2800" dirty="0"/>
          </a:p>
        </p:txBody>
      </p:sp>
      <p:sp>
        <p:nvSpPr>
          <p:cNvPr id="22" name="正方形/長方形 21"/>
          <p:cNvSpPr/>
          <p:nvPr/>
        </p:nvSpPr>
        <p:spPr>
          <a:xfrm>
            <a:off x="6927340"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a:t>
            </a:r>
            <a:r>
              <a:rPr kumimoji="1" lang="en-US" altLang="ja-JP" sz="2800" dirty="0" err="1" smtClean="0"/>
              <a:t>i</a:t>
            </a:r>
            <a:r>
              <a:rPr kumimoji="1" lang="en-US" altLang="ja-JP" sz="2800" dirty="0" smtClean="0"/>
              <a:t>’</a:t>
            </a:r>
            <a:endParaRPr kumimoji="1" lang="ja-JP" altLang="en-US" sz="2800" dirty="0"/>
          </a:p>
        </p:txBody>
      </p:sp>
      <p:sp>
        <p:nvSpPr>
          <p:cNvPr id="23" name="正方形/長方形 22"/>
          <p:cNvSpPr/>
          <p:nvPr/>
        </p:nvSpPr>
        <p:spPr>
          <a:xfrm>
            <a:off x="7614729"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‘n’</a:t>
            </a:r>
            <a:endParaRPr kumimoji="1" lang="ja-JP" altLang="en-US" sz="2800" dirty="0"/>
          </a:p>
        </p:txBody>
      </p:sp>
      <p:sp>
        <p:nvSpPr>
          <p:cNvPr id="24" name="正方形/長方形 23"/>
          <p:cNvSpPr/>
          <p:nvPr/>
        </p:nvSpPr>
        <p:spPr>
          <a:xfrm>
            <a:off x="8302118"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dirty="0" smtClean="0"/>
              <a:t>‘g’</a:t>
            </a:r>
            <a:endParaRPr kumimoji="1" lang="ja-JP" altLang="en-US" sz="2400" dirty="0"/>
          </a:p>
        </p:txBody>
      </p:sp>
      <p:sp>
        <p:nvSpPr>
          <p:cNvPr id="25" name="正方形/長方形 24"/>
          <p:cNvSpPr/>
          <p:nvPr/>
        </p:nvSpPr>
        <p:spPr>
          <a:xfrm>
            <a:off x="8989507" y="3876331"/>
            <a:ext cx="668338" cy="6858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000" dirty="0" smtClean="0"/>
              <a:t>‘\0’</a:t>
            </a:r>
            <a:endParaRPr kumimoji="1" lang="ja-JP" altLang="en-US" sz="2000" dirty="0"/>
          </a:p>
        </p:txBody>
      </p:sp>
      <p:sp>
        <p:nvSpPr>
          <p:cNvPr id="26" name="テキスト ボックス 25"/>
          <p:cNvSpPr txBox="1"/>
          <p:nvPr/>
        </p:nvSpPr>
        <p:spPr>
          <a:xfrm>
            <a:off x="9753887" y="4034566"/>
            <a:ext cx="491312"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27" name="正方形/長方形 26"/>
          <p:cNvSpPr/>
          <p:nvPr/>
        </p:nvSpPr>
        <p:spPr>
          <a:xfrm>
            <a:off x="8206640" y="3356037"/>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err="1" smtClean="0"/>
              <a:t>str_a</a:t>
            </a:r>
            <a:r>
              <a:rPr kumimoji="1" lang="ja-JP" altLang="en-US" dirty="0" smtClean="0"/>
              <a:t>の文字列</a:t>
            </a:r>
            <a:endParaRPr kumimoji="1" lang="ja-JP" altLang="en-US" dirty="0"/>
          </a:p>
        </p:txBody>
      </p:sp>
      <p:sp>
        <p:nvSpPr>
          <p:cNvPr id="37" name="角丸四角形 36"/>
          <p:cNvSpPr/>
          <p:nvPr/>
        </p:nvSpPr>
        <p:spPr>
          <a:xfrm>
            <a:off x="1511300" y="3995026"/>
            <a:ext cx="2282686"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str_a</a:t>
            </a:r>
            <a:r>
              <a:rPr kumimoji="1" lang="en-US" altLang="ja-JP" sz="2800" dirty="0" smtClean="0"/>
              <a:t>(0x100)</a:t>
            </a:r>
          </a:p>
        </p:txBody>
      </p:sp>
      <p:cxnSp>
        <p:nvCxnSpPr>
          <p:cNvPr id="38" name="直線矢印コネクタ 37"/>
          <p:cNvCxnSpPr>
            <a:stCxn id="37" idx="3"/>
            <a:endCxn id="19" idx="1"/>
          </p:cNvCxnSpPr>
          <p:nvPr/>
        </p:nvCxnSpPr>
        <p:spPr>
          <a:xfrm>
            <a:off x="3793986" y="4219232"/>
            <a:ext cx="107118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4865173" y="3363548"/>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アドレス：</a:t>
            </a:r>
            <a:r>
              <a:rPr kumimoji="1" lang="en-US" altLang="ja-JP" dirty="0" smtClean="0"/>
              <a:t>0x100</a:t>
            </a:r>
          </a:p>
        </p:txBody>
      </p:sp>
      <p:sp>
        <p:nvSpPr>
          <p:cNvPr id="54" name="正方形/長方形 53"/>
          <p:cNvSpPr/>
          <p:nvPr/>
        </p:nvSpPr>
        <p:spPr>
          <a:xfrm>
            <a:off x="4865172" y="6129839"/>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アドレス：</a:t>
            </a:r>
            <a:r>
              <a:rPr kumimoji="1" lang="en-US" altLang="ja-JP" dirty="0" smtClean="0"/>
              <a:t>0x200</a:t>
            </a:r>
          </a:p>
        </p:txBody>
      </p:sp>
      <p:cxnSp>
        <p:nvCxnSpPr>
          <p:cNvPr id="56" name="直線矢印コネクタ 55"/>
          <p:cNvCxnSpPr>
            <a:stCxn id="19" idx="2"/>
            <a:endCxn id="6" idx="0"/>
          </p:cNvCxnSpPr>
          <p:nvPr/>
        </p:nvCxnSpPr>
        <p:spPr>
          <a:xfrm>
            <a:off x="5199342"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7" name="直線矢印コネクタ 56"/>
          <p:cNvCxnSpPr>
            <a:stCxn id="20" idx="2"/>
            <a:endCxn id="7" idx="0"/>
          </p:cNvCxnSpPr>
          <p:nvPr/>
        </p:nvCxnSpPr>
        <p:spPr>
          <a:xfrm>
            <a:off x="5886731"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0" name="直線矢印コネクタ 59"/>
          <p:cNvCxnSpPr>
            <a:stCxn id="21" idx="2"/>
            <a:endCxn id="8" idx="0"/>
          </p:cNvCxnSpPr>
          <p:nvPr/>
        </p:nvCxnSpPr>
        <p:spPr>
          <a:xfrm>
            <a:off x="6574120"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4" name="直線矢印コネクタ 63"/>
          <p:cNvCxnSpPr>
            <a:stCxn id="22" idx="2"/>
            <a:endCxn id="9" idx="0"/>
          </p:cNvCxnSpPr>
          <p:nvPr/>
        </p:nvCxnSpPr>
        <p:spPr>
          <a:xfrm>
            <a:off x="7261509"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7" name="直線矢印コネクタ 66"/>
          <p:cNvCxnSpPr>
            <a:stCxn id="23" idx="2"/>
            <a:endCxn id="10" idx="0"/>
          </p:cNvCxnSpPr>
          <p:nvPr/>
        </p:nvCxnSpPr>
        <p:spPr>
          <a:xfrm>
            <a:off x="7948898"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0" name="直線矢印コネクタ 69"/>
          <p:cNvCxnSpPr>
            <a:stCxn id="24" idx="2"/>
            <a:endCxn id="11" idx="0"/>
          </p:cNvCxnSpPr>
          <p:nvPr/>
        </p:nvCxnSpPr>
        <p:spPr>
          <a:xfrm>
            <a:off x="8636287"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3" name="直線矢印コネクタ 72"/>
          <p:cNvCxnSpPr>
            <a:stCxn id="25" idx="2"/>
            <a:endCxn id="12" idx="0"/>
          </p:cNvCxnSpPr>
          <p:nvPr/>
        </p:nvCxnSpPr>
        <p:spPr>
          <a:xfrm>
            <a:off x="9323676" y="4562133"/>
            <a:ext cx="0" cy="72533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6" name="直線矢印コネクタ 75"/>
          <p:cNvCxnSpPr>
            <a:stCxn id="37" idx="2"/>
            <a:endCxn id="15" idx="0"/>
          </p:cNvCxnSpPr>
          <p:nvPr/>
        </p:nvCxnSpPr>
        <p:spPr>
          <a:xfrm>
            <a:off x="2652643" y="4443437"/>
            <a:ext cx="0" cy="948711"/>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sp>
        <p:nvSpPr>
          <p:cNvPr id="79" name="正方形/長方形 78"/>
          <p:cNvSpPr/>
          <p:nvPr/>
        </p:nvSpPr>
        <p:spPr>
          <a:xfrm>
            <a:off x="1155700" y="3099000"/>
            <a:ext cx="2864419" cy="359410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4412155" y="3099000"/>
            <a:ext cx="6319346" cy="359410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1290150" y="4714374"/>
            <a:ext cx="2656667" cy="37711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str_a</a:t>
            </a:r>
            <a:r>
              <a:rPr kumimoji="1" lang="en-US" altLang="ja-JP" sz="2400" dirty="0" smtClean="0"/>
              <a:t> == </a:t>
            </a:r>
            <a:r>
              <a:rPr kumimoji="1" lang="en-US" altLang="ja-JP" sz="2400" dirty="0" err="1" smtClean="0"/>
              <a:t>str_b</a:t>
            </a:r>
            <a:endParaRPr kumimoji="1" lang="ja-JP" altLang="en-US" sz="2400" dirty="0"/>
          </a:p>
        </p:txBody>
      </p:sp>
      <p:sp>
        <p:nvSpPr>
          <p:cNvPr id="82" name="正方形/長方形 81"/>
          <p:cNvSpPr/>
          <p:nvPr/>
        </p:nvSpPr>
        <p:spPr>
          <a:xfrm>
            <a:off x="5552562" y="4651223"/>
            <a:ext cx="3619499" cy="39612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strcmp</a:t>
            </a:r>
            <a:r>
              <a:rPr kumimoji="1" lang="en-US" altLang="ja-JP" sz="2400" dirty="0" smtClean="0"/>
              <a:t>(</a:t>
            </a:r>
            <a:r>
              <a:rPr kumimoji="1" lang="en-US" altLang="ja-JP" sz="2400" dirty="0" err="1" smtClean="0"/>
              <a:t>str_a,str_b</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560663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実践してみよう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(Advanced!)</a:t>
            </a:r>
            <a:r>
              <a:rPr kumimoji="1" lang="ja-JP" altLang="en-US" dirty="0" smtClean="0"/>
              <a:t>文字列を比較する</a:t>
            </a:r>
            <a:r>
              <a:rPr kumimoji="1" lang="en-US" altLang="ja-JP" dirty="0" err="1" smtClean="0"/>
              <a:t>strcmp</a:t>
            </a:r>
            <a:r>
              <a:rPr kumimoji="1" lang="ja-JP" altLang="en-US" dirty="0" smtClean="0"/>
              <a:t>を自分で実装してみましょう</a:t>
            </a:r>
            <a:endParaRPr lang="en-US" altLang="ja-JP" dirty="0" smtClean="0"/>
          </a:p>
        </p:txBody>
      </p:sp>
    </p:spTree>
    <p:extLst>
      <p:ext uri="{BB962C8B-B14F-4D97-AF65-F5344CB8AC3E}">
        <p14:creationId xmlns:p14="http://schemas.microsoft.com/office/powerpoint/2010/main" val="3080542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ja-JP" altLang="en-US" sz="5400" dirty="0" smtClean="0"/>
              <a:t>構造体のポインタ</a:t>
            </a:r>
            <a:endParaRPr lang="ja-JP" altLang="en-US" sz="5400" dirty="0"/>
          </a:p>
        </p:txBody>
      </p:sp>
    </p:spTree>
    <p:extLst>
      <p:ext uri="{BB962C8B-B14F-4D97-AF65-F5344CB8AC3E}">
        <p14:creationId xmlns:p14="http://schemas.microsoft.com/office/powerpoint/2010/main" val="36231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角丸四角形 50"/>
          <p:cNvSpPr/>
          <p:nvPr/>
        </p:nvSpPr>
        <p:spPr>
          <a:xfrm>
            <a:off x="8010487" y="3695699"/>
            <a:ext cx="3883147" cy="300989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a:xfrm>
            <a:off x="646111" y="452718"/>
            <a:ext cx="9404723" cy="715682"/>
          </a:xfrm>
        </p:spPr>
        <p:txBody>
          <a:bodyPr/>
          <a:lstStyle/>
          <a:p>
            <a:r>
              <a:rPr kumimoji="1" lang="ja-JP" altLang="en-US" dirty="0" smtClean="0"/>
              <a:t>構造体とは？</a:t>
            </a:r>
            <a:endParaRPr kumimoji="1" lang="ja-JP" altLang="en-US" dirty="0"/>
          </a:p>
        </p:txBody>
      </p:sp>
      <p:sp>
        <p:nvSpPr>
          <p:cNvPr id="5" name="コンテンツ プレースホルダー 4"/>
          <p:cNvSpPr>
            <a:spLocks noGrp="1"/>
          </p:cNvSpPr>
          <p:nvPr>
            <p:ph idx="1"/>
          </p:nvPr>
        </p:nvSpPr>
        <p:spPr>
          <a:xfrm>
            <a:off x="1005520" y="1163170"/>
            <a:ext cx="8946541" cy="1591982"/>
          </a:xfrm>
        </p:spPr>
        <p:txBody>
          <a:bodyPr/>
          <a:lstStyle/>
          <a:p>
            <a:r>
              <a:rPr lang="ja-JP" altLang="en-US" b="1" dirty="0"/>
              <a:t>構造体</a:t>
            </a:r>
            <a:r>
              <a:rPr lang="ja-JP" altLang="en-US" dirty="0"/>
              <a:t>（こう</a:t>
            </a:r>
            <a:r>
              <a:rPr lang="ja-JP" altLang="en-US" dirty="0" err="1"/>
              <a:t>ぞ</a:t>
            </a:r>
            <a:r>
              <a:rPr lang="ja-JP" altLang="en-US" dirty="0"/>
              <a:t>うたい、</a:t>
            </a:r>
            <a:r>
              <a:rPr lang="ja-JP" altLang="en-US" dirty="0">
                <a:hlinkClick r:id="rId2" tooltip="英語"/>
              </a:rPr>
              <a:t>英</a:t>
            </a:r>
            <a:r>
              <a:rPr lang="en-US" altLang="ja-JP" dirty="0"/>
              <a:t>: structure</a:t>
            </a:r>
            <a:r>
              <a:rPr lang="ja-JP" altLang="en-US" dirty="0"/>
              <a:t>）は</a:t>
            </a:r>
            <a:r>
              <a:rPr lang="ja-JP" altLang="en-US" dirty="0">
                <a:hlinkClick r:id="rId3" tooltip="プログラミング言語"/>
              </a:rPr>
              <a:t>プログラミング言語</a:t>
            </a:r>
            <a:r>
              <a:rPr lang="ja-JP" altLang="en-US" dirty="0"/>
              <a:t>における</a:t>
            </a:r>
            <a:r>
              <a:rPr lang="ja-JP" altLang="en-US" dirty="0">
                <a:hlinkClick r:id="rId4" tooltip="データ型"/>
              </a:rPr>
              <a:t>データ型</a:t>
            </a:r>
            <a:r>
              <a:rPr lang="ja-JP" altLang="en-US" dirty="0"/>
              <a:t>の一つで、</a:t>
            </a:r>
            <a:r>
              <a:rPr lang="en-US" altLang="ja-JP" dirty="0"/>
              <a:t>1</a:t>
            </a:r>
            <a:r>
              <a:rPr lang="ja-JP" altLang="en-US" dirty="0"/>
              <a:t>つもしくは複数の値をまとめて格納できる型</a:t>
            </a:r>
            <a:r>
              <a:rPr lang="ja-JP" altLang="en-US" dirty="0" smtClean="0"/>
              <a:t>。</a:t>
            </a:r>
            <a:endParaRPr lang="en-US" altLang="ja-JP" dirty="0" smtClean="0"/>
          </a:p>
          <a:p>
            <a:pPr lvl="1"/>
            <a:r>
              <a:rPr kumimoji="1" lang="ja-JP" altLang="en-US" dirty="0" smtClean="0"/>
              <a:t>つまり、オリジナルの型を定義できるということ</a:t>
            </a:r>
            <a:endParaRPr kumimoji="1" lang="en-US" altLang="ja-JP" dirty="0" smtClean="0"/>
          </a:p>
          <a:p>
            <a:pPr lvl="1"/>
            <a:r>
              <a:rPr lang="ja-JP" altLang="en-US" dirty="0"/>
              <a:t>関連</a:t>
            </a:r>
            <a:r>
              <a:rPr lang="ja-JP" altLang="en-US" dirty="0" smtClean="0"/>
              <a:t>するデータを</a:t>
            </a:r>
            <a:r>
              <a:rPr lang="ja-JP" altLang="en-US" dirty="0"/>
              <a:t>一</a:t>
            </a:r>
            <a:r>
              <a:rPr lang="ja-JP" altLang="en-US" dirty="0" smtClean="0"/>
              <a:t>つの値としてみなすことができる</a:t>
            </a:r>
            <a:endParaRPr kumimoji="1" lang="en-US" altLang="ja-JP" dirty="0" smtClean="0"/>
          </a:p>
          <a:p>
            <a:pPr lvl="1"/>
            <a:endParaRPr kumimoji="1" lang="ja-JP" altLang="en-US" dirty="0"/>
          </a:p>
        </p:txBody>
      </p:sp>
      <p:sp>
        <p:nvSpPr>
          <p:cNvPr id="6" name="正方形/長方形 5"/>
          <p:cNvSpPr/>
          <p:nvPr/>
        </p:nvSpPr>
        <p:spPr>
          <a:xfrm>
            <a:off x="265111" y="3517901"/>
            <a:ext cx="4052889" cy="300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800" dirty="0" err="1" smtClean="0"/>
              <a:t>struct</a:t>
            </a:r>
            <a:r>
              <a:rPr kumimoji="1" lang="en-US" altLang="ja-JP" sz="2800" dirty="0" smtClean="0"/>
              <a:t> Salary{</a:t>
            </a:r>
          </a:p>
          <a:p>
            <a:pPr algn="ctr"/>
            <a:r>
              <a:rPr kumimoji="1" lang="en-US" altLang="ja-JP" sz="2800" dirty="0" smtClean="0"/>
              <a:t>char *name;</a:t>
            </a:r>
          </a:p>
          <a:p>
            <a:pPr algn="ctr"/>
            <a:r>
              <a:rPr kumimoji="1" lang="en-US" altLang="ja-JP" sz="2800" dirty="0" err="1" smtClean="0"/>
              <a:t>int</a:t>
            </a:r>
            <a:r>
              <a:rPr kumimoji="1" lang="en-US" altLang="ja-JP" sz="2800" dirty="0" smtClean="0"/>
              <a:t> </a:t>
            </a:r>
            <a:r>
              <a:rPr kumimoji="1" lang="en-US" altLang="ja-JP" sz="2800" dirty="0" err="1" smtClean="0"/>
              <a:t>hourly_wage</a:t>
            </a:r>
            <a:r>
              <a:rPr kumimoji="1" lang="en-US" altLang="ja-JP" sz="2800" dirty="0" smtClean="0"/>
              <a:t>;</a:t>
            </a:r>
          </a:p>
          <a:p>
            <a:pPr algn="ctr"/>
            <a:r>
              <a:rPr kumimoji="1" lang="en-US" altLang="ja-JP" sz="2800" dirty="0" err="1" smtClean="0"/>
              <a:t>int</a:t>
            </a:r>
            <a:r>
              <a:rPr kumimoji="1" lang="en-US" altLang="ja-JP" sz="2800" dirty="0" smtClean="0"/>
              <a:t> salaried;</a:t>
            </a:r>
          </a:p>
          <a:p>
            <a:pPr algn="ctr"/>
            <a:r>
              <a:rPr kumimoji="1" lang="en-US" altLang="ja-JP" sz="2800" dirty="0" smtClean="0"/>
              <a:t>double worktime;</a:t>
            </a:r>
          </a:p>
          <a:p>
            <a:pPr algn="ctr"/>
            <a:r>
              <a:rPr kumimoji="1" lang="en-US" altLang="ja-JP" sz="2800" dirty="0" smtClean="0"/>
              <a:t>char *comment;</a:t>
            </a:r>
          </a:p>
          <a:p>
            <a:r>
              <a:rPr kumimoji="1" lang="en-US" altLang="ja-JP" sz="2800" dirty="0"/>
              <a:t>}</a:t>
            </a:r>
            <a:endParaRPr kumimoji="1" lang="ja-JP" altLang="en-US" sz="2800" dirty="0"/>
          </a:p>
        </p:txBody>
      </p:sp>
      <p:sp>
        <p:nvSpPr>
          <p:cNvPr id="7" name="右矢印 6"/>
          <p:cNvSpPr/>
          <p:nvPr/>
        </p:nvSpPr>
        <p:spPr>
          <a:xfrm>
            <a:off x="4580613" y="4648200"/>
            <a:ext cx="791487" cy="74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131325" y="4055237"/>
            <a:ext cx="3587116" cy="69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131325" y="4061616"/>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‘M’</a:t>
            </a:r>
            <a:endParaRPr kumimoji="1" lang="ja-JP" altLang="en-US" sz="1200" dirty="0"/>
          </a:p>
        </p:txBody>
      </p:sp>
      <p:sp>
        <p:nvSpPr>
          <p:cNvPr id="16" name="テキスト ボックス 15"/>
          <p:cNvSpPr txBox="1"/>
          <p:nvPr/>
        </p:nvSpPr>
        <p:spPr>
          <a:xfrm>
            <a:off x="11363435" y="4146875"/>
            <a:ext cx="327758"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17" name="正方形/長方形 16"/>
          <p:cNvSpPr/>
          <p:nvPr/>
        </p:nvSpPr>
        <p:spPr>
          <a:xfrm>
            <a:off x="8861690" y="5001463"/>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t>リテラル</a:t>
            </a:r>
            <a:r>
              <a:rPr kumimoji="1" lang="ja-JP" altLang="en-US" dirty="0"/>
              <a:t>プール</a:t>
            </a:r>
          </a:p>
        </p:txBody>
      </p:sp>
      <p:sp>
        <p:nvSpPr>
          <p:cNvPr id="20" name="角丸四角形 19"/>
          <p:cNvSpPr/>
          <p:nvPr/>
        </p:nvSpPr>
        <p:spPr>
          <a:xfrm>
            <a:off x="5462547" y="3035301"/>
            <a:ext cx="2283907" cy="36703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21" name="角丸四角形 20"/>
          <p:cNvSpPr/>
          <p:nvPr/>
        </p:nvSpPr>
        <p:spPr>
          <a:xfrm>
            <a:off x="5684288" y="3803798"/>
            <a:ext cx="188646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name</a:t>
            </a:r>
          </a:p>
        </p:txBody>
      </p:sp>
      <p:sp>
        <p:nvSpPr>
          <p:cNvPr id="22" name="角丸四角形 21"/>
          <p:cNvSpPr/>
          <p:nvPr/>
        </p:nvSpPr>
        <p:spPr>
          <a:xfrm>
            <a:off x="5684288" y="4360306"/>
            <a:ext cx="1886460" cy="5184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err="1" smtClean="0"/>
              <a:t>hourly_wage</a:t>
            </a:r>
            <a:endParaRPr kumimoji="1" lang="en-US" altLang="ja-JP" sz="2000" dirty="0" smtClean="0"/>
          </a:p>
        </p:txBody>
      </p:sp>
      <p:sp>
        <p:nvSpPr>
          <p:cNvPr id="23" name="角丸四角形 22"/>
          <p:cNvSpPr/>
          <p:nvPr/>
        </p:nvSpPr>
        <p:spPr>
          <a:xfrm>
            <a:off x="5684288" y="4976444"/>
            <a:ext cx="188646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salaried</a:t>
            </a:r>
          </a:p>
        </p:txBody>
      </p:sp>
      <p:sp>
        <p:nvSpPr>
          <p:cNvPr id="24" name="角丸四角形 23"/>
          <p:cNvSpPr/>
          <p:nvPr/>
        </p:nvSpPr>
        <p:spPr>
          <a:xfrm>
            <a:off x="5684288" y="5522586"/>
            <a:ext cx="188646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worktime</a:t>
            </a:r>
          </a:p>
        </p:txBody>
      </p:sp>
      <p:sp>
        <p:nvSpPr>
          <p:cNvPr id="25" name="角丸四角形 24"/>
          <p:cNvSpPr/>
          <p:nvPr/>
        </p:nvSpPr>
        <p:spPr>
          <a:xfrm>
            <a:off x="5684288" y="6068728"/>
            <a:ext cx="188646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smtClean="0"/>
              <a:t>comment</a:t>
            </a:r>
          </a:p>
        </p:txBody>
      </p:sp>
      <p:sp>
        <p:nvSpPr>
          <p:cNvPr id="31" name="正方形/長方形 30"/>
          <p:cNvSpPr/>
          <p:nvPr/>
        </p:nvSpPr>
        <p:spPr>
          <a:xfrm>
            <a:off x="8608699"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‘a’</a:t>
            </a:r>
            <a:endParaRPr kumimoji="1" lang="ja-JP" altLang="en-US" sz="1200" dirty="0"/>
          </a:p>
        </p:txBody>
      </p:sp>
      <p:sp>
        <p:nvSpPr>
          <p:cNvPr id="32" name="正方形/長方形 31"/>
          <p:cNvSpPr/>
          <p:nvPr/>
        </p:nvSpPr>
        <p:spPr>
          <a:xfrm>
            <a:off x="9076951"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‘k’</a:t>
            </a:r>
            <a:endParaRPr kumimoji="1" lang="ja-JP" altLang="en-US" sz="1200" dirty="0"/>
          </a:p>
        </p:txBody>
      </p:sp>
      <p:sp>
        <p:nvSpPr>
          <p:cNvPr id="33" name="正方形/長方形 32"/>
          <p:cNvSpPr/>
          <p:nvPr/>
        </p:nvSpPr>
        <p:spPr>
          <a:xfrm>
            <a:off x="9545203"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‘o’</a:t>
            </a:r>
            <a:endParaRPr kumimoji="1" lang="ja-JP" altLang="en-US" sz="1200" dirty="0"/>
          </a:p>
        </p:txBody>
      </p:sp>
      <p:sp>
        <p:nvSpPr>
          <p:cNvPr id="34" name="正方形/長方形 33"/>
          <p:cNvSpPr/>
          <p:nvPr/>
        </p:nvSpPr>
        <p:spPr>
          <a:xfrm>
            <a:off x="10013455"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‘t’</a:t>
            </a:r>
            <a:endParaRPr kumimoji="1" lang="ja-JP" altLang="en-US" sz="1200" dirty="0"/>
          </a:p>
        </p:txBody>
      </p:sp>
      <p:sp>
        <p:nvSpPr>
          <p:cNvPr id="35" name="正方形/長方形 34"/>
          <p:cNvSpPr/>
          <p:nvPr/>
        </p:nvSpPr>
        <p:spPr>
          <a:xfrm>
            <a:off x="10481707"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‘o’</a:t>
            </a:r>
            <a:endParaRPr kumimoji="1" lang="ja-JP" altLang="en-US" sz="1200" dirty="0"/>
          </a:p>
        </p:txBody>
      </p:sp>
      <p:sp>
        <p:nvSpPr>
          <p:cNvPr id="36" name="正方形/長方形 35"/>
          <p:cNvSpPr/>
          <p:nvPr/>
        </p:nvSpPr>
        <p:spPr>
          <a:xfrm>
            <a:off x="10949959" y="4061615"/>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100" dirty="0" smtClean="0"/>
              <a:t>‘\0’</a:t>
            </a:r>
            <a:endParaRPr kumimoji="1" lang="ja-JP" altLang="en-US" sz="1100" dirty="0"/>
          </a:p>
        </p:txBody>
      </p:sp>
      <p:cxnSp>
        <p:nvCxnSpPr>
          <p:cNvPr id="19" name="直線矢印コネクタ 18"/>
          <p:cNvCxnSpPr>
            <a:stCxn id="21" idx="3"/>
            <a:endCxn id="9" idx="1"/>
          </p:cNvCxnSpPr>
          <p:nvPr/>
        </p:nvCxnSpPr>
        <p:spPr>
          <a:xfrm>
            <a:off x="7570748" y="4028004"/>
            <a:ext cx="560577" cy="3669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151705" y="5631292"/>
            <a:ext cx="3587116" cy="69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8151705" y="5637671"/>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‘T’</a:t>
            </a:r>
            <a:endParaRPr kumimoji="1" lang="ja-JP" altLang="en-US" sz="1200" dirty="0"/>
          </a:p>
        </p:txBody>
      </p:sp>
      <p:sp>
        <p:nvSpPr>
          <p:cNvPr id="41" name="テキスト ボックス 40"/>
          <p:cNvSpPr txBox="1"/>
          <p:nvPr/>
        </p:nvSpPr>
        <p:spPr>
          <a:xfrm>
            <a:off x="11383815" y="5722930"/>
            <a:ext cx="327758"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42" name="正方形/長方形 41"/>
          <p:cNvSpPr/>
          <p:nvPr/>
        </p:nvSpPr>
        <p:spPr>
          <a:xfrm>
            <a:off x="8629079"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a:t>
            </a:r>
            <a:r>
              <a:rPr kumimoji="1" lang="en-US" altLang="ja-JP" sz="1200" dirty="0" err="1" smtClean="0"/>
              <a:t>i</a:t>
            </a:r>
            <a:r>
              <a:rPr kumimoji="1" lang="en-US" altLang="ja-JP" sz="1200" dirty="0" smtClean="0"/>
              <a:t>’</a:t>
            </a:r>
            <a:endParaRPr kumimoji="1" lang="ja-JP" altLang="en-US" sz="1200" dirty="0"/>
          </a:p>
        </p:txBody>
      </p:sp>
      <p:sp>
        <p:nvSpPr>
          <p:cNvPr id="43" name="正方形/長方形 42"/>
          <p:cNvSpPr/>
          <p:nvPr/>
        </p:nvSpPr>
        <p:spPr>
          <a:xfrm>
            <a:off x="9097331"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‘r’</a:t>
            </a:r>
            <a:endParaRPr kumimoji="1" lang="ja-JP" altLang="en-US" sz="1200" dirty="0"/>
          </a:p>
        </p:txBody>
      </p:sp>
      <p:sp>
        <p:nvSpPr>
          <p:cNvPr id="44" name="正方形/長方形 43"/>
          <p:cNvSpPr/>
          <p:nvPr/>
        </p:nvSpPr>
        <p:spPr>
          <a:xfrm>
            <a:off x="9565583"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‘e’</a:t>
            </a:r>
            <a:endParaRPr kumimoji="1" lang="ja-JP" altLang="en-US" sz="1200" dirty="0"/>
          </a:p>
        </p:txBody>
      </p:sp>
      <p:sp>
        <p:nvSpPr>
          <p:cNvPr id="45" name="正方形/長方形 44"/>
          <p:cNvSpPr/>
          <p:nvPr/>
        </p:nvSpPr>
        <p:spPr>
          <a:xfrm>
            <a:off x="10033835"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‘d’</a:t>
            </a:r>
            <a:endParaRPr kumimoji="1" lang="ja-JP" altLang="en-US" sz="1200" dirty="0"/>
          </a:p>
        </p:txBody>
      </p:sp>
      <p:sp>
        <p:nvSpPr>
          <p:cNvPr id="46" name="正方形/長方形 45"/>
          <p:cNvSpPr/>
          <p:nvPr/>
        </p:nvSpPr>
        <p:spPr>
          <a:xfrm>
            <a:off x="10502087"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dirty="0" smtClean="0"/>
              <a:t>‘!’</a:t>
            </a:r>
            <a:endParaRPr kumimoji="1" lang="ja-JP" altLang="en-US" sz="1200" dirty="0"/>
          </a:p>
        </p:txBody>
      </p:sp>
      <p:sp>
        <p:nvSpPr>
          <p:cNvPr id="47" name="正方形/長方形 46"/>
          <p:cNvSpPr/>
          <p:nvPr/>
        </p:nvSpPr>
        <p:spPr>
          <a:xfrm>
            <a:off x="10970339" y="5637670"/>
            <a:ext cx="445853" cy="6666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100" dirty="0" smtClean="0"/>
              <a:t>‘\0’</a:t>
            </a:r>
            <a:endParaRPr kumimoji="1" lang="ja-JP" altLang="en-US" sz="1100" dirty="0"/>
          </a:p>
        </p:txBody>
      </p:sp>
      <p:cxnSp>
        <p:nvCxnSpPr>
          <p:cNvPr id="48" name="直線矢印コネクタ 47"/>
          <p:cNvCxnSpPr>
            <a:stCxn id="25" idx="3"/>
            <a:endCxn id="39" idx="1"/>
          </p:cNvCxnSpPr>
          <p:nvPr/>
        </p:nvCxnSpPr>
        <p:spPr>
          <a:xfrm flipV="1">
            <a:off x="7570748" y="5976465"/>
            <a:ext cx="580957" cy="3164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5585220" y="3211800"/>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smtClean="0"/>
              <a:t>Salary</a:t>
            </a:r>
            <a:endParaRPr kumimoji="1" lang="ja-JP" altLang="en-US" sz="2800" dirty="0"/>
          </a:p>
        </p:txBody>
      </p:sp>
    </p:spTree>
    <p:extLst>
      <p:ext uri="{BB962C8B-B14F-4D97-AF65-F5344CB8AC3E}">
        <p14:creationId xmlns:p14="http://schemas.microsoft.com/office/powerpoint/2010/main" val="1484656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注意事項</a:t>
            </a:r>
            <a:endParaRPr kumimoji="1" lang="ja-JP" altLang="en-US" dirty="0"/>
          </a:p>
        </p:txBody>
      </p:sp>
      <p:sp>
        <p:nvSpPr>
          <p:cNvPr id="3" name="コンテンツ プレースホルダー 2"/>
          <p:cNvSpPr>
            <a:spLocks noGrp="1"/>
          </p:cNvSpPr>
          <p:nvPr>
            <p:ph idx="1"/>
          </p:nvPr>
        </p:nvSpPr>
        <p:spPr>
          <a:xfrm>
            <a:off x="900112" y="1853248"/>
            <a:ext cx="10567988" cy="4195481"/>
          </a:xfrm>
        </p:spPr>
        <p:txBody>
          <a:bodyPr>
            <a:noAutofit/>
          </a:bodyPr>
          <a:lstStyle/>
          <a:p>
            <a:r>
              <a:rPr kumimoji="1" lang="ja-JP" altLang="en-US" sz="2800" dirty="0" smtClean="0"/>
              <a:t>今回はポインタのことに絞ってお話をします</a:t>
            </a:r>
            <a:endParaRPr kumimoji="1" lang="en-US" altLang="ja-JP" sz="2800" dirty="0" smtClean="0"/>
          </a:p>
          <a:p>
            <a:pPr lvl="1"/>
            <a:r>
              <a:rPr lang="ja-JP" altLang="en-US" sz="2400" dirty="0" smtClean="0"/>
              <a:t>そのため、他の要素（引数、変数等）については詳しく解説しません</a:t>
            </a:r>
            <a:endParaRPr lang="en-US" altLang="ja-JP" sz="2400" dirty="0" smtClean="0"/>
          </a:p>
          <a:p>
            <a:pPr lvl="1"/>
            <a:r>
              <a:rPr kumimoji="1" lang="ja-JP" altLang="en-US" sz="2400" dirty="0" smtClean="0"/>
              <a:t>他の要素などの質問等があれば後ろにいる</a:t>
            </a:r>
            <a:r>
              <a:rPr lang="en-US" altLang="ja-JP" sz="2400" dirty="0" smtClean="0"/>
              <a:t>SA</a:t>
            </a:r>
            <a:r>
              <a:rPr lang="ja-JP" altLang="en-US" sz="2400" dirty="0" smtClean="0"/>
              <a:t>にお願いします</a:t>
            </a:r>
            <a:r>
              <a:rPr lang="en-US" altLang="ja-JP" sz="2400" dirty="0" smtClean="0"/>
              <a:t/>
            </a:r>
            <a:br>
              <a:rPr lang="en-US" altLang="ja-JP" sz="2400" dirty="0" smtClean="0"/>
            </a:br>
            <a:r>
              <a:rPr lang="ja-JP" altLang="en-US" sz="2400" dirty="0" smtClean="0"/>
              <a:t>（僕でも</a:t>
            </a:r>
            <a:r>
              <a:rPr lang="en-US" altLang="ja-JP" sz="2400" dirty="0" smtClean="0"/>
              <a:t>OK</a:t>
            </a:r>
            <a:r>
              <a:rPr lang="ja-JP" altLang="en-US" sz="2400" dirty="0" smtClean="0"/>
              <a:t>ですよ）</a:t>
            </a:r>
            <a:endParaRPr lang="en-US" altLang="ja-JP" sz="2400" dirty="0" smtClean="0"/>
          </a:p>
          <a:p>
            <a:r>
              <a:rPr kumimoji="1" lang="ja-JP" altLang="en-US" sz="2800" dirty="0" smtClean="0"/>
              <a:t>ポインタの扱いはメモリやアーキテクチャ</a:t>
            </a:r>
            <a:r>
              <a:rPr kumimoji="1" lang="en-US" altLang="ja-JP" sz="2800" dirty="0" smtClean="0"/>
              <a:t/>
            </a:r>
            <a:br>
              <a:rPr kumimoji="1" lang="en-US" altLang="ja-JP" sz="2800" dirty="0" smtClean="0"/>
            </a:br>
            <a:r>
              <a:rPr kumimoji="1" lang="ja-JP" altLang="en-US" sz="2800" dirty="0" smtClean="0"/>
              <a:t>（平たく言うと</a:t>
            </a:r>
            <a:r>
              <a:rPr kumimoji="1" lang="en-US" altLang="ja-JP" sz="2800" dirty="0" smtClean="0"/>
              <a:t>CPU</a:t>
            </a:r>
            <a:r>
              <a:rPr kumimoji="1" lang="ja-JP" altLang="en-US" sz="2800" dirty="0" smtClean="0"/>
              <a:t>）の違いによって若干異なります</a:t>
            </a:r>
            <a:endParaRPr kumimoji="1" lang="en-US" altLang="ja-JP" sz="2800" dirty="0" smtClean="0"/>
          </a:p>
          <a:p>
            <a:pPr lvl="1"/>
            <a:r>
              <a:rPr kumimoji="1" lang="ja-JP" altLang="en-US" sz="2400" dirty="0" smtClean="0"/>
              <a:t>今回教えたことが全ての場合で通用するとは限りません</a:t>
            </a:r>
            <a:endParaRPr lang="en-US" altLang="ja-JP" sz="2400" dirty="0" smtClean="0"/>
          </a:p>
          <a:p>
            <a:pPr lvl="2"/>
            <a:r>
              <a:rPr kumimoji="1" lang="ja-JP" altLang="en-US" sz="2000" dirty="0" smtClean="0"/>
              <a:t>が、授業内のことだったらこれで十分？</a:t>
            </a:r>
            <a:endParaRPr kumimoji="1" lang="en-US" altLang="ja-JP" sz="2000" dirty="0" smtClean="0"/>
          </a:p>
          <a:p>
            <a:r>
              <a:rPr lang="ja-JP" altLang="en-US" sz="2800" dirty="0"/>
              <a:t>間違</a:t>
            </a:r>
            <a:r>
              <a:rPr lang="ja-JP" altLang="en-US" sz="2800" dirty="0" smtClean="0"/>
              <a:t>っていたらすみません（本末転倒ですが）</a:t>
            </a:r>
            <a:endParaRPr kumimoji="1" lang="en-US" altLang="ja-JP" sz="2800" dirty="0" smtClean="0"/>
          </a:p>
        </p:txBody>
      </p:sp>
    </p:spTree>
    <p:extLst>
      <p:ext uri="{BB962C8B-B14F-4D97-AF65-F5344CB8AC3E}">
        <p14:creationId xmlns:p14="http://schemas.microsoft.com/office/powerpoint/2010/main" val="698746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構造体とメンバ</a:t>
            </a:r>
            <a:endParaRPr kumimoji="1" lang="ja-JP" altLang="en-US" dirty="0"/>
          </a:p>
        </p:txBody>
      </p:sp>
      <p:sp>
        <p:nvSpPr>
          <p:cNvPr id="3" name="コンテンツ プレースホルダー 2"/>
          <p:cNvSpPr>
            <a:spLocks noGrp="1"/>
          </p:cNvSpPr>
          <p:nvPr>
            <p:ph idx="1"/>
          </p:nvPr>
        </p:nvSpPr>
        <p:spPr>
          <a:xfrm>
            <a:off x="1104293" y="1443319"/>
            <a:ext cx="8946541" cy="1223682"/>
          </a:xfrm>
        </p:spPr>
        <p:txBody>
          <a:bodyPr>
            <a:normAutofit lnSpcReduction="10000"/>
          </a:bodyPr>
          <a:lstStyle/>
          <a:p>
            <a:r>
              <a:rPr kumimoji="1" lang="ja-JP" altLang="en-US" dirty="0" smtClean="0"/>
              <a:t>構造体の中には構造体を構成する「メンバ」という要素があります</a:t>
            </a:r>
            <a:endParaRPr kumimoji="1" lang="en-US" altLang="ja-JP" dirty="0" smtClean="0"/>
          </a:p>
          <a:p>
            <a:pPr lvl="1"/>
            <a:r>
              <a:rPr lang="ja-JP" altLang="en-US" dirty="0"/>
              <a:t>変数</a:t>
            </a:r>
            <a:r>
              <a:rPr lang="ja-JP" altLang="en-US" dirty="0" smtClean="0"/>
              <a:t>の</a:t>
            </a:r>
            <a:r>
              <a:rPr lang="ja-JP" altLang="en-US" dirty="0"/>
              <a:t>中</a:t>
            </a:r>
            <a:r>
              <a:rPr lang="ja-JP" altLang="en-US" dirty="0" smtClean="0"/>
              <a:t>にある変数だと思えばいいです</a:t>
            </a:r>
            <a:endParaRPr lang="en-US" altLang="ja-JP" dirty="0" smtClean="0"/>
          </a:p>
          <a:p>
            <a:r>
              <a:rPr kumimoji="1" lang="ja-JP" altLang="en-US" dirty="0"/>
              <a:t>構造体</a:t>
            </a:r>
            <a:r>
              <a:rPr kumimoji="1" lang="ja-JP" altLang="en-US" dirty="0" smtClean="0"/>
              <a:t>には「</a:t>
            </a:r>
            <a:r>
              <a:rPr kumimoji="1" lang="en-US" altLang="ja-JP" dirty="0" smtClean="0"/>
              <a:t>.</a:t>
            </a:r>
            <a:r>
              <a:rPr kumimoji="1" lang="ja-JP" altLang="en-US" dirty="0" smtClean="0"/>
              <a:t>（ドット）」を使ってアクセス（取得）します</a:t>
            </a:r>
            <a:endParaRPr kumimoji="1" lang="en-US" altLang="ja-JP" dirty="0" smtClean="0"/>
          </a:p>
        </p:txBody>
      </p:sp>
      <p:sp>
        <p:nvSpPr>
          <p:cNvPr id="4" name="角丸四角形 3"/>
          <p:cNvSpPr/>
          <p:nvPr/>
        </p:nvSpPr>
        <p:spPr>
          <a:xfrm>
            <a:off x="6643647" y="3059400"/>
            <a:ext cx="4964153" cy="3493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 name="角丸四角形 4"/>
          <p:cNvSpPr/>
          <p:nvPr/>
        </p:nvSpPr>
        <p:spPr>
          <a:xfrm>
            <a:off x="8904248" y="3657602"/>
            <a:ext cx="237490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t>
            </a:r>
            <a:r>
              <a:rPr kumimoji="1" lang="en-US" altLang="ja-JP" sz="2000" dirty="0" err="1" smtClean="0"/>
              <a:t>ptr</a:t>
            </a:r>
            <a:r>
              <a:rPr kumimoji="1" lang="en-US" altLang="ja-JP" sz="2000" dirty="0" smtClean="0"/>
              <a:t> to “Makoto”)</a:t>
            </a:r>
          </a:p>
        </p:txBody>
      </p:sp>
      <p:sp>
        <p:nvSpPr>
          <p:cNvPr id="6" name="角丸四角形 5"/>
          <p:cNvSpPr/>
          <p:nvPr/>
        </p:nvSpPr>
        <p:spPr>
          <a:xfrm>
            <a:off x="8904248" y="4214110"/>
            <a:ext cx="2374900" cy="5184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800</a:t>
            </a:r>
          </a:p>
        </p:txBody>
      </p:sp>
      <p:sp>
        <p:nvSpPr>
          <p:cNvPr id="7" name="角丸四角形 6"/>
          <p:cNvSpPr/>
          <p:nvPr/>
        </p:nvSpPr>
        <p:spPr>
          <a:xfrm>
            <a:off x="8904248" y="4830248"/>
            <a:ext cx="237490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0</a:t>
            </a:r>
          </a:p>
        </p:txBody>
      </p:sp>
      <p:sp>
        <p:nvSpPr>
          <p:cNvPr id="8" name="角丸四角形 7"/>
          <p:cNvSpPr/>
          <p:nvPr/>
        </p:nvSpPr>
        <p:spPr>
          <a:xfrm>
            <a:off x="8904248" y="5376390"/>
            <a:ext cx="237490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20.0</a:t>
            </a:r>
          </a:p>
        </p:txBody>
      </p:sp>
      <p:sp>
        <p:nvSpPr>
          <p:cNvPr id="9" name="角丸四角形 8"/>
          <p:cNvSpPr/>
          <p:nvPr/>
        </p:nvSpPr>
        <p:spPr>
          <a:xfrm>
            <a:off x="8904248" y="5922532"/>
            <a:ext cx="2374900"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000" dirty="0" smtClean="0"/>
              <a:t>(</a:t>
            </a:r>
            <a:r>
              <a:rPr kumimoji="1" lang="en-US" altLang="ja-JP" sz="2000" dirty="0" err="1" smtClean="0"/>
              <a:t>ptr</a:t>
            </a:r>
            <a:r>
              <a:rPr kumimoji="1" lang="en-US" altLang="ja-JP" sz="2000" dirty="0" smtClean="0"/>
              <a:t> to “Tired!”)</a:t>
            </a:r>
          </a:p>
        </p:txBody>
      </p:sp>
      <p:sp>
        <p:nvSpPr>
          <p:cNvPr id="10" name="正方形/長方形 9"/>
          <p:cNvSpPr/>
          <p:nvPr/>
        </p:nvSpPr>
        <p:spPr>
          <a:xfrm>
            <a:off x="8012275" y="3140306"/>
            <a:ext cx="2038559" cy="3547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smtClean="0"/>
              <a:t>Salary</a:t>
            </a:r>
            <a:endParaRPr kumimoji="1" lang="ja-JP" altLang="en-US" sz="2800" dirty="0"/>
          </a:p>
        </p:txBody>
      </p:sp>
      <p:sp>
        <p:nvSpPr>
          <p:cNvPr id="11" name="正方形/長方形 10"/>
          <p:cNvSpPr/>
          <p:nvPr/>
        </p:nvSpPr>
        <p:spPr>
          <a:xfrm>
            <a:off x="927283" y="2744594"/>
            <a:ext cx="4876617" cy="9843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struct</a:t>
            </a:r>
            <a:r>
              <a:rPr kumimoji="1" lang="en-US" altLang="ja-JP" sz="2400" dirty="0" smtClean="0"/>
              <a:t> Salary </a:t>
            </a:r>
            <a:r>
              <a:rPr kumimoji="1" lang="en-US" altLang="ja-JP" sz="2400" dirty="0" err="1" smtClean="0"/>
              <a:t>mySalary</a:t>
            </a:r>
            <a:r>
              <a:rPr kumimoji="1" lang="en-US" altLang="ja-JP" sz="2400" dirty="0" smtClean="0"/>
              <a:t> = {“Makoto”,800,0,20.0,”Tired!”}</a:t>
            </a:r>
            <a:endParaRPr kumimoji="1" lang="ja-JP" altLang="en-US" sz="2400" dirty="0"/>
          </a:p>
        </p:txBody>
      </p:sp>
      <p:sp>
        <p:nvSpPr>
          <p:cNvPr id="12" name="角丸四角形 11"/>
          <p:cNvSpPr/>
          <p:nvPr/>
        </p:nvSpPr>
        <p:spPr>
          <a:xfrm>
            <a:off x="927283" y="4094416"/>
            <a:ext cx="3593917"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mySalary.salaried</a:t>
            </a:r>
            <a:endParaRPr kumimoji="1" lang="en-US" altLang="ja-JP" sz="2800" dirty="0" smtClean="0"/>
          </a:p>
        </p:txBody>
      </p:sp>
      <p:sp>
        <p:nvSpPr>
          <p:cNvPr id="13" name="角丸四角形 12"/>
          <p:cNvSpPr/>
          <p:nvPr/>
        </p:nvSpPr>
        <p:spPr>
          <a:xfrm>
            <a:off x="6918419" y="3657602"/>
            <a:ext cx="1886460" cy="448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800" dirty="0" smtClean="0"/>
              <a:t>name</a:t>
            </a:r>
          </a:p>
        </p:txBody>
      </p:sp>
      <p:sp>
        <p:nvSpPr>
          <p:cNvPr id="14" name="角丸四角形 13"/>
          <p:cNvSpPr/>
          <p:nvPr/>
        </p:nvSpPr>
        <p:spPr>
          <a:xfrm>
            <a:off x="6918419" y="4214110"/>
            <a:ext cx="1886460" cy="5184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dirty="0" err="1" smtClean="0"/>
              <a:t>hourly_wage</a:t>
            </a:r>
            <a:endParaRPr kumimoji="1" lang="en-US" altLang="ja-JP" sz="2000" dirty="0" smtClean="0"/>
          </a:p>
        </p:txBody>
      </p:sp>
      <p:sp>
        <p:nvSpPr>
          <p:cNvPr id="15" name="角丸四角形 14"/>
          <p:cNvSpPr/>
          <p:nvPr/>
        </p:nvSpPr>
        <p:spPr>
          <a:xfrm>
            <a:off x="6918419" y="4830248"/>
            <a:ext cx="1886460" cy="448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800" dirty="0" smtClean="0"/>
              <a:t>salaried</a:t>
            </a:r>
          </a:p>
        </p:txBody>
      </p:sp>
      <p:sp>
        <p:nvSpPr>
          <p:cNvPr id="16" name="角丸四角形 15"/>
          <p:cNvSpPr/>
          <p:nvPr/>
        </p:nvSpPr>
        <p:spPr>
          <a:xfrm>
            <a:off x="6918419" y="5376390"/>
            <a:ext cx="1886460" cy="448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800" dirty="0" smtClean="0"/>
              <a:t>worktime</a:t>
            </a:r>
          </a:p>
        </p:txBody>
      </p:sp>
      <p:sp>
        <p:nvSpPr>
          <p:cNvPr id="17" name="角丸四角形 16"/>
          <p:cNvSpPr/>
          <p:nvPr/>
        </p:nvSpPr>
        <p:spPr>
          <a:xfrm>
            <a:off x="6918419" y="5922532"/>
            <a:ext cx="1886460" cy="448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dirty="0" smtClean="0"/>
              <a:t>comment</a:t>
            </a:r>
          </a:p>
        </p:txBody>
      </p:sp>
      <p:sp>
        <p:nvSpPr>
          <p:cNvPr id="18" name="角丸四角形 17"/>
          <p:cNvSpPr/>
          <p:nvPr/>
        </p:nvSpPr>
        <p:spPr>
          <a:xfrm>
            <a:off x="927282" y="4952235"/>
            <a:ext cx="3593918"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smtClean="0"/>
              <a:t>mySalary.name</a:t>
            </a:r>
          </a:p>
        </p:txBody>
      </p:sp>
      <p:sp>
        <p:nvSpPr>
          <p:cNvPr id="19" name="角丸四角形 18"/>
          <p:cNvSpPr/>
          <p:nvPr/>
        </p:nvSpPr>
        <p:spPr>
          <a:xfrm>
            <a:off x="927281" y="5803508"/>
            <a:ext cx="3593919"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mySalary.comment</a:t>
            </a:r>
            <a:endParaRPr kumimoji="1" lang="en-US" altLang="ja-JP" sz="2800" dirty="0" smtClean="0"/>
          </a:p>
        </p:txBody>
      </p:sp>
      <p:cxnSp>
        <p:nvCxnSpPr>
          <p:cNvPr id="20" name="直線矢印コネクタ 19"/>
          <p:cNvCxnSpPr>
            <a:stCxn id="12" idx="3"/>
            <a:endCxn id="15" idx="1"/>
          </p:cNvCxnSpPr>
          <p:nvPr/>
        </p:nvCxnSpPr>
        <p:spPr>
          <a:xfrm>
            <a:off x="4521200" y="4318622"/>
            <a:ext cx="2397219" cy="7358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8" idx="3"/>
            <a:endCxn id="13" idx="1"/>
          </p:cNvCxnSpPr>
          <p:nvPr/>
        </p:nvCxnSpPr>
        <p:spPr>
          <a:xfrm flipV="1">
            <a:off x="4521200" y="3881808"/>
            <a:ext cx="2397219" cy="12946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3"/>
            <a:endCxn id="17" idx="1"/>
          </p:cNvCxnSpPr>
          <p:nvPr/>
        </p:nvCxnSpPr>
        <p:spPr>
          <a:xfrm>
            <a:off x="4521200" y="6027714"/>
            <a:ext cx="2397219" cy="1190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8904248" y="3603190"/>
            <a:ext cx="2374900" cy="5463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8904248" y="4775068"/>
            <a:ext cx="2374900" cy="5463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8904248" y="5859115"/>
            <a:ext cx="2374900" cy="5463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06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構造体の</a:t>
            </a:r>
            <a:r>
              <a:rPr lang="ja-JP" altLang="en-US" dirty="0" smtClean="0"/>
              <a:t>ポインタ</a:t>
            </a:r>
            <a:r>
              <a:rPr lang="ja-JP" altLang="en-US" dirty="0"/>
              <a:t>と</a:t>
            </a:r>
            <a:r>
              <a:rPr kumimoji="1" lang="ja-JP" altLang="en-US" dirty="0" smtClean="0"/>
              <a:t>糖衣構文</a:t>
            </a:r>
            <a:endParaRPr kumimoji="1" lang="ja-JP" altLang="en-US" dirty="0"/>
          </a:p>
        </p:txBody>
      </p:sp>
      <p:sp>
        <p:nvSpPr>
          <p:cNvPr id="3" name="コンテンツ プレースホルダー 2"/>
          <p:cNvSpPr>
            <a:spLocks noGrp="1"/>
          </p:cNvSpPr>
          <p:nvPr>
            <p:ph idx="1"/>
          </p:nvPr>
        </p:nvSpPr>
        <p:spPr>
          <a:xfrm>
            <a:off x="1104293" y="1303618"/>
            <a:ext cx="8946541" cy="4728882"/>
          </a:xfrm>
        </p:spPr>
        <p:txBody>
          <a:bodyPr>
            <a:normAutofit/>
          </a:bodyPr>
          <a:lstStyle/>
          <a:p>
            <a:r>
              <a:rPr kumimoji="1" lang="ja-JP" altLang="en-US" dirty="0" smtClean="0"/>
              <a:t>構造体にも当然ポインタがあります</a:t>
            </a:r>
            <a:endParaRPr kumimoji="1" lang="en-US" altLang="ja-JP" dirty="0" smtClean="0"/>
          </a:p>
          <a:p>
            <a:endParaRPr lang="en-US" altLang="ja-JP" dirty="0"/>
          </a:p>
          <a:p>
            <a:endParaRPr lang="en-US" altLang="ja-JP" dirty="0" smtClean="0"/>
          </a:p>
          <a:p>
            <a:endParaRPr lang="en-US" altLang="ja-JP" dirty="0"/>
          </a:p>
          <a:p>
            <a:endParaRPr lang="en-US" altLang="ja-JP" dirty="0"/>
          </a:p>
          <a:p>
            <a:r>
              <a:rPr kumimoji="1" lang="ja-JP" altLang="en-US" dirty="0" smtClean="0"/>
              <a:t>構造体のポインタ</a:t>
            </a:r>
            <a:r>
              <a:rPr lang="ja-JP" altLang="en-US" dirty="0" smtClean="0"/>
              <a:t>の記法には</a:t>
            </a:r>
            <a:r>
              <a:rPr kumimoji="1" lang="ja-JP" altLang="en-US" dirty="0" smtClean="0"/>
              <a:t>２種類あります</a:t>
            </a:r>
            <a:endParaRPr kumimoji="1" lang="en-US" altLang="ja-JP" dirty="0" smtClean="0"/>
          </a:p>
          <a:p>
            <a:pPr lvl="1"/>
            <a:r>
              <a:rPr lang="ja-JP" altLang="en-US" dirty="0" smtClean="0"/>
              <a:t>１つめは「</a:t>
            </a:r>
            <a:r>
              <a:rPr lang="en-US" altLang="ja-JP" dirty="0" smtClean="0"/>
              <a:t>(*pointer).member</a:t>
            </a:r>
            <a:r>
              <a:rPr lang="ja-JP" altLang="en-US" dirty="0" smtClean="0"/>
              <a:t>」という方法</a:t>
            </a:r>
            <a:endParaRPr lang="en-US" altLang="ja-JP" dirty="0" smtClean="0"/>
          </a:p>
          <a:p>
            <a:pPr lvl="1"/>
            <a:r>
              <a:rPr kumimoji="1" lang="ja-JP" altLang="en-US" dirty="0" smtClean="0"/>
              <a:t>２つめは「</a:t>
            </a:r>
            <a:r>
              <a:rPr lang="en-US" altLang="ja-JP" dirty="0" smtClean="0"/>
              <a:t>pointer-&gt;member</a:t>
            </a:r>
            <a:r>
              <a:rPr kumimoji="1" lang="ja-JP" altLang="en-US" dirty="0" smtClean="0"/>
              <a:t>」という方法</a:t>
            </a:r>
            <a:endParaRPr kumimoji="1" lang="ja-JP" altLang="en-US" dirty="0"/>
          </a:p>
        </p:txBody>
      </p:sp>
      <p:sp>
        <p:nvSpPr>
          <p:cNvPr id="4" name="正方形/長方形 3"/>
          <p:cNvSpPr/>
          <p:nvPr/>
        </p:nvSpPr>
        <p:spPr>
          <a:xfrm>
            <a:off x="1104293" y="1753501"/>
            <a:ext cx="6378761" cy="40100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lvl="1"/>
            <a:r>
              <a:rPr lang="en-US" altLang="ja-JP" dirty="0" err="1"/>
              <a:t>struct</a:t>
            </a:r>
            <a:r>
              <a:rPr lang="en-US" altLang="ja-JP" dirty="0"/>
              <a:t> Salary </a:t>
            </a:r>
            <a:r>
              <a:rPr lang="en-US" altLang="ja-JP" dirty="0" err="1"/>
              <a:t>mySalary</a:t>
            </a:r>
            <a:r>
              <a:rPr lang="en-US" altLang="ja-JP" dirty="0"/>
              <a:t>; </a:t>
            </a:r>
            <a:r>
              <a:rPr lang="en-US" altLang="ja-JP" dirty="0" err="1"/>
              <a:t>struct</a:t>
            </a:r>
            <a:r>
              <a:rPr lang="en-US" altLang="ja-JP" dirty="0"/>
              <a:t> Salary *</a:t>
            </a:r>
            <a:r>
              <a:rPr lang="en-US" altLang="ja-JP" dirty="0" err="1"/>
              <a:t>pointerSalary</a:t>
            </a:r>
            <a:r>
              <a:rPr lang="en-US" altLang="ja-JP" dirty="0"/>
              <a:t>;</a:t>
            </a:r>
          </a:p>
        </p:txBody>
      </p:sp>
      <p:sp>
        <p:nvSpPr>
          <p:cNvPr id="5" name="角丸四角形 4"/>
          <p:cNvSpPr/>
          <p:nvPr/>
        </p:nvSpPr>
        <p:spPr>
          <a:xfrm>
            <a:off x="9684081" y="1303618"/>
            <a:ext cx="1992353" cy="228741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6" name="角丸四角形 5"/>
          <p:cNvSpPr/>
          <p:nvPr/>
        </p:nvSpPr>
        <p:spPr>
          <a:xfrm>
            <a:off x="9872814" y="1791762"/>
            <a:ext cx="1645642" cy="3097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name</a:t>
            </a:r>
          </a:p>
        </p:txBody>
      </p:sp>
      <p:sp>
        <p:nvSpPr>
          <p:cNvPr id="11" name="正方形/長方形 10"/>
          <p:cNvSpPr/>
          <p:nvPr/>
        </p:nvSpPr>
        <p:spPr>
          <a:xfrm>
            <a:off x="9806472" y="1434748"/>
            <a:ext cx="1778325" cy="26347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t>Salary</a:t>
            </a:r>
            <a:endParaRPr kumimoji="1" lang="ja-JP" altLang="en-US" dirty="0"/>
          </a:p>
        </p:txBody>
      </p:sp>
      <p:sp>
        <p:nvSpPr>
          <p:cNvPr id="12" name="角丸四角形 11"/>
          <p:cNvSpPr/>
          <p:nvPr/>
        </p:nvSpPr>
        <p:spPr>
          <a:xfrm>
            <a:off x="9872814" y="2132624"/>
            <a:ext cx="1645642" cy="3097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name</a:t>
            </a:r>
          </a:p>
        </p:txBody>
      </p:sp>
      <p:sp>
        <p:nvSpPr>
          <p:cNvPr id="13" name="角丸四角形 12"/>
          <p:cNvSpPr/>
          <p:nvPr/>
        </p:nvSpPr>
        <p:spPr>
          <a:xfrm>
            <a:off x="9872814" y="2466858"/>
            <a:ext cx="1645642" cy="3097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name</a:t>
            </a:r>
          </a:p>
        </p:txBody>
      </p:sp>
      <p:sp>
        <p:nvSpPr>
          <p:cNvPr id="14" name="角丸四角形 13"/>
          <p:cNvSpPr/>
          <p:nvPr/>
        </p:nvSpPr>
        <p:spPr>
          <a:xfrm>
            <a:off x="9872814" y="2807720"/>
            <a:ext cx="1645642" cy="3097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name</a:t>
            </a:r>
          </a:p>
        </p:txBody>
      </p:sp>
      <p:sp>
        <p:nvSpPr>
          <p:cNvPr id="15" name="角丸四角形 14"/>
          <p:cNvSpPr/>
          <p:nvPr/>
        </p:nvSpPr>
        <p:spPr>
          <a:xfrm>
            <a:off x="9872814" y="3148582"/>
            <a:ext cx="1645642" cy="3097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name</a:t>
            </a:r>
          </a:p>
        </p:txBody>
      </p:sp>
      <p:sp>
        <p:nvSpPr>
          <p:cNvPr id="16" name="角丸四角形 15"/>
          <p:cNvSpPr/>
          <p:nvPr/>
        </p:nvSpPr>
        <p:spPr>
          <a:xfrm>
            <a:off x="1800270" y="2552444"/>
            <a:ext cx="3593917" cy="4484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800" dirty="0" err="1" smtClean="0"/>
              <a:t>mySalary.salaried</a:t>
            </a:r>
            <a:endParaRPr kumimoji="1" lang="en-US" altLang="ja-JP" sz="2800" dirty="0" smtClean="0"/>
          </a:p>
        </p:txBody>
      </p:sp>
    </p:spTree>
    <p:extLst>
      <p:ext uri="{BB962C8B-B14F-4D97-AF65-F5344CB8AC3E}">
        <p14:creationId xmlns:p14="http://schemas.microsoft.com/office/powerpoint/2010/main" val="3952182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構造体</a:t>
            </a:r>
            <a:r>
              <a:rPr lang="ja-JP" altLang="en-US" dirty="0" smtClean="0"/>
              <a:t>と配列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63093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実践してみよう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(Advanced!)</a:t>
            </a:r>
            <a:r>
              <a:rPr kumimoji="1" lang="ja-JP" altLang="en-US" dirty="0" smtClean="0"/>
              <a:t>文字列を比較する</a:t>
            </a:r>
            <a:r>
              <a:rPr kumimoji="1" lang="en-US" altLang="ja-JP" dirty="0" err="1" smtClean="0"/>
              <a:t>strcmp</a:t>
            </a:r>
            <a:r>
              <a:rPr kumimoji="1" lang="ja-JP" altLang="en-US" dirty="0" smtClean="0"/>
              <a:t>を自分で実装してみましょう</a:t>
            </a:r>
            <a:endParaRPr lang="en-US" altLang="ja-JP" dirty="0" smtClean="0"/>
          </a:p>
        </p:txBody>
      </p:sp>
    </p:spTree>
    <p:extLst>
      <p:ext uri="{BB962C8B-B14F-4D97-AF65-F5344CB8AC3E}">
        <p14:creationId xmlns:p14="http://schemas.microsoft.com/office/powerpoint/2010/main" val="1836357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en-US" altLang="ja-JP" sz="5400" dirty="0" smtClean="0"/>
              <a:t>(Advanced!)</a:t>
            </a:r>
            <a:br>
              <a:rPr lang="en-US" altLang="ja-JP" sz="5400" dirty="0" smtClean="0"/>
            </a:br>
            <a:r>
              <a:rPr lang="ja-JP" altLang="en-US" sz="5400" dirty="0" smtClean="0"/>
              <a:t>関数ポインタ</a:t>
            </a:r>
            <a:endParaRPr lang="ja-JP" altLang="en-US" sz="5400" dirty="0"/>
          </a:p>
        </p:txBody>
      </p:sp>
    </p:spTree>
    <p:extLst>
      <p:ext uri="{BB962C8B-B14F-4D97-AF65-F5344CB8AC3E}">
        <p14:creationId xmlns:p14="http://schemas.microsoft.com/office/powerpoint/2010/main" val="37345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90422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531812" y="1367118"/>
            <a:ext cx="10860088" cy="5287682"/>
          </a:xfrm>
        </p:spPr>
        <p:txBody>
          <a:bodyPr>
            <a:normAutofit fontScale="77500" lnSpcReduction="20000"/>
          </a:bodyPr>
          <a:lstStyle/>
          <a:p>
            <a:pPr marL="400050" lvl="2" indent="-400050"/>
            <a:r>
              <a:rPr lang="en-US" altLang="ja-JP" sz="2800" dirty="0"/>
              <a:t>REX</a:t>
            </a:r>
            <a:r>
              <a:rPr lang="ja-JP" altLang="en-US" sz="2800" dirty="0"/>
              <a:t>プリフィックスがなんの命令の犠牲になったの</a:t>
            </a:r>
            <a:r>
              <a:rPr lang="ja-JP" altLang="en-US" sz="2800" dirty="0" smtClean="0"/>
              <a:t>か</a:t>
            </a:r>
            <a:endParaRPr lang="en-US" altLang="ja-JP" sz="2800" dirty="0" smtClean="0"/>
          </a:p>
          <a:p>
            <a:pPr marL="857250" lvl="3" indent="-400050"/>
            <a:r>
              <a:rPr lang="en-US" altLang="ja-JP" sz="2600" dirty="0">
                <a:hlinkClick r:id="rId2"/>
              </a:rPr>
              <a:t>http://</a:t>
            </a:r>
            <a:r>
              <a:rPr lang="en-US" altLang="ja-JP" sz="2600" dirty="0" smtClean="0">
                <a:hlinkClick r:id="rId2"/>
              </a:rPr>
              <a:t>d.hatena.ne.jp/w_o/touch/20130126/1359183872</a:t>
            </a:r>
            <a:endParaRPr lang="en-US" altLang="ja-JP" sz="2600" dirty="0" smtClean="0"/>
          </a:p>
          <a:p>
            <a:pPr marL="400050" lvl="2" indent="-400050"/>
            <a:r>
              <a:rPr lang="en-US" altLang="ja-JP" sz="2800" dirty="0" err="1" smtClean="0"/>
              <a:t>asm</a:t>
            </a:r>
            <a:r>
              <a:rPr lang="en-US" altLang="ja-JP" sz="2800" dirty="0"/>
              <a:t>&lt;-&gt;opcode</a:t>
            </a:r>
            <a:r>
              <a:rPr lang="ja-JP" altLang="en-US" sz="2800" dirty="0"/>
              <a:t>に変換する際の技はこちら</a:t>
            </a:r>
            <a:r>
              <a:rPr lang="ja-JP" altLang="en-US" sz="2800" dirty="0" smtClean="0"/>
              <a:t>から</a:t>
            </a:r>
            <a:endParaRPr lang="en-US" altLang="ja-JP" sz="2800" dirty="0" smtClean="0"/>
          </a:p>
          <a:p>
            <a:pPr marL="857250" lvl="3" indent="-400050"/>
            <a:r>
              <a:rPr lang="en-US" altLang="ja-JP" sz="2600" dirty="0">
                <a:hlinkClick r:id="rId3"/>
              </a:rPr>
              <a:t>http://</a:t>
            </a:r>
            <a:r>
              <a:rPr lang="en-US" altLang="ja-JP" sz="2600" dirty="0" smtClean="0">
                <a:hlinkClick r:id="rId3"/>
              </a:rPr>
              <a:t>inaz2.hatenablog.com/entry/2014/05/30/004109</a:t>
            </a:r>
            <a:endParaRPr lang="en-US" altLang="ja-JP" sz="2600" dirty="0" smtClean="0"/>
          </a:p>
          <a:p>
            <a:pPr marL="400050" lvl="2" indent="-400050"/>
            <a:r>
              <a:rPr lang="en-US" altLang="ja-JP" sz="2800" dirty="0" smtClean="0"/>
              <a:t>REX</a:t>
            </a:r>
            <a:r>
              <a:rPr lang="ja-JP" altLang="en-US" sz="2800" dirty="0"/>
              <a:t>プリフィックスの</a:t>
            </a:r>
            <a:r>
              <a:rPr lang="ja-JP" altLang="en-US" sz="2800" dirty="0" smtClean="0"/>
              <a:t>仕様な</a:t>
            </a:r>
            <a:r>
              <a:rPr lang="ja-JP" altLang="en-US" sz="2800" dirty="0"/>
              <a:t>ど</a:t>
            </a:r>
            <a:endParaRPr lang="en-US" altLang="ja-JP" sz="2800" dirty="0" smtClean="0"/>
          </a:p>
          <a:p>
            <a:pPr marL="857250" lvl="3" indent="-400050"/>
            <a:r>
              <a:rPr lang="en-US" altLang="ja-JP" sz="2600" dirty="0">
                <a:hlinkClick r:id="rId4"/>
              </a:rPr>
              <a:t>http://</a:t>
            </a:r>
            <a:r>
              <a:rPr lang="en-US" altLang="ja-JP" sz="2600" dirty="0" smtClean="0">
                <a:hlinkClick r:id="rId4"/>
              </a:rPr>
              <a:t>wiki.osdev.org/X86-64_Instruction_Encoding</a:t>
            </a:r>
            <a:endParaRPr lang="en-US" altLang="ja-JP" sz="2600" dirty="0" smtClean="0"/>
          </a:p>
          <a:p>
            <a:pPr marL="400050" lvl="2" indent="-400050"/>
            <a:r>
              <a:rPr lang="en-US" altLang="ja-JP" sz="2800" dirty="0" smtClean="0"/>
              <a:t>Wikipedia</a:t>
            </a:r>
          </a:p>
          <a:p>
            <a:pPr marL="857250" lvl="3" indent="-400050"/>
            <a:r>
              <a:rPr lang="en-US" altLang="ja-JP" sz="2600" dirty="0">
                <a:hlinkClick r:id="rId5"/>
              </a:rPr>
              <a:t>https://ja.wikipedia.org/wiki/X64#.</a:t>
            </a:r>
            <a:r>
              <a:rPr lang="en-US" altLang="ja-JP" sz="2600" dirty="0" smtClean="0">
                <a:hlinkClick r:id="rId5"/>
              </a:rPr>
              <a:t>E5.91.BD.E4.BB.A4.E3.82.BB.E3.83.83.E3.83.88</a:t>
            </a:r>
            <a:endParaRPr lang="en-US" altLang="ja-JP" sz="2600" dirty="0" smtClean="0"/>
          </a:p>
          <a:p>
            <a:pPr marL="400050" lvl="2" indent="-400050"/>
            <a:r>
              <a:rPr lang="ja-JP" altLang="en-US" sz="2800" dirty="0"/>
              <a:t>データセクションをまるごとディスアセンブル（逆アセンブル）する</a:t>
            </a:r>
            <a:r>
              <a:rPr lang="ja-JP" altLang="en-US" sz="2800" dirty="0" smtClean="0"/>
              <a:t>方法</a:t>
            </a:r>
            <a:endParaRPr lang="en-US" altLang="ja-JP" sz="2800" dirty="0" smtClean="0"/>
          </a:p>
          <a:p>
            <a:pPr marL="857250" lvl="3" indent="-400050"/>
            <a:r>
              <a:rPr lang="en-US" altLang="ja-JP" sz="2600" dirty="0">
                <a:hlinkClick r:id="rId6"/>
              </a:rPr>
              <a:t>https://</a:t>
            </a:r>
            <a:r>
              <a:rPr lang="en-US" altLang="ja-JP" sz="2600" dirty="0" smtClean="0">
                <a:hlinkClick r:id="rId6"/>
              </a:rPr>
              <a:t>reverseengineering.stackexchange.com/questions/14633/objdump-how-to-output-text-eg-ascii-strings-alongside-assembly-code</a:t>
            </a:r>
            <a:endParaRPr lang="en-US" altLang="ja-JP" sz="2600" dirty="0" smtClean="0"/>
          </a:p>
          <a:p>
            <a:pPr marL="400050" lvl="2" indent="-400050"/>
            <a:r>
              <a:rPr lang="en-US" altLang="ja-JP" sz="2800" dirty="0" err="1"/>
              <a:t>objdump</a:t>
            </a:r>
            <a:r>
              <a:rPr lang="ja-JP" altLang="en-US" sz="2800" dirty="0"/>
              <a:t>の対象を任意のセクションに変える</a:t>
            </a:r>
            <a:r>
              <a:rPr lang="ja-JP" altLang="en-US" sz="2800" dirty="0" smtClean="0"/>
              <a:t>方法</a:t>
            </a:r>
            <a:endParaRPr lang="en-US" altLang="ja-JP" sz="2800" dirty="0" smtClean="0"/>
          </a:p>
          <a:p>
            <a:pPr marL="857250" lvl="3" indent="-400050"/>
            <a:r>
              <a:rPr lang="en-US" altLang="ja-JP" sz="2600" dirty="0">
                <a:hlinkClick r:id="rId7"/>
              </a:rPr>
              <a:t>https://</a:t>
            </a:r>
            <a:r>
              <a:rPr lang="en-US" altLang="ja-JP" sz="2600" dirty="0" smtClean="0">
                <a:hlinkClick r:id="rId7"/>
              </a:rPr>
              <a:t>qiita.com/rsooo/items/bb91071685f447ce29db</a:t>
            </a:r>
            <a:endParaRPr lang="en-US" altLang="ja-JP" sz="2600" dirty="0" smtClean="0"/>
          </a:p>
        </p:txBody>
      </p:sp>
    </p:spTree>
    <p:extLst>
      <p:ext uri="{BB962C8B-B14F-4D97-AF65-F5344CB8AC3E}">
        <p14:creationId xmlns:p14="http://schemas.microsoft.com/office/powerpoint/2010/main" val="127720234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アンケートのお願い</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QR</a:t>
            </a:r>
            <a:r>
              <a:rPr lang="ja-JP" altLang="en-US" dirty="0" smtClean="0"/>
              <a:t>コードを読み取ってアンケートにご協力をお願いします</a:t>
            </a:r>
            <a:endParaRPr lang="en-US" altLang="ja-JP" dirty="0" smtClean="0"/>
          </a:p>
          <a:p>
            <a:pPr lvl="1"/>
            <a:r>
              <a:rPr lang="en-US" altLang="ja-JP" dirty="0" smtClean="0"/>
              <a:t>URL</a:t>
            </a:r>
            <a:r>
              <a:rPr lang="ja-JP" altLang="en-US" dirty="0" smtClean="0"/>
              <a:t>でも</a:t>
            </a:r>
            <a:r>
              <a:rPr lang="en-US" altLang="ja-JP" dirty="0" smtClean="0"/>
              <a:t>OK</a:t>
            </a:r>
            <a:r>
              <a:rPr lang="ja-JP" altLang="en-US" dirty="0" smtClean="0"/>
              <a:t>です</a:t>
            </a:r>
            <a:endParaRPr kumimoji="1" lang="ja-JP" altLang="en-US" dirty="0"/>
          </a:p>
        </p:txBody>
      </p:sp>
    </p:spTree>
    <p:extLst>
      <p:ext uri="{BB962C8B-B14F-4D97-AF65-F5344CB8AC3E}">
        <p14:creationId xmlns:p14="http://schemas.microsoft.com/office/powerpoint/2010/main" val="1604567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12750" y="2471177"/>
            <a:ext cx="11366500" cy="1915647"/>
          </a:xfrm>
        </p:spPr>
        <p:txBody>
          <a:bodyPr anchor="ctr"/>
          <a:lstStyle/>
          <a:p>
            <a:pPr algn="ctr"/>
            <a:r>
              <a:rPr kumimoji="1" lang="en-US" altLang="ja-JP" sz="6000" dirty="0" smtClean="0"/>
              <a:t>Thank you for your attention!</a:t>
            </a:r>
            <a:endParaRPr kumimoji="1" lang="ja-JP" altLang="en-US" sz="6000" dirty="0"/>
          </a:p>
        </p:txBody>
      </p:sp>
    </p:spTree>
    <p:extLst>
      <p:ext uri="{BB962C8B-B14F-4D97-AF65-F5344CB8AC3E}">
        <p14:creationId xmlns:p14="http://schemas.microsoft.com/office/powerpoint/2010/main" val="29249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今回使う資料について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以下のリンクからダウンロードをお願いします</a:t>
            </a:r>
            <a:endParaRPr kumimoji="1" lang="ja-JP" altLang="en-US" dirty="0"/>
          </a:p>
        </p:txBody>
      </p:sp>
    </p:spTree>
    <p:extLst>
      <p:ext uri="{BB962C8B-B14F-4D97-AF65-F5344CB8AC3E}">
        <p14:creationId xmlns:p14="http://schemas.microsoft.com/office/powerpoint/2010/main" val="1884718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1154956" y="2861733"/>
            <a:ext cx="9944844" cy="1915647"/>
          </a:xfrm>
        </p:spPr>
        <p:txBody>
          <a:bodyPr/>
          <a:lstStyle/>
          <a:p>
            <a:r>
              <a:rPr lang="ja-JP" altLang="en-US" sz="5400" dirty="0" smtClean="0"/>
              <a:t>ポインタを使う理由</a:t>
            </a:r>
            <a:endParaRPr lang="ja-JP" altLang="en-US" sz="5400" dirty="0"/>
          </a:p>
        </p:txBody>
      </p:sp>
    </p:spTree>
    <p:extLst>
      <p:ext uri="{BB962C8B-B14F-4D97-AF65-F5344CB8AC3E}">
        <p14:creationId xmlns:p14="http://schemas.microsoft.com/office/powerpoint/2010/main" val="36777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ポインタを使う理由</a:t>
            </a:r>
            <a:endParaRPr kumimoji="1" lang="ja-JP" altLang="en-US" dirty="0"/>
          </a:p>
        </p:txBody>
      </p:sp>
      <p:sp>
        <p:nvSpPr>
          <p:cNvPr id="3" name="コンテンツ プレースホルダー 2"/>
          <p:cNvSpPr>
            <a:spLocks noGrp="1"/>
          </p:cNvSpPr>
          <p:nvPr>
            <p:ph idx="1"/>
          </p:nvPr>
        </p:nvSpPr>
        <p:spPr>
          <a:xfrm>
            <a:off x="1103312" y="2052919"/>
            <a:ext cx="8946541" cy="2112682"/>
          </a:xfrm>
        </p:spPr>
        <p:txBody>
          <a:bodyPr/>
          <a:lstStyle/>
          <a:p>
            <a:r>
              <a:rPr lang="ja-JP" altLang="en-US" b="1" dirty="0"/>
              <a:t>ポインタ</a:t>
            </a:r>
            <a:r>
              <a:rPr lang="ja-JP" altLang="en-US" dirty="0"/>
              <a:t> </a:t>
            </a:r>
            <a:r>
              <a:rPr lang="en-US" altLang="ja-JP" dirty="0"/>
              <a:t>(pointer) </a:t>
            </a:r>
            <a:r>
              <a:rPr lang="ja-JP" altLang="en-US" dirty="0"/>
              <a:t>とは、あるオブジェクトがなんらかの論理的位置情報でアクセスできるとき、それを</a:t>
            </a:r>
            <a:r>
              <a:rPr lang="ja-JP" altLang="en-US" dirty="0">
                <a:hlinkClick r:id="rId2" tooltip="参照 (情報工学)"/>
              </a:rPr>
              <a:t>参照</a:t>
            </a:r>
            <a:r>
              <a:rPr lang="ja-JP" altLang="en-US" dirty="0"/>
              <a:t>する（指し示す）ものである</a:t>
            </a:r>
            <a:r>
              <a:rPr lang="ja-JP" altLang="en-US" dirty="0" smtClean="0"/>
              <a:t>。</a:t>
            </a:r>
            <a:endParaRPr lang="en-US" altLang="ja-JP" dirty="0" smtClean="0"/>
          </a:p>
          <a:p>
            <a:pPr lvl="1"/>
            <a:r>
              <a:rPr lang="en-US" altLang="ja-JP" dirty="0">
                <a:hlinkClick r:id="rId3"/>
              </a:rPr>
              <a:t>https://ja.wikipedia.org/wiki/%E3%83%9D%E3%82%A4%E3%83%B3%E3%82%BF_(%E3%83%97%E3%83%AD%E3%82%B0%E3%83%A9%E3%83%9F%E3%83%B3%E3%82%B0</a:t>
            </a:r>
            <a:r>
              <a:rPr lang="en-US" altLang="ja-JP" dirty="0" smtClean="0">
                <a:hlinkClick r:id="rId3"/>
              </a:rPr>
              <a:t>)</a:t>
            </a:r>
            <a:endParaRPr lang="en-US" altLang="ja-JP" dirty="0" smtClean="0"/>
          </a:p>
          <a:p>
            <a:r>
              <a:rPr kumimoji="1" lang="ja-JP" altLang="en-US" dirty="0" smtClean="0"/>
              <a:t>平たく言うと、変数（など）を指し示す値のこと</a:t>
            </a:r>
            <a:endParaRPr kumimoji="1" lang="ja-JP" altLang="en-US" dirty="0"/>
          </a:p>
        </p:txBody>
      </p:sp>
      <p:sp>
        <p:nvSpPr>
          <p:cNvPr id="4" name="正方形/長方形 3"/>
          <p:cNvSpPr/>
          <p:nvPr/>
        </p:nvSpPr>
        <p:spPr>
          <a:xfrm>
            <a:off x="7856232" y="4686300"/>
            <a:ext cx="2311400" cy="134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変数</a:t>
            </a:r>
            <a:endParaRPr kumimoji="1" lang="en-US" altLang="ja-JP" sz="4000" dirty="0" smtClean="0"/>
          </a:p>
        </p:txBody>
      </p:sp>
      <p:sp>
        <p:nvSpPr>
          <p:cNvPr id="5" name="角丸四角形 4"/>
          <p:cNvSpPr/>
          <p:nvPr/>
        </p:nvSpPr>
        <p:spPr>
          <a:xfrm>
            <a:off x="1879600" y="4686300"/>
            <a:ext cx="2540000" cy="134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ポインタ</a:t>
            </a:r>
            <a:endParaRPr kumimoji="1" lang="ja-JP" altLang="en-US" sz="3600" dirty="0"/>
          </a:p>
        </p:txBody>
      </p:sp>
      <p:cxnSp>
        <p:nvCxnSpPr>
          <p:cNvPr id="7" name="曲線コネクタ 6"/>
          <p:cNvCxnSpPr>
            <a:stCxn id="5" idx="3"/>
          </p:cNvCxnSpPr>
          <p:nvPr/>
        </p:nvCxnSpPr>
        <p:spPr>
          <a:xfrm flipV="1">
            <a:off x="4419600" y="4686300"/>
            <a:ext cx="3436632" cy="673100"/>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115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皆</a:t>
            </a:r>
            <a:r>
              <a:rPr lang="ja-JP" altLang="en-US" dirty="0" smtClean="0"/>
              <a:t>さんのポインタの反応</a:t>
            </a:r>
            <a:endParaRPr kumimoji="1" lang="ja-JP" altLang="en-US" dirty="0"/>
          </a:p>
        </p:txBody>
      </p:sp>
      <p:sp>
        <p:nvSpPr>
          <p:cNvPr id="3" name="コンテンツ プレースホルダー 2"/>
          <p:cNvSpPr>
            <a:spLocks noGrp="1"/>
          </p:cNvSpPr>
          <p:nvPr>
            <p:ph idx="1"/>
          </p:nvPr>
        </p:nvSpPr>
        <p:spPr>
          <a:xfrm>
            <a:off x="646110" y="1481418"/>
            <a:ext cx="5513389" cy="5059082"/>
          </a:xfrm>
        </p:spPr>
        <p:txBody>
          <a:bodyPr>
            <a:normAutofit/>
          </a:bodyPr>
          <a:lstStyle/>
          <a:p>
            <a:r>
              <a:rPr kumimoji="1" lang="ja-JP" altLang="en-US" sz="2800" dirty="0" smtClean="0"/>
              <a:t>書籍は多い</a:t>
            </a:r>
            <a:endParaRPr kumimoji="1" lang="en-US" altLang="ja-JP" sz="2800" dirty="0" smtClean="0"/>
          </a:p>
          <a:p>
            <a:pPr lvl="1"/>
            <a:r>
              <a:rPr lang="ja-JP" altLang="en-US" sz="2400" dirty="0" smtClean="0"/>
              <a:t>→</a:t>
            </a:r>
            <a:r>
              <a:rPr lang="en-US" altLang="ja-JP" sz="2400" dirty="0" smtClean="0"/>
              <a:t>Google</a:t>
            </a:r>
            <a:r>
              <a:rPr lang="ja-JP" altLang="en-US" sz="2400" dirty="0" smtClean="0"/>
              <a:t>の検索結果</a:t>
            </a:r>
            <a:endParaRPr lang="en-US" altLang="ja-JP" sz="2400" dirty="0" smtClean="0"/>
          </a:p>
          <a:p>
            <a:r>
              <a:rPr kumimoji="1" lang="en-US" altLang="ja-JP" sz="2800" dirty="0" smtClean="0"/>
              <a:t>C</a:t>
            </a:r>
            <a:r>
              <a:rPr lang="ja-JP" altLang="en-US" sz="2800" dirty="0" smtClean="0"/>
              <a:t>言語が嫌いな理由ワースト</a:t>
            </a:r>
            <a:r>
              <a:rPr lang="en-US" altLang="ja-JP" sz="2800" dirty="0" smtClean="0"/>
              <a:t>1</a:t>
            </a:r>
            <a:br>
              <a:rPr lang="en-US" altLang="ja-JP" sz="2800" dirty="0" smtClean="0"/>
            </a:br>
            <a:r>
              <a:rPr lang="ja-JP" altLang="en-US" sz="2800" dirty="0" smtClean="0"/>
              <a:t>（自分調べ）</a:t>
            </a:r>
            <a:endParaRPr lang="en-US" altLang="ja-JP" sz="2800" dirty="0" smtClean="0"/>
          </a:p>
          <a:p>
            <a:r>
              <a:rPr kumimoji="1" lang="ja-JP" altLang="en-US" sz="2800" dirty="0" smtClean="0"/>
              <a:t>「なんかよく分からん」</a:t>
            </a:r>
            <a:endParaRPr kumimoji="1" lang="en-US" altLang="ja-JP" sz="2800" dirty="0" smtClean="0"/>
          </a:p>
          <a:p>
            <a:r>
              <a:rPr lang="ja-JP" altLang="en-US" sz="2800" dirty="0" smtClean="0"/>
              <a:t>「そもそも使うのかコレ？」</a:t>
            </a:r>
            <a:endParaRPr lang="en-US" altLang="ja-JP" sz="2800" dirty="0" smtClean="0"/>
          </a:p>
          <a:p>
            <a:r>
              <a:rPr lang="ja-JP" altLang="en-US" sz="2800" dirty="0" smtClean="0"/>
              <a:t>→ポインタきらい</a:t>
            </a:r>
            <a:endParaRPr lang="en-US" altLang="ja-JP" sz="2800" dirty="0" smtClean="0"/>
          </a:p>
          <a:p>
            <a:pPr lvl="1"/>
            <a:r>
              <a:rPr lang="ja-JP" altLang="en-US" sz="2400" dirty="0" smtClean="0"/>
              <a:t>ポインタ害悪ということになる</a:t>
            </a:r>
            <a:endParaRPr lang="en-US" altLang="ja-JP" sz="2400" dirty="0" smtClean="0"/>
          </a:p>
          <a:p>
            <a:r>
              <a:rPr lang="ja-JP" altLang="en-US" sz="2600" dirty="0"/>
              <a:t>僕</a:t>
            </a:r>
            <a:r>
              <a:rPr lang="ja-JP" altLang="en-US" sz="2600" dirty="0" smtClean="0"/>
              <a:t>もあまり好きじゃなかったです</a:t>
            </a:r>
            <a:endParaRPr lang="en-US" altLang="ja-JP" sz="2600" dirty="0" smtClean="0"/>
          </a:p>
        </p:txBody>
      </p:sp>
      <p:pic>
        <p:nvPicPr>
          <p:cNvPr id="6" name="図 5"/>
          <p:cNvPicPr>
            <a:picLocks noChangeAspect="1"/>
          </p:cNvPicPr>
          <p:nvPr/>
        </p:nvPicPr>
        <p:blipFill rotWithShape="1">
          <a:blip r:embed="rId2"/>
          <a:srcRect l="9199" t="14063" r="47365" b="4447"/>
          <a:stretch/>
        </p:blipFill>
        <p:spPr>
          <a:xfrm>
            <a:off x="6487684" y="1358900"/>
            <a:ext cx="5069316" cy="5347063"/>
          </a:xfrm>
          <a:prstGeom prst="rect">
            <a:avLst/>
          </a:prstGeom>
          <a:ln>
            <a:noFill/>
          </a:ln>
          <a:effectLst>
            <a:softEdge rad="112500"/>
          </a:effectLst>
        </p:spPr>
      </p:pic>
    </p:spTree>
    <p:extLst>
      <p:ext uri="{BB962C8B-B14F-4D97-AF65-F5344CB8AC3E}">
        <p14:creationId xmlns:p14="http://schemas.microsoft.com/office/powerpoint/2010/main" val="229480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t>
            </a:r>
            <a:r>
              <a:rPr lang="ja-JP" altLang="en-US" dirty="0" smtClean="0"/>
              <a:t>言語を使う利点（メリット）</a:t>
            </a:r>
            <a:endParaRPr kumimoji="1" lang="ja-JP" altLang="en-US" dirty="0"/>
          </a:p>
        </p:txBody>
      </p:sp>
      <p:sp>
        <p:nvSpPr>
          <p:cNvPr id="3" name="コンテンツ プレースホルダー 2"/>
          <p:cNvSpPr>
            <a:spLocks noGrp="1"/>
          </p:cNvSpPr>
          <p:nvPr>
            <p:ph idx="1"/>
          </p:nvPr>
        </p:nvSpPr>
        <p:spPr>
          <a:xfrm>
            <a:off x="646111" y="1519518"/>
            <a:ext cx="11062799" cy="4957482"/>
          </a:xfrm>
        </p:spPr>
        <p:txBody>
          <a:bodyPr>
            <a:noAutofit/>
          </a:bodyPr>
          <a:lstStyle/>
          <a:p>
            <a:r>
              <a:rPr lang="en-US" altLang="ja-JP" sz="2800" dirty="0">
                <a:hlinkClick r:id="rId2"/>
              </a:rPr>
              <a:t>https://</a:t>
            </a:r>
            <a:r>
              <a:rPr lang="en-US" altLang="ja-JP" sz="2800" dirty="0" smtClean="0">
                <a:hlinkClick r:id="rId2"/>
              </a:rPr>
              <a:t>www.sejuku.net/blog/9416</a:t>
            </a:r>
            <a:endParaRPr lang="en-US" altLang="ja-JP" sz="2800" dirty="0" smtClean="0"/>
          </a:p>
          <a:p>
            <a:r>
              <a:rPr lang="en-US" altLang="ja-JP" sz="2800" dirty="0">
                <a:hlinkClick r:id="rId3"/>
              </a:rPr>
              <a:t>http://</a:t>
            </a:r>
            <a:r>
              <a:rPr lang="en-US" altLang="ja-JP" sz="2800" dirty="0" smtClean="0">
                <a:hlinkClick r:id="rId3"/>
              </a:rPr>
              <a:t>pg-kura.hatenablog.com/entry/20120616/1339856279</a:t>
            </a:r>
            <a:endParaRPr lang="en-US" altLang="ja-JP" sz="2800" dirty="0" smtClean="0"/>
          </a:p>
          <a:p>
            <a:pPr lvl="1"/>
            <a:r>
              <a:rPr kumimoji="1" lang="ja-JP" altLang="en-US" sz="2400" dirty="0" smtClean="0"/>
              <a:t>とかなんとか言ってますが正直辛いですよね（理解に苦しむ）</a:t>
            </a:r>
            <a:endParaRPr kumimoji="1" lang="en-US" altLang="ja-JP" sz="2400" dirty="0" smtClean="0"/>
          </a:p>
          <a:p>
            <a:endParaRPr lang="en-US" altLang="ja-JP" sz="2800" dirty="0"/>
          </a:p>
          <a:p>
            <a:r>
              <a:rPr kumimoji="1" lang="ja-JP" altLang="en-US" sz="2800" dirty="0" smtClean="0"/>
              <a:t>個人的な考え</a:t>
            </a:r>
            <a:endParaRPr kumimoji="1" lang="en-US" altLang="ja-JP" sz="2800" dirty="0" smtClean="0"/>
          </a:p>
          <a:p>
            <a:pPr lvl="1"/>
            <a:r>
              <a:rPr lang="ja-JP" altLang="en-US" sz="2400" dirty="0" smtClean="0"/>
              <a:t>大きなデータの扱いに便利</a:t>
            </a:r>
            <a:endParaRPr lang="en-US" altLang="ja-JP" sz="2400" dirty="0" smtClean="0"/>
          </a:p>
          <a:p>
            <a:pPr lvl="1"/>
            <a:r>
              <a:rPr kumimoji="1" lang="ja-JP" altLang="en-US" sz="2400" dirty="0" smtClean="0"/>
              <a:t>関数ポインタなるモノが使える</a:t>
            </a:r>
            <a:endParaRPr kumimoji="1" lang="en-US" altLang="ja-JP" sz="2400" dirty="0" smtClean="0"/>
          </a:p>
          <a:p>
            <a:pPr lvl="1"/>
            <a:r>
              <a:rPr lang="ja-JP" altLang="en-US" sz="2400" dirty="0"/>
              <a:t>セキュリティ</a:t>
            </a:r>
            <a:r>
              <a:rPr lang="ja-JP" altLang="en-US" sz="2400" dirty="0" smtClean="0"/>
              <a:t>には必須（！）</a:t>
            </a:r>
            <a:endParaRPr lang="en-US" altLang="ja-JP" sz="2400" dirty="0" smtClean="0"/>
          </a:p>
          <a:p>
            <a:pPr lvl="2"/>
            <a:r>
              <a:rPr kumimoji="1" lang="ja-JP" altLang="en-US" sz="2000" dirty="0" smtClean="0"/>
              <a:t>（セキュリティに必須というと怒られる気がするのでこれ</a:t>
            </a:r>
            <a:r>
              <a:rPr lang="ja-JP" altLang="en-US" sz="2000" dirty="0"/>
              <a:t>以上</a:t>
            </a:r>
            <a:r>
              <a:rPr lang="ja-JP" altLang="en-US" sz="2000" dirty="0" smtClean="0"/>
              <a:t>は言いません</a:t>
            </a:r>
            <a:r>
              <a:rPr kumimoji="1" lang="ja-JP" altLang="en-US" sz="2000" dirty="0" smtClean="0"/>
              <a:t>）</a:t>
            </a:r>
            <a:endParaRPr kumimoji="1" lang="ja-JP" altLang="en-US" sz="2000" dirty="0"/>
          </a:p>
        </p:txBody>
      </p:sp>
    </p:spTree>
    <p:extLst>
      <p:ext uri="{BB962C8B-B14F-4D97-AF65-F5344CB8AC3E}">
        <p14:creationId xmlns:p14="http://schemas.microsoft.com/office/powerpoint/2010/main" val="136807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ポインタ</a:t>
            </a:r>
            <a:r>
              <a:rPr kumimoji="1" lang="ja-JP" altLang="en-US" dirty="0" smtClean="0"/>
              <a:t>を</a:t>
            </a:r>
            <a:r>
              <a:rPr lang="ja-JP" altLang="en-US" dirty="0"/>
              <a:t>使</a:t>
            </a:r>
            <a:r>
              <a:rPr lang="ja-JP" altLang="en-US" dirty="0" smtClean="0"/>
              <a:t>いたくないというあなた</a:t>
            </a:r>
            <a:endParaRPr kumimoji="1" lang="ja-JP" altLang="en-US" dirty="0"/>
          </a:p>
        </p:txBody>
      </p:sp>
      <p:sp>
        <p:nvSpPr>
          <p:cNvPr id="3" name="コンテンツ プレースホルダー 2"/>
          <p:cNvSpPr>
            <a:spLocks noGrp="1"/>
          </p:cNvSpPr>
          <p:nvPr>
            <p:ph idx="1"/>
          </p:nvPr>
        </p:nvSpPr>
        <p:spPr>
          <a:xfrm>
            <a:off x="1128712" y="1760818"/>
            <a:ext cx="9882188" cy="4195481"/>
          </a:xfrm>
        </p:spPr>
        <p:txBody>
          <a:bodyPr>
            <a:noAutofit/>
          </a:bodyPr>
          <a:lstStyle/>
          <a:p>
            <a:r>
              <a:rPr kumimoji="1" lang="ja-JP" altLang="en-US" sz="2800" dirty="0" smtClean="0"/>
              <a:t>実は既に使っています</a:t>
            </a:r>
            <a:endParaRPr kumimoji="1" lang="en-US" altLang="ja-JP" sz="2800" dirty="0" smtClean="0"/>
          </a:p>
          <a:p>
            <a:pPr lvl="1"/>
            <a:r>
              <a:rPr lang="ja-JP" altLang="en-US" sz="2400" dirty="0" smtClean="0"/>
              <a:t>文字列</a:t>
            </a:r>
            <a:endParaRPr lang="en-US" altLang="ja-JP" sz="2400" dirty="0" smtClean="0"/>
          </a:p>
          <a:p>
            <a:pPr lvl="1"/>
            <a:r>
              <a:rPr kumimoji="1" lang="ja-JP" altLang="en-US" sz="2400" dirty="0" smtClean="0"/>
              <a:t>配列</a:t>
            </a:r>
            <a:endParaRPr kumimoji="1" lang="en-US" altLang="ja-JP" sz="2400" dirty="0" smtClean="0"/>
          </a:p>
          <a:p>
            <a:r>
              <a:rPr lang="ja-JP" altLang="en-US" sz="2800" dirty="0" smtClean="0"/>
              <a:t>こいつらは暗黙のうちにポインタを利用しています</a:t>
            </a:r>
            <a:endParaRPr lang="en-US" altLang="ja-JP" sz="2800" dirty="0" smtClean="0"/>
          </a:p>
          <a:p>
            <a:r>
              <a:rPr kumimoji="1" lang="ja-JP" altLang="en-US" sz="2800" dirty="0"/>
              <a:t>具体的</a:t>
            </a:r>
            <a:r>
              <a:rPr kumimoji="1" lang="ja-JP" altLang="en-US" sz="2800" dirty="0" smtClean="0"/>
              <a:t>には</a:t>
            </a:r>
            <a:r>
              <a:rPr kumimoji="1" lang="ja-JP" altLang="en-US" sz="2800" dirty="0"/>
              <a:t>後</a:t>
            </a:r>
            <a:r>
              <a:rPr kumimoji="1" lang="ja-JP" altLang="en-US" sz="2800" dirty="0" smtClean="0"/>
              <a:t>で</a:t>
            </a:r>
            <a:r>
              <a:rPr kumimoji="1" lang="ja-JP" altLang="en-US" sz="2800" dirty="0"/>
              <a:t>説明</a:t>
            </a:r>
            <a:r>
              <a:rPr kumimoji="1" lang="ja-JP" altLang="en-US" sz="2800" dirty="0" smtClean="0"/>
              <a:t>します</a:t>
            </a:r>
            <a:endParaRPr kumimoji="1" lang="en-US" altLang="ja-JP" sz="2800" dirty="0" smtClean="0"/>
          </a:p>
          <a:p>
            <a:pPr lvl="1"/>
            <a:r>
              <a:rPr lang="ja-JP" altLang="en-US" sz="2400" dirty="0"/>
              <a:t>興味</a:t>
            </a:r>
            <a:r>
              <a:rPr lang="ja-JP" altLang="en-US" sz="2400" dirty="0" smtClean="0"/>
              <a:t>のある</a:t>
            </a:r>
            <a:r>
              <a:rPr lang="ja-JP" altLang="en-US" sz="2400" dirty="0"/>
              <a:t>人</a:t>
            </a:r>
            <a:r>
              <a:rPr lang="ja-JP" altLang="en-US" sz="2400" dirty="0" smtClean="0"/>
              <a:t>は</a:t>
            </a:r>
            <a:r>
              <a:rPr lang="en-US" altLang="ja-JP" sz="2400" dirty="0" err="1" smtClean="0"/>
              <a:t>Brainf</a:t>
            </a:r>
            <a:r>
              <a:rPr lang="en-US" altLang="ja-JP" sz="2400" dirty="0" smtClean="0"/>
              <a:t>**k</a:t>
            </a:r>
            <a:r>
              <a:rPr lang="ja-JP" altLang="en-US" sz="2400" dirty="0" smtClean="0"/>
              <a:t>という言語を触ってみるといいでしょう</a:t>
            </a:r>
            <a:endParaRPr lang="en-US" altLang="ja-JP" sz="2400" dirty="0" smtClean="0"/>
          </a:p>
          <a:p>
            <a:pPr lvl="2"/>
            <a:r>
              <a:rPr lang="en-US" altLang="ja-JP" sz="2000" dirty="0">
                <a:hlinkClick r:id="rId2"/>
              </a:rPr>
              <a:t>https://</a:t>
            </a:r>
            <a:r>
              <a:rPr lang="en-US" altLang="ja-JP" sz="2000" dirty="0" smtClean="0">
                <a:hlinkClick r:id="rId2"/>
              </a:rPr>
              <a:t>ja.wikipedia.org/wiki/Brainfuck</a:t>
            </a:r>
            <a:endParaRPr lang="en-US" altLang="ja-JP" sz="2000" dirty="0" smtClean="0"/>
          </a:p>
          <a:p>
            <a:pPr lvl="1"/>
            <a:r>
              <a:rPr kumimoji="1" lang="ja-JP" altLang="en-US" sz="2400" dirty="0"/>
              <a:t>伏字</a:t>
            </a:r>
            <a:r>
              <a:rPr kumimoji="1" lang="ja-JP" altLang="en-US" sz="2400" dirty="0" smtClean="0"/>
              <a:t>なのは色々と面倒だからです</a:t>
            </a:r>
            <a:endParaRPr kumimoji="1" lang="ja-JP" altLang="en-US" sz="2400" dirty="0"/>
          </a:p>
        </p:txBody>
      </p:sp>
    </p:spTree>
    <p:extLst>
      <p:ext uri="{BB962C8B-B14F-4D97-AF65-F5344CB8AC3E}">
        <p14:creationId xmlns:p14="http://schemas.microsoft.com/office/powerpoint/2010/main" val="1791696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1363</TotalTime>
  <Words>1615</Words>
  <Application>Microsoft Office PowerPoint</Application>
  <PresentationFormat>ワイド画面</PresentationFormat>
  <Paragraphs>379</Paragraphs>
  <Slides>38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メイリオ</vt:lpstr>
      <vt:lpstr>Arial</vt:lpstr>
      <vt:lpstr>Century Gothic</vt:lpstr>
      <vt:lpstr>Wingdings 3</vt:lpstr>
      <vt:lpstr>イオン</vt:lpstr>
      <vt:lpstr>プログラミング勉強会 第４回　ポインタ</vt:lpstr>
      <vt:lpstr>目次</vt:lpstr>
      <vt:lpstr>注意事項</vt:lpstr>
      <vt:lpstr>今回使う資料について</vt:lpstr>
      <vt:lpstr>ポインタを使う理由</vt:lpstr>
      <vt:lpstr>ポインタを使う理由</vt:lpstr>
      <vt:lpstr>皆さんのポインタの反応</vt:lpstr>
      <vt:lpstr>C言語を使う利点（メリット）</vt:lpstr>
      <vt:lpstr>ポインタを使いたくないというあなた</vt:lpstr>
      <vt:lpstr>ここからの流れ</vt:lpstr>
      <vt:lpstr>変数のポインタ</vt:lpstr>
      <vt:lpstr>通常のポインタ</vt:lpstr>
      <vt:lpstr>ポインタを使うときのルール</vt:lpstr>
      <vt:lpstr>ややこしい「*」と「&amp;」</vt:lpstr>
      <vt:lpstr>「*」と「&amp;」を図で表す</vt:lpstr>
      <vt:lpstr>実践してみよう</vt:lpstr>
      <vt:lpstr>配列のポインタ</vt:lpstr>
      <vt:lpstr>糖衣構文ってご存知？</vt:lpstr>
      <vt:lpstr>メモリ上のイメージ</vt:lpstr>
      <vt:lpstr>同じ配列でもオフセットが違う例</vt:lpstr>
      <vt:lpstr>実践してみよう</vt:lpstr>
      <vt:lpstr>文字列のポインタ</vt:lpstr>
      <vt:lpstr>文字列とは？</vt:lpstr>
      <vt:lpstr>ややこしい文字列の宣言</vt:lpstr>
      <vt:lpstr>文字列のコピーが 「str_a = str_b」でできないワケ</vt:lpstr>
      <vt:lpstr>文字列の比較が 「str_a == str_b」でできないワケ</vt:lpstr>
      <vt:lpstr>実践してみよう</vt:lpstr>
      <vt:lpstr>構造体のポインタ</vt:lpstr>
      <vt:lpstr>構造体とは？</vt:lpstr>
      <vt:lpstr>構造体とメンバ</vt:lpstr>
      <vt:lpstr>構造体のポインタと糖衣構文</vt:lpstr>
      <vt:lpstr>構造体と配列</vt:lpstr>
      <vt:lpstr>実践してみよう</vt:lpstr>
      <vt:lpstr>(Advanced!) 関数ポインタ</vt:lpstr>
      <vt:lpstr>PowerPoint プレゼンテーション</vt:lpstr>
      <vt:lpstr>参考文献</vt:lpstr>
      <vt:lpstr>アンケートのお願い</vt:lpstr>
      <vt:lpstr>Thank you for your attention!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プログラミング勉強会 第４回　ポインタ</dc:title>
  <dc:creator>宮口誠</dc:creator>
  <cp:lastModifiedBy>宮口誠</cp:lastModifiedBy>
  <cp:revision>49</cp:revision>
  <dcterms:created xsi:type="dcterms:W3CDTF">2017-11-23T11:35:03Z</dcterms:created>
  <dcterms:modified xsi:type="dcterms:W3CDTF">2017-11-26T16:14:58Z</dcterms:modified>
</cp:coreProperties>
</file>