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8" r:id="rId4"/>
    <p:sldId id="269" r:id="rId5"/>
    <p:sldId id="270" r:id="rId6"/>
    <p:sldId id="280" r:id="rId7"/>
    <p:sldId id="275" r:id="rId8"/>
    <p:sldId id="281" r:id="rId9"/>
    <p:sldId id="271" r:id="rId10"/>
    <p:sldId id="272" r:id="rId11"/>
    <p:sldId id="273" r:id="rId12"/>
    <p:sldId id="274" r:id="rId13"/>
    <p:sldId id="277" r:id="rId14"/>
    <p:sldId id="276" r:id="rId15"/>
    <p:sldId id="278" r:id="rId16"/>
    <p:sldId id="279"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EB6B8C-3200-43D3-BD54-CBFE597FD3D7}" type="datetimeFigureOut">
              <a:rPr lang="en-US" smtClean="0"/>
              <a:t>9/4/2019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E51EB5F-819C-444C-8C59-89A155185CC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759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B6B8C-3200-43D3-BD54-CBFE597FD3D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B5F-819C-444C-8C59-89A155185CC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5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B6B8C-3200-43D3-BD54-CBFE597FD3D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B5F-819C-444C-8C59-89A155185CC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760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B6B8C-3200-43D3-BD54-CBFE597FD3D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B5F-819C-444C-8C59-89A155185CC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710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B6B8C-3200-43D3-BD54-CBFE597FD3D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1EB5F-819C-444C-8C59-89A155185CC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87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EB6B8C-3200-43D3-BD54-CBFE597FD3D7}"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1EB5F-819C-444C-8C59-89A155185CC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52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EB6B8C-3200-43D3-BD54-CBFE597FD3D7}"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1EB5F-819C-444C-8C59-89A155185CC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826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EB6B8C-3200-43D3-BD54-CBFE597FD3D7}"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1EB5F-819C-444C-8C59-89A155185CC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146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B6B8C-3200-43D3-BD54-CBFE597FD3D7}"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1EB5F-819C-444C-8C59-89A155185CC7}" type="slidenum">
              <a:rPr lang="en-US" smtClean="0"/>
              <a:t>‹#›</a:t>
            </a:fld>
            <a:endParaRPr lang="en-US"/>
          </a:p>
        </p:txBody>
      </p:sp>
    </p:spTree>
    <p:extLst>
      <p:ext uri="{BB962C8B-B14F-4D97-AF65-F5344CB8AC3E}">
        <p14:creationId xmlns:p14="http://schemas.microsoft.com/office/powerpoint/2010/main" val="269912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EB6B8C-3200-43D3-BD54-CBFE597FD3D7}"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1EB5F-819C-444C-8C59-89A155185CC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84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EB6B8C-3200-43D3-BD54-CBFE597FD3D7}" type="datetimeFigureOut">
              <a:rPr lang="en-US" smtClean="0"/>
              <a:t>9/4/2019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E51EB5F-819C-444C-8C59-89A155185CC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797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EB6B8C-3200-43D3-BD54-CBFE597FD3D7}" type="datetimeFigureOut">
              <a:rPr lang="en-US" smtClean="0"/>
              <a:t>9/4/2019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E51EB5F-819C-444C-8C59-89A155185CC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6913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AF5A-867B-4310-9FCB-CF11A5FC124D}"/>
              </a:ext>
            </a:extLst>
          </p:cNvPr>
          <p:cNvSpPr>
            <a:spLocks noGrp="1"/>
          </p:cNvSpPr>
          <p:nvPr>
            <p:ph type="ctrTitle"/>
          </p:nvPr>
        </p:nvSpPr>
        <p:spPr/>
        <p:txBody>
          <a:bodyPr>
            <a:normAutofit fontScale="90000"/>
          </a:bodyPr>
          <a:lstStyle/>
          <a:p>
            <a:r>
              <a:rPr lang="en-US" dirty="0"/>
              <a:t>TUKL Internship</a:t>
            </a:r>
            <a:br>
              <a:rPr lang="en-US" dirty="0"/>
            </a:br>
            <a:r>
              <a:rPr lang="en-US" dirty="0"/>
              <a:t>Final Progress &amp; Project  Report</a:t>
            </a:r>
          </a:p>
        </p:txBody>
      </p:sp>
      <p:sp>
        <p:nvSpPr>
          <p:cNvPr id="3" name="Subtitle 2">
            <a:extLst>
              <a:ext uri="{FF2B5EF4-FFF2-40B4-BE49-F238E27FC236}">
                <a16:creationId xmlns:a16="http://schemas.microsoft.com/office/drawing/2014/main" id="{F9393FAC-A815-4E5D-BDA9-F8BDCE15A7D0}"/>
              </a:ext>
            </a:extLst>
          </p:cNvPr>
          <p:cNvSpPr>
            <a:spLocks noGrp="1"/>
          </p:cNvSpPr>
          <p:nvPr>
            <p:ph type="subTitle" idx="1"/>
          </p:nvPr>
        </p:nvSpPr>
        <p:spPr/>
        <p:txBody>
          <a:bodyPr/>
          <a:lstStyle/>
          <a:p>
            <a:r>
              <a:rPr lang="en-US" dirty="0"/>
              <a:t>By: Syed Muhammad Akbar</a:t>
            </a:r>
          </a:p>
          <a:p>
            <a:r>
              <a:rPr lang="en-US" dirty="0"/>
              <a:t>Supervisor: Abdul Wahab</a:t>
            </a:r>
          </a:p>
        </p:txBody>
      </p:sp>
    </p:spTree>
    <p:extLst>
      <p:ext uri="{BB962C8B-B14F-4D97-AF65-F5344CB8AC3E}">
        <p14:creationId xmlns:p14="http://schemas.microsoft.com/office/powerpoint/2010/main" val="3765207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Simple Data </a:t>
            </a:r>
            <a:r>
              <a:rPr lang="en-US" dirty="0" err="1"/>
              <a:t>AnalysiS</a:t>
            </a:r>
            <a:endParaRPr lang="en-US" dirty="0"/>
          </a:p>
        </p:txBody>
      </p:sp>
      <p:pic>
        <p:nvPicPr>
          <p:cNvPr id="13" name="Content Placeholder 12">
            <a:extLst>
              <a:ext uri="{FF2B5EF4-FFF2-40B4-BE49-F238E27FC236}">
                <a16:creationId xmlns:a16="http://schemas.microsoft.com/office/drawing/2014/main" id="{AA6BFDDC-E3B8-4DE6-B2D3-CC8B07089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1791479"/>
            <a:ext cx="9603275" cy="3449638"/>
          </a:xfrm>
        </p:spPr>
      </p:pic>
      <p:cxnSp>
        <p:nvCxnSpPr>
          <p:cNvPr id="17" name="Straight Connector 16">
            <a:extLst>
              <a:ext uri="{FF2B5EF4-FFF2-40B4-BE49-F238E27FC236}">
                <a16:creationId xmlns:a16="http://schemas.microsoft.com/office/drawing/2014/main" id="{A8980653-39A5-40F2-B38B-0CB2CFFFC470}"/>
              </a:ext>
            </a:extLst>
          </p:cNvPr>
          <p:cNvCxnSpPr/>
          <p:nvPr/>
        </p:nvCxnSpPr>
        <p:spPr>
          <a:xfrm>
            <a:off x="4572000" y="1989400"/>
            <a:ext cx="0" cy="2883159"/>
          </a:xfrm>
          <a:prstGeom prst="line">
            <a:avLst/>
          </a:prstGeom>
          <a:ln w="5715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4DE3BD7C-665D-4054-ADA7-9B0F1AE58831}"/>
              </a:ext>
            </a:extLst>
          </p:cNvPr>
          <p:cNvCxnSpPr/>
          <p:nvPr/>
        </p:nvCxnSpPr>
        <p:spPr>
          <a:xfrm>
            <a:off x="6290539" y="1987420"/>
            <a:ext cx="0" cy="2883159"/>
          </a:xfrm>
          <a:prstGeom prst="line">
            <a:avLst/>
          </a:prstGeom>
          <a:ln w="5715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902D60C5-9E5D-482F-AF6C-4BEA1AB3BFE3}"/>
              </a:ext>
            </a:extLst>
          </p:cNvPr>
          <p:cNvCxnSpPr/>
          <p:nvPr/>
        </p:nvCxnSpPr>
        <p:spPr>
          <a:xfrm>
            <a:off x="8029143" y="1987420"/>
            <a:ext cx="0" cy="2883159"/>
          </a:xfrm>
          <a:prstGeom prst="line">
            <a:avLst/>
          </a:prstGeom>
          <a:ln w="5715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15305733-00BA-4772-8D1E-A27E275C4F5C}"/>
              </a:ext>
            </a:extLst>
          </p:cNvPr>
          <p:cNvCxnSpPr/>
          <p:nvPr/>
        </p:nvCxnSpPr>
        <p:spPr>
          <a:xfrm>
            <a:off x="9758417" y="1987420"/>
            <a:ext cx="0" cy="2883159"/>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6382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Simple Data Analysis</a:t>
            </a:r>
          </a:p>
        </p:txBody>
      </p:sp>
      <p:pic>
        <p:nvPicPr>
          <p:cNvPr id="8" name="Content Placeholder 7">
            <a:extLst>
              <a:ext uri="{FF2B5EF4-FFF2-40B4-BE49-F238E27FC236}">
                <a16:creationId xmlns:a16="http://schemas.microsoft.com/office/drawing/2014/main" id="{3051F560-9A7D-4BFD-84B6-94DB231777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4"/>
            <a:ext cx="9603275" cy="3806177"/>
          </a:xfrm>
        </p:spPr>
      </p:pic>
      <p:sp>
        <p:nvSpPr>
          <p:cNvPr id="9" name="Oval 8">
            <a:extLst>
              <a:ext uri="{FF2B5EF4-FFF2-40B4-BE49-F238E27FC236}">
                <a16:creationId xmlns:a16="http://schemas.microsoft.com/office/drawing/2014/main" id="{3E3F078F-1621-40D6-8B46-C2E4956AA683}"/>
              </a:ext>
            </a:extLst>
          </p:cNvPr>
          <p:cNvSpPr/>
          <p:nvPr/>
        </p:nvSpPr>
        <p:spPr>
          <a:xfrm>
            <a:off x="4823926" y="2239347"/>
            <a:ext cx="3760237" cy="276186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16787CA-A47F-4317-B864-192CF1AFBC85}"/>
              </a:ext>
            </a:extLst>
          </p:cNvPr>
          <p:cNvSpPr txBox="1"/>
          <p:nvPr/>
        </p:nvSpPr>
        <p:spPr>
          <a:xfrm>
            <a:off x="4303118" y="2104969"/>
            <a:ext cx="1894114" cy="369332"/>
          </a:xfrm>
          <a:prstGeom prst="rect">
            <a:avLst/>
          </a:prstGeom>
          <a:noFill/>
        </p:spPr>
        <p:txBody>
          <a:bodyPr wrap="square" rtlCol="0">
            <a:spAutoFit/>
          </a:bodyPr>
          <a:lstStyle/>
          <a:p>
            <a:r>
              <a:rPr lang="en-US" b="1" dirty="0"/>
              <a:t>SUMMERS!</a:t>
            </a:r>
          </a:p>
        </p:txBody>
      </p:sp>
    </p:spTree>
    <p:extLst>
      <p:ext uri="{BB962C8B-B14F-4D97-AF65-F5344CB8AC3E}">
        <p14:creationId xmlns:p14="http://schemas.microsoft.com/office/powerpoint/2010/main" val="403402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Simple Data Analysis (No annual up-trend)</a:t>
            </a:r>
          </a:p>
        </p:txBody>
      </p:sp>
      <p:pic>
        <p:nvPicPr>
          <p:cNvPr id="6" name="Content Placeholder 5">
            <a:extLst>
              <a:ext uri="{FF2B5EF4-FFF2-40B4-BE49-F238E27FC236}">
                <a16:creationId xmlns:a16="http://schemas.microsoft.com/office/drawing/2014/main" id="{6D12A534-EB9F-4F7A-BFA2-E3D492999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83" y="1874314"/>
            <a:ext cx="5828699" cy="2331026"/>
          </a:xfrm>
        </p:spPr>
      </p:pic>
      <p:pic>
        <p:nvPicPr>
          <p:cNvPr id="11" name="Picture 10">
            <a:extLst>
              <a:ext uri="{FF2B5EF4-FFF2-40B4-BE49-F238E27FC236}">
                <a16:creationId xmlns:a16="http://schemas.microsoft.com/office/drawing/2014/main" id="{285C2FBB-5ABA-4018-8A1D-CB2033FAD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83" y="4148881"/>
            <a:ext cx="5928874" cy="2632101"/>
          </a:xfrm>
          <a:prstGeom prst="rect">
            <a:avLst/>
          </a:prstGeom>
        </p:spPr>
      </p:pic>
      <p:pic>
        <p:nvPicPr>
          <p:cNvPr id="13" name="Picture 12">
            <a:extLst>
              <a:ext uri="{FF2B5EF4-FFF2-40B4-BE49-F238E27FC236}">
                <a16:creationId xmlns:a16="http://schemas.microsoft.com/office/drawing/2014/main" id="{43CDEF2E-D51A-46E7-B533-066D0ADFF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768" y="1853754"/>
            <a:ext cx="6104148" cy="2376933"/>
          </a:xfrm>
          <a:prstGeom prst="rect">
            <a:avLst/>
          </a:prstGeom>
        </p:spPr>
      </p:pic>
      <p:pic>
        <p:nvPicPr>
          <p:cNvPr id="15" name="Picture 14">
            <a:extLst>
              <a:ext uri="{FF2B5EF4-FFF2-40B4-BE49-F238E27FC236}">
                <a16:creationId xmlns:a16="http://schemas.microsoft.com/office/drawing/2014/main" id="{1CA829A7-22E6-4D21-A189-E45D9598B8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6768" y="4230688"/>
            <a:ext cx="6104149" cy="2550294"/>
          </a:xfrm>
          <a:prstGeom prst="rect">
            <a:avLst/>
          </a:prstGeom>
        </p:spPr>
      </p:pic>
    </p:spTree>
    <p:extLst>
      <p:ext uri="{BB962C8B-B14F-4D97-AF65-F5344CB8AC3E}">
        <p14:creationId xmlns:p14="http://schemas.microsoft.com/office/powerpoint/2010/main" val="341352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NN Architecture</a:t>
            </a:r>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lstStyle/>
          <a:p>
            <a:r>
              <a:rPr lang="en-US" dirty="0"/>
              <a:t>Architecture:</a:t>
            </a:r>
          </a:p>
          <a:p>
            <a:pPr lvl="1"/>
            <a:r>
              <a:rPr lang="en-US" dirty="0"/>
              <a:t>JUST ONE DENSE UNIT</a:t>
            </a:r>
          </a:p>
          <a:p>
            <a:r>
              <a:rPr lang="en-US" dirty="0"/>
              <a:t>MAPE (validation): 1.5297</a:t>
            </a:r>
          </a:p>
          <a:p>
            <a:r>
              <a:rPr lang="en-US" dirty="0"/>
              <a:t>loss: 1.4961</a:t>
            </a:r>
          </a:p>
          <a:p>
            <a:r>
              <a:rPr lang="en-US" dirty="0"/>
              <a:t>Optimizer: Adam</a:t>
            </a:r>
          </a:p>
        </p:txBody>
      </p:sp>
      <p:pic>
        <p:nvPicPr>
          <p:cNvPr id="6" name="Picture 5">
            <a:extLst>
              <a:ext uri="{FF2B5EF4-FFF2-40B4-BE49-F238E27FC236}">
                <a16:creationId xmlns:a16="http://schemas.microsoft.com/office/drawing/2014/main" id="{71AC8F29-7DF0-4AFE-BE3E-1D08C3D7A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909" y="1961614"/>
            <a:ext cx="5898391" cy="3558848"/>
          </a:xfrm>
          <a:prstGeom prst="rect">
            <a:avLst/>
          </a:prstGeom>
        </p:spPr>
      </p:pic>
    </p:spTree>
    <p:extLst>
      <p:ext uri="{BB962C8B-B14F-4D97-AF65-F5344CB8AC3E}">
        <p14:creationId xmlns:p14="http://schemas.microsoft.com/office/powerpoint/2010/main" val="365504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DNN Architecture</a:t>
            </a:r>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lstStyle/>
          <a:p>
            <a:r>
              <a:rPr lang="en-US" dirty="0"/>
              <a:t>Architecture:</a:t>
            </a:r>
          </a:p>
          <a:p>
            <a:pPr lvl="1"/>
            <a:r>
              <a:rPr lang="en-US" dirty="0"/>
              <a:t>Input Layer: 2 time-step</a:t>
            </a:r>
          </a:p>
          <a:p>
            <a:pPr lvl="1"/>
            <a:r>
              <a:rPr lang="en-US" dirty="0"/>
              <a:t>Hidden layer # 1: 20 Dense Units</a:t>
            </a:r>
          </a:p>
          <a:p>
            <a:pPr lvl="1"/>
            <a:r>
              <a:rPr lang="en-US" dirty="0"/>
              <a:t>Hidden layer # 2: 20 Dense Units</a:t>
            </a:r>
          </a:p>
          <a:p>
            <a:pPr lvl="1"/>
            <a:r>
              <a:rPr lang="en-US" dirty="0"/>
              <a:t>Output layer: 1 Dense Unit</a:t>
            </a:r>
          </a:p>
          <a:p>
            <a:r>
              <a:rPr lang="en-US" dirty="0"/>
              <a:t>MAPE (validation): 1.0593085</a:t>
            </a:r>
          </a:p>
        </p:txBody>
      </p:sp>
      <p:pic>
        <p:nvPicPr>
          <p:cNvPr id="5" name="Picture 4">
            <a:extLst>
              <a:ext uri="{FF2B5EF4-FFF2-40B4-BE49-F238E27FC236}">
                <a16:creationId xmlns:a16="http://schemas.microsoft.com/office/drawing/2014/main" id="{4AF331E4-3492-4DBF-A95A-90BD6FD18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20" y="4525347"/>
            <a:ext cx="7277877" cy="2170956"/>
          </a:xfrm>
          <a:prstGeom prst="rect">
            <a:avLst/>
          </a:prstGeom>
        </p:spPr>
      </p:pic>
      <p:pic>
        <p:nvPicPr>
          <p:cNvPr id="7" name="Picture 6">
            <a:extLst>
              <a:ext uri="{FF2B5EF4-FFF2-40B4-BE49-F238E27FC236}">
                <a16:creationId xmlns:a16="http://schemas.microsoft.com/office/drawing/2014/main" id="{0A3B1866-D50C-408F-B7E9-E1F3F8A88840}"/>
              </a:ext>
            </a:extLst>
          </p:cNvPr>
          <p:cNvPicPr>
            <a:picLocks noChangeAspect="1"/>
          </p:cNvPicPr>
          <p:nvPr/>
        </p:nvPicPr>
        <p:blipFill rotWithShape="1">
          <a:blip r:embed="rId3">
            <a:extLst>
              <a:ext uri="{28A0092B-C50C-407E-A947-70E740481C1C}">
                <a14:useLocalDpi xmlns:a14="http://schemas.microsoft.com/office/drawing/2010/main" val="0"/>
              </a:ext>
            </a:extLst>
          </a:blip>
          <a:srcRect b="50817"/>
          <a:stretch/>
        </p:blipFill>
        <p:spPr>
          <a:xfrm>
            <a:off x="5723065" y="1963083"/>
            <a:ext cx="2971985" cy="1954572"/>
          </a:xfrm>
          <a:prstGeom prst="rect">
            <a:avLst/>
          </a:prstGeom>
        </p:spPr>
      </p:pic>
      <p:pic>
        <p:nvPicPr>
          <p:cNvPr id="8" name="Picture 7">
            <a:extLst>
              <a:ext uri="{FF2B5EF4-FFF2-40B4-BE49-F238E27FC236}">
                <a16:creationId xmlns:a16="http://schemas.microsoft.com/office/drawing/2014/main" id="{04BF2B0F-DE67-4FAF-AFE4-5BECA1C6BF4A}"/>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8937646" y="1946861"/>
            <a:ext cx="2971985" cy="1987016"/>
          </a:xfrm>
          <a:prstGeom prst="rect">
            <a:avLst/>
          </a:prstGeom>
        </p:spPr>
      </p:pic>
    </p:spTree>
    <p:extLst>
      <p:ext uri="{BB962C8B-B14F-4D97-AF65-F5344CB8AC3E}">
        <p14:creationId xmlns:p14="http://schemas.microsoft.com/office/powerpoint/2010/main" val="254295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DNN + CNN (1D) Architecture</a:t>
            </a:r>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lstStyle/>
          <a:p>
            <a:r>
              <a:rPr lang="en-US" dirty="0"/>
              <a:t>Architecture:</a:t>
            </a:r>
          </a:p>
          <a:p>
            <a:pPr lvl="1"/>
            <a:r>
              <a:rPr lang="en-US" dirty="0"/>
              <a:t>CNN 1D</a:t>
            </a:r>
          </a:p>
          <a:p>
            <a:pPr lvl="1"/>
            <a:r>
              <a:rPr lang="en-US" dirty="0"/>
              <a:t>DNNs (two layers)</a:t>
            </a:r>
          </a:p>
          <a:p>
            <a:r>
              <a:rPr lang="en-US" dirty="0"/>
              <a:t>MAPE: 1.0635368</a:t>
            </a:r>
          </a:p>
        </p:txBody>
      </p:sp>
      <p:pic>
        <p:nvPicPr>
          <p:cNvPr id="6" name="Picture 5">
            <a:extLst>
              <a:ext uri="{FF2B5EF4-FFF2-40B4-BE49-F238E27FC236}">
                <a16:creationId xmlns:a16="http://schemas.microsoft.com/office/drawing/2014/main" id="{0F4720B7-B1AB-4358-B28D-EF83407519D8}"/>
              </a:ext>
            </a:extLst>
          </p:cNvPr>
          <p:cNvPicPr>
            <a:picLocks noChangeAspect="1"/>
          </p:cNvPicPr>
          <p:nvPr/>
        </p:nvPicPr>
        <p:blipFill rotWithShape="1">
          <a:blip r:embed="rId2">
            <a:extLst>
              <a:ext uri="{28A0092B-C50C-407E-A947-70E740481C1C}">
                <a14:useLocalDpi xmlns:a14="http://schemas.microsoft.com/office/drawing/2010/main" val="0"/>
              </a:ext>
            </a:extLst>
          </a:blip>
          <a:srcRect t="50958"/>
          <a:stretch/>
        </p:blipFill>
        <p:spPr>
          <a:xfrm>
            <a:off x="8640147" y="1934743"/>
            <a:ext cx="3422566" cy="2180453"/>
          </a:xfrm>
          <a:prstGeom prst="rect">
            <a:avLst/>
          </a:prstGeom>
        </p:spPr>
      </p:pic>
      <p:pic>
        <p:nvPicPr>
          <p:cNvPr id="10" name="Picture 9">
            <a:extLst>
              <a:ext uri="{FF2B5EF4-FFF2-40B4-BE49-F238E27FC236}">
                <a16:creationId xmlns:a16="http://schemas.microsoft.com/office/drawing/2014/main" id="{89EEFF2D-95A5-4D03-8397-5C6CECEB4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4196185"/>
            <a:ext cx="7714969" cy="2597414"/>
          </a:xfrm>
          <a:prstGeom prst="rect">
            <a:avLst/>
          </a:prstGeom>
        </p:spPr>
      </p:pic>
      <p:pic>
        <p:nvPicPr>
          <p:cNvPr id="11" name="Picture 10">
            <a:extLst>
              <a:ext uri="{FF2B5EF4-FFF2-40B4-BE49-F238E27FC236}">
                <a16:creationId xmlns:a16="http://schemas.microsoft.com/office/drawing/2014/main" id="{4A2B6FA8-047C-4EFD-993C-652507237999}"/>
              </a:ext>
            </a:extLst>
          </p:cNvPr>
          <p:cNvPicPr>
            <a:picLocks noChangeAspect="1"/>
          </p:cNvPicPr>
          <p:nvPr/>
        </p:nvPicPr>
        <p:blipFill rotWithShape="1">
          <a:blip r:embed="rId2">
            <a:extLst>
              <a:ext uri="{28A0092B-C50C-407E-A947-70E740481C1C}">
                <a14:useLocalDpi xmlns:a14="http://schemas.microsoft.com/office/drawing/2010/main" val="0"/>
              </a:ext>
            </a:extLst>
          </a:blip>
          <a:srcRect b="50958"/>
          <a:stretch/>
        </p:blipFill>
        <p:spPr>
          <a:xfrm>
            <a:off x="4873690" y="1953393"/>
            <a:ext cx="3422566" cy="2180453"/>
          </a:xfrm>
          <a:prstGeom prst="rect">
            <a:avLst/>
          </a:prstGeom>
        </p:spPr>
      </p:pic>
    </p:spTree>
    <p:extLst>
      <p:ext uri="{BB962C8B-B14F-4D97-AF65-F5344CB8AC3E}">
        <p14:creationId xmlns:p14="http://schemas.microsoft.com/office/powerpoint/2010/main" val="312230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DNN + </a:t>
            </a:r>
            <a:r>
              <a:rPr lang="en-US" dirty="0" err="1"/>
              <a:t>cnn</a:t>
            </a:r>
            <a:r>
              <a:rPr lang="en-US" dirty="0"/>
              <a:t>+ LSTM = Disaster</a:t>
            </a:r>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lstStyle/>
          <a:p>
            <a:r>
              <a:rPr lang="en-US" dirty="0"/>
              <a:t>Architecture:</a:t>
            </a:r>
          </a:p>
          <a:p>
            <a:pPr lvl="1"/>
            <a:r>
              <a:rPr lang="en-US" dirty="0"/>
              <a:t>(1) CNN 1D</a:t>
            </a:r>
          </a:p>
          <a:p>
            <a:pPr lvl="1"/>
            <a:r>
              <a:rPr lang="en-US" dirty="0"/>
              <a:t>(2) LSTMs layers</a:t>
            </a:r>
          </a:p>
          <a:p>
            <a:pPr lvl="1"/>
            <a:r>
              <a:rPr lang="en-US" dirty="0"/>
              <a:t>(2) Dense layers</a:t>
            </a:r>
          </a:p>
          <a:p>
            <a:pPr lvl="1"/>
            <a:r>
              <a:rPr lang="en-US" dirty="0"/>
              <a:t>(1) Output Dense layer</a:t>
            </a:r>
          </a:p>
          <a:p>
            <a:pPr lvl="1"/>
            <a:endParaRPr lang="en-US" dirty="0"/>
          </a:p>
        </p:txBody>
      </p:sp>
      <p:pic>
        <p:nvPicPr>
          <p:cNvPr id="5" name="Picture 4">
            <a:extLst>
              <a:ext uri="{FF2B5EF4-FFF2-40B4-BE49-F238E27FC236}">
                <a16:creationId xmlns:a16="http://schemas.microsoft.com/office/drawing/2014/main" id="{7F960854-AAEF-416C-AF06-5F1A7C983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75" y="4203250"/>
            <a:ext cx="8593494" cy="2526189"/>
          </a:xfrm>
          <a:prstGeom prst="rect">
            <a:avLst/>
          </a:prstGeom>
        </p:spPr>
      </p:pic>
      <p:pic>
        <p:nvPicPr>
          <p:cNvPr id="8" name="Picture 7">
            <a:extLst>
              <a:ext uri="{FF2B5EF4-FFF2-40B4-BE49-F238E27FC236}">
                <a16:creationId xmlns:a16="http://schemas.microsoft.com/office/drawing/2014/main" id="{E876F790-1C57-4404-B206-0E54A67A5D84}"/>
              </a:ext>
            </a:extLst>
          </p:cNvPr>
          <p:cNvPicPr>
            <a:picLocks noChangeAspect="1"/>
          </p:cNvPicPr>
          <p:nvPr/>
        </p:nvPicPr>
        <p:blipFill rotWithShape="1">
          <a:blip r:embed="rId3">
            <a:extLst>
              <a:ext uri="{28A0092B-C50C-407E-A947-70E740481C1C}">
                <a14:useLocalDpi xmlns:a14="http://schemas.microsoft.com/office/drawing/2010/main" val="0"/>
              </a:ext>
            </a:extLst>
          </a:blip>
          <a:srcRect t="50127" b="1017"/>
          <a:stretch/>
        </p:blipFill>
        <p:spPr>
          <a:xfrm>
            <a:off x="8259739" y="1431365"/>
            <a:ext cx="3932261" cy="2609907"/>
          </a:xfrm>
          <a:prstGeom prst="rect">
            <a:avLst/>
          </a:prstGeom>
        </p:spPr>
      </p:pic>
      <p:pic>
        <p:nvPicPr>
          <p:cNvPr id="13" name="Picture 12">
            <a:extLst>
              <a:ext uri="{FF2B5EF4-FFF2-40B4-BE49-F238E27FC236}">
                <a16:creationId xmlns:a16="http://schemas.microsoft.com/office/drawing/2014/main" id="{78544E21-9FB4-4315-9015-2E2B3CAB063C}"/>
              </a:ext>
            </a:extLst>
          </p:cNvPr>
          <p:cNvPicPr>
            <a:picLocks noChangeAspect="1"/>
          </p:cNvPicPr>
          <p:nvPr/>
        </p:nvPicPr>
        <p:blipFill rotWithShape="1">
          <a:blip r:embed="rId3">
            <a:extLst>
              <a:ext uri="{28A0092B-C50C-407E-A947-70E740481C1C}">
                <a14:useLocalDpi xmlns:a14="http://schemas.microsoft.com/office/drawing/2010/main" val="0"/>
              </a:ext>
            </a:extLst>
          </a:blip>
          <a:srcRect t="-1" b="49757"/>
          <a:stretch/>
        </p:blipFill>
        <p:spPr>
          <a:xfrm>
            <a:off x="4433783" y="1418253"/>
            <a:ext cx="3932261" cy="2623019"/>
          </a:xfrm>
          <a:prstGeom prst="rect">
            <a:avLst/>
          </a:prstGeom>
        </p:spPr>
      </p:pic>
    </p:spTree>
    <p:extLst>
      <p:ext uri="{BB962C8B-B14F-4D97-AF65-F5344CB8AC3E}">
        <p14:creationId xmlns:p14="http://schemas.microsoft.com/office/powerpoint/2010/main" val="4014194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72DF-178B-4ACE-A4C7-87F5ED5D4103}"/>
              </a:ext>
            </a:extLst>
          </p:cNvPr>
          <p:cNvSpPr>
            <a:spLocks noGrp="1"/>
          </p:cNvSpPr>
          <p:nvPr>
            <p:ph type="title"/>
          </p:nvPr>
        </p:nvSpPr>
        <p:spPr/>
        <p:txBody>
          <a:bodyPr/>
          <a:lstStyle/>
          <a:p>
            <a:r>
              <a:rPr lang="en-US" dirty="0"/>
              <a:t>Overall experience</a:t>
            </a:r>
          </a:p>
        </p:txBody>
      </p:sp>
      <p:sp>
        <p:nvSpPr>
          <p:cNvPr id="3" name="Content Placeholder 2">
            <a:extLst>
              <a:ext uri="{FF2B5EF4-FFF2-40B4-BE49-F238E27FC236}">
                <a16:creationId xmlns:a16="http://schemas.microsoft.com/office/drawing/2014/main" id="{32136422-C2EA-40CE-B910-AF06B4E1B4C7}"/>
              </a:ext>
            </a:extLst>
          </p:cNvPr>
          <p:cNvSpPr>
            <a:spLocks noGrp="1"/>
          </p:cNvSpPr>
          <p:nvPr>
            <p:ph idx="1"/>
          </p:nvPr>
        </p:nvSpPr>
        <p:spPr/>
        <p:txBody>
          <a:bodyPr>
            <a:normAutofit fontScale="92500" lnSpcReduction="20000"/>
          </a:bodyPr>
          <a:lstStyle/>
          <a:p>
            <a:r>
              <a:rPr lang="en-US" dirty="0"/>
              <a:t>Fun and exciting</a:t>
            </a:r>
          </a:p>
          <a:p>
            <a:r>
              <a:rPr lang="en-US" dirty="0"/>
              <a:t>Feel fully equipped to learning new methods and face new challenges</a:t>
            </a:r>
          </a:p>
          <a:p>
            <a:r>
              <a:rPr lang="en-US" dirty="0"/>
              <a:t>Developed the thrust of learning more</a:t>
            </a:r>
          </a:p>
          <a:p>
            <a:r>
              <a:rPr lang="en-US" dirty="0"/>
              <a:t>Side-Study:</a:t>
            </a:r>
          </a:p>
          <a:p>
            <a:pPr lvl="1"/>
            <a:r>
              <a:rPr lang="en-US" dirty="0"/>
              <a:t>Q-learning (Completed)</a:t>
            </a:r>
          </a:p>
          <a:p>
            <a:pPr lvl="1"/>
            <a:r>
              <a:rPr lang="en-US" dirty="0"/>
              <a:t>Environment development (In Progress) {gym}</a:t>
            </a:r>
          </a:p>
          <a:p>
            <a:pPr lvl="1"/>
            <a:r>
              <a:rPr lang="en-US" dirty="0"/>
              <a:t>Data Generation (TCP protocol congestion simulation)</a:t>
            </a:r>
          </a:p>
          <a:p>
            <a:pPr lvl="1"/>
            <a:r>
              <a:rPr lang="en-US" dirty="0"/>
              <a:t>Deep Reinforcement Learning (Agenda)</a:t>
            </a:r>
          </a:p>
          <a:p>
            <a:pPr lvl="1"/>
            <a:r>
              <a:rPr lang="en-US" dirty="0"/>
              <a:t>Unconventional </a:t>
            </a:r>
          </a:p>
        </p:txBody>
      </p:sp>
    </p:spTree>
    <p:extLst>
      <p:ext uri="{BB962C8B-B14F-4D97-AF65-F5344CB8AC3E}">
        <p14:creationId xmlns:p14="http://schemas.microsoft.com/office/powerpoint/2010/main" val="425507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D9F2-2BBA-4CBF-BC0A-114AF65C6717}"/>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CBE2C53D-31BF-49FB-A8CA-8893FC9CB5F7}"/>
              </a:ext>
            </a:extLst>
          </p:cNvPr>
          <p:cNvSpPr>
            <a:spLocks noGrp="1"/>
          </p:cNvSpPr>
          <p:nvPr>
            <p:ph idx="1"/>
          </p:nvPr>
        </p:nvSpPr>
        <p:spPr/>
        <p:txBody>
          <a:bodyPr>
            <a:normAutofit/>
          </a:bodyPr>
          <a:lstStyle/>
          <a:p>
            <a:r>
              <a:rPr lang="en-US" dirty="0"/>
              <a:t>First Two Weeks:</a:t>
            </a:r>
          </a:p>
          <a:p>
            <a:pPr lvl="1"/>
            <a:r>
              <a:rPr lang="en-US" dirty="0"/>
              <a:t>Complete Pre-requisite courses and literature review</a:t>
            </a:r>
          </a:p>
          <a:p>
            <a:r>
              <a:rPr lang="en-US" dirty="0"/>
              <a:t>Projects:</a:t>
            </a:r>
          </a:p>
          <a:p>
            <a:pPr lvl="1"/>
            <a:r>
              <a:rPr lang="en-US" dirty="0"/>
              <a:t>Literature Review of the Problems</a:t>
            </a:r>
          </a:p>
          <a:p>
            <a:pPr lvl="1"/>
            <a:r>
              <a:rPr lang="en-US" dirty="0"/>
              <a:t>Reproducing the results</a:t>
            </a:r>
          </a:p>
          <a:p>
            <a:pPr lvl="1"/>
            <a:r>
              <a:rPr lang="en-US" dirty="0"/>
              <a:t>Finding room for improvement</a:t>
            </a:r>
          </a:p>
          <a:p>
            <a:pPr lvl="1"/>
            <a:r>
              <a:rPr lang="en-US" dirty="0"/>
              <a:t>Planning the novelty</a:t>
            </a:r>
          </a:p>
          <a:p>
            <a:pPr lvl="1"/>
            <a:r>
              <a:rPr lang="en-US" dirty="0"/>
              <a:t>Implementation and testing</a:t>
            </a:r>
          </a:p>
        </p:txBody>
      </p:sp>
    </p:spTree>
    <p:extLst>
      <p:ext uri="{BB962C8B-B14F-4D97-AF65-F5344CB8AC3E}">
        <p14:creationId xmlns:p14="http://schemas.microsoft.com/office/powerpoint/2010/main" val="321443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Week 01 - EID</a:t>
            </a:r>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normAutofit fontScale="92500" lnSpcReduction="20000"/>
          </a:bodyPr>
          <a:lstStyle/>
          <a:p>
            <a:r>
              <a:rPr lang="en-US" dirty="0"/>
              <a:t>Got in touch with the supervisor Abdul Wahab and group partner Anas Tahir</a:t>
            </a:r>
          </a:p>
          <a:p>
            <a:r>
              <a:rPr lang="en-US" dirty="0"/>
              <a:t>Reviewed papers:</a:t>
            </a:r>
          </a:p>
          <a:p>
            <a:pPr lvl="1"/>
            <a:r>
              <a:rPr lang="en-US" dirty="0"/>
              <a:t>RNN-based Prediction of TCP Transmission States from Passive Measurements</a:t>
            </a:r>
          </a:p>
          <a:p>
            <a:pPr lvl="1"/>
            <a:r>
              <a:rPr lang="en-US" dirty="0"/>
              <a:t>TCP-</a:t>
            </a:r>
            <a:r>
              <a:rPr lang="en-US" dirty="0" err="1"/>
              <a:t>Drinc</a:t>
            </a:r>
            <a:r>
              <a:rPr lang="en-US" dirty="0"/>
              <a:t> Smart Congestion Control Based on Deep Reinforcement Learning</a:t>
            </a:r>
          </a:p>
          <a:p>
            <a:pPr lvl="1"/>
            <a:r>
              <a:rPr lang="en-US" dirty="0"/>
              <a:t>Short-Term Residential Load Forecasting Based on LSTM Recurrent Neural Network</a:t>
            </a:r>
          </a:p>
          <a:p>
            <a:r>
              <a:rPr lang="en-US" dirty="0"/>
              <a:t>Decided project: Using LSTM to predict Short-Term Residential Load Forecasting</a:t>
            </a:r>
          </a:p>
          <a:p>
            <a:r>
              <a:rPr lang="en-US" dirty="0"/>
              <a:t>First six weeks of Machine Learning course followed by deep learning specialization</a:t>
            </a:r>
          </a:p>
          <a:p>
            <a:r>
              <a:rPr lang="en-US" dirty="0"/>
              <a:t>Early Implementation of the project</a:t>
            </a:r>
          </a:p>
          <a:p>
            <a:r>
              <a:rPr lang="en-US" dirty="0"/>
              <a:t>Specialization of </a:t>
            </a:r>
            <a:r>
              <a:rPr lang="en-US" dirty="0" err="1"/>
              <a:t>Tensorflow</a:t>
            </a:r>
            <a:r>
              <a:rPr lang="en-US" dirty="0"/>
              <a:t> in Practice</a:t>
            </a:r>
          </a:p>
        </p:txBody>
      </p:sp>
    </p:spTree>
    <p:extLst>
      <p:ext uri="{BB962C8B-B14F-4D97-AF65-F5344CB8AC3E}">
        <p14:creationId xmlns:p14="http://schemas.microsoft.com/office/powerpoint/2010/main" val="347523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EID onwards…</a:t>
            </a:r>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normAutofit fontScale="92500" lnSpcReduction="10000"/>
          </a:bodyPr>
          <a:lstStyle/>
          <a:p>
            <a:r>
              <a:rPr lang="en-US" dirty="0"/>
              <a:t>Data Labeling workshops arranged by the supervisor</a:t>
            </a:r>
          </a:p>
          <a:p>
            <a:r>
              <a:rPr lang="en-US" dirty="0"/>
              <a:t>Data Labeling tasks</a:t>
            </a:r>
          </a:p>
          <a:p>
            <a:r>
              <a:rPr lang="en-US" dirty="0"/>
              <a:t>IAPR’s Summer School on Document Analysis</a:t>
            </a:r>
          </a:p>
          <a:p>
            <a:r>
              <a:rPr lang="en-US" dirty="0"/>
              <a:t>Planning the novelty</a:t>
            </a:r>
          </a:p>
          <a:p>
            <a:r>
              <a:rPr lang="en-US" dirty="0"/>
              <a:t>Implementation and testing</a:t>
            </a:r>
          </a:p>
          <a:p>
            <a:r>
              <a:rPr lang="en-US" dirty="0"/>
              <a:t>Going through the problem statement of the next project RNN-based Prediction of TCP Transmission States from Passive Measurements</a:t>
            </a:r>
          </a:p>
          <a:p>
            <a:r>
              <a:rPr lang="en-US" dirty="0"/>
              <a:t>Advance Machine Learning Specialization started</a:t>
            </a:r>
          </a:p>
          <a:p>
            <a:endParaRPr lang="en-US" dirty="0"/>
          </a:p>
        </p:txBody>
      </p:sp>
    </p:spTree>
    <p:extLst>
      <p:ext uri="{BB962C8B-B14F-4D97-AF65-F5344CB8AC3E}">
        <p14:creationId xmlns:p14="http://schemas.microsoft.com/office/powerpoint/2010/main" val="201435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LOAD FORECASTING</a:t>
            </a:r>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normAutofit/>
          </a:bodyPr>
          <a:lstStyle/>
          <a:p>
            <a:r>
              <a:rPr lang="en-US" dirty="0" err="1"/>
              <a:t>ercot</a:t>
            </a:r>
            <a:r>
              <a:rPr lang="en-US" dirty="0"/>
              <a:t> (Texas) dataset as it provide the flexibility of playing with different ideas</a:t>
            </a:r>
          </a:p>
          <a:p>
            <a:r>
              <a:rPr lang="en-US" dirty="0"/>
              <a:t>The data set has 87648 timesteps with five features which comprised of Dry Bulb, Dew Point, Wet Bulb, Humidity, Electric Price and date, min and year as features to specify the moment time.</a:t>
            </a:r>
          </a:p>
          <a:p>
            <a:endParaRPr lang="en-US" dirty="0"/>
          </a:p>
        </p:txBody>
      </p:sp>
    </p:spTree>
    <p:extLst>
      <p:ext uri="{BB962C8B-B14F-4D97-AF65-F5344CB8AC3E}">
        <p14:creationId xmlns:p14="http://schemas.microsoft.com/office/powerpoint/2010/main" val="314835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pPr lvl="1"/>
            <a:r>
              <a:rPr lang="en-US" sz="3200" kern="1200" cap="all" dirty="0">
                <a:solidFill>
                  <a:prstClr val="black"/>
                </a:solidFill>
                <a:latin typeface="Gill Sans MT" panose="020B0502020104020203"/>
                <a:ea typeface="+mj-ea"/>
                <a:cs typeface="+mj-cs"/>
              </a:rPr>
              <a:t>Initial tries</a:t>
            </a:r>
            <a:endParaRPr lang="en-US" dirty="0"/>
          </a:p>
        </p:txBody>
      </p:sp>
      <p:pic>
        <p:nvPicPr>
          <p:cNvPr id="5" name="Content Placeholder 4">
            <a:extLst>
              <a:ext uri="{FF2B5EF4-FFF2-40B4-BE49-F238E27FC236}">
                <a16:creationId xmlns:a16="http://schemas.microsoft.com/office/drawing/2014/main" id="{F0FDBF0C-6C89-4434-9B28-11E6E2573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037" y="1993714"/>
            <a:ext cx="6906357" cy="4373942"/>
          </a:xfrm>
        </p:spPr>
      </p:pic>
    </p:spTree>
    <p:extLst>
      <p:ext uri="{BB962C8B-B14F-4D97-AF65-F5344CB8AC3E}">
        <p14:creationId xmlns:p14="http://schemas.microsoft.com/office/powerpoint/2010/main" val="408075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pPr lvl="1"/>
            <a:r>
              <a:rPr lang="en-US" dirty="0"/>
              <a:t>Short-Term Residential Load Forecasting Based on LSTM Recurrent Neural Network</a:t>
            </a:r>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lstStyle/>
          <a:p>
            <a:r>
              <a:rPr lang="en-US" dirty="0"/>
              <a:t>Ultimately switched to the </a:t>
            </a:r>
            <a:r>
              <a:rPr lang="en-US" dirty="0" err="1"/>
              <a:t>Keras</a:t>
            </a:r>
            <a:r>
              <a:rPr lang="en-US" dirty="0"/>
              <a:t> in </a:t>
            </a:r>
            <a:r>
              <a:rPr lang="en-US" dirty="0" err="1"/>
              <a:t>Tensorflow</a:t>
            </a:r>
            <a:endParaRPr lang="en-US" dirty="0"/>
          </a:p>
          <a:p>
            <a:r>
              <a:rPr lang="en-US" dirty="0"/>
              <a:t>All the features and previous loads were converted into a matrix</a:t>
            </a:r>
          </a:p>
          <a:p>
            <a:r>
              <a:rPr lang="en-US" dirty="0"/>
              <a:t>They were normalized</a:t>
            </a:r>
          </a:p>
          <a:p>
            <a:r>
              <a:rPr lang="en-US" dirty="0"/>
              <a:t>Then, they were fed into the LSTMs</a:t>
            </a:r>
          </a:p>
          <a:p>
            <a:r>
              <a:rPr lang="en-US" dirty="0"/>
              <a:t>Mean Squared Error was used as the loss function</a:t>
            </a:r>
          </a:p>
          <a:p>
            <a:r>
              <a:rPr lang="en-US" dirty="0"/>
              <a:t>Promising results with loss of 0.1009</a:t>
            </a:r>
          </a:p>
        </p:txBody>
      </p:sp>
      <p:pic>
        <p:nvPicPr>
          <p:cNvPr id="9" name="Picture 8">
            <a:extLst>
              <a:ext uri="{FF2B5EF4-FFF2-40B4-BE49-F238E27FC236}">
                <a16:creationId xmlns:a16="http://schemas.microsoft.com/office/drawing/2014/main" id="{1D55AD84-E7C9-455D-9029-EB3B7EC6B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9052" y="4119370"/>
            <a:ext cx="3875654" cy="2541412"/>
          </a:xfrm>
          <a:prstGeom prst="rect">
            <a:avLst/>
          </a:prstGeom>
        </p:spPr>
      </p:pic>
    </p:spTree>
    <p:extLst>
      <p:ext uri="{BB962C8B-B14F-4D97-AF65-F5344CB8AC3E}">
        <p14:creationId xmlns:p14="http://schemas.microsoft.com/office/powerpoint/2010/main" val="57030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pPr lvl="1"/>
            <a:r>
              <a:rPr lang="en-US" sz="3200" kern="1200" cap="all" dirty="0">
                <a:solidFill>
                  <a:prstClr val="black"/>
                </a:solidFill>
                <a:latin typeface="Gill Sans MT" panose="020B0502020104020203"/>
                <a:ea typeface="+mj-ea"/>
                <a:cs typeface="+mj-cs"/>
              </a:rPr>
              <a:t>Learning and improving</a:t>
            </a:r>
            <a:endParaRPr lang="en-US" dirty="0"/>
          </a:p>
        </p:txBody>
      </p:sp>
      <p:sp>
        <p:nvSpPr>
          <p:cNvPr id="3" name="Content Placeholder 2">
            <a:extLst>
              <a:ext uri="{FF2B5EF4-FFF2-40B4-BE49-F238E27FC236}">
                <a16:creationId xmlns:a16="http://schemas.microsoft.com/office/drawing/2014/main" id="{BC2AD282-F86A-432D-92DC-D7B50F7C428F}"/>
              </a:ext>
            </a:extLst>
          </p:cNvPr>
          <p:cNvSpPr>
            <a:spLocks noGrp="1"/>
          </p:cNvSpPr>
          <p:nvPr>
            <p:ph idx="1"/>
          </p:nvPr>
        </p:nvSpPr>
        <p:spPr/>
        <p:txBody>
          <a:bodyPr/>
          <a:lstStyle/>
          <a:p>
            <a:r>
              <a:rPr lang="en-US" dirty="0"/>
              <a:t>Felt that it was difficult to code the concepts that I learnt</a:t>
            </a:r>
          </a:p>
          <a:p>
            <a:r>
              <a:rPr lang="en-US" dirty="0"/>
              <a:t>Started specialization “</a:t>
            </a:r>
            <a:r>
              <a:rPr lang="en-US" dirty="0" err="1"/>
              <a:t>Tensorflow</a:t>
            </a:r>
            <a:r>
              <a:rPr lang="en-US" dirty="0"/>
              <a:t> in Practice” for improving implementation skills</a:t>
            </a:r>
          </a:p>
          <a:p>
            <a:r>
              <a:rPr lang="en-US" dirty="0"/>
              <a:t>Organized code snippets on register</a:t>
            </a:r>
          </a:p>
          <a:p>
            <a:r>
              <a:rPr lang="en-US" dirty="0"/>
              <a:t>Gone through several architecture which target this specific task</a:t>
            </a:r>
          </a:p>
          <a:p>
            <a:endParaRPr lang="en-US" dirty="0"/>
          </a:p>
        </p:txBody>
      </p:sp>
    </p:spTree>
    <p:extLst>
      <p:ext uri="{BB962C8B-B14F-4D97-AF65-F5344CB8AC3E}">
        <p14:creationId xmlns:p14="http://schemas.microsoft.com/office/powerpoint/2010/main" val="392510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A558-4A8E-45DB-967A-ACCC74674B57}"/>
              </a:ext>
            </a:extLst>
          </p:cNvPr>
          <p:cNvSpPr>
            <a:spLocks noGrp="1"/>
          </p:cNvSpPr>
          <p:nvPr>
            <p:ph type="title"/>
          </p:nvPr>
        </p:nvSpPr>
        <p:spPr/>
        <p:txBody>
          <a:bodyPr/>
          <a:lstStyle/>
          <a:p>
            <a:r>
              <a:rPr lang="en-US" dirty="0"/>
              <a:t>Simple Data Analysis</a:t>
            </a:r>
          </a:p>
        </p:txBody>
      </p:sp>
      <p:pic>
        <p:nvPicPr>
          <p:cNvPr id="5" name="Content Placeholder 4">
            <a:extLst>
              <a:ext uri="{FF2B5EF4-FFF2-40B4-BE49-F238E27FC236}">
                <a16:creationId xmlns:a16="http://schemas.microsoft.com/office/drawing/2014/main" id="{7E7D1157-18D6-4184-8351-F7BB6E61E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0562" y="2016125"/>
            <a:ext cx="6005200" cy="3449638"/>
          </a:xfrm>
        </p:spPr>
      </p:pic>
      <p:cxnSp>
        <p:nvCxnSpPr>
          <p:cNvPr id="7" name="Straight Arrow Connector 6">
            <a:extLst>
              <a:ext uri="{FF2B5EF4-FFF2-40B4-BE49-F238E27FC236}">
                <a16:creationId xmlns:a16="http://schemas.microsoft.com/office/drawing/2014/main" id="{EE4E1932-E94A-4446-BA1C-57B24C18A91E}"/>
              </a:ext>
            </a:extLst>
          </p:cNvPr>
          <p:cNvCxnSpPr/>
          <p:nvPr/>
        </p:nvCxnSpPr>
        <p:spPr>
          <a:xfrm flipV="1">
            <a:off x="1957180" y="2691170"/>
            <a:ext cx="2304661" cy="223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237E4D-C175-48F8-B758-1281FD4EFC9E}"/>
              </a:ext>
            </a:extLst>
          </p:cNvPr>
          <p:cNvCxnSpPr/>
          <p:nvPr/>
        </p:nvCxnSpPr>
        <p:spPr>
          <a:xfrm>
            <a:off x="2202024" y="4209095"/>
            <a:ext cx="1819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98739C-15E4-4083-8511-39447FCF4248}"/>
              </a:ext>
            </a:extLst>
          </p:cNvPr>
          <p:cNvSpPr txBox="1"/>
          <p:nvPr/>
        </p:nvSpPr>
        <p:spPr>
          <a:xfrm>
            <a:off x="1530220" y="2691373"/>
            <a:ext cx="1343608" cy="373225"/>
          </a:xfrm>
          <a:prstGeom prst="rect">
            <a:avLst/>
          </a:prstGeom>
          <a:noFill/>
        </p:spPr>
        <p:txBody>
          <a:bodyPr wrap="square" rtlCol="0">
            <a:spAutoFit/>
          </a:bodyPr>
          <a:lstStyle/>
          <a:p>
            <a:r>
              <a:rPr lang="en-US" dirty="0"/>
              <a:t>day</a:t>
            </a:r>
          </a:p>
        </p:txBody>
      </p:sp>
      <p:sp>
        <p:nvSpPr>
          <p:cNvPr id="11" name="TextBox 10">
            <a:extLst>
              <a:ext uri="{FF2B5EF4-FFF2-40B4-BE49-F238E27FC236}">
                <a16:creationId xmlns:a16="http://schemas.microsoft.com/office/drawing/2014/main" id="{A13D671E-34B5-4FA7-8B9D-7F20735AA2B6}"/>
              </a:ext>
            </a:extLst>
          </p:cNvPr>
          <p:cNvSpPr txBox="1"/>
          <p:nvPr/>
        </p:nvSpPr>
        <p:spPr>
          <a:xfrm>
            <a:off x="1592630" y="4022482"/>
            <a:ext cx="1343608" cy="373225"/>
          </a:xfrm>
          <a:prstGeom prst="rect">
            <a:avLst/>
          </a:prstGeom>
          <a:noFill/>
        </p:spPr>
        <p:txBody>
          <a:bodyPr wrap="square" rtlCol="0">
            <a:spAutoFit/>
          </a:bodyPr>
          <a:lstStyle/>
          <a:p>
            <a:r>
              <a:rPr lang="en-US" dirty="0"/>
              <a:t>night</a:t>
            </a:r>
          </a:p>
        </p:txBody>
      </p:sp>
    </p:spTree>
    <p:extLst>
      <p:ext uri="{BB962C8B-B14F-4D97-AF65-F5344CB8AC3E}">
        <p14:creationId xmlns:p14="http://schemas.microsoft.com/office/powerpoint/2010/main" val="29160636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998</TotalTime>
  <Words>500</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TUKL Internship Final Progress &amp; Project  Report</vt:lpstr>
      <vt:lpstr>Plan</vt:lpstr>
      <vt:lpstr>Week 01 - EID</vt:lpstr>
      <vt:lpstr>EID onwards…</vt:lpstr>
      <vt:lpstr>LOAD FORECASTING</vt:lpstr>
      <vt:lpstr>Initial tries</vt:lpstr>
      <vt:lpstr>Short-Term Residential Load Forecasting Based on LSTM Recurrent Neural Network</vt:lpstr>
      <vt:lpstr>Learning and improving</vt:lpstr>
      <vt:lpstr>Simple Data Analysis</vt:lpstr>
      <vt:lpstr>Simple Data AnalysiS</vt:lpstr>
      <vt:lpstr>Simple Data Analysis</vt:lpstr>
      <vt:lpstr>Simple Data Analysis (No annual up-trend)</vt:lpstr>
      <vt:lpstr>NN Architecture</vt:lpstr>
      <vt:lpstr>DNN Architecture</vt:lpstr>
      <vt:lpstr>DNN + CNN (1D) Architecture</vt:lpstr>
      <vt:lpstr>DNN + cnn+ LSTM = Disaster</vt:lpstr>
      <vt:lpstr>Overall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TUKL Internship Mid-term Progress Report</dc:title>
  <dc:creator>Akbar Syed</dc:creator>
  <cp:lastModifiedBy>Akbar Syed</cp:lastModifiedBy>
  <cp:revision>34</cp:revision>
  <dcterms:created xsi:type="dcterms:W3CDTF">2019-07-10T06:41:32Z</dcterms:created>
  <dcterms:modified xsi:type="dcterms:W3CDTF">2019-09-05T01:35:23Z</dcterms:modified>
</cp:coreProperties>
</file>