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66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Administrator" initials="A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001" autoAdjust="0"/>
    <p:restoredTop sz="73770"/>
  </p:normalViewPr>
  <p:slideViewPr>
    <p:cSldViewPr snapToGrid="0">
      <p:cViewPr varScale="1">
        <p:scale>
          <a:sx n="100" d="100"/>
          <a:sy n="100" d="100"/>
        </p:scale>
        <p:origin x="120" y="324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commentAuthors" Target="commentAuthors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48CA0B6D-3793-46B4-99F6-5076F711A2F9}" type="datetime1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2020-05-24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7A45484C-7992-44E9-9002-213D76072A0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F982D051-E7AC-4810-90EF-69A20AD37526}" type="datetime1">
              <a:rPr lang="ko-KR" altLang="en-US"/>
              <a:pPr lvl="0">
                <a:defRPr/>
              </a:pPr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B524A772-5D94-4F12-8B86-44D4FB26368F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선잠</a:t>
            </a:r>
            <a:r>
              <a:rPr lang="en-US" altLang="ko-KR">
                <a:latin typeface="맑은 고딕"/>
                <a:ea typeface="맑은 고딕"/>
              </a:rPr>
              <a:t>:</a:t>
            </a:r>
            <a:r>
              <a:rPr lang="ko-KR" altLang="en-US">
                <a:latin typeface="맑은 고딕"/>
                <a:ea typeface="맑은 고딕"/>
              </a:rPr>
              <a:t>깊이 들지 못하거나 흡족하게 이루지 못한 잠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B524A772-5D94-4F12-8B86-44D4FB26368F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심리적 공포</a:t>
            </a:r>
            <a:endParaRPr lang="ko-KR" altLang="en-US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en-US" altLang="ko-KR">
                <a:latin typeface="맑은 고딕"/>
                <a:ea typeface="맑은 고딕"/>
              </a:rPr>
              <a:t>PC</a:t>
            </a:r>
            <a:endParaRPr lang="en-US" altLang="ko-KR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퍼즐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공포를 좋아하는 누구나</a:t>
            </a:r>
            <a:endParaRPr lang="ko-KR" altLang="en-US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퍼즐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방탈출</a:t>
            </a:r>
            <a:endParaRPr lang="ko-KR" altLang="en-US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공장 숙소에서 지내는 공장 노동자</a:t>
            </a:r>
            <a:endParaRPr lang="ko-KR" altLang="en-US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게임 클리어 후 후원 정도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B524A772-5D94-4F12-8B86-44D4FB26368F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2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갑작스러운 동료의 죽음, 가족도 없어 장례식마저 제대로 치뤄지지 않은</a:t>
            </a:r>
            <a:endParaRPr lang="ko-KR" altLang="en-US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동료를 가슴에 묻고 주인공은 여느 날과 같이 일을 해야했다.</a:t>
            </a:r>
            <a:endParaRPr lang="ko-KR" altLang="en-US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일과를 끝낸 후 피곤한 몸을 끌고 숙소로 돌아온 주인공은</a:t>
            </a:r>
            <a:endParaRPr lang="ko-KR" altLang="en-US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제대로 씻지도 않은 채 작업복만 벗어던지고 침대에 드러누워 잠을 청했다.</a:t>
            </a:r>
            <a:endParaRPr lang="ko-KR" altLang="en-US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스산한 기운에 눈을 떴을 때 방 안의 모습은 숙소와 비슷한, 그러나 몇년은</a:t>
            </a:r>
            <a:endParaRPr lang="ko-KR" altLang="en-US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사람의 손길이 닿지 않아 끔찍하게 낡아버린 폐건물의 모습을 하고 있었다.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B524A772-5D94-4F12-8B86-44D4FB26368F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3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1920*1080의 화면, 가로 비율을 12:4로 나눠서 12에 방 내부, 4에 UI. 우측 상단 설정 버튼, 우측 중단 템창, 우측 하단 미니맵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B524A772-5D94-4F12-8B86-44D4FB26368F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4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1)플레이어는 꿈에서 현실의 숙소와 비슷하게 생긴 방에 갇혀 탈출을 시도한다.</a:t>
            </a:r>
            <a:endParaRPr lang="ko-KR" altLang="en-US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2)만약 꿈에서 충격을 받아 깨면 시점이 현실에서 바뀌고 탈출을 시도할때 도움이 될 힌트들을 찾을 수 있다.</a:t>
            </a:r>
            <a:endParaRPr lang="ko-KR" altLang="en-US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ko-KR">
                <a:latin typeface="맑은 고딕"/>
                <a:ea typeface="맑은 고딕"/>
              </a:rPr>
              <a:t>1층 체</a:t>
            </a:r>
            <a:r>
              <a:rPr lang="ko-KR" altLang="en-US">
                <a:latin typeface="맑은 고딕"/>
                <a:ea typeface="맑은 고딕"/>
              </a:rPr>
              <a:t>력단</a:t>
            </a:r>
            <a:r>
              <a:rPr lang="ko-KR" altLang="ko-KR">
                <a:latin typeface="맑은 고딕"/>
                <a:ea typeface="맑은 고딕"/>
              </a:rPr>
              <a:t>련실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ko-KR">
                <a:latin typeface="맑은 고딕"/>
                <a:ea typeface="맑은 고딕"/>
              </a:rPr>
              <a:t>식당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ko-KR">
                <a:latin typeface="맑은 고딕"/>
                <a:ea typeface="맑은 고딕"/>
              </a:rPr>
              <a:t>계단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ko-KR">
                <a:latin typeface="맑은 고딕"/>
                <a:ea typeface="맑은 고딕"/>
              </a:rPr>
              <a:t>엘베</a:t>
            </a:r>
            <a:endParaRPr lang="ko-KR" altLang="ko-KR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ko-KR">
                <a:latin typeface="맑은 고딕"/>
                <a:ea typeface="맑은 고딕"/>
              </a:rPr>
              <a:t>2층 방4개 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ko-KR">
                <a:latin typeface="맑은 고딕"/>
                <a:ea typeface="맑은 고딕"/>
              </a:rPr>
              <a:t>세탁+샤워+화장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r>
              <a:rPr lang="ko-KR" altLang="ko-KR">
                <a:latin typeface="맑은 고딕"/>
                <a:ea typeface="맑은 고딕"/>
              </a:rPr>
              <a:t>실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ko-KR">
                <a:latin typeface="맑은 고딕"/>
                <a:ea typeface="맑은 고딕"/>
              </a:rPr>
              <a:t>휴게실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ko-KR">
                <a:latin typeface="맑은 고딕"/>
                <a:ea typeface="맑은 고딕"/>
              </a:rPr>
              <a:t>계단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ko-KR">
                <a:latin typeface="맑은 고딕"/>
                <a:ea typeface="맑은 고딕"/>
              </a:rPr>
              <a:t>엘베</a:t>
            </a:r>
            <a:endParaRPr lang="ko-KR" altLang="ko-KR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ko-KR">
                <a:latin typeface="맑은 고딕"/>
                <a:ea typeface="맑은 고딕"/>
              </a:rPr>
              <a:t>3층 2층과 </a:t>
            </a:r>
            <a:r>
              <a:rPr lang="ko-KR" altLang="en-US">
                <a:latin typeface="맑은 고딕"/>
                <a:ea typeface="맑은 고딕"/>
              </a:rPr>
              <a:t>동일</a:t>
            </a:r>
            <a:endParaRPr lang="ko-KR" altLang="en-US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ko-KR">
                <a:latin typeface="맑은 고딕"/>
                <a:ea typeface="맑은 고딕"/>
              </a:rPr>
              <a:t>4층 2층과 </a:t>
            </a:r>
            <a:r>
              <a:rPr lang="ko-KR" altLang="en-US">
                <a:latin typeface="맑은 고딕"/>
                <a:ea typeface="맑은 고딕"/>
              </a:rPr>
              <a:t>동일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ko-KR">
                <a:latin typeface="맑은 고딕"/>
                <a:ea typeface="맑은 고딕"/>
              </a:rPr>
              <a:t>설비실</a:t>
            </a:r>
            <a:endParaRPr lang="ko-KR" altLang="ko-KR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B524A772-5D94-4F12-8B86-44D4FB26368F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5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B524A772-5D94-4F12-8B86-44D4FB26368F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6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자유형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자유형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자유형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자유형(F)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자유형(F)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자유형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dirty="0"/>
              <a:t>마스터 부제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B2207E-CB41-4C91-B7CD-77F94AAA1D8A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9AEAF1-139C-43D6-A1AE-EB03D6288722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BDD81A-B9EA-4E7B-9806-24597CC5581A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EC3F-749E-40F0-9FC4-13DD48752285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0C9B0-519D-4017-A833-70329831492C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5CDD6C-5731-4FEC-B57E-BD3C1113222C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24BF9-F119-47BE-81AC-69885F34D01E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22ECF5-B670-4E41-8562-EC4E8C060A69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286E99-FDF3-4278-8385-23074F8A8372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76D295-1BE8-4422-BBA3-4C4166E1FFBA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18F889-CF6D-48B4-9DBA-7DAFA8901B75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13524-8E5F-4A18-81DB-5C7BE141FE1E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ED2EB9-DB8A-41FB-9C3A-C831B0BB6AA9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0D3B1-2164-4F34-BF9E-E14C52C38144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7823E7-13E4-45D6-9E0C-8EEAB8B26D64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12C05C-C40A-4C9C-84B1-0ECF8370CE26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12BA4-0DC9-4120-89EB-458D19650DFC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자유형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자유형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자유형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자유형(F)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자유형(F)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자유형(F)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58CB5-B5AE-4D5E-9590-3F33817D9FD0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Relationship Id="rId5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23" name="그룹 22"/>
          <p:cNvGrpSpPr>
            <a:grpSpLocks noGrp="1" noChangeAspect="1" noMove="1" noResize="1"/>
          </p:cNvGrpSpPr>
          <p:nvPr/>
        </p:nvGrpSpPr>
        <p:grpSpPr>
          <a:xfrm rot="0"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자유형(F) 6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자유형(F) 7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자유형(F) 1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자유형(F) 13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자유형(F) 14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자유형(F) 15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18190" y="358390"/>
            <a:ext cx="8174971" cy="328586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5600"/>
              <a:t>선잠</a:t>
            </a:r>
            <a:endParaRPr lang="ko-KR" altLang="en-US" sz="56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18190" y="3917746"/>
            <a:ext cx="7178070" cy="863348"/>
          </a:xfrm>
        </p:spPr>
        <p:txBody>
          <a:bodyPr>
            <a:normAutofit/>
          </a:bodyPr>
          <a:lstStyle/>
          <a:p>
            <a:pPr algn="l" rtl="0">
              <a:defRPr/>
            </a:pPr>
            <a:r>
              <a:rPr lang="en-US" altLang="ko-KR">
                <a:latin typeface="맑은 고딕"/>
                <a:ea typeface="맑은 고딕"/>
              </a:rPr>
              <a:t>30420</a:t>
            </a:r>
            <a:r>
              <a:rPr lang="ko-KR" altLang="en-US">
                <a:latin typeface="맑은 고딕"/>
                <a:ea typeface="맑은 고딕"/>
              </a:rPr>
              <a:t> 이준호</a:t>
            </a:r>
            <a:r>
              <a:rPr lang="en-US" altLang="ko-KR">
                <a:latin typeface="맑은 고딕"/>
                <a:ea typeface="맑은 고딕"/>
              </a:rPr>
              <a:t>/30422</a:t>
            </a:r>
            <a:r>
              <a:rPr lang="ko-KR" altLang="en-US">
                <a:latin typeface="맑은 고딕"/>
                <a:ea typeface="맑은 고딕"/>
              </a:rPr>
              <a:t> 정상윤</a:t>
            </a:r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23" name="그룹 22"/>
          <p:cNvGrpSpPr>
            <a:grpSpLocks noGrp="1" noChangeAspect="1" noMove="1" noResize="1"/>
          </p:cNvGrpSpPr>
          <p:nvPr/>
        </p:nvGrpSpPr>
        <p:grpSpPr>
          <a:xfrm rot="0"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자유형(F) 6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자유형(F) 7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자유형(F) 1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자유형(F) 13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자유형(F) 14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자유형(F) 15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/>
              <a:t>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18190" y="2468954"/>
            <a:ext cx="7243603" cy="2912267"/>
          </a:xfrm>
        </p:spPr>
        <p:txBody>
          <a:bodyPr anchor="t">
            <a:noAutofit/>
          </a:bodyPr>
          <a:lstStyle/>
          <a:p>
            <a:pPr rtl="0">
              <a:defRPr/>
            </a:pPr>
            <a:r>
              <a:rPr lang="ko-KR" altLang="en-US" sz="2200">
                <a:latin typeface="맑은 고딕"/>
                <a:ea typeface="맑은 고딕"/>
              </a:rPr>
              <a:t>게임 콘셉트</a:t>
            </a:r>
            <a:endParaRPr lang="ko-KR" altLang="en-US" sz="2200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 sz="2200">
                <a:latin typeface="맑은 고딕"/>
                <a:ea typeface="맑은 고딕"/>
              </a:rPr>
              <a:t>게임 플랫폼</a:t>
            </a:r>
            <a:endParaRPr lang="ko-KR" altLang="en-US" sz="2200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 sz="2200">
                <a:latin typeface="맑은 고딕"/>
                <a:ea typeface="맑은 고딕"/>
              </a:rPr>
              <a:t>타깃 사용자</a:t>
            </a:r>
            <a:endParaRPr lang="ko-KR" altLang="en-US" sz="2200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 sz="2200">
                <a:latin typeface="맑은 고딕"/>
                <a:ea typeface="맑은 고딕"/>
              </a:rPr>
              <a:t>게임 장르</a:t>
            </a:r>
            <a:endParaRPr lang="ko-KR" altLang="en-US" sz="2200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 sz="2200">
                <a:latin typeface="맑은 고딕"/>
                <a:ea typeface="맑은 고딕"/>
              </a:rPr>
              <a:t>주요 캐릭터</a:t>
            </a:r>
            <a:r>
              <a:rPr lang="en-US" altLang="ko-KR" sz="2200">
                <a:latin typeface="맑은 고딕"/>
                <a:ea typeface="맑은 고딕"/>
              </a:rPr>
              <a:t>/</a:t>
            </a:r>
            <a:r>
              <a:rPr lang="ko-KR" altLang="en-US" sz="2200">
                <a:latin typeface="맑은 고딕"/>
                <a:ea typeface="맑은 고딕"/>
              </a:rPr>
              <a:t>유닛</a:t>
            </a:r>
            <a:endParaRPr lang="ko-KR" altLang="en-US" sz="2200">
              <a:latin typeface="맑은 고딕"/>
              <a:ea typeface="맑은 고딕"/>
            </a:endParaRPr>
          </a:p>
          <a:p>
            <a:pPr rtl="0">
              <a:defRPr/>
            </a:pPr>
            <a:r>
              <a:rPr lang="ko-KR" altLang="en-US" sz="2200">
                <a:latin typeface="맑은 고딕"/>
                <a:ea typeface="맑은 고딕"/>
              </a:rPr>
              <a:t>수익 모델</a:t>
            </a:r>
            <a:endParaRPr lang="ko-KR" altLang="en-US" sz="2200">
              <a:latin typeface="맑은 고딕"/>
              <a:ea typeface="맑은 고딕"/>
            </a:endParaRPr>
          </a:p>
          <a:p>
            <a:pPr rtl="0">
              <a:defRPr/>
            </a:pPr>
            <a:endParaRPr lang="ko-KR" altLang="en-US" sz="2200">
              <a:latin typeface="맑은 고딕"/>
              <a:ea typeface="맑은 고딕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23" name="그룹 22"/>
          <p:cNvGrpSpPr>
            <a:grpSpLocks noGrp="1" noChangeAspect="1" noMove="1" noResize="1"/>
          </p:cNvGrpSpPr>
          <p:nvPr/>
        </p:nvGrpSpPr>
        <p:grpSpPr>
          <a:xfrm rot="0"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자유형(F) 6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자유형(F) 7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자유형(F) 1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자유형(F) 13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자유형(F) 14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자유형(F) 15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/>
              <a:t>시나리오</a:t>
            </a:r>
            <a:endParaRPr lang="ko-KR" altLang="en-US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7208" y="2679228"/>
            <a:ext cx="2439172" cy="2439172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63091" y="2651553"/>
            <a:ext cx="2402641" cy="2417291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71209" y="2622536"/>
            <a:ext cx="2449581" cy="2449581"/>
          </a:xfrm>
          <a:prstGeom prst="rect">
            <a:avLst/>
          </a:prstGeom>
          <a:solidFill>
            <a:schemeClr val="lt1"/>
          </a:solidFill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23" name="그룹 22"/>
          <p:cNvGrpSpPr>
            <a:grpSpLocks noGrp="1" noChangeAspect="1" noMove="1" noResize="1"/>
          </p:cNvGrpSpPr>
          <p:nvPr/>
        </p:nvGrpSpPr>
        <p:grpSpPr>
          <a:xfrm rot="0"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자유형(F) 6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자유형(F) 7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자유형(F) 1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자유형(F) 13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자유형(F) 14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자유형(F) 15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/>
              <a:t>인터페이스</a:t>
            </a:r>
            <a:endParaRPr lang="ko-KR" altLang="en-US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3390" y="2304422"/>
            <a:ext cx="6019582" cy="3388722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32" name="내용 개체 틀 2"/>
          <p:cNvSpPr>
            <a:spLocks noGrp="1"/>
          </p:cNvSpPr>
          <p:nvPr>
            <p:ph idx="1"/>
          </p:nvPr>
        </p:nvSpPr>
        <p:spPr>
          <a:xfrm>
            <a:off x="1068990" y="2684065"/>
            <a:ext cx="4106704" cy="248046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407000" indent="-407000">
              <a:lnSpc>
                <a:spcPct val="140000"/>
              </a:lnSpc>
              <a:buClr>
                <a:schemeClr val="lt1">
                  <a:lumMod val="75000"/>
                </a:schemeClr>
              </a:buClr>
              <a:buSzPct val="115000"/>
              <a:buAutoNum type="arabicPeriod"/>
              <a:defRPr/>
            </a:pPr>
            <a:r>
              <a:rPr lang="ko-KR" altLang="en-US" sz="2200">
                <a:solidFill>
                  <a:schemeClr val="lt1"/>
                </a:solidFill>
              </a:rPr>
              <a:t>시야</a:t>
            </a:r>
            <a:endParaRPr lang="ko-KR" altLang="en-US" sz="2200">
              <a:solidFill>
                <a:schemeClr val="lt1"/>
              </a:solidFill>
            </a:endParaRPr>
          </a:p>
          <a:p>
            <a:pPr marL="407000" indent="-407000">
              <a:lnSpc>
                <a:spcPct val="140000"/>
              </a:lnSpc>
              <a:buClr>
                <a:schemeClr val="lt1">
                  <a:lumMod val="75000"/>
                </a:schemeClr>
              </a:buClr>
              <a:buSzPct val="115000"/>
              <a:buAutoNum type="arabicPeriod"/>
              <a:defRPr/>
            </a:pPr>
            <a:r>
              <a:rPr lang="ko-KR" altLang="en-US" sz="2200">
                <a:solidFill>
                  <a:schemeClr val="lt1"/>
                </a:solidFill>
              </a:rPr>
              <a:t>설정</a:t>
            </a:r>
            <a:endParaRPr lang="ko-KR" altLang="en-US" sz="2200">
              <a:solidFill>
                <a:schemeClr val="lt1"/>
              </a:solidFill>
            </a:endParaRPr>
          </a:p>
          <a:p>
            <a:pPr marL="407000" indent="-407000">
              <a:lnSpc>
                <a:spcPct val="140000"/>
              </a:lnSpc>
              <a:buClr>
                <a:schemeClr val="lt1">
                  <a:lumMod val="75000"/>
                </a:schemeClr>
              </a:buClr>
              <a:buSzPct val="115000"/>
              <a:buAutoNum type="arabicPeriod"/>
              <a:defRPr/>
            </a:pPr>
            <a:r>
              <a:rPr lang="ko-KR" altLang="en-US" sz="2200">
                <a:solidFill>
                  <a:schemeClr val="lt1"/>
                </a:solidFill>
              </a:rPr>
              <a:t>아이템창</a:t>
            </a:r>
            <a:endParaRPr lang="ko-KR" altLang="en-US" sz="2200">
              <a:solidFill>
                <a:schemeClr val="lt1"/>
              </a:solidFill>
            </a:endParaRPr>
          </a:p>
          <a:p>
            <a:pPr marL="407000" indent="-407000">
              <a:lnSpc>
                <a:spcPct val="140000"/>
              </a:lnSpc>
              <a:spcBef>
                <a:spcPts val="528"/>
              </a:spcBef>
              <a:buClr>
                <a:schemeClr val="lt1">
                  <a:lumMod val="75000"/>
                </a:schemeClr>
              </a:buClr>
              <a:buSzPct val="115000"/>
              <a:buAutoNum type="arabicPeriod"/>
              <a:defRPr/>
            </a:pPr>
            <a:r>
              <a:rPr lang="ko-KR" altLang="en-US" sz="2200">
                <a:solidFill>
                  <a:schemeClr val="lt1"/>
                </a:solidFill>
              </a:rPr>
              <a:t>미니맵</a:t>
            </a:r>
            <a:endParaRPr lang="ko-KR" altLang="en-US" sz="2200">
              <a:solidFill>
                <a:schemeClr val="lt1"/>
              </a:solidFill>
            </a:endParaRPr>
          </a:p>
        </p:txBody>
      </p:sp>
      <p:sp>
        <p:nvSpPr>
          <p:cNvPr id="33" name="내용 개체 틀 2"/>
          <p:cNvSpPr>
            <a:spLocks noGrp="1"/>
          </p:cNvSpPr>
          <p:nvPr/>
        </p:nvSpPr>
        <p:spPr>
          <a:xfrm>
            <a:off x="5590189" y="2379266"/>
            <a:ext cx="360204" cy="42306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accent4"/>
                </a:solidFill>
                <a:effectLst/>
                <a:latin typeface="맑은 고딕"/>
                <a:ea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accent4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4" name="내용 개체 틀 2"/>
          <p:cNvSpPr>
            <a:spLocks noGrp="1"/>
          </p:cNvSpPr>
          <p:nvPr/>
        </p:nvSpPr>
        <p:spPr>
          <a:xfrm>
            <a:off x="10924187" y="2264968"/>
            <a:ext cx="360204" cy="42306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accent4"/>
                </a:solidFill>
                <a:effectLst/>
                <a:latin typeface="맑은 고딕"/>
                <a:ea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accent4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5" name="내용 개체 틀 2"/>
          <p:cNvSpPr>
            <a:spLocks noGrp="1"/>
          </p:cNvSpPr>
          <p:nvPr/>
        </p:nvSpPr>
        <p:spPr>
          <a:xfrm>
            <a:off x="10136788" y="2671368"/>
            <a:ext cx="360204" cy="42306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accent4"/>
                </a:solidFill>
                <a:effectLst/>
                <a:latin typeface="맑은 고딕"/>
                <a:ea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accent4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6" name="내용 개체 틀 2"/>
          <p:cNvSpPr>
            <a:spLocks noGrp="1"/>
          </p:cNvSpPr>
          <p:nvPr/>
        </p:nvSpPr>
        <p:spPr>
          <a:xfrm>
            <a:off x="10162190" y="4538267"/>
            <a:ext cx="360204" cy="42306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accent4"/>
                </a:solidFill>
                <a:effectLst/>
                <a:latin typeface="맑은 고딕"/>
                <a:ea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accent4"/>
              </a:solidFill>
              <a:effectLst/>
              <a:latin typeface="맑은 고딕"/>
              <a:ea typeface="맑은 고딕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23" name="그룹 22"/>
          <p:cNvGrpSpPr>
            <a:grpSpLocks noGrp="1" noChangeAspect="1" noMove="1" noResize="1"/>
          </p:cNvGrpSpPr>
          <p:nvPr/>
        </p:nvGrpSpPr>
        <p:grpSpPr>
          <a:xfrm rot="0"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자유형(F) 6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자유형(F) 7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자유형(F) 1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자유형(F) 13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자유형(F) 14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자유형(F) 15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/>
              <a:t>게임 방법</a:t>
            </a:r>
            <a:r>
              <a:rPr lang="en-US" altLang="ko-KR"/>
              <a:t>(</a:t>
            </a:r>
            <a:r>
              <a:rPr lang="ko-KR" altLang="en-US"/>
              <a:t>흐름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3880" y="2284525"/>
            <a:ext cx="4276328" cy="173632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23" name="그룹 22"/>
          <p:cNvGrpSpPr>
            <a:grpSpLocks noGrp="1" noChangeAspect="1" noMove="1" noResize="1"/>
          </p:cNvGrpSpPr>
          <p:nvPr/>
        </p:nvGrpSpPr>
        <p:grpSpPr>
          <a:xfrm rot="0"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자유형(F) 6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자유형(F) 7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자유형(F) 1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자유형(F) 13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자유형(F) 14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자유형(F) 15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/>
              <a:t>개발 일정</a:t>
            </a:r>
            <a:endParaRPr lang="ko-KR" altLang="en-US"/>
          </a:p>
        </p:txBody>
      </p:sp>
      <p:graphicFrame>
        <p:nvGraphicFramePr>
          <p:cNvPr id="30" name="표 8"/>
          <p:cNvGraphicFramePr>
            <a:graphicFrameLocks noGrp="1"/>
          </p:cNvGraphicFramePr>
          <p:nvPr/>
        </p:nvGraphicFramePr>
        <p:xfrm>
          <a:off x="2068624" y="2180453"/>
          <a:ext cx="8415158" cy="44119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37441"/>
                <a:gridCol w="548143"/>
                <a:gridCol w="548143"/>
                <a:gridCol w="548143"/>
                <a:gridCol w="548143"/>
                <a:gridCol w="548143"/>
                <a:gridCol w="548143"/>
                <a:gridCol w="548143"/>
                <a:gridCol w="548143"/>
                <a:gridCol w="548143"/>
                <a:gridCol w="548143"/>
                <a:gridCol w="548143"/>
                <a:gridCol w="548143"/>
              </a:tblGrid>
              <a:tr h="269128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항목</a:t>
                      </a:r>
                      <a:endParaRPr lang="ko-KR" altLang="en-US"/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gridSpan="4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gridSpan="5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269128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dk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chemeClr val="dk1"/>
                    </a:solidFill>
                  </a:tcPr>
                </a:tc>
              </a:tr>
              <a:tr h="26912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기획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12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세부 퍼즐 설계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4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12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맵 구현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4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12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구현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12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저장 기능 구현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12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설정 구현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12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디자인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4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12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프로토타입 완성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12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버그 수정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912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완성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PMingLiU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PMingLiU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</ep:Words>
  <ep:PresentationFormat>Widescreen</ep:PresentationFormat>
  <ep:Paragraphs>21</ep:Paragraphs>
  <ep:Slides>6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시차</vt:lpstr>
      <vt:lpstr>선잠</vt:lpstr>
      <vt:lpstr>소개</vt:lpstr>
      <vt:lpstr>시나리오</vt:lpstr>
      <vt:lpstr>인터페이스</vt:lpstr>
      <vt:lpstr>게임 방법(흐름)</vt:lpstr>
      <vt:lpstr>개발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2019-06-14T18:57:53.000</dcterms:created>
  <cp:lastModifiedBy>Administrator</cp:lastModifiedBy>
  <dcterms:modified xsi:type="dcterms:W3CDTF">2020-05-24T13:47:14.687</dcterms:modified>
  <cp:revision>20</cp:revision>
  <cp:version>1000.0000.01</cp:version>
</cp:coreProperties>
</file>