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5b5758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5b5758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976fbb5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976fbb5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5b575840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5b57584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5b57584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5b57584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5b57584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5b57584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976fbb5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976fbb5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976fbb5d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976fbb5d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8976fbb5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976fbb5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8976fbb5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8976fbb5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8976fbb5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976fbb5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ac088d0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ac088d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976fbb5d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8976fbb5d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8976fbb5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8976fbb5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8976fbb5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8976fbb5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8976fbb5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8976fbb5d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8976fbb5d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8976fbb5d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8976fbb5d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8976fbb5d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8976fbb5d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8976fbb5d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8976fbb5d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8976fbb5d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8976fbb5d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8976fbb5d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8976fbb5d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8976fbb5d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5af285b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5af285b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8976fbb5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8976fbb5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8976fbb5d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8976fbb5d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8976fbb5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8976fbb5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ac67aa15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ac67aa15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work flow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ac67aa1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ac67aa1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ac67aa15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ac67aa15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67aa15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67aa15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ac67aa15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ac67aa15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ac67aa15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ac67aa15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look at the bar of icons at the top of the page. Select the circle. Then place two circles on the </a:t>
            </a:r>
            <a:r>
              <a:rPr lang="en"/>
              <a:t>centerline</a:t>
            </a:r>
            <a:r>
              <a:rPr lang="en"/>
              <a:t>. Making sure to see the yellow dotted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Point out how the blue means it is not constrained. Thus you are able to move it with your mouse.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the rim of each circle. Now </a:t>
            </a:r>
            <a:r>
              <a:rPr lang="en"/>
              <a:t>you've</a:t>
            </a:r>
            <a:r>
              <a:rPr lang="en"/>
              <a:t> </a:t>
            </a:r>
            <a:r>
              <a:rPr lang="en"/>
              <a:t>selected</a:t>
            </a:r>
            <a:r>
              <a:rPr lang="en"/>
              <a:t> them. The number beside your mouse point tells you how many things you have selected </a:t>
            </a:r>
            <a:r>
              <a:rPr lang="en"/>
              <a:t>as well</a:t>
            </a:r>
            <a:r>
              <a:rPr lang="en"/>
              <a:t> as the highlight..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 Id="rId10" Type="http://schemas.openxmlformats.org/officeDocument/2006/relationships/image" Target="../media/image19.png"/><Relationship Id="rId9"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49.png"/><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9.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9.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OnShape Workshop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Engineering Club</a:t>
            </a:r>
            <a:endParaRPr/>
          </a:p>
        </p:txBody>
      </p:sp>
      <p:pic>
        <p:nvPicPr>
          <p:cNvPr id="56" name="Google Shape;56;p13"/>
          <p:cNvPicPr preferRelativeResize="0"/>
          <p:nvPr/>
        </p:nvPicPr>
        <p:blipFill>
          <a:blip r:embed="rId3">
            <a:alphaModFix/>
          </a:blip>
          <a:stretch>
            <a:fillRect/>
          </a:stretch>
        </p:blipFill>
        <p:spPr>
          <a:xfrm>
            <a:off x="6834731" y="2953900"/>
            <a:ext cx="1954968" cy="1763374"/>
          </a:xfrm>
          <a:prstGeom prst="rect">
            <a:avLst/>
          </a:prstGeom>
          <a:noFill/>
          <a:ln>
            <a:noFill/>
          </a:ln>
        </p:spPr>
      </p:pic>
      <p:pic>
        <p:nvPicPr>
          <p:cNvPr id="57" name="Google Shape;57;p13"/>
          <p:cNvPicPr preferRelativeResize="0"/>
          <p:nvPr/>
        </p:nvPicPr>
        <p:blipFill>
          <a:blip r:embed="rId4">
            <a:alphaModFix/>
          </a:blip>
          <a:stretch>
            <a:fillRect/>
          </a:stretch>
        </p:blipFill>
        <p:spPr>
          <a:xfrm>
            <a:off x="262338" y="209700"/>
            <a:ext cx="2027712" cy="1653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Tools in Sketch</a:t>
            </a:r>
            <a:endParaRPr/>
          </a:p>
        </p:txBody>
      </p:sp>
      <p:sp>
        <p:nvSpPr>
          <p:cNvPr id="132" name="Google Shape;132;p22"/>
          <p:cNvSpPr txBox="1"/>
          <p:nvPr>
            <p:ph idx="1" type="body"/>
          </p:nvPr>
        </p:nvSpPr>
        <p:spPr>
          <a:xfrm>
            <a:off x="311700" y="1017725"/>
            <a:ext cx="3999900" cy="407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Line</a:t>
            </a:r>
            <a:endParaRPr/>
          </a:p>
          <a:p>
            <a:pPr indent="-304800" lvl="1" marL="914400" rtl="0" algn="l">
              <a:spcBef>
                <a:spcPts val="0"/>
              </a:spcBef>
              <a:spcAft>
                <a:spcPts val="0"/>
              </a:spcAft>
              <a:buSzPts val="1200"/>
              <a:buChar char="○"/>
            </a:pPr>
            <a:r>
              <a:t/>
            </a:r>
            <a:endParaRPr/>
          </a:p>
          <a:p>
            <a:pPr indent="-317500" lvl="0" marL="457200" rtl="0" algn="l">
              <a:spcBef>
                <a:spcPts val="0"/>
              </a:spcBef>
              <a:spcAft>
                <a:spcPts val="0"/>
              </a:spcAft>
              <a:buSzPts val="1400"/>
              <a:buChar char="●"/>
            </a:pPr>
            <a:r>
              <a:rPr lang="en"/>
              <a:t>Rectangle (But for this workshop, we’ll use the center rectangle.</a:t>
            </a:r>
            <a:endParaRPr/>
          </a:p>
          <a:p>
            <a:pPr indent="-304800" lvl="1" marL="914400" rtl="0" algn="l">
              <a:spcBef>
                <a:spcPts val="0"/>
              </a:spcBef>
              <a:spcAft>
                <a:spcPts val="0"/>
              </a:spcAft>
              <a:buSzPts val="1200"/>
              <a:buChar char="○"/>
            </a:pPr>
            <a:r>
              <a:rPr lang="en"/>
              <a:t> </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Circle (Which is Center Point by Default)</a:t>
            </a:r>
            <a:endParaRPr/>
          </a:p>
          <a:p>
            <a:pPr indent="-304800" lvl="1" marL="914400" rtl="0" algn="l">
              <a:spcBef>
                <a:spcPts val="0"/>
              </a:spcBef>
              <a:spcAft>
                <a:spcPts val="0"/>
              </a:spcAft>
              <a:buSzPts val="1200"/>
              <a:buChar char="○"/>
            </a:pPr>
            <a:r>
              <a:t/>
            </a:r>
            <a:endParaRPr/>
          </a:p>
          <a:p>
            <a:pPr indent="-317500" lvl="0" marL="457200" rtl="0" algn="l">
              <a:spcBef>
                <a:spcPts val="0"/>
              </a:spcBef>
              <a:spcAft>
                <a:spcPts val="0"/>
              </a:spcAft>
              <a:buSzPts val="1400"/>
              <a:buChar char="●"/>
            </a:pPr>
            <a:r>
              <a:rPr lang="en"/>
              <a:t>Dimension tool (D shortcut)</a:t>
            </a:r>
            <a:endParaRPr/>
          </a:p>
          <a:p>
            <a:pPr indent="-304800" lvl="1" marL="914400" rtl="0" algn="l">
              <a:spcBef>
                <a:spcPts val="0"/>
              </a:spcBef>
              <a:spcAft>
                <a:spcPts val="0"/>
              </a:spcAft>
              <a:buSzPts val="1200"/>
              <a:buChar char="○"/>
            </a:pPr>
            <a:r>
              <a:t/>
            </a:r>
            <a:endParaRPr/>
          </a:p>
          <a:p>
            <a:pPr indent="-317500" lvl="0" marL="457200" rtl="0" algn="l">
              <a:spcBef>
                <a:spcPts val="0"/>
              </a:spcBef>
              <a:spcAft>
                <a:spcPts val="0"/>
              </a:spcAft>
              <a:buSzPts val="1400"/>
              <a:buChar char="●"/>
            </a:pPr>
            <a:r>
              <a:rPr lang="en"/>
              <a:t>Constraints (coincident, Parallel, Equal, ect.)</a:t>
            </a:r>
            <a:endParaRPr/>
          </a:p>
          <a:p>
            <a:pPr indent="-304800" lvl="1" marL="914400" rtl="0" algn="l">
              <a:spcBef>
                <a:spcPts val="0"/>
              </a:spcBef>
              <a:spcAft>
                <a:spcPts val="0"/>
              </a:spcAft>
              <a:buSzPts val="1200"/>
              <a:buChar char="○"/>
            </a:pPr>
            <a:r>
              <a:rPr lang="en"/>
              <a:t> </a:t>
            </a:r>
            <a:endParaRPr/>
          </a:p>
          <a:p>
            <a:pPr indent="-317500" lvl="0" marL="457200" rtl="0" algn="l">
              <a:spcBef>
                <a:spcPts val="0"/>
              </a:spcBef>
              <a:spcAft>
                <a:spcPts val="0"/>
              </a:spcAft>
              <a:buSzPts val="1400"/>
              <a:buChar char="●"/>
            </a:pPr>
            <a:r>
              <a:rPr lang="en"/>
              <a:t>Offset Entities</a:t>
            </a:r>
            <a:endParaRPr/>
          </a:p>
          <a:p>
            <a:pPr indent="-304800" lvl="1" marL="914400" rtl="0" algn="l">
              <a:spcBef>
                <a:spcPts val="0"/>
              </a:spcBef>
              <a:spcAft>
                <a:spcPts val="0"/>
              </a:spcAft>
              <a:buSzPts val="1200"/>
              <a:buChar char="○"/>
            </a:pPr>
            <a:r>
              <a:t/>
            </a:r>
            <a:endParaRPr/>
          </a:p>
        </p:txBody>
      </p:sp>
      <p:sp>
        <p:nvSpPr>
          <p:cNvPr id="133" name="Google Shape;133;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Location:</a:t>
            </a:r>
            <a:endParaRPr/>
          </a:p>
        </p:txBody>
      </p:sp>
      <p:pic>
        <p:nvPicPr>
          <p:cNvPr id="134" name="Google Shape;134;p22"/>
          <p:cNvPicPr preferRelativeResize="0"/>
          <p:nvPr/>
        </p:nvPicPr>
        <p:blipFill>
          <a:blip r:embed="rId3">
            <a:alphaModFix/>
          </a:blip>
          <a:stretch>
            <a:fillRect/>
          </a:stretch>
        </p:blipFill>
        <p:spPr>
          <a:xfrm>
            <a:off x="1250475" y="1306638"/>
            <a:ext cx="424011" cy="269825"/>
          </a:xfrm>
          <a:prstGeom prst="rect">
            <a:avLst/>
          </a:prstGeom>
          <a:noFill/>
          <a:ln>
            <a:noFill/>
          </a:ln>
        </p:spPr>
      </p:pic>
      <p:pic>
        <p:nvPicPr>
          <p:cNvPr id="135" name="Google Shape;135;p22"/>
          <p:cNvPicPr preferRelativeResize="0"/>
          <p:nvPr/>
        </p:nvPicPr>
        <p:blipFill>
          <a:blip r:embed="rId4">
            <a:alphaModFix/>
          </a:blip>
          <a:stretch>
            <a:fillRect/>
          </a:stretch>
        </p:blipFill>
        <p:spPr>
          <a:xfrm>
            <a:off x="1199931" y="3027425"/>
            <a:ext cx="417793" cy="269825"/>
          </a:xfrm>
          <a:prstGeom prst="rect">
            <a:avLst/>
          </a:prstGeom>
          <a:noFill/>
          <a:ln>
            <a:noFill/>
          </a:ln>
        </p:spPr>
      </p:pic>
      <p:pic>
        <p:nvPicPr>
          <p:cNvPr id="136" name="Google Shape;136;p22"/>
          <p:cNvPicPr preferRelativeResize="0"/>
          <p:nvPr/>
        </p:nvPicPr>
        <p:blipFill>
          <a:blip r:embed="rId5">
            <a:alphaModFix/>
          </a:blip>
          <a:stretch>
            <a:fillRect/>
          </a:stretch>
        </p:blipFill>
        <p:spPr>
          <a:xfrm>
            <a:off x="1218940" y="3432850"/>
            <a:ext cx="379754" cy="269825"/>
          </a:xfrm>
          <a:prstGeom prst="rect">
            <a:avLst/>
          </a:prstGeom>
          <a:noFill/>
          <a:ln>
            <a:noFill/>
          </a:ln>
        </p:spPr>
      </p:pic>
      <p:pic>
        <p:nvPicPr>
          <p:cNvPr id="137" name="Google Shape;137;p22"/>
          <p:cNvPicPr preferRelativeResize="0"/>
          <p:nvPr/>
        </p:nvPicPr>
        <p:blipFill>
          <a:blip r:embed="rId6">
            <a:alphaModFix/>
          </a:blip>
          <a:stretch>
            <a:fillRect/>
          </a:stretch>
        </p:blipFill>
        <p:spPr>
          <a:xfrm>
            <a:off x="1199913" y="4139967"/>
            <a:ext cx="320662" cy="269825"/>
          </a:xfrm>
          <a:prstGeom prst="rect">
            <a:avLst/>
          </a:prstGeom>
          <a:noFill/>
          <a:ln>
            <a:noFill/>
          </a:ln>
        </p:spPr>
      </p:pic>
      <p:pic>
        <p:nvPicPr>
          <p:cNvPr id="138" name="Google Shape;138;p22"/>
          <p:cNvPicPr preferRelativeResize="0"/>
          <p:nvPr/>
        </p:nvPicPr>
        <p:blipFill>
          <a:blip r:embed="rId7">
            <a:alphaModFix/>
          </a:blip>
          <a:stretch>
            <a:fillRect/>
          </a:stretch>
        </p:blipFill>
        <p:spPr>
          <a:xfrm>
            <a:off x="4236281" y="1724337"/>
            <a:ext cx="4596019" cy="2515701"/>
          </a:xfrm>
          <a:prstGeom prst="rect">
            <a:avLst/>
          </a:prstGeom>
          <a:noFill/>
          <a:ln>
            <a:noFill/>
          </a:ln>
        </p:spPr>
      </p:pic>
      <p:pic>
        <p:nvPicPr>
          <p:cNvPr id="139" name="Google Shape;139;p22"/>
          <p:cNvPicPr preferRelativeResize="0"/>
          <p:nvPr/>
        </p:nvPicPr>
        <p:blipFill>
          <a:blip r:embed="rId8">
            <a:alphaModFix/>
          </a:blip>
          <a:stretch>
            <a:fillRect/>
          </a:stretch>
        </p:blipFill>
        <p:spPr>
          <a:xfrm>
            <a:off x="4610650" y="1759425"/>
            <a:ext cx="2684949" cy="269824"/>
          </a:xfrm>
          <a:prstGeom prst="rect">
            <a:avLst/>
          </a:prstGeom>
          <a:noFill/>
          <a:ln>
            <a:noFill/>
          </a:ln>
        </p:spPr>
      </p:pic>
      <p:pic>
        <p:nvPicPr>
          <p:cNvPr id="140" name="Google Shape;140;p22"/>
          <p:cNvPicPr preferRelativeResize="0"/>
          <p:nvPr/>
        </p:nvPicPr>
        <p:blipFill>
          <a:blip r:embed="rId9">
            <a:alphaModFix/>
          </a:blip>
          <a:stretch>
            <a:fillRect/>
          </a:stretch>
        </p:blipFill>
        <p:spPr>
          <a:xfrm>
            <a:off x="1199932" y="2029245"/>
            <a:ext cx="1118325" cy="777725"/>
          </a:xfrm>
          <a:prstGeom prst="rect">
            <a:avLst/>
          </a:prstGeom>
          <a:noFill/>
          <a:ln>
            <a:noFill/>
          </a:ln>
        </p:spPr>
      </p:pic>
      <p:pic>
        <p:nvPicPr>
          <p:cNvPr id="141" name="Google Shape;141;p22"/>
          <p:cNvPicPr preferRelativeResize="0"/>
          <p:nvPr/>
        </p:nvPicPr>
        <p:blipFill>
          <a:blip r:embed="rId10">
            <a:alphaModFix/>
          </a:blip>
          <a:stretch>
            <a:fillRect/>
          </a:stretch>
        </p:blipFill>
        <p:spPr>
          <a:xfrm>
            <a:off x="1274913" y="4674850"/>
            <a:ext cx="375123" cy="26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Tools For 3D</a:t>
            </a:r>
            <a:endParaRPr/>
          </a:p>
        </p:txBody>
      </p:sp>
      <p:sp>
        <p:nvSpPr>
          <p:cNvPr id="147" name="Google Shape;147;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Extrude (Add)</a:t>
            </a:r>
            <a:br>
              <a:rPr lang="en"/>
            </a:br>
            <a:endParaRPr/>
          </a:p>
          <a:p>
            <a:pPr indent="-317500" lvl="0" marL="457200" rtl="0" algn="l">
              <a:spcBef>
                <a:spcPts val="0"/>
              </a:spcBef>
              <a:spcAft>
                <a:spcPts val="0"/>
              </a:spcAft>
              <a:buSzPts val="1400"/>
              <a:buChar char="●"/>
            </a:pPr>
            <a:r>
              <a:rPr lang="en"/>
              <a:t>Extrude (Remove)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Measure</a:t>
            </a:r>
            <a:endParaRPr/>
          </a:p>
          <a:p>
            <a:pPr indent="-304800" lvl="1" marL="914400" rtl="0" algn="l">
              <a:spcBef>
                <a:spcPts val="0"/>
              </a:spcBef>
              <a:spcAft>
                <a:spcPts val="0"/>
              </a:spcAft>
              <a:buSzPts val="1200"/>
              <a:buChar char="○"/>
            </a:pPr>
            <a:r>
              <a:t/>
            </a:r>
            <a:endParaRPr/>
          </a:p>
          <a:p>
            <a:pPr indent="-317500" lvl="0" marL="457200" rtl="0" algn="l">
              <a:spcBef>
                <a:spcPts val="0"/>
              </a:spcBef>
              <a:spcAft>
                <a:spcPts val="0"/>
              </a:spcAft>
              <a:buSzPts val="1400"/>
              <a:buChar char="●"/>
            </a:pPr>
            <a:r>
              <a:rPr lang="en"/>
              <a:t>Mass Properties</a:t>
            </a:r>
            <a:endParaRPr/>
          </a:p>
          <a:p>
            <a:pPr indent="-304800" lvl="1" marL="914400" rtl="0" algn="l">
              <a:spcBef>
                <a:spcPts val="0"/>
              </a:spcBef>
              <a:spcAft>
                <a:spcPts val="0"/>
              </a:spcAft>
              <a:buSzPts val="1200"/>
              <a:buChar char="○"/>
            </a:pPr>
            <a:r>
              <a:t/>
            </a:r>
            <a:endParaRPr/>
          </a:p>
        </p:txBody>
      </p:sp>
      <p:sp>
        <p:nvSpPr>
          <p:cNvPr id="148" name="Google Shape;148;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Location:</a:t>
            </a:r>
            <a:endParaRPr/>
          </a:p>
        </p:txBody>
      </p:sp>
      <p:pic>
        <p:nvPicPr>
          <p:cNvPr id="149" name="Google Shape;149;p23"/>
          <p:cNvPicPr preferRelativeResize="0"/>
          <p:nvPr/>
        </p:nvPicPr>
        <p:blipFill>
          <a:blip r:embed="rId3">
            <a:alphaModFix/>
          </a:blip>
          <a:stretch>
            <a:fillRect/>
          </a:stretch>
        </p:blipFill>
        <p:spPr>
          <a:xfrm>
            <a:off x="2336825" y="1454500"/>
            <a:ext cx="314796" cy="269825"/>
          </a:xfrm>
          <a:prstGeom prst="rect">
            <a:avLst/>
          </a:prstGeom>
          <a:noFill/>
          <a:ln>
            <a:noFill/>
          </a:ln>
        </p:spPr>
      </p:pic>
      <p:pic>
        <p:nvPicPr>
          <p:cNvPr id="150" name="Google Shape;150;p23"/>
          <p:cNvPicPr preferRelativeResize="0"/>
          <p:nvPr/>
        </p:nvPicPr>
        <p:blipFill>
          <a:blip r:embed="rId4">
            <a:alphaModFix/>
          </a:blip>
          <a:stretch>
            <a:fillRect/>
          </a:stretch>
        </p:blipFill>
        <p:spPr>
          <a:xfrm>
            <a:off x="264975" y="2034025"/>
            <a:ext cx="1681318" cy="634300"/>
          </a:xfrm>
          <a:prstGeom prst="rect">
            <a:avLst/>
          </a:prstGeom>
          <a:noFill/>
          <a:ln>
            <a:noFill/>
          </a:ln>
        </p:spPr>
      </p:pic>
      <p:pic>
        <p:nvPicPr>
          <p:cNvPr id="151" name="Google Shape;151;p23"/>
          <p:cNvPicPr preferRelativeResize="0"/>
          <p:nvPr/>
        </p:nvPicPr>
        <p:blipFill>
          <a:blip r:embed="rId5">
            <a:alphaModFix/>
          </a:blip>
          <a:stretch>
            <a:fillRect/>
          </a:stretch>
        </p:blipFill>
        <p:spPr>
          <a:xfrm>
            <a:off x="2084550" y="2034025"/>
            <a:ext cx="1701850" cy="634300"/>
          </a:xfrm>
          <a:prstGeom prst="rect">
            <a:avLst/>
          </a:prstGeom>
          <a:noFill/>
          <a:ln>
            <a:noFill/>
          </a:ln>
        </p:spPr>
      </p:pic>
      <p:pic>
        <p:nvPicPr>
          <p:cNvPr id="152" name="Google Shape;152;p23"/>
          <p:cNvPicPr preferRelativeResize="0"/>
          <p:nvPr/>
        </p:nvPicPr>
        <p:blipFill>
          <a:blip r:embed="rId6">
            <a:alphaModFix/>
          </a:blip>
          <a:stretch>
            <a:fillRect/>
          </a:stretch>
        </p:blipFill>
        <p:spPr>
          <a:xfrm>
            <a:off x="1635063" y="3128425"/>
            <a:ext cx="247340" cy="269825"/>
          </a:xfrm>
          <a:prstGeom prst="rect">
            <a:avLst/>
          </a:prstGeom>
          <a:noFill/>
          <a:ln>
            <a:noFill/>
          </a:ln>
        </p:spPr>
      </p:pic>
      <p:pic>
        <p:nvPicPr>
          <p:cNvPr id="153" name="Google Shape;153;p23"/>
          <p:cNvPicPr preferRelativeResize="0"/>
          <p:nvPr/>
        </p:nvPicPr>
        <p:blipFill>
          <a:blip r:embed="rId7">
            <a:alphaModFix/>
          </a:blip>
          <a:stretch>
            <a:fillRect/>
          </a:stretch>
        </p:blipFill>
        <p:spPr>
          <a:xfrm>
            <a:off x="1537100" y="3637950"/>
            <a:ext cx="314325" cy="257175"/>
          </a:xfrm>
          <a:prstGeom prst="rect">
            <a:avLst/>
          </a:prstGeom>
          <a:noFill/>
          <a:ln>
            <a:noFill/>
          </a:ln>
        </p:spPr>
      </p:pic>
      <p:pic>
        <p:nvPicPr>
          <p:cNvPr id="154" name="Google Shape;154;p23"/>
          <p:cNvPicPr preferRelativeResize="0"/>
          <p:nvPr/>
        </p:nvPicPr>
        <p:blipFill>
          <a:blip r:embed="rId8">
            <a:alphaModFix/>
          </a:blip>
          <a:stretch>
            <a:fillRect/>
          </a:stretch>
        </p:blipFill>
        <p:spPr>
          <a:xfrm>
            <a:off x="3825375" y="1493050"/>
            <a:ext cx="5318625" cy="3240617"/>
          </a:xfrm>
          <a:prstGeom prst="rect">
            <a:avLst/>
          </a:prstGeom>
          <a:noFill/>
          <a:ln>
            <a:noFill/>
          </a:ln>
        </p:spPr>
      </p:pic>
      <p:pic>
        <p:nvPicPr>
          <p:cNvPr id="155" name="Google Shape;155;p23"/>
          <p:cNvPicPr preferRelativeResize="0"/>
          <p:nvPr/>
        </p:nvPicPr>
        <p:blipFill>
          <a:blip r:embed="rId9">
            <a:alphaModFix/>
          </a:blip>
          <a:stretch>
            <a:fillRect/>
          </a:stretch>
        </p:blipFill>
        <p:spPr>
          <a:xfrm>
            <a:off x="4607825" y="1419275"/>
            <a:ext cx="2684949" cy="269824"/>
          </a:xfrm>
          <a:prstGeom prst="rect">
            <a:avLst/>
          </a:prstGeom>
          <a:noFill/>
          <a:ln>
            <a:noFill/>
          </a:ln>
        </p:spPr>
      </p:pic>
      <p:sp>
        <p:nvSpPr>
          <p:cNvPr id="156" name="Google Shape;156;p23"/>
          <p:cNvSpPr/>
          <p:nvPr/>
        </p:nvSpPr>
        <p:spPr>
          <a:xfrm>
            <a:off x="8675100" y="4441450"/>
            <a:ext cx="468900" cy="25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Rectangle with Dimensions 16mm on each side.</a:t>
            </a:r>
            <a:endParaRPr/>
          </a:p>
        </p:txBody>
      </p:sp>
      <p:sp>
        <p:nvSpPr>
          <p:cNvPr id="162" name="Google Shape;162;p24"/>
          <p:cNvSpPr txBox="1"/>
          <p:nvPr/>
        </p:nvSpPr>
        <p:spPr>
          <a:xfrm>
            <a:off x="2056575" y="4146750"/>
            <a:ext cx="554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Once you are done Click the green check mark to confirm your sketch</a:t>
            </a:r>
            <a:endParaRPr sz="1800">
              <a:solidFill>
                <a:schemeClr val="lt2"/>
              </a:solidFill>
            </a:endParaRPr>
          </a:p>
        </p:txBody>
      </p:sp>
      <p:pic>
        <p:nvPicPr>
          <p:cNvPr id="163" name="Google Shape;163;p24"/>
          <p:cNvPicPr preferRelativeResize="0"/>
          <p:nvPr/>
        </p:nvPicPr>
        <p:blipFill>
          <a:blip r:embed="rId3">
            <a:alphaModFix/>
          </a:blip>
          <a:stretch>
            <a:fillRect/>
          </a:stretch>
        </p:blipFill>
        <p:spPr>
          <a:xfrm>
            <a:off x="1478263" y="1062650"/>
            <a:ext cx="6187472" cy="2824224"/>
          </a:xfrm>
          <a:prstGeom prst="rect">
            <a:avLst/>
          </a:prstGeom>
          <a:noFill/>
          <a:ln>
            <a:noFill/>
          </a:ln>
        </p:spPr>
      </p:pic>
      <p:sp>
        <p:nvSpPr>
          <p:cNvPr id="164" name="Google Shape;164;p24"/>
          <p:cNvSpPr/>
          <p:nvPr/>
        </p:nvSpPr>
        <p:spPr>
          <a:xfrm>
            <a:off x="2223075" y="1042650"/>
            <a:ext cx="166800" cy="163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4"/>
          <p:cNvSpPr/>
          <p:nvPr/>
        </p:nvSpPr>
        <p:spPr>
          <a:xfrm>
            <a:off x="4518400" y="1032675"/>
            <a:ext cx="198600" cy="180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We Extrude</a:t>
            </a:r>
            <a:endParaRPr/>
          </a:p>
        </p:txBody>
      </p:sp>
      <p:sp>
        <p:nvSpPr>
          <p:cNvPr id="171" name="Google Shape;171;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Extrude</a:t>
            </a:r>
            <a:endParaRPr/>
          </a:p>
          <a:p>
            <a:pPr indent="-304800" lvl="1" marL="914400" rtl="0" algn="l">
              <a:spcBef>
                <a:spcPts val="0"/>
              </a:spcBef>
              <a:spcAft>
                <a:spcPts val="0"/>
              </a:spcAft>
              <a:buSzPts val="1200"/>
              <a:buChar char="○"/>
            </a:pPr>
            <a:br>
              <a:rPr lang="en"/>
            </a:br>
            <a:endParaRPr/>
          </a:p>
          <a:p>
            <a:pPr indent="-304800" lvl="2" marL="1371600" rtl="0" algn="l">
              <a:spcBef>
                <a:spcPts val="0"/>
              </a:spcBef>
              <a:spcAft>
                <a:spcPts val="0"/>
              </a:spcAft>
              <a:buSzPts val="1200"/>
              <a:buChar char="■"/>
            </a:pPr>
            <a:r>
              <a:rPr lang="en" sz="1400"/>
              <a:t>Select the Extrude Button then click the sketch we created</a:t>
            </a:r>
            <a:endParaRPr sz="1400"/>
          </a:p>
          <a:p>
            <a:pPr indent="-317500" lvl="2" marL="1371600" rtl="0" algn="l">
              <a:spcBef>
                <a:spcPts val="0"/>
              </a:spcBef>
              <a:spcAft>
                <a:spcPts val="0"/>
              </a:spcAft>
              <a:buSzPts val="1400"/>
              <a:buChar char="■"/>
            </a:pPr>
            <a:r>
              <a:rPr lang="en" sz="1400"/>
              <a:t>Ensure it is set to “Add”</a:t>
            </a:r>
            <a:endParaRPr sz="1400"/>
          </a:p>
          <a:p>
            <a:pPr indent="-317500" lvl="2" marL="1371600" rtl="0" algn="l">
              <a:spcBef>
                <a:spcPts val="0"/>
              </a:spcBef>
              <a:spcAft>
                <a:spcPts val="0"/>
              </a:spcAft>
              <a:buSzPts val="1400"/>
              <a:buChar char="■"/>
            </a:pPr>
            <a:r>
              <a:rPr lang="en" sz="1400"/>
              <a:t>Set the depth of the extrusion to </a:t>
            </a:r>
            <a:r>
              <a:rPr lang="en" sz="1400" u="sng"/>
              <a:t>9.6 mm</a:t>
            </a:r>
            <a:endParaRPr sz="1400" u="sng"/>
          </a:p>
          <a:p>
            <a:pPr indent="0" lvl="0" marL="13716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2" name="Google Shape;172;p25"/>
          <p:cNvPicPr preferRelativeResize="0"/>
          <p:nvPr/>
        </p:nvPicPr>
        <p:blipFill>
          <a:blip r:embed="rId3">
            <a:alphaModFix/>
          </a:blip>
          <a:stretch>
            <a:fillRect/>
          </a:stretch>
        </p:blipFill>
        <p:spPr>
          <a:xfrm>
            <a:off x="5229475" y="535150"/>
            <a:ext cx="201950" cy="87251"/>
          </a:xfrm>
          <a:prstGeom prst="rect">
            <a:avLst/>
          </a:prstGeom>
          <a:noFill/>
          <a:ln>
            <a:noFill/>
          </a:ln>
        </p:spPr>
      </p:pic>
      <p:pic>
        <p:nvPicPr>
          <p:cNvPr id="173" name="Google Shape;173;p25"/>
          <p:cNvPicPr preferRelativeResize="0"/>
          <p:nvPr/>
        </p:nvPicPr>
        <p:blipFill>
          <a:blip r:embed="rId4">
            <a:alphaModFix/>
          </a:blip>
          <a:stretch>
            <a:fillRect/>
          </a:stretch>
        </p:blipFill>
        <p:spPr>
          <a:xfrm>
            <a:off x="1229627" y="1476850"/>
            <a:ext cx="259643" cy="269825"/>
          </a:xfrm>
          <a:prstGeom prst="rect">
            <a:avLst/>
          </a:prstGeom>
          <a:noFill/>
          <a:ln>
            <a:noFill/>
          </a:ln>
        </p:spPr>
      </p:pic>
      <p:pic>
        <p:nvPicPr>
          <p:cNvPr id="174" name="Google Shape;174;p25"/>
          <p:cNvPicPr preferRelativeResize="0"/>
          <p:nvPr/>
        </p:nvPicPr>
        <p:blipFill>
          <a:blip r:embed="rId5">
            <a:alphaModFix/>
          </a:blip>
          <a:stretch>
            <a:fillRect/>
          </a:stretch>
        </p:blipFill>
        <p:spPr>
          <a:xfrm>
            <a:off x="4196650" y="69275"/>
            <a:ext cx="4915538" cy="2251550"/>
          </a:xfrm>
          <a:prstGeom prst="rect">
            <a:avLst/>
          </a:prstGeom>
          <a:noFill/>
          <a:ln>
            <a:noFill/>
          </a:ln>
        </p:spPr>
      </p:pic>
      <p:pic>
        <p:nvPicPr>
          <p:cNvPr id="175" name="Google Shape;175;p25"/>
          <p:cNvPicPr preferRelativeResize="0"/>
          <p:nvPr/>
        </p:nvPicPr>
        <p:blipFill>
          <a:blip r:embed="rId6">
            <a:alphaModFix/>
          </a:blip>
          <a:stretch>
            <a:fillRect/>
          </a:stretch>
        </p:blipFill>
        <p:spPr>
          <a:xfrm>
            <a:off x="4196650" y="2417850"/>
            <a:ext cx="4915499" cy="2251550"/>
          </a:xfrm>
          <a:prstGeom prst="rect">
            <a:avLst/>
          </a:prstGeom>
          <a:noFill/>
          <a:ln>
            <a:noFill/>
          </a:ln>
        </p:spPr>
      </p:pic>
      <p:sp>
        <p:nvSpPr>
          <p:cNvPr id="176" name="Google Shape;176;p25"/>
          <p:cNvSpPr/>
          <p:nvPr/>
        </p:nvSpPr>
        <p:spPr>
          <a:xfrm>
            <a:off x="5142075" y="2914800"/>
            <a:ext cx="259800" cy="129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the top face and press “Sketch” again.</a:t>
            </a:r>
            <a:endParaRPr/>
          </a:p>
        </p:txBody>
      </p:sp>
      <p:pic>
        <p:nvPicPr>
          <p:cNvPr id="182" name="Google Shape;182;p26"/>
          <p:cNvPicPr preferRelativeResize="0"/>
          <p:nvPr/>
        </p:nvPicPr>
        <p:blipFill>
          <a:blip r:embed="rId3">
            <a:alphaModFix/>
          </a:blip>
          <a:stretch>
            <a:fillRect/>
          </a:stretch>
        </p:blipFill>
        <p:spPr>
          <a:xfrm>
            <a:off x="431700" y="969600"/>
            <a:ext cx="835131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Press “Top” on the small cube navigator and zoom in.</a:t>
            </a:r>
            <a:endParaRPr/>
          </a:p>
        </p:txBody>
      </p:sp>
      <p:pic>
        <p:nvPicPr>
          <p:cNvPr id="188" name="Google Shape;188;p27"/>
          <p:cNvPicPr preferRelativeResize="0"/>
          <p:nvPr/>
        </p:nvPicPr>
        <p:blipFill>
          <a:blip r:embed="rId3">
            <a:alphaModFix/>
          </a:blip>
          <a:stretch>
            <a:fillRect/>
          </a:stretch>
        </p:blipFill>
        <p:spPr>
          <a:xfrm>
            <a:off x="382025" y="1062700"/>
            <a:ext cx="8379947" cy="3820976"/>
          </a:xfrm>
          <a:prstGeom prst="rect">
            <a:avLst/>
          </a:prstGeom>
          <a:noFill/>
          <a:ln>
            <a:noFill/>
          </a:ln>
        </p:spPr>
      </p:pic>
      <p:sp>
        <p:nvSpPr>
          <p:cNvPr id="189" name="Google Shape;189;p27"/>
          <p:cNvSpPr/>
          <p:nvPr/>
        </p:nvSpPr>
        <p:spPr>
          <a:xfrm>
            <a:off x="7956175" y="1251325"/>
            <a:ext cx="915300" cy="81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30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construction line as such, by making a regular line, and right clicking it to press “Construction”</a:t>
            </a:r>
            <a:endParaRPr/>
          </a:p>
        </p:txBody>
      </p:sp>
      <p:pic>
        <p:nvPicPr>
          <p:cNvPr id="195" name="Google Shape;195;p28"/>
          <p:cNvPicPr preferRelativeResize="0"/>
          <p:nvPr/>
        </p:nvPicPr>
        <p:blipFill>
          <a:blip r:embed="rId3">
            <a:alphaModFix/>
          </a:blip>
          <a:stretch>
            <a:fillRect/>
          </a:stretch>
        </p:blipFill>
        <p:spPr>
          <a:xfrm>
            <a:off x="232800" y="1150650"/>
            <a:ext cx="8678375" cy="3957050"/>
          </a:xfrm>
          <a:prstGeom prst="rect">
            <a:avLst/>
          </a:prstGeom>
          <a:noFill/>
          <a:ln>
            <a:noFill/>
          </a:ln>
        </p:spPr>
      </p:pic>
      <p:sp>
        <p:nvSpPr>
          <p:cNvPr id="196" name="Google Shape;196;p28"/>
          <p:cNvSpPr/>
          <p:nvPr/>
        </p:nvSpPr>
        <p:spPr>
          <a:xfrm>
            <a:off x="5035600" y="3170550"/>
            <a:ext cx="1092300" cy="253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2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another construction line to help find the center of a quadrant</a:t>
            </a:r>
            <a:endParaRPr/>
          </a:p>
        </p:txBody>
      </p:sp>
      <p:pic>
        <p:nvPicPr>
          <p:cNvPr id="202" name="Google Shape;202;p29"/>
          <p:cNvPicPr preferRelativeResize="0"/>
          <p:nvPr/>
        </p:nvPicPr>
        <p:blipFill>
          <a:blip r:embed="rId3">
            <a:alphaModFix/>
          </a:blip>
          <a:stretch>
            <a:fillRect/>
          </a:stretch>
        </p:blipFill>
        <p:spPr>
          <a:xfrm>
            <a:off x="2134150" y="1910700"/>
            <a:ext cx="6932800" cy="3168351"/>
          </a:xfrm>
          <a:prstGeom prst="rect">
            <a:avLst/>
          </a:prstGeom>
          <a:noFill/>
          <a:ln>
            <a:noFill/>
          </a:ln>
        </p:spPr>
      </p:pic>
      <p:sp>
        <p:nvSpPr>
          <p:cNvPr id="203" name="Google Shape;203;p29"/>
          <p:cNvSpPr txBox="1"/>
          <p:nvPr/>
        </p:nvSpPr>
        <p:spPr>
          <a:xfrm>
            <a:off x="150400" y="1704475"/>
            <a:ext cx="1840800" cy="30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When hovering over the first line, hover over the midpoint and a “phantom point” will show up, allowing you to find the midpoint quickly.</a:t>
            </a:r>
            <a:endParaRPr sz="18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2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the “Measure” tool to ensure that your second </a:t>
            </a:r>
            <a:r>
              <a:rPr lang="en"/>
              <a:t>construction</a:t>
            </a:r>
            <a:r>
              <a:rPr lang="en"/>
              <a:t> line is 4mm to the outer wall of the large square right above it.</a:t>
            </a:r>
            <a:endParaRPr/>
          </a:p>
        </p:txBody>
      </p:sp>
      <p:pic>
        <p:nvPicPr>
          <p:cNvPr id="209" name="Google Shape;209;p30"/>
          <p:cNvPicPr preferRelativeResize="0"/>
          <p:nvPr/>
        </p:nvPicPr>
        <p:blipFill>
          <a:blip r:embed="rId3">
            <a:alphaModFix/>
          </a:blip>
          <a:stretch>
            <a:fillRect/>
          </a:stretch>
        </p:blipFill>
        <p:spPr>
          <a:xfrm>
            <a:off x="601575" y="1447025"/>
            <a:ext cx="8017624" cy="3653499"/>
          </a:xfrm>
          <a:prstGeom prst="rect">
            <a:avLst/>
          </a:prstGeom>
          <a:noFill/>
          <a:ln>
            <a:noFill/>
          </a:ln>
        </p:spPr>
      </p:pic>
      <p:sp>
        <p:nvSpPr>
          <p:cNvPr id="210" name="Google Shape;210;p30"/>
          <p:cNvSpPr/>
          <p:nvPr/>
        </p:nvSpPr>
        <p:spPr>
          <a:xfrm>
            <a:off x="7059700" y="5042650"/>
            <a:ext cx="1269900" cy="597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2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midpoint of a line trick, create a center point circle on the midpoint of the second construction line and dimension it to be 4.8mm in diameter.</a:t>
            </a:r>
            <a:endParaRPr/>
          </a:p>
        </p:txBody>
      </p:sp>
      <p:pic>
        <p:nvPicPr>
          <p:cNvPr id="216" name="Google Shape;216;p31"/>
          <p:cNvPicPr preferRelativeResize="0"/>
          <p:nvPr/>
        </p:nvPicPr>
        <p:blipFill>
          <a:blip r:embed="rId3">
            <a:alphaModFix/>
          </a:blip>
          <a:stretch>
            <a:fillRect/>
          </a:stretch>
        </p:blipFill>
        <p:spPr>
          <a:xfrm>
            <a:off x="749400" y="1465124"/>
            <a:ext cx="7645200" cy="3493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OnShape and CAD?</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t>CAD</a:t>
            </a:r>
            <a:endParaRPr u="sng"/>
          </a:p>
          <a:p>
            <a:pPr indent="-342900" lvl="0" marL="457200" rtl="0" algn="l">
              <a:spcBef>
                <a:spcPts val="1200"/>
              </a:spcBef>
              <a:spcAft>
                <a:spcPts val="0"/>
              </a:spcAft>
              <a:buSzPts val="1800"/>
              <a:buChar char="●"/>
            </a:pPr>
            <a:r>
              <a:rPr lang="en"/>
              <a:t>CAD = Computer Aided Design</a:t>
            </a:r>
            <a:endParaRPr/>
          </a:p>
          <a:p>
            <a:pPr indent="-342900" lvl="0" marL="457200" rtl="0" algn="l">
              <a:spcBef>
                <a:spcPts val="0"/>
              </a:spcBef>
              <a:spcAft>
                <a:spcPts val="0"/>
              </a:spcAft>
              <a:buSzPts val="1800"/>
              <a:buChar char="●"/>
            </a:pPr>
            <a:r>
              <a:rPr lang="en"/>
              <a:t>Using any CAD program ( like OnShape, SolidWorks, Fusion360, etc.) you can create 3D objects that are parametric Very useful for engineering!</a:t>
            </a:r>
            <a:endParaRPr/>
          </a:p>
          <a:p>
            <a:pPr indent="-342900" lvl="0" marL="457200" rtl="0" algn="l">
              <a:spcBef>
                <a:spcPts val="0"/>
              </a:spcBef>
              <a:spcAft>
                <a:spcPts val="0"/>
              </a:spcAft>
              <a:buSzPts val="1800"/>
              <a:buChar char="●"/>
            </a:pPr>
            <a:r>
              <a:rPr lang="en"/>
              <a:t>Paramentic - models are create/defined by parameters, relationships and constraints. (ex. Angles, length, height, other models)</a:t>
            </a:r>
            <a:endParaRPr/>
          </a:p>
          <a:p>
            <a:pPr indent="0" lvl="0" marL="0" rtl="0" algn="l">
              <a:spcBef>
                <a:spcPts val="1200"/>
              </a:spcBef>
              <a:spcAft>
                <a:spcPts val="0"/>
              </a:spcAft>
              <a:buNone/>
            </a:pPr>
            <a:r>
              <a:rPr lang="en" u="sng"/>
              <a:t>OnShape</a:t>
            </a:r>
            <a:endParaRPr u="sng"/>
          </a:p>
          <a:p>
            <a:pPr indent="-342900" lvl="0" marL="457200" rtl="0" algn="l">
              <a:spcBef>
                <a:spcPts val="1200"/>
              </a:spcBef>
              <a:spcAft>
                <a:spcPts val="0"/>
              </a:spcAft>
              <a:buSzPts val="1800"/>
              <a:buChar char="●"/>
            </a:pPr>
            <a:r>
              <a:rPr lang="en"/>
              <a:t>Its a Cloud Based CAD Software. </a:t>
            </a:r>
            <a:endParaRPr/>
          </a:p>
          <a:p>
            <a:pPr indent="-342900" lvl="0" marL="457200" rtl="0" algn="l">
              <a:spcBef>
                <a:spcPts val="0"/>
              </a:spcBef>
              <a:spcAft>
                <a:spcPts val="0"/>
              </a:spcAft>
              <a:buSzPts val="1800"/>
              <a:buChar char="●"/>
            </a:pPr>
            <a:r>
              <a:rPr lang="en"/>
              <a:t>It runs on many computers through a browser.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2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using the circular pattern, click on the circle itself (not inside of it) and it should show 2 phantom circles centered around the origin. Change the number “3” to “4”. Then left click to save.</a:t>
            </a:r>
            <a:endParaRPr/>
          </a:p>
        </p:txBody>
      </p:sp>
      <p:pic>
        <p:nvPicPr>
          <p:cNvPr id="222" name="Google Shape;222;p32"/>
          <p:cNvPicPr preferRelativeResize="0"/>
          <p:nvPr/>
        </p:nvPicPr>
        <p:blipFill>
          <a:blip r:embed="rId3">
            <a:alphaModFix/>
          </a:blip>
          <a:stretch>
            <a:fillRect/>
          </a:stretch>
        </p:blipFill>
        <p:spPr>
          <a:xfrm>
            <a:off x="1461925" y="1840550"/>
            <a:ext cx="6911202" cy="3147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2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and click all four circles made, then press the extrude button, ensure the setting is on “Add” and then set the depth to 1.6mm.</a:t>
            </a:r>
            <a:endParaRPr/>
          </a:p>
        </p:txBody>
      </p:sp>
      <p:pic>
        <p:nvPicPr>
          <p:cNvPr id="228" name="Google Shape;228;p33"/>
          <p:cNvPicPr preferRelativeResize="0"/>
          <p:nvPr/>
        </p:nvPicPr>
        <p:blipFill>
          <a:blip r:embed="rId3">
            <a:alphaModFix/>
          </a:blip>
          <a:stretch>
            <a:fillRect/>
          </a:stretch>
        </p:blipFill>
        <p:spPr>
          <a:xfrm>
            <a:off x="853238" y="1544276"/>
            <a:ext cx="7437526" cy="33912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20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Then, flip over the model, click the bottom face, and press sketch. Use the cube navigation in the top right corner to focus on it and then zoom in.</a:t>
            </a:r>
            <a:endParaRPr/>
          </a:p>
        </p:txBody>
      </p:sp>
      <p:pic>
        <p:nvPicPr>
          <p:cNvPr id="234" name="Google Shape;234;p34"/>
          <p:cNvPicPr preferRelativeResize="0"/>
          <p:nvPr/>
        </p:nvPicPr>
        <p:blipFill>
          <a:blip r:embed="rId3">
            <a:alphaModFix/>
          </a:blip>
          <a:stretch>
            <a:fillRect/>
          </a:stretch>
        </p:blipFill>
        <p:spPr>
          <a:xfrm>
            <a:off x="942762" y="1574473"/>
            <a:ext cx="7258474" cy="33038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Press on the “Offset” button, then click on the bottom face again. You’ll get a large phantom square surrounding the face. Use the arrow (usually on the right side) and drag it in, so the offset is inside the size of the face. Then, set the number to 1.6mm and left click to save.</a:t>
            </a:r>
            <a:endParaRPr sz="2020"/>
          </a:p>
        </p:txBody>
      </p:sp>
      <p:pic>
        <p:nvPicPr>
          <p:cNvPr id="240" name="Google Shape;240;p35"/>
          <p:cNvPicPr preferRelativeResize="0"/>
          <p:nvPr/>
        </p:nvPicPr>
        <p:blipFill>
          <a:blip r:embed="rId3">
            <a:alphaModFix/>
          </a:blip>
          <a:stretch>
            <a:fillRect/>
          </a:stretch>
        </p:blipFill>
        <p:spPr>
          <a:xfrm>
            <a:off x="763863" y="1579200"/>
            <a:ext cx="7616276" cy="3472774"/>
          </a:xfrm>
          <a:prstGeom prst="rect">
            <a:avLst/>
          </a:prstGeom>
          <a:noFill/>
          <a:ln>
            <a:noFill/>
          </a:ln>
        </p:spPr>
      </p:pic>
      <p:sp>
        <p:nvSpPr>
          <p:cNvPr id="241" name="Google Shape;241;p35"/>
          <p:cNvSpPr/>
          <p:nvPr/>
        </p:nvSpPr>
        <p:spPr>
          <a:xfrm>
            <a:off x="3734350" y="1521200"/>
            <a:ext cx="271800" cy="280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Click on this new square and press the “Extrude” button. Ensure it’s set to the “Remove” setting and make the depth 8mm</a:t>
            </a:r>
            <a:endParaRPr sz="2020"/>
          </a:p>
        </p:txBody>
      </p:sp>
      <p:pic>
        <p:nvPicPr>
          <p:cNvPr id="247" name="Google Shape;247;p36"/>
          <p:cNvPicPr preferRelativeResize="0"/>
          <p:nvPr/>
        </p:nvPicPr>
        <p:blipFill>
          <a:blip r:embed="rId3">
            <a:alphaModFix/>
          </a:blip>
          <a:stretch>
            <a:fillRect/>
          </a:stretch>
        </p:blipFill>
        <p:spPr>
          <a:xfrm>
            <a:off x="352075" y="1020250"/>
            <a:ext cx="8439848" cy="3843876"/>
          </a:xfrm>
          <a:prstGeom prst="rect">
            <a:avLst/>
          </a:prstGeom>
          <a:noFill/>
          <a:ln>
            <a:noFill/>
          </a:ln>
        </p:spPr>
      </p:pic>
      <p:sp>
        <p:nvSpPr>
          <p:cNvPr id="248" name="Google Shape;248;p36"/>
          <p:cNvSpPr/>
          <p:nvPr/>
        </p:nvSpPr>
        <p:spPr>
          <a:xfrm>
            <a:off x="1743100" y="1391950"/>
            <a:ext cx="460500" cy="248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Now, click on the bottom face inside of the object, click on “Sketch” and then create a center circle in the middle with a diameter of 6.4mm</a:t>
            </a:r>
            <a:endParaRPr sz="2020"/>
          </a:p>
        </p:txBody>
      </p:sp>
      <p:pic>
        <p:nvPicPr>
          <p:cNvPr id="254" name="Google Shape;254;p37"/>
          <p:cNvPicPr preferRelativeResize="0"/>
          <p:nvPr/>
        </p:nvPicPr>
        <p:blipFill>
          <a:blip r:embed="rId3">
            <a:alphaModFix/>
          </a:blip>
          <a:stretch>
            <a:fillRect/>
          </a:stretch>
        </p:blipFill>
        <p:spPr>
          <a:xfrm>
            <a:off x="152400" y="940950"/>
            <a:ext cx="8839202" cy="4025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Then, Extrude this </a:t>
            </a:r>
            <a:r>
              <a:rPr lang="en" sz="2020"/>
              <a:t>circle</a:t>
            </a:r>
            <a:r>
              <a:rPr lang="en" sz="2020"/>
              <a:t> out by 8mm, to become flush with the walls of the brick.</a:t>
            </a:r>
            <a:endParaRPr sz="2020"/>
          </a:p>
        </p:txBody>
      </p:sp>
      <p:pic>
        <p:nvPicPr>
          <p:cNvPr id="260" name="Google Shape;260;p38"/>
          <p:cNvPicPr preferRelativeResize="0"/>
          <p:nvPr/>
        </p:nvPicPr>
        <p:blipFill>
          <a:blip r:embed="rId3">
            <a:alphaModFix/>
          </a:blip>
          <a:stretch>
            <a:fillRect/>
          </a:stretch>
        </p:blipFill>
        <p:spPr>
          <a:xfrm>
            <a:off x="152400" y="933800"/>
            <a:ext cx="8839202" cy="40303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Then, click the center of the end of this extrusion and make a center circle 4.8mm in diameter.</a:t>
            </a:r>
            <a:endParaRPr sz="2020"/>
          </a:p>
        </p:txBody>
      </p:sp>
      <p:pic>
        <p:nvPicPr>
          <p:cNvPr id="266" name="Google Shape;266;p39"/>
          <p:cNvPicPr preferRelativeResize="0"/>
          <p:nvPr/>
        </p:nvPicPr>
        <p:blipFill>
          <a:blip r:embed="rId3">
            <a:alphaModFix/>
          </a:blip>
          <a:stretch>
            <a:fillRect/>
          </a:stretch>
        </p:blipFill>
        <p:spPr>
          <a:xfrm>
            <a:off x="152400" y="962425"/>
            <a:ext cx="8839202" cy="40303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And finally</a:t>
            </a:r>
            <a:r>
              <a:rPr lang="en" sz="2020"/>
              <a:t>, click on “Extrude,” set the setting to “Remove” and set the depth to 8mm.</a:t>
            </a:r>
            <a:endParaRPr sz="2020"/>
          </a:p>
        </p:txBody>
      </p:sp>
      <p:pic>
        <p:nvPicPr>
          <p:cNvPr id="272" name="Google Shape;272;p40"/>
          <p:cNvPicPr preferRelativeResize="0"/>
          <p:nvPr/>
        </p:nvPicPr>
        <p:blipFill>
          <a:blip r:embed="rId3">
            <a:alphaModFix/>
          </a:blip>
          <a:stretch>
            <a:fillRect/>
          </a:stretch>
        </p:blipFill>
        <p:spPr>
          <a:xfrm>
            <a:off x="152400" y="991075"/>
            <a:ext cx="8839202" cy="40349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And there you have it, a 2x2 lego brick!</a:t>
            </a:r>
            <a:endParaRPr sz="2020"/>
          </a:p>
        </p:txBody>
      </p:sp>
      <p:pic>
        <p:nvPicPr>
          <p:cNvPr id="278" name="Google Shape;278;p41"/>
          <p:cNvPicPr preferRelativeResize="0"/>
          <p:nvPr/>
        </p:nvPicPr>
        <p:blipFill>
          <a:blip r:embed="rId3">
            <a:alphaModFix/>
          </a:blip>
          <a:stretch>
            <a:fillRect/>
          </a:stretch>
        </p:blipFill>
        <p:spPr>
          <a:xfrm>
            <a:off x="152400" y="926625"/>
            <a:ext cx="4202378" cy="4064476"/>
          </a:xfrm>
          <a:prstGeom prst="rect">
            <a:avLst/>
          </a:prstGeom>
          <a:noFill/>
          <a:ln>
            <a:noFill/>
          </a:ln>
        </p:spPr>
      </p:pic>
      <p:pic>
        <p:nvPicPr>
          <p:cNvPr id="279" name="Google Shape;279;p41"/>
          <p:cNvPicPr preferRelativeResize="0"/>
          <p:nvPr/>
        </p:nvPicPr>
        <p:blipFill>
          <a:blip r:embed="rId4">
            <a:alphaModFix/>
          </a:blip>
          <a:stretch>
            <a:fillRect/>
          </a:stretch>
        </p:blipFill>
        <p:spPr>
          <a:xfrm>
            <a:off x="4507178" y="926625"/>
            <a:ext cx="4484423" cy="3699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CAD </a:t>
            </a:r>
            <a:r>
              <a:rPr lang="en"/>
              <a:t>Workflow</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Make a 2D-Sketch.</a:t>
            </a:r>
            <a:endParaRPr/>
          </a:p>
          <a:p>
            <a:pPr indent="-342900" lvl="0" marL="457200" rtl="0" algn="l">
              <a:spcBef>
                <a:spcPts val="0"/>
              </a:spcBef>
              <a:spcAft>
                <a:spcPts val="0"/>
              </a:spcAft>
              <a:buSzPts val="1800"/>
              <a:buAutoNum type="arabicPeriod"/>
            </a:pPr>
            <a:r>
              <a:rPr lang="en"/>
              <a:t>Extrude the Sketch</a:t>
            </a:r>
            <a:endParaRPr/>
          </a:p>
          <a:p>
            <a:pPr indent="-317500" lvl="1" marL="914400" rtl="0" algn="l">
              <a:spcBef>
                <a:spcPts val="0"/>
              </a:spcBef>
              <a:spcAft>
                <a:spcPts val="0"/>
              </a:spcAft>
              <a:buSzPts val="1400"/>
              <a:buAutoNum type="alphaLcPeriod"/>
            </a:pPr>
            <a:r>
              <a:rPr lang="en"/>
              <a:t>Creates a 3D object</a:t>
            </a:r>
            <a:endParaRPr/>
          </a:p>
          <a:p>
            <a:pPr indent="-317500" lvl="1" marL="914400" rtl="0" algn="l">
              <a:spcBef>
                <a:spcPts val="0"/>
              </a:spcBef>
              <a:spcAft>
                <a:spcPts val="0"/>
              </a:spcAft>
              <a:buSzPts val="1400"/>
              <a:buAutoNum type="alphaLcPeriod"/>
            </a:pPr>
            <a:r>
              <a:rPr lang="en"/>
              <a:t>(extrude mean to push out)</a:t>
            </a:r>
            <a:endParaRPr/>
          </a:p>
          <a:p>
            <a:pPr indent="-342900" lvl="0" marL="457200" rtl="0" algn="l">
              <a:spcBef>
                <a:spcPts val="0"/>
              </a:spcBef>
              <a:spcAft>
                <a:spcPts val="0"/>
              </a:spcAft>
              <a:buSzPts val="1800"/>
              <a:buAutoNum type="arabicPeriod"/>
            </a:pPr>
            <a:r>
              <a:rPr lang="en"/>
              <a:t>Modify the object With features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Now, for information about the model, go to the bottom left and right click on your part. Press “Assign material…” and find “ABS” as that’s what Lego has used for its bricks since 1963.</a:t>
            </a:r>
            <a:endParaRPr sz="2020"/>
          </a:p>
        </p:txBody>
      </p:sp>
      <p:pic>
        <p:nvPicPr>
          <p:cNvPr id="285" name="Google Shape;285;p42"/>
          <p:cNvPicPr preferRelativeResize="0"/>
          <p:nvPr/>
        </p:nvPicPr>
        <p:blipFill>
          <a:blip r:embed="rId3">
            <a:alphaModFix/>
          </a:blip>
          <a:stretch>
            <a:fillRect/>
          </a:stretch>
        </p:blipFill>
        <p:spPr>
          <a:xfrm>
            <a:off x="152400" y="1344100"/>
            <a:ext cx="2927099" cy="3725774"/>
          </a:xfrm>
          <a:prstGeom prst="rect">
            <a:avLst/>
          </a:prstGeom>
          <a:noFill/>
          <a:ln>
            <a:noFill/>
          </a:ln>
        </p:spPr>
      </p:pic>
      <p:pic>
        <p:nvPicPr>
          <p:cNvPr id="286" name="Google Shape;286;p42"/>
          <p:cNvPicPr preferRelativeResize="0"/>
          <p:nvPr/>
        </p:nvPicPr>
        <p:blipFill>
          <a:blip r:embed="rId4">
            <a:alphaModFix/>
          </a:blip>
          <a:stretch>
            <a:fillRect/>
          </a:stretch>
        </p:blipFill>
        <p:spPr>
          <a:xfrm>
            <a:off x="3897949" y="1284700"/>
            <a:ext cx="2676525" cy="3543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Then, click on the “Display Mass and Section Properties” button in the bottom right corner to display information about the model such as mass, volume, and center of mass.</a:t>
            </a:r>
            <a:endParaRPr sz="2020"/>
          </a:p>
        </p:txBody>
      </p:sp>
      <p:pic>
        <p:nvPicPr>
          <p:cNvPr id="292" name="Google Shape;292;p43"/>
          <p:cNvPicPr preferRelativeResize="0"/>
          <p:nvPr/>
        </p:nvPicPr>
        <p:blipFill>
          <a:blip r:embed="rId3">
            <a:alphaModFix/>
          </a:blip>
          <a:stretch>
            <a:fillRect/>
          </a:stretch>
        </p:blipFill>
        <p:spPr>
          <a:xfrm>
            <a:off x="405625" y="1229150"/>
            <a:ext cx="8332725" cy="3799449"/>
          </a:xfrm>
          <a:prstGeom prst="rect">
            <a:avLst/>
          </a:prstGeom>
          <a:noFill/>
          <a:ln>
            <a:noFill/>
          </a:ln>
        </p:spPr>
      </p:pic>
      <p:sp>
        <p:nvSpPr>
          <p:cNvPr id="293" name="Google Shape;293;p43"/>
          <p:cNvSpPr/>
          <p:nvPr/>
        </p:nvSpPr>
        <p:spPr>
          <a:xfrm>
            <a:off x="7626300" y="4789825"/>
            <a:ext cx="1230000" cy="338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20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Congratulations</a:t>
            </a:r>
            <a:r>
              <a:rPr lang="en" sz="2020"/>
              <a:t>! You’ve learned the basics of modeling on OnShape! Happy CAD-ing!</a:t>
            </a:r>
            <a:endParaRPr sz="2020"/>
          </a:p>
        </p:txBody>
      </p:sp>
      <p:pic>
        <p:nvPicPr>
          <p:cNvPr id="299" name="Google Shape;299;p44"/>
          <p:cNvPicPr preferRelativeResize="0"/>
          <p:nvPr/>
        </p:nvPicPr>
        <p:blipFill>
          <a:blip r:embed="rId3">
            <a:alphaModFix/>
          </a:blip>
          <a:stretch>
            <a:fillRect/>
          </a:stretch>
        </p:blipFill>
        <p:spPr>
          <a:xfrm>
            <a:off x="152400" y="998225"/>
            <a:ext cx="8839202" cy="404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471575" y="1867075"/>
            <a:ext cx="3210176" cy="2186300"/>
          </a:xfrm>
          <a:prstGeom prst="rect">
            <a:avLst/>
          </a:prstGeom>
          <a:noFill/>
          <a:ln>
            <a:noFill/>
          </a:ln>
        </p:spPr>
      </p:pic>
      <p:pic>
        <p:nvPicPr>
          <p:cNvPr id="75" name="Google Shape;75;p16"/>
          <p:cNvPicPr preferRelativeResize="0"/>
          <p:nvPr/>
        </p:nvPicPr>
        <p:blipFill>
          <a:blip r:embed="rId4">
            <a:alphaModFix/>
          </a:blip>
          <a:stretch>
            <a:fillRect/>
          </a:stretch>
        </p:blipFill>
        <p:spPr>
          <a:xfrm>
            <a:off x="5337250" y="1867075"/>
            <a:ext cx="3210174" cy="2186299"/>
          </a:xfrm>
          <a:prstGeom prst="rect">
            <a:avLst/>
          </a:prstGeom>
          <a:noFill/>
          <a:ln>
            <a:noFill/>
          </a:ln>
        </p:spPr>
      </p:pic>
      <p:sp>
        <p:nvSpPr>
          <p:cNvPr id="76" name="Google Shape;76;p16"/>
          <p:cNvSpPr txBox="1"/>
          <p:nvPr/>
        </p:nvSpPr>
        <p:spPr>
          <a:xfrm>
            <a:off x="371313" y="1090125"/>
            <a:ext cx="341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2D Sketch</a:t>
            </a:r>
            <a:endParaRPr sz="1800">
              <a:solidFill>
                <a:schemeClr val="lt2"/>
              </a:solidFill>
            </a:endParaRPr>
          </a:p>
        </p:txBody>
      </p:sp>
      <p:sp>
        <p:nvSpPr>
          <p:cNvPr id="77" name="Google Shape;77;p16"/>
          <p:cNvSpPr txBox="1"/>
          <p:nvPr/>
        </p:nvSpPr>
        <p:spPr>
          <a:xfrm>
            <a:off x="5587313" y="1090125"/>
            <a:ext cx="296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3D Object</a:t>
            </a:r>
            <a:endParaRPr sz="1800">
              <a:solidFill>
                <a:schemeClr val="lt2"/>
              </a:solidFill>
            </a:endParaRPr>
          </a:p>
        </p:txBody>
      </p:sp>
      <p:pic>
        <p:nvPicPr>
          <p:cNvPr id="78" name="Google Shape;78;p16"/>
          <p:cNvPicPr preferRelativeResize="0"/>
          <p:nvPr/>
        </p:nvPicPr>
        <p:blipFill>
          <a:blip r:embed="rId5">
            <a:alphaModFix/>
          </a:blip>
          <a:stretch>
            <a:fillRect/>
          </a:stretch>
        </p:blipFill>
        <p:spPr>
          <a:xfrm>
            <a:off x="3957425" y="2698326"/>
            <a:ext cx="1206650" cy="523801"/>
          </a:xfrm>
          <a:prstGeom prst="rect">
            <a:avLst/>
          </a:prstGeom>
          <a:noFill/>
          <a:ln>
            <a:noFill/>
          </a:ln>
        </p:spPr>
      </p:pic>
      <p:sp>
        <p:nvSpPr>
          <p:cNvPr id="79" name="Google Shape;79;p16"/>
          <p:cNvSpPr txBox="1"/>
          <p:nvPr/>
        </p:nvSpPr>
        <p:spPr>
          <a:xfrm>
            <a:off x="1956750" y="2082475"/>
            <a:ext cx="5208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Extrude</a:t>
            </a:r>
            <a:endParaRPr sz="1800">
              <a:solidFill>
                <a:schemeClr val="lt2"/>
              </a:solidFill>
            </a:endParaRPr>
          </a:p>
          <a:p>
            <a:pPr indent="0" lvl="0" marL="0" rtl="0" algn="ctr">
              <a:spcBef>
                <a:spcPts val="0"/>
              </a:spcBef>
              <a:spcAft>
                <a:spcPts val="0"/>
              </a:spcAft>
              <a:buNone/>
            </a:pPr>
            <a:r>
              <a:rPr lang="en" sz="1800">
                <a:solidFill>
                  <a:schemeClr val="lt2"/>
                </a:solidFill>
              </a:rPr>
              <a:t>sketch</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5501125" y="1867075"/>
            <a:ext cx="3210176" cy="2186300"/>
          </a:xfrm>
          <a:prstGeom prst="rect">
            <a:avLst/>
          </a:prstGeom>
          <a:noFill/>
          <a:ln>
            <a:noFill/>
          </a:ln>
        </p:spPr>
      </p:pic>
      <p:pic>
        <p:nvPicPr>
          <p:cNvPr id="85" name="Google Shape;85;p17"/>
          <p:cNvPicPr preferRelativeResize="0"/>
          <p:nvPr/>
        </p:nvPicPr>
        <p:blipFill>
          <a:blip r:embed="rId4">
            <a:alphaModFix/>
          </a:blip>
          <a:stretch>
            <a:fillRect/>
          </a:stretch>
        </p:blipFill>
        <p:spPr>
          <a:xfrm>
            <a:off x="532963" y="1867075"/>
            <a:ext cx="3210174" cy="2186299"/>
          </a:xfrm>
          <a:prstGeom prst="rect">
            <a:avLst/>
          </a:prstGeom>
          <a:noFill/>
          <a:ln>
            <a:noFill/>
          </a:ln>
        </p:spPr>
      </p:pic>
      <p:sp>
        <p:nvSpPr>
          <p:cNvPr id="86" name="Google Shape;86;p17"/>
          <p:cNvSpPr txBox="1"/>
          <p:nvPr/>
        </p:nvSpPr>
        <p:spPr>
          <a:xfrm>
            <a:off x="432688" y="1090125"/>
            <a:ext cx="341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3D Object</a:t>
            </a:r>
            <a:endParaRPr sz="1800">
              <a:solidFill>
                <a:schemeClr val="lt2"/>
              </a:solidFill>
            </a:endParaRPr>
          </a:p>
        </p:txBody>
      </p:sp>
      <p:sp>
        <p:nvSpPr>
          <p:cNvPr id="87" name="Google Shape;87;p17"/>
          <p:cNvSpPr txBox="1"/>
          <p:nvPr/>
        </p:nvSpPr>
        <p:spPr>
          <a:xfrm>
            <a:off x="5648688" y="1090125"/>
            <a:ext cx="296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3D Object With Features</a:t>
            </a:r>
            <a:endParaRPr sz="1800">
              <a:solidFill>
                <a:schemeClr val="lt2"/>
              </a:solidFill>
            </a:endParaRPr>
          </a:p>
        </p:txBody>
      </p:sp>
      <p:pic>
        <p:nvPicPr>
          <p:cNvPr id="88" name="Google Shape;88;p17"/>
          <p:cNvPicPr preferRelativeResize="0"/>
          <p:nvPr/>
        </p:nvPicPr>
        <p:blipFill>
          <a:blip r:embed="rId5">
            <a:alphaModFix/>
          </a:blip>
          <a:stretch>
            <a:fillRect/>
          </a:stretch>
        </p:blipFill>
        <p:spPr>
          <a:xfrm>
            <a:off x="4018800" y="2698326"/>
            <a:ext cx="1206650" cy="523801"/>
          </a:xfrm>
          <a:prstGeom prst="rect">
            <a:avLst/>
          </a:prstGeom>
          <a:noFill/>
          <a:ln>
            <a:noFill/>
          </a:ln>
        </p:spPr>
      </p:pic>
      <p:sp>
        <p:nvSpPr>
          <p:cNvPr id="89" name="Google Shape;89;p17"/>
          <p:cNvSpPr txBox="1"/>
          <p:nvPr/>
        </p:nvSpPr>
        <p:spPr>
          <a:xfrm>
            <a:off x="2087275" y="2193850"/>
            <a:ext cx="5069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Add Features</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document</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559426" y="1152475"/>
            <a:ext cx="8025157" cy="3416400"/>
          </a:xfrm>
          <a:prstGeom prst="rect">
            <a:avLst/>
          </a:prstGeom>
          <a:noFill/>
          <a:ln>
            <a:noFill/>
          </a:ln>
        </p:spPr>
      </p:pic>
      <p:pic>
        <p:nvPicPr>
          <p:cNvPr id="97" name="Google Shape;97;p18"/>
          <p:cNvPicPr preferRelativeResize="0"/>
          <p:nvPr/>
        </p:nvPicPr>
        <p:blipFill>
          <a:blip r:embed="rId4">
            <a:alphaModFix/>
          </a:blip>
          <a:stretch>
            <a:fillRect/>
          </a:stretch>
        </p:blipFill>
        <p:spPr>
          <a:xfrm>
            <a:off x="381636" y="1064350"/>
            <a:ext cx="1141240" cy="493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Navigation</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Rotate view with right mouse</a:t>
            </a:r>
            <a:endParaRPr/>
          </a:p>
          <a:p>
            <a:pPr indent="-342900" lvl="0" marL="457200" rtl="0" algn="l">
              <a:spcBef>
                <a:spcPts val="0"/>
              </a:spcBef>
              <a:spcAft>
                <a:spcPts val="0"/>
              </a:spcAft>
              <a:buSzPts val="1800"/>
              <a:buChar char="●"/>
            </a:pPr>
            <a:r>
              <a:rPr lang="en"/>
              <a:t>Move view with middle mouse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3681471" y="2176050"/>
            <a:ext cx="5150826" cy="2392824"/>
          </a:xfrm>
          <a:prstGeom prst="rect">
            <a:avLst/>
          </a:prstGeom>
          <a:noFill/>
          <a:ln>
            <a:noFill/>
          </a:ln>
        </p:spPr>
      </p:pic>
      <p:sp>
        <p:nvSpPr>
          <p:cNvPr id="105" name="Google Shape;105;p19"/>
          <p:cNvSpPr txBox="1"/>
          <p:nvPr/>
        </p:nvSpPr>
        <p:spPr>
          <a:xfrm>
            <a:off x="311700" y="2340900"/>
            <a:ext cx="33699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You can also change your view using the view cube </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You can also return to the </a:t>
            </a:r>
            <a:r>
              <a:rPr lang="en" sz="1800">
                <a:solidFill>
                  <a:schemeClr val="lt2"/>
                </a:solidFill>
              </a:rPr>
              <a:t>default</a:t>
            </a:r>
            <a:r>
              <a:rPr lang="en" sz="1800">
                <a:solidFill>
                  <a:schemeClr val="lt2"/>
                </a:solidFill>
              </a:rPr>
              <a:t> view called isometric through right click</a:t>
            </a:r>
            <a:endParaRPr sz="1800">
              <a:solidFill>
                <a:schemeClr val="lt2"/>
              </a:solidFill>
            </a:endParaRPr>
          </a:p>
        </p:txBody>
      </p:sp>
      <p:pic>
        <p:nvPicPr>
          <p:cNvPr id="106" name="Google Shape;106;p19"/>
          <p:cNvPicPr preferRelativeResize="0"/>
          <p:nvPr/>
        </p:nvPicPr>
        <p:blipFill>
          <a:blip r:embed="rId4">
            <a:alphaModFix/>
          </a:blip>
          <a:stretch>
            <a:fillRect/>
          </a:stretch>
        </p:blipFill>
        <p:spPr>
          <a:xfrm>
            <a:off x="8389425" y="2424125"/>
            <a:ext cx="518027" cy="43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your first sketch</a:t>
            </a:r>
            <a:endParaRPr/>
          </a:p>
        </p:txBody>
      </p:sp>
      <p:sp>
        <p:nvSpPr>
          <p:cNvPr id="112" name="Google Shape;112;p20"/>
          <p:cNvSpPr txBox="1"/>
          <p:nvPr>
            <p:ph idx="1" type="body"/>
          </p:nvPr>
        </p:nvSpPr>
        <p:spPr>
          <a:xfrm>
            <a:off x="311700" y="1152475"/>
            <a:ext cx="3961500" cy="501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Click </a:t>
            </a:r>
            <a:r>
              <a:rPr lang="en"/>
              <a:t>sketch</a:t>
            </a:r>
            <a:r>
              <a:rPr lang="en"/>
              <a:t> in the top left of the page</a:t>
            </a:r>
            <a:endParaRPr/>
          </a:p>
        </p:txBody>
      </p:sp>
      <p:pic>
        <p:nvPicPr>
          <p:cNvPr id="113" name="Google Shape;113;p20"/>
          <p:cNvPicPr preferRelativeResize="0"/>
          <p:nvPr/>
        </p:nvPicPr>
        <p:blipFill>
          <a:blip r:embed="rId3">
            <a:alphaModFix/>
          </a:blip>
          <a:stretch>
            <a:fillRect/>
          </a:stretch>
        </p:blipFill>
        <p:spPr>
          <a:xfrm>
            <a:off x="660400" y="1670075"/>
            <a:ext cx="3037575" cy="1818500"/>
          </a:xfrm>
          <a:prstGeom prst="rect">
            <a:avLst/>
          </a:prstGeom>
          <a:noFill/>
          <a:ln>
            <a:noFill/>
          </a:ln>
        </p:spPr>
      </p:pic>
      <p:pic>
        <p:nvPicPr>
          <p:cNvPr id="114" name="Google Shape;114;p20"/>
          <p:cNvPicPr preferRelativeResize="0"/>
          <p:nvPr/>
        </p:nvPicPr>
        <p:blipFill>
          <a:blip r:embed="rId4">
            <a:alphaModFix/>
          </a:blip>
          <a:stretch>
            <a:fillRect/>
          </a:stretch>
        </p:blipFill>
        <p:spPr>
          <a:xfrm>
            <a:off x="1248600" y="1872400"/>
            <a:ext cx="863252" cy="372950"/>
          </a:xfrm>
          <a:prstGeom prst="rect">
            <a:avLst/>
          </a:prstGeom>
          <a:noFill/>
          <a:ln>
            <a:noFill/>
          </a:ln>
        </p:spPr>
      </p:pic>
      <p:sp>
        <p:nvSpPr>
          <p:cNvPr id="115" name="Google Shape;115;p20"/>
          <p:cNvSpPr txBox="1"/>
          <p:nvPr>
            <p:ph idx="1" type="body"/>
          </p:nvPr>
        </p:nvSpPr>
        <p:spPr>
          <a:xfrm>
            <a:off x="4465475" y="1152475"/>
            <a:ext cx="3961500" cy="501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Select the plane you wish to sketch on</a:t>
            </a:r>
            <a:endParaRPr/>
          </a:p>
        </p:txBody>
      </p:sp>
      <p:pic>
        <p:nvPicPr>
          <p:cNvPr id="116" name="Google Shape;116;p20"/>
          <p:cNvPicPr preferRelativeResize="0"/>
          <p:nvPr/>
        </p:nvPicPr>
        <p:blipFill>
          <a:blip r:embed="rId5">
            <a:alphaModFix/>
          </a:blip>
          <a:stretch>
            <a:fillRect/>
          </a:stretch>
        </p:blipFill>
        <p:spPr>
          <a:xfrm>
            <a:off x="4519850" y="1662500"/>
            <a:ext cx="3746124" cy="1818500"/>
          </a:xfrm>
          <a:prstGeom prst="rect">
            <a:avLst/>
          </a:prstGeom>
          <a:noFill/>
          <a:ln>
            <a:noFill/>
          </a:ln>
        </p:spPr>
      </p:pic>
      <p:sp>
        <p:nvSpPr>
          <p:cNvPr id="117" name="Google Shape;117;p20"/>
          <p:cNvSpPr txBox="1"/>
          <p:nvPr/>
        </p:nvSpPr>
        <p:spPr>
          <a:xfrm>
            <a:off x="2418588" y="3937575"/>
            <a:ext cx="373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In our case select the Top plane</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Orient yourself to the correct view</a:t>
            </a:r>
            <a:endParaRPr/>
          </a:p>
        </p:txBody>
      </p:sp>
      <p:sp>
        <p:nvSpPr>
          <p:cNvPr id="123" name="Google Shape;123;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Click front on the view cube to face the camera to the front plane</a:t>
            </a:r>
            <a:endParaRPr/>
          </a:p>
        </p:txBody>
      </p:sp>
      <p:sp>
        <p:nvSpPr>
          <p:cNvPr id="124" name="Google Shape;124;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1"/>
          <p:cNvPicPr preferRelativeResize="0"/>
          <p:nvPr/>
        </p:nvPicPr>
        <p:blipFill>
          <a:blip r:embed="rId3">
            <a:alphaModFix/>
          </a:blip>
          <a:stretch>
            <a:fillRect/>
          </a:stretch>
        </p:blipFill>
        <p:spPr>
          <a:xfrm>
            <a:off x="1328050" y="1902100"/>
            <a:ext cx="5975339" cy="2850135"/>
          </a:xfrm>
          <a:prstGeom prst="rect">
            <a:avLst/>
          </a:prstGeom>
          <a:noFill/>
          <a:ln>
            <a:noFill/>
          </a:ln>
        </p:spPr>
      </p:pic>
      <p:pic>
        <p:nvPicPr>
          <p:cNvPr id="126" name="Google Shape;126;p21"/>
          <p:cNvPicPr preferRelativeResize="0"/>
          <p:nvPr/>
        </p:nvPicPr>
        <p:blipFill>
          <a:blip r:embed="rId4">
            <a:alphaModFix/>
          </a:blip>
          <a:stretch>
            <a:fillRect/>
          </a:stretch>
        </p:blipFill>
        <p:spPr>
          <a:xfrm>
            <a:off x="6515453" y="2152571"/>
            <a:ext cx="1042499" cy="4503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