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81" r:id="rId3"/>
    <p:sldId id="259" r:id="rId4"/>
    <p:sldId id="302" r:id="rId5"/>
    <p:sldId id="541" r:id="rId6"/>
    <p:sldId id="304" r:id="rId7"/>
    <p:sldId id="305" r:id="rId8"/>
    <p:sldId id="285" r:id="rId9"/>
    <p:sldId id="286" r:id="rId10"/>
    <p:sldId id="261" r:id="rId11"/>
    <p:sldId id="489" r:id="rId12"/>
    <p:sldId id="264" r:id="rId13"/>
    <p:sldId id="271" r:id="rId14"/>
    <p:sldId id="300" r:id="rId15"/>
    <p:sldId id="402" r:id="rId16"/>
    <p:sldId id="403" r:id="rId17"/>
    <p:sldId id="519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6" r:id="rId31"/>
    <p:sldId id="517" r:id="rId32"/>
    <p:sldId id="518" r:id="rId33"/>
    <p:sldId id="404" r:id="rId34"/>
    <p:sldId id="490" r:id="rId35"/>
    <p:sldId id="491" r:id="rId36"/>
    <p:sldId id="492" r:id="rId37"/>
    <p:sldId id="493" r:id="rId38"/>
    <p:sldId id="494" r:id="rId39"/>
    <p:sldId id="495" r:id="rId40"/>
    <p:sldId id="496" r:id="rId41"/>
    <p:sldId id="497" r:id="rId42"/>
    <p:sldId id="498" r:id="rId43"/>
    <p:sldId id="499" r:id="rId44"/>
    <p:sldId id="500" r:id="rId45"/>
    <p:sldId id="501" r:id="rId46"/>
    <p:sldId id="520" r:id="rId47"/>
    <p:sldId id="521" r:id="rId48"/>
    <p:sldId id="522" r:id="rId49"/>
    <p:sldId id="523" r:id="rId50"/>
    <p:sldId id="524" r:id="rId51"/>
    <p:sldId id="525" r:id="rId52"/>
    <p:sldId id="526" r:id="rId53"/>
    <p:sldId id="527" r:id="rId54"/>
    <p:sldId id="528" r:id="rId55"/>
    <p:sldId id="529" r:id="rId56"/>
    <p:sldId id="530" r:id="rId57"/>
    <p:sldId id="531" r:id="rId58"/>
    <p:sldId id="532" r:id="rId59"/>
    <p:sldId id="533" r:id="rId60"/>
    <p:sldId id="534" r:id="rId61"/>
    <p:sldId id="535" r:id="rId62"/>
    <p:sldId id="536" r:id="rId63"/>
    <p:sldId id="537" r:id="rId64"/>
    <p:sldId id="538" r:id="rId65"/>
    <p:sldId id="539" r:id="rId66"/>
    <p:sldId id="540" r:id="rId6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9900"/>
    <a:srgbClr val="FF3300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93CE4D8-6D3F-4B89-828A-7807920BEC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87A4BA-942B-48E2-B84C-69DF0636BEA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5528136B-E9C9-4395-B32E-489014FF47AE}" type="datetimeFigureOut">
              <a:rPr lang="zh-CN" altLang="en-US"/>
              <a:pPr>
                <a:defRPr/>
              </a:pPr>
              <a:t>2022-02-25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47F2447-334D-4F7D-94DA-17A4FFCB4A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F2AD14A-FD1B-43F6-BBB3-3B1D7AC6B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5F565-3DA9-4901-A51F-98DBF742E8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C16164-70D4-478C-9A12-2A3ED8FA4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EC19E7E3-20DF-4B65-ABA0-4BE62A8131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6263CC5F-9BF9-475C-9D63-B8B1492201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0C385703-B477-46B3-BB38-16F7C68566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 </a:t>
            </a:r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6A602CF5-D01D-4889-A881-5ED9A9D83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F293F3-44F6-4D5B-B916-4C557E1719C6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092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336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5463" y="228600"/>
            <a:ext cx="1978025" cy="61118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36625" y="228600"/>
            <a:ext cx="5786438" cy="611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8152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1438" cy="679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6625" y="1198563"/>
            <a:ext cx="3881438" cy="51419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70463" y="1198563"/>
            <a:ext cx="3883025" cy="51419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8071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1438" cy="679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6625" y="1198563"/>
            <a:ext cx="7916863" cy="5141912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37394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36625" y="228600"/>
            <a:ext cx="7916863" cy="6111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3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225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350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6625" y="1198563"/>
            <a:ext cx="3881438" cy="51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70463" y="1198563"/>
            <a:ext cx="3883025" cy="51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83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533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6626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8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662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0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in1">
            <a:extLst>
              <a:ext uri="{FF2B5EF4-FFF2-40B4-BE49-F238E27FC236}">
                <a16:creationId xmlns:a16="http://schemas.microsoft.com/office/drawing/2014/main" id="{AFD85FE5-2BFC-44F2-A079-52D3211333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6213"/>
            <a:ext cx="1100138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顶部">
            <a:extLst>
              <a:ext uri="{FF2B5EF4-FFF2-40B4-BE49-F238E27FC236}">
                <a16:creationId xmlns:a16="http://schemas.microsoft.com/office/drawing/2014/main" id="{2A98C8D6-23A4-4630-BA54-C82D7D33D1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59C339FF-C83A-4425-8F27-5C4B8272C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28600"/>
            <a:ext cx="769143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98BB88B6-0FDD-43EF-9C68-9AEBEF3850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2038" y="6469063"/>
            <a:ext cx="3073400" cy="312737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0">
                <a:solidFill>
                  <a:schemeClr val="tx2"/>
                </a:solidFill>
                <a:latin typeface="Haettenschweiler" panose="020B0706040902060204" pitchFamily="34" charset="0"/>
              </a:rPr>
              <a:t>U</a:t>
            </a:r>
            <a:r>
              <a:rPr kumimoji="1" lang="en-US" altLang="zh-CN" sz="1400" b="0">
                <a:solidFill>
                  <a:srgbClr val="000066"/>
                </a:solidFill>
                <a:latin typeface="Haettenschweiler" panose="020B0706040902060204" pitchFamily="34" charset="0"/>
              </a:rPr>
              <a:t>niversity    of    </a:t>
            </a:r>
            <a:r>
              <a:rPr kumimoji="1" lang="en-US" altLang="zh-CN" sz="1400" b="0">
                <a:solidFill>
                  <a:schemeClr val="tx2"/>
                </a:solidFill>
                <a:latin typeface="Haettenschweiler" panose="020B0706040902060204" pitchFamily="34" charset="0"/>
              </a:rPr>
              <a:t>S</a:t>
            </a:r>
            <a:r>
              <a:rPr kumimoji="1" lang="en-US" altLang="zh-CN" sz="1400" b="0">
                <a:solidFill>
                  <a:srgbClr val="000066"/>
                </a:solidFill>
                <a:latin typeface="Haettenschweiler" panose="020B0706040902060204" pitchFamily="34" charset="0"/>
              </a:rPr>
              <a:t>cience    and    </a:t>
            </a:r>
            <a:r>
              <a:rPr kumimoji="1" lang="en-US" altLang="zh-CN" sz="1400" b="0">
                <a:solidFill>
                  <a:schemeClr val="tx2"/>
                </a:solidFill>
                <a:latin typeface="Haettenschweiler" panose="020B0706040902060204" pitchFamily="34" charset="0"/>
              </a:rPr>
              <a:t>T</a:t>
            </a:r>
            <a:r>
              <a:rPr kumimoji="1" lang="en-US" altLang="zh-CN" sz="1400" b="0">
                <a:solidFill>
                  <a:srgbClr val="000066"/>
                </a:solidFill>
                <a:latin typeface="Haettenschweiler" panose="020B0706040902060204" pitchFamily="34" charset="0"/>
              </a:rPr>
              <a:t>echnology    of    </a:t>
            </a:r>
            <a:r>
              <a:rPr kumimoji="1" lang="en-US" altLang="zh-CN" sz="1400" b="0">
                <a:solidFill>
                  <a:schemeClr val="tx2"/>
                </a:solidFill>
                <a:latin typeface="Haettenschweiler" panose="020B0706040902060204" pitchFamily="34" charset="0"/>
              </a:rPr>
              <a:t>C</a:t>
            </a:r>
            <a:r>
              <a:rPr kumimoji="1" lang="en-US" altLang="zh-CN" sz="1400" b="0">
                <a:solidFill>
                  <a:srgbClr val="000066"/>
                </a:solidFill>
                <a:latin typeface="Haettenschweiler" panose="020B0706040902060204" pitchFamily="34" charset="0"/>
              </a:rPr>
              <a:t>hina</a:t>
            </a:r>
          </a:p>
        </p:txBody>
      </p:sp>
      <p:pic>
        <p:nvPicPr>
          <p:cNvPr id="1030" name="Picture 12" descr="点击新窗口打开 新蓝校徽 作者： ">
            <a:hlinkClick r:id="" action="ppaction://noaction"/>
            <a:extLst>
              <a:ext uri="{FF2B5EF4-FFF2-40B4-BE49-F238E27FC236}">
                <a16:creationId xmlns:a16="http://schemas.microsoft.com/office/drawing/2014/main" id="{9EB5269B-B12A-4C58-BBC7-94887248C3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1089026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>
            <a:extLst>
              <a:ext uri="{FF2B5EF4-FFF2-40B4-BE49-F238E27FC236}">
                <a16:creationId xmlns:a16="http://schemas.microsoft.com/office/drawing/2014/main" id="{29BC326D-5ADA-48F0-87E9-8C463AA40E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875" y="1009650"/>
            <a:ext cx="7974013" cy="6667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B3B3"/>
              </a:gs>
              <a:gs pos="100000">
                <a:srgbClr val="FFDAD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b="0"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2B115-3600-4B43-B034-FAEECD841316}"/>
              </a:ext>
            </a:extLst>
          </p:cNvPr>
          <p:cNvSpPr txBox="1"/>
          <p:nvPr userDrawn="1"/>
        </p:nvSpPr>
        <p:spPr>
          <a:xfrm>
            <a:off x="5076825" y="6503988"/>
            <a:ext cx="2051050" cy="2746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b="0">
                <a:solidFill>
                  <a:srgbClr val="000000"/>
                </a:solidFill>
                <a:latin typeface="Verdana" panose="020B0604030504040204" pitchFamily="34" charset="0"/>
              </a:rPr>
              <a:t>中国科技大学计算机学院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C2AFA5-5E33-49D0-949F-3D5A3488275D}"/>
              </a:ext>
            </a:extLst>
          </p:cNvPr>
          <p:cNvCxnSpPr/>
          <p:nvPr userDrawn="1"/>
        </p:nvCxnSpPr>
        <p:spPr>
          <a:xfrm flipV="1">
            <a:off x="931863" y="6400800"/>
            <a:ext cx="79200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B5E8BB-D6B0-4C0E-ADE8-CC2C424559E7}"/>
              </a:ext>
            </a:extLst>
          </p:cNvPr>
          <p:cNvSpPr txBox="1"/>
          <p:nvPr userDrawn="1"/>
        </p:nvSpPr>
        <p:spPr>
          <a:xfrm>
            <a:off x="7375525" y="6486525"/>
            <a:ext cx="1512888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EFC30A20-7FB9-4582-9571-1D930C25F799}" type="slidenum">
              <a:rPr lang="zh-CN" altLang="en-US" sz="1200" b="0" smtClean="0">
                <a:solidFill>
                  <a:srgbClr val="000000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zh-CN" sz="12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035" name="Rectangle 5">
            <a:extLst>
              <a:ext uri="{FF2B5EF4-FFF2-40B4-BE49-F238E27FC236}">
                <a16:creationId xmlns:a16="http://schemas.microsoft.com/office/drawing/2014/main" id="{51474C7A-4444-4E13-AD74-CF8002F07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1198563"/>
            <a:ext cx="7916863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cv4c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8C77BA0-636F-455E-8B49-B9A02ED0F4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ea typeface="华文行楷" panose="02010800040101010101" pitchFamily="2" charset="-122"/>
              </a:rPr>
              <a:t>第一章 命题演算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8E86D85-3656-468E-8CA4-D911901415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6000" y="40386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>
                <a:ea typeface="华文行楷" panose="02010800040101010101" pitchFamily="2" charset="-122"/>
              </a:rPr>
              <a:t>刘贵全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gqliu@ustc.edu.cn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68E9AB-7888-49EB-B3DD-7F3D0A3F4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数理逻辑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8CD32A-0E70-45D5-9934-BA2275276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命题逻辑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76C1EC96-8F0C-4932-A58E-A9823122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373188"/>
            <a:ext cx="76200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</a:rPr>
              <a:t>内容提要</a:t>
            </a:r>
            <a:endParaRPr lang="en-US" altLang="zh-CN" sz="32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/>
            <a:endParaRPr lang="en-US" altLang="zh-CN" sz="32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1.1 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命题联结词与真值表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1.2 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命题演算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(L)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的建立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1.3 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命题演算的语义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1.4 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命题演算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的可靠性与完全性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1.5 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命题演算的其他课题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D6B20031-99A3-457C-9384-3071F065E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命题联结词与真值表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416E0A1-D6FF-4D1B-BDA3-003D5ED8E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6975"/>
            <a:ext cx="8077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58800" indent="-558800" eaLnBrk="1" hangingPunct="1">
              <a:defRPr/>
            </a:pPr>
            <a:r>
              <a:rPr lang="zh-CN" altLang="en-US" sz="2800" kern="0" dirty="0">
                <a:latin typeface="宋体" panose="02010600030101010101" pitchFamily="2" charset="-122"/>
              </a:rPr>
              <a:t>命题与真值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2500" b="0" kern="0" dirty="0">
                <a:latin typeface="宋体" panose="02010600030101010101" pitchFamily="2" charset="-122"/>
              </a:rPr>
              <a:t>   </a:t>
            </a:r>
            <a:r>
              <a:rPr lang="zh-CN" altLang="en-US" sz="2500" b="1" kern="0" dirty="0">
                <a:latin typeface="宋体" panose="02010600030101010101" pitchFamily="2" charset="-122"/>
              </a:rPr>
              <a:t>命题</a:t>
            </a:r>
            <a:r>
              <a:rPr lang="zh-CN" altLang="en-US" sz="2500" b="0" kern="0" dirty="0">
                <a:latin typeface="宋体" panose="02010600030101010101" pitchFamily="2" charset="-122"/>
              </a:rPr>
              <a:t>：判断结果惟一的陈述句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2500" b="0" kern="0" dirty="0">
                <a:latin typeface="宋体" panose="02010600030101010101" pitchFamily="2" charset="-122"/>
              </a:rPr>
              <a:t>   命题的</a:t>
            </a:r>
            <a:r>
              <a:rPr lang="zh-CN" altLang="en-US" sz="2500" b="1" kern="0" dirty="0">
                <a:latin typeface="宋体" panose="02010600030101010101" pitchFamily="2" charset="-122"/>
              </a:rPr>
              <a:t>真值</a:t>
            </a:r>
            <a:r>
              <a:rPr lang="zh-CN" altLang="en-US" sz="2500" b="0" kern="0" dirty="0">
                <a:latin typeface="宋体" panose="02010600030101010101" pitchFamily="2" charset="-122"/>
              </a:rPr>
              <a:t>：判断的结果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2500" b="0" kern="0" dirty="0">
                <a:latin typeface="宋体" panose="02010600030101010101" pitchFamily="2" charset="-122"/>
              </a:rPr>
              <a:t>   真值的取值：真</a:t>
            </a:r>
            <a:r>
              <a:rPr lang="en-US" altLang="zh-CN" sz="2500" b="0" kern="0" dirty="0">
                <a:latin typeface="宋体" panose="02010600030101010101" pitchFamily="2" charset="-122"/>
              </a:rPr>
              <a:t>(1)</a:t>
            </a:r>
            <a:r>
              <a:rPr lang="zh-CN" altLang="en-US" sz="2500" b="0" kern="0" dirty="0">
                <a:latin typeface="宋体" panose="02010600030101010101" pitchFamily="2" charset="-122"/>
              </a:rPr>
              <a:t>与假</a:t>
            </a:r>
            <a:r>
              <a:rPr lang="en-US" altLang="zh-CN" sz="2500" b="0" kern="0" dirty="0">
                <a:latin typeface="宋体" panose="02010600030101010101" pitchFamily="2" charset="-122"/>
              </a:rPr>
              <a:t>(0)</a:t>
            </a:r>
            <a:endParaRPr lang="zh-CN" altLang="en-US" sz="2500" b="0" kern="0" dirty="0">
              <a:latin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500" b="0" kern="0" dirty="0">
                <a:latin typeface="宋体" panose="02010600030101010101" pitchFamily="2" charset="-122"/>
              </a:rPr>
              <a:t>   </a:t>
            </a:r>
            <a:r>
              <a:rPr lang="zh-CN" altLang="en-US" sz="2500" b="1" kern="0" dirty="0">
                <a:latin typeface="宋体" panose="02010600030101010101" pitchFamily="2" charset="-122"/>
              </a:rPr>
              <a:t>真命题</a:t>
            </a:r>
            <a:r>
              <a:rPr lang="zh-CN" altLang="en-US" sz="2500" b="0" kern="0" dirty="0">
                <a:latin typeface="宋体" panose="02010600030101010101" pitchFamily="2" charset="-122"/>
              </a:rPr>
              <a:t>与</a:t>
            </a:r>
            <a:r>
              <a:rPr lang="zh-CN" altLang="en-US" sz="2500" b="1" kern="0" dirty="0">
                <a:latin typeface="宋体" panose="02010600030101010101" pitchFamily="2" charset="-122"/>
              </a:rPr>
              <a:t>假命题</a:t>
            </a:r>
          </a:p>
          <a:p>
            <a:pPr marL="558800" indent="-558800" eaLnBrk="1" hangingPunct="1">
              <a:spcBef>
                <a:spcPct val="50000"/>
              </a:spcBef>
              <a:defRPr/>
            </a:pP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</a:rPr>
              <a:t>注意</a:t>
            </a:r>
            <a:r>
              <a:rPr lang="zh-CN" altLang="en-US" b="0" kern="0" dirty="0">
                <a:latin typeface="宋体" panose="02010600030101010101" pitchFamily="2" charset="-122"/>
              </a:rPr>
              <a:t>：</a:t>
            </a:r>
          </a:p>
          <a:p>
            <a:pPr marL="1016000" lvl="1" indent="-558800" eaLnBrk="1" hangingPunct="1">
              <a:buFontTx/>
              <a:buNone/>
              <a:defRPr/>
            </a:pPr>
            <a:r>
              <a:rPr lang="zh-CN" altLang="en-US" sz="2400" b="1" kern="0" dirty="0">
                <a:latin typeface="宋体" panose="02010600030101010101" pitchFamily="2" charset="-122"/>
              </a:rPr>
              <a:t>感叹句、祈使句、疑问句都不是命题</a:t>
            </a:r>
          </a:p>
          <a:p>
            <a:pPr marL="1016000" lvl="1" indent="-558800" eaLnBrk="1" hangingPunct="1">
              <a:buFontTx/>
              <a:buNone/>
              <a:defRPr/>
            </a:pPr>
            <a:r>
              <a:rPr lang="zh-CN" altLang="en-US" sz="2400" b="1" kern="0" dirty="0">
                <a:latin typeface="宋体" panose="02010600030101010101" pitchFamily="2" charset="-122"/>
              </a:rPr>
              <a:t>陈述句中判断结果不惟一确定的不是命题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EC7F9480-6B0F-4321-ACEB-BA8AC35BD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</a:t>
            </a:r>
            <a:endParaRPr lang="zh-CN" altLang="zh-CN"/>
          </a:p>
        </p:txBody>
      </p:sp>
      <p:sp>
        <p:nvSpPr>
          <p:cNvPr id="61" name="Rectangle 2">
            <a:extLst>
              <a:ext uri="{FF2B5EF4-FFF2-40B4-BE49-F238E27FC236}">
                <a16:creationId xmlns:a16="http://schemas.microsoft.com/office/drawing/2014/main" id="{A838905F-25E7-474D-B550-6CB4273E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命题联结词与真值表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id="{ED24A631-87BA-4818-BED8-AEB182200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6975"/>
            <a:ext cx="8077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58800" indent="-558800" eaLnBrk="1" hangingPunct="1">
              <a:defRPr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否定词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设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是任意给定的命题，则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表示一新命题，读作“非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为“命题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的否定命题”。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zh-CN" altLang="en-US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为假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25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" name="Group 193">
            <a:extLst>
              <a:ext uri="{FF2B5EF4-FFF2-40B4-BE49-F238E27FC236}">
                <a16:creationId xmlns:a16="http://schemas.microsoft.com/office/drawing/2014/main" id="{00312968-90B1-4AFC-9262-F0B424C38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215651"/>
              </p:ext>
            </p:extLst>
          </p:nvPr>
        </p:nvGraphicFramePr>
        <p:xfrm>
          <a:off x="1905000" y="3886200"/>
          <a:ext cx="3276599" cy="1579355"/>
        </p:xfrm>
        <a:graphic>
          <a:graphicData uri="http://schemas.openxmlformats.org/drawingml/2006/table">
            <a:tbl>
              <a:tblPr/>
              <a:tblGrid>
                <a:gridCol w="1639517">
                  <a:extLst>
                    <a:ext uri="{9D8B030D-6E8A-4147-A177-3AD203B41FA5}">
                      <a16:colId xmlns:a16="http://schemas.microsoft.com/office/drawing/2014/main" val="3219423784"/>
                    </a:ext>
                  </a:extLst>
                </a:gridCol>
                <a:gridCol w="1637082">
                  <a:extLst>
                    <a:ext uri="{9D8B030D-6E8A-4147-A177-3AD203B41FA5}">
                      <a16:colId xmlns:a16="http://schemas.microsoft.com/office/drawing/2014/main" val="49187777"/>
                    </a:ext>
                  </a:extLst>
                </a:gridCol>
              </a:tblGrid>
              <a:tr h="3298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5917"/>
                  </a:ext>
                </a:extLst>
              </a:tr>
              <a:tr h="11221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5484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">
            <a:extLst>
              <a:ext uri="{FF2B5EF4-FFF2-40B4-BE49-F238E27FC236}">
                <a16:creationId xmlns:a16="http://schemas.microsoft.com/office/drawing/2014/main" id="{8449C2AA-A686-4BF0-872C-021A4E5B6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命题联结词与真值表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11676DE9-42C1-4F44-9A3E-797B5CE79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0772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58800" indent="-558800" eaLnBrk="1" hangingPunct="1">
              <a:defRPr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合取词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设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是任意命题，则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的合取命题，读作“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都为真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25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" name="Group 193">
            <a:extLst>
              <a:ext uri="{FF2B5EF4-FFF2-40B4-BE49-F238E27FC236}">
                <a16:creationId xmlns:a16="http://schemas.microsoft.com/office/drawing/2014/main" id="{70832914-205B-4946-A525-78B09373B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99473"/>
              </p:ext>
            </p:extLst>
          </p:nvPr>
        </p:nvGraphicFramePr>
        <p:xfrm>
          <a:off x="1981201" y="3352800"/>
          <a:ext cx="2667001" cy="2514600"/>
        </p:xfrm>
        <a:graphic>
          <a:graphicData uri="http://schemas.openxmlformats.org/drawingml/2006/table">
            <a:tbl>
              <a:tblPr/>
              <a:tblGrid>
                <a:gridCol w="838199">
                  <a:extLst>
                    <a:ext uri="{9D8B030D-6E8A-4147-A177-3AD203B41FA5}">
                      <a16:colId xmlns:a16="http://schemas.microsoft.com/office/drawing/2014/main" val="321942378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9187777"/>
                    </a:ext>
                  </a:extLst>
                </a:gridCol>
                <a:gridCol w="990602">
                  <a:extLst>
                    <a:ext uri="{9D8B030D-6E8A-4147-A177-3AD203B41FA5}">
                      <a16:colId xmlns:a16="http://schemas.microsoft.com/office/drawing/2014/main" val="3942021624"/>
                    </a:ext>
                  </a:extLst>
                </a:gridCol>
              </a:tblGrid>
              <a:tr h="591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b="1" i="1" kern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0" kern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400" b="1" i="1" kern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5917"/>
                  </a:ext>
                </a:extLst>
              </a:tr>
              <a:tr h="19229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5484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DBEB21D3-76D4-4032-BBF3-021C96BEE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命题联结词与真值表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A367D1C9-6F43-4A19-A4C5-8C753EB1F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0772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58800" indent="-558800" eaLnBrk="1" hangingPunct="1">
              <a:defRPr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析取词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设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是任意命题，则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的析取命题，读作“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为真或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25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5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可兼或与不可兼或</a:t>
            </a:r>
          </a:p>
        </p:txBody>
      </p:sp>
      <p:graphicFrame>
        <p:nvGraphicFramePr>
          <p:cNvPr id="33" name="Group 193">
            <a:extLst>
              <a:ext uri="{FF2B5EF4-FFF2-40B4-BE49-F238E27FC236}">
                <a16:creationId xmlns:a16="http://schemas.microsoft.com/office/drawing/2014/main" id="{960C5A4D-ED60-4781-8599-A9AAB8FD0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061570"/>
              </p:ext>
            </p:extLst>
          </p:nvPr>
        </p:nvGraphicFramePr>
        <p:xfrm>
          <a:off x="4724400" y="3429000"/>
          <a:ext cx="2667001" cy="2514600"/>
        </p:xfrm>
        <a:graphic>
          <a:graphicData uri="http://schemas.openxmlformats.org/drawingml/2006/table">
            <a:tbl>
              <a:tblPr/>
              <a:tblGrid>
                <a:gridCol w="838199">
                  <a:extLst>
                    <a:ext uri="{9D8B030D-6E8A-4147-A177-3AD203B41FA5}">
                      <a16:colId xmlns:a16="http://schemas.microsoft.com/office/drawing/2014/main" val="321942378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9187777"/>
                    </a:ext>
                  </a:extLst>
                </a:gridCol>
                <a:gridCol w="990602">
                  <a:extLst>
                    <a:ext uri="{9D8B030D-6E8A-4147-A177-3AD203B41FA5}">
                      <a16:colId xmlns:a16="http://schemas.microsoft.com/office/drawing/2014/main" val="3942021624"/>
                    </a:ext>
                  </a:extLst>
                </a:gridCol>
              </a:tblGrid>
              <a:tr h="591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b="1" i="1" kern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0" kern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400" b="1" i="1" kern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5917"/>
                  </a:ext>
                </a:extLst>
              </a:tr>
              <a:tr h="19229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5484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C12E0C3-E307-492A-92C2-2039D07B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命题联结词与真值表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67B242-5F42-40EF-92FE-A28520CC8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0772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58800" indent="-558800" eaLnBrk="1" hangingPunct="1">
              <a:defRPr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蕴涵词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设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是任意命题，则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表示命题 “若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为假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为真且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为假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25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5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5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zh-CN" altLang="en-US" sz="25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蕴涵式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中，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叫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              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做该式的“前件”，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               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叫做该式的“后件”</a:t>
            </a:r>
            <a:endParaRPr lang="zh-CN" altLang="en-US" sz="2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193">
            <a:extLst>
              <a:ext uri="{FF2B5EF4-FFF2-40B4-BE49-F238E27FC236}">
                <a16:creationId xmlns:a16="http://schemas.microsoft.com/office/drawing/2014/main" id="{347DEF38-B401-4E5A-8F6F-1479DCB3F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664001"/>
              </p:ext>
            </p:extLst>
          </p:nvPr>
        </p:nvGraphicFramePr>
        <p:xfrm>
          <a:off x="2037079" y="3464560"/>
          <a:ext cx="2667001" cy="2514600"/>
        </p:xfrm>
        <a:graphic>
          <a:graphicData uri="http://schemas.openxmlformats.org/drawingml/2006/table">
            <a:tbl>
              <a:tblPr/>
              <a:tblGrid>
                <a:gridCol w="838199">
                  <a:extLst>
                    <a:ext uri="{9D8B030D-6E8A-4147-A177-3AD203B41FA5}">
                      <a16:colId xmlns:a16="http://schemas.microsoft.com/office/drawing/2014/main" val="321942378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9187777"/>
                    </a:ext>
                  </a:extLst>
                </a:gridCol>
                <a:gridCol w="990602">
                  <a:extLst>
                    <a:ext uri="{9D8B030D-6E8A-4147-A177-3AD203B41FA5}">
                      <a16:colId xmlns:a16="http://schemas.microsoft.com/office/drawing/2014/main" val="3942021624"/>
                    </a:ext>
                  </a:extLst>
                </a:gridCol>
              </a:tblGrid>
              <a:tr h="591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b="1" i="1" kern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0" kern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b="1" i="1" kern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5917"/>
                  </a:ext>
                </a:extLst>
              </a:tr>
              <a:tr h="19229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5484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69BE7F5-7232-4A0D-BDC7-2AAD42936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命题联结词与真值表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6AB5D1-025C-45D6-9E83-E23B21F15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0772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58800" indent="-558800" eaLnBrk="1" hangingPunct="1">
              <a:defRPr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等价词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设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是任意命题，则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表示命题 “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同为真或同为假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25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5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5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endParaRPr lang="zh-CN" altLang="en-US" sz="2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193">
            <a:extLst>
              <a:ext uri="{FF2B5EF4-FFF2-40B4-BE49-F238E27FC236}">
                <a16:creationId xmlns:a16="http://schemas.microsoft.com/office/drawing/2014/main" id="{88A8FAFD-596C-4EB1-AA09-E7FB7BFA5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07373"/>
              </p:ext>
            </p:extLst>
          </p:nvPr>
        </p:nvGraphicFramePr>
        <p:xfrm>
          <a:off x="2037079" y="3464560"/>
          <a:ext cx="2667001" cy="2514600"/>
        </p:xfrm>
        <a:graphic>
          <a:graphicData uri="http://schemas.openxmlformats.org/drawingml/2006/table">
            <a:tbl>
              <a:tblPr/>
              <a:tblGrid>
                <a:gridCol w="838199">
                  <a:extLst>
                    <a:ext uri="{9D8B030D-6E8A-4147-A177-3AD203B41FA5}">
                      <a16:colId xmlns:a16="http://schemas.microsoft.com/office/drawing/2014/main" val="321942378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9187777"/>
                    </a:ext>
                  </a:extLst>
                </a:gridCol>
                <a:gridCol w="990602">
                  <a:extLst>
                    <a:ext uri="{9D8B030D-6E8A-4147-A177-3AD203B41FA5}">
                      <a16:colId xmlns:a16="http://schemas.microsoft.com/office/drawing/2014/main" val="3942021624"/>
                    </a:ext>
                  </a:extLst>
                </a:gridCol>
              </a:tblGrid>
              <a:tr h="591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b="1" i="1" kern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0" kern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US" altLang="zh-CN" sz="2400" b="1" i="1" kern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5917"/>
                  </a:ext>
                </a:extLst>
              </a:tr>
              <a:tr h="19229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5484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57293AD-B483-4357-9A9F-072F703BA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命题联结词与真值表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0FA929-697D-4C04-ABB8-AEDBC748F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0772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58800" indent="-558800" eaLnBrk="1" hangingPunct="1">
              <a:defRPr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通过真值表确定复合命题的真值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真、假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例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的真值表如下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5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5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(0,1)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成真指派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其他真值组合称为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成假指派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193">
            <a:extLst>
              <a:ext uri="{FF2B5EF4-FFF2-40B4-BE49-F238E27FC236}">
                <a16:creationId xmlns:a16="http://schemas.microsoft.com/office/drawing/2014/main" id="{3F884552-B352-42F3-8082-2094927AE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62601"/>
              </p:ext>
            </p:extLst>
          </p:nvPr>
        </p:nvGraphicFramePr>
        <p:xfrm>
          <a:off x="1849120" y="3134360"/>
          <a:ext cx="2875280" cy="2514600"/>
        </p:xfrm>
        <a:graphic>
          <a:graphicData uri="http://schemas.openxmlformats.org/drawingml/2006/table">
            <a:tbl>
              <a:tblPr/>
              <a:tblGrid>
                <a:gridCol w="1066799">
                  <a:extLst>
                    <a:ext uri="{9D8B030D-6E8A-4147-A177-3AD203B41FA5}">
                      <a16:colId xmlns:a16="http://schemas.microsoft.com/office/drawing/2014/main" val="3219423784"/>
                    </a:ext>
                  </a:extLst>
                </a:gridCol>
                <a:gridCol w="740518">
                  <a:extLst>
                    <a:ext uri="{9D8B030D-6E8A-4147-A177-3AD203B41FA5}">
                      <a16:colId xmlns:a16="http://schemas.microsoft.com/office/drawing/2014/main" val="49187777"/>
                    </a:ext>
                  </a:extLst>
                </a:gridCol>
                <a:gridCol w="1067963">
                  <a:extLst>
                    <a:ext uri="{9D8B030D-6E8A-4147-A177-3AD203B41FA5}">
                      <a16:colId xmlns:a16="http://schemas.microsoft.com/office/drawing/2014/main" val="3942021624"/>
                    </a:ext>
                  </a:extLst>
                </a:gridCol>
              </a:tblGrid>
              <a:tr h="591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zh-CN" altLang="en-US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b="1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5917"/>
                  </a:ext>
                </a:extLst>
              </a:tr>
              <a:tr h="19229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1  0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0  1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548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1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7552D8D6-7E16-41A7-95B6-0D57CABE6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命题联结词与真值表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E463620-CB8C-485C-8EE2-57E039650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0772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(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r  q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的真值表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5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5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Group 193">
            <a:extLst>
              <a:ext uri="{FF2B5EF4-FFF2-40B4-BE49-F238E27FC236}">
                <a16:creationId xmlns:a16="http://schemas.microsoft.com/office/drawing/2014/main" id="{49E620CF-6A83-45D2-A5FE-1A13DA4CB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8562"/>
              </p:ext>
            </p:extLst>
          </p:nvPr>
        </p:nvGraphicFramePr>
        <p:xfrm>
          <a:off x="1371600" y="1981200"/>
          <a:ext cx="5029200" cy="4191000"/>
        </p:xfrm>
        <a:graphic>
          <a:graphicData uri="http://schemas.openxmlformats.org/drawingml/2006/table">
            <a:tbl>
              <a:tblPr/>
              <a:tblGrid>
                <a:gridCol w="1865955">
                  <a:extLst>
                    <a:ext uri="{9D8B030D-6E8A-4147-A177-3AD203B41FA5}">
                      <a16:colId xmlns:a16="http://schemas.microsoft.com/office/drawing/2014/main" val="3219423784"/>
                    </a:ext>
                  </a:extLst>
                </a:gridCol>
                <a:gridCol w="1295252">
                  <a:extLst>
                    <a:ext uri="{9D8B030D-6E8A-4147-A177-3AD203B41FA5}">
                      <a16:colId xmlns:a16="http://schemas.microsoft.com/office/drawing/2014/main" val="49187777"/>
                    </a:ext>
                  </a:extLst>
                </a:gridCol>
                <a:gridCol w="1867993">
                  <a:extLst>
                    <a:ext uri="{9D8B030D-6E8A-4147-A177-3AD203B41FA5}">
                      <a16:colId xmlns:a16="http://schemas.microsoft.com/office/drawing/2014/main" val="3942021624"/>
                    </a:ext>
                  </a:extLst>
                </a:gridCol>
              </a:tblGrid>
              <a:tr h="577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lang="zh-CN" altLang="en-US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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US" altLang="zh-CN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   </a:t>
                      </a:r>
                      <a:r>
                        <a:rPr lang="en-US" altLang="zh-CN" sz="2400" b="1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    </a:t>
                      </a:r>
                      <a:r>
                        <a:rPr lang="en-US" altLang="zh-CN" sz="2400" b="1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 </a:t>
                      </a:r>
                      <a:r>
                        <a:rPr lang="en-US" altLang="zh-CN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5917"/>
                  </a:ext>
                </a:extLst>
              </a:tr>
              <a:tr h="36130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0       0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1       0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1       1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0        0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1        0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0        1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1        1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0        0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1        0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0        1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1        1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5484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6D58630C-4DD7-4982-AFC4-932CE085D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命题联结词与真值表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705044A-DCAA-45AB-8542-F1FD4BA19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0772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58800" indent="-558800" eaLnBrk="1" hangingPunct="1">
              <a:defRPr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通过真值表确定复合命题的真值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真、假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例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(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q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)((p)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的真值表如下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5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5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永真式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永假式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endParaRPr lang="zh-CN" altLang="en-US" sz="2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193">
            <a:extLst>
              <a:ext uri="{FF2B5EF4-FFF2-40B4-BE49-F238E27FC236}">
                <a16:creationId xmlns:a16="http://schemas.microsoft.com/office/drawing/2014/main" id="{5F640C2D-7226-49D6-A244-7FA9389FE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88383"/>
              </p:ext>
            </p:extLst>
          </p:nvPr>
        </p:nvGraphicFramePr>
        <p:xfrm>
          <a:off x="1295400" y="3119120"/>
          <a:ext cx="4343400" cy="2514600"/>
        </p:xfrm>
        <a:graphic>
          <a:graphicData uri="http://schemas.openxmlformats.org/drawingml/2006/table">
            <a:tbl>
              <a:tblPr/>
              <a:tblGrid>
                <a:gridCol w="1670538">
                  <a:extLst>
                    <a:ext uri="{9D8B030D-6E8A-4147-A177-3AD203B41FA5}">
                      <a16:colId xmlns:a16="http://schemas.microsoft.com/office/drawing/2014/main" val="3219423784"/>
                    </a:ext>
                  </a:extLst>
                </a:gridCol>
                <a:gridCol w="835269">
                  <a:extLst>
                    <a:ext uri="{9D8B030D-6E8A-4147-A177-3AD203B41FA5}">
                      <a16:colId xmlns:a16="http://schemas.microsoft.com/office/drawing/2014/main" val="49187777"/>
                    </a:ext>
                  </a:extLst>
                </a:gridCol>
                <a:gridCol w="1837593">
                  <a:extLst>
                    <a:ext uri="{9D8B030D-6E8A-4147-A177-3AD203B41FA5}">
                      <a16:colId xmlns:a16="http://schemas.microsoft.com/office/drawing/2014/main" val="3942021624"/>
                    </a:ext>
                  </a:extLst>
                </a:gridCol>
              </a:tblGrid>
              <a:tr h="591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lang="zh-CN" altLang="en-US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 </a:t>
                      </a:r>
                      <a:r>
                        <a:rPr lang="en-US" altLang="zh-CN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zh-CN" altLang="en-US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((</a:t>
                      </a:r>
                      <a:r>
                        <a:rPr lang="en-US" altLang="zh-CN" sz="2400" b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</a:t>
                      </a:r>
                      <a:r>
                        <a:rPr lang="en-US" altLang="zh-CN" sz="2400" b="1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US" altLang="zh-CN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  </a:t>
                      </a:r>
                      <a:r>
                        <a:rPr lang="zh-CN" altLang="en-US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  </a:t>
                      </a:r>
                      <a:r>
                        <a:rPr lang="en-US" altLang="zh-CN" sz="2400" b="1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400" b="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5917"/>
                  </a:ext>
                </a:extLst>
              </a:tr>
              <a:tr h="19229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0   0   0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1   1   1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1   0    0   0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1   0    1   1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0   1    1   0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0   1    1   1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5484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BD4AB86-56A8-48C5-AC68-DD3FA09E1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预备知识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9" name="Rectangle 15">
            <a:extLst>
              <a:ext uri="{FF2B5EF4-FFF2-40B4-BE49-F238E27FC236}">
                <a16:creationId xmlns:a16="http://schemas.microsoft.com/office/drawing/2014/main" id="{806AD5F9-7202-44ED-9F28-0B7E6301A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373188"/>
            <a:ext cx="7620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</a:rPr>
              <a:t>内容提要</a:t>
            </a:r>
            <a:endParaRPr lang="en-US" altLang="zh-CN" sz="32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/>
            <a:endParaRPr lang="en-US" altLang="zh-CN" sz="32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0.0 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发展历史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0.1 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集合论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0.2 </a:t>
            </a:r>
            <a:r>
              <a:rPr lang="en-US" altLang="zh-CN" sz="2800" b="0" dirty="0" err="1">
                <a:latin typeface="Times New Roman" panose="02020603050405020304" pitchFamily="18" charset="0"/>
                <a:ea typeface="楷体_GB2312" pitchFamily="49" charset="-122"/>
              </a:rPr>
              <a:t>Peano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自然数公理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0.3 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可数集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5F6CB904-53E9-4CCF-A6B8-6F5AFE721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命题演算的建立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A6E5927-FE75-4887-9659-41A36AF7C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0772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58800" indent="-558800" eaLnBrk="1" hangingPunct="1">
              <a:defRPr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命题演算的形式化、公理化：只用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、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endParaRPr lang="en-US" altLang="zh-CN" sz="16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命题演算公式集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8850" lvl="1" indent="-5588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命题演算公式形成规则</a:t>
            </a:r>
            <a:endParaRPr lang="en-US" altLang="zh-CN" sz="2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 eaLnBrk="1" hangingPunct="1">
              <a:buFont typeface="+mj-lt"/>
              <a:buAutoNum type="arabicParenR"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可数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命题变元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中的每一个都是公式；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 eaLnBrk="1" hangingPunct="1">
              <a:buFont typeface="+mj-lt"/>
              <a:buAutoNum type="arabicParenR"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是公式，则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是公式；若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是公式，则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是公式；</a:t>
            </a:r>
          </a:p>
          <a:p>
            <a:pPr marL="857250" lvl="1" indent="-457200" eaLnBrk="1" hangingPunct="1">
              <a:buFont typeface="+mj-lt"/>
              <a:buAutoNum type="arabicParenR"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任一公式皆由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的有限次使用所形成。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X={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,…}. </a:t>
            </a:r>
            <a:r>
              <a:rPr lang="zh-CN" altLang="en-US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L(X)</a:t>
            </a:r>
            <a:r>
              <a:rPr lang="zh-CN" altLang="en-US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表示所有公式构成的集合，则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L(X)</a:t>
            </a:r>
            <a:r>
              <a:rPr lang="zh-CN" altLang="en-US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可进行分层</a:t>
            </a:r>
            <a:endParaRPr lang="en-US" altLang="zh-CN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L(X)=L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…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…</a:t>
            </a:r>
            <a:endParaRPr lang="zh-CN" altLang="en-US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0C91BCAD-8FEE-4249-8442-19A6BA481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1.2.1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命题演算公式集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84A5F06-9265-4ED0-AFEF-CAF1432E7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0772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endParaRPr lang="en-US" altLang="zh-CN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=X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,…},</a:t>
            </a:r>
            <a:endParaRPr lang="en-US" altLang="zh-CN" sz="28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28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</a:p>
          <a:p>
            <a:pPr marL="0" indent="0" eaLnBrk="1" hangingPunct="1">
              <a:buNone/>
              <a:defRPr/>
            </a:pP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</a:p>
          <a:p>
            <a:pPr marL="0" indent="0" eaLnBrk="1" hangingPunct="1">
              <a:buNone/>
              <a:defRPr/>
            </a:pP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</a:p>
          <a:p>
            <a:pPr marL="0" indent="0" eaLnBrk="1" hangingPunct="1">
              <a:buNone/>
              <a:defRPr/>
            </a:pP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…,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…},</a:t>
            </a:r>
          </a:p>
          <a:p>
            <a:pPr marL="0" indent="0" eaLnBrk="1" hangingPunct="1">
              <a:buNone/>
              <a:defRPr/>
            </a:pP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(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(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),…,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(</a:t>
            </a:r>
            <a:r>
              <a:rPr lang="en-US" altLang="zh-CN" sz="28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),…,</a:t>
            </a:r>
          </a:p>
          <a:p>
            <a:pPr marL="0" indent="0" eaLnBrk="1" hangingPunct="1">
              <a:buNone/>
              <a:defRPr/>
            </a:pP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(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(</a:t>
            </a:r>
            <a:r>
              <a:rPr lang="en-US" altLang="zh-CN" sz="28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…,</a:t>
            </a:r>
          </a:p>
          <a:p>
            <a:pPr marL="0" indent="0" eaLnBrk="1" hangingPunct="1">
              <a:buNone/>
              <a:defRPr/>
            </a:pP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…},</a:t>
            </a:r>
          </a:p>
          <a:p>
            <a:pPr marL="0" indent="0" eaLnBrk="1" hangingPunct="1">
              <a:buNone/>
              <a:defRPr/>
            </a:pP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……</a:t>
            </a:r>
            <a:endParaRPr lang="zh-CN" altLang="en-US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24EBB366-FA99-40B1-A268-3DF288CD9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1.2.1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命题演算公式集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166F5FFA-EF95-4B7A-B5A9-2C5D933E0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0772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1) L</a:t>
            </a:r>
            <a:r>
              <a:rPr lang="en-US" altLang="zh-CN" sz="26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中公式由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6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中变元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经过一次运算得来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</a:t>
            </a:r>
            <a:r>
              <a:rPr lang="en-US" altLang="zh-CN" sz="26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中公式由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6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中变元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经过二次运算得来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lang="en-US" altLang="zh-CN" sz="26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2) L(X)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具有分层性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不同层次之间无公共元素。</a:t>
            </a:r>
            <a:endParaRPr lang="en-US" altLang="zh-CN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3) L</a:t>
            </a:r>
            <a:r>
              <a:rPr lang="en-US" altLang="zh-CN" sz="26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都是可数集，故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L(X)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是可数集。</a:t>
            </a:r>
            <a:endParaRPr lang="en-US" altLang="zh-CN" sz="26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en-US" altLang="zh-CN" sz="26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有时从集合</a:t>
            </a:r>
            <a:r>
              <a:rPr lang="en-US" altLang="zh-CN" sz="28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以同样方式建立公式集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</a:t>
            </a:r>
            <a:r>
              <a:rPr lang="en-US" altLang="zh-CN" sz="26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</a:t>
            </a:r>
            <a:r>
              <a:rPr lang="en-US" altLang="zh-CN" sz="26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L(X)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具有相同的性质</a:t>
            </a:r>
            <a:endParaRPr lang="en-US" altLang="zh-CN" sz="26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en-US" altLang="zh-CN" sz="26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6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附</a:t>
            </a:r>
            <a:r>
              <a:rPr lang="en-US" altLang="zh-CN" sz="26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和附</a:t>
            </a:r>
            <a:r>
              <a:rPr lang="en-US" altLang="zh-CN" sz="26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大家看看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A9C329CC-23BC-441E-B863-EE849E57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命题演算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AF4D289-0AEE-4D70-BA96-0866A6B3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0772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命题演算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L)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命题变元集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,…}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上的命题演算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是指带有下面规定的“公理”和“证明”的命题代数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L(X):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1)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公理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L(X)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中如下模式的公式作为“公理”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(L1) p</a:t>
            </a:r>
            <a:r>
              <a:rPr lang="zh-CN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(q</a:t>
            </a:r>
            <a:r>
              <a:rPr lang="zh-CN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p)                                          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肯定后件律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(L2) (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(q</a:t>
            </a:r>
            <a:r>
              <a:rPr lang="zh-CN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r))</a:t>
            </a:r>
            <a:r>
              <a:rPr lang="zh-CN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((p</a:t>
            </a:r>
            <a:r>
              <a:rPr lang="zh-CN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q)</a:t>
            </a:r>
            <a:r>
              <a:rPr lang="zh-CN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(p</a:t>
            </a:r>
            <a:r>
              <a:rPr lang="zh-CN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r))       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蕴涵词分配律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(L3)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q)</a:t>
            </a:r>
            <a:r>
              <a:rPr lang="zh-CN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(q</a:t>
            </a:r>
            <a:r>
              <a:rPr lang="zh-CN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p)                            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换位律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,q,r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是任意公式。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22A51E82-B15D-4830-A007-97E751C22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命题演算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D97648-5CB7-4C79-BB7C-C37FF75E2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0772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命题演算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L(X)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。“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从公式集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可证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”，指存在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L(X)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的公式的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有限序列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(=p)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(k=1,…,n)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满足：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，或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(ii)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为“公理”，或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(iii)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存在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i,j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&lt;k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使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具有上述性质的有限序列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的“证明”。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78A58F37-00DB-4B86-B303-88D29642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命题演算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610998-0324-4755-BA6C-7B2078B19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0772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说明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命题演算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L(X)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为基础框架，增加了新的逻辑结构。 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2)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这里的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“公理”和“证明”是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命题演算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中的数学概念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“公理”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L(X)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中的一些特殊公式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“证明”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L(X)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中的一些公式组成的具有特殊性质的有限序列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 “证明”也叫形式证明；后面常把引号去掉。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3)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“公理”中的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,q,r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L(X)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的任意元素，因此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(L1),(L2), (L3)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是三种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公理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模式，有无数条公式。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4)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“公理”的取法不唯一。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5)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若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可证，则“证明”不唯一。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6)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“证明”中规则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说的是，如果序列前面已有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，则可在后面写出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553B758-DBD8-4C11-B3EE-EC5D7916D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命题演算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3FBF149D-2E47-4B5D-9397-1FCAABC44A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8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定义</a:t>
                </a:r>
                <a:r>
                  <a:rPr lang="en-US" altLang="zh-CN" sz="28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2 (</a:t>
                </a:r>
                <a:r>
                  <a:rPr lang="zh-CN" altLang="en-US" sz="28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语法推论</a:t>
                </a:r>
                <a:r>
                  <a:rPr lang="en-US" altLang="zh-CN" sz="28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 sz="28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6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从公式集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可证，则写成</a:t>
                </a:r>
                <a14:m>
                  <m:oMath xmlns:m="http://schemas.openxmlformats.org/officeDocument/2006/math">
                    <m:r>
                      <a:rPr lang="zh-CN" altLang="en-US" sz="2400" b="0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，必要时也可写成</a:t>
                </a:r>
                <a14:m>
                  <m:oMath xmlns:m="http://schemas.openxmlformats.org/officeDocument/2006/math">
                    <m:r>
                      <a:rPr lang="zh-CN" altLang="en-US" sz="2400" b="0" i="0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sty m:val="p"/>
                      </m:rPr>
                      <a:rPr lang="en-US" altLang="zh-CN" sz="2400" b="0" i="1" kern="0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L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中的公式叫做“假定”，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叫做假定集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的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语法推论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2)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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的“定理”，记作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，这时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的证明简称为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中的证明。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3)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在一个证明中，当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i,j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&lt;k)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时，就说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使用假言推理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(Modus Ponens)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规则而得，或简单地说“使用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而得”。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3FBF149D-2E47-4B5D-9397-1FCAABC44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358" t="-1546" r="-1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311318B-02F5-4626-A88C-E384819FE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命题演算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D90C19-74BA-4B11-9FEA-224806A8B5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8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“证明”的一些性质</a:t>
                </a:r>
                <a:endParaRPr lang="en-US" altLang="zh-CN" sz="28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6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的公理，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则对任意公式集，都有</a:t>
                </a:r>
                <a14:m>
                  <m:oMath xmlns:m="http://schemas.openxmlformats.org/officeDocument/2006/math">
                    <m:r>
                      <a:rPr lang="zh-CN" altLang="en-US" sz="2400" b="0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2)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即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的定理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，则对任意公式集，都有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3)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，则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4)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{p,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5)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的一个证明，则对于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k=1,…,n,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的一个证明。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6)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是无限集且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，则存在的有限子集使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{p}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D90C19-74BA-4B11-9FEA-224806A8B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358" t="-1546" r="-4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D5DEF3AD-1A69-4029-8FE5-7DC62983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命题演算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1FE128A3-4B0A-44B8-8563-BC381E5E7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(x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).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(x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)}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en-US" altLang="zh-CN" sz="2400" b="0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同一律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下面给出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中的一个证明：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indent="-457200" eaLnBrk="1" hangingPunct="1">
                  <a:buAutoNum type="arabicParenBoth"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 ((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p)                                                           (L1)</a:t>
                </a:r>
              </a:p>
              <a:p>
                <a:pPr marL="457200" indent="-457200" eaLnBrk="1" hangingPunct="1">
                  <a:buAutoNum type="arabicParenBoth"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(p  ((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p))  ((p(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  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            (L2)</a:t>
                </a:r>
              </a:p>
              <a:p>
                <a:pPr marL="457200" indent="-457200" eaLnBrk="1" hangingPunct="1">
                  <a:buAutoNum type="arabicParenBoth"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(p(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  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                                        (1),(2),MP</a:t>
                </a:r>
              </a:p>
              <a:p>
                <a:pPr marL="457200" indent="-457200" eaLnBrk="1" hangingPunct="1">
                  <a:buAutoNum type="arabicParenBoth"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                                                                     (L1)</a:t>
                </a:r>
              </a:p>
              <a:p>
                <a:pPr marL="457200" indent="-457200" eaLnBrk="1" hangingPunct="1">
                  <a:buAutoNum type="arabicParenBoth"/>
                  <a:defRPr/>
                </a:pP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                            (3),(4),MP</a:t>
                </a:r>
              </a:p>
            </p:txBody>
          </p:sp>
        </mc:Choice>
        <mc:Fallback xmlns=""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1FE128A3-4B0A-44B8-8563-BC381E5E7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7D2153F-43C0-4C09-AD70-1A5C6705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命题演算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B971A3-8100-46B5-80A5-6248ADA6C0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en-US" altLang="zh-CN" sz="2400" b="0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q  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否定前件律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下面给出一个证明：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indent="-457200" eaLnBrk="1" hangingPunct="1">
                  <a:buAutoNum type="arabicParenBoth"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                                                          (L3)</a:t>
                </a:r>
              </a:p>
              <a:p>
                <a:pPr marL="457200" indent="-457200" eaLnBrk="1" hangingPunct="1">
                  <a:buAutoNum type="arabicParenBoth"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p)) 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p)))    (L2)</a:t>
                </a:r>
              </a:p>
              <a:p>
                <a:pPr marL="457200" indent="-457200" eaLnBrk="1" hangingPunct="1">
                  <a:buAutoNum type="arabicParenBoth"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p))                                     (1),(2),MP</a:t>
                </a:r>
              </a:p>
              <a:p>
                <a:pPr marL="457200" indent="-457200" eaLnBrk="1" hangingPunct="1">
                  <a:buAutoNum type="arabicParenBoth"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p)))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p)))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(L2)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(5)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q)) 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p))                        (3),(4),MP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(6)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                                                               (L1)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(7)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                                                             (5),(6),MP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B971A3-8100-46B5-80A5-6248ADA6C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1308" r="-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87D164A-A675-427A-8E19-8F113CFBC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</a:t>
            </a:r>
            <a:endParaRPr lang="zh-CN" altLang="zh-CN"/>
          </a:p>
        </p:txBody>
      </p:sp>
      <p:sp>
        <p:nvSpPr>
          <p:cNvPr id="6147" name="Rectangle 13">
            <a:extLst>
              <a:ext uri="{FF2B5EF4-FFF2-40B4-BE49-F238E27FC236}">
                <a16:creationId xmlns:a16="http://schemas.microsoft.com/office/drawing/2014/main" id="{BBDD4BC7-341D-4FEF-9D9E-19A84E497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66825"/>
            <a:ext cx="76962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形式逻辑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始于亚里士多德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对概念、判断、推理及基本思维规律作了系统研究。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局限：研究对象范围狭窄，限于主宾式语句和三段论；未对量词加以研究，等等。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莱布尼兹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设想能通过计算实现逻辑推理：确定几个基本概念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并符号化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，基本概念之间不得自相矛盾；所有概念都可通过基本概念复合得到。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布尔部分实现了莱布尼兹的愿望：布尔代数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弗雷格、罗素、怀特海等逻辑学家、哲学家对现代逻辑学作出了创造性贡献：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《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数学原理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》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156F4D-7749-4D85-8148-DEF98EAEC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0.0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发展历史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8AF5A6F-E646-4959-AEAD-8CAD1DCB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命题演算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2B217E-0C38-431E-8791-9FA1E87D42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无矛盾公式集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如果对任何公式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和</a:t>
                </a:r>
                <a14:m>
                  <m:oMath xmlns:m="http://schemas.openxmlformats.org/officeDocument/2006/math">
                    <m:r>
                      <a:rPr lang="zh-CN" altLang="en-US" sz="2400" b="0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二者都不同时成立，就称公式集为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无矛盾公式集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，否则称是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有矛盾公式集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若是有矛盾公式集，则</a:t>
                </a:r>
                <a14:m>
                  <m:oMath xmlns:m="http://schemas.openxmlformats.org/officeDocument/2006/math">
                    <m:r>
                      <a:rPr lang="zh-CN" altLang="en-US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对</m:t>
                    </m:r>
                    <m:r>
                      <a:rPr lang="zh-CN" altLang="en-US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任意</m:t>
                    </m:r>
                    <m:r>
                      <a:rPr lang="zh-CN" altLang="en-US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公式</m:t>
                    </m:r>
                    <m:r>
                      <a:rPr lang="en-US" altLang="zh-CN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zh-CN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zh-CN" altLang="en-US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都有</m:t>
                    </m:r>
                    <m:r>
                      <m:rPr>
                        <m:nor/>
                      </m:rPr>
                      <a:rPr lang="zh-CN" altLang="en-US" sz="2400" b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</m:t>
                    </m:r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en-US" altLang="zh-CN" sz="2400" b="0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zh-CN" altLang="en-US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。</m:t>
                    </m:r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若是有矛盾公式集，则存在公式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，使得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同时成立，于是可得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从的一个证明：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…, q, …,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p), 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p, p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上面用到了命题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的结论。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2B217E-0C38-431E-8791-9FA1E87D4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1308" r="-6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092E189C-EA27-481D-A6DE-367B12AFF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1.2.3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演绎定理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45391944-5A34-40C7-A8E1-E58AE17CFE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 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演绎定理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</a:t>
                </a:r>
                <a14:m>
                  <m:oMath xmlns:m="http://schemas.openxmlformats.org/officeDocument/2006/math">
                    <m:r>
                      <a:rPr lang="en-US" altLang="zh-CN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400" b="0" i="0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  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()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假定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。由定义，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中有一个从的证明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(=p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，于是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(=p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q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zh-CN" altLang="en-US" sz="2400" b="0" ker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中从</a:t>
                </a:r>
                <a14:m>
                  <m:oMath xmlns:m="http://schemas.openxmlformats.org/officeDocument/2006/math"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400" b="0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()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假定</a:t>
                </a:r>
                <a14:m>
                  <m:oMath xmlns:m="http://schemas.openxmlformats.org/officeDocument/2006/math"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400" b="0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，并设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(=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</a:t>
                </a:r>
                <a14:m>
                  <m:oMath xmlns:m="http://schemas.openxmlformats.org/officeDocument/2006/math"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400" b="0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的一个证明。下面对以上证明的长度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归纳地证明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1)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时，有三种可能：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q=p, 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或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是公理。这时都有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q=p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1.2.2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知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，也就是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；当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或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是公理时，下面即为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从的一个证明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q, 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q), 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45391944-5A34-40C7-A8E1-E58AE17CF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1308" r="-981" b="-1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0E506E3-67A5-4F88-BE74-2B5B9511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1.2.3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演绎定理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id="{6957255D-84D2-401E-AD20-2FF5C8C18C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2)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n&gt;1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时，有四种可能：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q=p, 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是公理或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是使用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而得。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下面只需讨论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及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=q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使用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而得的情形。因为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i,j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&lt;n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，由归纳假设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</a:t>
                </a:r>
                <a14:m>
                  <m:oMath xmlns:m="http://schemas.openxmlformats.org/officeDocument/2006/math"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400" b="0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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</a:t>
                </a:r>
                <a14:m>
                  <m:oMath xmlns:m="http://schemas.openxmlformats.org/officeDocument/2006/math"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400" b="0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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即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(q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于是可得到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从的一个证明：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8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8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ctrlPr>
                                      <a:rPr lang="en-US" altLang="zh-CN" sz="2800" b="0" i="1" kern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kern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        ……</m:t>
                                </m:r>
                              </m:e>
                              <m:e/>
                            </m:eqArr>
                          </m:num>
                          <m:den>
                            <m:eqArr>
                              <m:eqArrPr>
                                <m:ctrlP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               ……</m:t>
                                </m:r>
                              </m:e>
                              <m:e/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从的一个证明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</a:t>
                </a: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id="{6957255D-84D2-401E-AD20-2FF5C8C18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586ED056-016A-41A1-BA7C-0B8014593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1.2.3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演绎定理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F6D3A751-5CF2-4709-94BD-5949949BB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8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8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ctrlPr>
                                      <a:rPr lang="en-US" altLang="zh-CN" sz="2800" b="0" i="1" kern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kern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kern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           ……</m:t>
                                </m:r>
                              </m:e>
                              <m:e/>
                            </m:eqArr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                       ……</m:t>
                                </m:r>
                              </m:e>
                              <m:e/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den>
                        </m:f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(q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从的一个证明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+1)  (p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(q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((p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q))                      (L2)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+2)  (p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                                    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+1),MP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+3)  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                                                        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+2),MP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以上就完成了归纳过程。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F6D3A751-5CF2-4709-94BD-5949949BB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r="-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6F980E2-773D-4AB4-B67F-23A18AE86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1.2.3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演绎定理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540E83-7242-4ECA-939E-AF79236665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推论 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假设三段论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</a:t>
                </a:r>
                <a14:m>
                  <m:oMath xmlns:m="http://schemas.openxmlformats.org/officeDocument/2006/math">
                    <m:r>
                      <a:rPr lang="en-US" altLang="zh-CN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400" b="0" i="0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a:rPr lang="en-US" altLang="zh-CN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r</m:t>
                    </m:r>
                    <m:r>
                      <a:rPr lang="en-US" altLang="zh-CN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由演绎定理，只需证</a:t>
                </a:r>
                <a14:m>
                  <m:oMath xmlns:m="http://schemas.openxmlformats.org/officeDocument/2006/math"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400" b="0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r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。我们很容易写出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400" b="0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假设三段论记作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HS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，以后可作为推理规则直接引用。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在演绎定理的证明过程中没有用到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(L3)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，说明把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(L3)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去掉或换成别的公理，演绎定理对新的命题演算系统仍然成立。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540E83-7242-4ECA-939E-AF7923666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1308" r="-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702480F-D1B5-4EEA-8B29-5D31358AD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1.2.3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演绎定理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B0899D75-6DDA-4F4E-92B4-AD9D7CAD1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重新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证明</m:t>
                    </m:r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q  (qp)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由演绎定理，只要证</a:t>
                </a:r>
                <a14:m>
                  <m:oMath xmlns:m="http://schemas.openxmlformats.org/officeDocument/2006/math"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qp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。下面是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qp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(1)  q  (pq)                                                    (L1)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(2)  q                                                           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假定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(3)  (pq)                                                      (1),(2),MP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(4)  (pq)  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                                            (L3)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(5) 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                    (3),(4),MP</a:t>
                </a:r>
              </a:p>
            </p:txBody>
          </p:sp>
        </mc:Choice>
        <mc:Fallback xmlns="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B0899D75-6DDA-4F4E-92B4-AD9D7CAD1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1308" r="-1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D6C3D127-DF07-4693-A6E2-2BFD977D7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1.2.3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演绎定理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F29D2894-5989-4359-9375-D959D40CFA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否定肯定律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重新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证明</m:t>
                    </m:r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(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)p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由演绎定理，只用证</a:t>
                </a:r>
                <a14:m>
                  <m:oMath xmlns:m="http://schemas.openxmlformats.org/officeDocument/2006/math"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。下面是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(1)  p  (p(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               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否定前件律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(2)  (p  (p(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))) 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((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(p  (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                      (L2)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(3) (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(p  (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                         (1),(2),MP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(4)  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              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假定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(5) p  (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                                            (3),(4),MP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(6) (p  (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  ((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)p)                           (L3)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(7) (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)p                                                       (5),(6),MP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(8)  p                                                                       (4),(7),MP</a:t>
                </a:r>
              </a:p>
            </p:txBody>
          </p:sp>
        </mc:Choice>
        <mc:Fallback xmlns=""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F29D2894-5989-4359-9375-D959D40CF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1308" r="-1509" b="-44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>
            <a:extLst>
              <a:ext uri="{FF2B5EF4-FFF2-40B4-BE49-F238E27FC236}">
                <a16:creationId xmlns:a16="http://schemas.microsoft.com/office/drawing/2014/main" id="{CF80762C-FF7F-4DBE-BBA1-789C5B936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1.2.4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反证律与归谬律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FDC1E3E1-86BD-4529-B40F-F1471142D8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反证律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zh-CN" altLang="en-US" sz="2400" b="0" i="1" kern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altLang="zh-CN" sz="2400" b="0" i="1" kern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CN" sz="2400" b="0" i="1" kern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Γ</m:t>
                            </m:r>
                            <m:r>
                              <a:rPr lang="el-GR" altLang="zh-CN" sz="2400" b="0" i="1" kern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∪{¬</m:t>
                            </m:r>
                            <m:r>
                              <a:rPr lang="en-US" altLang="zh-CN" sz="2400" b="0" i="1" kern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en-US" altLang="zh-CN" sz="2400" b="0" i="1" kern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}⊢</m:t>
                            </m:r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altLang="zh-CN" sz="2400" b="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Γ</m:t>
                            </m:r>
                            <m:r>
                              <a:rPr lang="el-GR" altLang="zh-CN" sz="2400" b="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∪{¬</m:t>
                            </m:r>
                            <m:r>
                              <a:rPr lang="en-US" altLang="zh-CN" sz="2400" b="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en-US" altLang="zh-CN" sz="2400" b="0" i="1" kern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}</m:t>
                            </m:r>
                            <m:r>
                              <a:rPr lang="en-US" altLang="zh-CN" sz="2400" b="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⊢</m:t>
                            </m:r>
                            <m:r>
                              <a:rPr lang="en-US" altLang="zh-CN" sz="2400" b="0" i="1" kern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¬</m:t>
                            </m:r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  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都从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el-GR" altLang="zh-CN" sz="2400" b="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可证，于是可以给出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el-GR" altLang="zh-CN" sz="2400" b="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  <m:r>
                      <a:rPr lang="zh-CN" altLang="en-US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的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</a:p>
            </p:txBody>
          </p:sp>
        </mc:Choice>
        <mc:Fallback xmlns=""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FDC1E3E1-86BD-4529-B40F-F1471142D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0904F28-C465-45CF-9702-706B1374967F}"/>
                  </a:ext>
                </a:extLst>
              </p:cNvPr>
              <p:cNvSpPr/>
              <p:nvPr/>
            </p:nvSpPr>
            <p:spPr>
              <a:xfrm>
                <a:off x="914400" y="3429000"/>
                <a:ext cx="5257800" cy="1278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ctrlPr>
                                      <a:rPr lang="en-US" altLang="zh-CN" sz="2400" b="0" i="1" ker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        ……</m:t>
                                </m:r>
                              </m:e>
                              <m:e/>
                            </m:eqArr>
                          </m:num>
                          <m:den>
                            <m:eqArr>
                              <m:eqArrPr>
                                <m:ctrlP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               ……</m:t>
                                </m:r>
                              </m:e>
                              <m:e/>
                              <m:e>
                                <m:d>
                                  <m:dPr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从</a:t>
                </a:r>
                <a14:m>
                  <m:oMath xmlns:m="http://schemas.openxmlformats.org/officeDocument/2006/math">
                    <m:r>
                      <a:rPr lang="el-GR" altLang="zh-CN" sz="2400" b="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的一个证明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0904F28-C465-45CF-9702-706B13749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5257800" cy="1278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CB6C2A8-9CF7-49B4-9BE6-A01E02EF1417}"/>
                  </a:ext>
                </a:extLst>
              </p:cNvPr>
              <p:cNvSpPr/>
              <p:nvPr/>
            </p:nvSpPr>
            <p:spPr>
              <a:xfrm>
                <a:off x="1035281" y="4876800"/>
                <a:ext cx="5353260" cy="1278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ctrlPr>
                                      <a:rPr lang="en-US" altLang="zh-CN" sz="2400" b="0" i="1" ker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1" ker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      ……</m:t>
                                </m:r>
                              </m:e>
                              <m:e/>
                            </m:eqArr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                  ……</m:t>
                                </m:r>
                              </m:e>
                              <m:e/>
                              <m:e>
                                <m:d>
                                  <m:dPr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kern="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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eqArr>
                          </m:den>
                        </m:f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从</a:t>
                </a:r>
                <a:r>
                  <a:rPr lang="el-GR" altLang="zh-CN" sz="2400" b="0" kern="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b="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的一个证明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CB6C2A8-9CF7-49B4-9BE6-A01E02EF14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81" y="4876800"/>
                <a:ext cx="5353260" cy="1278363"/>
              </a:xfrm>
              <a:prstGeom prst="rect">
                <a:avLst/>
              </a:prstGeom>
              <a:blipFill>
                <a:blip r:embed="rId4"/>
                <a:stretch>
                  <a:fillRect r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584BC4E-D525-4756-B91A-75A030370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1.2.4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反证律与归谬律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88A86E-9994-4AE2-A09D-013EE1B9FD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                              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否定前件律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+2)  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                                                       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+1),MP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+3)  p                                                               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+2),MP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至此证明了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el-GR" altLang="zh-CN" sz="2400" b="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但未达到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。我们用一次演绎定理可得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，由此可将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的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证明构造出来：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+1) </a:t>
                </a:r>
                <a14:m>
                  <m:oMath xmlns:m="http://schemas.openxmlformats.org/officeDocument/2006/math">
                    <m:r>
                      <a:rPr lang="en-US" altLang="zh-CN" sz="2400" b="0" i="0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                           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否定肯定律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+2)  p                                                          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+1),MP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于是有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88A86E-9994-4AE2-A09D-013EE1B9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1308" r="-9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227215-3B42-4821-A758-A0831AE697BB}"/>
                  </a:ext>
                </a:extLst>
              </p:cNvPr>
              <p:cNvSpPr/>
              <p:nvPr/>
            </p:nvSpPr>
            <p:spPr>
              <a:xfrm>
                <a:off x="1143000" y="3418840"/>
                <a:ext cx="5638800" cy="1278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ctrlPr>
                                      <a:rPr lang="en-US" altLang="zh-CN" sz="2400" b="0" i="1" ker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        ……</m:t>
                                </m:r>
                              </m:e>
                              <m:e/>
                            </m:eqArr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     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               ……</m:t>
                                </m:r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     </m:t>
                                </m:r>
                              </m:e>
                              <m:e/>
                              <m:e>
                                <m:d>
                                  <m:dPr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kern="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</m:t>
                                </m:r>
                                <m:r>
                                  <a:rPr lang="en-US" altLang="zh-CN" sz="2400" b="0" i="1" kern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𝑝</m:t>
                                </m:r>
                                <m:r>
                                  <m:rPr>
                                    <m:nor/>
                                  </m:rPr>
                                  <a:rPr lang="zh-CN" altLang="zh-CN" sz="2400" b="0" kern="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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从的一个证明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227215-3B42-4821-A758-A0831AE69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418840"/>
                <a:ext cx="5638800" cy="1278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F7F078C1-9E1B-4845-8975-ED3585920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1.2.4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反证律与归谬律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3666F2D0-F0CF-4F73-A5DC-D09DF7AAF5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反证律与我们熟悉的反证法原理一致：为证一个命题，先否定它，如果推出矛盾，就可以肯定它。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反证律的证明没直接应用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(L3)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，但使用的否定前件律和否定肯定律都需要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(L3)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en-US" altLang="zh-CN" sz="2400" b="0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b="0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由演绎定理，只用证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q}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。为用反证律，将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作为新假定，则以下公式从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可证：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                   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假定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(2)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                                                    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假定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(3)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                                                                   (1),(2),MP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(4)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                                                       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假定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(5)  q                                                                      (1),(4),MP</a:t>
                </a: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3666F2D0-F0CF-4F73-A5DC-D09DF7AAF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951" r="-4906" b="-15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7">
            <a:extLst>
              <a:ext uri="{FF2B5EF4-FFF2-40B4-BE49-F238E27FC236}">
                <a16:creationId xmlns:a16="http://schemas.microsoft.com/office/drawing/2014/main" id="{FB193CF9-09F6-43A7-AB67-CC416BF07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3941763"/>
            <a:ext cx="7937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1" lang="zh-CN" altLang="en-US" sz="4000" b="0">
              <a:latin typeface="Times New Roman" panose="02020603050405020304" pitchFamily="18" charset="0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2BC8F6F-AA1E-4235-9199-B25AB307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66825"/>
            <a:ext cx="76962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逻辑学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的发展与数学的公理化和形式化进程是互相推进的。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Hilbert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规划 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zh-CN" altLang="en-US" sz="2400" dirty="0">
                <a:latin typeface="+mn-ea"/>
                <a:ea typeface="+mn-ea"/>
              </a:rPr>
              <a:t>一切能证明的都要证明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endParaRPr lang="en-US" altLang="zh-CN" sz="2400" b="0" dirty="0">
              <a:latin typeface="+mn-ea"/>
              <a:ea typeface="+mn-ea"/>
            </a:endParaRP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Gödel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不完备性定理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逻辑的应用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人工智能：知识表示、推理与证明、规划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自然语言理解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程序验证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  <a:sym typeface="ＭＳ Ｐゴシック" panose="020B0600070205080204" pitchFamily="50" charset="-128"/>
              </a:rPr>
              <a:t>科创验证学习平台：</a:t>
            </a:r>
            <a:r>
              <a:rPr lang="en-US" altLang="zh-CN" sz="2400" dirty="0">
                <a:latin typeface="Arial Nova" panose="020B0604020202020204" pitchFamily="34" charset="0"/>
                <a:ea typeface="Microsoft YaHei" panose="020B0503020204020204" pitchFamily="34" charset="-122"/>
                <a:sym typeface="ＭＳ Ｐゴシック" panose="020B0600070205080204" pitchFamily="50" charset="-128"/>
                <a:hlinkClick r:id="rId2"/>
              </a:rPr>
              <a:t>https://www.kcv4c.com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此外，为证明歌德尔定理而提出和发展起来的递归函数论</a:t>
            </a:r>
            <a:r>
              <a:rPr lang="zh-CN" altLang="en-US" sz="2400" b="1" dirty="0"/>
              <a:t>是整个计算机科学的理论基础。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无论是研究算法，研究编程语言，研究程序，还是研究程序数据，它都是必需的基本理论。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1F87D1D-4003-48D3-A8BD-FA3F3922C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0.0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发展历史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>
            <a:extLst>
              <a:ext uri="{FF2B5EF4-FFF2-40B4-BE49-F238E27FC236}">
                <a16:creationId xmlns:a16="http://schemas.microsoft.com/office/drawing/2014/main" id="{3645AF07-4E77-4C05-8A08-1A78B4BB8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1.2.4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反证律与归谬律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F3891BEA-CFA2-4D98-B048-83D3AAE4D7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(3),(5)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用反证律即得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q}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                  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毕</a:t>
                </a:r>
                <a:endParaRPr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而只用演绎定理证明则要长一些。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的推论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双重否定律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1)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2)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用反证律证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，把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作为新假定，然后可得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(ii)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),(ii)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用反证律即得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，再用演绎定理可得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F3891BEA-CFA2-4D98-B048-83D3AAE4D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1308" r="-1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54B1ECA8-3048-4543-8D29-620351070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1.2.4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反证律与归谬律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31ECB5BA-2B08-4739-B288-7CCF3C4F12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归谬律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zh-CN" altLang="en-US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altLang="zh-CN" sz="2400" b="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CN" sz="2400" b="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Γ</m:t>
                            </m:r>
                            <m:r>
                              <a:rPr lang="el-GR" altLang="zh-CN" sz="2400" b="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∪{</m:t>
                            </m:r>
                            <m:r>
                              <a:rPr lang="en-US" altLang="zh-CN" sz="2400" b="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en-US" altLang="zh-CN" sz="2400" b="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}⊢</m:t>
                            </m:r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altLang="zh-CN" sz="2400" b="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Γ</m:t>
                            </m:r>
                            <m:r>
                              <a:rPr lang="el-GR" altLang="zh-CN" sz="2400" b="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∪{</m:t>
                            </m:r>
                            <m:r>
                              <a:rPr lang="en-US" altLang="zh-CN" sz="2400" b="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en-US" altLang="zh-CN" sz="2400" b="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}⊢¬</m:t>
                            </m:r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  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由于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，故存在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从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的证明，在该证明中所有出现的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之前都插入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这两项，于是该证明就变成了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从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的证明，从而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(1)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同理由已知条件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sty m:val="p"/>
                      </m:rP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可以得到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(2)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(1),(2)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用反证律即得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。这样从反证律推出了归谬律。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31ECB5BA-2B08-4739-B288-7CCF3C4F1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1308" r="-4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F5089D3-13F8-4643-990C-B11C2C34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1.2.4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反证律与归谬律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A7056730-47EA-4752-AEB9-FC878A4FF8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b="0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a:rPr lang="en-US" altLang="zh-CN" sz="2400" b="0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q)).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由演绎定理，只用证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0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q}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a:rPr lang="en-US" altLang="zh-CN" sz="2400" b="0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。再</a:t>
                </a:r>
                <a14:m>
                  <m:oMath xmlns:m="http://schemas.openxmlformats.org/officeDocument/2006/math">
                    <m:r>
                      <a:rPr lang="zh-CN" altLang="en-US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把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作为新假定，立即可得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的推论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第二双重否定律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1)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2)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因为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(ii)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),(ii)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用归谬律即得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，再用演绎定理可得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A7056730-47EA-4752-AEB9-FC878A4FF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CC02EEA-2606-4273-8904-7120148AB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1.2.5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析取、合取与等值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9454D1DB-6625-45C4-8F03-063B2F375F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0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型代数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中，可定义二元运算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析取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、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合取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、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等值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(q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1) 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2)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3)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:r>
                  <a:rPr lang="zh-CN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4)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</a:t>
                </a:r>
                <a:r>
                  <a:rPr lang="zh-CN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5)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 .   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排中律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9454D1DB-6625-45C4-8F03-063B2F375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1308" b="-2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FC4F71A8-898D-4D51-9E89-87B352376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1.2.5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析取、合取与等值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AB5511E5-CD1D-4FDD-AEF6-85711E380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由否定前件律</a:t>
                </a:r>
                <a14:m>
                  <m:oMath xmlns:m="http://schemas.openxmlformats.org/officeDocument/2006/math">
                    <m:r>
                      <a:rPr lang="zh-CN" altLang="en-US" sz="2400" b="0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及演绎定理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两次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，得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14:m>
                  <m:oMath xmlns:m="http://schemas.openxmlformats.org/officeDocument/2006/math">
                    <m:r>
                      <a:rPr lang="zh-CN" altLang="en-US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再重新用两次演绎定理便得</a:t>
                </a:r>
                <a14:m>
                  <m:oMath xmlns:m="http://schemas.openxmlformats.org/officeDocument/2006/math">
                    <m:r>
                      <a:rPr lang="zh-CN" altLang="en-US" sz="2400" b="0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，此即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2) q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(L1)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型公理。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4)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</a:t>
                </a:r>
                <a:r>
                  <a:rPr lang="zh-CN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就是否定肯定律。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5)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排中律就是双重否定律。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1) 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2)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3)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:r>
                  <a:rPr lang="zh-CN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</a:p>
            </p:txBody>
          </p:sp>
        </mc:Choice>
        <mc:Fallback xmlns=""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AB5511E5-CD1D-4FDD-AEF6-85711E380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">
            <a:extLst>
              <a:ext uri="{FF2B5EF4-FFF2-40B4-BE49-F238E27FC236}">
                <a16:creationId xmlns:a16="http://schemas.microsoft.com/office/drawing/2014/main" id="{7A66B3B6-38DD-41ED-9380-E0234D763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1.2.5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析取、合取与等值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45B25FD2-01F1-4446-9E0C-9DF6835464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4)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zh-CN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5)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zh-CN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(q</a:t>
                </a:r>
                <a:r>
                  <a:rPr lang="zh-CN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q)),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6)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 .   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矛盾律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即要证</a:t>
                </a:r>
                <a14:m>
                  <m:oMath xmlns:m="http://schemas.openxmlformats.org/officeDocument/2006/math">
                    <m:r>
                      <a:rPr lang="zh-CN" altLang="en-US" sz="2400" b="0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，以下是一个证明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(1)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否定前件律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(2) 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换位律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(3)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                                       (1),(2),MP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(4)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                                   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双重否定律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(5) </a:t>
                </a:r>
                <a14:m>
                  <m:oMath xmlns:m="http://schemas.openxmlformats.org/officeDocument/2006/math">
                    <m:r>
                      <a:rPr lang="en-US" altLang="zh-CN" sz="2400" b="0" i="0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                                             (3),(4),HS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18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矛盾律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(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就是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(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，用第二双重否定律进行证明。其余的证明都是类似的。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45B25FD2-01F1-4446-9E0C-9DF68354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951" b="-19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1E4D02E-DAEC-461C-9222-B9902C137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1.2.5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析取、合取与等值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1DEF2979-9EC1-411C-ABF9-16B1242175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1) 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2)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3)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4)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5)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:r>
                  <a:rPr lang="zh-CN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6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 (De. Morgan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律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1) 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m:rPr>
                        <m:nor/>
                      </m:rPr>
                      <a:rPr lang="en-US" altLang="zh-CN" sz="2400" b="0" i="0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2)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q),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1DEF2979-9EC1-411C-ABF9-16B124217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043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403BE40-993C-4081-8AF9-5CA01FCEE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命题演算的语义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2AAC9CC-C84D-4C37-9F2F-475F3C678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8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1.3.1  </a:t>
                </a:r>
                <a:r>
                  <a:rPr lang="zh-CN" altLang="en-US" sz="28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真值函数</a:t>
                </a:r>
                <a:endParaRPr lang="en-US" altLang="zh-CN" sz="28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={0,1}.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真值函数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函数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zh-CN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即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元运算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叫做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元真值函数。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一元真值函数共有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个，分别用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表示：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是常函数。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是恒等函数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)=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v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。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叫做“非”运算或“否定”运算，也用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表示：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)=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1" dirty="0"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m:t>v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 = 1-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v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.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2AAC9CC-C84D-4C37-9F2F-475F3C67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585" t="-1546" r="-3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Group 193">
            <a:extLst>
              <a:ext uri="{FF2B5EF4-FFF2-40B4-BE49-F238E27FC236}">
                <a16:creationId xmlns:a16="http://schemas.microsoft.com/office/drawing/2014/main" id="{AA5D92C2-1F23-4585-8EDB-126CF3E92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347725"/>
              </p:ext>
            </p:extLst>
          </p:nvPr>
        </p:nvGraphicFramePr>
        <p:xfrm>
          <a:off x="1219200" y="3759201"/>
          <a:ext cx="6019800" cy="1467834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3219423784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49187777"/>
                    </a:ext>
                  </a:extLst>
                </a:gridCol>
              </a:tblGrid>
              <a:tr h="411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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altLang="zh-CN" sz="240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Z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  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)   </a:t>
                      </a: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5917"/>
                  </a:ext>
                </a:extLst>
              </a:tr>
              <a:tr h="10106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1         1          0         0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1         0          1         0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548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937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7223DF-84AC-4EC8-BF87-21D0E093B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1.3.1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真值函数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FE47848C-781D-4D8D-AD20-0DD7418D72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二元真值函数共有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16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个：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其中，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是坐标函数；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叫做“蕴涵”运算，也用表示：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)=1-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</a:p>
              <a:p>
                <a:pPr eaLnBrk="1" hangingPunct="1">
                  <a:defRPr/>
                </a:pPr>
                <a:r>
                  <a:rPr lang="zh-CN" altLang="en-US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容易看出，</a:t>
                </a:r>
                <a:r>
                  <a:rPr lang="en-US" altLang="zh-CN" sz="240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Z</a:t>
                </a:r>
                <a:r>
                  <a:rPr lang="en-US" altLang="zh-CN" sz="2400" b="0" u="sng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上的运算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u="sng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zh-CN" altLang="en-US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和与</a:t>
                </a:r>
                <a:r>
                  <a:rPr lang="en-US" altLang="zh-CN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</a:t>
                </a:r>
                <a:r>
                  <a:rPr lang="zh-CN" altLang="en-US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具有相似性。实际上，</a:t>
                </a:r>
                <a:r>
                  <a:rPr lang="en-US" altLang="zh-CN" sz="240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Z</a:t>
                </a:r>
                <a:r>
                  <a:rPr lang="en-US" altLang="zh-CN" sz="2400" b="0" u="sng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也是一种</a:t>
                </a:r>
                <a:r>
                  <a:rPr lang="en-US" altLang="zh-CN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u="sng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型代数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FE47848C-781D-4D8D-AD20-0DD7418D7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208" t="-1308" b="-30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Group 193">
            <a:extLst>
              <a:ext uri="{FF2B5EF4-FFF2-40B4-BE49-F238E27FC236}">
                <a16:creationId xmlns:a16="http://schemas.microsoft.com/office/drawing/2014/main" id="{953DEF82-DA61-46E0-A4B0-326DF6123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073111"/>
              </p:ext>
            </p:extLst>
          </p:nvPr>
        </p:nvGraphicFramePr>
        <p:xfrm>
          <a:off x="685800" y="1828800"/>
          <a:ext cx="7924800" cy="2231088"/>
        </p:xfrm>
        <a:graphic>
          <a:graphicData uri="http://schemas.openxmlformats.org/drawingml/2006/table">
            <a:tbl>
              <a:tblPr/>
              <a:tblGrid>
                <a:gridCol w="971909">
                  <a:extLst>
                    <a:ext uri="{9D8B030D-6E8A-4147-A177-3AD203B41FA5}">
                      <a16:colId xmlns:a16="http://schemas.microsoft.com/office/drawing/2014/main" val="3219423784"/>
                    </a:ext>
                  </a:extLst>
                </a:gridCol>
                <a:gridCol w="6952891">
                  <a:extLst>
                    <a:ext uri="{9D8B030D-6E8A-4147-A177-3AD203B41FA5}">
                      <a16:colId xmlns:a16="http://schemas.microsoft.com/office/drawing/2014/main" val="49187777"/>
                    </a:ext>
                  </a:extLst>
                </a:gridCol>
              </a:tblGrid>
              <a:tr h="3298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     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</a:t>
                      </a: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 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r>
                        <a:rPr kumimoji="0" lang="en-US" altLang="zh-CN" sz="2400" b="0" i="0" u="none" strike="noStrike" kern="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</a:t>
                      </a: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   </a:t>
                      </a: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6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   </a:t>
                      </a: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7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9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13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14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15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lang="en-US" altLang="zh-CN" sz="2400" b="0" i="1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zh-CN" sz="2400" b="0" kern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5917"/>
                  </a:ext>
                </a:extLst>
              </a:tr>
              <a:tr h="11221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1    1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0    0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1   1   1   1   1    1   1   1   0   0    0   0    0    0    0    0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1   1   1   1   0    0   0   0   1   1    1   1    0    0    0    0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1   1   0   0   1    1   0   0   1   1    0   0    1    1    0    0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1   0   1   0   1    0   1   0   1   0    1   0    1    0    1    0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548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967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B01E64-B564-43BD-9B1B-C559EF8D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1.3.1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真值函数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D06C2E5C-42BA-442A-92CC-7260FC67C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公式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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公式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1 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公式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1 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公式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0 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公式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0 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1.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现将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16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个二元真值函数中的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8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分别用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表示。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公式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公式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公式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8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).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元真值函数有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n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个。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D06C2E5C-42BA-442A-92CC-7260FC67C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8077200" cy="5127625"/>
              </a:xfrm>
              <a:prstGeom prst="rect">
                <a:avLst/>
              </a:prstGeom>
              <a:blipFill>
                <a:blip r:embed="rId2"/>
                <a:stretch>
                  <a:fillRect l="-1057" t="-1308" r="-830" b="-23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33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0E8147DD-2E0C-436F-9AA2-8C0CCB1C9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66825"/>
            <a:ext cx="76962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几个概念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元语言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形式语言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元系统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形式系统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课程规划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以可数语言为基础的一阶逻辑系统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命题演算和谓词演算的可靠性与完全性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递归函数、歌德尔定理、图灵机等将在进阶课程中讲授</a:t>
            </a:r>
            <a:r>
              <a:rPr lang="zh-CN" altLang="en-US" sz="2400" b="1" dirty="0"/>
              <a:t>。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2B42F2-C006-467B-9666-B70690A3B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0.0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发展历史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1297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479650D-4D64-4297-AECA-DD4255D2C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1.3.1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真值函数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D8EC6BC6-FA44-48B4-B9EB-517F03F39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1219200"/>
                <a:ext cx="80568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任一真值函数都可用一元运算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和二元运算表示出来。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对真值函数的元数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应用归纳法。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) = 1 =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v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 </a:t>
                </a:r>
                <a:r>
                  <a:rPr lang="zh-CN" altLang="en-US" sz="2400" b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i="1" kern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) = 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zh-CN" altLang="en-US" sz="2400" b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，</a:t>
                </a:r>
                <a:endParaRPr lang="en-US" altLang="zh-CN" sz="2400" b="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zh-CN" altLang="en-US" sz="2400" b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，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f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) = 0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). 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命题正确。</a:t>
                </a:r>
                <a:endParaRPr lang="en-US" altLang="zh-CN" sz="2400" b="0" kern="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n&gt;1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时，对任意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元真值函数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𝒁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b>
                      <m:sup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zh-CN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，以及任意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，令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g(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,1),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h(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,0),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k(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(h(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(g(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r>
                      <a:rPr lang="en-US" altLang="zh-CN" sz="2400" b="0" i="0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D8EC6BC6-FA44-48B4-B9EB-517F03F39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19200"/>
                <a:ext cx="8056880" cy="5127625"/>
              </a:xfrm>
              <a:prstGeom prst="rect">
                <a:avLst/>
              </a:prstGeom>
              <a:blipFill>
                <a:blip r:embed="rId2"/>
                <a:stretch>
                  <a:fillRect l="-1135" t="-1308" b="-29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909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21CCC2D-5186-42C0-BA39-68B9F45EC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1.3.1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真值函数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4A8B504A-B365-47C5-8D2E-1F263888A6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219200"/>
                <a:ext cx="838200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这样定义了三个新的真值函数：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g, h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元的，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元的。由归纳假设，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g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和表示出来，于是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也可用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和表示出来。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下证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 =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，从而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也具有这种性质。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k(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1) = (h(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(g(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0)) = 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= g(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1)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k(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0) = (h(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(g(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1))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= h(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0)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以上说明任意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，都有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k(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…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4A8B504A-B365-47C5-8D2E-1F263888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19200"/>
                <a:ext cx="8382000" cy="5127625"/>
              </a:xfrm>
              <a:prstGeom prst="rect">
                <a:avLst/>
              </a:prstGeom>
              <a:blipFill>
                <a:blip r:embed="rId2"/>
                <a:stretch>
                  <a:fillRect l="-1091" t="-1308" r="-1964" b="-29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751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F2C60B9-AC65-4BB5-BF56-1277D191D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赋值与语义推论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BB517B7-7F74-4C48-8941-1D0911CD89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1219200"/>
                <a:ext cx="80568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下面在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之间建立适当联系。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中，公式有分层性，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</m:oMath>
                </a14:m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x</a:t>
                </a:r>
                <a:r>
                  <a:rPr lang="en-US" altLang="zh-CN" sz="2400" b="0" baseline="-25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 </a:t>
                </a:r>
                <a:r>
                  <a:rPr lang="zh-CN" altLang="en-US" sz="2400" b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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x</a:t>
                </a:r>
                <a:r>
                  <a:rPr lang="en-US" altLang="zh-CN" sz="2400" b="0" baseline="-25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r>
                  <a:rPr lang="zh-CN" altLang="en-US" sz="2400" b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；而在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</m:oMath>
                </a14:m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en-US" altLang="zh-CN" sz="2400" b="0" baseline="-25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en-US" altLang="zh-CN" sz="2400" b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=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en-US" altLang="zh-CN" sz="2400" b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.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赋值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具有“保运算性”的映射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v: 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叫做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的赋值。映射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具有保运算性，是指对任意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、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qL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都满足：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      (1)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v(p),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(2)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=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v(p)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v(q)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. 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此时，对任意公式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pL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v(p)</a:t>
                </a:r>
                <a:r>
                  <a:rPr lang="zh-CN" altLang="en-US" sz="24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叫做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真值</a:t>
                </a:r>
                <a:r>
                  <a:rPr lang="zh-CN" altLang="en-US" sz="24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。具有保运算性的映射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v: L(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叫做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的赋值，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赋值不能随意定义。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思考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：赋值的存在性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赋值的良定义性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BB517B7-7F74-4C48-8941-1D0911CD8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19200"/>
                <a:ext cx="8056880" cy="5127625"/>
              </a:xfrm>
              <a:prstGeom prst="rect">
                <a:avLst/>
              </a:prstGeom>
              <a:blipFill>
                <a:blip r:embed="rId2"/>
                <a:stretch>
                  <a:fillRect l="-1135" t="-1308" r="-24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9492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75CE3F0-2C94-4B6F-A156-FA77009C8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赋值与语义推论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B3A2F02-59BF-4228-8BF9-A6F3BD36F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1219200"/>
                <a:ext cx="80568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v: 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的赋值，则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对、、也具有保运算性，即对任意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、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qL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，有：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v(p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=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v(p)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v(q), v(p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=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v(p)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v(q),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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=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v(p)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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v(q)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. 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= v(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=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p)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v(q)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v(p)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v(q)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                                         =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v(p)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v(q)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真值指派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映射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 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叫做命题变元的真值指派。若把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换成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叫做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的真值指派。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B3A2F02-59BF-4228-8BF9-A6F3BD36F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19200"/>
                <a:ext cx="8056880" cy="5127625"/>
              </a:xfrm>
              <a:prstGeom prst="rect">
                <a:avLst/>
              </a:prstGeom>
              <a:blipFill>
                <a:blip r:embed="rId2"/>
                <a:stretch>
                  <a:fillRect l="-1135" t="-1308" r="-37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2552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6BD0138-540E-4250-9D7F-56CD47E53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赋值与语义推论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2C2BBA6B-757F-4381-AF34-DDE66F9645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1219200"/>
                <a:ext cx="80568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命题变元的任一真值指派，必可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唯一地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扩张成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的赋值；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的任一真值指派，必可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唯一地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扩张成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的赋值。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对于给定的命题变元真值指派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 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，归纳定义映射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v: 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如下，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首先，令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i</a:t>
                </a:r>
                <a:r>
                  <a:rPr lang="en-US" altLang="zh-CN" sz="240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其他层次的公式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当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= q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时，令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v(p)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v(q),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(ii)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当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= 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时，令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v(p)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=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v(q)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v(r).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于是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自然满足赋值所需的条件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见定义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，且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的扩张。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2C2BBA6B-757F-4381-AF34-DDE66F964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19200"/>
                <a:ext cx="8056880" cy="5127625"/>
              </a:xfrm>
              <a:prstGeom prst="rect">
                <a:avLst/>
              </a:prstGeom>
              <a:blipFill>
                <a:blip r:embed="rId2"/>
                <a:stretch>
                  <a:fillRect l="-1135" t="-1308" r="-17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119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A1B7921-4CC8-461E-928B-F3B0D49EE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赋值与语义推论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6E8995-6609-4678-ADC7-E263D05E8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19200"/>
            <a:ext cx="805688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400" b="0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扩张的唯一性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：假设另有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L(X)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的赋值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v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也是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的扩张，下面对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任一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公式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L(X)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中的层次归纳证明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v(p)=v(p).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p =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时，有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v(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)=v(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    (</a:t>
            </a:r>
            <a:r>
              <a:rPr lang="en-US" altLang="zh-CN" sz="2400" b="0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400" b="0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sz="2400" b="0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v</a:t>
            </a:r>
            <a:r>
              <a:rPr lang="zh-CN" altLang="en-US" sz="2400" b="0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都是</a:t>
            </a:r>
            <a:r>
              <a:rPr lang="en-US" altLang="zh-CN" sz="2400" b="0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u="sng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b="0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的扩张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p = q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时，有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v(p)=v(q)=v(q)              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赋值条件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(1))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=v(q)                 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用归纳假设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=v(q)                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赋值条件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(1))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=v(p)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p = 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时，有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v(p)=v(q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r)=v(q)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v(r)        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赋值条件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(2))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= v(q)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v(r)          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用归纳假设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=v(q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r)                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赋值条件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(2))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=v(p)</a:t>
            </a:r>
          </a:p>
        </p:txBody>
      </p:sp>
    </p:spTree>
    <p:extLst>
      <p:ext uri="{BB962C8B-B14F-4D97-AF65-F5344CB8AC3E}">
        <p14:creationId xmlns:p14="http://schemas.microsoft.com/office/powerpoint/2010/main" val="18921439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6C17BD3-AF42-4BA6-98F9-310D674F5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赋值与语义推论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A475BD-3235-433C-94D4-DC5A0510C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19200"/>
            <a:ext cx="805688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v = v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L(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部分的证明与上面完全是一样的。    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endParaRPr lang="en-US" altLang="zh-CN" sz="16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L(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中的任一公式常写为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这表示公式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所包含的命题变元在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中，并不要求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全部出现在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对于公式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及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，用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分别替换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中对应的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的全部出现所得结果，记为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显然，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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buNone/>
              <a:defRPr/>
            </a:pPr>
            <a:endParaRPr lang="en-US" altLang="zh-CN" sz="12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  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。则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(1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0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   = 0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   =1</a:t>
            </a:r>
          </a:p>
        </p:txBody>
      </p:sp>
    </p:spTree>
    <p:extLst>
      <p:ext uri="{BB962C8B-B14F-4D97-AF65-F5344CB8AC3E}">
        <p14:creationId xmlns:p14="http://schemas.microsoft.com/office/powerpoint/2010/main" val="34646049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FA44948-45A8-4EFC-AA8A-5177A030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赋值与语义推论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BFC5CA-1B7D-4DA3-A8CA-9CF7D670E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805688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 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mn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v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L(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L(X)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的赋值。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1in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；则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L(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的任一公式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的真值是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v(p(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))=p(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是用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分别替换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中对应的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的全部出现所得的结果。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endParaRPr lang="en-US" altLang="zh-CN" sz="12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对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L(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中的层次进行归纳，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(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此时有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v(p(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= v(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      (ii)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q(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，此时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q(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，于是</a:t>
            </a:r>
            <a:endParaRPr lang="en-US" altLang="zh-CN" sz="2400" b="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v(p(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= v(q(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= v(q(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= q(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22980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5BE51C1-8D5C-4169-BAE5-4BB53514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赋值与语义推论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1A84A8-EA6D-48A9-87E3-59751125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" y="1219200"/>
            <a:ext cx="805688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(iii)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q(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，类似可证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                                  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endParaRPr lang="en-US" altLang="zh-CN" sz="12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说明，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L(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中的公式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的真值只与其所含命题变元的真值指派有关，而与其他变元的真值指派无关。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用真值表研究公式真值的基础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命题变元表示简单命题，其他层次的公式表示复合命题。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只有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命题变元的真值可随意指定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，且在命题变元真值指定之后，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涉及这些命题变元的所有公式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的真值也随之唯一确定。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8061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FEE122D-284D-447F-AAA3-ADDBEF916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赋值与语义推论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A3E197-FC2D-4E32-A201-7375BA92C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" y="1219200"/>
            <a:ext cx="805688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pL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。任取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，将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分别指派给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，然后将此指派扩张成赋值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v: L(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，这时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就有了唯一确定的真值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v(p(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))=p(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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Z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将此值对应于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的函数值，就得到一个由公式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确定的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真值函数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简称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的真值函数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公式的真值表就是该公式的真值函数的函数值表。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一些例子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735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A2B615C-78D8-4668-9BCC-0EE38B71C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</a:t>
            </a:r>
            <a:endParaRPr lang="zh-CN" altLang="zh-CN"/>
          </a:p>
        </p:txBody>
      </p:sp>
      <p:sp>
        <p:nvSpPr>
          <p:cNvPr id="8195" name="Rectangle 18">
            <a:extLst>
              <a:ext uri="{FF2B5EF4-FFF2-40B4-BE49-F238E27FC236}">
                <a16:creationId xmlns:a16="http://schemas.microsoft.com/office/drawing/2014/main" id="{20023FD9-E86D-4D77-9146-A7E51820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447800"/>
            <a:ext cx="7315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子集与包含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集合的相等：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A=B 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 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且 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幂集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集合的运算：并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() 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，交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()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，差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(-)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集合与集合的积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()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集，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元关系与二元关系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等价关系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映射，等势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元函数与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元运算：集合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上的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元函数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映射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lang="en-US" altLang="zh-CN" sz="2800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: </a:t>
            </a:r>
            <a:r>
              <a:rPr lang="en-US" altLang="zh-CN" sz="2800" b="0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0" baseline="30000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0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A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叫做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上的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元运算。</a:t>
            </a:r>
            <a:endParaRPr lang="zh-CN" altLang="en-US" sz="2800" b="0" dirty="0">
              <a:latin typeface="Times New Roman" panose="02020603050405020304" pitchFamily="18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A8DB8D83-E889-4E5F-AE74-725DB4BC4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69143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0.1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集合论初等概念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C12E37B-B870-4CAA-9401-0B239B963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赋值与语义推论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03022EFA-4D33-40AB-9180-EB7B7AD6A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的真值函数取常值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叫做命题演算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的永真式或重言式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(tautology)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，记作</a:t>
                </a:r>
                <a14:m>
                  <m:oMath xmlns:m="http://schemas.openxmlformats.org/officeDocument/2006/math">
                    <m:r>
                      <a:rPr lang="zh-CN" altLang="en-US" sz="2400" b="0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p.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 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的任意赋值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都使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v(p)=1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(p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只有成真指派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zh-CN" altLang="en-US" sz="240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代换定理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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其中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 L(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，而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 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是分别用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替换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的全部出现所得的结果。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03022EFA-4D33-40AB-9180-EB7B7AD6A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blipFill>
                <a:blip r:embed="rId2"/>
                <a:stretch>
                  <a:fillRect l="-1135" t="-1308" r="-7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2255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FA8CF6C-A158-4AE2-8E64-2AC3A800B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赋值与语义推论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FB29C51-5EAE-4585-BC99-3352FFB055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zh-CN" altLang="en-US" sz="240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代换定理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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的任一赋值，记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=v(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),…,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u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=v(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将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分别指派给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且将此真值指派扩张成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的赋值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u.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于是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满足：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(1) u(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v(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 1in.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下证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(2) v(p(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 = u(p(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FB29C51-5EAE-4585-BC99-3352FFB0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blipFill>
                <a:blip r:embed="rId2"/>
                <a:stretch>
                  <a:fillRect l="-1135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6804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A443705-09E6-47FE-8DAF-2AC4BBC63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赋值与语义推论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68AE03-FA4B-472A-8AC1-FA167437A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" y="1219200"/>
            <a:ext cx="805688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用层次归纳法。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(</a:t>
            </a:r>
            <a:r>
              <a:rPr lang="en-US" altLang="zh-CN" sz="24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此时由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成立。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(ii)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q(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时，有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v(p(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= v(q(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= v(q(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   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赋值条件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(1))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= u(q(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        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归纳假设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= u(q(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   (u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的保运算性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= u(p(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(iii) p(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q(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时类似可证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buNone/>
              <a:defRPr/>
            </a:pP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8573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E45238F-F468-4994-A8D7-924EB1D7B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赋值与语义推论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13798361-56AC-4887-AECA-7D9459E9A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于是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 u(p(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))=1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 v(p(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))=1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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).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的逆不成立。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L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的所有公理都是永真式，即对任意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p, q, r  L(X)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2)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r))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((p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r))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3)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(q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……</a:t>
                </a:r>
                <a:endParaRPr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13798361-56AC-4887-AECA-7D9459E9A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blipFill>
                <a:blip r:embed="rId2"/>
                <a:stretch>
                  <a:fillRect l="-1135" t="-1308" b="-16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5573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1946F41-D5C0-4B0F-8C7C-87D8498C9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赋值与语义推论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BCDD498-EA84-46DA-9FDB-4BC2B8525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一些常见的永真式见书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P41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永假式与可满足式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是永真式，则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叫做永假式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矛盾式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。非永假式叫做可满足公式。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语义推论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设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p 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。如果中所有公式的任何</a:t>
                </a:r>
                <a:r>
                  <a:rPr lang="zh-CN" altLang="en-US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公共成真指派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都一定是公式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的成真指派，则说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是公式集的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语义推论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，记作 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简单性质</a:t>
                </a:r>
                <a:endParaRPr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1)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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 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的任意赋值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都使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v(p)=1 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2) p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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3)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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,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是任意公式集。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BCDD498-EA84-46DA-9FDB-4BC2B8525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blipFill>
                <a:blip r:embed="rId2"/>
                <a:stretch>
                  <a:fillRect l="-1135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4387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301B05F-F2BA-45B1-AD18-3FDD2434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赋值与语义推论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BBDCB78E-B0BA-4E7A-8AFA-76A501B734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{p}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q;  {q}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q.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的任意赋值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v(p)=1    v(p)=0    v(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q)=1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v(q)=1     v(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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每当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v(p)=1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时，就有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v(q) = 1 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v(q)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= v(p) 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v(q)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= v(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= 1                             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规则的语义形式。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BBDCB78E-B0BA-4E7A-8AFA-76A501B73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blipFill>
                <a:blip r:embed="rId2"/>
                <a:stretch>
                  <a:fillRect l="-1135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4353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77CEDE6-49D6-4501-ABC4-AE50A406E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1.3.2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赋值与语义推论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45EC5FA4-4FC3-419B-894E-3E27DB95E9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 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语义演绎定理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{p}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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q.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()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设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{p}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是使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中公式的真值都为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的赋值。若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v(p) = 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，则由语义推论定义得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v(q) = 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，此时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= 1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= 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v(p) = 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= 0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v(q) = 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。这就证明了 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()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设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。因为当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v(p) = 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= 1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时，必有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v(q) = 1    v(p) = 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是中公式的公共成真指派时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v(q) = 1 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{p}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                                                         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推广到一般形式：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{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 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45EC5FA4-4FC3-419B-894E-3E27DB95E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blipFill>
                <a:blip r:embed="rId2"/>
                <a:stretch>
                  <a:fillRect l="-1135" t="-1308" r="-21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90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6760247-5EBA-438F-88CE-395415860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</a:t>
            </a:r>
            <a:endParaRPr lang="zh-CN" altLang="zh-CN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D7FB5124-F4AC-475B-AD30-D489C01B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447800"/>
            <a:ext cx="73152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把自然数集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看成满足以下五条公理的集：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2400" b="0" i="1" dirty="0" err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r>
              <a:rPr lang="en-US" altLang="zh-CN" sz="2400" b="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有且只有一个后继</a:t>
            </a:r>
            <a:r>
              <a:rPr lang="en-US" altLang="zh-CN" sz="2400" b="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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N.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对任意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0.</a:t>
            </a: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对任意</a:t>
            </a:r>
            <a:r>
              <a:rPr lang="en-US" altLang="zh-CN" sz="2400" b="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400" b="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sz="2400" b="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</a:t>
            </a:r>
            <a:r>
              <a:rPr lang="en-US" altLang="zh-CN" sz="2400" b="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.</a:t>
            </a:r>
          </a:p>
          <a:p>
            <a:pPr marL="1200150" lvl="1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设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M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，且当</a:t>
            </a:r>
            <a:r>
              <a:rPr lang="en-US" altLang="zh-CN" sz="2400" b="0" i="1" dirty="0" err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时也有</a:t>
            </a:r>
            <a:r>
              <a:rPr lang="en-US" altLang="zh-CN" sz="2400" b="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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M=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N.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基于上述公理，自然数的很多性质可建立，如：非空的自然数集中必有最小数。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7D3355-1B6A-4EE1-B71E-CAD4E522C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69143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0.2  </a:t>
            </a:r>
            <a:r>
              <a:rPr lang="en-US" altLang="zh-CN" sz="4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Peano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自然数公理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8">
            <a:extLst>
              <a:ext uri="{FF2B5EF4-FFF2-40B4-BE49-F238E27FC236}">
                <a16:creationId xmlns:a16="http://schemas.microsoft.com/office/drawing/2014/main" id="{C58FE866-DA29-463B-8F92-76D247C96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447800"/>
            <a:ext cx="73152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强归纳法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 假设关于自然数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的命题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P(n)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满足以下条件：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257300" lvl="1" indent="-514350" algn="just" eaLnBrk="1" hangingPunct="1">
              <a:buFont typeface="+mj-lt"/>
              <a:buAutoNum type="arabicParenR"/>
            </a:pPr>
            <a:r>
              <a:rPr lang="en-US" altLang="zh-CN" sz="2600" b="0" dirty="0">
                <a:latin typeface="Times New Roman" panose="02020603050405020304" pitchFamily="18" charset="0"/>
                <a:ea typeface="楷体_GB2312" pitchFamily="49" charset="-122"/>
              </a:rPr>
              <a:t>P(0)</a:t>
            </a:r>
            <a:r>
              <a:rPr lang="zh-CN" altLang="en-US" sz="26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成立</a:t>
            </a:r>
            <a:r>
              <a:rPr lang="zh-CN" altLang="en-US" sz="2600" b="0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en-US" altLang="zh-CN" sz="26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257300" lvl="1" indent="-514350" algn="just" eaLnBrk="1" hangingPunct="1">
              <a:buFont typeface="+mj-lt"/>
              <a:buAutoNum type="arabicParenR"/>
            </a:pPr>
            <a:r>
              <a:rPr lang="zh-CN" altLang="en-US" sz="2600" b="0" dirty="0">
                <a:latin typeface="Times New Roman" panose="02020603050405020304" pitchFamily="18" charset="0"/>
                <a:ea typeface="楷体_GB2312" pitchFamily="49" charset="-122"/>
              </a:rPr>
              <a:t>对于</a:t>
            </a:r>
            <a:r>
              <a:rPr lang="en-US" altLang="zh-CN" sz="2600" b="0" dirty="0">
                <a:latin typeface="Times New Roman" panose="02020603050405020304" pitchFamily="18" charset="0"/>
                <a:ea typeface="楷体_GB2312" pitchFamily="49" charset="-122"/>
              </a:rPr>
              <a:t>m&gt;0</a:t>
            </a:r>
            <a:r>
              <a:rPr lang="zh-CN" altLang="en-US" sz="2600" b="0" dirty="0">
                <a:latin typeface="Times New Roman" panose="02020603050405020304" pitchFamily="18" charset="0"/>
                <a:ea typeface="楷体_GB2312" pitchFamily="49" charset="-122"/>
              </a:rPr>
              <a:t>，若</a:t>
            </a:r>
            <a:r>
              <a:rPr lang="en-US" altLang="zh-CN" sz="2600" b="0" dirty="0">
                <a:latin typeface="Times New Roman" panose="02020603050405020304" pitchFamily="18" charset="0"/>
                <a:ea typeface="楷体_GB2312" pitchFamily="49" charset="-122"/>
              </a:rPr>
              <a:t>k&lt;m</a:t>
            </a:r>
            <a:r>
              <a:rPr lang="zh-CN" altLang="en-US" sz="2600" b="0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en-US" altLang="zh-CN" sz="2600" b="0" dirty="0">
                <a:latin typeface="Times New Roman" panose="02020603050405020304" pitchFamily="18" charset="0"/>
                <a:ea typeface="楷体_GB2312" pitchFamily="49" charset="-122"/>
              </a:rPr>
              <a:t>P(k)</a:t>
            </a:r>
            <a:r>
              <a:rPr lang="zh-CN" altLang="en-US" sz="2600" b="0" dirty="0">
                <a:latin typeface="Times New Roman" panose="02020603050405020304" pitchFamily="18" charset="0"/>
                <a:ea typeface="楷体_GB2312" pitchFamily="49" charset="-122"/>
              </a:rPr>
              <a:t>都成立，则</a:t>
            </a:r>
            <a:r>
              <a:rPr lang="en-US" altLang="zh-CN" sz="2600" b="0" dirty="0">
                <a:latin typeface="Times New Roman" panose="02020603050405020304" pitchFamily="18" charset="0"/>
                <a:ea typeface="楷体_GB2312" pitchFamily="49" charset="-122"/>
              </a:rPr>
              <a:t>P(m)</a:t>
            </a:r>
            <a:r>
              <a:rPr lang="zh-CN" altLang="en-US" sz="2600" b="0" dirty="0">
                <a:latin typeface="Times New Roman" panose="02020603050405020304" pitchFamily="18" charset="0"/>
                <a:ea typeface="楷体_GB2312" pitchFamily="49" charset="-122"/>
              </a:rPr>
              <a:t>也成立。</a:t>
            </a:r>
            <a:endParaRPr lang="en-US" altLang="zh-CN" sz="26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/>
            <a:r>
              <a:rPr lang="en-US" altLang="zh-CN" sz="2600" b="0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600" b="0" dirty="0">
                <a:latin typeface="Times New Roman" panose="02020603050405020304" pitchFamily="18" charset="0"/>
                <a:ea typeface="楷体_GB2312" pitchFamily="49" charset="-122"/>
              </a:rPr>
              <a:t>那么对任何自然数</a:t>
            </a:r>
            <a:r>
              <a:rPr lang="en-US" altLang="zh-CN" sz="2600" b="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600" b="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P(n)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都成立。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/>
            <a:endParaRPr lang="en-US" altLang="zh-CN" sz="26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257300" lvl="1" indent="-51435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证明：集合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S={</a:t>
            </a:r>
            <a:r>
              <a:rPr lang="en-US" altLang="zh-CN" sz="2800" b="0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n|P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(n)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不成立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}= 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marL="1257300" lvl="1" indent="-514350" algn="just" eaLnBrk="1" hangingPunct="1">
              <a:buFont typeface="Arial" panose="020B0604020202020204" pitchFamily="34" charset="0"/>
              <a:buChar char="•"/>
            </a:pP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marL="514350" indent="-51435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数论函数、递归定义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BA609CA6-97C9-4A92-9F9A-B9030D05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69143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0.2  </a:t>
            </a:r>
            <a:r>
              <a:rPr lang="en-US" altLang="zh-CN" sz="4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Peano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自然数公理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BAB0727-7679-44A5-A967-FDCE3E88A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</a:t>
            </a:r>
            <a:endParaRPr lang="zh-CN" altLang="zh-CN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81725A65-9FD2-4CC8-92A2-B05590421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447800"/>
            <a:ext cx="73152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</a:rPr>
              <a:t>有限集</a:t>
            </a:r>
            <a:r>
              <a:rPr lang="zh-CN" altLang="en-US" sz="2600" b="0" dirty="0">
                <a:latin typeface="Times New Roman" panose="02020603050405020304" pitchFamily="18" charset="0"/>
                <a:ea typeface="楷体_GB2312" pitchFamily="49" charset="-122"/>
              </a:rPr>
              <a:t>：空集或与</a:t>
            </a:r>
            <a:r>
              <a:rPr lang="en-US" altLang="zh-CN" sz="2600" b="0" dirty="0">
                <a:latin typeface="Times New Roman" panose="02020603050405020304" pitchFamily="18" charset="0"/>
                <a:ea typeface="楷体_GB2312" pitchFamily="49" charset="-122"/>
              </a:rPr>
              <a:t>{0,1,…,n}</a:t>
            </a:r>
            <a:r>
              <a:rPr lang="zh-CN" altLang="en-US" sz="2600" b="0" dirty="0">
                <a:latin typeface="Times New Roman" panose="02020603050405020304" pitchFamily="18" charset="0"/>
                <a:ea typeface="楷体_GB2312" pitchFamily="49" charset="-122"/>
              </a:rPr>
              <a:t>等势的集</a:t>
            </a:r>
            <a:r>
              <a:rPr lang="en-US" altLang="zh-CN" sz="2600" b="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600" b="0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600" b="0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600" b="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可数集</a:t>
            </a:r>
            <a:r>
              <a:rPr lang="zh-CN" altLang="en-US" sz="26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sz="2600" b="0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600" b="0" dirty="0">
                <a:latin typeface="Times New Roman" panose="02020603050405020304" pitchFamily="18" charset="0"/>
                <a:ea typeface="楷体_GB2312" pitchFamily="49" charset="-122"/>
              </a:rPr>
              <a:t>等势的集</a:t>
            </a:r>
            <a:endParaRPr lang="en-US" altLang="zh-CN" sz="26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26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本节的命题及其证明同学们自己课下看看，课堂上不讲证明过程。</a:t>
            </a:r>
            <a:endParaRPr lang="en-US" altLang="zh-CN" sz="2600" b="0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72B1FBB-67B4-42F9-A7C8-41EF69AAE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69143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0.3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可数集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7448</TotalTime>
  <Words>8945</Words>
  <Application>Microsoft Office PowerPoint</Application>
  <PresentationFormat>全屏显示(4:3)</PresentationFormat>
  <Paragraphs>749</Paragraphs>
  <Slides>66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7" baseType="lpstr">
      <vt:lpstr>宋体</vt:lpstr>
      <vt:lpstr>Arial</vt:lpstr>
      <vt:lpstr>Arial Nova</vt:lpstr>
      <vt:lpstr>Calibri</vt:lpstr>
      <vt:lpstr>Cambria Math</vt:lpstr>
      <vt:lpstr>Haettenschweiler</vt:lpstr>
      <vt:lpstr>Tahoma</vt:lpstr>
      <vt:lpstr>Times New Roman</vt:lpstr>
      <vt:lpstr>Verdana</vt:lpstr>
      <vt:lpstr>Wingdings</vt:lpstr>
      <vt:lpstr>默认设计模板</vt:lpstr>
      <vt:lpstr>第一章 命题演算</vt:lpstr>
      <vt:lpstr>PowerPoint 演示文稿</vt:lpstr>
      <vt:lpstr> </vt:lpstr>
      <vt:lpstr>PowerPoint 演示文稿</vt:lpstr>
      <vt:lpstr>PowerPoint 演示文稿</vt:lpstr>
      <vt:lpstr> </vt:lpstr>
      <vt:lpstr> </vt:lpstr>
      <vt:lpstr>PowerPoint 演示文稿</vt:lpstr>
      <vt:lpstr> 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ahchs</dc:creator>
  <cp:lastModifiedBy>ahchs@yonyou.com</cp:lastModifiedBy>
  <cp:revision>372</cp:revision>
  <cp:lastPrinted>1601-01-01T00:00:00Z</cp:lastPrinted>
  <dcterms:created xsi:type="dcterms:W3CDTF">1601-01-01T00:00:00Z</dcterms:created>
  <dcterms:modified xsi:type="dcterms:W3CDTF">2022-02-25T02:36:22Z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