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00"/>
    <a:srgbClr val="FF33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>
      <p:cViewPr varScale="1">
        <p:scale>
          <a:sx n="63" d="100"/>
          <a:sy n="63" d="100"/>
        </p:scale>
        <p:origin x="14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3CE4D8-6D3F-4B89-828A-7807920BEC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87A4BA-942B-48E2-B84C-69DF0636BE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528136B-E9C9-4395-B32E-489014FF47AE}" type="datetimeFigureOut">
              <a:rPr lang="zh-CN" altLang="en-US"/>
              <a:pPr>
                <a:defRPr/>
              </a:pPr>
              <a:t>2022-03-17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47F2447-334D-4F7D-94DA-17A4FFCB4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F2AD14A-FD1B-43F6-BBB3-3B1D7AC6B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5F565-3DA9-4901-A51F-98DBF742E8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16164-70D4-478C-9A12-2A3ED8FA4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EC19E7E3-20DF-4B65-ABA0-4BE62A8131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092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33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5463" y="228600"/>
            <a:ext cx="1978025" cy="6111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6625" y="228600"/>
            <a:ext cx="5786438" cy="611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15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1438" cy="679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6625" y="1198563"/>
            <a:ext cx="3881438" cy="5141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0463" y="1198563"/>
            <a:ext cx="3883025" cy="5141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807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1438" cy="679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6625" y="1198563"/>
            <a:ext cx="7916863" cy="514191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3739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36625" y="228600"/>
            <a:ext cx="7916863" cy="611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225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350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6625" y="1198563"/>
            <a:ext cx="3881438" cy="51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0463" y="1198563"/>
            <a:ext cx="3883025" cy="51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3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53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626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662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0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in1">
            <a:extLst>
              <a:ext uri="{FF2B5EF4-FFF2-40B4-BE49-F238E27FC236}">
                <a16:creationId xmlns:a16="http://schemas.microsoft.com/office/drawing/2014/main" id="{AFD85FE5-2BFC-44F2-A079-52D3211333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6213"/>
            <a:ext cx="1100138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顶部">
            <a:extLst>
              <a:ext uri="{FF2B5EF4-FFF2-40B4-BE49-F238E27FC236}">
                <a16:creationId xmlns:a16="http://schemas.microsoft.com/office/drawing/2014/main" id="{2A98C8D6-23A4-4630-BA54-C82D7D33D1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59C339FF-C83A-4425-8F27-5C4B8272C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"/>
            <a:ext cx="76914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98BB88B6-0FDD-43EF-9C68-9AEBEF3850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2038" y="6469063"/>
            <a:ext cx="3073400" cy="31273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U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niversity    of    </a:t>
            </a:r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S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cience    and    </a:t>
            </a:r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T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echnology    of    </a:t>
            </a:r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C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hina</a:t>
            </a:r>
          </a:p>
        </p:txBody>
      </p:sp>
      <p:pic>
        <p:nvPicPr>
          <p:cNvPr id="1030" name="Picture 12" descr="点击新窗口打开 新蓝校徽 作者： ">
            <a:hlinkClick r:id="" action="ppaction://noaction"/>
            <a:extLst>
              <a:ext uri="{FF2B5EF4-FFF2-40B4-BE49-F238E27FC236}">
                <a16:creationId xmlns:a16="http://schemas.microsoft.com/office/drawing/2014/main" id="{9EB5269B-B12A-4C58-BBC7-94887248C3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1089026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>
            <a:extLst>
              <a:ext uri="{FF2B5EF4-FFF2-40B4-BE49-F238E27FC236}">
                <a16:creationId xmlns:a16="http://schemas.microsoft.com/office/drawing/2014/main" id="{29BC326D-5ADA-48F0-87E9-8C463AA40E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75" y="1009650"/>
            <a:ext cx="7974013" cy="6667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B3B3"/>
              </a:gs>
              <a:gs pos="100000">
                <a:srgbClr val="FFDAD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b="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2B115-3600-4B43-B034-FAEECD841316}"/>
              </a:ext>
            </a:extLst>
          </p:cNvPr>
          <p:cNvSpPr txBox="1"/>
          <p:nvPr userDrawn="1"/>
        </p:nvSpPr>
        <p:spPr>
          <a:xfrm>
            <a:off x="5076825" y="6503988"/>
            <a:ext cx="2051050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b="0">
                <a:solidFill>
                  <a:srgbClr val="000000"/>
                </a:solidFill>
                <a:latin typeface="Verdana" panose="020B0604030504040204" pitchFamily="34" charset="0"/>
              </a:rPr>
              <a:t>中国科技大学计算机学院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C2AFA5-5E33-49D0-949F-3D5A3488275D}"/>
              </a:ext>
            </a:extLst>
          </p:cNvPr>
          <p:cNvCxnSpPr/>
          <p:nvPr userDrawn="1"/>
        </p:nvCxnSpPr>
        <p:spPr>
          <a:xfrm flipV="1">
            <a:off x="931863" y="6400800"/>
            <a:ext cx="7920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B5E8BB-D6B0-4C0E-ADE8-CC2C424559E7}"/>
              </a:ext>
            </a:extLst>
          </p:cNvPr>
          <p:cNvSpPr txBox="1"/>
          <p:nvPr userDrawn="1"/>
        </p:nvSpPr>
        <p:spPr>
          <a:xfrm>
            <a:off x="7375525" y="6486525"/>
            <a:ext cx="1512888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FC30A20-7FB9-4582-9571-1D930C25F799}" type="slidenum">
              <a:rPr lang="zh-CN" altLang="en-US" sz="1200" b="0" smtClean="0">
                <a:solidFill>
                  <a:srgbClr val="000000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zh-CN" sz="12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35" name="Rectangle 5">
            <a:extLst>
              <a:ext uri="{FF2B5EF4-FFF2-40B4-BE49-F238E27FC236}">
                <a16:creationId xmlns:a16="http://schemas.microsoft.com/office/drawing/2014/main" id="{51474C7A-4444-4E13-AD74-CF8002F07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1198563"/>
            <a:ext cx="7916863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C77BA0-636F-455E-8B49-B9A02ED0F4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ea typeface="华文行楷" panose="02010800040101010101" pitchFamily="2" charset="-122"/>
              </a:rPr>
              <a:t>第一章 命题演算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E86D85-3656-468E-8CA4-D911901415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0" y="40386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行楷" panose="02010800040101010101" pitchFamily="2" charset="-122"/>
              </a:rPr>
              <a:t>刘贵全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gqliu@ustc.edu.cn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68E9AB-7888-49EB-B3DD-7F3D0A3F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数理逻辑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52AA003-D485-4132-8123-B59A75D6B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1.4  </a:t>
            </a:r>
            <a:r>
              <a:rPr lang="zh-CN" altLang="en-US" sz="3600" dirty="0">
                <a:latin typeface="+mn-ea"/>
                <a:ea typeface="+mn-ea"/>
              </a:rPr>
              <a:t>命题演算</a:t>
            </a:r>
            <a:r>
              <a:rPr lang="en-US" altLang="zh-CN" sz="3600" dirty="0">
                <a:latin typeface="+mn-ea"/>
                <a:ea typeface="+mn-ea"/>
              </a:rPr>
              <a:t>L</a:t>
            </a:r>
            <a:r>
              <a:rPr lang="zh-CN" altLang="en-US" sz="3600" dirty="0">
                <a:latin typeface="+mn-ea"/>
                <a:ea typeface="+mn-ea"/>
              </a:rPr>
              <a:t>的可靠性与完全性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94E3743-2980-4627-9554-BFF7549DE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情形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v(q)v(r)=0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，此时有：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v(q)=1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v(r)=0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*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sty m:val="p"/>
                      </m:rP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l-GR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r 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14:m>
                  <m:oMath xmlns:m="http://schemas.openxmlformats.org/officeDocument/2006/math"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1.2.4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例子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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0      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总之都有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(5) v(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v(q)v(r).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说明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具有保运算性，因而是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最后，可以看出，对赋值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来说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Γ</m:t>
                    </m:r>
                    <m:r>
                      <a:rPr lang="el-GR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中公式的真值都为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    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q  q*  *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sty m:val="p"/>
                      </m:rP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但是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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 *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，故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0   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不成立。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                  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94E3743-2980-4627-9554-BFF7549D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49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0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94B60A6-3711-4662-B8BC-0B43DB25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  </a:t>
            </a:r>
            <a:r>
              <a:rPr lang="zh-CN" altLang="en-US" sz="3600" dirty="0">
                <a:latin typeface="+mn-ea"/>
                <a:ea typeface="+mn-ea"/>
              </a:rPr>
              <a:t>命题演算的其他课题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0B62491-964A-4A75-A05F-8CB85F37F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8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1.5.1 </a:t>
                </a:r>
                <a:r>
                  <a:rPr lang="zh-CN" altLang="en-US" sz="28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等值公式与对偶律</a:t>
                </a:r>
                <a:endParaRPr lang="en-US" altLang="zh-CN" sz="2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等值公式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等值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为永真式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p,qL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 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等值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的任一赋值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都使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v(p)=v(q)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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的任一赋值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都使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v(p)=v(q)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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有相同的成真指派与成假指派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有相同的真值函数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 对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的任何指派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0B62491-964A-4A75-A05F-8CB85F37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527" t="-1546" r="-48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30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3D94A71-4F2F-4461-8516-B4FFCC26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1.5.1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等值公式与对偶律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DC4558BF-64E0-4F02-A3D8-352F31C8D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pp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2)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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qp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3)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qr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pr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说明等值是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L(X)(L(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上的等价关系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同一等价类的公式有相同的真值函数。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不同的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元真值函数有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n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种，于是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n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种不同的等价类，即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中语义不同的公式只有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n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种。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  <m:r>
                      <a:rPr lang="zh-CN" altLang="en-US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2)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qq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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q)(p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q)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DC4558BF-64E0-4F02-A3D8-352F31C8D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3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7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FE676C-541E-40D9-8C43-B0087306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1.5.1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等值公式与对偶律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6E5DE6F-0DB9-4A17-B028-818AA728A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  <m:r>
                      <a:rPr lang="zh-CN" altLang="en-US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2)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qq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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q)(p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的任一赋值。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1) v(p)=v(q)  v(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p)=v(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2) v(p)=v(p)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v(q)=v(q)        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v(p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 = v(p)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 = v(p)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v(q) = v(p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q)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p=…q…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的组成部分，并且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本身是公式。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的子公式且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qp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的层次低。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6E5DE6F-0DB9-4A17-B028-818AA728A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6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0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05D70B7-59CD-48C2-971E-27AF5886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1.5.1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等值公式与对偶律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1C22A97-40A9-4FCA-8DE8-052AF9188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子公式等值可替换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p=…q…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，用公式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替换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一处替换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所得结果记为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p=…q…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，那么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qq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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的层次归纳。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为命题变元时，只能是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p=q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，因而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p=q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，显然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pp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所在层次大于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，则有两种情形：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  p =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最后运算是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，可设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的子公式，这时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=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(r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替换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中的子公式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而得，下同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，于是有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rr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    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归纳假设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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⊨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r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2-1)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1C22A97-40A9-4FCA-8DE8-052AF918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4885" b="-30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70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4DB987E-B3A4-404C-AA42-373A6AE5B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1.5.1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等值公式与对偶律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A899C999-FA8B-4685-A233-B02BBD999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  p =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rs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形成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的最后运算是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，可设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的子公式。于是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=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rs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 =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rs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。由归纳假设，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rr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ss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；由命题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2-2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知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s)(r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或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s)(r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s)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，都有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 p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                                  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可用定理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若干次进行多处替换。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公式的对偶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已被写成只含命题变元和运算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的形式。把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中命题变元全部改为各自的否定、把全改为、把全改为，这样得到的公式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对偶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A899C999-FA8B-4685-A233-B02BBD999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070" r="-2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76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94B4FA8-5E01-4853-9483-04926C8F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1.5.1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等值公式与对偶律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97B1D67-83AF-4D98-9709-E34FA3D7F6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对偶律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p* 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的对偶。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出现的总次数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进行归纳。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n=0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，故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p* 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n&gt;0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时，有三种情形：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Case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1: p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此时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p* =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出现的次数为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，由归纳假设有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q*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；再由命题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2-1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q*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p* 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Case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2: p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此时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p* =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出现的次数均小于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，由归纳假设有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q*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及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r*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；两次用子公式等值可替换性定理得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(q*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r*) 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r*)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r*) 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r)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97B1D67-83AF-4D98-9709-E34FA3D7F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4885" b="-44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56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4D1FC89-9CEA-431C-837B-4BDCB3CF5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1.5.1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等值公式与对偶律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77DCD4C-9D00-436E-A802-A8D79812B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续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再由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De. Morgan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律得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r) 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由上及等值传递性得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(q*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r*) 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(q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p*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Case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3: p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此时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p* =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，证明与情形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类似。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推论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推广的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De. Morgan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1)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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2)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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由代换定理，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时的特例。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记号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77DCD4C-9D00-436E-A802-A8D79812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b="-1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2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9E4DC6-E6E8-4CE4-8B14-6AEC8505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1.5.2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析取范式与合取范式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ACCBC42-6C2C-425D-927F-D48C858E8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基本析取式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基本合取式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形为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和形为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的公式分别叫做基本析取式和基本合取式，其中每个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是命题变元或命题变元的否定。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基本析取式可判断是否为永真式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若不是，则有唯一的成假指派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基本合取式可判断是否为永假式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若不是，则有唯一的成真指派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析取范式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合取范式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形为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的公式分别叫做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析取范式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合取范式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，其中每个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ij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是命题变元或命题变元的否定。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析取支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合取支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ACCBC42-6C2C-425D-927F-D48C858E8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9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44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E905B7-6FC6-4391-AC89-5446C668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1.5.2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析取范式与合取范式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2097C5-29FE-4631-BBB7-FA7A9CE81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" y="1219200"/>
            <a:ext cx="79806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既是析取范式，也是合取范式。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析取范式为永假式、合取范式为永真式的快速判定。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找出与某给定公式等值的析取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合取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范式的步骤：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消去与。先用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pq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0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qp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等值替换 </a:t>
            </a:r>
            <a:r>
              <a:rPr lang="en-US" altLang="zh-CN" sz="2000" b="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pq</a:t>
            </a: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，再用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等值替换 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0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把否定号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等值变换到命题变元之前：运用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De. Morgan</a:t>
            </a: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律和双重否定律。</a:t>
            </a:r>
            <a:endParaRPr lang="en-US" altLang="zh-CN" sz="20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zh-CN" alt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用交换律、结合律及分配律作等值变换，直到得出所需形式。</a:t>
            </a:r>
            <a:endParaRPr lang="en-US" altLang="zh-CN" sz="20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endParaRPr lang="en-US" altLang="zh-CN" sz="16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求与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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等值的析取范式与合取范式。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522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8CD32A-0E70-45D5-9934-BA227527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命题逻辑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6C1EC96-8F0C-4932-A58E-A9823122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3188"/>
            <a:ext cx="76200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内容提要</a:t>
            </a:r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1.1 </a:t>
            </a:r>
            <a:r>
              <a:rPr lang="zh-CN" altLang="en-US" sz="2800" b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命题联结词与真值表</a:t>
            </a:r>
            <a:endParaRPr lang="en-US" altLang="zh-CN" sz="2800" b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1.2 </a:t>
            </a:r>
            <a:r>
              <a:rPr lang="zh-CN" altLang="en-US" sz="2800" b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命题演算</a:t>
            </a:r>
            <a:r>
              <a:rPr lang="en-US" altLang="zh-CN" sz="2800" b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(L)</a:t>
            </a:r>
            <a:r>
              <a:rPr lang="zh-CN" altLang="en-US" sz="2800" b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的建立</a:t>
            </a:r>
            <a:endParaRPr lang="en-US" altLang="zh-CN" sz="2800" b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1.3 </a:t>
            </a:r>
            <a:r>
              <a:rPr lang="zh-CN" altLang="en-US" sz="2800" b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命题演算的语义</a:t>
            </a:r>
            <a:endParaRPr lang="en-US" altLang="zh-CN" sz="2800" b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1.4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命题演算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的可靠性与完全性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1.5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命题演算的其他课题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2B3F3B9-7611-4572-86C6-E3B8457C4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1.5.2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析取范式与合取范式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8EE16CB-154B-4D2A-9913-DB8F17E61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主析取范式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主合取范式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L(X)(L(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中的主析取范式是满足以下条件的析取范式：其每个析取支中，每个命题变元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带否定号或不带否定号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按下标由小到大的次序都出现且只出现一次。主合取范式同样定义，只要把“析取支”改为“合取支”即可。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每个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非永假式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必有与之等值的主析取范式。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p=p(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不是永假式，那么它有成真指派。令所有成真指派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最多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n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),…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分别作出与这些成真指派对应的基本合取式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(y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),…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8EE16CB-154B-4D2A-9913-DB8F17E61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4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24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DC8A6B-170C-4924-8486-2A4F6280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1.5.2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析取范式与合取范式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0035ACA-F423-471B-96AF-1B5019947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方法是，令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,      </m:t>
                            </m:r>
                            <m:r>
                              <a:rPr lang="zh-CN" altLang="en-US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sSub>
                              <m:sSub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¬</m:t>
                                </m:r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,   </m:t>
                            </m:r>
                            <m:r>
                              <a:rPr lang="zh-CN" altLang="en-US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sSub>
                              <m:sSub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如此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唯一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成真指派。最后以每个这样的基本合取式为析取支，全部拿来作析取式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q = (y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(…)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为所求的主析取范式。理由是：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(1)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的每个析取支中，每个命题变元按下标从小到大的次序都唯一的出现了一次；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(2)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有相同的真值函数，因而等值，实际上，任给真值指派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的成真指派，按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的作法，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有一析取支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对应，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0035ACA-F423-471B-96AF-1B5019947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3435" b="-39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57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E1B8C4-A20D-45CC-A95A-4A125DD0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1.5.2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析取范式与合取范式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C4D9299-DE43-4CEE-96DF-83DE26CB5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的成真指派，故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ii)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)=0,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的成真指派，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没有析取支与之对应，故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                                  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求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的主析取范式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6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每个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非永真式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必有与之等值的主合取范式。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为非永真式，则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为非永假式；由定理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有等值的主析取范式，设为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等值于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，把最后一个公式中的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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换成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即得所求的主合取范式。        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例子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C4D9299-DE43-4CEE-96DF-83DE26CB5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1069" b="-1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70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BDF2F6C-0924-451E-A2BA-C5DCE5763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1.5.3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运算的完全组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0F491F6-61B2-488F-AB2D-F26113649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运算的完全组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上的一些运算构成完全组，是指任一真值函数都可用该运算组中的运算表示出来。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00050" eaLnBrk="1" hangingPunct="1"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,}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是完全组。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,}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}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都是完全组。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对任意的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，有恒等式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u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u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{, , , }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不是完全组。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先证以下命题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任一一元真值函数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若能用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, , , 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这四种运算表示出来，则恒有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0F491F6-61B2-488F-AB2D-F2611364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3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26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80FD431-1821-4523-8242-A5CE3E0D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1.5.3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运算的完全组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305CB9-5470-4865-9236-E1D959F7E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" y="1219200"/>
            <a:ext cx="79806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对表示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所用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, , , 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这四种运算的次数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k=0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(1)=1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k&gt;0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时，有四种可能情况：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1)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2)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3)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4)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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无论哪种情况，由归纳假设都有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(1)=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(1)=1 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(1)=1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当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是恒为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的一元常值函数时，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(1)=01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；由命题*，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不能由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, , , 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表示出来。                  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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endParaRPr lang="en-US" altLang="zh-CN" sz="12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00050" eaLnBrk="1" hangingPunct="1"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说明了否定“”的重要特殊地位。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993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5305B60-796F-4965-9397-02258D6E3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1.5.3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运算的完全组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C225E4-EA8B-413F-BC76-D9E26210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" y="1219200"/>
            <a:ext cx="79806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{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}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不是完全组。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假设二元真值函数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能用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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这两种运算表示出来。对表示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所用运算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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的总次数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归纳证明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具有性质：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“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(1,1),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(1,0),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(0,1),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(0,0)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出现偶数次”。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k=0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，这时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(1,1),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(1,0),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(0,1), 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(0,0)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中有且只有两个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k&gt;0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时有两种可能：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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由归纳假设，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(1,1),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(1,0),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(0,1),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(0,0)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中，以及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(1,1),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(1,0),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(0,1),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(0,0)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中，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都出现偶数次。分别对不同情况进行计算便知上述结论成立。而二元真值函数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不具有上述性质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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260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F01139C-7789-4ACE-8E4B-603497444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1.5.3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运算的完全组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BB17D10-F5A7-4292-B9A4-B37CBCB04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{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不是完全组。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{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↮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不是完全组。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显然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↮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)…                     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6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00050"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↮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”作为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的运算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↮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解释为“不可兼或”。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BB17D10-F5A7-4292-B9A4-B37CBCB0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76" b="-1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4C1799A-E789-46E8-8C0C-6BC7763F59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0377933"/>
                  </p:ext>
                </p:extLst>
              </p:nvPr>
            </p:nvGraphicFramePr>
            <p:xfrm>
              <a:off x="2438401" y="2209800"/>
              <a:ext cx="388620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868">
                      <a:extLst>
                        <a:ext uri="{9D8B030D-6E8A-4147-A177-3AD203B41FA5}">
                          <a16:colId xmlns:a16="http://schemas.microsoft.com/office/drawing/2014/main" val="1533797312"/>
                        </a:ext>
                      </a:extLst>
                    </a:gridCol>
                    <a:gridCol w="806570">
                      <a:extLst>
                        <a:ext uri="{9D8B030D-6E8A-4147-A177-3AD203B41FA5}">
                          <a16:colId xmlns:a16="http://schemas.microsoft.com/office/drawing/2014/main" val="2235531299"/>
                        </a:ext>
                      </a:extLst>
                    </a:gridCol>
                    <a:gridCol w="1979763">
                      <a:extLst>
                        <a:ext uri="{9D8B030D-6E8A-4147-A177-3AD203B41FA5}">
                          <a16:colId xmlns:a16="http://schemas.microsoft.com/office/drawing/2014/main" val="3557996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↮</m:t>
                              </m:r>
                            </m:oMath>
                          </a14:m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228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5562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2740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6908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3024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4C1799A-E789-46E8-8C0C-6BC7763F59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0377933"/>
                  </p:ext>
                </p:extLst>
              </p:nvPr>
            </p:nvGraphicFramePr>
            <p:xfrm>
              <a:off x="2438401" y="2209800"/>
              <a:ext cx="388620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868">
                      <a:extLst>
                        <a:ext uri="{9D8B030D-6E8A-4147-A177-3AD203B41FA5}">
                          <a16:colId xmlns:a16="http://schemas.microsoft.com/office/drawing/2014/main" val="1533797312"/>
                        </a:ext>
                      </a:extLst>
                    </a:gridCol>
                    <a:gridCol w="806570">
                      <a:extLst>
                        <a:ext uri="{9D8B030D-6E8A-4147-A177-3AD203B41FA5}">
                          <a16:colId xmlns:a16="http://schemas.microsoft.com/office/drawing/2014/main" val="2235531299"/>
                        </a:ext>
                      </a:extLst>
                    </a:gridCol>
                    <a:gridCol w="1979763">
                      <a:extLst>
                        <a:ext uri="{9D8B030D-6E8A-4147-A177-3AD203B41FA5}">
                          <a16:colId xmlns:a16="http://schemas.microsoft.com/office/drawing/2014/main" val="35579962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923" t="-9333" r="-1231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22857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55622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27404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69086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30247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151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6086EF2-89DB-4173-BF22-10D207B9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1.5.3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运算的完全组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632552-D6AC-4218-A252-10693E784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" y="1219200"/>
            <a:ext cx="79806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“与非”运算、 “或非”运算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两个运算分别用“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”和“”表示。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endParaRPr lang="en-US" altLang="zh-CN" sz="12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{|}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都是完全组。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对任意的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，有等式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1F55BFB-E3BB-4F11-984B-B353C096E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525067"/>
                  </p:ext>
                </p:extLst>
              </p:nvPr>
            </p:nvGraphicFramePr>
            <p:xfrm>
              <a:off x="1828800" y="2209800"/>
              <a:ext cx="5486399" cy="23068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753">
                      <a:extLst>
                        <a:ext uri="{9D8B030D-6E8A-4147-A177-3AD203B41FA5}">
                          <a16:colId xmlns:a16="http://schemas.microsoft.com/office/drawing/2014/main" val="1533797312"/>
                        </a:ext>
                      </a:extLst>
                    </a:gridCol>
                    <a:gridCol w="1266647">
                      <a:extLst>
                        <a:ext uri="{9D8B030D-6E8A-4147-A177-3AD203B41FA5}">
                          <a16:colId xmlns:a16="http://schemas.microsoft.com/office/drawing/2014/main" val="2235531299"/>
                        </a:ext>
                      </a:extLst>
                    </a:gridCol>
                    <a:gridCol w="2666999">
                      <a:extLst>
                        <a:ext uri="{9D8B030D-6E8A-4147-A177-3AD203B41FA5}">
                          <a16:colId xmlns:a16="http://schemas.microsoft.com/office/drawing/2014/main" val="3557996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kern="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oMath>
                          </a14:m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 </a:t>
                          </a:r>
                          <a:r>
                            <a:rPr lang="en-US" altLang="zh-CN" sz="2400" b="0" kern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      </a:t>
                          </a:r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zh-CN" altLang="en-US" sz="2400" b="0" kern="0" baseline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</m:t>
                              </m:r>
                            </m:oMath>
                          </a14:m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228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             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5562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1             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2740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1             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6908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1              1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3024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1F55BFB-E3BB-4F11-984B-B353C096E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525067"/>
                  </p:ext>
                </p:extLst>
              </p:nvPr>
            </p:nvGraphicFramePr>
            <p:xfrm>
              <a:off x="1828800" y="2209800"/>
              <a:ext cx="5486399" cy="23068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2753">
                      <a:extLst>
                        <a:ext uri="{9D8B030D-6E8A-4147-A177-3AD203B41FA5}">
                          <a16:colId xmlns:a16="http://schemas.microsoft.com/office/drawing/2014/main" val="1533797312"/>
                        </a:ext>
                      </a:extLst>
                    </a:gridCol>
                    <a:gridCol w="1266647">
                      <a:extLst>
                        <a:ext uri="{9D8B030D-6E8A-4147-A177-3AD203B41FA5}">
                          <a16:colId xmlns:a16="http://schemas.microsoft.com/office/drawing/2014/main" val="2235531299"/>
                        </a:ext>
                      </a:extLst>
                    </a:gridCol>
                    <a:gridCol w="2666999">
                      <a:extLst>
                        <a:ext uri="{9D8B030D-6E8A-4147-A177-3AD203B41FA5}">
                          <a16:colId xmlns:a16="http://schemas.microsoft.com/office/drawing/2014/main" val="3557996205"/>
                        </a:ext>
                      </a:extLst>
                    </a:gridCol>
                  </a:tblGrid>
                  <a:tr h="47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b="0" i="1" kern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="0" kern="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07" t="-8861" r="-1144" b="-408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22857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0             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55622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1             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27404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1             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69086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1              1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30247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345A35C-31FC-4E27-92A7-102D30A61B28}"/>
              </a:ext>
            </a:extLst>
          </p:cNvPr>
          <p:cNvCxnSpPr/>
          <p:nvPr/>
        </p:nvCxnSpPr>
        <p:spPr>
          <a:xfrm>
            <a:off x="4267200" y="2250440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C79C867-0133-4893-9760-702066E7D3A7}"/>
              </a:ext>
            </a:extLst>
          </p:cNvPr>
          <p:cNvCxnSpPr/>
          <p:nvPr/>
        </p:nvCxnSpPr>
        <p:spPr>
          <a:xfrm>
            <a:off x="2402840" y="2743200"/>
            <a:ext cx="419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96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73FE81F-C7B2-4CB8-95ED-290D0AA3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1.5.3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运算的完全组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3F035D8-E97D-4C19-A611-535E131F4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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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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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利用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,}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}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的完全性，命题得证。                      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除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外，没有其他二元运算单独构成完全组。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3F035D8-E97D-4C19-A611-535E131F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5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5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3867F4F-A003-4FD6-81D6-B4DD8EF75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1.5.4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应用举例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F72479C-C4A0-4564-AB0F-89B819ED8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前提：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为奇数或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为偶数；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2)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若为偶数，则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皆为偶数；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3)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若为偶数，则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也为偶数。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结论：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至少有一个为偶数。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解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用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表示“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为偶数”，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=1,2,3,4.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则上述推理可形式化为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{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i="1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方法</a:t>
                </a:r>
                <a:r>
                  <a:rPr lang="en-US" altLang="zh-CN" sz="2400" b="0" i="1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尝试直接推导，但当推理不成立时无效。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i="1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方法</a:t>
                </a:r>
                <a:r>
                  <a:rPr lang="en-US" altLang="zh-CN" sz="2400" b="0" i="1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：用语义的方法。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F72479C-C4A0-4564-AB0F-89B819ED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77CEDE6-49D6-4501-ABC4-AE50A406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1.4  </a:t>
            </a:r>
            <a:r>
              <a:rPr lang="zh-CN" altLang="en-US" sz="3600" dirty="0">
                <a:latin typeface="+mn-ea"/>
                <a:ea typeface="+mn-ea"/>
              </a:rPr>
              <a:t>命题演算</a:t>
            </a:r>
            <a:r>
              <a:rPr lang="en-US" altLang="zh-CN" sz="3600" dirty="0">
                <a:latin typeface="+mn-ea"/>
                <a:ea typeface="+mn-ea"/>
              </a:rPr>
              <a:t>L</a:t>
            </a:r>
            <a:r>
              <a:rPr lang="zh-CN" altLang="en-US" sz="3600" dirty="0">
                <a:latin typeface="+mn-ea"/>
                <a:ea typeface="+mn-ea"/>
              </a:rPr>
              <a:t>的可靠性与完全性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5EC5FA4-4FC3-419B-894E-3E27DB95E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 eaLnBrk="1" hangingPunct="1">
                  <a:buNone/>
                  <a:defRPr/>
                </a:pPr>
                <a:r>
                  <a:rPr lang="zh-CN" altLang="en-US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8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  </a:t>
                </a:r>
                <a:r>
                  <a:rPr lang="zh-CN" altLang="en-US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8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 (</a:t>
                </a:r>
                <a14:m>
                  <m:oMath xmlns:m="http://schemas.openxmlformats.org/officeDocument/2006/math">
                    <m:r>
                      <a:rPr lang="zh-CN" altLang="en-US" sz="28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  </a:t>
                </a:r>
                <a14:m>
                  <m:oMath xmlns:m="http://schemas.openxmlformats.org/officeDocument/2006/math">
                    <m:r>
                      <a:rPr lang="zh-CN" altLang="en-US" sz="28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8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</a:p>
              <a:p>
                <a:pPr marL="0" indent="0" algn="just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(L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的可靠性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  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设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，则存在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的证明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(=p).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用归纳法证明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n=1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；此时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或者是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的公理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永真式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、或者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，两种情形都有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n&gt;1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时，如果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的公理或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，显然一样有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而得，即存在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i,j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&lt;n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；此时有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，根据归纳假设得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(=p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，再由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1.3.2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便得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                                                             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5EC5FA4-4FC3-419B-894E-3E27DB95E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189" r="-49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07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4E95A4D-AA0B-4FDA-B009-BBB10CD2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1.5.4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应用举例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4E36BB-F3DE-4520-95D6-D23529835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" y="1219200"/>
            <a:ext cx="798068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b="0" u="sng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简便方法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是：检查是否有前提的公共成真指派为结论的成假指派。如果有，则推理不成立；否则推理成立。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对于本题，即检查下面的真值方程组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(1)~(4)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是否有解：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(1)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(2)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</a:p>
          <a:p>
            <a:pPr marL="57150" indent="0" eaLnBrk="1" hangingPunct="1">
              <a:buNone/>
              <a:defRPr/>
            </a:pP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(3)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(4)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</a:p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(5)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 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(6)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</a:p>
          <a:p>
            <a:pPr marL="57150" indent="0" eaLnBrk="1" hangingPunct="1">
              <a:buNone/>
              <a:defRPr/>
            </a:pP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(5)</a:t>
            </a:r>
            <a:r>
              <a:rPr lang="zh-CN" altLang="en-US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</a:t>
            </a:r>
            <a:endParaRPr lang="en-US" altLang="zh-CN" sz="2400" b="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" indent="0" eaLnBrk="1" hangingPunct="1">
              <a:buNone/>
              <a:defRPr/>
            </a:pP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(7) </a:t>
            </a:r>
            <a:r>
              <a:rPr lang="en-US" altLang="zh-CN" sz="24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171296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20EB5C-5435-40D1-83EB-E83C36EF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1.5.4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应用举例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9EA8344-96CA-49DC-8674-656B662A2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(8)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0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(6)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(7)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(8)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代入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式左边得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  (0 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0) 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说明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(0,0,0,0)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(1)~(4)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的解，所以题中的论证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不成立。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检查下面推理的正确性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9EA8344-96CA-49DC-8674-656B662A2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32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67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2C5E70-FB6F-4104-8BE6-07D80CC4A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1.5.4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应用举例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BE23519-9831-4A0B-A24B-FAAA1EA44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检查下面推理的正确性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解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解真值方程组：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(3)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(4)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(5)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0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1 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以及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，这与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相矛盾。所以方程组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(1)~(5)</a:t>
                </a:r>
                <a:r>
                  <a:rPr lang="zh-CN" altLang="en-US" sz="2400" b="0" ker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无解，推理正确。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BE23519-9831-4A0B-A24B-FAAA1EA44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4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74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D5A24-0B5D-4320-8F31-CE0A3C79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1.5.4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应用举例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80C572F-5C79-466C-A39F-8877D9CC8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一案案情涉及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a,b,c,d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四人，根据已有线索知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a,b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均未作案，则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c,d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也均未作案；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c,d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均未作案，则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a,b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也均未作案；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(3)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同时作案，则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有且只有一人作案；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(4)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同时作案，则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同时作案或同未作案。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办案人员由此推出：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是作案者。这是否成立？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解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分别表示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a,b,c,d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作案。办案人员的推理形式化为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)(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)((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 ((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(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80C572F-5C79-466C-A39F-8877D9CC8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997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8284AA5-EC56-4A04-88B9-857326A27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1.5.4  </a:t>
            </a:r>
            <a:r>
              <a:rPr lang="zh-CN" altLang="en-US" sz="4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应用举例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03A8187-8798-49C0-BA8D-BA5A48100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)(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)((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 ((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(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))}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解真值方程组：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)(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)((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(3)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 ((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(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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(4)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0</a:t>
                </a:r>
              </a:p>
              <a:p>
                <a:pPr marL="5715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自动成立；若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也自动成立。此时，为让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成立，可取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。即方程组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(1)~(4)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有解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(0,0,0,0)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，说明推论无效。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03A8187-8798-49C0-BA8D-BA5A48100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0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182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B41BB-9B52-4893-8E65-89BA0408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b="1" dirty="0"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b="1" dirty="0">
                <a:latin typeface="Times New Roman" panose="02020603050405020304" pitchFamily="18" charset="0"/>
                <a:ea typeface="楷体_GB2312" pitchFamily="49" charset="-122"/>
              </a:rPr>
              <a:t>1.5.4  </a:t>
            </a:r>
            <a:r>
              <a:rPr lang="zh-CN" altLang="en-US" sz="3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应用举例</a:t>
            </a:r>
            <a:endParaRPr lang="en-US" sz="3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4E6B1-2A7E-488D-A474-317D8681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给定两个假设</a:t>
            </a:r>
            <a:r>
              <a:rPr lang="en-US" sz="2400" dirty="0"/>
              <a:t>P1</a:t>
            </a:r>
            <a:r>
              <a:rPr lang="zh-CN" altLang="en-US" sz="2400" dirty="0"/>
              <a:t>、</a:t>
            </a:r>
            <a:r>
              <a:rPr lang="en-US" sz="2400" dirty="0"/>
              <a:t>P2</a:t>
            </a:r>
            <a:r>
              <a:rPr lang="zh-CN" altLang="en-US" sz="2400" dirty="0"/>
              <a:t>和两个可能结论</a:t>
            </a:r>
            <a:r>
              <a:rPr lang="en-US" sz="2400" dirty="0"/>
              <a:t>C1</a:t>
            </a:r>
            <a:r>
              <a:rPr lang="zh-CN" altLang="en-US" sz="2400" dirty="0"/>
              <a:t>、</a:t>
            </a:r>
            <a:r>
              <a:rPr lang="en-US" sz="2400" dirty="0"/>
              <a:t>C2</a:t>
            </a:r>
            <a:r>
              <a:rPr lang="zh-CN" altLang="en-US" sz="2400" dirty="0"/>
              <a:t>如下。判断在命题逻辑中，从</a:t>
            </a:r>
            <a:r>
              <a:rPr lang="en-US" sz="2400" dirty="0"/>
              <a:t>P1</a:t>
            </a:r>
            <a:r>
              <a:rPr lang="zh-CN" altLang="en-US" sz="2400" dirty="0"/>
              <a:t>、</a:t>
            </a:r>
            <a:r>
              <a:rPr lang="en-US" sz="2400" dirty="0"/>
              <a:t>P2</a:t>
            </a:r>
            <a:r>
              <a:rPr lang="zh-CN" altLang="en-US" sz="2400" dirty="0"/>
              <a:t>能否推出</a:t>
            </a:r>
            <a:r>
              <a:rPr lang="en-US" sz="2400" dirty="0"/>
              <a:t>C1</a:t>
            </a:r>
            <a:r>
              <a:rPr lang="zh-CN" altLang="en-US" sz="2400" dirty="0"/>
              <a:t>、</a:t>
            </a:r>
            <a:r>
              <a:rPr lang="en-US" sz="2400" dirty="0"/>
              <a:t>C2</a:t>
            </a:r>
            <a:r>
              <a:rPr lang="zh-CN" altLang="en-US" sz="2400" dirty="0"/>
              <a:t>，并证明你的判断。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P1</a:t>
            </a:r>
            <a:r>
              <a:rPr lang="zh-CN" altLang="en-US" sz="2400" dirty="0"/>
              <a:t>：逻辑是很难的或没有很多学生喜欢逻辑；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P2</a:t>
            </a:r>
            <a:r>
              <a:rPr lang="zh-CN" altLang="en-US" sz="2400" dirty="0"/>
              <a:t>：如果哲学是容易的，则逻辑不是很难的；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C1</a:t>
            </a:r>
            <a:r>
              <a:rPr lang="zh-CN" altLang="en-US" sz="2400" dirty="0"/>
              <a:t>：如果有很多学生喜欢逻辑，则哲学不是容易的；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C2</a:t>
            </a:r>
            <a:r>
              <a:rPr lang="zh-CN" altLang="en-US" sz="2400" dirty="0"/>
              <a:t>：如果哲学不是容易的，则没有很多学生喜欢逻辑。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31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3645158-436D-4669-AE42-37A346ED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1.4  </a:t>
            </a:r>
            <a:r>
              <a:rPr lang="zh-CN" altLang="en-US" sz="3600" dirty="0">
                <a:latin typeface="+mn-ea"/>
                <a:ea typeface="+mn-ea"/>
              </a:rPr>
              <a:t>命题演算</a:t>
            </a:r>
            <a:r>
              <a:rPr lang="en-US" altLang="zh-CN" sz="3600" dirty="0">
                <a:latin typeface="+mn-ea"/>
                <a:ea typeface="+mn-ea"/>
              </a:rPr>
              <a:t>L</a:t>
            </a:r>
            <a:r>
              <a:rPr lang="zh-CN" altLang="en-US" sz="3600" dirty="0">
                <a:latin typeface="+mn-ea"/>
                <a:ea typeface="+mn-ea"/>
              </a:rPr>
              <a:t>的可靠性与完全性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2075DA9-045D-4EE7-96B9-2CB803DA9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(L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的无矛盾性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命题演算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是无矛盾的，即不存在公式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同时成立。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反设存在公式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同时成立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。由定理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同时成立，于是对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的任一赋值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v(p)=v(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p)=1.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但这是不可能的。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公式集的完备性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设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是完备的，是指对任一公式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必有一个成立。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完备公式集是下面完全性定理证明的一个基础：证明过程中需要对无矛盾公式集进行完备扩张。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2075DA9-045D-4EE7-96B9-2CB803DA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 r="-1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0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507B7BE-FDBC-4CEE-B35D-920E71AC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1.4  </a:t>
            </a:r>
            <a:r>
              <a:rPr lang="zh-CN" altLang="en-US" sz="3600" dirty="0">
                <a:latin typeface="+mn-ea"/>
                <a:ea typeface="+mn-ea"/>
              </a:rPr>
              <a:t>命题演算</a:t>
            </a:r>
            <a:r>
              <a:rPr lang="en-US" altLang="zh-CN" sz="3600" dirty="0">
                <a:latin typeface="+mn-ea"/>
                <a:ea typeface="+mn-ea"/>
              </a:rPr>
              <a:t>L</a:t>
            </a:r>
            <a:r>
              <a:rPr lang="zh-CN" altLang="en-US" sz="3600" dirty="0">
                <a:latin typeface="+mn-ea"/>
                <a:ea typeface="+mn-ea"/>
              </a:rPr>
              <a:t>的可靠性与完全性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0D486D39-0D64-467F-9881-9FF1D8AEF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(L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的完全性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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反设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不成立，接下来设法构造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的一个赋值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，它使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中公式的真值为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，但使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v(p)=0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，从而与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矛盾。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是可数集，故可以把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中公式排成一列，设为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令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{p}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n&gt;0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时，令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1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 ,                          </m:t>
                            </m:r>
                            <m:r>
                              <a:rPr lang="zh-CN" alt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sSub>
                              <m:sSub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0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⊢</m:t>
                            </m:r>
                            <m:sSub>
                              <m:sSub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zh-CN" alt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sSub>
                              <m:sSub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⊬</m:t>
                            </m:r>
                            <m:sSub>
                              <m:sSub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这样就定义出一系列公式集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0D486D39-0D64-467F-9881-9FF1D8AE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63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86082F5-A220-4FA8-B8E7-F697A993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1.4  </a:t>
            </a:r>
            <a:r>
              <a:rPr lang="zh-CN" altLang="en-US" sz="3600" dirty="0">
                <a:latin typeface="+mn-ea"/>
                <a:ea typeface="+mn-ea"/>
              </a:rPr>
              <a:t>命题演算</a:t>
            </a:r>
            <a:r>
              <a:rPr lang="en-US" altLang="zh-CN" sz="3600" dirty="0">
                <a:latin typeface="+mn-ea"/>
                <a:ea typeface="+mn-ea"/>
              </a:rPr>
              <a:t>L</a:t>
            </a:r>
            <a:r>
              <a:rPr lang="zh-CN" altLang="en-US" sz="3600" dirty="0">
                <a:latin typeface="+mn-ea"/>
                <a:ea typeface="+mn-ea"/>
              </a:rPr>
              <a:t>的可靠性与完全性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0C98B20-11C6-40FD-AFD7-7AECC3DC7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下面对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归纳证明每个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都是无矛盾的。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首先，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是无矛盾的，否则由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{p}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 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，与假设矛盾。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现设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无矛盾，进而证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无矛盾。若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有矛盾，则存在公式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(1)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这时有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因为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无矛盾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。于是由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的定义知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Γ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⊬</m:t>
                    </m:r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(3)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{p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结合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(1)(3)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用反证律即得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，这与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矛盾。以上说明每个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都是无矛盾的。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作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0C98B20-11C6-40FD-AFD7-7AECC3DC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1308" r="-1210" b="-1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27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1D26473-6CE4-450A-A16B-9267B859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1.4  </a:t>
            </a:r>
            <a:r>
              <a:rPr lang="zh-CN" altLang="en-US" sz="3600" dirty="0">
                <a:latin typeface="+mn-ea"/>
                <a:ea typeface="+mn-ea"/>
              </a:rPr>
              <a:t>命题演算</a:t>
            </a:r>
            <a:r>
              <a:rPr lang="en-US" altLang="zh-CN" sz="3600" dirty="0">
                <a:latin typeface="+mn-ea"/>
                <a:ea typeface="+mn-ea"/>
              </a:rPr>
              <a:t>L</a:t>
            </a:r>
            <a:r>
              <a:rPr lang="zh-CN" altLang="en-US" sz="3600" dirty="0">
                <a:latin typeface="+mn-ea"/>
                <a:ea typeface="+mn-ea"/>
              </a:rPr>
              <a:t>的可靠性与完全性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9231A8A0-FEB8-4587-A2ED-FFE7C1C86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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*也是无矛盾的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。这是因为若*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则必然存在某个充分大的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*还具有完备性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：对于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的任一公式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 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二者必居其一。实际上，若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 </a:t>
                </a:r>
                <a14:m>
                  <m:oMath xmlns:m="http://schemas.openxmlformats.org/officeDocument/2006/math"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⊬</m:t>
                    </m:r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，则有：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⊬</m:t>
                    </m:r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 *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{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 *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*叫做的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无矛盾完备扩张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利用*的无矛盾性和完备性可定义一个映射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v: 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9231A8A0-FEB8-4587-A2ED-FFE7C1C8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056880" cy="5127625"/>
              </a:xfrm>
              <a:prstGeom prst="rect">
                <a:avLst/>
              </a:prstGeom>
              <a:blipFill>
                <a:blip r:embed="rId2"/>
                <a:stretch>
                  <a:fillRect l="-1135" t="-8323" r="-13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97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B2C045-DCD9-4D1A-B1B1-30AEF6E7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1.4  </a:t>
            </a:r>
            <a:r>
              <a:rPr lang="zh-CN" altLang="en-US" sz="3600" dirty="0">
                <a:latin typeface="+mn-ea"/>
                <a:ea typeface="+mn-ea"/>
              </a:rPr>
              <a:t>命题演算</a:t>
            </a:r>
            <a:r>
              <a:rPr lang="en-US" altLang="zh-CN" sz="3600" dirty="0">
                <a:latin typeface="+mn-ea"/>
                <a:ea typeface="+mn-ea"/>
              </a:rPr>
              <a:t>L</a:t>
            </a:r>
            <a:r>
              <a:rPr lang="zh-CN" altLang="en-US" sz="3600" dirty="0">
                <a:latin typeface="+mn-ea"/>
                <a:ea typeface="+mn-ea"/>
              </a:rPr>
              <a:t>的可靠性与完全性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0D5E4299-4839-4E39-A2CA-A75EA46EE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81330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v(q)=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1,      </m:t>
                            </m:r>
                            <m:r>
                              <a:rPr lang="zh-CN" altLang="en-US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  <m:r>
                              <m:rPr>
                                <m:nor/>
                              </m:rPr>
                              <a:rPr lang="en-US" altLang="zh-CN" sz="2400" b="0" kern="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*</m:t>
                            </m:r>
                            <m:r>
                              <a:rPr lang="zh-CN" altLang="en-US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q</m:t>
                            </m:r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0,    </m:t>
                            </m:r>
                            <m:r>
                              <a:rPr lang="zh-CN" altLang="en-US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  <m:r>
                              <m:rPr>
                                <m:nor/>
                              </m:rPr>
                              <a:rPr lang="en-US" altLang="zh-CN" sz="2400" b="0" kern="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*</m:t>
                            </m:r>
                            <m:r>
                              <a:rPr lang="zh-CN" altLang="en-US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⊢</m:t>
                            </m:r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q</m:t>
                            </m:r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是良定义的，因为对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的任一公式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，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这二者必居其一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*完备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，且只居其一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*无矛盾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下证以上定义的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具有保运算性，从而是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L(X)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的一个赋值。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对任一公式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的定义可得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v(q)=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1,      </m:t>
                            </m:r>
                            <m:r>
                              <a:rPr lang="zh-CN" altLang="en-US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  <m:r>
                              <m:rPr>
                                <m:nor/>
                              </m:rPr>
                              <a:rPr lang="en-US" altLang="zh-CN" sz="2400" b="0" kern="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*</m:t>
                            </m:r>
                            <m:r>
                              <a:rPr lang="zh-CN" altLang="en-US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b="0" kern="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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q</m:t>
                            </m:r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0,    </m:t>
                            </m:r>
                            <m:r>
                              <a:rPr lang="zh-CN" altLang="en-US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  <m:r>
                              <m:rPr>
                                <m:nor/>
                              </m:rPr>
                              <a:rPr lang="en-US" altLang="zh-CN" sz="2400" b="0" kern="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*</m:t>
                            </m:r>
                            <m:r>
                              <a:rPr lang="zh-CN" altLang="en-US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⊢</m:t>
                            </m:r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¬</m:t>
                            </m:r>
                            <m:r>
                              <m:rPr>
                                <m:nor/>
                              </m:rPr>
                              <a:rPr lang="en-US" altLang="zh-CN" sz="2400" b="0" kern="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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q</m:t>
                            </m:r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.</m:t>
                            </m:r>
                          </m:e>
                        </m:eqArr>
                      </m:e>
                    </m:d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v(q)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的定义式相对比即知：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0D5E4299-4839-4E39-A2CA-A75EA46EE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8133080" cy="5127625"/>
              </a:xfrm>
              <a:prstGeom prst="rect">
                <a:avLst/>
              </a:prstGeom>
              <a:blipFill>
                <a:blip r:embed="rId2"/>
                <a:stretch>
                  <a:fillRect l="-1124" r="-45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72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0C623F2-4199-4E06-908C-EE724990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1.4  </a:t>
            </a:r>
            <a:r>
              <a:rPr lang="zh-CN" altLang="en-US" sz="3600" dirty="0">
                <a:latin typeface="+mn-ea"/>
                <a:ea typeface="+mn-ea"/>
              </a:rPr>
              <a:t>命题演算</a:t>
            </a:r>
            <a:r>
              <a:rPr lang="en-US" altLang="zh-CN" sz="3600" dirty="0">
                <a:latin typeface="+mn-ea"/>
                <a:ea typeface="+mn-ea"/>
              </a:rPr>
              <a:t>L</a:t>
            </a:r>
            <a:r>
              <a:rPr lang="zh-CN" altLang="en-US" sz="3600" dirty="0">
                <a:latin typeface="+mn-ea"/>
                <a:ea typeface="+mn-ea"/>
              </a:rPr>
              <a:t>的可靠性与完全性</a:t>
            </a:r>
            <a:endParaRPr lang="zh-CN" altLang="en-US" sz="3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815C8C1-5453-486C-B7F5-40997C28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(4) v(q)= v(q)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另外还需要证明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v(q)v(r)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，分两种情形：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情形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v(q)v(r)=1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，此时又有两种情况：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v(q)=0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v(r)=1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v(q)=0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el-GR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Γ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*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sty m:val="p"/>
                      </m:rP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</a:t>
                </a:r>
                <a:r>
                  <a:rPr lang="el-GR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Γ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*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sty m:val="p"/>
                      </m:rP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r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否定前件律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</a:t>
                </a:r>
                <a:r>
                  <a:rPr lang="el-GR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v(r)=1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el-GR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Γ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*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</a:t>
                </a:r>
                <a:r>
                  <a:rPr lang="el-GR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Γ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*</m:t>
                    </m:r>
                    <m:r>
                      <a:rPr lang="zh-CN" altLang="en-US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sty m:val="p"/>
                      </m:rP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r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肯定后件律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</a:t>
                </a:r>
                <a:r>
                  <a:rPr lang="el-GR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情形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v(q)v(r)=0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，此时有：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v(q)=1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v(r)=0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815C8C1-5453-486C-B7F5-40997C28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070" b="-42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48213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</TotalTime>
  <Words>5432</Words>
  <Application>Microsoft Office PowerPoint</Application>
  <PresentationFormat>全屏显示(4:3)</PresentationFormat>
  <Paragraphs>376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宋体</vt:lpstr>
      <vt:lpstr>Arial</vt:lpstr>
      <vt:lpstr>Calibri</vt:lpstr>
      <vt:lpstr>Cambria Math</vt:lpstr>
      <vt:lpstr>Haettenschweiler</vt:lpstr>
      <vt:lpstr>Tahoma</vt:lpstr>
      <vt:lpstr>Times New Roman</vt:lpstr>
      <vt:lpstr>Verdana</vt:lpstr>
      <vt:lpstr>默认设计模板</vt:lpstr>
      <vt:lpstr>第一章 命题演算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§1.5.4  应用举例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ahchs</dc:creator>
  <cp:lastModifiedBy>ahchs@yonyou.com</cp:lastModifiedBy>
  <cp:revision>446</cp:revision>
  <cp:lastPrinted>1601-01-01T00:00:00Z</cp:lastPrinted>
  <dcterms:created xsi:type="dcterms:W3CDTF">1601-01-01T00:00:00Z</dcterms:created>
  <dcterms:modified xsi:type="dcterms:W3CDTF">2022-03-17T06:30:20Z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