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1" r:id="rId3"/>
    <p:sldId id="577" r:id="rId4"/>
    <p:sldId id="578" r:id="rId5"/>
    <p:sldId id="579" r:id="rId6"/>
    <p:sldId id="580" r:id="rId7"/>
    <p:sldId id="581" r:id="rId8"/>
    <p:sldId id="582" r:id="rId9"/>
    <p:sldId id="583" r:id="rId10"/>
    <p:sldId id="584" r:id="rId11"/>
    <p:sldId id="585" r:id="rId12"/>
    <p:sldId id="586" r:id="rId13"/>
    <p:sldId id="587" r:id="rId14"/>
    <p:sldId id="588" r:id="rId15"/>
    <p:sldId id="589" r:id="rId16"/>
    <p:sldId id="590" r:id="rId17"/>
    <p:sldId id="591" r:id="rId18"/>
    <p:sldId id="592" r:id="rId19"/>
    <p:sldId id="593" r:id="rId20"/>
    <p:sldId id="594" r:id="rId21"/>
    <p:sldId id="595" r:id="rId22"/>
    <p:sldId id="596" r:id="rId23"/>
    <p:sldId id="597" r:id="rId24"/>
    <p:sldId id="598" r:id="rId25"/>
    <p:sldId id="599" r:id="rId26"/>
    <p:sldId id="600" r:id="rId27"/>
    <p:sldId id="601" r:id="rId28"/>
    <p:sldId id="602" r:id="rId29"/>
    <p:sldId id="603" r:id="rId30"/>
    <p:sldId id="604" r:id="rId31"/>
    <p:sldId id="605" r:id="rId32"/>
    <p:sldId id="606" r:id="rId33"/>
    <p:sldId id="607" r:id="rId34"/>
    <p:sldId id="608" r:id="rId35"/>
    <p:sldId id="609" r:id="rId36"/>
    <p:sldId id="610" r:id="rId37"/>
    <p:sldId id="611" r:id="rId38"/>
    <p:sldId id="612" r:id="rId39"/>
    <p:sldId id="613" r:id="rId4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9900"/>
    <a:srgbClr val="FF3300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93CE4D8-6D3F-4B89-828A-7807920BEC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87A4BA-942B-48E2-B84C-69DF0636BEA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5528136B-E9C9-4395-B32E-489014FF47AE}" type="datetimeFigureOut">
              <a:rPr lang="zh-CN" altLang="en-US"/>
              <a:pPr>
                <a:defRPr/>
              </a:pPr>
              <a:t>2021/04/25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247F2447-334D-4F7D-94DA-17A4FFCB4A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EF2AD14A-FD1B-43F6-BBB3-3B1D7AC6B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65F565-3DA9-4901-A51F-98DBF742E8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C16164-70D4-478C-9A12-2A3ED8FA46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EC19E7E3-20DF-4B65-ABA0-4BE62A8131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6092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8336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75463" y="228600"/>
            <a:ext cx="1978025" cy="61118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36625" y="228600"/>
            <a:ext cx="5786438" cy="611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78152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91438" cy="679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36625" y="1198563"/>
            <a:ext cx="3881438" cy="51419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70463" y="1198563"/>
            <a:ext cx="3883025" cy="51419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68071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91438" cy="679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36625" y="1198563"/>
            <a:ext cx="7916863" cy="5141912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937394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36625" y="228600"/>
            <a:ext cx="7916863" cy="6111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3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6225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2350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6625" y="1198563"/>
            <a:ext cx="3881438" cy="51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70463" y="1198563"/>
            <a:ext cx="3883025" cy="51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5483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8533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6626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83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662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80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in1">
            <a:extLst>
              <a:ext uri="{FF2B5EF4-FFF2-40B4-BE49-F238E27FC236}">
                <a16:creationId xmlns:a16="http://schemas.microsoft.com/office/drawing/2014/main" id="{AFD85FE5-2BFC-44F2-A079-52D3211333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56213"/>
            <a:ext cx="1100138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顶部">
            <a:extLst>
              <a:ext uri="{FF2B5EF4-FFF2-40B4-BE49-F238E27FC236}">
                <a16:creationId xmlns:a16="http://schemas.microsoft.com/office/drawing/2014/main" id="{2A98C8D6-23A4-4630-BA54-C82D7D33D1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144000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>
            <a:extLst>
              <a:ext uri="{FF2B5EF4-FFF2-40B4-BE49-F238E27FC236}">
                <a16:creationId xmlns:a16="http://schemas.microsoft.com/office/drawing/2014/main" id="{59C339FF-C83A-4425-8F27-5C4B8272C0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228600"/>
            <a:ext cx="7691438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98BB88B6-0FDD-43EF-9C68-9AEBEF3850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62038" y="6469063"/>
            <a:ext cx="3073400" cy="312737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400" b="0">
                <a:solidFill>
                  <a:schemeClr val="tx2"/>
                </a:solidFill>
                <a:latin typeface="Haettenschweiler" panose="020B0706040902060204" pitchFamily="34" charset="0"/>
              </a:rPr>
              <a:t>U</a:t>
            </a:r>
            <a:r>
              <a:rPr kumimoji="1" lang="en-US" altLang="zh-CN" sz="1400" b="0">
                <a:solidFill>
                  <a:srgbClr val="000066"/>
                </a:solidFill>
                <a:latin typeface="Haettenschweiler" panose="020B0706040902060204" pitchFamily="34" charset="0"/>
              </a:rPr>
              <a:t>niversity    of    </a:t>
            </a:r>
            <a:r>
              <a:rPr kumimoji="1" lang="en-US" altLang="zh-CN" sz="1400" b="0">
                <a:solidFill>
                  <a:schemeClr val="tx2"/>
                </a:solidFill>
                <a:latin typeface="Haettenschweiler" panose="020B0706040902060204" pitchFamily="34" charset="0"/>
              </a:rPr>
              <a:t>S</a:t>
            </a:r>
            <a:r>
              <a:rPr kumimoji="1" lang="en-US" altLang="zh-CN" sz="1400" b="0">
                <a:solidFill>
                  <a:srgbClr val="000066"/>
                </a:solidFill>
                <a:latin typeface="Haettenschweiler" panose="020B0706040902060204" pitchFamily="34" charset="0"/>
              </a:rPr>
              <a:t>cience    and    </a:t>
            </a:r>
            <a:r>
              <a:rPr kumimoji="1" lang="en-US" altLang="zh-CN" sz="1400" b="0">
                <a:solidFill>
                  <a:schemeClr val="tx2"/>
                </a:solidFill>
                <a:latin typeface="Haettenschweiler" panose="020B0706040902060204" pitchFamily="34" charset="0"/>
              </a:rPr>
              <a:t>T</a:t>
            </a:r>
            <a:r>
              <a:rPr kumimoji="1" lang="en-US" altLang="zh-CN" sz="1400" b="0">
                <a:solidFill>
                  <a:srgbClr val="000066"/>
                </a:solidFill>
                <a:latin typeface="Haettenschweiler" panose="020B0706040902060204" pitchFamily="34" charset="0"/>
              </a:rPr>
              <a:t>echnology    of    </a:t>
            </a:r>
            <a:r>
              <a:rPr kumimoji="1" lang="en-US" altLang="zh-CN" sz="1400" b="0">
                <a:solidFill>
                  <a:schemeClr val="tx2"/>
                </a:solidFill>
                <a:latin typeface="Haettenschweiler" panose="020B0706040902060204" pitchFamily="34" charset="0"/>
              </a:rPr>
              <a:t>C</a:t>
            </a:r>
            <a:r>
              <a:rPr kumimoji="1" lang="en-US" altLang="zh-CN" sz="1400" b="0">
                <a:solidFill>
                  <a:srgbClr val="000066"/>
                </a:solidFill>
                <a:latin typeface="Haettenschweiler" panose="020B0706040902060204" pitchFamily="34" charset="0"/>
              </a:rPr>
              <a:t>hina</a:t>
            </a:r>
          </a:p>
        </p:txBody>
      </p:sp>
      <p:pic>
        <p:nvPicPr>
          <p:cNvPr id="1030" name="Picture 12" descr="点击新窗口打开 新蓝校徽 作者： ">
            <a:hlinkClick r:id="" action="ppaction://noaction"/>
            <a:extLst>
              <a:ext uri="{FF2B5EF4-FFF2-40B4-BE49-F238E27FC236}">
                <a16:creationId xmlns:a16="http://schemas.microsoft.com/office/drawing/2014/main" id="{9EB5269B-B12A-4C58-BBC7-94887248C3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1089026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3">
            <a:extLst>
              <a:ext uri="{FF2B5EF4-FFF2-40B4-BE49-F238E27FC236}">
                <a16:creationId xmlns:a16="http://schemas.microsoft.com/office/drawing/2014/main" id="{29BC326D-5ADA-48F0-87E9-8C463AA40E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4875" y="1009650"/>
            <a:ext cx="7974013" cy="66675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B3B3"/>
              </a:gs>
              <a:gs pos="100000">
                <a:srgbClr val="FFDAD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en-US" b="0">
              <a:latin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2B115-3600-4B43-B034-FAEECD841316}"/>
              </a:ext>
            </a:extLst>
          </p:cNvPr>
          <p:cNvSpPr txBox="1"/>
          <p:nvPr userDrawn="1"/>
        </p:nvSpPr>
        <p:spPr>
          <a:xfrm>
            <a:off x="5076825" y="6503988"/>
            <a:ext cx="2051050" cy="27463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200" b="0">
                <a:solidFill>
                  <a:srgbClr val="000000"/>
                </a:solidFill>
                <a:latin typeface="Verdana" panose="020B0604030504040204" pitchFamily="34" charset="0"/>
              </a:rPr>
              <a:t>中国科技大学计算机学院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C2AFA5-5E33-49D0-949F-3D5A3488275D}"/>
              </a:ext>
            </a:extLst>
          </p:cNvPr>
          <p:cNvCxnSpPr/>
          <p:nvPr userDrawn="1"/>
        </p:nvCxnSpPr>
        <p:spPr>
          <a:xfrm flipV="1">
            <a:off x="931863" y="6400800"/>
            <a:ext cx="79200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3B5E8BB-D6B0-4C0E-ADE8-CC2C424559E7}"/>
              </a:ext>
            </a:extLst>
          </p:cNvPr>
          <p:cNvSpPr txBox="1"/>
          <p:nvPr userDrawn="1"/>
        </p:nvSpPr>
        <p:spPr>
          <a:xfrm>
            <a:off x="7375525" y="6486525"/>
            <a:ext cx="1512888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EFC30A20-7FB9-4582-9571-1D930C25F799}" type="slidenum">
              <a:rPr lang="zh-CN" altLang="en-US" sz="1200" b="0" smtClean="0">
                <a:solidFill>
                  <a:srgbClr val="000000"/>
                </a:solidFill>
                <a:latin typeface="Verdana" panose="020B0604030504040204" pitchFamily="34" charset="0"/>
              </a:rPr>
              <a:pPr algn="r" eaLnBrk="1" hangingPunct="1">
                <a:defRPr/>
              </a:pPr>
              <a:t>‹#›</a:t>
            </a:fld>
            <a:endParaRPr lang="en-US" altLang="zh-CN" sz="1200" b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035" name="Rectangle 5">
            <a:extLst>
              <a:ext uri="{FF2B5EF4-FFF2-40B4-BE49-F238E27FC236}">
                <a16:creationId xmlns:a16="http://schemas.microsoft.com/office/drawing/2014/main" id="{51474C7A-4444-4E13-AD74-CF8002F071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5" y="1198563"/>
            <a:ext cx="7916863" cy="514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8C77BA0-636F-455E-8B49-B9A02ED0F4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ea typeface="华文行楷" panose="02010800040101010101" pitchFamily="2" charset="-122"/>
              </a:rPr>
              <a:t>第二章 谓词演算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8E86D85-3656-468E-8CA4-D9119014156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86000" y="4038600"/>
            <a:ext cx="6400800" cy="1752600"/>
          </a:xfrm>
        </p:spPr>
        <p:txBody>
          <a:bodyPr/>
          <a:lstStyle/>
          <a:p>
            <a:pPr eaLnBrk="1" hangingPunct="1"/>
            <a:r>
              <a:rPr lang="zh-CN" altLang="en-US">
                <a:ea typeface="华文行楷" panose="02010800040101010101" pitchFamily="2" charset="-122"/>
              </a:rPr>
              <a:t>刘贵全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gqliu@ustc.edu.cn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E68E9AB-7888-49EB-B3DD-7F3D0A3F4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数理逻辑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002DBC6-D2E6-45A1-9C9B-6C6C369FF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" indent="0" algn="ctr" eaLnBrk="1" hangingPunct="1">
              <a:buNone/>
              <a:defRPr/>
            </a:pPr>
            <a:r>
              <a:rPr lang="en-US" altLang="zh-CN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2.2.3   </a:t>
            </a:r>
            <a:r>
              <a:rPr lang="zh-CN" alt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闭式的语义特征</a:t>
            </a:r>
            <a:endParaRPr lang="en-US" altLang="zh-CN" sz="360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02D25EB5-5682-4BD8-B2B7-7ACD22D157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推论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  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p|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=0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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=0.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的全称闭式。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endPara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5  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p|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且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pq|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=1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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q|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=1.</a:t>
                </a:r>
              </a:p>
              <a:p>
                <a:pPr marL="5715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任取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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，有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|p|(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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)=1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且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pq|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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)=1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 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q|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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)=1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02D25EB5-5682-4BD8-B2B7-7ACD22D15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458" t="-13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406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49A09641-D4D3-49A0-A69A-C1B9178F7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" indent="0" algn="ctr" eaLnBrk="1" hangingPunct="1">
              <a:buNone/>
              <a:defRPr/>
            </a:pPr>
            <a:r>
              <a:rPr lang="en-US" altLang="zh-CN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2.2.4   </a:t>
            </a:r>
            <a:r>
              <a:rPr lang="zh-CN" alt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语义推论与有效式</a:t>
            </a:r>
            <a:endParaRPr lang="en-US" altLang="zh-CN" sz="360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>
                <a:extLst>
                  <a:ext uri="{FF2B5EF4-FFF2-40B4-BE49-F238E27FC236}">
                    <a16:creationId xmlns:a16="http://schemas.microsoft.com/office/drawing/2014/main" id="{F1DC17F3-9BA8-4812-9A23-B5B9D35CDC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定义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1(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模型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设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的一个解释域。若公式集的每个公式都在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中恒真，则称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是的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模型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：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r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   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r|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=1. </a:t>
                </a:r>
              </a:p>
              <a:p>
                <a:pPr marL="0" indent="0" eaLnBrk="1" hangingPunct="1">
                  <a:buNone/>
                  <a:defRPr/>
                </a:pPr>
                <a:endParaRPr lang="en-US" altLang="zh-CN" sz="12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=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时任何解释域都是的模型。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endParaRPr lang="en-US" altLang="zh-CN" sz="12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定义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 (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语义推论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公式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是公式集的语义推论，记作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p,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指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在的所有模型中恒真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的任何模型都是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{p}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的模型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：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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当每个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r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 都有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r|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时，也有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p|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=1.</a:t>
                </a:r>
              </a:p>
              <a:p>
                <a:pPr marL="57150" indent="0" eaLnBrk="1" hangingPunct="1">
                  <a:buNone/>
                  <a:defRPr/>
                </a:pPr>
                <a:endParaRPr lang="en-US" altLang="zh-CN" sz="12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定义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 (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有效式与可满足公式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  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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叫做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有效式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，记为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。若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不是有效式，则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叫做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可满足公式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endParaRPr lang="en-US" altLang="zh-CN" sz="12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400050" eaLnBrk="1" hangingPunct="1">
                  <a:defRPr/>
                </a:pP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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在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的所有解释域中恒真。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" name="Rectangle 5">
                <a:extLst>
                  <a:ext uri="{FF2B5EF4-FFF2-40B4-BE49-F238E27FC236}">
                    <a16:creationId xmlns:a16="http://schemas.microsoft.com/office/drawing/2014/main" id="{F1DC17F3-9BA8-4812-9A23-B5B9D35CD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1145" t="-1308" r="-4885" b="-16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864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482A910-0464-4508-A701-53619772F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" indent="0" algn="ctr" eaLnBrk="1" hangingPunct="1">
              <a:buNone/>
              <a:defRPr/>
            </a:pPr>
            <a:r>
              <a:rPr lang="en-US" altLang="zh-CN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2.2.4   </a:t>
            </a:r>
            <a:r>
              <a:rPr lang="zh-CN" alt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语义推论与有效式</a:t>
            </a:r>
            <a:endParaRPr lang="en-US" altLang="zh-CN" sz="360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24BDA112-7B81-459B-9C7C-133B69824E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命题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  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中命题演算型永真式都是有效式。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2.1.3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的定义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的命题演算型永真式是指形为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的公式，它由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的任意公式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分别代换命题演算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的永真式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中的命题变元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所得结果。注意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由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经过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两种运算得到。任取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的解释域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和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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。根据赋值对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的保运算性，有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p(|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因为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的永真式，而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){0,1}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，故上式右端为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1.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是任意的，于是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|p(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=1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又因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是任意的，最后得到 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24BDA112-7B81-459B-9C7C-133B69824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1145" t="-1308" r="-6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156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2579639-E741-4933-8445-EC9C79EF1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" indent="0" algn="ctr" eaLnBrk="1" hangingPunct="1">
              <a:buNone/>
              <a:defRPr/>
            </a:pPr>
            <a:r>
              <a:rPr lang="en-US" altLang="zh-CN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2.2.4   </a:t>
            </a:r>
            <a:r>
              <a:rPr lang="zh-CN" alt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语义推论与有效式</a:t>
            </a:r>
            <a:endParaRPr lang="en-US" altLang="zh-CN" sz="360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794619A1-B424-4B88-AE8A-5DF366EEC6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推论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  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(K1),(K2),(K3)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这三种模式的公理都是有效式。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它们都是命题演算型永真式。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且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  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q.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设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是的任一模型，当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且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时，有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|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p|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=1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且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q|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=1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根据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2.2.3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5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，又有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q|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，所以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例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 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)}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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因为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=1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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|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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=1 .</a:t>
                </a: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794619A1-B424-4B88-AE8A-5DF366EEC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1145" t="-13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859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F62E448-8857-471B-9987-8DBE57164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" indent="0" algn="ctr" eaLnBrk="1" hangingPunct="1">
              <a:buNone/>
              <a:defRPr/>
            </a:pPr>
            <a:r>
              <a:rPr lang="en-US" altLang="zh-CN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2.2.4   </a:t>
            </a:r>
            <a:r>
              <a:rPr lang="zh-CN" alt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语义推论与有效式</a:t>
            </a:r>
            <a:endParaRPr lang="en-US" altLang="zh-CN" sz="360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5486BE12-ED9B-4632-8F8B-6B1897340F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例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   </a:t>
                </a:r>
                <a14:m>
                  <m:oMath xmlns:m="http://schemas.openxmlformats.org/officeDocument/2006/math">
                    <m:r>
                      <a:rPr lang="en-US" altLang="zh-CN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⊭</m:t>
                    </m:r>
                    <m:sSubSup>
                      <m:sSub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 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 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  对于的任一模型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p|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=1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  对于的任一模型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p|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=1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 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设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p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的全称闭式，则有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 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p.</a:t>
                </a: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5486BE12-ED9B-4632-8F8B-6B1897340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1145" t="-13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767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5DDDC78-C883-41E4-8A02-5F21D40E9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" indent="0" algn="ctr" eaLnBrk="1" hangingPunct="1">
              <a:buNone/>
              <a:defRPr/>
            </a:pPr>
            <a:r>
              <a:rPr lang="en-US" altLang="zh-CN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2.3   K</a:t>
            </a:r>
            <a:r>
              <a:rPr lang="zh-CN" alt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的可靠性</a:t>
            </a:r>
            <a:endParaRPr lang="en-US" altLang="zh-CN" sz="360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86D5330E-7222-4AB5-A603-EDB4478110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的可靠性指   </a:t>
                </a:r>
                <a:endParaRPr lang="en-US" altLang="zh-CN" sz="24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 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  (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 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引理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对给定的解释域，设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是项解释的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变通，且满足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)=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是某个项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1)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若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u(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是项，则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(u(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))=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(u(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)).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2)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若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对公式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中的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自由，则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|p(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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)=|p(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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对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u(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在项集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中的层次数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归纳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k=0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时，有三种可能的情形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可以不在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u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中出现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：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u(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)=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)=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).</a:t>
                </a:r>
                <a:endParaRPr lang="en-US" altLang="zh-CN" sz="2400" b="0" kern="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86D5330E-7222-4AB5-A603-EDB447811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1145" t="-13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119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5F81535-B0D0-4169-BF31-79121C94F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" indent="0" algn="ctr" eaLnBrk="1" hangingPunct="1">
              <a:buNone/>
              <a:defRPr/>
            </a:pPr>
            <a:r>
              <a:rPr lang="en-US" altLang="zh-CN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2.3   K</a:t>
            </a:r>
            <a:r>
              <a:rPr lang="zh-CN" alt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的可靠性</a:t>
            </a:r>
            <a:endParaRPr lang="en-US" altLang="zh-CN" sz="360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15555677-39B4-4206-B297-55FC0ECE98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(ii) u(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)=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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这时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u(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)=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是的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变通，它与对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的取值是相同的，即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)=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).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(iii) u(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)=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此时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u(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)=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要证的等式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(u(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))=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(u(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即已知条件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)=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).</a:t>
                </a:r>
              </a:p>
              <a:p>
                <a:pPr marL="0" indent="0" eaLnBrk="1" hangingPunct="1">
                  <a:buNone/>
                  <a:defRPr/>
                </a:pPr>
                <a:endParaRPr lang="en-US" altLang="zh-CN" sz="12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k&gt;0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时，设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u(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</a:t>
                </a:r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 b="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是较低层次的项。这时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u(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</a:t>
                </a:r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于是有       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(u(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 =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    =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)),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)),…,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(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    =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)),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)),…,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    =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))) =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(u(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</a:t>
                </a: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15555677-39B4-4206-B297-55FC0ECE9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1145" t="-1308" r="-6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687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8785461-3EEE-4792-A02E-5ACECA7EE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" indent="0" algn="ctr" eaLnBrk="1" hangingPunct="1">
              <a:buNone/>
              <a:defRPr/>
            </a:pPr>
            <a:r>
              <a:rPr lang="en-US" altLang="zh-CN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2.3   K</a:t>
            </a:r>
            <a:r>
              <a:rPr lang="zh-CN" alt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的可靠性</a:t>
            </a:r>
            <a:endParaRPr lang="en-US" altLang="zh-CN" sz="360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2497A7D7-DC11-4414-836D-5B810B2746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2)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对公式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在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K(Y)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中的层次数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归纳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k=0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时，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是原子公式，设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</a:t>
                </a:r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 b="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于是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</a:t>
                </a:r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 b="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这时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|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) = 1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 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)),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)),…,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(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)))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sz="2400" b="0" i="1" kern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sup>
                        </m:sSubSup>
                      </m:e>
                    </m:acc>
                  </m:oMath>
                </a14:m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 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)),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)),…,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)))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sup>
                        </m:sSubSup>
                      </m:e>
                    </m:acc>
                  </m:oMath>
                </a14:m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 |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1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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)=|p(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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成立。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2497A7D7-DC11-4414-836D-5B810B274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1145" t="-13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474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976731-E8CA-4DF1-878B-B222F363E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" indent="0" algn="ctr" eaLnBrk="1" hangingPunct="1">
              <a:buNone/>
              <a:defRPr/>
            </a:pPr>
            <a:r>
              <a:rPr lang="en-US" altLang="zh-CN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2.3   K</a:t>
            </a:r>
            <a:r>
              <a:rPr lang="zh-CN" alt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的可靠性</a:t>
            </a:r>
            <a:endParaRPr lang="en-US" altLang="zh-CN" sz="360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34057579-70AC-47F9-9B67-5E700D8FAB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k&gt;0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时，分四种情况进行讨论：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若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q(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，则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q(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，这时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|p(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) = 1      |q(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) = 0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                |q(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0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                |p(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1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(ii)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若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q(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)r(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，则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)= q(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)r(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，这时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|p(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) = 0      |q(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) = 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且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|r(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) = 0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                |q(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且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|r(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0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                |p(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0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(iii)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若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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但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不在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中自由出现，这时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。根据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2.2.3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小节命题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1-2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，有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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)=|p(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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).</a:t>
                </a: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34057579-70AC-47F9-9B67-5E700D8FA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1145" t="-13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031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643F300-B71F-4B82-BD90-676B6AF3B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" indent="0" algn="ctr" eaLnBrk="1" hangingPunct="1">
              <a:buNone/>
              <a:defRPr/>
            </a:pPr>
            <a:r>
              <a:rPr lang="en-US" altLang="zh-CN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2.3   K</a:t>
            </a:r>
            <a:r>
              <a:rPr lang="zh-CN" alt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的可靠性</a:t>
            </a:r>
            <a:endParaRPr lang="en-US" altLang="zh-CN" sz="360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B05C5318-D869-483F-9D67-F18881937D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(iv)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若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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且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在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中自由出现，则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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且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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因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对公式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中的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自由，故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中不含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。现证明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|p(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) = 0     |p(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0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先证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(). 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设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0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，即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|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0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。这时存在的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变通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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使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|q(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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0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。再作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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变通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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，使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(1)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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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).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于是由归纳假设可得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(2) |q(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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0       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上面已有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|q(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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0)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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是的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变通，它与在除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之外的变元指派上都是一致的，而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不含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，利用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2.2.3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小节命题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1-1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得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(3)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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).</a:t>
                </a: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B05C5318-D869-483F-9D67-F18881937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1145" t="-1308" r="-1298" b="-154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9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8CD32A-0E70-45D5-9934-BA2275276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2  </a:t>
            </a: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谓词演算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76C1EC96-8F0C-4932-A58E-A9823122A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373188"/>
            <a:ext cx="76200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3200" b="0" dirty="0">
                <a:latin typeface="Times New Roman" panose="02020603050405020304" pitchFamily="18" charset="0"/>
                <a:ea typeface="楷体_GB2312" pitchFamily="49" charset="-122"/>
              </a:rPr>
              <a:t>内容提要</a:t>
            </a:r>
            <a:endParaRPr lang="en-US" altLang="zh-CN" sz="32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1" hangingPunct="1"/>
            <a:endParaRPr lang="en-US" altLang="zh-CN" sz="32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algn="just" eaLnBrk="1" hangingPunct="1"/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2.1</a:t>
            </a:r>
            <a:r>
              <a:rPr lang="en-US" altLang="zh-CN" sz="2800" b="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</a:rPr>
              <a:t>谓词演算</a:t>
            </a:r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(K)</a:t>
            </a: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</a:rPr>
              <a:t>的建立</a:t>
            </a:r>
            <a:endParaRPr lang="en-US" altLang="zh-CN" sz="2800" b="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algn="just" eaLnBrk="1" hangingPunct="1"/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2.2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谓词演算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(K)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的语义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algn="just" eaLnBrk="1" hangingPunct="1"/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2.3 K</a:t>
            </a: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</a:rPr>
              <a:t>的可靠性</a:t>
            </a: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algn="just" eaLnBrk="1" hangingPunct="1"/>
            <a:r>
              <a:rPr lang="en-US" altLang="zh-CN" sz="2800" b="0" dirty="0">
                <a:latin typeface="Times New Roman" panose="02020603050405020304" pitchFamily="18" charset="0"/>
                <a:ea typeface="楷体_GB2312" pitchFamily="49" charset="-122"/>
              </a:rPr>
              <a:t>2.4 K</a:t>
            </a:r>
            <a:r>
              <a:rPr lang="zh-CN" altLang="en-US" sz="2800" b="0" dirty="0">
                <a:latin typeface="Times New Roman" panose="02020603050405020304" pitchFamily="18" charset="0"/>
                <a:ea typeface="楷体_GB2312" pitchFamily="49" charset="-122"/>
              </a:rPr>
              <a:t>的完全性</a:t>
            </a:r>
            <a:endParaRPr lang="en-US" altLang="zh-CN" sz="2800" b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F6CBEE3-E538-435E-999C-536F199EB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" indent="0" algn="ctr" eaLnBrk="1" hangingPunct="1">
              <a:buNone/>
              <a:defRPr/>
            </a:pPr>
            <a:r>
              <a:rPr lang="en-US" altLang="zh-CN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2.3   K</a:t>
            </a:r>
            <a:r>
              <a:rPr lang="zh-CN" alt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的可靠性</a:t>
            </a:r>
            <a:endParaRPr lang="en-US" altLang="zh-CN" sz="360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3D88E830-13A4-47E0-963F-DFF5040B46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现证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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变通。为此</a:t>
                </a:r>
                <a14:m>
                  <m:oMath xmlns:m="http://schemas.openxmlformats.org/officeDocument/2006/math">
                    <m:r>
                      <a:rPr lang="zh-CN" altLang="en-US" sz="2400" b="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要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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时总有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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)=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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时，又分两种可能：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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和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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时，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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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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</m:t>
                    </m:r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是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变通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  =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            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是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变通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  =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           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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</m:t>
                    </m:r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是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变通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z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时，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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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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              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(1))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  =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                           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(3))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  =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                   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已知条件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  =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                             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这说明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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变通，再由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(2)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式得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|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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0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即 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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0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3D88E830-13A4-47E0-963F-DFF5040B4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1145" t="-13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5853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452D8B3-6927-4249-8C35-644B2FA43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" indent="0" algn="ctr" eaLnBrk="1" hangingPunct="1">
              <a:buNone/>
              <a:defRPr/>
            </a:pPr>
            <a:r>
              <a:rPr lang="en-US" altLang="zh-CN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2.3   K</a:t>
            </a:r>
            <a:r>
              <a:rPr lang="zh-CN" alt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的可靠性</a:t>
            </a:r>
            <a:endParaRPr lang="en-US" altLang="zh-CN" sz="360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46333E2E-89A0-4DA0-A9A0-1C17BF50D6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再证另一个方向：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|p(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) = 0   |p(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0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设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) = 0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，即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|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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0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。这时有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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变通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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使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(4) |q(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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0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再作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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变通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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，使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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)=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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和在除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之外的变元指派上都是一致的，所以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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是的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变通。前面的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(3)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式这时仍然成立，于是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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                                       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(3))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=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                              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已知条件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=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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           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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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变通而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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再由归纳假设及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(4)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得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|q(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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|q(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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0</a:t>
                </a: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46333E2E-89A0-4DA0-A9A0-1C17BF50D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1145" t="-1308" r="-305" b="-29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363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3637DA0-3691-47AF-9D3E-2C0B40280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" indent="0" algn="ctr" eaLnBrk="1" hangingPunct="1">
              <a:buNone/>
              <a:defRPr/>
            </a:pPr>
            <a:r>
              <a:rPr lang="en-US" altLang="zh-CN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2.3   K</a:t>
            </a:r>
            <a:r>
              <a:rPr lang="zh-CN" alt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的可靠性</a:t>
            </a:r>
            <a:endParaRPr lang="en-US" altLang="zh-CN" sz="360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6CE56BF3-31F2-47D6-B4A8-2540DF9ACF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由此即得 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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是的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变通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|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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0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即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|p(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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0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到此完成了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的整个归纳过程。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引理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K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的公理都是有效式。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证明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只用证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(K4)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、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(K5)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的有效性：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1)  (K4)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是有效式。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设项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对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中的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自由。为证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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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),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任取解释域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及任一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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，并设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|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1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这时对于的任一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变通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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，总有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。现取的一个特殊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变通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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，使其满足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(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)=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；由引理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6CE56BF3-31F2-47D6-B4A8-2540DF9AC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1145" t="-1308" r="-1145" b="-30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200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11C005F-7B92-4FBC-BD40-DB48B62A7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" indent="0" algn="ctr" eaLnBrk="1" hangingPunct="1">
              <a:buNone/>
              <a:defRPr/>
            </a:pPr>
            <a:r>
              <a:rPr lang="en-US" altLang="zh-CN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2.3   K</a:t>
            </a:r>
            <a:r>
              <a:rPr lang="zh-CN" alt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的可靠性</a:t>
            </a:r>
            <a:endParaRPr lang="en-US" altLang="zh-CN" sz="360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C5ADF788-586A-4A16-835C-3A03C22026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7980680" cy="518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|p(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，这说明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|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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1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而上式当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0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时当然是成立的。由于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与都是任取的，所以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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是有效式。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2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2)  (K5)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是有效式。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要证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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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其中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不在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中自由出现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),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即证任意解释域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及任一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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，下式成立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|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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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1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该式在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0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或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0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时是明显成立的，所以只要证明当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(5) |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|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1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时，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|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就可以了。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C5ADF788-586A-4A16-835C-3A03C2202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7980680" cy="5181600"/>
              </a:xfrm>
              <a:prstGeom prst="rect">
                <a:avLst/>
              </a:prstGeom>
              <a:blipFill>
                <a:blip r:embed="rId2"/>
                <a:stretch>
                  <a:fillRect l="-1145" t="-1294" r="-840" b="-48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742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4F1693F-852D-4E44-A6A8-46D611FB1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" indent="0" algn="ctr" eaLnBrk="1" hangingPunct="1">
              <a:buNone/>
              <a:defRPr/>
            </a:pPr>
            <a:r>
              <a:rPr lang="en-US" altLang="zh-CN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2.3   K</a:t>
            </a:r>
            <a:r>
              <a:rPr lang="zh-CN" alt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的可靠性</a:t>
            </a:r>
            <a:endParaRPr lang="en-US" altLang="zh-CN" sz="360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3B8BF802-D101-44EC-A48C-11249EB638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7980680" cy="518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(5) |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q)|(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|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1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现设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(5)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式成立，这时对于的任一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变通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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 有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(6) |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1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再由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2.2.3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小节命题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可得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(7) |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|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1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(6), (7)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得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，进而得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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定理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的可靠性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 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p.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设有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的证明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(=p)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。现对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归纳证明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n=1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时，若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p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，则自然有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；若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为公理，由引理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，显然也有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n&gt;1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时，有以下三种情形：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3B8BF802-D101-44EC-A48C-11249EB63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7980680" cy="5181600"/>
              </a:xfrm>
              <a:prstGeom prst="rect">
                <a:avLst/>
              </a:prstGeom>
              <a:blipFill>
                <a:blip r:embed="rId2"/>
                <a:stretch>
                  <a:fillRect l="-1145" t="-1059" r="-4962" b="-34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071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1598A41-F47E-4309-8F38-1A3C1F8B5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" indent="0" algn="ctr" eaLnBrk="1" hangingPunct="1">
              <a:buNone/>
              <a:defRPr/>
            </a:pPr>
            <a:r>
              <a:rPr lang="en-US" altLang="zh-CN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2.3   K</a:t>
            </a:r>
            <a:r>
              <a:rPr lang="zh-CN" alt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的可靠性</a:t>
            </a:r>
            <a:endParaRPr lang="en-US" altLang="zh-CN" sz="360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33C65DBE-5CEB-4BFF-AE97-A3030D545F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7980680" cy="518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p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或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为公理，与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n=1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的情形相同。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(ii)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若有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i,j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&lt;n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使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，则由归纳假设可得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和 </a:t>
                </a:r>
                <a14:m>
                  <m:oMath xmlns:m="http://schemas.openxmlformats.org/officeDocument/2006/math">
                    <m:r>
                      <a:rPr lang="zh-CN" altLang="en-US" sz="2400" b="0" i="1" kern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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，再用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2.2.4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小节命题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得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(iii)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若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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&lt;n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，则由归纳假设得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，再用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2.2.4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小节命题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得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 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2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推论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的无矛盾性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 K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是无矛盾的，即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与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不可能同时成立。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反设有公式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使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与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同时成立，则由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的可靠性定理得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与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。这样，对任一解释域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及任一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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，有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|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且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|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1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但这是不可能的。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33C65DBE-5CEB-4BFF-AE97-A3030D545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7980680" cy="5181600"/>
              </a:xfrm>
              <a:prstGeom prst="rect">
                <a:avLst/>
              </a:prstGeom>
              <a:blipFill>
                <a:blip r:embed="rId2"/>
                <a:stretch>
                  <a:fillRect l="-1145" t="-129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740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350E122-8BEF-46AE-9A06-8B32FFE2E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" indent="0" algn="ctr" eaLnBrk="1" hangingPunct="1">
              <a:buNone/>
              <a:defRPr/>
            </a:pPr>
            <a:r>
              <a:rPr lang="en-US" altLang="zh-CN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2.4   K</a:t>
            </a:r>
            <a:r>
              <a:rPr lang="zh-CN" alt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的完全性</a:t>
            </a:r>
            <a:endParaRPr lang="en-US" altLang="zh-CN" sz="360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A06D227B-4969-476D-A5B0-D9918E547D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的完全性指   </a:t>
                </a:r>
                <a:endParaRPr lang="en-US" altLang="zh-CN" sz="24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 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  (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 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定理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无矛盾公式集一定有可数集模型。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设无矛盾公式集，下面给构造一个可数集模型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分六步来进行：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1. 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作扩大的谓词演算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en-US" altLang="zh-CN" sz="2400" kern="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取可数个新的个体常元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B={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,…}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与原来的个体常元集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C={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,…}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不相交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扩大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，以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CB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为新的个体常元集，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、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、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保持不变，得到新的谓词演算记作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en-US" altLang="zh-CN" sz="2400" b="0" kern="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的项集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en-US" altLang="zh-CN" sz="2400" b="0" kern="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的项集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的真子集。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A06D227B-4969-476D-A5B0-D9918E547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1145" t="-1308" r="-4733" b="-11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240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32A487B-C354-4EFA-8A9E-EDCFB10EF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" indent="0" algn="ctr" eaLnBrk="1" hangingPunct="1">
              <a:buNone/>
              <a:defRPr/>
            </a:pPr>
            <a:r>
              <a:rPr lang="en-US" altLang="zh-CN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2.4   K</a:t>
            </a:r>
            <a:r>
              <a:rPr lang="zh-CN" alt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的完全性</a:t>
            </a:r>
            <a:endParaRPr lang="en-US" altLang="zh-CN" sz="360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EC44BD0B-A57A-4720-B83F-59DB50163C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K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和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en-US" altLang="zh-CN" sz="2400" b="0" kern="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的原子公式集分别用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和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表示，则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YY</a:t>
                </a:r>
                <a:r>
                  <a:rPr lang="en-US" altLang="zh-CN" sz="2400" b="0" kern="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。公式集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K(Y)K(Y</a:t>
                </a:r>
                <a:r>
                  <a:rPr lang="en-US" altLang="zh-CN" sz="2400" b="0" kern="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).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2. 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作扩大的无矛盾公式集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</m:t>
                    </m:r>
                    <m:r>
                      <a:rPr lang="en-US" altLang="zh-CN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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:endParaRPr lang="en-US" altLang="zh-CN" sz="2400" kern="0" baseline="30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把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en-US" altLang="zh-CN" sz="2400" b="0" kern="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中所有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只含一个自由变元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的公式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可数个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全部取出排成不重复的一列：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(y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), 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(y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),…, 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),…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其中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(=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b="0" kern="0" baseline="-36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可以重复出现。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在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中取出一串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b="0" kern="0" baseline="-36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b="0" kern="0" baseline="-36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使之满足：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b="0" kern="0" baseline="-36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不在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(y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中出现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(ii) n&gt;0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时，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b="0" kern="0" baseline="-36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不在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(y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),…, 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中出现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且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b="0" kern="0" baseline="-36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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b="0" kern="0" baseline="-36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…,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b="0" kern="0" baseline="-36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n-1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}.</a:t>
                </a: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EC44BD0B-A57A-4720-B83F-59DB50163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1145" t="-1308" r="-25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7587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C6474BC-257C-4853-8295-ED1B31807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" indent="0" algn="ctr" eaLnBrk="1" hangingPunct="1">
              <a:buNone/>
              <a:defRPr/>
            </a:pPr>
            <a:r>
              <a:rPr lang="en-US" altLang="zh-CN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2.4   K</a:t>
            </a:r>
            <a:r>
              <a:rPr lang="zh-CN" alt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的完全性</a:t>
            </a:r>
            <a:endParaRPr lang="en-US" altLang="zh-CN" sz="360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2D9B583C-B1D1-493D-9152-8ADA63BBEA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记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b="0" kern="0" baseline="-36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)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),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并记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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</m:t>
                    </m:r>
                    <m:r>
                      <a:rPr lang="en-US" altLang="zh-CN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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{r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r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r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,…}.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则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是无矛盾的公式集，因为：若存在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en-US" altLang="zh-CN" sz="2400" b="0" kern="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中的公式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使 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</m:t>
                    </m:r>
                  </m:oMath>
                </a14:m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b="0" kern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K</m:t>
                    </m:r>
                    <m:r>
                      <m:rPr>
                        <m:nor/>
                      </m:rPr>
                      <a:rPr lang="en-US" altLang="zh-CN" sz="2400" b="0" kern="0" baseline="-200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+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与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</m:t>
                    </m:r>
                  </m:oMath>
                </a14:m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b="0" kern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K</m:t>
                    </m:r>
                    <m:r>
                      <m:rPr>
                        <m:nor/>
                      </m:rPr>
                      <a:rPr lang="en-US" altLang="zh-CN" sz="2400" b="0" kern="0" baseline="-200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+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q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同时成立，那么必存在充分大的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使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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{r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…, 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b="0" kern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K</m:t>
                    </m:r>
                    <m:r>
                      <m:rPr>
                        <m:nor/>
                      </m:rPr>
                      <a:rPr lang="en-US" altLang="zh-CN" sz="2400" b="0" kern="0" baseline="-200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+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及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q.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但我们可以对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{r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…, 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中的公式数归纳证明这是不可能的。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2D9B583C-B1D1-493D-9152-8ADA63BBE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1145" t="-1308" r="-389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579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F4F19E2-0D7C-4FF3-9A80-E3425446E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" indent="0" algn="ctr" eaLnBrk="1" hangingPunct="1">
              <a:buNone/>
              <a:defRPr/>
            </a:pPr>
            <a:r>
              <a:rPr lang="en-US" altLang="zh-CN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2.4   K</a:t>
            </a:r>
            <a:r>
              <a:rPr lang="zh-CN" alt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的完全性</a:t>
            </a:r>
            <a:endParaRPr lang="en-US" altLang="zh-CN" sz="360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EB1CABBB-7317-4767-B045-72887939AA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3. 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作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</m:t>
                    </m:r>
                  </m:oMath>
                </a14:m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的完备无矛盾扩张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</a:t>
                </a:r>
                <a:endParaRPr lang="en-US" altLang="zh-CN" sz="2400" kern="0" baseline="30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把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K(Y</a:t>
                </a:r>
                <a:r>
                  <a:rPr lang="en-US" altLang="zh-CN" sz="2400" b="0" kern="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中的所有闭式排成不重复的一列：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p</m:t>
                        </m:r>
                      </m:e>
                      <m:sub>
                        <m:r>
                          <a:rPr lang="en-US" altLang="zh-CN" sz="2400" b="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p</m:t>
                        </m:r>
                      </m:e>
                      <m:sub>
                        <m:r>
                          <a:rPr lang="en-US" altLang="zh-CN" sz="2400" b="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p</m:t>
                        </m:r>
                      </m:e>
                      <m:sub>
                        <m:r>
                          <a:rPr lang="en-US" altLang="zh-CN" sz="2400" b="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,…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令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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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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b="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sz="2400" b="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altLang="zh-CN" sz="2400" b="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𝑛</m:t>
                                </m:r>
                                <m:r>
                                  <a:rPr lang="en-US" altLang="zh-CN" sz="2400" b="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240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 ,                          </m:t>
                            </m:r>
                            <m:r>
                              <a:rPr lang="zh-CN" altLang="en-US" sz="240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若</m:t>
                            </m:r>
                            <m:sSub>
                              <m:sSubPr>
                                <m:ctrlPr>
                                  <a:rPr lang="en-US" altLang="zh-CN" sz="2400" b="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sz="2400" b="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altLang="zh-CN" sz="2400" b="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𝑛</m:t>
                                </m:r>
                                <m:r>
                                  <a:rPr lang="en-US" altLang="zh-CN" sz="2400" b="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⊢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CN" sz="2400" b="0" i="1" kern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  <m:t>K</m:t>
                                    </m:r>
                                  </m:e>
                                  <m:sup>
                                    <m:r>
                                      <a:rPr lang="en-US" altLang="zh-CN" sz="2400" b="0" i="1" kern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  <m:t>+</m:t>
                                    </m:r>
                                  </m:sup>
                                </m:sSup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4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𝑛</m:t>
                                </m:r>
                                <m:r>
                                  <a:rPr lang="en-US" altLang="zh-CN" sz="24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zh-CN" sz="24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en-US" altLang="zh-CN" sz="2400" b="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altLang="zh-CN" sz="2400" b="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  </m:t>
                            </m:r>
                            <m:r>
                              <a:rPr lang="zh-CN" altLang="en-US" sz="240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若</m:t>
                            </m:r>
                            <m:sSub>
                              <m:sSubPr>
                                <m:ctrlPr>
                                  <a:rPr lang="en-US" altLang="zh-CN" sz="2400" b="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sz="2400" b="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altLang="zh-CN" sz="2400" b="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𝑛</m:t>
                                </m:r>
                                <m:r>
                                  <a:rPr lang="en-US" altLang="zh-CN" sz="2400" b="0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kern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⊬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CN" sz="2400" b="0" i="1" kern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kern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US" altLang="zh-CN" sz="2400" b="0" i="1" kern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  <m:t>+</m:t>
                                    </m:r>
                                  </m:sup>
                                </m:sSup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400" b="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𝑛</m:t>
                                </m:r>
                                <m:r>
                                  <a:rPr lang="en-US" altLang="zh-CN" sz="2400" b="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zh-CN" sz="2400" b="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</m:oMath>
                </a14:m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显然有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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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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现对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归纳证明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是无矛盾的。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n=0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时，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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已证是无矛盾的。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EB1CABBB-7317-4767-B045-72887939A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1145" t="-1308" b="-24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578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EA38E39-A562-417D-9065-77166D3C0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" indent="0" algn="ctr" eaLnBrk="1" hangingPunct="1">
              <a:buNone/>
              <a:defRPr/>
            </a:pPr>
            <a:r>
              <a:rPr lang="en-US" altLang="zh-CN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2.2.3   </a:t>
            </a:r>
            <a:r>
              <a:rPr lang="zh-CN" alt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闭式的语义特征</a:t>
            </a:r>
            <a:endParaRPr lang="en-US" altLang="zh-CN" sz="360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C46D09CA-96CA-4691-B671-1C361C25EE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5715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设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的解释域， 、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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1)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若对项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中的任一变元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都有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)=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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，则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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).</a:t>
                </a: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2)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若对公式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中任一</a:t>
                </a:r>
                <a:r>
                  <a:rPr lang="zh-CN" altLang="en-US" sz="2400" kern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自由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变元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都有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)=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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，则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|p|(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|p|(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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对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在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K(Y)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中的层次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进行归纳。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k=0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时，设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p=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kern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400" b="0" i="1" kern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，此时项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中出现的变元在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中都是自由出现的。由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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=1,…,n.</a:t>
                </a:r>
              </a:p>
              <a:p>
                <a:pPr marL="5715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于是   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|p|(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1 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zh-CN" sz="2400" b="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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0" i="1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altLang="zh-CN" sz="2400" b="0" i="0" kern="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400" b="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,…,</m:t>
                    </m:r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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0" i="1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altLang="zh-CN" sz="2400" b="0" i="0" kern="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400" b="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4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∈</m:t>
                    </m:r>
                    <m:acc>
                      <m:accPr>
                        <m:chr m:val="̅"/>
                        <m:ctrlPr>
                          <a:rPr lang="zh-CN" altLang="en-US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kern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sup>
                        </m:sSubSup>
                      </m:e>
                    </m:acc>
                  </m:oMath>
                </a14:m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      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zh-CN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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0" i="1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altLang="zh-CN" sz="2400" b="0" kern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,…,</m:t>
                    </m:r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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0" i="1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altLang="zh-CN" sz="2400" b="0" kern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4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∈</m:t>
                    </m:r>
                    <m:acc>
                      <m:accPr>
                        <m:chr m:val="̅"/>
                        <m:ctrlPr>
                          <a:rPr lang="zh-CN" altLang="en-US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 |p|(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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1</a:t>
                </a: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k&gt;0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时有三种情形：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p = q.</a:t>
                </a:r>
              </a:p>
              <a:p>
                <a:pPr marL="5715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C46D09CA-96CA-4691-B671-1C361C25E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458" t="-1308" r="-1603" b="-35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968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1CE5050-64A4-4BC5-8AE9-E17EEB9E3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" indent="0" algn="ctr" eaLnBrk="1" hangingPunct="1">
              <a:buNone/>
              <a:defRPr/>
            </a:pPr>
            <a:r>
              <a:rPr lang="en-US" altLang="zh-CN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2.4   K</a:t>
            </a:r>
            <a:r>
              <a:rPr lang="zh-CN" alt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的完全性</a:t>
            </a:r>
            <a:endParaRPr lang="en-US" altLang="zh-CN" sz="360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21732EE6-72EE-4C46-9152-A11DD46F91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n&gt;0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时，假设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有矛盾，即有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使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(1)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b="0" kern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K</m:t>
                    </m:r>
                    <m:r>
                      <m:rPr>
                        <m:nor/>
                      </m:rPr>
                      <a:rPr lang="en-US" altLang="zh-CN" sz="2400" b="0" kern="0" baseline="-200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+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及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q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由归纳假设，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无矛盾，所以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 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。于是从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的定义知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(2)</a:t>
                </a:r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Γ</m:t>
                        </m:r>
                      </m:e>
                      <m:sub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𝑛</m:t>
                        </m:r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⊬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</m:sup>
                        </m:sSup>
                      </m:sub>
                    </m:sSub>
                    <m:sSubSup>
                      <m:sSub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𝑛</m:t>
                        </m:r>
                        <m: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−1</m:t>
                        </m:r>
                      </m:sub>
                      <m:sup>
                        <m: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且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(3)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sSubSup>
                          <m:sSub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将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(3)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式右边代入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(1)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，用反证律可得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𝑛</m:t>
                        </m:r>
                        <m: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−1</m:t>
                        </m:r>
                      </m:sub>
                      <m:sup>
                        <m: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是闭式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ker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4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Γ</m:t>
                          </m:r>
                        </m:e>
                        <m:sub>
                          <m:r>
                            <a:rPr lang="en-US" altLang="zh-CN" sz="2400" b="0" i="1" ker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  <m:r>
                            <a:rPr lang="en-US" altLang="zh-CN" sz="2400" b="0" i="1" ker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CN" sz="2400" b="0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⊢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24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K</m:t>
                              </m:r>
                            </m:e>
                            <m:sup>
                              <m:r>
                                <a:rPr lang="en-US" altLang="zh-CN" sz="24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</m:sup>
                          </m:sSup>
                        </m:sub>
                      </m:sSub>
                      <m:sSubSup>
                        <m:sSubSupPr>
                          <m:ctrlPr>
                            <a:rPr lang="en-US" altLang="zh-CN" sz="24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sSubSupPr>
                        <m:e>
                          <m:r>
                            <a:rPr lang="en-US" altLang="zh-CN" sz="24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  <m:r>
                            <a:rPr lang="en-US" altLang="zh-CN" sz="24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24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这与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(2)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式矛盾。由此证明了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的无矛盾性。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作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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subSup"/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𝑛</m:t>
                        </m:r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=0</m:t>
                        </m:r>
                      </m:sub>
                      <m:sup>
                        <m: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Γ</m:t>
                            </m:r>
                          </m:e>
                          <m:sub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21732EE6-72EE-4C46-9152-A11DD46F9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1145" t="-1308" b="-139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640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A7BB6CB-588B-4F96-BDCA-DCA872F44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" indent="0" algn="ctr" eaLnBrk="1" hangingPunct="1">
              <a:buNone/>
              <a:defRPr/>
            </a:pPr>
            <a:r>
              <a:rPr lang="en-US" altLang="zh-CN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2.4   K</a:t>
            </a:r>
            <a:r>
              <a:rPr lang="zh-CN" alt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的完全性</a:t>
            </a:r>
            <a:endParaRPr lang="en-US" altLang="zh-CN" sz="360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F4B444A6-F8D4-43CE-BA7B-41339EF5E6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*也是无矛盾的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。这是因为若*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q,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q.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则必然存在某个充分大的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b="0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⊢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sz="2400" b="0" kern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与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的无矛盾性冲突。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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*还是完备的，即对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en-US" altLang="zh-CN" sz="2400" b="0" kern="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中的任一闭式</a:t>
                </a:r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p</m:t>
                        </m:r>
                      </m:e>
                      <m:sub>
                        <m:r>
                          <a:rPr lang="en-US" altLang="zh-CN" sz="2400" b="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𝑘</m:t>
                        </m:r>
                      </m:sub>
                      <m:sup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</a:t>
                </a:r>
                <a:r>
                  <a:rPr lang="en-US" altLang="zh-CN" sz="2400" b="0" kern="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b="0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⊢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p</m:t>
                        </m:r>
                      </m:e>
                      <m:sub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𝑘</m:t>
                        </m:r>
                      </m:sub>
                      <m:sup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与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</a:t>
                </a:r>
                <a:r>
                  <a:rPr lang="en-US" altLang="zh-CN" sz="2400" b="0" kern="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b="0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⊢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p</m:t>
                        </m:r>
                      </m:e>
                      <m:sub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𝑘</m:t>
                        </m:r>
                      </m:sub>
                      <m:sup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二者必居其一。实际上，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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</a:t>
                </a:r>
                <a:r>
                  <a:rPr lang="en-US" altLang="zh-CN" sz="2400" b="0" kern="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⊬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p</m:t>
                        </m:r>
                      </m:e>
                      <m:sub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𝑘</m:t>
                        </m:r>
                      </m:sub>
                      <m:sup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   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b="0" kern="0" dirty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⊬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p</m:t>
                        </m:r>
                      </m:e>
                      <m:sub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𝑘</m:t>
                        </m:r>
                      </m:sub>
                      <m:sup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   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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k+1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sSubSup>
                          <m:sSub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   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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b="0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⊢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p</m:t>
                        </m:r>
                      </m:e>
                      <m:sub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𝑘</m:t>
                        </m:r>
                      </m:sub>
                      <m:sup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   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*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b="0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⊢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p</m:t>
                        </m:r>
                      </m:e>
                      <m:sub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𝑘</m:t>
                        </m:r>
                      </m:sub>
                      <m:sup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这就证明了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*是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的完备无矛盾扩张。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F4B444A6-F8D4-43CE-BA7B-41339EF5E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1145" t="-13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140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2266886-6919-4BB0-8BD0-649632EAF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" indent="0" algn="ctr" eaLnBrk="1" hangingPunct="1">
              <a:buNone/>
              <a:defRPr/>
            </a:pPr>
            <a:r>
              <a:rPr lang="en-US" altLang="zh-CN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2.4   K</a:t>
            </a:r>
            <a:r>
              <a:rPr lang="zh-CN" alt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的完全性</a:t>
            </a:r>
            <a:endParaRPr lang="en-US" altLang="zh-CN" sz="360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D19092C6-7998-4C65-B21D-708F187143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4. 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作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en-US" altLang="zh-CN" sz="2400" b="0" kern="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的解释域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endParaRPr lang="en-US" altLang="zh-CN" sz="2400" kern="0" baseline="30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令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en-US" altLang="zh-CN" sz="2400" b="0" kern="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的所有闭项组成的集，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是由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BC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生成的以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为运算集的代数系统，是可数集。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首先，让</a:t>
                </a:r>
                <a:r>
                  <a:rPr lang="en-US" altLang="zh-CN" sz="2400" b="0" kern="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zh-CN" altLang="en-US" sz="2400" b="0" kern="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成为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en-US" altLang="zh-CN" sz="2400" b="0" kern="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的解释域：令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400" b="0" i="1" kern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=b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=c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，即都解释为自身。再规定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中与的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元谓词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对应的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元关系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sup>
                        </m:sSubSup>
                      </m:e>
                    </m:acc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如下：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对任意闭项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M,</a:t>
                </a:r>
              </a:p>
              <a:p>
                <a:pPr marL="5715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当*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b="0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⊢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en-US" altLang="zh-CN" sz="24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sSubSup>
                      <m:sSub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时，令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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;</a:t>
                </a:r>
              </a:p>
              <a:p>
                <a:pPr marL="5715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当*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b="0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⊢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en-US" altLang="zh-CN" sz="24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sSubSup>
                      <m:sSub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b="0" kern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</m:t>
                        </m:r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时，令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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*的完备无矛盾性保证了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sup>
                        </m:sSubSup>
                      </m:e>
                    </m:acc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的定义是合理的。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D19092C6-7998-4C65-B21D-708F18714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1145" t="-13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077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6A02982-91E6-4A89-8DF7-7E42A97AD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5425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" indent="0" algn="ctr" eaLnBrk="1" hangingPunct="1">
              <a:buNone/>
              <a:defRPr/>
            </a:pPr>
            <a:r>
              <a:rPr lang="en-US" altLang="zh-CN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2.4   K</a:t>
            </a:r>
            <a:r>
              <a:rPr lang="zh-CN" alt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的完全性</a:t>
            </a:r>
            <a:endParaRPr lang="en-US" altLang="zh-CN" sz="360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5E463521-140E-4A12-93A8-BD2CE0C6E6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73175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M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自然也是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的解释域。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同时，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具有如下性质：对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en-US" altLang="zh-CN" sz="2400" b="0" kern="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的任何项解释</a:t>
                </a:r>
                <a:r>
                  <a:rPr lang="en-US" altLang="zh-CN" sz="2400" b="0" kern="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和任一闭项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，总有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zh-CN" sz="2400" b="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</a:t>
                </a:r>
                <a:r>
                  <a:rPr lang="en-US" altLang="zh-CN" sz="2400" b="0" kern="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)=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这是因为常元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c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与运算符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都解释为自己。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下证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是的模型。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5. 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 *</a:t>
                </a:r>
                <a:endParaRPr lang="en-US" altLang="zh-CN" sz="24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(*)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*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b="0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⊢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en-US" altLang="zh-CN" sz="24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       |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q|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=1.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en-US" altLang="zh-CN" sz="2400" b="0" kern="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的任一闭式。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2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现对闭式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在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K(Y</a:t>
                </a:r>
                <a:r>
                  <a:rPr lang="en-US" altLang="zh-CN" sz="2400" b="0" kern="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中的层次数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归纳证明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(*)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5E463521-140E-4A12-93A8-BD2CE0C6E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73175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1145" t="-13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218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736862C-FE47-4C7B-9BB8-39D08A85D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5425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" indent="0" algn="ctr" eaLnBrk="1" hangingPunct="1">
              <a:buNone/>
              <a:defRPr/>
            </a:pPr>
            <a:r>
              <a:rPr lang="en-US" altLang="zh-CN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2.4   K</a:t>
            </a:r>
            <a:r>
              <a:rPr lang="zh-CN" alt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的完全性</a:t>
            </a:r>
            <a:endParaRPr lang="en-US" altLang="zh-CN" sz="360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46966ED6-4A3A-48AE-999F-609086D444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73175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k=0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时，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是原子公式，设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q=</a:t>
                </a:r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),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其中每个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是闭项。对任取的项解释</a:t>
                </a:r>
                <a:r>
                  <a:rPr lang="en-US" altLang="zh-CN" sz="2400" b="0" kern="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，因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是闭项，故</a:t>
                </a:r>
                <a:r>
                  <a:rPr lang="en-US" altLang="zh-CN" sz="2400" b="0" kern="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)=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于是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*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b="0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⊢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en-US" altLang="zh-CN" sz="24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      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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sup>
                        </m:sSubSup>
                      </m:e>
                    </m:acc>
                  </m:oMath>
                </a14:m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         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</a:t>
                </a:r>
                <a:r>
                  <a:rPr lang="en-US" altLang="zh-CN" sz="2400" b="0" kern="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 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sup>
                        </m:sSubSup>
                      </m:e>
                    </m:acc>
                  </m:oMath>
                </a14:m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        |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1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因</a:t>
                </a:r>
                <a:r>
                  <a:rPr lang="en-US" altLang="zh-CN" sz="2400" b="0" kern="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是任取的，所以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*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b="0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⊢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en-US" altLang="zh-CN" sz="24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      |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 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，即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|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q|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=1.</a:t>
                </a: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k&gt;0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时，分四种情形进行讨论：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</a:t>
                </a:r>
                <a:r>
                  <a:rPr lang="zh-CN" altLang="en-US" sz="2400" b="0" u="sng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情形</a:t>
                </a:r>
                <a:r>
                  <a:rPr lang="en-US" altLang="zh-CN" sz="2400" b="0" u="sng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q=r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，其中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也是闭式，此时有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46966ED6-4A3A-48AE-999F-609086D44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73175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1145" t="-14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4445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8C3D286-8803-4A86-ABF1-901CED84D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5425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" indent="0" algn="ctr" eaLnBrk="1" hangingPunct="1">
              <a:buNone/>
              <a:defRPr/>
            </a:pPr>
            <a:r>
              <a:rPr lang="en-US" altLang="zh-CN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2.4   K</a:t>
            </a:r>
            <a:r>
              <a:rPr lang="zh-CN" alt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的完全性</a:t>
            </a:r>
            <a:endParaRPr lang="en-US" altLang="zh-CN" sz="360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E76B5CA9-4758-4E0C-9FFC-BE1399EBD1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73175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*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b="0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⊢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en-US" altLang="zh-CN" sz="24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b="0" kern="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    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*</a:t>
                </a:r>
                <a:r>
                  <a:rPr lang="en-US" altLang="zh-CN" sz="2400" b="0" kern="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⊬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sz="2400" b="0" kern="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r      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*完备无矛盾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</a:t>
                </a:r>
                <a:r>
                  <a:rPr lang="en-US" altLang="zh-CN" sz="2400" b="0" kern="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   |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r|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=0   </a:t>
                </a:r>
                <a:r>
                  <a:rPr lang="en-US" altLang="zh-CN" sz="2400" b="0" kern="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由归纳假设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          |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r|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=1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</a:t>
                </a:r>
                <a:r>
                  <a:rPr lang="zh-CN" altLang="en-US" sz="2400" b="0" u="sng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情形</a:t>
                </a:r>
                <a:r>
                  <a:rPr lang="en-US" altLang="zh-CN" sz="2400" b="0" u="sng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q = 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rs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，其中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r,s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都是闭式，此时有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*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⊬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rs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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*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b="0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⊢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en-US" altLang="zh-CN" sz="24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rs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      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*完备无矛盾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      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*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b="0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⊢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en-US" altLang="zh-CN" sz="24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且*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b="0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⊢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en-US" altLang="zh-CN" sz="24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s     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用永真式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      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*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b="0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⊢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en-US" altLang="zh-CN" sz="24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且*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⊬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en-US" altLang="zh-CN" sz="24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b="0" kern="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s     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                                          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*完备、无矛盾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         |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r|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=1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且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s|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=0       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由归纳假设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         |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rs|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=0</a:t>
                </a:r>
              </a:p>
            </p:txBody>
          </p:sp>
        </mc:Choice>
        <mc:Fallback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E76B5CA9-4758-4E0C-9FFC-BE1399EBD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73175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t="-1427" r="-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3795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43CB4BD-9E76-47A2-B9F6-652FFEFBB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5425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" indent="0" algn="ctr" eaLnBrk="1" hangingPunct="1">
              <a:buNone/>
              <a:defRPr/>
            </a:pPr>
            <a:r>
              <a:rPr lang="en-US" altLang="zh-CN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2.4   K</a:t>
            </a:r>
            <a:r>
              <a:rPr lang="zh-CN" alt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的完全性</a:t>
            </a:r>
            <a:endParaRPr lang="en-US" altLang="zh-CN" sz="360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5B3047D3-4B29-4FB8-B1B1-C5B8D87B92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73175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</a:t>
                </a:r>
                <a:r>
                  <a:rPr lang="zh-CN" altLang="en-US" sz="2400" b="0" u="sng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情形</a:t>
                </a:r>
                <a:r>
                  <a:rPr lang="en-US" altLang="zh-CN" sz="2400" b="0" u="sng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q = 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且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是闭式，此时有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*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b="0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⊢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en-US" altLang="zh-CN" sz="24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r  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*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b="0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⊢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en-US" altLang="zh-CN" sz="24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((K4), MP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及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Gen)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         |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r|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=1                   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由归纳假设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         |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r|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=1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</a:t>
                </a:r>
                <a:r>
                  <a:rPr lang="zh-CN" altLang="en-US" sz="2400" b="0" u="sng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情形</a:t>
                </a:r>
                <a:r>
                  <a:rPr lang="en-US" altLang="zh-CN" sz="2400" b="0" u="sng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q = 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，其中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在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中自由出现。因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是闭式，故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只含有一个自由出现的变元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，此时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必在第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步中列出的公式中出现。设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)=p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), 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x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于是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= 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，下面对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(*)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的两个方向证明如下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()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反设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(4)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b="0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⊢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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),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但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(5) |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=0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(5)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知，存在项解释</a:t>
                </a:r>
                <a:r>
                  <a:rPr lang="en-US" altLang="zh-CN" sz="2400" b="0" kern="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使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5B3047D3-4B29-4FB8-B1B1-C5B8D87B9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73175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1145" t="-1308" r="-4275" b="-16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514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2F20195-2A32-4A2F-B626-1F50E0012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5425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" indent="0" algn="ctr" eaLnBrk="1" hangingPunct="1">
              <a:buNone/>
              <a:defRPr/>
            </a:pPr>
            <a:r>
              <a:rPr lang="en-US" altLang="zh-CN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2.4   K</a:t>
            </a:r>
            <a:r>
              <a:rPr lang="zh-CN" alt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的完全性</a:t>
            </a:r>
            <a:endParaRPr lang="en-US" altLang="zh-CN" sz="360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3ECA5FAB-DAF4-419F-B386-FFB2026F7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73175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(6) |p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)=0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记</a:t>
                </a:r>
                <a:r>
                  <a:rPr lang="en-US" altLang="zh-CN" sz="2400" b="0" kern="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为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，由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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t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en-US" altLang="zh-CN" sz="2400" b="0" kern="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的闭项，所以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</a:t>
                </a:r>
                <a:r>
                  <a:rPr lang="en-US" altLang="zh-CN" sz="2400" b="0" kern="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t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由上一节引理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1-2(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是自己的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变通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进一步得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|p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)= |p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是闭式，由上式及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(6)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又得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(7) |p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=0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另一方面，由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(4)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可得*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b="0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⊢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用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(K4)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及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MP)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，再结合归纳假设得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，与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(7)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矛盾。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2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()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设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|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=1.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因为公理都是有效式，故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3ECA5FAB-DAF4-419F-B386-FFB2026F7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73175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1145" t="-1070" r="-6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4411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9CB5F95-B2E2-4E41-B11E-F0715DEF6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5425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" indent="0" algn="ctr" eaLnBrk="1" hangingPunct="1">
              <a:buNone/>
              <a:defRPr/>
            </a:pPr>
            <a:r>
              <a:rPr lang="en-US" altLang="zh-CN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2.4   K</a:t>
            </a:r>
            <a:r>
              <a:rPr lang="zh-CN" alt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的完全性</a:t>
            </a:r>
            <a:endParaRPr lang="en-US" altLang="zh-CN" sz="360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5D0E914E-E53B-4ADE-B381-BA6EBD0D67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73175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|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 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en-US" altLang="zh-CN" sz="2400" b="0" i="1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b="0" kern="0" baseline="-36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=1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这样由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2.2.3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小节命题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5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可得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en-US" altLang="zh-CN" sz="2400" b="0" i="1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b="0" kern="0" baseline="-36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)|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。由归纳假设，有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(8)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*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b="0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⊢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en-US" altLang="zh-CN" sz="2400" b="0" i="1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b="0" kern="0" baseline="-36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、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中几个公式集的定义，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*  *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b="0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⊢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r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即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*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b="0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⊢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en-US" altLang="zh-CN" sz="2400" b="0" i="1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b="0" kern="0" baseline="-36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 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此式结合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(8)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即得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*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b="0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⊢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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至此完成了命题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(*)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的归纳过程。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6. 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整个证明的完成</a:t>
                </a:r>
                <a:endParaRPr lang="en-US" altLang="zh-CN" sz="24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任取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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 *，当然有*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b="0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⊢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。设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p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的全称闭式，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5D0E914E-E53B-4ADE-B381-BA6EBD0D6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73175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1145" t="-1070" r="-49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8613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70471AE-A852-44ED-85F0-A57FF371B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5425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" indent="0" algn="ctr" eaLnBrk="1" hangingPunct="1">
              <a:buNone/>
              <a:defRPr/>
            </a:pPr>
            <a:r>
              <a:rPr lang="en-US" altLang="zh-CN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2.4   K</a:t>
            </a:r>
            <a:r>
              <a:rPr lang="zh-CN" alt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的完全性</a:t>
            </a:r>
            <a:endParaRPr lang="en-US" altLang="zh-CN" sz="360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E7419F34-10FE-4664-BAF1-2E3E14465A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73175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6. 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整个证明的完成</a:t>
                </a:r>
                <a:endParaRPr lang="en-US" altLang="zh-CN" sz="24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任取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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 *，当然有*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b="0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⊢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。设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p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的全称闭式，则也有*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b="0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⊢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p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，由命题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(*)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得到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|p|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。由此及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2.2.3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最后得到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p|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。这说明</a:t>
                </a:r>
                <a:r>
                  <a:rPr lang="en-US" altLang="zh-CN" sz="2400" b="0" ker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zh-CN" altLang="en-US" sz="2400" b="0" ker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可数集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模型。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定理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2(K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的完全性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⊨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 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反设  </a:t>
                </a:r>
                <a14:m>
                  <m:oMath xmlns:m="http://schemas.openxmlformats.org/officeDocument/2006/math">
                    <m:r>
                      <a:rPr lang="en-US" altLang="zh-CN" sz="24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⊬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p.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设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p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的全称闭式，则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{p}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是无矛盾的，否则由反证律得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p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，从而 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成立。由定理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知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{p}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一定有模型，设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是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{p}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的模型，于是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|p|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=1   |p|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=0.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由此可知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zh-CN" altLang="en-US" sz="2400" b="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⊭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p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，再由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2.2.4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得</a:t>
                </a:r>
                <a14:m>
                  <m:oMath xmlns:m="http://schemas.openxmlformats.org/officeDocument/2006/math">
                    <m:r>
                      <a:rPr lang="zh-CN" altLang="en-US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zh-CN" altLang="en-US" sz="2400" b="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⊭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，与已知条件矛盾。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E7419F34-10FE-4664-BAF1-2E3E14465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73175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1145" t="-1308" r="-49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41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127D26C-7434-4BC3-AAD9-D1A39D537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" indent="0" algn="ctr" eaLnBrk="1" hangingPunct="1">
              <a:buNone/>
              <a:defRPr/>
            </a:pPr>
            <a:r>
              <a:rPr lang="en-US" altLang="zh-CN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2.2.3   </a:t>
            </a:r>
            <a:r>
              <a:rPr lang="zh-CN" alt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闭式的语义特征</a:t>
            </a:r>
            <a:endParaRPr lang="en-US" altLang="zh-CN" sz="360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34AD0D7C-A2F5-449D-AE46-F143D3DCDE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(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p = q.</a:t>
                </a: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|q|(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1  |q|(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0</a:t>
                </a: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         |q|(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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0                   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归纳假设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         |q|(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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1</a:t>
                </a: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(ii) p = 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qr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|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qr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1  |q|(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|r|(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1</a:t>
                </a: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           |q|(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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|r|(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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1     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归纳假设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           |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qr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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1</a:t>
                </a: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(iii) p = 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q.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设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|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1.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对的任一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i="1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变通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，作的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i="1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变通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使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i="1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x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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i="1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x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i="1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x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在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中可能自由出现，而在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中自由出现的其他变元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(</a:t>
                </a:r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i="1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x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一定也在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中自由出现，于是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34AD0D7C-A2F5-449D-AE46-F143D3DCD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458" t="-1070" r="-9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62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50C52BE-5FD8-43EB-BC3E-3FA7EDA1B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" indent="0" algn="ctr" eaLnBrk="1" hangingPunct="1">
              <a:buNone/>
              <a:defRPr/>
            </a:pPr>
            <a:r>
              <a:rPr lang="en-US" altLang="zh-CN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2.2.3   </a:t>
            </a:r>
            <a:r>
              <a:rPr lang="zh-CN" alt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闭式的语义特征</a:t>
            </a:r>
            <a:endParaRPr lang="en-US" altLang="zh-CN" sz="360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1FD35E61-5FB3-4CDC-9D1F-507E0EB9D1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5715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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i="1" kern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y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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0" i="1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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是的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i="1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变通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sz="2400" b="0" i="0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0" kern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 </m:t>
                    </m:r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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i="1" kern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y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sz="2400" b="0" i="1" kern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已知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条件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57150" indent="0" eaLnBrk="1" hangingPunct="1">
                  <a:buNone/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i="0" kern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                      </m:t>
                    </m:r>
                    <m:r>
                      <m:rPr>
                        <m:nor/>
                      </m:rPr>
                      <a:rPr lang="en-US" altLang="zh-CN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 b="0" i="0" kern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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i="1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y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         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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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i="1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变通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5715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所以对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来说，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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满足所要求的条件，由归纳假设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|q|(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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|q|(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。又因已假设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|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，故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|q|(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因而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|q|(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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)=1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，于是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|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q|(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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同样可证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|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q|(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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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|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=1</a:t>
                </a: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这说明 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|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|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q|(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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1FD35E61-5FB3-4CDC-9D1F-507E0EB9D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458" t="-13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59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1473732-A479-42CE-AF37-1262192E1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" indent="0" algn="ctr" eaLnBrk="1" hangingPunct="1">
              <a:buNone/>
              <a:defRPr/>
            </a:pPr>
            <a:r>
              <a:rPr lang="en-US" altLang="zh-CN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2.2.3   </a:t>
            </a:r>
            <a:r>
              <a:rPr lang="zh-CN" alt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闭式的语义特征</a:t>
            </a:r>
            <a:endParaRPr lang="en-US" altLang="zh-CN" sz="360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93B65FBD-CC54-41B4-AF01-D43B1B0EAF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5715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定义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1(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公式在解释域的恒真与恒假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公式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在解释域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中恒真，记作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p|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，是指对任一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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|p|(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)=1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；若对任一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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|p|(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)=0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，则称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在解释域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中恒假，记作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p|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=0.</a:t>
                </a:r>
              </a:p>
              <a:p>
                <a:pPr marL="5715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解释域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中的非恒假公式叫做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中的可满足公式。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例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设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中的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C={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F={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R={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；解释域为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。设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是公式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是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c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c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     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解释为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=0,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解释为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: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相等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(=)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。则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|p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</a:t>
                </a:r>
                <a:r>
                  <a:rPr lang="en-US" altLang="zh-CN" sz="240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=1</a:t>
                </a: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|p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</a:t>
                </a:r>
                <a:r>
                  <a:rPr lang="en-US" altLang="zh-CN" sz="240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=0</a:t>
                </a: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在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中既非恒真也非恒假，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中可满足公式。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93B65FBD-CC54-41B4-AF01-D43B1B0EA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458" t="-1308" r="-9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97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A08F522-102B-4CDA-863B-45972CBC2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" indent="0" algn="ctr" eaLnBrk="1" hangingPunct="1">
              <a:buNone/>
              <a:defRPr/>
            </a:pPr>
            <a:r>
              <a:rPr lang="en-US" altLang="zh-CN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2.2.3   </a:t>
            </a:r>
            <a:r>
              <a:rPr lang="zh-CN" alt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闭式的语义特征</a:t>
            </a:r>
            <a:endParaRPr lang="en-US" altLang="zh-CN" sz="360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AD70DE16-4683-4497-A7F5-1322D27611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5715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定理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对给定的解释域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，任一闭式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在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中恒真与恒假二者必居其一：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|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p|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或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p|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=0.</a:t>
                </a: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闭式不含自由变元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57150" indent="0" eaLnBrk="1" hangingPunct="1">
                  <a:buNone/>
                  <a:defRPr/>
                </a:pP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例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设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中的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C={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F={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R={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。而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是公式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)</a:t>
                </a:r>
                <a:r>
                  <a:rPr lang="en-US" altLang="zh-CN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1)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取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1" ker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=0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p>
                        </m:sSubSup>
                      </m:e>
                    </m:acc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为后继函数，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Z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上一元关系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 kern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p>
                        </m:sSubSup>
                      </m:e>
                    </m:acc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为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en-US" altLang="zh-CN" sz="2400" b="0" kern="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。易验证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|p|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=1.</a:t>
                </a: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2)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zh-CN" altLang="en-US" sz="2400" b="0" kern="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取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b="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bSupPr>
                          <m:e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p>
                        </m:sSubSup>
                      </m:e>
                    </m:acc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为偶数集，则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|p|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M2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=0.</a:t>
                </a: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AD70DE16-4683-4497-A7F5-1322D2761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458" t="-13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414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68792A8-40D0-43DD-8370-9A3D56BFB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" indent="0" algn="ctr" eaLnBrk="1" hangingPunct="1">
              <a:buNone/>
              <a:defRPr/>
            </a:pPr>
            <a:r>
              <a:rPr lang="en-US" altLang="zh-CN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2.2.3   </a:t>
            </a:r>
            <a:r>
              <a:rPr lang="zh-CN" alt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闭式的语义特征</a:t>
            </a:r>
            <a:endParaRPr lang="en-US" altLang="zh-CN" sz="360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59DF0635-FFCC-4BB4-9768-53CE55AF7A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5715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  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p|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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p|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=1.</a:t>
                </a:r>
              </a:p>
              <a:p>
                <a:pPr marL="5715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()</a:t>
                </a: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|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p|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=1 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对任意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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及的任一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i="1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变通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，有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|p|(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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)=1</a:t>
                </a: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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对任意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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|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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)=1</a:t>
                </a: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 |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p|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=1</a:t>
                </a: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()</a:t>
                </a: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|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p|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=1 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对任意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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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)=1</a:t>
                </a: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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对任意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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|p|(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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)=1   (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是自己的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i="1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x</m:t>
                    </m:r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变通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marL="5715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 |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p|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=1</a:t>
                </a: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59DF0635-FFCC-4BB4-9768-53CE55AF7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458" t="-1308" r="-236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8708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5454A2D-7107-41F9-AE58-7866C04FC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620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" indent="0" algn="ctr" eaLnBrk="1" hangingPunct="1">
              <a:buNone/>
              <a:defRPr/>
            </a:pPr>
            <a:r>
              <a:rPr lang="en-US" altLang="zh-CN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2.2.3   </a:t>
            </a:r>
            <a:r>
              <a:rPr lang="zh-CN" altLang="en-US" sz="36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闭式的语义特征</a:t>
            </a:r>
            <a:endParaRPr lang="en-US" altLang="zh-CN" sz="3600" kern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E6F83807-49EF-4C10-9A43-3273A5BF47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定义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设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i="1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000" b="0" kern="0" baseline="-36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,…,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i="1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000" b="0" kern="0" baseline="-36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中自由出现的全体变元，则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b="0" i="1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i="1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000" b="0" kern="0" baseline="-36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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i="1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000" b="0" kern="0" baseline="-36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叫做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</a:t>
                </a: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全称闭式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 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设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i="0" kern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</m:t>
                    </m:r>
                  </m:oMath>
                </a14:m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的全称闭式，则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p|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=1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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</m:t>
                    </m:r>
                  </m:oMath>
                </a14:m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=1.</a:t>
                </a:r>
              </a:p>
              <a:p>
                <a:pPr marL="57150" indent="0" eaLnBrk="1" hangingPunct="1">
                  <a:buNone/>
                  <a:defRPr/>
                </a:pPr>
                <a:endPara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715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</a:t>
                </a:r>
                <a:r>
                  <a:rPr lang="en-US" altLang="zh-CN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4  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p|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=0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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p|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=0.</a:t>
                </a:r>
              </a:p>
              <a:p>
                <a:pPr marL="57150" indent="0" eaLnBrk="1" hangingPunct="1">
                  <a:buNone/>
                  <a:defRPr/>
                </a:pPr>
                <a:r>
                  <a:rPr lang="zh-CN" alt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 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p|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=0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时对任意</a:t>
                </a:r>
                <a:r>
                  <a:rPr lang="zh-CN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</a:t>
                </a:r>
                <a:r>
                  <a:rPr lang="en-US" altLang="zh-CN" sz="2400" b="0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 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，有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|p|(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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)=0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；于是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0" kern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</m:t>
                    </m:r>
                  </m:oMath>
                </a14:m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)=0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。是任意的，故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b="0" i="1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b="0" kern="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p|</a:t>
                </a:r>
                <a:r>
                  <a:rPr lang="en-US" altLang="zh-CN" sz="2400" b="0" kern="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=0</a:t>
                </a:r>
                <a:r>
                  <a:rPr lang="zh-CN" altLang="en-US" sz="2400" b="0" kern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400" b="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E6F83807-49EF-4C10-9A43-3273A5BF4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320" y="1219200"/>
                <a:ext cx="7980680" cy="5127625"/>
              </a:xfrm>
              <a:prstGeom prst="rect">
                <a:avLst/>
              </a:prstGeom>
              <a:blipFill>
                <a:blip r:embed="rId2"/>
                <a:stretch>
                  <a:fillRect l="-1145" t="-1308" r="-11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14102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10670</TotalTime>
  <Words>6619</Words>
  <Application>Microsoft Office PowerPoint</Application>
  <PresentationFormat>全屏显示(4:3)</PresentationFormat>
  <Paragraphs>378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华文行楷</vt:lpstr>
      <vt:lpstr>楷体_GB2312</vt:lpstr>
      <vt:lpstr>宋体</vt:lpstr>
      <vt:lpstr>Arial</vt:lpstr>
      <vt:lpstr>Calibri</vt:lpstr>
      <vt:lpstr>Cambria Math</vt:lpstr>
      <vt:lpstr>Haettenschweiler</vt:lpstr>
      <vt:lpstr>Symbol</vt:lpstr>
      <vt:lpstr>Tahoma</vt:lpstr>
      <vt:lpstr>Times New Roman</vt:lpstr>
      <vt:lpstr>Verdana</vt:lpstr>
      <vt:lpstr>默认设计模板</vt:lpstr>
      <vt:lpstr>第二章 谓词演算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ahchs</dc:creator>
  <cp:lastModifiedBy>ahchs</cp:lastModifiedBy>
  <cp:revision>614</cp:revision>
  <cp:lastPrinted>1601-01-01T00:00:00Z</cp:lastPrinted>
  <dcterms:created xsi:type="dcterms:W3CDTF">1601-01-01T00:00:00Z</dcterms:created>
  <dcterms:modified xsi:type="dcterms:W3CDTF">2021-04-25T01:53:35Z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