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70" r:id="rId2"/>
    <p:sldId id="256" r:id="rId3"/>
    <p:sldId id="271" r:id="rId4"/>
    <p:sldId id="273" r:id="rId5"/>
    <p:sldId id="272" r:id="rId6"/>
    <p:sldId id="257" r:id="rId7"/>
    <p:sldId id="258" r:id="rId8"/>
    <p:sldId id="260" r:id="rId9"/>
    <p:sldId id="261" r:id="rId10"/>
    <p:sldId id="262" r:id="rId11"/>
    <p:sldId id="264" r:id="rId12"/>
    <p:sldId id="265" r:id="rId13"/>
    <p:sldId id="277" r:id="rId14"/>
    <p:sldId id="276" r:id="rId15"/>
    <p:sldId id="278" r:id="rId16"/>
    <p:sldId id="274" r:id="rId17"/>
    <p:sldId id="268" r:id="rId18"/>
    <p:sldId id="266" r:id="rId19"/>
    <p:sldId id="267" r:id="rId20"/>
    <p:sldId id="269"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F9829FD-DD90-4EE7-BCD7-4AF299D6F45A}" type="doc">
      <dgm:prSet loTypeId="urn:microsoft.com/office/officeart/2005/8/layout/chevron2" loCatId="process" qsTypeId="urn:microsoft.com/office/officeart/2005/8/quickstyle/simple3#1" qsCatId="simple" csTypeId="urn:microsoft.com/office/officeart/2005/8/colors/accent1_2#1" csCatId="accent1" phldr="0"/>
      <dgm:spPr/>
      <dgm:t>
        <a:bodyPr/>
        <a:lstStyle/>
        <a:p>
          <a:endParaRPr lang="en-US"/>
        </a:p>
      </dgm:t>
    </dgm:pt>
    <dgm:pt modelId="{FCC504F5-317D-4294-815B-28489BDC5845}">
      <dgm:prSet phldrT="[Text]" phldr="0" custT="1"/>
      <dgm:spPr/>
      <dgm:t>
        <a:bodyPr vert="horz" wrap="square"/>
        <a:lstStyle/>
        <a:p>
          <a:pPr>
            <a:lnSpc>
              <a:spcPct val="100000"/>
            </a:lnSpc>
            <a:spcBef>
              <a:spcPct val="0"/>
            </a:spcBef>
            <a:spcAft>
              <a:spcPct val="35000"/>
            </a:spcAft>
          </a:pPr>
          <a:r>
            <a:rPr lang="en-US" sz="2000" b="1"/>
            <a:t>S</a:t>
          </a:r>
        </a:p>
      </dgm:t>
    </dgm:pt>
    <dgm:pt modelId="{8F05BE86-1921-41BD-B82E-72272E9475E9}" type="parTrans" cxnId="{0CAEC62B-3C2D-4AA9-ADAB-6DFCC1048E76}">
      <dgm:prSet/>
      <dgm:spPr/>
      <dgm:t>
        <a:bodyPr/>
        <a:lstStyle/>
        <a:p>
          <a:endParaRPr lang="en-US"/>
        </a:p>
      </dgm:t>
    </dgm:pt>
    <dgm:pt modelId="{67223200-D196-44B3-9DFD-D095DDBC10AB}" type="sibTrans" cxnId="{0CAEC62B-3C2D-4AA9-ADAB-6DFCC1048E76}">
      <dgm:prSet/>
      <dgm:spPr/>
      <dgm:t>
        <a:bodyPr/>
        <a:lstStyle/>
        <a:p>
          <a:endParaRPr lang="en-US"/>
        </a:p>
      </dgm:t>
    </dgm:pt>
    <dgm:pt modelId="{F27AE3F8-38EC-4CA6-91AC-291A396CC8AB}">
      <dgm:prSet phldr="0" custT="1"/>
      <dgm:spPr/>
      <dgm:t>
        <a:bodyPr vert="horz" wrap="square"/>
        <a:lstStyle/>
        <a:p>
          <a:pPr>
            <a:lnSpc>
              <a:spcPct val="100000"/>
            </a:lnSpc>
            <a:spcBef>
              <a:spcPct val="0"/>
            </a:spcBef>
            <a:spcAft>
              <a:spcPct val="15000"/>
            </a:spcAft>
          </a:pPr>
          <a:r>
            <a:rPr lang="en-US" sz="1400" b="1"/>
            <a:t>We want to increase number of sales by promoting our product in the established market. We will promote our product in different public places like shopping malls, picnic points and in different online channels.</a:t>
          </a:r>
        </a:p>
      </dgm:t>
    </dgm:pt>
    <dgm:pt modelId="{40CBED13-AAD1-4BA2-A5CC-25310E4FA054}" type="parTrans" cxnId="{B262BCB7-73DC-4A8A-92D9-713044EAB021}">
      <dgm:prSet/>
      <dgm:spPr/>
      <dgm:t>
        <a:bodyPr/>
        <a:lstStyle/>
        <a:p>
          <a:endParaRPr lang="en-US"/>
        </a:p>
      </dgm:t>
    </dgm:pt>
    <dgm:pt modelId="{23B66A8C-C388-44D7-A58C-90F6BD1CB92B}" type="sibTrans" cxnId="{B262BCB7-73DC-4A8A-92D9-713044EAB021}">
      <dgm:prSet/>
      <dgm:spPr/>
      <dgm:t>
        <a:bodyPr/>
        <a:lstStyle/>
        <a:p>
          <a:endParaRPr lang="en-US"/>
        </a:p>
      </dgm:t>
    </dgm:pt>
    <dgm:pt modelId="{F3F66F6A-184E-4CBB-A544-AC2BF2A74FC0}">
      <dgm:prSet phldrT="[Text]" phldr="0" custT="1"/>
      <dgm:spPr/>
      <dgm:t>
        <a:bodyPr vert="horz" wrap="square"/>
        <a:lstStyle/>
        <a:p>
          <a:pPr>
            <a:lnSpc>
              <a:spcPct val="100000"/>
            </a:lnSpc>
            <a:spcBef>
              <a:spcPct val="0"/>
            </a:spcBef>
            <a:spcAft>
              <a:spcPct val="15000"/>
            </a:spcAft>
          </a:pPr>
          <a:r>
            <a:rPr lang="en-US" sz="2000" b="1"/>
            <a:t>M</a:t>
          </a:r>
        </a:p>
      </dgm:t>
    </dgm:pt>
    <dgm:pt modelId="{7A0C70B0-5DAE-45AB-9915-863AC3FA4D2D}" type="parTrans" cxnId="{16F5D4D3-BD23-4C47-B147-17CC646EBD2D}">
      <dgm:prSet/>
      <dgm:spPr/>
      <dgm:t>
        <a:bodyPr/>
        <a:lstStyle/>
        <a:p>
          <a:endParaRPr lang="en-US"/>
        </a:p>
      </dgm:t>
    </dgm:pt>
    <dgm:pt modelId="{47DD308A-8526-455B-A37F-FEE2CC1C75AF}" type="sibTrans" cxnId="{16F5D4D3-BD23-4C47-B147-17CC646EBD2D}">
      <dgm:prSet/>
      <dgm:spPr/>
      <dgm:t>
        <a:bodyPr/>
        <a:lstStyle/>
        <a:p>
          <a:endParaRPr lang="en-US"/>
        </a:p>
      </dgm:t>
    </dgm:pt>
    <dgm:pt modelId="{DB70BBED-782B-438F-BE2F-9248A76529F0}">
      <dgm:prSet phldr="0" custT="1"/>
      <dgm:spPr/>
      <dgm:t>
        <a:bodyPr vert="horz" wrap="square"/>
        <a:lstStyle/>
        <a:p>
          <a:pPr>
            <a:lnSpc>
              <a:spcPct val="100000"/>
            </a:lnSpc>
            <a:spcBef>
              <a:spcPct val="0"/>
            </a:spcBef>
            <a:spcAft>
              <a:spcPct val="15000"/>
            </a:spcAft>
          </a:pPr>
          <a:r>
            <a:rPr lang="en-US" sz="1400" b="1"/>
            <a:t>Our goal is to sell our bikes at least 5% of the people who are capable of riding bikes.</a:t>
          </a:r>
        </a:p>
      </dgm:t>
    </dgm:pt>
    <dgm:pt modelId="{FD223CF5-1964-4BAB-B95A-3A1625EF41B9}" type="parTrans" cxnId="{CE0FAE97-02A8-4CF1-8C31-CEBEBB324C5E}">
      <dgm:prSet/>
      <dgm:spPr/>
      <dgm:t>
        <a:bodyPr/>
        <a:lstStyle/>
        <a:p>
          <a:endParaRPr lang="en-US"/>
        </a:p>
      </dgm:t>
    </dgm:pt>
    <dgm:pt modelId="{664E2CD6-2C18-4EE6-A658-C6B8563339C3}" type="sibTrans" cxnId="{CE0FAE97-02A8-4CF1-8C31-CEBEBB324C5E}">
      <dgm:prSet/>
      <dgm:spPr/>
      <dgm:t>
        <a:bodyPr/>
        <a:lstStyle/>
        <a:p>
          <a:endParaRPr lang="en-US"/>
        </a:p>
      </dgm:t>
    </dgm:pt>
    <dgm:pt modelId="{CA553440-80EF-49E1-A4F1-43DB21B62C7E}">
      <dgm:prSet phldr="0" custT="1"/>
      <dgm:spPr/>
      <dgm:t>
        <a:bodyPr vert="horz" wrap="square"/>
        <a:lstStyle/>
        <a:p>
          <a:pPr>
            <a:lnSpc>
              <a:spcPct val="100000"/>
            </a:lnSpc>
            <a:spcBef>
              <a:spcPct val="0"/>
            </a:spcBef>
            <a:spcAft>
              <a:spcPct val="15000"/>
            </a:spcAft>
          </a:pPr>
          <a:r>
            <a:rPr lang="en-US" sz="2000" b="1" dirty="0"/>
            <a:t>A</a:t>
          </a:r>
        </a:p>
      </dgm:t>
    </dgm:pt>
    <dgm:pt modelId="{62FDC8F9-21A4-4532-A80B-2455A3F082D7}" type="parTrans" cxnId="{DC5F6FBF-72F1-42BA-8D01-806546EC0703}">
      <dgm:prSet/>
      <dgm:spPr/>
      <dgm:t>
        <a:bodyPr/>
        <a:lstStyle/>
        <a:p>
          <a:endParaRPr lang="en-US"/>
        </a:p>
      </dgm:t>
    </dgm:pt>
    <dgm:pt modelId="{C5182F7B-E1D3-495B-B5AA-DB03F029DD64}" type="sibTrans" cxnId="{DC5F6FBF-72F1-42BA-8D01-806546EC0703}">
      <dgm:prSet/>
      <dgm:spPr/>
      <dgm:t>
        <a:bodyPr/>
        <a:lstStyle/>
        <a:p>
          <a:endParaRPr lang="en-US"/>
        </a:p>
      </dgm:t>
    </dgm:pt>
    <dgm:pt modelId="{B055CA83-C552-4F9C-B7AE-78772F4DD043}">
      <dgm:prSet phldr="0" custT="1"/>
      <dgm:spPr/>
      <dgm:t>
        <a:bodyPr vert="horz" wrap="square"/>
        <a:lstStyle/>
        <a:p>
          <a:pPr>
            <a:lnSpc>
              <a:spcPct val="100000"/>
            </a:lnSpc>
            <a:spcBef>
              <a:spcPct val="0"/>
            </a:spcBef>
            <a:spcAft>
              <a:spcPct val="15000"/>
            </a:spcAft>
          </a:pPr>
          <a:r>
            <a:rPr lang="en-US" sz="1400" b="1"/>
            <a:t>If we put an eye in the automative industry we will came to a point that our automotive industry is evolving day by day and also the users not only want a bike but they want a complete solution containing style, comfort and many more.</a:t>
          </a:r>
          <a:r>
            <a:rPr lang="en-US" sz="1400"/>
            <a:t> </a:t>
          </a:r>
        </a:p>
      </dgm:t>
    </dgm:pt>
    <dgm:pt modelId="{8161CE5B-A259-40E4-AB21-36E41C90D04D}" type="parTrans" cxnId="{66234569-5400-4FDB-9420-22ADB0C08F05}">
      <dgm:prSet/>
      <dgm:spPr/>
      <dgm:t>
        <a:bodyPr/>
        <a:lstStyle/>
        <a:p>
          <a:endParaRPr lang="en-US"/>
        </a:p>
      </dgm:t>
    </dgm:pt>
    <dgm:pt modelId="{C9B09C4B-C48B-4F30-9062-A564177ADC64}" type="sibTrans" cxnId="{66234569-5400-4FDB-9420-22ADB0C08F05}">
      <dgm:prSet/>
      <dgm:spPr/>
      <dgm:t>
        <a:bodyPr/>
        <a:lstStyle/>
        <a:p>
          <a:endParaRPr lang="en-US"/>
        </a:p>
      </dgm:t>
    </dgm:pt>
    <dgm:pt modelId="{3E6D5D4F-935E-467F-A6CA-DFB49E904BF2}">
      <dgm:prSet phldrT="[Text]" phldr="0" custT="1"/>
      <dgm:spPr/>
      <dgm:t>
        <a:bodyPr vert="horz" wrap="square"/>
        <a:lstStyle/>
        <a:p>
          <a:pPr>
            <a:lnSpc>
              <a:spcPct val="100000"/>
            </a:lnSpc>
            <a:spcBef>
              <a:spcPct val="0"/>
            </a:spcBef>
            <a:spcAft>
              <a:spcPct val="35000"/>
            </a:spcAft>
          </a:pPr>
          <a:r>
            <a:rPr lang="en-US" sz="2000" b="1"/>
            <a:t>R</a:t>
          </a:r>
        </a:p>
      </dgm:t>
    </dgm:pt>
    <dgm:pt modelId="{DFE6860A-9AF6-4E3A-8810-968954321458}" type="parTrans" cxnId="{43CC9AF0-3D3B-4E10-B63D-D55DA4D4CF5B}">
      <dgm:prSet/>
      <dgm:spPr/>
      <dgm:t>
        <a:bodyPr/>
        <a:lstStyle/>
        <a:p>
          <a:endParaRPr lang="en-US"/>
        </a:p>
      </dgm:t>
    </dgm:pt>
    <dgm:pt modelId="{F6E211F9-5728-4C1B-B4EC-036ED0730A63}" type="sibTrans" cxnId="{43CC9AF0-3D3B-4E10-B63D-D55DA4D4CF5B}">
      <dgm:prSet/>
      <dgm:spPr/>
      <dgm:t>
        <a:bodyPr/>
        <a:lstStyle/>
        <a:p>
          <a:endParaRPr lang="en-US"/>
        </a:p>
      </dgm:t>
    </dgm:pt>
    <dgm:pt modelId="{C39B4645-CA8F-43CA-A240-F4AAABFECB26}">
      <dgm:prSet phldrT="[Text]" phldr="0" custT="1"/>
      <dgm:spPr/>
      <dgm:t>
        <a:bodyPr vert="horz" wrap="square"/>
        <a:lstStyle/>
        <a:p>
          <a:pPr>
            <a:lnSpc>
              <a:spcPct val="100000"/>
            </a:lnSpc>
            <a:spcBef>
              <a:spcPct val="0"/>
            </a:spcBef>
            <a:spcAft>
              <a:spcPct val="15000"/>
            </a:spcAft>
          </a:pPr>
          <a:r>
            <a:rPr lang="en-US" sz="1400" b="1"/>
            <a:t>If we consider the example of KIA sportage it give a completly new product and the people are buying it. If we consider the same case we will came to a point that we will generate more sales because our target audience is middle class and lower middle class people.</a:t>
          </a:r>
        </a:p>
      </dgm:t>
    </dgm:pt>
    <dgm:pt modelId="{298254D0-F01E-49E6-BC1E-0C043A12BBE1}" type="parTrans" cxnId="{AFFC0C95-68EB-464F-A662-0DC651262A0C}">
      <dgm:prSet/>
      <dgm:spPr/>
      <dgm:t>
        <a:bodyPr/>
        <a:lstStyle/>
        <a:p>
          <a:endParaRPr lang="en-US"/>
        </a:p>
      </dgm:t>
    </dgm:pt>
    <dgm:pt modelId="{F867DC34-CB74-499F-A51A-FE3145AECEA7}" type="sibTrans" cxnId="{AFFC0C95-68EB-464F-A662-0DC651262A0C}">
      <dgm:prSet/>
      <dgm:spPr/>
      <dgm:t>
        <a:bodyPr/>
        <a:lstStyle/>
        <a:p>
          <a:endParaRPr lang="en-US"/>
        </a:p>
      </dgm:t>
    </dgm:pt>
    <dgm:pt modelId="{30BE85C4-8BB0-4C0C-B58F-618B83FFA907}">
      <dgm:prSet phldrT="[Text]" phldr="0" custT="1"/>
      <dgm:spPr/>
      <dgm:t>
        <a:bodyPr vert="horz" wrap="square"/>
        <a:lstStyle/>
        <a:p>
          <a:pPr>
            <a:lnSpc>
              <a:spcPct val="100000"/>
            </a:lnSpc>
            <a:spcBef>
              <a:spcPct val="0"/>
            </a:spcBef>
            <a:spcAft>
              <a:spcPct val="35000"/>
            </a:spcAft>
          </a:pPr>
          <a:r>
            <a:rPr lang="en-US" sz="2000" b="1"/>
            <a:t>T</a:t>
          </a:r>
        </a:p>
      </dgm:t>
    </dgm:pt>
    <dgm:pt modelId="{99A19955-80B2-46DE-B74C-C0C8C4D708F2}" type="parTrans" cxnId="{DC34C389-50A0-47AF-ABEB-AB97858B394C}">
      <dgm:prSet/>
      <dgm:spPr/>
      <dgm:t>
        <a:bodyPr/>
        <a:lstStyle/>
        <a:p>
          <a:endParaRPr lang="en-US"/>
        </a:p>
      </dgm:t>
    </dgm:pt>
    <dgm:pt modelId="{CB48F5C6-507D-451D-9B2B-7C607BFEAF95}" type="sibTrans" cxnId="{DC34C389-50A0-47AF-ABEB-AB97858B394C}">
      <dgm:prSet/>
      <dgm:spPr/>
      <dgm:t>
        <a:bodyPr/>
        <a:lstStyle/>
        <a:p>
          <a:endParaRPr lang="en-US"/>
        </a:p>
      </dgm:t>
    </dgm:pt>
    <dgm:pt modelId="{4AF88B58-3DAB-456D-B6A6-1E69FE25903C}">
      <dgm:prSet phldrT="[Text]" phldr="0" custT="1"/>
      <dgm:spPr/>
      <dgm:t>
        <a:bodyPr vert="horz" wrap="square"/>
        <a:lstStyle/>
        <a:p>
          <a:pPr>
            <a:lnSpc>
              <a:spcPct val="100000"/>
            </a:lnSpc>
            <a:spcBef>
              <a:spcPct val="0"/>
            </a:spcBef>
            <a:spcAft>
              <a:spcPct val="15000"/>
            </a:spcAft>
          </a:pPr>
          <a:r>
            <a:rPr lang="en-US" sz="1400" b="1"/>
            <a:t>We will capture at least 7% of market share in 6 months.</a:t>
          </a:r>
        </a:p>
      </dgm:t>
    </dgm:pt>
    <dgm:pt modelId="{2748AE96-2D20-4F8D-AC6B-C5413470CEBE}" type="parTrans" cxnId="{613D2A19-6FFF-4FF2-8DFF-6C036FEB62CA}">
      <dgm:prSet/>
      <dgm:spPr/>
      <dgm:t>
        <a:bodyPr/>
        <a:lstStyle/>
        <a:p>
          <a:endParaRPr lang="en-US"/>
        </a:p>
      </dgm:t>
    </dgm:pt>
    <dgm:pt modelId="{CB5129B8-9143-4104-B676-CA10E66F3633}" type="sibTrans" cxnId="{613D2A19-6FFF-4FF2-8DFF-6C036FEB62CA}">
      <dgm:prSet/>
      <dgm:spPr/>
      <dgm:t>
        <a:bodyPr/>
        <a:lstStyle/>
        <a:p>
          <a:endParaRPr lang="en-US"/>
        </a:p>
      </dgm:t>
    </dgm:pt>
    <dgm:pt modelId="{7BB0B505-7D43-42E4-8FC0-6C91316CBFEB}" type="pres">
      <dgm:prSet presAssocID="{DF9829FD-DD90-4EE7-BCD7-4AF299D6F45A}" presName="linearFlow" presStyleCnt="0">
        <dgm:presLayoutVars>
          <dgm:dir/>
          <dgm:animLvl val="lvl"/>
          <dgm:resizeHandles val="exact"/>
        </dgm:presLayoutVars>
      </dgm:prSet>
      <dgm:spPr/>
    </dgm:pt>
    <dgm:pt modelId="{97F2BEE4-0E0F-4FCA-A4B0-E20AD8C04C13}" type="pres">
      <dgm:prSet presAssocID="{FCC504F5-317D-4294-815B-28489BDC5845}" presName="composite" presStyleCnt="0"/>
      <dgm:spPr/>
    </dgm:pt>
    <dgm:pt modelId="{A16E3110-57E1-4619-A55C-DCD0DD5CE084}" type="pres">
      <dgm:prSet presAssocID="{FCC504F5-317D-4294-815B-28489BDC5845}" presName="parentText" presStyleLbl="alignNode1" presStyleIdx="0" presStyleCnt="5">
        <dgm:presLayoutVars>
          <dgm:chMax val="1"/>
          <dgm:bulletEnabled val="1"/>
        </dgm:presLayoutVars>
      </dgm:prSet>
      <dgm:spPr/>
    </dgm:pt>
    <dgm:pt modelId="{544D3F38-216B-445A-B1B9-8008AEDB7A9D}" type="pres">
      <dgm:prSet presAssocID="{FCC504F5-317D-4294-815B-28489BDC5845}" presName="descendantText" presStyleLbl="alignAcc1" presStyleIdx="0" presStyleCnt="5">
        <dgm:presLayoutVars>
          <dgm:bulletEnabled val="1"/>
        </dgm:presLayoutVars>
      </dgm:prSet>
      <dgm:spPr/>
    </dgm:pt>
    <dgm:pt modelId="{D3A691E5-F443-4F8D-81BB-9D15C0875E8C}" type="pres">
      <dgm:prSet presAssocID="{67223200-D196-44B3-9DFD-D095DDBC10AB}" presName="sp" presStyleCnt="0"/>
      <dgm:spPr/>
    </dgm:pt>
    <dgm:pt modelId="{1F72CB42-BBD7-4931-9F73-18FED024D40C}" type="pres">
      <dgm:prSet presAssocID="{F3F66F6A-184E-4CBB-A544-AC2BF2A74FC0}" presName="composite" presStyleCnt="0"/>
      <dgm:spPr/>
    </dgm:pt>
    <dgm:pt modelId="{33AE4FE2-1217-4CCB-A323-545141CFD0F9}" type="pres">
      <dgm:prSet presAssocID="{F3F66F6A-184E-4CBB-A544-AC2BF2A74FC0}" presName="parentText" presStyleLbl="alignNode1" presStyleIdx="1" presStyleCnt="5">
        <dgm:presLayoutVars>
          <dgm:chMax val="1"/>
          <dgm:bulletEnabled val="1"/>
        </dgm:presLayoutVars>
      </dgm:prSet>
      <dgm:spPr/>
    </dgm:pt>
    <dgm:pt modelId="{E688C8E3-690B-47E9-99FE-2651DB8A1245}" type="pres">
      <dgm:prSet presAssocID="{F3F66F6A-184E-4CBB-A544-AC2BF2A74FC0}" presName="descendantText" presStyleLbl="alignAcc1" presStyleIdx="1" presStyleCnt="5">
        <dgm:presLayoutVars>
          <dgm:bulletEnabled val="1"/>
        </dgm:presLayoutVars>
      </dgm:prSet>
      <dgm:spPr/>
    </dgm:pt>
    <dgm:pt modelId="{BAF53A28-A598-45F5-AF31-464BA3C4C377}" type="pres">
      <dgm:prSet presAssocID="{47DD308A-8526-455B-A37F-FEE2CC1C75AF}" presName="sp" presStyleCnt="0"/>
      <dgm:spPr/>
    </dgm:pt>
    <dgm:pt modelId="{2CB8F2DC-B214-444E-80C3-8225001F177C}" type="pres">
      <dgm:prSet presAssocID="{CA553440-80EF-49E1-A4F1-43DB21B62C7E}" presName="composite" presStyleCnt="0"/>
      <dgm:spPr/>
    </dgm:pt>
    <dgm:pt modelId="{C82A3D9A-8E47-413C-8EA6-E4CC1E56F256}" type="pres">
      <dgm:prSet presAssocID="{CA553440-80EF-49E1-A4F1-43DB21B62C7E}" presName="parentText" presStyleLbl="alignNode1" presStyleIdx="2" presStyleCnt="5">
        <dgm:presLayoutVars>
          <dgm:chMax val="1"/>
          <dgm:bulletEnabled val="1"/>
        </dgm:presLayoutVars>
      </dgm:prSet>
      <dgm:spPr/>
    </dgm:pt>
    <dgm:pt modelId="{1CE07363-B583-4E6B-93EA-2611010F447E}" type="pres">
      <dgm:prSet presAssocID="{CA553440-80EF-49E1-A4F1-43DB21B62C7E}" presName="descendantText" presStyleLbl="alignAcc1" presStyleIdx="2" presStyleCnt="5">
        <dgm:presLayoutVars>
          <dgm:bulletEnabled val="1"/>
        </dgm:presLayoutVars>
      </dgm:prSet>
      <dgm:spPr/>
    </dgm:pt>
    <dgm:pt modelId="{F73CB0E9-D0D7-4310-AC38-0C72488BB2F3}" type="pres">
      <dgm:prSet presAssocID="{C5182F7B-E1D3-495B-B5AA-DB03F029DD64}" presName="sp" presStyleCnt="0"/>
      <dgm:spPr/>
    </dgm:pt>
    <dgm:pt modelId="{CCEE4EEB-8D40-4351-8108-855C679645F4}" type="pres">
      <dgm:prSet presAssocID="{3E6D5D4F-935E-467F-A6CA-DFB49E904BF2}" presName="composite" presStyleCnt="0"/>
      <dgm:spPr/>
    </dgm:pt>
    <dgm:pt modelId="{CF5C627A-C2F3-44D7-BFDC-313F9E83E781}" type="pres">
      <dgm:prSet presAssocID="{3E6D5D4F-935E-467F-A6CA-DFB49E904BF2}" presName="parentText" presStyleLbl="alignNode1" presStyleIdx="3" presStyleCnt="5">
        <dgm:presLayoutVars>
          <dgm:chMax val="1"/>
          <dgm:bulletEnabled val="1"/>
        </dgm:presLayoutVars>
      </dgm:prSet>
      <dgm:spPr/>
    </dgm:pt>
    <dgm:pt modelId="{DCDB185D-CD44-4AFB-AB21-751670AAE3C3}" type="pres">
      <dgm:prSet presAssocID="{3E6D5D4F-935E-467F-A6CA-DFB49E904BF2}" presName="descendantText" presStyleLbl="alignAcc1" presStyleIdx="3" presStyleCnt="5">
        <dgm:presLayoutVars>
          <dgm:bulletEnabled val="1"/>
        </dgm:presLayoutVars>
      </dgm:prSet>
      <dgm:spPr/>
    </dgm:pt>
    <dgm:pt modelId="{3A73C565-7509-4E0D-8E55-76537CF71879}" type="pres">
      <dgm:prSet presAssocID="{F6E211F9-5728-4C1B-B4EC-036ED0730A63}" presName="sp" presStyleCnt="0"/>
      <dgm:spPr/>
    </dgm:pt>
    <dgm:pt modelId="{A6FC286E-08A4-4CDE-B77F-3C4C7663E501}" type="pres">
      <dgm:prSet presAssocID="{30BE85C4-8BB0-4C0C-B58F-618B83FFA907}" presName="composite" presStyleCnt="0"/>
      <dgm:spPr/>
    </dgm:pt>
    <dgm:pt modelId="{0A33A63F-8286-477B-AB45-74D533002CAD}" type="pres">
      <dgm:prSet presAssocID="{30BE85C4-8BB0-4C0C-B58F-618B83FFA907}" presName="parentText" presStyleLbl="alignNode1" presStyleIdx="4" presStyleCnt="5">
        <dgm:presLayoutVars>
          <dgm:chMax val="1"/>
          <dgm:bulletEnabled val="1"/>
        </dgm:presLayoutVars>
      </dgm:prSet>
      <dgm:spPr/>
    </dgm:pt>
    <dgm:pt modelId="{B16B0E4F-D267-4737-A484-D940A1F6F2F4}" type="pres">
      <dgm:prSet presAssocID="{30BE85C4-8BB0-4C0C-B58F-618B83FFA907}" presName="descendantText" presStyleLbl="alignAcc1" presStyleIdx="4" presStyleCnt="5">
        <dgm:presLayoutVars>
          <dgm:bulletEnabled val="1"/>
        </dgm:presLayoutVars>
      </dgm:prSet>
      <dgm:spPr/>
    </dgm:pt>
  </dgm:ptLst>
  <dgm:cxnLst>
    <dgm:cxn modelId="{C543F006-58DE-4F15-B42B-02E6F733AFB4}" type="presOf" srcId="{4AF88B58-3DAB-456D-B6A6-1E69FE25903C}" destId="{B16B0E4F-D267-4737-A484-D940A1F6F2F4}" srcOrd="0" destOrd="0" presId="urn:microsoft.com/office/officeart/2005/8/layout/chevron2"/>
    <dgm:cxn modelId="{3882740C-ABBE-467B-A1FC-0A8CE78F817A}" type="presOf" srcId="{30BE85C4-8BB0-4C0C-B58F-618B83FFA907}" destId="{0A33A63F-8286-477B-AB45-74D533002CAD}" srcOrd="0" destOrd="0" presId="urn:microsoft.com/office/officeart/2005/8/layout/chevron2"/>
    <dgm:cxn modelId="{613D2A19-6FFF-4FF2-8DFF-6C036FEB62CA}" srcId="{30BE85C4-8BB0-4C0C-B58F-618B83FFA907}" destId="{4AF88B58-3DAB-456D-B6A6-1E69FE25903C}" srcOrd="0" destOrd="0" parTransId="{2748AE96-2D20-4F8D-AC6B-C5413470CEBE}" sibTransId="{CB5129B8-9143-4104-B676-CA10E66F3633}"/>
    <dgm:cxn modelId="{AB76D11F-589C-4A45-B09F-5E785EB93892}" type="presOf" srcId="{F6E211F9-5728-4C1B-B4EC-036ED0730A63}" destId="{3A73C565-7509-4E0D-8E55-76537CF71879}" srcOrd="0" destOrd="0" presId="urn:microsoft.com/office/officeart/2005/8/layout/chevron2"/>
    <dgm:cxn modelId="{36500720-E2D2-44B0-92B9-A7C8D46106FE}" type="presOf" srcId="{DB70BBED-782B-438F-BE2F-9248A76529F0}" destId="{E688C8E3-690B-47E9-99FE-2651DB8A1245}" srcOrd="0" destOrd="0" presId="urn:microsoft.com/office/officeart/2005/8/layout/chevron2"/>
    <dgm:cxn modelId="{0CAEC62B-3C2D-4AA9-ADAB-6DFCC1048E76}" srcId="{DF9829FD-DD90-4EE7-BCD7-4AF299D6F45A}" destId="{FCC504F5-317D-4294-815B-28489BDC5845}" srcOrd="0" destOrd="0" parTransId="{8F05BE86-1921-41BD-B82E-72272E9475E9}" sibTransId="{67223200-D196-44B3-9DFD-D095DDBC10AB}"/>
    <dgm:cxn modelId="{FF9C5C39-9D20-4FDA-8469-B2FA0443BBA1}" type="presOf" srcId="{C39B4645-CA8F-43CA-A240-F4AAABFECB26}" destId="{DCDB185D-CD44-4AFB-AB21-751670AAE3C3}" srcOrd="0" destOrd="0" presId="urn:microsoft.com/office/officeart/2005/8/layout/chevron2"/>
    <dgm:cxn modelId="{12330046-0E77-45F1-8F29-1BB7ECDF3A85}" type="presOf" srcId="{C5182F7B-E1D3-495B-B5AA-DB03F029DD64}" destId="{F73CB0E9-D0D7-4310-AC38-0C72488BB2F3}" srcOrd="0" destOrd="0" presId="urn:microsoft.com/office/officeart/2005/8/layout/chevron2"/>
    <dgm:cxn modelId="{A3B97347-C9D3-4798-8E58-8ACCD0E39A9F}" type="presOf" srcId="{67223200-D196-44B3-9DFD-D095DDBC10AB}" destId="{D3A691E5-F443-4F8D-81BB-9D15C0875E8C}" srcOrd="0" destOrd="0" presId="urn:microsoft.com/office/officeart/2005/8/layout/chevron2"/>
    <dgm:cxn modelId="{66234569-5400-4FDB-9420-22ADB0C08F05}" srcId="{CA553440-80EF-49E1-A4F1-43DB21B62C7E}" destId="{B055CA83-C552-4F9C-B7AE-78772F4DD043}" srcOrd="0" destOrd="0" parTransId="{8161CE5B-A259-40E4-AB21-36E41C90D04D}" sibTransId="{C9B09C4B-C48B-4F30-9062-A564177ADC64}"/>
    <dgm:cxn modelId="{29DC0C6C-992A-4916-AD69-88350E33B638}" type="presOf" srcId="{F3F66F6A-184E-4CBB-A544-AC2BF2A74FC0}" destId="{33AE4FE2-1217-4CCB-A323-545141CFD0F9}" srcOrd="0" destOrd="0" presId="urn:microsoft.com/office/officeart/2005/8/layout/chevron2"/>
    <dgm:cxn modelId="{FF98B24C-4A74-44B3-8E44-46D87AB6FC68}" type="presOf" srcId="{3E6D5D4F-935E-467F-A6CA-DFB49E904BF2}" destId="{CF5C627A-C2F3-44D7-BFDC-313F9E83E781}" srcOrd="0" destOrd="0" presId="urn:microsoft.com/office/officeart/2005/8/layout/chevron2"/>
    <dgm:cxn modelId="{DC34C389-50A0-47AF-ABEB-AB97858B394C}" srcId="{DF9829FD-DD90-4EE7-BCD7-4AF299D6F45A}" destId="{30BE85C4-8BB0-4C0C-B58F-618B83FFA907}" srcOrd="4" destOrd="0" parTransId="{99A19955-80B2-46DE-B74C-C0C8C4D708F2}" sibTransId="{CB48F5C6-507D-451D-9B2B-7C607BFEAF95}"/>
    <dgm:cxn modelId="{EC33388F-F69A-4715-8A0C-8931FAB57567}" type="presOf" srcId="{47DD308A-8526-455B-A37F-FEE2CC1C75AF}" destId="{BAF53A28-A598-45F5-AF31-464BA3C4C377}" srcOrd="0" destOrd="0" presId="urn:microsoft.com/office/officeart/2005/8/layout/chevron2"/>
    <dgm:cxn modelId="{AFFC0C95-68EB-464F-A662-0DC651262A0C}" srcId="{3E6D5D4F-935E-467F-A6CA-DFB49E904BF2}" destId="{C39B4645-CA8F-43CA-A240-F4AAABFECB26}" srcOrd="0" destOrd="0" parTransId="{298254D0-F01E-49E6-BC1E-0C043A12BBE1}" sibTransId="{F867DC34-CB74-499F-A51A-FE3145AECEA7}"/>
    <dgm:cxn modelId="{A2C0E395-5766-4447-8287-54651D2E2B77}" type="presOf" srcId="{CA553440-80EF-49E1-A4F1-43DB21B62C7E}" destId="{C82A3D9A-8E47-413C-8EA6-E4CC1E56F256}" srcOrd="0" destOrd="0" presId="urn:microsoft.com/office/officeart/2005/8/layout/chevron2"/>
    <dgm:cxn modelId="{CE0FAE97-02A8-4CF1-8C31-CEBEBB324C5E}" srcId="{F3F66F6A-184E-4CBB-A544-AC2BF2A74FC0}" destId="{DB70BBED-782B-438F-BE2F-9248A76529F0}" srcOrd="0" destOrd="0" parTransId="{FD223CF5-1964-4BAB-B95A-3A1625EF41B9}" sibTransId="{664E2CD6-2C18-4EE6-A658-C6B8563339C3}"/>
    <dgm:cxn modelId="{2B22C5A1-E949-4AB4-B5E0-D090E8B028EC}" type="presOf" srcId="{FCC504F5-317D-4294-815B-28489BDC5845}" destId="{A16E3110-57E1-4619-A55C-DCD0DD5CE084}" srcOrd="0" destOrd="0" presId="urn:microsoft.com/office/officeart/2005/8/layout/chevron2"/>
    <dgm:cxn modelId="{053D6DA7-1A5E-47FB-923C-3ADF8A433B2A}" type="presOf" srcId="{F27AE3F8-38EC-4CA6-91AC-291A396CC8AB}" destId="{544D3F38-216B-445A-B1B9-8008AEDB7A9D}" srcOrd="0" destOrd="0" presId="urn:microsoft.com/office/officeart/2005/8/layout/chevron2"/>
    <dgm:cxn modelId="{7058BBA8-5CEB-4F86-9742-4645BFB2FF47}" type="presOf" srcId="{DF9829FD-DD90-4EE7-BCD7-4AF299D6F45A}" destId="{7BB0B505-7D43-42E4-8FC0-6C91316CBFEB}" srcOrd="0" destOrd="0" presId="urn:microsoft.com/office/officeart/2005/8/layout/chevron2"/>
    <dgm:cxn modelId="{B262BCB7-73DC-4A8A-92D9-713044EAB021}" srcId="{FCC504F5-317D-4294-815B-28489BDC5845}" destId="{F27AE3F8-38EC-4CA6-91AC-291A396CC8AB}" srcOrd="0" destOrd="0" parTransId="{40CBED13-AAD1-4BA2-A5CC-25310E4FA054}" sibTransId="{23B66A8C-C388-44D7-A58C-90F6BD1CB92B}"/>
    <dgm:cxn modelId="{DC5F6FBF-72F1-42BA-8D01-806546EC0703}" srcId="{DF9829FD-DD90-4EE7-BCD7-4AF299D6F45A}" destId="{CA553440-80EF-49E1-A4F1-43DB21B62C7E}" srcOrd="2" destOrd="0" parTransId="{62FDC8F9-21A4-4532-A80B-2455A3F082D7}" sibTransId="{C5182F7B-E1D3-495B-B5AA-DB03F029DD64}"/>
    <dgm:cxn modelId="{16F5D4D3-BD23-4C47-B147-17CC646EBD2D}" srcId="{DF9829FD-DD90-4EE7-BCD7-4AF299D6F45A}" destId="{F3F66F6A-184E-4CBB-A544-AC2BF2A74FC0}" srcOrd="1" destOrd="0" parTransId="{7A0C70B0-5DAE-45AB-9915-863AC3FA4D2D}" sibTransId="{47DD308A-8526-455B-A37F-FEE2CC1C75AF}"/>
    <dgm:cxn modelId="{9A4D3FE6-1FE7-455E-8B7C-4329E2437B83}" type="presOf" srcId="{B055CA83-C552-4F9C-B7AE-78772F4DD043}" destId="{1CE07363-B583-4E6B-93EA-2611010F447E}" srcOrd="0" destOrd="0" presId="urn:microsoft.com/office/officeart/2005/8/layout/chevron2"/>
    <dgm:cxn modelId="{43CC9AF0-3D3B-4E10-B63D-D55DA4D4CF5B}" srcId="{DF9829FD-DD90-4EE7-BCD7-4AF299D6F45A}" destId="{3E6D5D4F-935E-467F-A6CA-DFB49E904BF2}" srcOrd="3" destOrd="0" parTransId="{DFE6860A-9AF6-4E3A-8810-968954321458}" sibTransId="{F6E211F9-5728-4C1B-B4EC-036ED0730A63}"/>
    <dgm:cxn modelId="{4E354793-1C5E-4091-B9B0-229421455AD2}" type="presParOf" srcId="{7BB0B505-7D43-42E4-8FC0-6C91316CBFEB}" destId="{97F2BEE4-0E0F-4FCA-A4B0-E20AD8C04C13}" srcOrd="0" destOrd="0" presId="urn:microsoft.com/office/officeart/2005/8/layout/chevron2"/>
    <dgm:cxn modelId="{18EFA243-EFEF-48B7-9216-D91A504D8885}" type="presParOf" srcId="{97F2BEE4-0E0F-4FCA-A4B0-E20AD8C04C13}" destId="{A16E3110-57E1-4619-A55C-DCD0DD5CE084}" srcOrd="0" destOrd="0" presId="urn:microsoft.com/office/officeart/2005/8/layout/chevron2"/>
    <dgm:cxn modelId="{A2A16776-2801-4F6F-8D74-AB4032CAE638}" type="presParOf" srcId="{97F2BEE4-0E0F-4FCA-A4B0-E20AD8C04C13}" destId="{544D3F38-216B-445A-B1B9-8008AEDB7A9D}" srcOrd="1" destOrd="0" presId="urn:microsoft.com/office/officeart/2005/8/layout/chevron2"/>
    <dgm:cxn modelId="{6DC4181D-933E-4A8C-ADE0-7E8F09BF98B3}" type="presParOf" srcId="{7BB0B505-7D43-42E4-8FC0-6C91316CBFEB}" destId="{D3A691E5-F443-4F8D-81BB-9D15C0875E8C}" srcOrd="1" destOrd="0" presId="urn:microsoft.com/office/officeart/2005/8/layout/chevron2"/>
    <dgm:cxn modelId="{AF46CE08-DA3E-40E2-AAD9-7997DE96F804}" type="presParOf" srcId="{7BB0B505-7D43-42E4-8FC0-6C91316CBFEB}" destId="{1F72CB42-BBD7-4931-9F73-18FED024D40C}" srcOrd="2" destOrd="0" presId="urn:microsoft.com/office/officeart/2005/8/layout/chevron2"/>
    <dgm:cxn modelId="{CB8627F3-AB97-40BE-9C68-0619A945DE61}" type="presParOf" srcId="{1F72CB42-BBD7-4931-9F73-18FED024D40C}" destId="{33AE4FE2-1217-4CCB-A323-545141CFD0F9}" srcOrd="0" destOrd="0" presId="urn:microsoft.com/office/officeart/2005/8/layout/chevron2"/>
    <dgm:cxn modelId="{584A8D4C-2770-4D59-A1C1-CCBFFEE3330D}" type="presParOf" srcId="{1F72CB42-BBD7-4931-9F73-18FED024D40C}" destId="{E688C8E3-690B-47E9-99FE-2651DB8A1245}" srcOrd="1" destOrd="0" presId="urn:microsoft.com/office/officeart/2005/8/layout/chevron2"/>
    <dgm:cxn modelId="{93EE2630-D66E-44E1-87EB-BD43AFF35FFE}" type="presParOf" srcId="{7BB0B505-7D43-42E4-8FC0-6C91316CBFEB}" destId="{BAF53A28-A598-45F5-AF31-464BA3C4C377}" srcOrd="3" destOrd="0" presId="urn:microsoft.com/office/officeart/2005/8/layout/chevron2"/>
    <dgm:cxn modelId="{65B0453D-B986-4F96-B79F-30ECCB1957D9}" type="presParOf" srcId="{7BB0B505-7D43-42E4-8FC0-6C91316CBFEB}" destId="{2CB8F2DC-B214-444E-80C3-8225001F177C}" srcOrd="4" destOrd="0" presId="urn:microsoft.com/office/officeart/2005/8/layout/chevron2"/>
    <dgm:cxn modelId="{6DAEFCFA-C8B8-47CB-8167-A0ECB99A28FD}" type="presParOf" srcId="{2CB8F2DC-B214-444E-80C3-8225001F177C}" destId="{C82A3D9A-8E47-413C-8EA6-E4CC1E56F256}" srcOrd="0" destOrd="0" presId="urn:microsoft.com/office/officeart/2005/8/layout/chevron2"/>
    <dgm:cxn modelId="{27DC8C1B-4900-4B92-82C9-86660813904F}" type="presParOf" srcId="{2CB8F2DC-B214-444E-80C3-8225001F177C}" destId="{1CE07363-B583-4E6B-93EA-2611010F447E}" srcOrd="1" destOrd="0" presId="urn:microsoft.com/office/officeart/2005/8/layout/chevron2"/>
    <dgm:cxn modelId="{3A579A3E-31CC-4521-BAE9-FFE832D7425D}" type="presParOf" srcId="{7BB0B505-7D43-42E4-8FC0-6C91316CBFEB}" destId="{F73CB0E9-D0D7-4310-AC38-0C72488BB2F3}" srcOrd="5" destOrd="0" presId="urn:microsoft.com/office/officeart/2005/8/layout/chevron2"/>
    <dgm:cxn modelId="{C84EF3B7-075F-47F5-9568-F25FB8584C9C}" type="presParOf" srcId="{7BB0B505-7D43-42E4-8FC0-6C91316CBFEB}" destId="{CCEE4EEB-8D40-4351-8108-855C679645F4}" srcOrd="6" destOrd="0" presId="urn:microsoft.com/office/officeart/2005/8/layout/chevron2"/>
    <dgm:cxn modelId="{D904730D-5E1B-481E-AD48-9C436385AAF5}" type="presParOf" srcId="{CCEE4EEB-8D40-4351-8108-855C679645F4}" destId="{CF5C627A-C2F3-44D7-BFDC-313F9E83E781}" srcOrd="0" destOrd="0" presId="urn:microsoft.com/office/officeart/2005/8/layout/chevron2"/>
    <dgm:cxn modelId="{538831D0-C6DE-4D5E-AD4C-E4372DBB83DA}" type="presParOf" srcId="{CCEE4EEB-8D40-4351-8108-855C679645F4}" destId="{DCDB185D-CD44-4AFB-AB21-751670AAE3C3}" srcOrd="1" destOrd="0" presId="urn:microsoft.com/office/officeart/2005/8/layout/chevron2"/>
    <dgm:cxn modelId="{22C03D43-A456-4452-95C5-9A9D829DC438}" type="presParOf" srcId="{7BB0B505-7D43-42E4-8FC0-6C91316CBFEB}" destId="{3A73C565-7509-4E0D-8E55-76537CF71879}" srcOrd="7" destOrd="0" presId="urn:microsoft.com/office/officeart/2005/8/layout/chevron2"/>
    <dgm:cxn modelId="{F22395E0-3D17-4A20-B602-4DF8BB6F8C0B}" type="presParOf" srcId="{7BB0B505-7D43-42E4-8FC0-6C91316CBFEB}" destId="{A6FC286E-08A4-4CDE-B77F-3C4C7663E501}" srcOrd="8" destOrd="0" presId="urn:microsoft.com/office/officeart/2005/8/layout/chevron2"/>
    <dgm:cxn modelId="{821F59C5-C289-4BB9-A42D-46697B8461AD}" type="presParOf" srcId="{A6FC286E-08A4-4CDE-B77F-3C4C7663E501}" destId="{0A33A63F-8286-477B-AB45-74D533002CAD}" srcOrd="0" destOrd="0" presId="urn:microsoft.com/office/officeart/2005/8/layout/chevron2"/>
    <dgm:cxn modelId="{6C14D648-E45D-4358-BB57-DE283EC024EA}" type="presParOf" srcId="{A6FC286E-08A4-4CDE-B77F-3C4C7663E501}" destId="{B16B0E4F-D267-4737-A484-D940A1F6F2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CB21F-4407-44B9-AB2E-E3EF102BB14E}" type="doc">
      <dgm:prSet loTypeId="urn:microsoft.com/office/officeart/2005/8/layout/matrix1#1" loCatId="matrix" qsTypeId="urn:microsoft.com/office/officeart/2005/8/quickstyle/simple2#1" qsCatId="simple" csTypeId="urn:microsoft.com/office/officeart/2005/8/colors/accent1_2#2" csCatId="accent1" phldr="0"/>
      <dgm:spPr/>
      <dgm:t>
        <a:bodyPr/>
        <a:lstStyle/>
        <a:p>
          <a:endParaRPr lang="en-US"/>
        </a:p>
      </dgm:t>
    </dgm:pt>
    <dgm:pt modelId="{584E2EFC-4BAA-456A-8377-2A4841D92655}">
      <dgm:prSet phldrT="[Text]" phldr="0" custT="1"/>
      <dgm:spPr/>
      <dgm:t>
        <a:bodyPr vert="horz" wrap="square"/>
        <a:lstStyle/>
        <a:p>
          <a:pPr>
            <a:lnSpc>
              <a:spcPct val="100000"/>
            </a:lnSpc>
            <a:spcBef>
              <a:spcPct val="0"/>
            </a:spcBef>
            <a:spcAft>
              <a:spcPct val="35000"/>
            </a:spcAft>
          </a:pPr>
          <a:r>
            <a:rPr lang="en-US" sz="2400" b="1" i="1" dirty="0"/>
            <a:t>STRENGTH</a:t>
          </a:r>
        </a:p>
      </dgm:t>
    </dgm:pt>
    <dgm:pt modelId="{D6B69770-7BE3-4E0F-A882-E369A79C6A03}" type="parTrans" cxnId="{261A0F80-2259-4C6F-AA0C-FBD1A70BDC2C}">
      <dgm:prSet/>
      <dgm:spPr/>
      <dgm:t>
        <a:bodyPr/>
        <a:lstStyle/>
        <a:p>
          <a:endParaRPr lang="en-US"/>
        </a:p>
      </dgm:t>
    </dgm:pt>
    <dgm:pt modelId="{08FF8C2B-E3BD-42B2-95E8-633DACB4656E}" type="sibTrans" cxnId="{261A0F80-2259-4C6F-AA0C-FBD1A70BDC2C}">
      <dgm:prSet/>
      <dgm:spPr/>
      <dgm:t>
        <a:bodyPr/>
        <a:lstStyle/>
        <a:p>
          <a:endParaRPr lang="en-US"/>
        </a:p>
      </dgm:t>
    </dgm:pt>
    <dgm:pt modelId="{07AC599A-41D3-41C4-BC17-E75B7A2D3122}">
      <dgm:prSet phldrT="[Text]" phldr="0" custT="0"/>
      <dgm:spPr/>
      <dgm:t>
        <a:bodyPr vert="horz" wrap="square"/>
        <a:lstStyle/>
        <a:p>
          <a:pPr>
            <a:lnSpc>
              <a:spcPct val="100000"/>
            </a:lnSpc>
            <a:spcBef>
              <a:spcPct val="0"/>
            </a:spcBef>
            <a:spcAft>
              <a:spcPct val="35000"/>
            </a:spcAft>
          </a:pPr>
          <a:r>
            <a:rPr lang="en-US"/>
            <a:t>OWN</a:t>
          </a:r>
        </a:p>
        <a:p>
          <a:pPr>
            <a:lnSpc>
              <a:spcPct val="100000"/>
            </a:lnSpc>
            <a:spcBef>
              <a:spcPct val="0"/>
            </a:spcBef>
            <a:spcAft>
              <a:spcPct val="35000"/>
            </a:spcAft>
          </a:pPr>
          <a:r>
            <a:rPr lang="en-US"/>
            <a:t>MANUFACTURING</a:t>
          </a:r>
        </a:p>
        <a:p>
          <a:pPr>
            <a:lnSpc>
              <a:spcPct val="100000"/>
            </a:lnSpc>
            <a:spcBef>
              <a:spcPct val="0"/>
            </a:spcBef>
            <a:spcAft>
              <a:spcPct val="35000"/>
            </a:spcAft>
          </a:pPr>
          <a:r>
            <a:rPr lang="en-US"/>
            <a:t>PLANT</a:t>
          </a:r>
        </a:p>
      </dgm:t>
    </dgm:pt>
    <dgm:pt modelId="{562D7F28-8BC7-4D0C-BE2B-FEB2BD3BE247}" type="parTrans" cxnId="{C4DE56E5-B098-4F7C-9404-5B1C66C13FE7}">
      <dgm:prSet/>
      <dgm:spPr/>
      <dgm:t>
        <a:bodyPr/>
        <a:lstStyle/>
        <a:p>
          <a:endParaRPr lang="en-US"/>
        </a:p>
      </dgm:t>
    </dgm:pt>
    <dgm:pt modelId="{5904B8F7-B6CC-453A-A9F3-C94ABE2FE713}" type="sibTrans" cxnId="{C4DE56E5-B098-4F7C-9404-5B1C66C13FE7}">
      <dgm:prSet/>
      <dgm:spPr/>
      <dgm:t>
        <a:bodyPr/>
        <a:lstStyle/>
        <a:p>
          <a:endParaRPr lang="en-US"/>
        </a:p>
      </dgm:t>
    </dgm:pt>
    <dgm:pt modelId="{F7EF5031-3FDF-4982-A6DC-AF3F72BAF783}">
      <dgm:prSet phldrT="[Text]" phldr="0" custT="0"/>
      <dgm:spPr/>
      <dgm:t>
        <a:bodyPr vert="horz" wrap="square"/>
        <a:lstStyle/>
        <a:p>
          <a:pPr>
            <a:lnSpc>
              <a:spcPct val="100000"/>
            </a:lnSpc>
            <a:spcBef>
              <a:spcPct val="0"/>
            </a:spcBef>
            <a:spcAft>
              <a:spcPct val="35000"/>
            </a:spcAft>
          </a:pPr>
          <a:r>
            <a:rPr lang="en-US"/>
            <a:t>UNIQUE PRODUCT</a:t>
          </a:r>
        </a:p>
      </dgm:t>
    </dgm:pt>
    <dgm:pt modelId="{9D6C5A3D-4668-40E6-8011-5C66D79B93DB}" type="parTrans" cxnId="{B4F21CD3-6A92-4679-8C29-C5A9D7C9175C}">
      <dgm:prSet/>
      <dgm:spPr/>
      <dgm:t>
        <a:bodyPr/>
        <a:lstStyle/>
        <a:p>
          <a:endParaRPr lang="en-US"/>
        </a:p>
      </dgm:t>
    </dgm:pt>
    <dgm:pt modelId="{2E6C5309-4271-4FB9-89FC-47ED936E6268}" type="sibTrans" cxnId="{B4F21CD3-6A92-4679-8C29-C5A9D7C9175C}">
      <dgm:prSet/>
      <dgm:spPr/>
      <dgm:t>
        <a:bodyPr/>
        <a:lstStyle/>
        <a:p>
          <a:endParaRPr lang="en-US"/>
        </a:p>
      </dgm:t>
    </dgm:pt>
    <dgm:pt modelId="{3600573B-3408-4B7A-B364-1A4373D7FF12}">
      <dgm:prSet phldrT="[Text]" phldr="0" custT="0"/>
      <dgm:spPr/>
      <dgm:t>
        <a:bodyPr vert="horz" wrap="square"/>
        <a:lstStyle/>
        <a:p>
          <a:pPr>
            <a:lnSpc>
              <a:spcPct val="100000"/>
            </a:lnSpc>
            <a:spcBef>
              <a:spcPct val="0"/>
            </a:spcBef>
            <a:spcAft>
              <a:spcPct val="35000"/>
            </a:spcAft>
          </a:pPr>
          <a:r>
            <a:rPr lang="en-US"/>
            <a:t>OWN ASSEMBLING UNIT</a:t>
          </a:r>
        </a:p>
      </dgm:t>
    </dgm:pt>
    <dgm:pt modelId="{1255DA58-A873-4C0C-8513-FBC4FAC47491}" type="parTrans" cxnId="{94D3FFF6-C2E6-48FD-BAE6-3CCA814FB1FD}">
      <dgm:prSet/>
      <dgm:spPr/>
      <dgm:t>
        <a:bodyPr/>
        <a:lstStyle/>
        <a:p>
          <a:endParaRPr lang="en-US"/>
        </a:p>
      </dgm:t>
    </dgm:pt>
    <dgm:pt modelId="{BEF2AB4B-68CB-44B5-BBED-F1B3F93801ED}" type="sibTrans" cxnId="{94D3FFF6-C2E6-48FD-BAE6-3CCA814FB1FD}">
      <dgm:prSet/>
      <dgm:spPr/>
      <dgm:t>
        <a:bodyPr/>
        <a:lstStyle/>
        <a:p>
          <a:endParaRPr lang="en-US"/>
        </a:p>
      </dgm:t>
    </dgm:pt>
    <dgm:pt modelId="{0777222B-C5EF-4EEC-9B10-A9689AAAF709}">
      <dgm:prSet phldrT="[Text]" phldr="0" custT="0"/>
      <dgm:spPr/>
      <dgm:t>
        <a:bodyPr vert="horz" wrap="square"/>
        <a:lstStyle/>
        <a:p>
          <a:pPr>
            <a:lnSpc>
              <a:spcPct val="100000"/>
            </a:lnSpc>
            <a:spcBef>
              <a:spcPct val="0"/>
            </a:spcBef>
            <a:spcAft>
              <a:spcPct val="35000"/>
            </a:spcAft>
          </a:pPr>
          <a:r>
            <a:rPr lang="en-US"/>
            <a:t>HARD WORKING EMPLOYEES</a:t>
          </a:r>
        </a:p>
      </dgm:t>
    </dgm:pt>
    <dgm:pt modelId="{DEBFF4A5-5C9E-41D9-9B9F-F9C6EB9CA05F}" type="parTrans" cxnId="{F8BA59D2-D23D-4FC1-B290-F2862E3C8F85}">
      <dgm:prSet/>
      <dgm:spPr/>
      <dgm:t>
        <a:bodyPr/>
        <a:lstStyle/>
        <a:p>
          <a:endParaRPr lang="en-US"/>
        </a:p>
      </dgm:t>
    </dgm:pt>
    <dgm:pt modelId="{8C298325-DC6B-41BF-91A8-244A155D3589}" type="sibTrans" cxnId="{F8BA59D2-D23D-4FC1-B290-F2862E3C8F85}">
      <dgm:prSet/>
      <dgm:spPr/>
      <dgm:t>
        <a:bodyPr/>
        <a:lstStyle/>
        <a:p>
          <a:endParaRPr 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Lbl="node1" presStyleIdx="0" presStyleCnt="4">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Lbl="node1" presStyleIdx="1" presStyleCnt="4">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Lbl="node1" presStyleIdx="2" presStyleCnt="4">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Lbl="node1" presStyleIdx="3" presStyleCnt="4">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D5C2DD0C-7E6D-4887-825F-687DA799C8CB}" type="presOf" srcId="{F7EF5031-3FDF-4982-A6DC-AF3F72BAF783}" destId="{97AE02B1-131E-4D76-8495-C710475CA3F5}" srcOrd="0" destOrd="0" presId="urn:microsoft.com/office/officeart/2005/8/layout/matrix1#1"/>
    <dgm:cxn modelId="{D629180D-019F-4A02-9170-CF92C2652A35}" type="presOf" srcId="{584E2EFC-4BAA-456A-8377-2A4841D92655}" destId="{5F404160-09B3-4383-B293-CADF417D25C2}" srcOrd="0" destOrd="0" presId="urn:microsoft.com/office/officeart/2005/8/layout/matrix1#1"/>
    <dgm:cxn modelId="{5F469143-38F8-42DC-BF0D-316031D6571F}" type="presOf" srcId="{0777222B-C5EF-4EEC-9B10-A9689AAAF709}" destId="{D0641572-000E-4E20-BC51-97648E176446}" srcOrd="1" destOrd="0" presId="urn:microsoft.com/office/officeart/2005/8/layout/matrix1#1"/>
    <dgm:cxn modelId="{3B0F7B44-EAD0-42DC-AD78-6F2B465C1426}" type="presOf" srcId="{3600573B-3408-4B7A-B364-1A4373D7FF12}" destId="{E9423DCB-0F58-4AB8-A9AB-FA09BF248D4C}" srcOrd="0" destOrd="0" presId="urn:microsoft.com/office/officeart/2005/8/layout/matrix1#1"/>
    <dgm:cxn modelId="{59B12A7A-E15E-4F35-A465-34696D28D2C8}" type="presOf" srcId="{07AC599A-41D3-41C4-BC17-E75B7A2D3122}" destId="{B1BFD8B5-6CF9-4B52-A6FD-4E32C8B42DD0}" srcOrd="0" destOrd="0" presId="urn:microsoft.com/office/officeart/2005/8/layout/matrix1#1"/>
    <dgm:cxn modelId="{261A0F80-2259-4C6F-AA0C-FBD1A70BDC2C}" srcId="{61ECB21F-4407-44B9-AB2E-E3EF102BB14E}" destId="{584E2EFC-4BAA-456A-8377-2A4841D92655}" srcOrd="0" destOrd="0" parTransId="{D6B69770-7BE3-4E0F-A882-E369A79C6A03}" sibTransId="{08FF8C2B-E3BD-42B2-95E8-633DACB4656E}"/>
    <dgm:cxn modelId="{E2888A94-2700-45B8-8A4D-B974547D89F9}" type="presOf" srcId="{61ECB21F-4407-44B9-AB2E-E3EF102BB14E}" destId="{A79A14FB-C4CA-484B-9EC0-7D118FD97147}" srcOrd="0" destOrd="0" presId="urn:microsoft.com/office/officeart/2005/8/layout/matrix1#1"/>
    <dgm:cxn modelId="{7DB18996-13BF-4A39-A7C0-8446B007FE02}" type="presOf" srcId="{3600573B-3408-4B7A-B364-1A4373D7FF12}" destId="{C72F99E5-142D-4358-A387-FE2B565392FC}" srcOrd="1" destOrd="0" presId="urn:microsoft.com/office/officeart/2005/8/layout/matrix1#1"/>
    <dgm:cxn modelId="{E27E17BD-E32C-4FC9-9CBF-041EDC20F17F}" type="presOf" srcId="{07AC599A-41D3-41C4-BC17-E75B7A2D3122}" destId="{8FFEBF0B-5E5D-449C-A914-53FD89338039}" srcOrd="1" destOrd="0" presId="urn:microsoft.com/office/officeart/2005/8/layout/matrix1#1"/>
    <dgm:cxn modelId="{DAE502BF-D6BC-4E4E-A0DC-27A571D97BEF}" type="presOf" srcId="{F7EF5031-3FDF-4982-A6DC-AF3F72BAF783}" destId="{B09A33FE-C5A3-434B-B11E-5C5785AFDB00}" srcOrd="1" destOrd="0" presId="urn:microsoft.com/office/officeart/2005/8/layout/matrix1#1"/>
    <dgm:cxn modelId="{F8BA59D2-D23D-4FC1-B290-F2862E3C8F85}" srcId="{584E2EFC-4BAA-456A-8377-2A4841D92655}" destId="{0777222B-C5EF-4EEC-9B10-A9689AAAF709}" srcOrd="3" destOrd="0" parTransId="{DEBFF4A5-5C9E-41D9-9B9F-F9C6EB9CA05F}" sibTransId="{8C298325-DC6B-41BF-91A8-244A155D3589}"/>
    <dgm:cxn modelId="{B4F21CD3-6A92-4679-8C29-C5A9D7C9175C}" srcId="{584E2EFC-4BAA-456A-8377-2A4841D92655}" destId="{F7EF5031-3FDF-4982-A6DC-AF3F72BAF783}" srcOrd="1" destOrd="0" parTransId="{9D6C5A3D-4668-40E6-8011-5C66D79B93DB}" sibTransId="{2E6C5309-4271-4FB9-89FC-47ED936E6268}"/>
    <dgm:cxn modelId="{D5B54FDF-8C39-446C-A9C1-EB8C8F9D1589}" type="presOf" srcId="{0777222B-C5EF-4EEC-9B10-A9689AAAF709}" destId="{9528372C-7B29-4DDD-98C9-64AE00BAEDAF}" srcOrd="0" destOrd="0" presId="urn:microsoft.com/office/officeart/2005/8/layout/matrix1#1"/>
    <dgm:cxn modelId="{C4DE56E5-B098-4F7C-9404-5B1C66C13FE7}" srcId="{584E2EFC-4BAA-456A-8377-2A4841D92655}" destId="{07AC599A-41D3-41C4-BC17-E75B7A2D3122}" srcOrd="0" destOrd="0" parTransId="{562D7F28-8BC7-4D0C-BE2B-FEB2BD3BE247}" sibTransId="{5904B8F7-B6CC-453A-A9F3-C94ABE2FE713}"/>
    <dgm:cxn modelId="{94D3FFF6-C2E6-48FD-BAE6-3CCA814FB1FD}" srcId="{584E2EFC-4BAA-456A-8377-2A4841D92655}" destId="{3600573B-3408-4B7A-B364-1A4373D7FF12}" srcOrd="2" destOrd="0" parTransId="{1255DA58-A873-4C0C-8513-FBC4FAC47491}" sibTransId="{BEF2AB4B-68CB-44B5-BBED-F1B3F93801ED}"/>
    <dgm:cxn modelId="{E3AD219D-096E-4D13-B75B-A108068B02B3}" type="presParOf" srcId="{A79A14FB-C4CA-484B-9EC0-7D118FD97147}" destId="{985003DD-7E3D-42F3-A78D-60B72C8E2FBC}" srcOrd="0" destOrd="0" presId="urn:microsoft.com/office/officeart/2005/8/layout/matrix1#1"/>
    <dgm:cxn modelId="{5A4C1457-390E-4598-85D0-C12657760DDF}" type="presParOf" srcId="{985003DD-7E3D-42F3-A78D-60B72C8E2FBC}" destId="{B1BFD8B5-6CF9-4B52-A6FD-4E32C8B42DD0}" srcOrd="0" destOrd="0" presId="urn:microsoft.com/office/officeart/2005/8/layout/matrix1#1"/>
    <dgm:cxn modelId="{37015470-ECE2-44A6-92DD-BA9E531D8763}" type="presParOf" srcId="{985003DD-7E3D-42F3-A78D-60B72C8E2FBC}" destId="{8FFEBF0B-5E5D-449C-A914-53FD89338039}" srcOrd="1" destOrd="0" presId="urn:microsoft.com/office/officeart/2005/8/layout/matrix1#1"/>
    <dgm:cxn modelId="{E43288D7-AC2C-449F-B328-4A6186EDC7D2}" type="presParOf" srcId="{985003DD-7E3D-42F3-A78D-60B72C8E2FBC}" destId="{97AE02B1-131E-4D76-8495-C710475CA3F5}" srcOrd="2" destOrd="0" presId="urn:microsoft.com/office/officeart/2005/8/layout/matrix1#1"/>
    <dgm:cxn modelId="{8EB43B2E-5D6D-4E77-9938-2346982A2145}" type="presParOf" srcId="{985003DD-7E3D-42F3-A78D-60B72C8E2FBC}" destId="{B09A33FE-C5A3-434B-B11E-5C5785AFDB00}" srcOrd="3" destOrd="0" presId="urn:microsoft.com/office/officeart/2005/8/layout/matrix1#1"/>
    <dgm:cxn modelId="{B5D66523-8524-444B-A1BE-3A86A2D62C58}" type="presParOf" srcId="{985003DD-7E3D-42F3-A78D-60B72C8E2FBC}" destId="{E9423DCB-0F58-4AB8-A9AB-FA09BF248D4C}" srcOrd="4" destOrd="0" presId="urn:microsoft.com/office/officeart/2005/8/layout/matrix1#1"/>
    <dgm:cxn modelId="{BC9ACC77-A3CF-48C9-A9B0-E42CDA331D51}" type="presParOf" srcId="{985003DD-7E3D-42F3-A78D-60B72C8E2FBC}" destId="{C72F99E5-142D-4358-A387-FE2B565392FC}" srcOrd="5" destOrd="0" presId="urn:microsoft.com/office/officeart/2005/8/layout/matrix1#1"/>
    <dgm:cxn modelId="{7D17885B-43E5-4875-8981-14B0DACBE0BB}" type="presParOf" srcId="{985003DD-7E3D-42F3-A78D-60B72C8E2FBC}" destId="{9528372C-7B29-4DDD-98C9-64AE00BAEDAF}" srcOrd="6" destOrd="0" presId="urn:microsoft.com/office/officeart/2005/8/layout/matrix1#1"/>
    <dgm:cxn modelId="{9A3BB972-5EC9-4B72-AD3A-4CFCC2888E79}" type="presParOf" srcId="{985003DD-7E3D-42F3-A78D-60B72C8E2FBC}" destId="{D0641572-000E-4E20-BC51-97648E176446}" srcOrd="7" destOrd="0" presId="urn:microsoft.com/office/officeart/2005/8/layout/matrix1#1"/>
    <dgm:cxn modelId="{AC4BD679-257C-43AE-A977-B73E52AF53B7}" type="presParOf" srcId="{A79A14FB-C4CA-484B-9EC0-7D118FD97147}" destId="{5F404160-09B3-4383-B293-CADF417D25C2}" srcOrd="1" destOrd="0" presId="urn:microsoft.com/office/officeart/2005/8/layout/matrix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2#2" qsCatId="simple" csTypeId="urn:microsoft.com/office/officeart/2005/8/colors/accent3_3#1" csCatId="accent1" phldr="0"/>
      <dgm:spPr/>
      <dgm:t>
        <a:bodyPr/>
        <a:lstStyle/>
        <a:p>
          <a:endParaRPr lang="en-US"/>
        </a:p>
      </dgm:t>
    </dgm:pt>
    <dgm:pt modelId="{47C757F0-AA23-46BE-9311-EA432CDEEAA1}">
      <dgm:prSet phldrT="[Text]" phldr="0" custT="1"/>
      <dgm:spPr/>
      <dgm:t>
        <a:bodyPr vert="horz" wrap="square"/>
        <a:lstStyle/>
        <a:p>
          <a:pPr>
            <a:lnSpc>
              <a:spcPct val="100000"/>
            </a:lnSpc>
            <a:spcBef>
              <a:spcPct val="0"/>
            </a:spcBef>
            <a:spcAft>
              <a:spcPct val="35000"/>
            </a:spcAft>
          </a:pPr>
          <a:r>
            <a:rPr lang="en-US" sz="7200"/>
            <a:t>WEAKNESS</a:t>
          </a:r>
        </a:p>
      </dgm:t>
    </dgm:pt>
    <dgm:pt modelId="{AB39B06D-FE6C-48B2-B5B4-77CD0C8CF7AD}" type="parTrans" cxnId="{92F57DE6-6818-4661-BC39-D23BE62B36AA}">
      <dgm:prSet/>
      <dgm:spPr/>
      <dgm:t>
        <a:bodyPr/>
        <a:lstStyle/>
        <a:p>
          <a:endParaRPr lang="en-US"/>
        </a:p>
      </dgm:t>
    </dgm:pt>
    <dgm:pt modelId="{DF0D1C21-B79E-4875-B7FA-EF183CB48B88}" type="sibTrans" cxnId="{92F57DE6-6818-4661-BC39-D23BE62B36AA}">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UNTRAINED LABOUR</a:t>
          </a:r>
        </a:p>
      </dgm:t>
    </dgm:pt>
    <dgm:pt modelId="{EACD17F5-D793-4A43-B489-D1804D50CFEF}" type="parTrans" cxnId="{D33BA3A3-DFBB-46BC-A9B9-9440D074A47A}">
      <dgm:prSet/>
      <dgm:spPr/>
      <dgm:t>
        <a:bodyPr/>
        <a:lstStyle/>
        <a:p>
          <a:endParaRPr lang="en-US"/>
        </a:p>
      </dgm:t>
    </dgm:pt>
    <dgm:pt modelId="{FA45D93F-0724-4936-AA45-E6762732A19D}" type="sibTrans" cxnId="{D33BA3A3-DFBB-46BC-A9B9-9440D074A47A}">
      <dgm:prSet/>
      <dgm:spPr/>
      <dgm:t>
        <a:bodyPr/>
        <a:lstStyle/>
        <a:p>
          <a:endParaRPr lang="en-US"/>
        </a:p>
      </dgm:t>
    </dgm:pt>
    <dgm:pt modelId="{4EC42421-831D-4CD3-8215-2AF4300F9C01}">
      <dgm:prSet phldrT="[Text]" phldr="0" custT="0"/>
      <dgm:spPr/>
      <dgm:t>
        <a:bodyPr vert="horz" wrap="square"/>
        <a:lstStyle/>
        <a:p>
          <a:pPr>
            <a:lnSpc>
              <a:spcPct val="100000"/>
            </a:lnSpc>
            <a:spcBef>
              <a:spcPct val="0"/>
            </a:spcBef>
            <a:spcAft>
              <a:spcPct val="35000"/>
            </a:spcAft>
          </a:pPr>
          <a:r>
            <a:rPr lang="en-US"/>
            <a:t>PROPER INSTALLATION OF HEAVY MACHINERIES</a:t>
          </a:r>
        </a:p>
      </dgm:t>
    </dgm:pt>
    <dgm:pt modelId="{8D5FB264-0A5C-4C3A-85B7-453D9BD837DF}" type="parTrans" cxnId="{42B7C8A0-1AD3-4E19-8CBF-1FBACDF297B0}">
      <dgm:prSet/>
      <dgm:spPr/>
      <dgm:t>
        <a:bodyPr/>
        <a:lstStyle/>
        <a:p>
          <a:endParaRPr lang="en-US"/>
        </a:p>
      </dgm:t>
    </dgm:pt>
    <dgm:pt modelId="{A1825131-D805-48C8-BFCE-E45C02E6F5CE}" type="sibTrans" cxnId="{42B7C8A0-1AD3-4E19-8CBF-1FBACDF297B0}">
      <dgm:prSet/>
      <dgm:spPr/>
      <dgm:t>
        <a:bodyPr/>
        <a:lstStyle/>
        <a:p>
          <a:endParaRPr lang="en-US"/>
        </a:p>
      </dgm:t>
    </dgm:pt>
    <dgm:pt modelId="{CF717C8A-B40B-4AFF-BF49-65ABB7DF8190}">
      <dgm:prSet phldrT="[Text]" phldr="0" custT="0"/>
      <dgm:spPr/>
      <dgm:t>
        <a:bodyPr vert="horz" wrap="square"/>
        <a:lstStyle/>
        <a:p>
          <a:pPr>
            <a:lnSpc>
              <a:spcPct val="100000"/>
            </a:lnSpc>
            <a:spcBef>
              <a:spcPct val="0"/>
            </a:spcBef>
            <a:spcAft>
              <a:spcPct val="35000"/>
            </a:spcAft>
          </a:pPr>
          <a:r>
            <a:rPr lang="en-US"/>
            <a:t>PROPER MANAGEMENT OF AVAILABLE RESOURCES</a:t>
          </a:r>
        </a:p>
      </dgm:t>
    </dgm:pt>
    <dgm:pt modelId="{CCF68ADE-40B6-47D0-93C1-88EC13ADC8AC}" type="parTrans" cxnId="{B7145726-21B6-4087-AA74-FEB50E948224}">
      <dgm:prSet/>
      <dgm:spPr/>
      <dgm:t>
        <a:bodyPr/>
        <a:lstStyle/>
        <a:p>
          <a:endParaRPr lang="en-US"/>
        </a:p>
      </dgm:t>
    </dgm:pt>
    <dgm:pt modelId="{630D3E0B-D1D7-4E1A-8193-515AA5E1866F}" type="sibTrans" cxnId="{B7145726-21B6-4087-AA74-FEB50E948224}">
      <dgm:prSet/>
      <dgm:spPr/>
      <dgm:t>
        <a:bodyPr/>
        <a:lstStyle/>
        <a:p>
          <a:endParaRPr lang="en-US"/>
        </a:p>
      </dgm:t>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custScaleX="242729" custScaleY="171459" custLinFactNeighborX="1651" custLinFactNeighborY="-7176">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3"/>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3">
        <dgm:presLayoutVars>
          <dgm:chPref val="3"/>
        </dgm:presLayoutVars>
      </dgm:prSet>
      <dgm:spPr/>
    </dgm:pt>
    <dgm:pt modelId="{9A037140-9B69-4B9F-A134-F2F2EB0F2E32}" type="pres">
      <dgm:prSet presAssocID="{12714FC6-8B41-47E5-91DD-F02D34D23B93}" presName="rootConnector" presStyleLbl="node2" presStyleIdx="0" presStyleCnt="3"/>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3"/>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3">
        <dgm:presLayoutVars>
          <dgm:chPref val="3"/>
        </dgm:presLayoutVars>
      </dgm:prSet>
      <dgm:spPr/>
    </dgm:pt>
    <dgm:pt modelId="{6238C53E-A961-488B-8FBD-6EC13507B069}" type="pres">
      <dgm:prSet presAssocID="{4EC42421-831D-4CD3-8215-2AF4300F9C01}" presName="rootConnector" presStyleLbl="node2" presStyleIdx="1" presStyleCnt="3"/>
      <dgm:spPr/>
    </dgm:pt>
    <dgm:pt modelId="{A9C46FD3-3BE9-4E6E-BFF6-B0B42B13F857}" type="pres">
      <dgm:prSet presAssocID="{4EC42421-831D-4CD3-8215-2AF4300F9C01}" presName="hierChild4"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3"/>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3">
        <dgm:presLayoutVars>
          <dgm:chPref val="3"/>
        </dgm:presLayoutVars>
      </dgm:prSet>
      <dgm:spPr/>
    </dgm:pt>
    <dgm:pt modelId="{5667CB49-EC34-46BC-AD2D-72F3BD95D049}" type="pres">
      <dgm:prSet presAssocID="{CF717C8A-B40B-4AFF-BF49-65ABB7DF8190}" presName="rootConnector" presStyleLbl="node2" presStyleIdx="2" presStyleCnt="3"/>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6CD0F800-7F91-4AF3-A417-020D5859B3CD}" type="presOf" srcId="{47C757F0-AA23-46BE-9311-EA432CDEEAA1}" destId="{AE79172D-D441-42BB-84EA-E3D989670DED}" srcOrd="1" destOrd="0" presId="urn:microsoft.com/office/officeart/2005/8/layout/orgChart1#1"/>
    <dgm:cxn modelId="{271FF709-4A40-4F91-AA24-958BF6BB1AF6}" type="presOf" srcId="{47C757F0-AA23-46BE-9311-EA432CDEEAA1}" destId="{86420519-308D-4A6A-8FEA-6FB2E39BA448}" srcOrd="2" destOrd="0" presId="urn:microsoft.com/office/officeart/2005/8/layout/orgChart1#1"/>
    <dgm:cxn modelId="{597EAF0D-EC2C-4A6F-976A-20B1E4154CE8}" type="presOf" srcId="{12714FC6-8B41-47E5-91DD-F02D34D23B93}" destId="{43B7C837-49D6-40CE-BBAB-953D9E4BA7ED}" srcOrd="1" destOrd="0" presId="urn:microsoft.com/office/officeart/2005/8/layout/orgChart1#1"/>
    <dgm:cxn modelId="{D0E5F819-ABF4-4614-B255-DB2B59DB7591}" type="presOf" srcId="{8D5FB264-0A5C-4C3A-85B7-453D9BD837DF}" destId="{F492B679-3C8C-4E72-95A8-8B81298826E7}" srcOrd="0" destOrd="0" presId="urn:microsoft.com/office/officeart/2005/8/layout/orgChart1#1"/>
    <dgm:cxn modelId="{418ABA1A-D296-4349-95D6-DFE918AC3333}" type="presOf" srcId="{CCF68ADE-40B6-47D0-93C1-88EC13ADC8AC}" destId="{AB3A8128-6C86-49B7-B5CC-0153888815E5}" srcOrd="0" destOrd="0" presId="urn:microsoft.com/office/officeart/2005/8/layout/orgChart1#1"/>
    <dgm:cxn modelId="{B7145726-21B6-4087-AA74-FEB50E948224}" srcId="{47C757F0-AA23-46BE-9311-EA432CDEEAA1}" destId="{CF717C8A-B40B-4AFF-BF49-65ABB7DF8190}" srcOrd="2" destOrd="0" parTransId="{CCF68ADE-40B6-47D0-93C1-88EC13ADC8AC}" sibTransId="{630D3E0B-D1D7-4E1A-8193-515AA5E1866F}"/>
    <dgm:cxn modelId="{F2E48038-B851-474F-9E6B-657CC76BE78C}" type="presOf" srcId="{CF717C8A-B40B-4AFF-BF49-65ABB7DF8190}" destId="{FA949B67-3DB7-47FA-97C9-4A653E762F22}" srcOrd="0" destOrd="0" presId="urn:microsoft.com/office/officeart/2005/8/layout/orgChart1#1"/>
    <dgm:cxn modelId="{5F073463-A546-401A-BD60-1272F4F02B4C}" type="presOf" srcId="{12714FC6-8B41-47E5-91DD-F02D34D23B93}" destId="{E36491EF-5019-46FD-BC82-1BD579B9EE0E}" srcOrd="0" destOrd="0" presId="urn:microsoft.com/office/officeart/2005/8/layout/orgChart1#1"/>
    <dgm:cxn modelId="{D00C136A-007F-483D-88D5-C72BDDFE028A}" type="presOf" srcId="{EACD17F5-D793-4A43-B489-D1804D50CFEF}" destId="{6A259130-4455-44E0-969B-948D1249687E}" srcOrd="0" destOrd="0" presId="urn:microsoft.com/office/officeart/2005/8/layout/orgChart1#1"/>
    <dgm:cxn modelId="{35407856-70F1-4833-8219-AE442DCA674E}" type="presOf" srcId="{CF717C8A-B40B-4AFF-BF49-65ABB7DF8190}" destId="{5667CB49-EC34-46BC-AD2D-72F3BD95D049}" srcOrd="2" destOrd="0" presId="urn:microsoft.com/office/officeart/2005/8/layout/orgChart1#1"/>
    <dgm:cxn modelId="{DAB89759-E716-46D0-AE0A-B7C6DBEE2A41}" type="presOf" srcId="{47C757F0-AA23-46BE-9311-EA432CDEEAA1}" destId="{79147750-B6BF-43FD-83A0-7ACDC9B53EFF}" srcOrd="0" destOrd="0" presId="urn:microsoft.com/office/officeart/2005/8/layout/orgChart1#1"/>
    <dgm:cxn modelId="{42B7C8A0-1AD3-4E19-8CBF-1FBACDF297B0}" srcId="{47C757F0-AA23-46BE-9311-EA432CDEEAA1}" destId="{4EC42421-831D-4CD3-8215-2AF4300F9C01}" srcOrd="1" destOrd="0" parTransId="{8D5FB264-0A5C-4C3A-85B7-453D9BD837DF}" sibTransId="{A1825131-D805-48C8-BFCE-E45C02E6F5CE}"/>
    <dgm:cxn modelId="{8D934AA2-5122-4E1F-AB07-56DEAA82DCE1}" type="presOf" srcId="{12714FC6-8B41-47E5-91DD-F02D34D23B93}" destId="{9A037140-9B69-4B9F-A134-F2F2EB0F2E32}" srcOrd="2" destOrd="0" presId="urn:microsoft.com/office/officeart/2005/8/layout/orgChart1#1"/>
    <dgm:cxn modelId="{D33BA3A3-DFBB-46BC-A9B9-9440D074A47A}" srcId="{47C757F0-AA23-46BE-9311-EA432CDEEAA1}" destId="{12714FC6-8B41-47E5-91DD-F02D34D23B93}" srcOrd="0" destOrd="0" parTransId="{EACD17F5-D793-4A43-B489-D1804D50CFEF}" sibTransId="{FA45D93F-0724-4936-AA45-E6762732A19D}"/>
    <dgm:cxn modelId="{3C156EA9-CE32-4C7B-A719-166CF50BF826}" type="presOf" srcId="{4EC42421-831D-4CD3-8215-2AF4300F9C01}" destId="{6238C53E-A961-488B-8FBD-6EC13507B069}" srcOrd="2" destOrd="0" presId="urn:microsoft.com/office/officeart/2005/8/layout/orgChart1#1"/>
    <dgm:cxn modelId="{EE77ADAC-1147-424A-AC9B-1D924111AD3C}" type="presOf" srcId="{4EC42421-831D-4CD3-8215-2AF4300F9C01}" destId="{08A0D1D2-3A20-4D63-8E35-B7C8B6B16D48}" srcOrd="1" destOrd="0" presId="urn:microsoft.com/office/officeart/2005/8/layout/orgChart1#1"/>
    <dgm:cxn modelId="{CFC50AD4-2CCE-4590-A3CA-4BFED3F96482}" type="presOf" srcId="{A77D31B3-3808-4FBA-8FA4-CC8D448A173E}" destId="{E498DC9C-C5AC-4482-A26F-3B99DC5D79F0}" srcOrd="0" destOrd="0" presId="urn:microsoft.com/office/officeart/2005/8/layout/orgChart1#1"/>
    <dgm:cxn modelId="{92F57DE6-6818-4661-BC39-D23BE62B36AA}" srcId="{A77D31B3-3808-4FBA-8FA4-CC8D448A173E}" destId="{47C757F0-AA23-46BE-9311-EA432CDEEAA1}" srcOrd="0" destOrd="0" parTransId="{AB39B06D-FE6C-48B2-B5B4-77CD0C8CF7AD}" sibTransId="{DF0D1C21-B79E-4875-B7FA-EF183CB48B88}"/>
    <dgm:cxn modelId="{1282E7FE-324D-4D24-A8C5-EBF93195C3F9}" type="presOf" srcId="{CF717C8A-B40B-4AFF-BF49-65ABB7DF8190}" destId="{7D64F4A3-0E55-47AC-A59B-9D5A9DC25552}" srcOrd="1" destOrd="0" presId="urn:microsoft.com/office/officeart/2005/8/layout/orgChart1#1"/>
    <dgm:cxn modelId="{8AF253FF-56DA-423A-BA33-208D0AE59A07}" type="presOf" srcId="{4EC42421-831D-4CD3-8215-2AF4300F9C01}" destId="{6CAD9CE6-86A1-4F7D-98A6-3AF53F55F9E3}" srcOrd="0" destOrd="0" presId="urn:microsoft.com/office/officeart/2005/8/layout/orgChart1#1"/>
    <dgm:cxn modelId="{872E5882-054C-434F-9FEB-AA8FBE77838E}" type="presParOf" srcId="{E498DC9C-C5AC-4482-A26F-3B99DC5D79F0}" destId="{F728C3E8-5128-4BB6-90CC-A86769ECE335}" srcOrd="0" destOrd="0" presId="urn:microsoft.com/office/officeart/2005/8/layout/orgChart1#1"/>
    <dgm:cxn modelId="{94025A44-87C3-49AE-8605-6C8C9094C4F9}" type="presParOf" srcId="{F728C3E8-5128-4BB6-90CC-A86769ECE335}" destId="{79147750-B6BF-43FD-83A0-7ACDC9B53EFF}" srcOrd="0" destOrd="0" presId="urn:microsoft.com/office/officeart/2005/8/layout/orgChart1#1"/>
    <dgm:cxn modelId="{BBE6AFC8-4F69-4C7C-AD56-18868D97275A}" type="presParOf" srcId="{79147750-B6BF-43FD-83A0-7ACDC9B53EFF}" destId="{AE79172D-D441-42BB-84EA-E3D989670DED}" srcOrd="0" destOrd="0" presId="urn:microsoft.com/office/officeart/2005/8/layout/orgChart1#1"/>
    <dgm:cxn modelId="{DBD1FDFE-0AA3-4BC8-98AD-1FB6584364AA}" type="presParOf" srcId="{79147750-B6BF-43FD-83A0-7ACDC9B53EFF}" destId="{86420519-308D-4A6A-8FEA-6FB2E39BA448}" srcOrd="1" destOrd="0" presId="urn:microsoft.com/office/officeart/2005/8/layout/orgChart1#1"/>
    <dgm:cxn modelId="{584E8093-8AB1-4E45-908C-96DDFCE1FB45}" type="presParOf" srcId="{F728C3E8-5128-4BB6-90CC-A86769ECE335}" destId="{9A0FF10C-81C7-47CD-A320-768F2009480B}" srcOrd="1" destOrd="0" presId="urn:microsoft.com/office/officeart/2005/8/layout/orgChart1#1"/>
    <dgm:cxn modelId="{5624631A-3DA3-4B38-8B34-74D64C01A2A0}" type="presParOf" srcId="{9A0FF10C-81C7-47CD-A320-768F2009480B}" destId="{6A259130-4455-44E0-969B-948D1249687E}" srcOrd="0" destOrd="0" presId="urn:microsoft.com/office/officeart/2005/8/layout/orgChart1#1"/>
    <dgm:cxn modelId="{F5903926-D831-48DF-9075-5F22B9DB48FE}" type="presParOf" srcId="{9A0FF10C-81C7-47CD-A320-768F2009480B}" destId="{D6C5C065-A308-417C-8ECC-04FC2BEC646C}" srcOrd="1" destOrd="0" presId="urn:microsoft.com/office/officeart/2005/8/layout/orgChart1#1"/>
    <dgm:cxn modelId="{002C400D-AFDD-42A0-9486-9030295134A7}" type="presParOf" srcId="{D6C5C065-A308-417C-8ECC-04FC2BEC646C}" destId="{E36491EF-5019-46FD-BC82-1BD579B9EE0E}" srcOrd="0" destOrd="0" presId="urn:microsoft.com/office/officeart/2005/8/layout/orgChart1#1"/>
    <dgm:cxn modelId="{3F76BF77-0132-4989-A871-4D4E37A8773E}" type="presParOf" srcId="{E36491EF-5019-46FD-BC82-1BD579B9EE0E}" destId="{43B7C837-49D6-40CE-BBAB-953D9E4BA7ED}" srcOrd="0" destOrd="0" presId="urn:microsoft.com/office/officeart/2005/8/layout/orgChart1#1"/>
    <dgm:cxn modelId="{CE5B0FFE-284B-4913-8F1E-4ACBABB02FB5}" type="presParOf" srcId="{E36491EF-5019-46FD-BC82-1BD579B9EE0E}" destId="{9A037140-9B69-4B9F-A134-F2F2EB0F2E32}" srcOrd="1" destOrd="0" presId="urn:microsoft.com/office/officeart/2005/8/layout/orgChart1#1"/>
    <dgm:cxn modelId="{1529BFF1-55C4-4563-86C2-CEF405EA25A2}" type="presParOf" srcId="{D6C5C065-A308-417C-8ECC-04FC2BEC646C}" destId="{FA37AA5D-87C2-47F6-9B72-B753C073E744}" srcOrd="1" destOrd="0" presId="urn:microsoft.com/office/officeart/2005/8/layout/orgChart1#1"/>
    <dgm:cxn modelId="{D40D8124-CB01-4491-8868-16A368522BD9}" type="presParOf" srcId="{D6C5C065-A308-417C-8ECC-04FC2BEC646C}" destId="{A7309641-2A58-41EA-9E42-56812CF298ED}" srcOrd="2" destOrd="0" presId="urn:microsoft.com/office/officeart/2005/8/layout/orgChart1#1"/>
    <dgm:cxn modelId="{995CC986-9464-4A1D-A542-F5518525823E}" type="presParOf" srcId="{9A0FF10C-81C7-47CD-A320-768F2009480B}" destId="{F492B679-3C8C-4E72-95A8-8B81298826E7}" srcOrd="2" destOrd="0" presId="urn:microsoft.com/office/officeart/2005/8/layout/orgChart1#1"/>
    <dgm:cxn modelId="{8879B58E-51E7-4E60-82EC-4DF59F54148D}" type="presParOf" srcId="{9A0FF10C-81C7-47CD-A320-768F2009480B}" destId="{C6F584B9-7EA2-46D8-913B-8F508509ECAB}" srcOrd="3" destOrd="0" presId="urn:microsoft.com/office/officeart/2005/8/layout/orgChart1#1"/>
    <dgm:cxn modelId="{110B0FEF-D7E6-4634-8D60-05556904BF6E}" type="presParOf" srcId="{C6F584B9-7EA2-46D8-913B-8F508509ECAB}" destId="{6CAD9CE6-86A1-4F7D-98A6-3AF53F55F9E3}" srcOrd="0" destOrd="0" presId="urn:microsoft.com/office/officeart/2005/8/layout/orgChart1#1"/>
    <dgm:cxn modelId="{0A8FAA26-3A62-4E8E-AE69-942DDEA85CEF}" type="presParOf" srcId="{6CAD9CE6-86A1-4F7D-98A6-3AF53F55F9E3}" destId="{08A0D1D2-3A20-4D63-8E35-B7C8B6B16D48}" srcOrd="0" destOrd="0" presId="urn:microsoft.com/office/officeart/2005/8/layout/orgChart1#1"/>
    <dgm:cxn modelId="{1B89A2BD-3DC9-4E93-B61A-196F2068768D}" type="presParOf" srcId="{6CAD9CE6-86A1-4F7D-98A6-3AF53F55F9E3}" destId="{6238C53E-A961-488B-8FBD-6EC13507B069}" srcOrd="1" destOrd="0" presId="urn:microsoft.com/office/officeart/2005/8/layout/orgChart1#1"/>
    <dgm:cxn modelId="{EA5D7425-BDF3-4CDD-BF51-E5B933C46F2A}" type="presParOf" srcId="{C6F584B9-7EA2-46D8-913B-8F508509ECAB}" destId="{A9C46FD3-3BE9-4E6E-BFF6-B0B42B13F857}" srcOrd="1" destOrd="0" presId="urn:microsoft.com/office/officeart/2005/8/layout/orgChart1#1"/>
    <dgm:cxn modelId="{CC2D880F-BE46-4254-916C-808F119F57C9}" type="presParOf" srcId="{C6F584B9-7EA2-46D8-913B-8F508509ECAB}" destId="{A663BBFB-A120-4F5B-82EC-DB644DB9966B}" srcOrd="2" destOrd="0" presId="urn:microsoft.com/office/officeart/2005/8/layout/orgChart1#1"/>
    <dgm:cxn modelId="{6CF100BD-6EEE-422B-A09E-2A79AF5FFF2B}" type="presParOf" srcId="{9A0FF10C-81C7-47CD-A320-768F2009480B}" destId="{AB3A8128-6C86-49B7-B5CC-0153888815E5}" srcOrd="4" destOrd="0" presId="urn:microsoft.com/office/officeart/2005/8/layout/orgChart1#1"/>
    <dgm:cxn modelId="{5B16758B-F8D9-4261-BBE9-CEE81789FB53}" type="presParOf" srcId="{9A0FF10C-81C7-47CD-A320-768F2009480B}" destId="{1A917F9A-DDE6-4568-B35C-7FABCEF0A586}" srcOrd="5" destOrd="0" presId="urn:microsoft.com/office/officeart/2005/8/layout/orgChart1#1"/>
    <dgm:cxn modelId="{BFB72270-E72E-4C66-96B6-2C201117F149}" type="presParOf" srcId="{1A917F9A-DDE6-4568-B35C-7FABCEF0A586}" destId="{FA949B67-3DB7-47FA-97C9-4A653E762F22}" srcOrd="0" destOrd="0" presId="urn:microsoft.com/office/officeart/2005/8/layout/orgChart1#1"/>
    <dgm:cxn modelId="{FE84916C-EACA-4235-90DF-792B4F65BF4B}" type="presParOf" srcId="{FA949B67-3DB7-47FA-97C9-4A653E762F22}" destId="{7D64F4A3-0E55-47AC-A59B-9D5A9DC25552}" srcOrd="0" destOrd="0" presId="urn:microsoft.com/office/officeart/2005/8/layout/orgChart1#1"/>
    <dgm:cxn modelId="{6A023E98-2BEA-4B64-B443-3D9D244D2EF0}" type="presParOf" srcId="{FA949B67-3DB7-47FA-97C9-4A653E762F22}" destId="{5667CB49-EC34-46BC-AD2D-72F3BD95D049}" srcOrd="1" destOrd="0" presId="urn:microsoft.com/office/officeart/2005/8/layout/orgChart1#1"/>
    <dgm:cxn modelId="{9897B422-0C3B-4249-B65D-DD14B855CAA1}" type="presParOf" srcId="{1A917F9A-DDE6-4568-B35C-7FABCEF0A586}" destId="{EB3A10DA-2FA4-4DAD-8341-8078D7F83716}" srcOrd="1" destOrd="0" presId="urn:microsoft.com/office/officeart/2005/8/layout/orgChart1#1"/>
    <dgm:cxn modelId="{AEBD6155-AF3D-459F-997B-7C84AF48475C}" type="presParOf" srcId="{1A917F9A-DDE6-4568-B35C-7FABCEF0A586}" destId="{B05C5608-85C8-433E-A928-1755312B673B}" srcOrd="2" destOrd="0" presId="urn:microsoft.com/office/officeart/2005/8/layout/orgChart1#1"/>
    <dgm:cxn modelId="{A4EFDCB4-BE58-46EC-98FC-2997494E8BD7}"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2#3" qsCatId="simple" csTypeId="urn:microsoft.com/office/officeart/2005/8/colors/accent1_2#3" csCatId="accent1" phldr="0"/>
      <dgm:spPr/>
      <dgm:t>
        <a:bodyPr/>
        <a:lstStyle/>
        <a:p>
          <a:endParaRPr lang="en-US"/>
        </a:p>
      </dgm:t>
    </dgm:pt>
    <dgm:pt modelId="{42D42628-864C-41D6-833F-2DBB342F4DB0}">
      <dgm:prSet phldrT="[Text]" phldr="0" custT="1"/>
      <dgm:spPr/>
      <dgm:t>
        <a:bodyPr vert="horz" wrap="square"/>
        <a:lstStyle/>
        <a:p>
          <a:pPr>
            <a:lnSpc>
              <a:spcPct val="100000"/>
            </a:lnSpc>
            <a:spcBef>
              <a:spcPct val="0"/>
            </a:spcBef>
            <a:spcAft>
              <a:spcPct val="35000"/>
            </a:spcAft>
          </a:pPr>
          <a:r>
            <a:rPr lang="en-US" sz="4400"/>
            <a:t>OPPURTUNITIES</a:t>
          </a:r>
        </a:p>
      </dgm:t>
    </dgm:pt>
    <dgm:pt modelId="{C7195306-E1B1-4ECE-8382-424ACA226556}" type="parTrans" cxnId="{47F109A1-AFDD-4ACC-B287-4DA3AC87AA84}">
      <dgm:prSet/>
      <dgm:spPr/>
      <dgm:t>
        <a:bodyPr/>
        <a:lstStyle/>
        <a:p>
          <a:endParaRPr lang="en-US"/>
        </a:p>
      </dgm:t>
    </dgm:pt>
    <dgm:pt modelId="{33D8AA3E-DAD3-412E-80E1-09AFD3B5EAF9}" type="sibTrans" cxnId="{47F109A1-AFDD-4ACC-B287-4DA3AC87AA84}">
      <dgm:prSet/>
      <dgm:spPr/>
      <dgm:t>
        <a:bodyPr/>
        <a:lstStyle/>
        <a:p>
          <a:endParaRPr lang="en-US"/>
        </a:p>
      </dgm:t>
    </dgm:pt>
    <dgm:pt modelId="{1FC1C8C3-63CB-4E55-BD49-AA552B8440D8}">
      <dgm:prSet phldrT="[Text]" phldr="0" custT="0"/>
      <dgm:spPr/>
      <dgm:t>
        <a:bodyPr vert="horz" wrap="square"/>
        <a:lstStyle/>
        <a:p>
          <a:pPr>
            <a:lnSpc>
              <a:spcPct val="100000"/>
            </a:lnSpc>
            <a:spcBef>
              <a:spcPct val="0"/>
            </a:spcBef>
            <a:spcAft>
              <a:spcPct val="35000"/>
            </a:spcAft>
          </a:pPr>
          <a:r>
            <a:rPr lang="en-US" b="1"/>
            <a:t>GOVERNMENT ALWAYS SUPPORT LOCAL BUSINESS</a:t>
          </a:r>
        </a:p>
      </dgm:t>
    </dgm:pt>
    <dgm:pt modelId="{B025E324-1C01-4543-8D06-F931E0E78FF4}" type="parTrans" cxnId="{1718E557-0606-48EC-986D-248031BF1BA8}">
      <dgm:prSet/>
      <dgm:spPr/>
      <dgm:t>
        <a:bodyPr/>
        <a:lstStyle/>
        <a:p>
          <a:endParaRPr lang="en-US"/>
        </a:p>
      </dgm:t>
    </dgm:pt>
    <dgm:pt modelId="{588AC07E-4185-4602-8798-37B6E219CC88}" type="sibTrans" cxnId="{1718E557-0606-48EC-986D-248031BF1BA8}">
      <dgm:prSet/>
      <dgm:spPr/>
      <dgm:t>
        <a:bodyPr/>
        <a:lstStyle/>
        <a:p>
          <a:endParaRPr lang="en-US"/>
        </a:p>
      </dgm:t>
    </dgm:pt>
    <dgm:pt modelId="{A05D3806-5723-4FF6-989A-CFBBE505DD4B}">
      <dgm:prSet phldrT="[Text]" phldr="0" custT="0"/>
      <dgm:spPr/>
      <dgm:t>
        <a:bodyPr vert="horz" wrap="square"/>
        <a:lstStyle/>
        <a:p>
          <a:pPr>
            <a:lnSpc>
              <a:spcPct val="100000"/>
            </a:lnSpc>
            <a:spcBef>
              <a:spcPct val="0"/>
            </a:spcBef>
            <a:spcAft>
              <a:spcPct val="35000"/>
            </a:spcAft>
          </a:pPr>
          <a:r>
            <a:rPr lang="en-US" b="1"/>
            <a:t>MANY PEOPLE WERE TIRED OF THE SAME OLD FASHIONED BIKES</a:t>
          </a:r>
        </a:p>
      </dgm:t>
    </dgm:pt>
    <dgm:pt modelId="{3B533E93-AA45-4AC9-9CB7-4EF287AB96B6}" type="parTrans" cxnId="{CD51C2AE-DC23-43D1-8DFD-9526660564EC}">
      <dgm:prSet/>
      <dgm:spPr/>
      <dgm:t>
        <a:bodyPr/>
        <a:lstStyle/>
        <a:p>
          <a:endParaRPr lang="en-US"/>
        </a:p>
      </dgm:t>
    </dgm:pt>
    <dgm:pt modelId="{C1E7C596-43DD-4C48-95F5-50523BA11C29}" type="sibTrans" cxnId="{CD51C2AE-DC23-43D1-8DFD-9526660564EC}">
      <dgm:prSet/>
      <dgm:spPr/>
      <dgm:t>
        <a:bodyPr/>
        <a:lstStyle/>
        <a:p>
          <a:endParaRPr lang="en-US"/>
        </a:p>
      </dgm:t>
    </dgm:pt>
    <dgm:pt modelId="{8CBF4061-14C1-4453-B611-61FCE1601CEC}">
      <dgm:prSet phldr="0" custT="0"/>
      <dgm:spPr/>
      <dgm:t>
        <a:bodyPr vert="horz" wrap="square"/>
        <a:lstStyle/>
        <a:p>
          <a:pPr>
            <a:lnSpc>
              <a:spcPct val="100000"/>
            </a:lnSpc>
            <a:spcBef>
              <a:spcPct val="0"/>
            </a:spcBef>
            <a:spcAft>
              <a:spcPct val="35000"/>
            </a:spcAft>
          </a:pPr>
          <a:r>
            <a:rPr lang="en-US" b="1"/>
            <a:t>WE ARE SELLING OUR PRODUCT AND SERVICE ONLINE AND ALSO WE ARE PROVIDING FREE HOME DELIVERY OF OUR BIKES</a:t>
          </a:r>
        </a:p>
      </dgm:t>
    </dgm:pt>
    <dgm:pt modelId="{A3F252ED-C373-4A3B-83F2-D15358F4E805}" type="parTrans" cxnId="{FC92F993-5388-4B9B-AC4D-96D2AB00DB12}">
      <dgm:prSet/>
      <dgm:spPr/>
    </dgm:pt>
    <dgm:pt modelId="{383FF1F9-A514-490A-AE89-F755ECFB6912}" type="sibTrans" cxnId="{FC92F993-5388-4B9B-AC4D-96D2AB00DB12}">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custScaleX="240444">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3"/>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3"/>
      <dgm:spPr/>
    </dgm:pt>
    <dgm:pt modelId="{0EA44707-A464-4EC8-A803-F76ACC6D424E}" type="pres">
      <dgm:prSet presAssocID="{1FC1C8C3-63CB-4E55-BD49-AA552B8440D8}" presName="text2" presStyleLbl="fgAcc2" presStyleIdx="0" presStyleCnt="3">
        <dgm:presLayoutVars>
          <dgm:chPref val="3"/>
        </dgm:presLayoutVars>
      </dgm:prSet>
      <dgm:spPr/>
    </dgm:pt>
    <dgm:pt modelId="{6B6A2946-5A7E-4FF4-AF36-E3D5F63CFE3D}" type="pres">
      <dgm:prSet presAssocID="{1FC1C8C3-63CB-4E55-BD49-AA552B8440D8}" presName="hierChild3" presStyleCnt="0"/>
      <dgm:spPr/>
    </dgm:pt>
    <dgm:pt modelId="{558A19F4-A64F-40E5-82A0-E8FA6D0D2F35}" type="pres">
      <dgm:prSet presAssocID="{3B533E93-AA45-4AC9-9CB7-4EF287AB96B6}" presName="Name10" presStyleLbl="parChTrans1D2" presStyleIdx="1" presStyleCnt="3"/>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3"/>
      <dgm:spPr/>
    </dgm:pt>
    <dgm:pt modelId="{C9EEDAB6-9D89-4307-9A78-74562B5413C5}" type="pres">
      <dgm:prSet presAssocID="{A05D3806-5723-4FF6-989A-CFBBE505DD4B}" presName="text2" presStyleLbl="fgAcc2" presStyleIdx="1" presStyleCnt="3">
        <dgm:presLayoutVars>
          <dgm:chPref val="3"/>
        </dgm:presLayoutVars>
      </dgm:prSet>
      <dgm:spPr/>
    </dgm:pt>
    <dgm:pt modelId="{2D93EB03-7AEA-4FDD-B804-687235FEF6BB}" type="pres">
      <dgm:prSet presAssocID="{A05D3806-5723-4FF6-989A-CFBBE505DD4B}" presName="hierChild3" presStyleCnt="0"/>
      <dgm:spPr/>
    </dgm:pt>
    <dgm:pt modelId="{2F527B4F-DAC1-45DB-B197-FF28A6229803}" type="pres">
      <dgm:prSet presAssocID="{A3F252ED-C373-4A3B-83F2-D15358F4E805}" presName="Name10" presStyleLbl="parChTrans1D2" presStyleIdx="2" presStyleCnt="3"/>
      <dgm:spPr/>
    </dgm:pt>
    <dgm:pt modelId="{145ED8AE-6301-4FCC-A472-872A057C7906}" type="pres">
      <dgm:prSet presAssocID="{8CBF4061-14C1-4453-B611-61FCE1601CEC}" presName="hierRoot2" presStyleCnt="0"/>
      <dgm:spPr/>
    </dgm:pt>
    <dgm:pt modelId="{88DB1C05-B462-405B-976F-4A5BFF2412EB}" type="pres">
      <dgm:prSet presAssocID="{8CBF4061-14C1-4453-B611-61FCE1601CEC}" presName="composite2" presStyleCnt="0"/>
      <dgm:spPr/>
    </dgm:pt>
    <dgm:pt modelId="{2D8D86B7-8B04-4B1B-BC92-899840729A5E}" type="pres">
      <dgm:prSet presAssocID="{8CBF4061-14C1-4453-B611-61FCE1601CEC}" presName="background2" presStyleLbl="node2" presStyleIdx="2" presStyleCnt="3"/>
      <dgm:spPr/>
    </dgm:pt>
    <dgm:pt modelId="{8769E358-0801-4D47-BCD9-1071CF68D178}" type="pres">
      <dgm:prSet presAssocID="{8CBF4061-14C1-4453-B611-61FCE1601CEC}" presName="text2" presStyleLbl="fgAcc2" presStyleIdx="2" presStyleCnt="3">
        <dgm:presLayoutVars>
          <dgm:chPref val="3"/>
        </dgm:presLayoutVars>
      </dgm:prSet>
      <dgm:spPr/>
    </dgm:pt>
    <dgm:pt modelId="{5FE65E7B-3E89-4A7E-8D13-779ECB0BD3F6}" type="pres">
      <dgm:prSet presAssocID="{8CBF4061-14C1-4453-B611-61FCE1601CEC}" presName="hierChild3" presStyleCnt="0"/>
      <dgm:spPr/>
    </dgm:pt>
  </dgm:ptLst>
  <dgm:cxnLst>
    <dgm:cxn modelId="{711D7128-C20C-4770-9819-B475DCFD2363}" type="presOf" srcId="{1FC1C8C3-63CB-4E55-BD49-AA552B8440D8}" destId="{0EA44707-A464-4EC8-A803-F76ACC6D424E}" srcOrd="0" destOrd="0" presId="urn:microsoft.com/office/officeart/2005/8/layout/hierarchy1#1"/>
    <dgm:cxn modelId="{EE4B4736-8C4A-4E1B-9984-A03C91394049}" type="presOf" srcId="{3B533E93-AA45-4AC9-9CB7-4EF287AB96B6}" destId="{558A19F4-A64F-40E5-82A0-E8FA6D0D2F35}" srcOrd="0" destOrd="0" presId="urn:microsoft.com/office/officeart/2005/8/layout/hierarchy1#1"/>
    <dgm:cxn modelId="{AD1D066B-7BE1-438B-BE14-5FA9317840FC}" type="presOf" srcId="{A05D3806-5723-4FF6-989A-CFBBE505DD4B}" destId="{C9EEDAB6-9D89-4307-9A78-74562B5413C5}" srcOrd="0" destOrd="0" presId="urn:microsoft.com/office/officeart/2005/8/layout/hierarchy1#1"/>
    <dgm:cxn modelId="{1718E557-0606-48EC-986D-248031BF1BA8}" srcId="{42D42628-864C-41D6-833F-2DBB342F4DB0}" destId="{1FC1C8C3-63CB-4E55-BD49-AA552B8440D8}" srcOrd="0" destOrd="0" parTransId="{B025E324-1C01-4543-8D06-F931E0E78FF4}" sibTransId="{588AC07E-4185-4602-8798-37B6E219CC88}"/>
    <dgm:cxn modelId="{36CF9578-2083-4DF5-833E-D8F9E7B20FB0}" type="presOf" srcId="{B025E324-1C01-4543-8D06-F931E0E78FF4}" destId="{09E7BBA0-5F8D-4D96-A214-A0567596BDAF}" srcOrd="0" destOrd="0" presId="urn:microsoft.com/office/officeart/2005/8/layout/hierarchy1#1"/>
    <dgm:cxn modelId="{7B0FA159-DB01-4B57-8613-AEE5E4248E23}" type="presOf" srcId="{A3F252ED-C373-4A3B-83F2-D15358F4E805}" destId="{2F527B4F-DAC1-45DB-B197-FF28A6229803}" srcOrd="0" destOrd="0" presId="urn:microsoft.com/office/officeart/2005/8/layout/hierarchy1#1"/>
    <dgm:cxn modelId="{C5BCAB5A-47FC-45EE-AB01-34C5D1D79DBF}" type="presOf" srcId="{42D42628-864C-41D6-833F-2DBB342F4DB0}" destId="{9EA914DE-A312-4852-926F-356E365C8677}" srcOrd="0" destOrd="0" presId="urn:microsoft.com/office/officeart/2005/8/layout/hierarchy1#1"/>
    <dgm:cxn modelId="{FC92F993-5388-4B9B-AC4D-96D2AB00DB12}" srcId="{42D42628-864C-41D6-833F-2DBB342F4DB0}" destId="{8CBF4061-14C1-4453-B611-61FCE1601CEC}" srcOrd="2" destOrd="0" parTransId="{A3F252ED-C373-4A3B-83F2-D15358F4E805}" sibTransId="{383FF1F9-A514-490A-AE89-F755ECFB6912}"/>
    <dgm:cxn modelId="{47F109A1-AFDD-4ACC-B287-4DA3AC87AA84}" srcId="{CD2C63A4-9D5D-47CE-8D74-13AD5720E5D9}" destId="{42D42628-864C-41D6-833F-2DBB342F4DB0}" srcOrd="0" destOrd="0" parTransId="{C7195306-E1B1-4ECE-8382-424ACA226556}" sibTransId="{33D8AA3E-DAD3-412E-80E1-09AFD3B5EAF9}"/>
    <dgm:cxn modelId="{CD51C2AE-DC23-43D1-8DFD-9526660564EC}" srcId="{42D42628-864C-41D6-833F-2DBB342F4DB0}" destId="{A05D3806-5723-4FF6-989A-CFBBE505DD4B}" srcOrd="1" destOrd="0" parTransId="{3B533E93-AA45-4AC9-9CB7-4EF287AB96B6}" sibTransId="{C1E7C596-43DD-4C48-95F5-50523BA11C29}"/>
    <dgm:cxn modelId="{240EE9E2-AFB8-43C5-B83F-69557CD47568}" type="presOf" srcId="{8CBF4061-14C1-4453-B611-61FCE1601CEC}" destId="{8769E358-0801-4D47-BCD9-1071CF68D178}" srcOrd="0" destOrd="0" presId="urn:microsoft.com/office/officeart/2005/8/layout/hierarchy1#1"/>
    <dgm:cxn modelId="{45510BED-B8D5-47F7-B672-29047CE10A6F}" type="presOf" srcId="{CD2C63A4-9D5D-47CE-8D74-13AD5720E5D9}" destId="{32C577E3-B2E7-4F50-83DE-6F01CC88C9C5}" srcOrd="0" destOrd="0" presId="urn:microsoft.com/office/officeart/2005/8/layout/hierarchy1#1"/>
    <dgm:cxn modelId="{A6E99DCC-CA5D-4D99-BD2E-64E1BAA47B3D}" type="presParOf" srcId="{32C577E3-B2E7-4F50-83DE-6F01CC88C9C5}" destId="{127C500C-4887-40E4-B187-5B52545DCD7D}" srcOrd="0" destOrd="0" presId="urn:microsoft.com/office/officeart/2005/8/layout/hierarchy1#1"/>
    <dgm:cxn modelId="{E53AD79B-0425-478B-AC37-5C567DD96826}" type="presParOf" srcId="{127C500C-4887-40E4-B187-5B52545DCD7D}" destId="{365B431B-456E-4B1C-A19C-568423617177}" srcOrd="0" destOrd="0" presId="urn:microsoft.com/office/officeart/2005/8/layout/hierarchy1#1"/>
    <dgm:cxn modelId="{A58F56BA-6589-4778-8D79-B613E396FC54}" type="presParOf" srcId="{365B431B-456E-4B1C-A19C-568423617177}" destId="{5CB9CF2E-F8C1-427A-832C-73E3C9485AF5}" srcOrd="0" destOrd="0" presId="urn:microsoft.com/office/officeart/2005/8/layout/hierarchy1#1"/>
    <dgm:cxn modelId="{C7727B0E-31F2-4AF0-B9A3-F5B2DAD8F441}" type="presParOf" srcId="{365B431B-456E-4B1C-A19C-568423617177}" destId="{9EA914DE-A312-4852-926F-356E365C8677}" srcOrd="1" destOrd="0" presId="urn:microsoft.com/office/officeart/2005/8/layout/hierarchy1#1"/>
    <dgm:cxn modelId="{A781123B-7F48-4EE9-9067-D32F5CFC29CC}" type="presParOf" srcId="{127C500C-4887-40E4-B187-5B52545DCD7D}" destId="{7996B813-D5A1-416C-BFD3-D8CB23FE7818}" srcOrd="1" destOrd="0" presId="urn:microsoft.com/office/officeart/2005/8/layout/hierarchy1#1"/>
    <dgm:cxn modelId="{29D480C9-F35A-457F-9776-7846C2968D6A}" type="presParOf" srcId="{7996B813-D5A1-416C-BFD3-D8CB23FE7818}" destId="{09E7BBA0-5F8D-4D96-A214-A0567596BDAF}" srcOrd="0" destOrd="0" presId="urn:microsoft.com/office/officeart/2005/8/layout/hierarchy1#1"/>
    <dgm:cxn modelId="{E683F5FD-0BE4-4437-9813-81C598E0F043}" type="presParOf" srcId="{7996B813-D5A1-416C-BFD3-D8CB23FE7818}" destId="{8D56CC28-91EB-4D35-B97C-A0CE4C54B480}" srcOrd="1" destOrd="0" presId="urn:microsoft.com/office/officeart/2005/8/layout/hierarchy1#1"/>
    <dgm:cxn modelId="{53F22F7F-5FA2-4BFD-A550-45A0FBBE4FC4}" type="presParOf" srcId="{8D56CC28-91EB-4D35-B97C-A0CE4C54B480}" destId="{1A27D8D0-0CEA-4DF6-B14F-FEB4FC25CED3}" srcOrd="0" destOrd="0" presId="urn:microsoft.com/office/officeart/2005/8/layout/hierarchy1#1"/>
    <dgm:cxn modelId="{42F1349E-B816-4750-9F09-EC085B267113}" type="presParOf" srcId="{1A27D8D0-0CEA-4DF6-B14F-FEB4FC25CED3}" destId="{A34195EE-C43D-4F9B-A621-CBE3CC21780D}" srcOrd="0" destOrd="0" presId="urn:microsoft.com/office/officeart/2005/8/layout/hierarchy1#1"/>
    <dgm:cxn modelId="{3449D1D3-FAA6-4FEA-829A-787A0C07E44B}" type="presParOf" srcId="{1A27D8D0-0CEA-4DF6-B14F-FEB4FC25CED3}" destId="{0EA44707-A464-4EC8-A803-F76ACC6D424E}" srcOrd="1" destOrd="0" presId="urn:microsoft.com/office/officeart/2005/8/layout/hierarchy1#1"/>
    <dgm:cxn modelId="{4E024078-A483-4BEC-A1A1-6AA48289B6CE}" type="presParOf" srcId="{8D56CC28-91EB-4D35-B97C-A0CE4C54B480}" destId="{6B6A2946-5A7E-4FF4-AF36-E3D5F63CFE3D}" srcOrd="1" destOrd="0" presId="urn:microsoft.com/office/officeart/2005/8/layout/hierarchy1#1"/>
    <dgm:cxn modelId="{167FABA2-4F67-4F1C-A3A6-E0E3FF0E1ABE}" type="presParOf" srcId="{7996B813-D5A1-416C-BFD3-D8CB23FE7818}" destId="{558A19F4-A64F-40E5-82A0-E8FA6D0D2F35}" srcOrd="2" destOrd="0" presId="urn:microsoft.com/office/officeart/2005/8/layout/hierarchy1#1"/>
    <dgm:cxn modelId="{9577CAEB-F72A-4500-8B39-D68A96794747}" type="presParOf" srcId="{7996B813-D5A1-416C-BFD3-D8CB23FE7818}" destId="{0E934F16-8941-405B-8601-29FC10B8D7A0}" srcOrd="3" destOrd="0" presId="urn:microsoft.com/office/officeart/2005/8/layout/hierarchy1#1"/>
    <dgm:cxn modelId="{6B133AD6-9868-433B-8A0D-21BA546EBF04}" type="presParOf" srcId="{0E934F16-8941-405B-8601-29FC10B8D7A0}" destId="{940CC847-5B2B-4831-A167-B9F242FC0F5A}" srcOrd="0" destOrd="0" presId="urn:microsoft.com/office/officeart/2005/8/layout/hierarchy1#1"/>
    <dgm:cxn modelId="{A7026168-F76A-480B-B210-62499F2AFA36}" type="presParOf" srcId="{940CC847-5B2B-4831-A167-B9F242FC0F5A}" destId="{9BFD9D87-8C19-4DBE-8296-0309769DBFD0}" srcOrd="0" destOrd="0" presId="urn:microsoft.com/office/officeart/2005/8/layout/hierarchy1#1"/>
    <dgm:cxn modelId="{8821CC68-AFE6-498C-A19C-3F823D659E56}" type="presParOf" srcId="{940CC847-5B2B-4831-A167-B9F242FC0F5A}" destId="{C9EEDAB6-9D89-4307-9A78-74562B5413C5}" srcOrd="1" destOrd="0" presId="urn:microsoft.com/office/officeart/2005/8/layout/hierarchy1#1"/>
    <dgm:cxn modelId="{50C81C6D-EE1E-41F7-A046-61B769CC429A}" type="presParOf" srcId="{0E934F16-8941-405B-8601-29FC10B8D7A0}" destId="{2D93EB03-7AEA-4FDD-B804-687235FEF6BB}" srcOrd="1" destOrd="0" presId="urn:microsoft.com/office/officeart/2005/8/layout/hierarchy1#1"/>
    <dgm:cxn modelId="{DA359765-2513-4E66-89E7-535612CC3823}" type="presParOf" srcId="{7996B813-D5A1-416C-BFD3-D8CB23FE7818}" destId="{2F527B4F-DAC1-45DB-B197-FF28A6229803}" srcOrd="4" destOrd="0" presId="urn:microsoft.com/office/officeart/2005/8/layout/hierarchy1#1"/>
    <dgm:cxn modelId="{CFED3D03-A425-4C0D-B30C-2C8A0A57F2FD}" type="presParOf" srcId="{7996B813-D5A1-416C-BFD3-D8CB23FE7818}" destId="{145ED8AE-6301-4FCC-A472-872A057C7906}" srcOrd="5" destOrd="0" presId="urn:microsoft.com/office/officeart/2005/8/layout/hierarchy1#1"/>
    <dgm:cxn modelId="{99933109-7CC8-49FC-A4B8-A42BBF5E4D5F}" type="presParOf" srcId="{145ED8AE-6301-4FCC-A472-872A057C7906}" destId="{88DB1C05-B462-405B-976F-4A5BFF2412EB}" srcOrd="0" destOrd="0" presId="urn:microsoft.com/office/officeart/2005/8/layout/hierarchy1#1"/>
    <dgm:cxn modelId="{C4F754B8-C72B-44C8-A09D-A00104BD9F16}" type="presParOf" srcId="{88DB1C05-B462-405B-976F-4A5BFF2412EB}" destId="{2D8D86B7-8B04-4B1B-BC92-899840729A5E}" srcOrd="0" destOrd="0" presId="urn:microsoft.com/office/officeart/2005/8/layout/hierarchy1#1"/>
    <dgm:cxn modelId="{0E5ABC61-D6FA-4F7F-BE3F-56EFD8479131}" type="presParOf" srcId="{88DB1C05-B462-405B-976F-4A5BFF2412EB}" destId="{8769E358-0801-4D47-BCD9-1071CF68D178}" srcOrd="1" destOrd="0" presId="urn:microsoft.com/office/officeart/2005/8/layout/hierarchy1#1"/>
    <dgm:cxn modelId="{BF676695-6342-4431-AC90-688899055505}" type="presParOf" srcId="{145ED8AE-6301-4FCC-A472-872A057C7906}" destId="{5FE65E7B-3E89-4A7E-8D13-779ECB0BD3F6}"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B84C11-07A7-41F5-8B9A-39D0ACB1BF53}" type="doc">
      <dgm:prSet loTypeId="urn:microsoft.com/office/officeart/2005/8/layout/vProcess5" loCatId="process" qsTypeId="urn:microsoft.com/office/officeart/2005/8/quickstyle/simple3#2" qsCatId="simple" csTypeId="urn:microsoft.com/office/officeart/2005/8/colors/accent1_2#4" csCatId="accent1" phldr="1"/>
      <dgm:spPr/>
      <dgm:t>
        <a:bodyPr/>
        <a:lstStyle/>
        <a:p>
          <a:endParaRPr lang="en-US"/>
        </a:p>
      </dgm:t>
    </dgm:pt>
    <dgm:pt modelId="{97A8C2AA-AE5F-4DE0-91B1-F0E85C273E74}">
      <dgm:prSet phldrT="[Text]" phldr="0" custT="0"/>
      <dgm:spPr/>
      <dgm:t>
        <a:bodyPr vert="horz" wrap="square"/>
        <a:lstStyle/>
        <a:p>
          <a:pPr>
            <a:lnSpc>
              <a:spcPct val="100000"/>
            </a:lnSpc>
            <a:spcBef>
              <a:spcPct val="0"/>
            </a:spcBef>
            <a:spcAft>
              <a:spcPct val="35000"/>
            </a:spcAft>
          </a:pPr>
          <a:r>
            <a:rPr lang="en-US" dirty="0"/>
            <a:t>CHINESE BIKE MAKERS WILL NOT COPY OUR IDEA</a:t>
          </a:r>
        </a:p>
      </dgm:t>
    </dgm:pt>
    <dgm:pt modelId="{5477065E-AD40-40AD-B851-169D32D6F57B}" type="parTrans" cxnId="{15282633-6508-48F8-AA88-0E5F1FE6DF10}">
      <dgm:prSet/>
      <dgm:spPr/>
      <dgm:t>
        <a:bodyPr/>
        <a:lstStyle/>
        <a:p>
          <a:endParaRPr lang="en-US"/>
        </a:p>
      </dgm:t>
    </dgm:pt>
    <dgm:pt modelId="{DD01B2A3-2986-44EB-899A-2EB74CB0A2FA}" type="sibTrans" cxnId="{15282633-6508-48F8-AA88-0E5F1FE6DF10}">
      <dgm:prSet/>
      <dgm:spPr/>
      <dgm:t>
        <a:bodyPr/>
        <a:lstStyle/>
        <a:p>
          <a:endParaRPr lang="en-US"/>
        </a:p>
      </dgm:t>
    </dgm:pt>
    <dgm:pt modelId="{8ED20423-F7C2-4DAC-B9CC-17F08874BF3A}">
      <dgm:prSet phldrT="[Text]" phldr="0" custT="0"/>
      <dgm:spPr/>
      <dgm:t>
        <a:bodyPr vert="horz" wrap="square"/>
        <a:lstStyle/>
        <a:p>
          <a:pPr>
            <a:lnSpc>
              <a:spcPct val="100000"/>
            </a:lnSpc>
            <a:spcBef>
              <a:spcPct val="0"/>
            </a:spcBef>
            <a:spcAft>
              <a:spcPct val="35000"/>
            </a:spcAft>
          </a:pPr>
          <a:r>
            <a:rPr lang="en-US" dirty="0"/>
            <a:t>THE VALUE OF RUPEE WILL NOT FALL BECAUSE WE ARE BUYING RAW MATERIALS FROM ABROAD</a:t>
          </a:r>
        </a:p>
      </dgm:t>
    </dgm:pt>
    <dgm:pt modelId="{6A6DCCB9-B9C9-4F02-8372-40D5BB3E2726}" type="parTrans" cxnId="{93949DAA-1A9D-4D94-8795-3D1FCA082303}">
      <dgm:prSet/>
      <dgm:spPr/>
      <dgm:t>
        <a:bodyPr/>
        <a:lstStyle/>
        <a:p>
          <a:endParaRPr lang="en-US"/>
        </a:p>
      </dgm:t>
    </dgm:pt>
    <dgm:pt modelId="{183EE679-6E63-4B49-9665-FE19B4A2F12A}" type="sibTrans" cxnId="{93949DAA-1A9D-4D94-8795-3D1FCA082303}">
      <dgm:prSet/>
      <dgm:spPr/>
      <dgm:t>
        <a:bodyPr/>
        <a:lstStyle/>
        <a:p>
          <a:endParaRPr lang="en-US"/>
        </a:p>
      </dgm:t>
    </dgm:pt>
    <dgm:pt modelId="{D4BD55C7-AC3C-43FC-8A67-85D9B43F95ED}">
      <dgm:prSet phldrT="[Text]" phldr="0" custT="0"/>
      <dgm:spPr/>
      <dgm:t>
        <a:bodyPr vert="horz" wrap="square"/>
        <a:lstStyle/>
        <a:p>
          <a:pPr>
            <a:lnSpc>
              <a:spcPct val="100000"/>
            </a:lnSpc>
            <a:spcBef>
              <a:spcPct val="0"/>
            </a:spcBef>
            <a:spcAft>
              <a:spcPct val="35000"/>
            </a:spcAft>
          </a:pPr>
          <a:r>
            <a:rPr lang="en-US"/>
            <a:t>POWER SHORTAGES AND CUTS</a:t>
          </a:r>
        </a:p>
      </dgm:t>
    </dgm:pt>
    <dgm:pt modelId="{0E3D13F2-5377-4EE3-8062-8626E5770718}" type="parTrans" cxnId="{BE60F593-15DF-4335-9A85-65F604D327A6}">
      <dgm:prSet/>
      <dgm:spPr/>
      <dgm:t>
        <a:bodyPr/>
        <a:lstStyle/>
        <a:p>
          <a:endParaRPr lang="en-US"/>
        </a:p>
      </dgm:t>
    </dgm:pt>
    <dgm:pt modelId="{767768A6-72C8-4B98-98E5-B01A1C804B6A}" type="sibTrans" cxnId="{BE60F593-15DF-4335-9A85-65F604D327A6}">
      <dgm:prSet/>
      <dgm:spPr/>
      <dgm:t>
        <a:bodyPr/>
        <a:lstStyle/>
        <a:p>
          <a:endParaRPr lang="en-US"/>
        </a:p>
      </dgm:t>
    </dgm:pt>
    <dgm:pt modelId="{EBE81508-B149-4B3C-B231-97BF5F08472D}" type="pres">
      <dgm:prSet presAssocID="{46B84C11-07A7-41F5-8B9A-39D0ACB1BF53}" presName="outerComposite" presStyleCnt="0">
        <dgm:presLayoutVars>
          <dgm:chMax val="5"/>
          <dgm:dir/>
          <dgm:resizeHandles val="exact"/>
        </dgm:presLayoutVars>
      </dgm:prSet>
      <dgm:spPr/>
    </dgm:pt>
    <dgm:pt modelId="{526F08A7-0F36-4A10-9552-DD6C2051F03D}" type="pres">
      <dgm:prSet presAssocID="{46B84C11-07A7-41F5-8B9A-39D0ACB1BF53}" presName="dummyMaxCanvas" presStyleCnt="0">
        <dgm:presLayoutVars/>
      </dgm:prSet>
      <dgm:spPr/>
    </dgm:pt>
    <dgm:pt modelId="{3919437E-4A2C-4D67-99AE-59DF82E41407}" type="pres">
      <dgm:prSet presAssocID="{46B84C11-07A7-41F5-8B9A-39D0ACB1BF53}" presName="ThreeNodes_1" presStyleLbl="node1" presStyleIdx="0" presStyleCnt="3">
        <dgm:presLayoutVars>
          <dgm:bulletEnabled val="1"/>
        </dgm:presLayoutVars>
      </dgm:prSet>
      <dgm:spPr/>
    </dgm:pt>
    <dgm:pt modelId="{A339F384-4BED-4FC2-8E07-A05A6FA26E24}" type="pres">
      <dgm:prSet presAssocID="{46B84C11-07A7-41F5-8B9A-39D0ACB1BF53}" presName="ThreeNodes_2" presStyleLbl="node1" presStyleIdx="1" presStyleCnt="3">
        <dgm:presLayoutVars>
          <dgm:bulletEnabled val="1"/>
        </dgm:presLayoutVars>
      </dgm:prSet>
      <dgm:spPr/>
    </dgm:pt>
    <dgm:pt modelId="{1849904B-B9A1-41B8-AE72-D62AF180C8CC}" type="pres">
      <dgm:prSet presAssocID="{46B84C11-07A7-41F5-8B9A-39D0ACB1BF53}" presName="ThreeNodes_3" presStyleLbl="node1" presStyleIdx="2" presStyleCnt="3">
        <dgm:presLayoutVars>
          <dgm:bulletEnabled val="1"/>
        </dgm:presLayoutVars>
      </dgm:prSet>
      <dgm:spPr/>
    </dgm:pt>
    <dgm:pt modelId="{CF9E5FB5-3C8E-4F9C-BE67-08F0D67091D7}" type="pres">
      <dgm:prSet presAssocID="{46B84C11-07A7-41F5-8B9A-39D0ACB1BF53}" presName="ThreeConn_1-2" presStyleLbl="fgAccFollowNode1" presStyleIdx="0" presStyleCnt="2">
        <dgm:presLayoutVars>
          <dgm:bulletEnabled val="1"/>
        </dgm:presLayoutVars>
      </dgm:prSet>
      <dgm:spPr/>
    </dgm:pt>
    <dgm:pt modelId="{A03B5AAD-8870-4FBD-A0AF-D6730408EEF5}" type="pres">
      <dgm:prSet presAssocID="{46B84C11-07A7-41F5-8B9A-39D0ACB1BF53}" presName="ThreeConn_2-3" presStyleLbl="fgAccFollowNode1" presStyleIdx="1" presStyleCnt="2">
        <dgm:presLayoutVars>
          <dgm:bulletEnabled val="1"/>
        </dgm:presLayoutVars>
      </dgm:prSet>
      <dgm:spPr/>
    </dgm:pt>
    <dgm:pt modelId="{7AF2ADE7-1D5F-4587-963C-19F4667E16E0}" type="pres">
      <dgm:prSet presAssocID="{46B84C11-07A7-41F5-8B9A-39D0ACB1BF53}" presName="ThreeNodes_1_text" presStyleLbl="node1" presStyleIdx="2" presStyleCnt="3">
        <dgm:presLayoutVars>
          <dgm:bulletEnabled val="1"/>
        </dgm:presLayoutVars>
      </dgm:prSet>
      <dgm:spPr/>
    </dgm:pt>
    <dgm:pt modelId="{B1D9E1BE-B5DA-43D1-8C09-88380C579620}" type="pres">
      <dgm:prSet presAssocID="{46B84C11-07A7-41F5-8B9A-39D0ACB1BF53}" presName="ThreeNodes_2_text" presStyleLbl="node1" presStyleIdx="2" presStyleCnt="3">
        <dgm:presLayoutVars>
          <dgm:bulletEnabled val="1"/>
        </dgm:presLayoutVars>
      </dgm:prSet>
      <dgm:spPr/>
    </dgm:pt>
    <dgm:pt modelId="{C30B45B3-C9C6-402B-89DA-20610CD8F55C}" type="pres">
      <dgm:prSet presAssocID="{46B84C11-07A7-41F5-8B9A-39D0ACB1BF53}" presName="ThreeNodes_3_text" presStyleLbl="node1" presStyleIdx="2" presStyleCnt="3">
        <dgm:presLayoutVars>
          <dgm:bulletEnabled val="1"/>
        </dgm:presLayoutVars>
      </dgm:prSet>
      <dgm:spPr/>
    </dgm:pt>
  </dgm:ptLst>
  <dgm:cxnLst>
    <dgm:cxn modelId="{67EC0E04-846E-4871-B5B9-F1B66AAFBBD9}" type="presOf" srcId="{97A8C2AA-AE5F-4DE0-91B1-F0E85C273E74}" destId="{7AF2ADE7-1D5F-4587-963C-19F4667E16E0}" srcOrd="1" destOrd="0" presId="urn:microsoft.com/office/officeart/2005/8/layout/vProcess5"/>
    <dgm:cxn modelId="{E2DB470A-1AD3-4DEA-9151-2D250242129B}" type="presOf" srcId="{97A8C2AA-AE5F-4DE0-91B1-F0E85C273E74}" destId="{3919437E-4A2C-4D67-99AE-59DF82E41407}" srcOrd="0" destOrd="0" presId="urn:microsoft.com/office/officeart/2005/8/layout/vProcess5"/>
    <dgm:cxn modelId="{6967C515-6403-45F4-B525-83ABFDE73879}" type="presOf" srcId="{D4BD55C7-AC3C-43FC-8A67-85D9B43F95ED}" destId="{1849904B-B9A1-41B8-AE72-D62AF180C8CC}" srcOrd="0" destOrd="0" presId="urn:microsoft.com/office/officeart/2005/8/layout/vProcess5"/>
    <dgm:cxn modelId="{33BE6B2D-858C-45A6-BB95-5FC3DCC933F9}" type="presOf" srcId="{46B84C11-07A7-41F5-8B9A-39D0ACB1BF53}" destId="{EBE81508-B149-4B3C-B231-97BF5F08472D}" srcOrd="0" destOrd="0" presId="urn:microsoft.com/office/officeart/2005/8/layout/vProcess5"/>
    <dgm:cxn modelId="{15282633-6508-48F8-AA88-0E5F1FE6DF10}" srcId="{46B84C11-07A7-41F5-8B9A-39D0ACB1BF53}" destId="{97A8C2AA-AE5F-4DE0-91B1-F0E85C273E74}" srcOrd="0" destOrd="0" parTransId="{5477065E-AD40-40AD-B851-169D32D6F57B}" sibTransId="{DD01B2A3-2986-44EB-899A-2EB74CB0A2FA}"/>
    <dgm:cxn modelId="{B09D0C6F-5669-4050-A953-C3CE959BDBA1}" type="presOf" srcId="{8ED20423-F7C2-4DAC-B9CC-17F08874BF3A}" destId="{A339F384-4BED-4FC2-8E07-A05A6FA26E24}" srcOrd="0" destOrd="0" presId="urn:microsoft.com/office/officeart/2005/8/layout/vProcess5"/>
    <dgm:cxn modelId="{BE60F593-15DF-4335-9A85-65F604D327A6}" srcId="{46B84C11-07A7-41F5-8B9A-39D0ACB1BF53}" destId="{D4BD55C7-AC3C-43FC-8A67-85D9B43F95ED}" srcOrd="2" destOrd="0" parTransId="{0E3D13F2-5377-4EE3-8062-8626E5770718}" sibTransId="{767768A6-72C8-4B98-98E5-B01A1C804B6A}"/>
    <dgm:cxn modelId="{93949DAA-1A9D-4D94-8795-3D1FCA082303}" srcId="{46B84C11-07A7-41F5-8B9A-39D0ACB1BF53}" destId="{8ED20423-F7C2-4DAC-B9CC-17F08874BF3A}" srcOrd="1" destOrd="0" parTransId="{6A6DCCB9-B9C9-4F02-8372-40D5BB3E2726}" sibTransId="{183EE679-6E63-4B49-9665-FE19B4A2F12A}"/>
    <dgm:cxn modelId="{AA857BB5-629F-4808-ADCF-56286C5B0614}" type="presOf" srcId="{D4BD55C7-AC3C-43FC-8A67-85D9B43F95ED}" destId="{C30B45B3-C9C6-402B-89DA-20610CD8F55C}" srcOrd="1" destOrd="0" presId="urn:microsoft.com/office/officeart/2005/8/layout/vProcess5"/>
    <dgm:cxn modelId="{4A9FE9C7-4DF0-4588-97E9-2B6858366977}" type="presOf" srcId="{DD01B2A3-2986-44EB-899A-2EB74CB0A2FA}" destId="{CF9E5FB5-3C8E-4F9C-BE67-08F0D67091D7}" srcOrd="0" destOrd="0" presId="urn:microsoft.com/office/officeart/2005/8/layout/vProcess5"/>
    <dgm:cxn modelId="{FC9192E5-854F-4F36-BCF2-20B39F05F520}" type="presOf" srcId="{8ED20423-F7C2-4DAC-B9CC-17F08874BF3A}" destId="{B1D9E1BE-B5DA-43D1-8C09-88380C579620}" srcOrd="1" destOrd="0" presId="urn:microsoft.com/office/officeart/2005/8/layout/vProcess5"/>
    <dgm:cxn modelId="{D705B7E8-9BBE-4AE1-8B21-993C4CEA2426}" type="presOf" srcId="{183EE679-6E63-4B49-9665-FE19B4A2F12A}" destId="{A03B5AAD-8870-4FBD-A0AF-D6730408EEF5}" srcOrd="0" destOrd="0" presId="urn:microsoft.com/office/officeart/2005/8/layout/vProcess5"/>
    <dgm:cxn modelId="{B617BA0E-2BC8-4DDB-B701-A03BE9F3B338}" type="presParOf" srcId="{EBE81508-B149-4B3C-B231-97BF5F08472D}" destId="{526F08A7-0F36-4A10-9552-DD6C2051F03D}" srcOrd="0" destOrd="0" presId="urn:microsoft.com/office/officeart/2005/8/layout/vProcess5"/>
    <dgm:cxn modelId="{2EFDE9F5-160F-47C8-8A57-906CE240AB77}" type="presParOf" srcId="{EBE81508-B149-4B3C-B231-97BF5F08472D}" destId="{3919437E-4A2C-4D67-99AE-59DF82E41407}" srcOrd="1" destOrd="0" presId="urn:microsoft.com/office/officeart/2005/8/layout/vProcess5"/>
    <dgm:cxn modelId="{C27559EF-7306-41EB-93DB-7A56E9CD28F2}" type="presParOf" srcId="{EBE81508-B149-4B3C-B231-97BF5F08472D}" destId="{A339F384-4BED-4FC2-8E07-A05A6FA26E24}" srcOrd="2" destOrd="0" presId="urn:microsoft.com/office/officeart/2005/8/layout/vProcess5"/>
    <dgm:cxn modelId="{D4BEAD7D-DAC5-4370-85C0-5EA272C1CF58}" type="presParOf" srcId="{EBE81508-B149-4B3C-B231-97BF5F08472D}" destId="{1849904B-B9A1-41B8-AE72-D62AF180C8CC}" srcOrd="3" destOrd="0" presId="urn:microsoft.com/office/officeart/2005/8/layout/vProcess5"/>
    <dgm:cxn modelId="{A4BB6E65-84F8-4154-B670-4BD173DABBFE}" type="presParOf" srcId="{EBE81508-B149-4B3C-B231-97BF5F08472D}" destId="{CF9E5FB5-3C8E-4F9C-BE67-08F0D67091D7}" srcOrd="4" destOrd="0" presId="urn:microsoft.com/office/officeart/2005/8/layout/vProcess5"/>
    <dgm:cxn modelId="{D026ED99-505B-44E0-8E52-AF7E2F42FAE4}" type="presParOf" srcId="{EBE81508-B149-4B3C-B231-97BF5F08472D}" destId="{A03B5AAD-8870-4FBD-A0AF-D6730408EEF5}" srcOrd="5" destOrd="0" presId="urn:microsoft.com/office/officeart/2005/8/layout/vProcess5"/>
    <dgm:cxn modelId="{DE265526-FF79-4DFA-A955-CD4029ECEE83}" type="presParOf" srcId="{EBE81508-B149-4B3C-B231-97BF5F08472D}" destId="{7AF2ADE7-1D5F-4587-963C-19F4667E16E0}" srcOrd="6" destOrd="0" presId="urn:microsoft.com/office/officeart/2005/8/layout/vProcess5"/>
    <dgm:cxn modelId="{FF93830D-5B1B-427E-A771-D741A02F20CB}" type="presParOf" srcId="{EBE81508-B149-4B3C-B231-97BF5F08472D}" destId="{B1D9E1BE-B5DA-43D1-8C09-88380C579620}" srcOrd="7" destOrd="0" presId="urn:microsoft.com/office/officeart/2005/8/layout/vProcess5"/>
    <dgm:cxn modelId="{1BE063CF-7B61-4601-97E4-64E0D18516A9}" type="presParOf" srcId="{EBE81508-B149-4B3C-B231-97BF5F08472D}" destId="{C30B45B3-C9C6-402B-89DA-20610CD8F55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3110-57E1-4619-A55C-DCD0DD5CE084}">
      <dsp:nvSpPr>
        <dsp:cNvPr id="0" name=""/>
        <dsp:cNvSpPr/>
      </dsp:nvSpPr>
      <dsp:spPr>
        <a:xfrm rot="5400000">
          <a:off x="-185060" y="189786"/>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S</a:t>
          </a:r>
        </a:p>
      </dsp:txBody>
      <dsp:txXfrm rot="-5400000">
        <a:off x="2" y="436534"/>
        <a:ext cx="863617" cy="370122"/>
      </dsp:txXfrm>
    </dsp:sp>
    <dsp:sp modelId="{544D3F38-216B-445A-B1B9-8008AEDB7A9D}">
      <dsp:nvSpPr>
        <dsp:cNvPr id="0" name=""/>
        <dsp:cNvSpPr/>
      </dsp:nvSpPr>
      <dsp:spPr>
        <a:xfrm rot="5400000">
          <a:off x="4094843" y="-3226500"/>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want to increase number of sales by promoting our product in the established market. We will promote our product in different public places like shopping malls, picnic points and in different online channels.</a:t>
          </a:r>
        </a:p>
      </dsp:txBody>
      <dsp:txXfrm rot="-5400000">
        <a:off x="863618" y="43872"/>
        <a:ext cx="7225235" cy="723636"/>
      </dsp:txXfrm>
    </dsp:sp>
    <dsp:sp modelId="{33AE4FE2-1217-4CCB-A323-545141CFD0F9}">
      <dsp:nvSpPr>
        <dsp:cNvPr id="0" name=""/>
        <dsp:cNvSpPr/>
      </dsp:nvSpPr>
      <dsp:spPr>
        <a:xfrm rot="5400000">
          <a:off x="-185060" y="1307897"/>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a:t>M</a:t>
          </a:r>
        </a:p>
      </dsp:txBody>
      <dsp:txXfrm rot="-5400000">
        <a:off x="2" y="1554645"/>
        <a:ext cx="863617" cy="370122"/>
      </dsp:txXfrm>
    </dsp:sp>
    <dsp:sp modelId="{E688C8E3-690B-47E9-99FE-2651DB8A1245}">
      <dsp:nvSpPr>
        <dsp:cNvPr id="0" name=""/>
        <dsp:cNvSpPr/>
      </dsp:nvSpPr>
      <dsp:spPr>
        <a:xfrm rot="5400000">
          <a:off x="4094843" y="-2108389"/>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Our goal is to sell our bikes at least 5% of the people who are capable of riding bikes.</a:t>
          </a:r>
        </a:p>
      </dsp:txBody>
      <dsp:txXfrm rot="-5400000">
        <a:off x="863618" y="1161983"/>
        <a:ext cx="7225235" cy="723636"/>
      </dsp:txXfrm>
    </dsp:sp>
    <dsp:sp modelId="{C82A3D9A-8E47-413C-8EA6-E4CC1E56F256}">
      <dsp:nvSpPr>
        <dsp:cNvPr id="0" name=""/>
        <dsp:cNvSpPr/>
      </dsp:nvSpPr>
      <dsp:spPr>
        <a:xfrm rot="5400000">
          <a:off x="-185060" y="2426008"/>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15000"/>
            </a:spcAft>
            <a:buNone/>
          </a:pPr>
          <a:r>
            <a:rPr lang="en-US" sz="2000" b="1" kern="1200" dirty="0"/>
            <a:t>A</a:t>
          </a:r>
        </a:p>
      </dsp:txBody>
      <dsp:txXfrm rot="-5400000">
        <a:off x="2" y="2672756"/>
        <a:ext cx="863617" cy="370122"/>
      </dsp:txXfrm>
    </dsp:sp>
    <dsp:sp modelId="{1CE07363-B583-4E6B-93EA-2611010F447E}">
      <dsp:nvSpPr>
        <dsp:cNvPr id="0" name=""/>
        <dsp:cNvSpPr/>
      </dsp:nvSpPr>
      <dsp:spPr>
        <a:xfrm rot="5400000">
          <a:off x="4094843" y="-990278"/>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If we put an eye in the automative industry we will came to a point that our automotive industry is evolving day by day and also the users not only want a bike but they want a complete solution containing style, comfort and many more.</a:t>
          </a:r>
          <a:r>
            <a:rPr lang="en-US" sz="1400" kern="1200"/>
            <a:t> </a:t>
          </a:r>
        </a:p>
      </dsp:txBody>
      <dsp:txXfrm rot="-5400000">
        <a:off x="863618" y="2280094"/>
        <a:ext cx="7225235" cy="723636"/>
      </dsp:txXfrm>
    </dsp:sp>
    <dsp:sp modelId="{CF5C627A-C2F3-44D7-BFDC-313F9E83E781}">
      <dsp:nvSpPr>
        <dsp:cNvPr id="0" name=""/>
        <dsp:cNvSpPr/>
      </dsp:nvSpPr>
      <dsp:spPr>
        <a:xfrm rot="5400000">
          <a:off x="-185060" y="3544119"/>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R</a:t>
          </a:r>
        </a:p>
      </dsp:txBody>
      <dsp:txXfrm rot="-5400000">
        <a:off x="2" y="3790867"/>
        <a:ext cx="863617" cy="370122"/>
      </dsp:txXfrm>
    </dsp:sp>
    <dsp:sp modelId="{DCDB185D-CD44-4AFB-AB21-751670AAE3C3}">
      <dsp:nvSpPr>
        <dsp:cNvPr id="0" name=""/>
        <dsp:cNvSpPr/>
      </dsp:nvSpPr>
      <dsp:spPr>
        <a:xfrm rot="5400000">
          <a:off x="4094843" y="127833"/>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If we consider the example of KIA sportage it give a completly new product and the people are buying it. If we consider the same case we will came to a point that we will generate more sales because our target audience is middle class and lower middle class people.</a:t>
          </a:r>
        </a:p>
      </dsp:txBody>
      <dsp:txXfrm rot="-5400000">
        <a:off x="863618" y="3398206"/>
        <a:ext cx="7225235" cy="723636"/>
      </dsp:txXfrm>
    </dsp:sp>
    <dsp:sp modelId="{0A33A63F-8286-477B-AB45-74D533002CAD}">
      <dsp:nvSpPr>
        <dsp:cNvPr id="0" name=""/>
        <dsp:cNvSpPr/>
      </dsp:nvSpPr>
      <dsp:spPr>
        <a:xfrm rot="5400000">
          <a:off x="-185060" y="4662231"/>
          <a:ext cx="1233739" cy="863617"/>
        </a:xfrm>
        <a:prstGeom prst="chevron">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w="12700" cap="flat" cmpd="sng" algn="ctr">
          <a:solidFill>
            <a:schemeClr val="accent1">
              <a:hueOff val="0"/>
              <a:satOff val="0"/>
              <a:lumOff val="0"/>
              <a:alphaOff val="0"/>
            </a:schemeClr>
          </a:solidFill>
          <a:prstDash val="solid"/>
        </a:ln>
        <a:effectLst>
          <a:outerShdw blurRad="50800" dist="25000" dir="5400000" rotWithShape="0">
            <a:srgbClr val="000000">
              <a:alpha val="40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b="1" kern="1200"/>
            <a:t>T</a:t>
          </a:r>
        </a:p>
      </dsp:txBody>
      <dsp:txXfrm rot="-5400000">
        <a:off x="2" y="4908979"/>
        <a:ext cx="863617" cy="370122"/>
      </dsp:txXfrm>
    </dsp:sp>
    <dsp:sp modelId="{B16B0E4F-D267-4737-A484-D940A1F6F2F4}">
      <dsp:nvSpPr>
        <dsp:cNvPr id="0" name=""/>
        <dsp:cNvSpPr/>
      </dsp:nvSpPr>
      <dsp:spPr>
        <a:xfrm rot="5400000">
          <a:off x="4094843" y="1245944"/>
          <a:ext cx="801930" cy="726438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1" kern="1200"/>
            <a:t>We will capture at least 7% of market share in 6 months.</a:t>
          </a:r>
        </a:p>
      </dsp:txBody>
      <dsp:txXfrm rot="-5400000">
        <a:off x="863618" y="4516317"/>
        <a:ext cx="7225235" cy="723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FD8B5-6CF9-4B52-A6FD-4E32C8B42DD0}">
      <dsp:nvSpPr>
        <dsp:cNvPr id="0" name=""/>
        <dsp:cNvSpPr/>
      </dsp:nvSpPr>
      <dsp:spPr>
        <a:xfrm rot="16200000">
          <a:off x="677386" y="-677386"/>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a:t>
          </a:r>
        </a:p>
        <a:p>
          <a:pPr marL="0" lvl="0" indent="0" algn="ctr" defTabSz="1244600">
            <a:lnSpc>
              <a:spcPct val="100000"/>
            </a:lnSpc>
            <a:spcBef>
              <a:spcPct val="0"/>
            </a:spcBef>
            <a:spcAft>
              <a:spcPct val="35000"/>
            </a:spcAft>
            <a:buNone/>
          </a:pPr>
          <a:r>
            <a:rPr lang="en-US" sz="2800" kern="1200"/>
            <a:t>MANUFACTURING</a:t>
          </a:r>
        </a:p>
        <a:p>
          <a:pPr marL="0" lvl="0" indent="0" algn="ctr" defTabSz="1244600">
            <a:lnSpc>
              <a:spcPct val="100000"/>
            </a:lnSpc>
            <a:spcBef>
              <a:spcPct val="0"/>
            </a:spcBef>
            <a:spcAft>
              <a:spcPct val="35000"/>
            </a:spcAft>
            <a:buNone/>
          </a:pPr>
          <a:r>
            <a:rPr lang="en-US" sz="2800" kern="1200"/>
            <a:t>PLANT</a:t>
          </a:r>
        </a:p>
      </dsp:txBody>
      <dsp:txXfrm rot="5400000">
        <a:off x="-1" y="1"/>
        <a:ext cx="4064000" cy="2031920"/>
      </dsp:txXfrm>
    </dsp:sp>
    <dsp:sp modelId="{97AE02B1-131E-4D76-8495-C710475CA3F5}">
      <dsp:nvSpPr>
        <dsp:cNvPr id="0" name=""/>
        <dsp:cNvSpPr/>
      </dsp:nvSpPr>
      <dsp:spPr>
        <a:xfrm>
          <a:off x="4064000" y="0"/>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UNIQUE PRODUCT</a:t>
          </a:r>
        </a:p>
      </dsp:txBody>
      <dsp:txXfrm>
        <a:off x="4064000" y="0"/>
        <a:ext cx="4064000" cy="2031920"/>
      </dsp:txXfrm>
    </dsp:sp>
    <dsp:sp modelId="{E9423DCB-0F58-4AB8-A9AB-FA09BF248D4C}">
      <dsp:nvSpPr>
        <dsp:cNvPr id="0" name=""/>
        <dsp:cNvSpPr/>
      </dsp:nvSpPr>
      <dsp:spPr>
        <a:xfrm rot="10800000">
          <a:off x="0" y="2709227"/>
          <a:ext cx="4064000" cy="2709227"/>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OWN ASSEMBLING UNIT</a:t>
          </a:r>
        </a:p>
      </dsp:txBody>
      <dsp:txXfrm rot="10800000">
        <a:off x="0" y="3386534"/>
        <a:ext cx="4064000" cy="2031920"/>
      </dsp:txXfrm>
    </dsp:sp>
    <dsp:sp modelId="{9528372C-7B29-4DDD-98C9-64AE00BAEDAF}">
      <dsp:nvSpPr>
        <dsp:cNvPr id="0" name=""/>
        <dsp:cNvSpPr/>
      </dsp:nvSpPr>
      <dsp:spPr>
        <a:xfrm rot="5400000">
          <a:off x="4741386" y="2031841"/>
          <a:ext cx="2709227" cy="4064000"/>
        </a:xfrm>
        <a:prstGeom prst="round1Rect">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US" sz="2800" kern="1200"/>
            <a:t>HARD WORKING EMPLOYEES</a:t>
          </a:r>
        </a:p>
      </dsp:txBody>
      <dsp:txXfrm rot="-5400000">
        <a:off x="4063999" y="3386534"/>
        <a:ext cx="4064000" cy="2031920"/>
      </dsp:txXfrm>
    </dsp:sp>
    <dsp:sp modelId="{5F404160-09B3-4383-B293-CADF417D25C2}">
      <dsp:nvSpPr>
        <dsp:cNvPr id="0" name=""/>
        <dsp:cNvSpPr/>
      </dsp:nvSpPr>
      <dsp:spPr>
        <a:xfrm>
          <a:off x="2844799" y="2031920"/>
          <a:ext cx="2438400" cy="1354613"/>
        </a:xfrm>
        <a:prstGeom prst="roundRect">
          <a:avLst/>
        </a:prstGeom>
        <a:solidFill>
          <a:schemeClr val="accent1">
            <a:tint val="6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i="1" kern="1200" dirty="0"/>
            <a:t>STRENGTH</a:t>
          </a:r>
        </a:p>
      </dsp:txBody>
      <dsp:txXfrm>
        <a:off x="2910926" y="2098047"/>
        <a:ext cx="2306146" cy="1222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A8128-6C86-49B7-B5CC-0153888815E5}">
      <dsp:nvSpPr>
        <dsp:cNvPr id="0" name=""/>
        <dsp:cNvSpPr/>
      </dsp:nvSpPr>
      <dsp:spPr>
        <a:xfrm>
          <a:off x="4103232" y="2798973"/>
          <a:ext cx="2836077" cy="584281"/>
        </a:xfrm>
        <a:custGeom>
          <a:avLst/>
          <a:gdLst/>
          <a:ahLst/>
          <a:cxnLst/>
          <a:rect l="0" t="0" r="0" b="0"/>
          <a:pathLst>
            <a:path>
              <a:moveTo>
                <a:pt x="0" y="0"/>
              </a:moveTo>
              <a:lnTo>
                <a:pt x="0" y="334771"/>
              </a:lnTo>
              <a:lnTo>
                <a:pt x="2836077" y="334771"/>
              </a:lnTo>
              <a:lnTo>
                <a:pt x="2836077"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4018280" y="2798973"/>
          <a:ext cx="91440" cy="584281"/>
        </a:xfrm>
        <a:custGeom>
          <a:avLst/>
          <a:gdLst/>
          <a:ahLst/>
          <a:cxnLst/>
          <a:rect l="0" t="0" r="0" b="0"/>
          <a:pathLst>
            <a:path>
              <a:moveTo>
                <a:pt x="84952" y="0"/>
              </a:moveTo>
              <a:lnTo>
                <a:pt x="84952" y="334771"/>
              </a:lnTo>
              <a:lnTo>
                <a:pt x="45720" y="334771"/>
              </a:lnTo>
              <a:lnTo>
                <a:pt x="4572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1188690" y="2798973"/>
          <a:ext cx="2914542" cy="584281"/>
        </a:xfrm>
        <a:custGeom>
          <a:avLst/>
          <a:gdLst/>
          <a:ahLst/>
          <a:cxnLst/>
          <a:rect l="0" t="0" r="0" b="0"/>
          <a:pathLst>
            <a:path>
              <a:moveTo>
                <a:pt x="2914542" y="0"/>
              </a:moveTo>
              <a:lnTo>
                <a:pt x="2914542" y="334771"/>
              </a:lnTo>
              <a:lnTo>
                <a:pt x="0" y="334771"/>
              </a:lnTo>
              <a:lnTo>
                <a:pt x="0" y="58428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219261" y="761793"/>
          <a:ext cx="5767942" cy="2037180"/>
        </a:xfrm>
        <a:prstGeom prst="rect">
          <a:avLst/>
        </a:prstGeom>
        <a:solidFill>
          <a:schemeClr val="accent3">
            <a:shade val="80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3200400">
            <a:lnSpc>
              <a:spcPct val="100000"/>
            </a:lnSpc>
            <a:spcBef>
              <a:spcPct val="0"/>
            </a:spcBef>
            <a:spcAft>
              <a:spcPct val="35000"/>
            </a:spcAft>
            <a:buNone/>
          </a:pPr>
          <a:r>
            <a:rPr lang="en-US" sz="7200" kern="1200"/>
            <a:t>WEAKNESS</a:t>
          </a:r>
        </a:p>
      </dsp:txBody>
      <dsp:txXfrm>
        <a:off x="1219261" y="761793"/>
        <a:ext cx="5767942" cy="2037180"/>
      </dsp:txXfrm>
    </dsp:sp>
    <dsp:sp modelId="{43B7C837-49D6-40CE-BBAB-953D9E4BA7ED}">
      <dsp:nvSpPr>
        <dsp:cNvPr id="0" name=""/>
        <dsp:cNvSpPr/>
      </dsp:nvSpPr>
      <dsp:spPr>
        <a:xfrm>
          <a:off x="54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UNTRAINED LABOUR</a:t>
          </a:r>
        </a:p>
      </dsp:txBody>
      <dsp:txXfrm>
        <a:off x="545" y="3383255"/>
        <a:ext cx="2376289" cy="1188144"/>
      </dsp:txXfrm>
    </dsp:sp>
    <dsp:sp modelId="{08A0D1D2-3A20-4D63-8E35-B7C8B6B16D48}">
      <dsp:nvSpPr>
        <dsp:cNvPr id="0" name=""/>
        <dsp:cNvSpPr/>
      </dsp:nvSpPr>
      <dsp:spPr>
        <a:xfrm>
          <a:off x="287585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INSTALLATION OF HEAVY MACHINERIES</a:t>
          </a:r>
        </a:p>
      </dsp:txBody>
      <dsp:txXfrm>
        <a:off x="2875855" y="3383255"/>
        <a:ext cx="2376289" cy="1188144"/>
      </dsp:txXfrm>
    </dsp:sp>
    <dsp:sp modelId="{7D64F4A3-0E55-47AC-A59B-9D5A9DC25552}">
      <dsp:nvSpPr>
        <dsp:cNvPr id="0" name=""/>
        <dsp:cNvSpPr/>
      </dsp:nvSpPr>
      <dsp:spPr>
        <a:xfrm>
          <a:off x="5751165" y="3383255"/>
          <a:ext cx="2376289" cy="1188144"/>
        </a:xfrm>
        <a:prstGeom prst="rect">
          <a:avLst/>
        </a:prstGeom>
        <a:solidFill>
          <a:schemeClr val="accent3">
            <a:tint val="99000"/>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en-US" sz="1900" kern="1200"/>
            <a:t>PROPER MANAGEMENT OF AVAILABLE RESOURCES</a:t>
          </a:r>
        </a:p>
      </dsp:txBody>
      <dsp:txXfrm>
        <a:off x="5751165" y="3383255"/>
        <a:ext cx="2376289" cy="1188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27B4F-DAC1-45DB-B197-FF28A6229803}">
      <dsp:nvSpPr>
        <dsp:cNvPr id="0" name=""/>
        <dsp:cNvSpPr/>
      </dsp:nvSpPr>
      <dsp:spPr>
        <a:xfrm>
          <a:off x="3937000" y="2256155"/>
          <a:ext cx="2793999" cy="664845"/>
        </a:xfrm>
        <a:custGeom>
          <a:avLst/>
          <a:gdLst/>
          <a:ahLst/>
          <a:cxnLst/>
          <a:rect l="0" t="0" r="0" b="0"/>
          <a:pathLst>
            <a:path>
              <a:moveTo>
                <a:pt x="0" y="0"/>
              </a:moveTo>
              <a:lnTo>
                <a:pt x="0" y="453072"/>
              </a:lnTo>
              <a:lnTo>
                <a:pt x="2793999" y="453072"/>
              </a:lnTo>
              <a:lnTo>
                <a:pt x="2793999"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A19F4-A64F-40E5-82A0-E8FA6D0D2F35}">
      <dsp:nvSpPr>
        <dsp:cNvPr id="0" name=""/>
        <dsp:cNvSpPr/>
      </dsp:nvSpPr>
      <dsp:spPr>
        <a:xfrm>
          <a:off x="3891280" y="2256155"/>
          <a:ext cx="91440" cy="664845"/>
        </a:xfrm>
        <a:custGeom>
          <a:avLst/>
          <a:gdLst/>
          <a:ahLst/>
          <a:cxnLst/>
          <a:rect l="0" t="0" r="0" b="0"/>
          <a:pathLst>
            <a:path>
              <a:moveTo>
                <a:pt x="45720" y="0"/>
              </a:moveTo>
              <a:lnTo>
                <a:pt x="4572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BBA0-5F8D-4D96-A214-A0567596BDAF}">
      <dsp:nvSpPr>
        <dsp:cNvPr id="0" name=""/>
        <dsp:cNvSpPr/>
      </dsp:nvSpPr>
      <dsp:spPr>
        <a:xfrm>
          <a:off x="1143000" y="2256155"/>
          <a:ext cx="2793999" cy="664845"/>
        </a:xfrm>
        <a:custGeom>
          <a:avLst/>
          <a:gdLst/>
          <a:ahLst/>
          <a:cxnLst/>
          <a:rect l="0" t="0" r="0" b="0"/>
          <a:pathLst>
            <a:path>
              <a:moveTo>
                <a:pt x="2793999" y="0"/>
              </a:moveTo>
              <a:lnTo>
                <a:pt x="2793999" y="453072"/>
              </a:lnTo>
              <a:lnTo>
                <a:pt x="0" y="453072"/>
              </a:lnTo>
              <a:lnTo>
                <a:pt x="0" y="6648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9CF2E-F8C1-427A-832C-73E3C9485AF5}">
      <dsp:nvSpPr>
        <dsp:cNvPr id="0" name=""/>
        <dsp:cNvSpPr/>
      </dsp:nvSpPr>
      <dsp:spPr>
        <a:xfrm>
          <a:off x="1188725" y="804545"/>
          <a:ext cx="549654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9EA914DE-A312-4852-926F-356E365C8677}">
      <dsp:nvSpPr>
        <dsp:cNvPr id="0" name=""/>
        <dsp:cNvSpPr/>
      </dsp:nvSpPr>
      <dsp:spPr bwMode="white">
        <a:xfrm>
          <a:off x="1442725" y="1045845"/>
          <a:ext cx="549654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100000"/>
            </a:lnSpc>
            <a:spcBef>
              <a:spcPct val="0"/>
            </a:spcBef>
            <a:spcAft>
              <a:spcPct val="35000"/>
            </a:spcAft>
            <a:buNone/>
          </a:pPr>
          <a:r>
            <a:rPr lang="en-US" sz="4400" kern="1200"/>
            <a:t>OPPURTUNITIES</a:t>
          </a:r>
        </a:p>
      </dsp:txBody>
      <dsp:txXfrm>
        <a:off x="1485241" y="1088361"/>
        <a:ext cx="5411517" cy="1366577"/>
      </dsp:txXfrm>
    </dsp:sp>
    <dsp:sp modelId="{A34195EE-C43D-4F9B-A621-CBE3CC21780D}">
      <dsp:nvSpPr>
        <dsp:cNvPr id="0" name=""/>
        <dsp:cNvSpPr/>
      </dsp:nvSpPr>
      <dsp:spPr>
        <a:xfrm>
          <a:off x="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0EA44707-A464-4EC8-A803-F76ACC6D424E}">
      <dsp:nvSpPr>
        <dsp:cNvPr id="0" name=""/>
        <dsp:cNvSpPr/>
      </dsp:nvSpPr>
      <dsp:spPr bwMode="white">
        <a:xfrm>
          <a:off x="254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GOVERNMENT ALWAYS SUPPORT LOCAL BUSINESS</a:t>
          </a:r>
        </a:p>
      </dsp:txBody>
      <dsp:txXfrm>
        <a:off x="296516" y="3204816"/>
        <a:ext cx="2200967" cy="1366577"/>
      </dsp:txXfrm>
    </dsp:sp>
    <dsp:sp modelId="{9BFD9D87-8C19-4DBE-8296-0309769DBFD0}">
      <dsp:nvSpPr>
        <dsp:cNvPr id="0" name=""/>
        <dsp:cNvSpPr/>
      </dsp:nvSpPr>
      <dsp:spPr>
        <a:xfrm>
          <a:off x="2794000"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C9EEDAB6-9D89-4307-9A78-74562B5413C5}">
      <dsp:nvSpPr>
        <dsp:cNvPr id="0" name=""/>
        <dsp:cNvSpPr/>
      </dsp:nvSpPr>
      <dsp:spPr bwMode="white">
        <a:xfrm>
          <a:off x="3048000"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MANY PEOPLE WERE TIRED OF THE SAME OLD FASHIONED BIKES</a:t>
          </a:r>
        </a:p>
      </dsp:txBody>
      <dsp:txXfrm>
        <a:off x="3090516" y="3204816"/>
        <a:ext cx="2200967" cy="1366577"/>
      </dsp:txXfrm>
    </dsp:sp>
    <dsp:sp modelId="{2D8D86B7-8B04-4B1B-BC92-899840729A5E}">
      <dsp:nvSpPr>
        <dsp:cNvPr id="0" name=""/>
        <dsp:cNvSpPr/>
      </dsp:nvSpPr>
      <dsp:spPr>
        <a:xfrm>
          <a:off x="5587999" y="2921000"/>
          <a:ext cx="2285999" cy="1451609"/>
        </a:xfrm>
        <a:prstGeom prst="roundRect">
          <a:avLst>
            <a:gd name="adj" fmla="val 10000"/>
          </a:avLst>
        </a:prstGeom>
        <a:solidFill>
          <a:schemeClr val="accent1">
            <a:hueOff val="0"/>
            <a:satOff val="0"/>
            <a:lumOff val="0"/>
            <a:alphaOff val="0"/>
          </a:schemeClr>
        </a:solidFill>
        <a:ln w="34925" cap="flat" cmpd="sng" algn="ctr">
          <a:solidFill>
            <a:schemeClr val="lt1">
              <a:hueOff val="0"/>
              <a:satOff val="0"/>
              <a:lumOff val="0"/>
              <a:alphaOff val="0"/>
            </a:schemeClr>
          </a:solidFill>
          <a:prstDash val="solid"/>
        </a:ln>
        <a:effectLst>
          <a:outerShdw blurRad="50800" dist="250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8769E358-0801-4D47-BCD9-1071CF68D178}">
      <dsp:nvSpPr>
        <dsp:cNvPr id="0" name=""/>
        <dsp:cNvSpPr/>
      </dsp:nvSpPr>
      <dsp:spPr bwMode="white">
        <a:xfrm>
          <a:off x="5841999" y="316230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pPr>
          <a:r>
            <a:rPr lang="en-US" sz="1200" b="1" kern="1200"/>
            <a:t>WE ARE SELLING OUR PRODUCT AND SERVICE ONLINE AND ALSO WE ARE PROVIDING FREE HOME DELIVERY OF OUR BIKES</a:t>
          </a:r>
        </a:p>
      </dsp:txBody>
      <dsp:txXfrm>
        <a:off x="5884515" y="3204816"/>
        <a:ext cx="2200967" cy="1366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9437E-4A2C-4D67-99AE-59DF82E41407}">
      <dsp:nvSpPr>
        <dsp:cNvPr id="0" name=""/>
        <dsp:cNvSpPr/>
      </dsp:nvSpPr>
      <dsp:spPr bwMode="white">
        <a:xfrm>
          <a:off x="0" y="0"/>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CHINESE BIKE MAKERS WILL NOT COPY OUR IDEA</a:t>
          </a:r>
        </a:p>
      </dsp:txBody>
      <dsp:txXfrm>
        <a:off x="39481" y="39481"/>
        <a:ext cx="5454226" cy="1269016"/>
      </dsp:txXfrm>
    </dsp:sp>
    <dsp:sp modelId="{A339F384-4BED-4FC2-8E07-A05A6FA26E24}">
      <dsp:nvSpPr>
        <dsp:cNvPr id="0" name=""/>
        <dsp:cNvSpPr/>
      </dsp:nvSpPr>
      <dsp:spPr bwMode="white">
        <a:xfrm>
          <a:off x="609599" y="1572641"/>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dirty="0"/>
            <a:t>THE VALUE OF RUPEE WILL NOT FALL BECAUSE WE ARE BUYING RAW MATERIALS FROM ABROAD</a:t>
          </a:r>
        </a:p>
      </dsp:txBody>
      <dsp:txXfrm>
        <a:off x="649080" y="1612122"/>
        <a:ext cx="5344052" cy="1269015"/>
      </dsp:txXfrm>
    </dsp:sp>
    <dsp:sp modelId="{1849904B-B9A1-41B8-AE72-D62AF180C8CC}">
      <dsp:nvSpPr>
        <dsp:cNvPr id="0" name=""/>
        <dsp:cNvSpPr/>
      </dsp:nvSpPr>
      <dsp:spPr bwMode="white">
        <a:xfrm>
          <a:off x="1219199" y="3145282"/>
          <a:ext cx="6908800" cy="1347978"/>
        </a:xfrm>
        <a:prstGeom prst="roundRect">
          <a:avLst>
            <a:gd name="adj" fmla="val 10000"/>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US" sz="2300" kern="1200"/>
            <a:t>POWER SHORTAGES AND CUTS</a:t>
          </a:r>
        </a:p>
      </dsp:txBody>
      <dsp:txXfrm>
        <a:off x="1258680" y="3184763"/>
        <a:ext cx="5344052" cy="1269015"/>
      </dsp:txXfrm>
    </dsp:sp>
    <dsp:sp modelId="{CF9E5FB5-3C8E-4F9C-BE67-08F0D67091D7}">
      <dsp:nvSpPr>
        <dsp:cNvPr id="0" name=""/>
        <dsp:cNvSpPr/>
      </dsp:nvSpPr>
      <dsp:spPr bwMode="white">
        <a:xfrm>
          <a:off x="6032614" y="1022216"/>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29756" y="1022216"/>
        <a:ext cx="481901" cy="659329"/>
      </dsp:txXfrm>
    </dsp:sp>
    <dsp:sp modelId="{A03B5AAD-8870-4FBD-A0AF-D6730408EEF5}">
      <dsp:nvSpPr>
        <dsp:cNvPr id="0" name=""/>
        <dsp:cNvSpPr/>
      </dsp:nvSpPr>
      <dsp:spPr bwMode="white">
        <a:xfrm>
          <a:off x="6642214" y="2585871"/>
          <a:ext cx="876185" cy="8761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39356" y="2585871"/>
        <a:ext cx="481901" cy="6593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SimSun" panose="02010600030101010101" pitchFamily="2" charset="-122"/>
              <a:cs typeface="SimSun" panose="02010600030101010101" pitchFamily="2"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SimSun" panose="02010600030101010101" pitchFamily="2" charset="-122"/>
                <a:cs typeface="SimSun" panose="02010600030101010101" pitchFamily="2" charset="-122"/>
              </a:rPr>
              <a:t>12/16/2022</a:t>
            </a:fld>
            <a:endParaRPr lang="en-US">
              <a:ea typeface="SimSun" panose="02010600030101010101" pitchFamily="2" charset="-122"/>
              <a:cs typeface="SimSun" panose="02010600030101010101" pitchFamily="2"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SimSun" panose="02010600030101010101" pitchFamily="2" charset="-122"/>
              <a:cs typeface="SimSun" panose="02010600030101010101" pitchFamily="2"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SimSun" panose="02010600030101010101" pitchFamily="2" charset="-122"/>
                <a:cs typeface="SimSun" panose="02010600030101010101" pitchFamily="2" charset="-122"/>
              </a:rPr>
              <a:t>‹#›</a:t>
            </a:fld>
            <a:endParaRPr lang="en-US">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SimSun" panose="02010600030101010101" pitchFamily="2" charset="-122"/>
                <a:cs typeface="SimSun" panose="02010600030101010101" pitchFamily="2"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SimSun" panose="02010600030101010101" pitchFamily="2" charset="-122"/>
                <a:cs typeface="SimSun" panose="02010600030101010101" pitchFamily="2" charset="-122"/>
              </a:defRPr>
            </a:lvl1pPr>
          </a:lstStyle>
          <a:p>
            <a:fld id="{3EFD42F7-718C-4B98-AAEC-167E6DDD60A7}" type="datetimeFigureOut">
              <a:rPr lang="en-US" smtClean="0"/>
              <a:t>12/16/2022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SimSun" panose="02010600030101010101" pitchFamily="2" charset="-122"/>
                <a:cs typeface="SimSun" panose="02010600030101010101" pitchFamily="2"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SimSun" panose="02010600030101010101" pitchFamily="2" charset="-122"/>
                <a:cs typeface="SimSun" panose="02010600030101010101" pitchFamily="2" charset="-122"/>
              </a:defRPr>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1pPr>
    <a:lvl2pPr marL="4572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2pPr>
    <a:lvl3pPr marL="9144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3pPr>
    <a:lvl4pPr marL="13716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4pPr>
    <a:lvl5pPr marL="1828800" algn="l" defTabSz="914400" rtl="0" eaLnBrk="1" latinLnBrk="0" hangingPunct="1">
      <a:defRPr sz="1200" kern="1200">
        <a:solidFill>
          <a:schemeClr val="tx1"/>
        </a:solidFill>
        <a:latin typeface="+mn-lt"/>
        <a:ea typeface="SimSun" panose="02010600030101010101" pitchFamily="2" charset="-122"/>
        <a:cs typeface="SimSun"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Notes Placeholde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extLst>
      <p:ext uri="{BB962C8B-B14F-4D97-AF65-F5344CB8AC3E}">
        <p14:creationId xmlns:p14="http://schemas.microsoft.com/office/powerpoint/2010/main" val="416573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763DBCC-3169-4421-9853-3E114E793E2B}" type="datetimeFigureOut">
              <a:rPr lang="en-US" smtClean="0"/>
              <a:t>12/16/2022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139595AB-FB87-4C74-B503-5D07A57E3BB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763DBCC-3169-4421-9853-3E114E793E2B}" type="datetimeFigureOut">
              <a:rPr lang="en-US" smtClean="0"/>
              <a:t>12/16/2022</a:t>
            </a:fld>
            <a:endParaRPr lang="en-US"/>
          </a:p>
        </p:txBody>
      </p:sp>
      <p:sp>
        <p:nvSpPr>
          <p:cNvPr id="9" name="Slide Number Placeholder 8"/>
          <p:cNvSpPr>
            <a:spLocks noGrp="1"/>
          </p:cNvSpPr>
          <p:nvPr>
            <p:ph type="sldNum" sz="quarter" idx="15"/>
          </p:nvPr>
        </p:nvSpPr>
        <p:spPr/>
        <p:txBody>
          <a:bodyPr rtlCol="0"/>
          <a:lstStyle/>
          <a:p>
            <a:fld id="{139595AB-FB87-4C74-B503-5D07A57E3BB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63DBCC-3169-4421-9853-3E114E793E2B}" type="datetimeFigureOut">
              <a:rPr lang="en-US" smtClean="0"/>
              <a:t>12/16/2022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139595AB-FB87-4C74-B503-5D07A57E3BB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63DBCC-3169-4421-9853-3E114E793E2B}"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595AB-FB87-4C74-B503-5D07A57E3BB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763DBCC-3169-4421-9853-3E114E793E2B}"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595AB-FB87-4C74-B503-5D07A57E3BB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763DBCC-3169-4421-9853-3E114E793E2B}" type="datetimeFigureOut">
              <a:rPr lang="en-US" smtClean="0"/>
              <a:t>12/16/2022</a:t>
            </a:fld>
            <a:endParaRPr lang="en-US"/>
          </a:p>
        </p:txBody>
      </p:sp>
      <p:sp>
        <p:nvSpPr>
          <p:cNvPr id="7" name="Slide Number Placeholder 6"/>
          <p:cNvSpPr>
            <a:spLocks noGrp="1"/>
          </p:cNvSpPr>
          <p:nvPr>
            <p:ph type="sldNum" sz="quarter" idx="11"/>
          </p:nvPr>
        </p:nvSpPr>
        <p:spPr/>
        <p:txBody>
          <a:bodyPr rtlCol="0"/>
          <a:lstStyle/>
          <a:p>
            <a:fld id="{139595AB-FB87-4C74-B503-5D07A57E3BB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DBCC-3169-4421-9853-3E114E793E2B}"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595AB-FB87-4C74-B503-5D07A57E3B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763DBCC-3169-4421-9853-3E114E793E2B}" type="datetimeFigureOut">
              <a:rPr lang="en-US" smtClean="0"/>
              <a:t>12/16/2022</a:t>
            </a:fld>
            <a:endParaRPr lang="en-US"/>
          </a:p>
        </p:txBody>
      </p:sp>
      <p:sp>
        <p:nvSpPr>
          <p:cNvPr id="22" name="Slide Number Placeholder 21"/>
          <p:cNvSpPr>
            <a:spLocks noGrp="1"/>
          </p:cNvSpPr>
          <p:nvPr>
            <p:ph type="sldNum" sz="quarter" idx="15"/>
          </p:nvPr>
        </p:nvSpPr>
        <p:spPr/>
        <p:txBody>
          <a:bodyPr rtlCol="0"/>
          <a:lstStyle/>
          <a:p>
            <a:fld id="{139595AB-FB87-4C74-B503-5D07A57E3BB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17" name="Date Placeholder 16"/>
          <p:cNvSpPr>
            <a:spLocks noGrp="1"/>
          </p:cNvSpPr>
          <p:nvPr>
            <p:ph type="dt" sz="half" idx="10"/>
          </p:nvPr>
        </p:nvSpPr>
        <p:spPr/>
        <p:txBody>
          <a:bodyPr rtlCol="0"/>
          <a:lstStyle/>
          <a:p>
            <a:fld id="{D763DBCC-3169-4421-9853-3E114E793E2B}" type="datetimeFigureOut">
              <a:rPr lang="en-US" smtClean="0"/>
              <a:t>12/16/2022</a:t>
            </a:fld>
            <a:endParaRPr lang="en-US"/>
          </a:p>
        </p:txBody>
      </p:sp>
      <p:sp>
        <p:nvSpPr>
          <p:cNvPr id="18" name="Slide Number Placeholder 17"/>
          <p:cNvSpPr>
            <a:spLocks noGrp="1"/>
          </p:cNvSpPr>
          <p:nvPr>
            <p:ph type="sldNum" sz="quarter" idx="11"/>
          </p:nvPr>
        </p:nvSpPr>
        <p:spPr/>
        <p:txBody>
          <a:bodyPr rtlCol="0"/>
          <a:lstStyle/>
          <a:p>
            <a:fld id="{139595AB-FB87-4C74-B503-5D07A57E3BB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ea typeface="SimSun" panose="02010600030101010101" pitchFamily="2" charset="-122"/>
              <a:cs typeface="SimSun" panose="02010600030101010101" pitchFamily="2" charset="-122"/>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ea typeface="SimSun" panose="02010600030101010101" pitchFamily="2" charset="-122"/>
                <a:cs typeface="SimSun" panose="02010600030101010101" pitchFamily="2" charset="-122"/>
              </a:defRPr>
            </a:lvl1pPr>
          </a:lstStyle>
          <a:p>
            <a:fld id="{D763DBCC-3169-4421-9853-3E114E793E2B}" type="datetimeFigureOut">
              <a:rPr lang="en-US" smtClean="0"/>
              <a:t>12/16/2022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ea typeface="SimSun" panose="02010600030101010101" pitchFamily="2" charset="-122"/>
                <a:cs typeface="SimSun" panose="02010600030101010101" pitchFamily="2" charset="-122"/>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ea typeface="SimSun" panose="02010600030101010101" pitchFamily="2" charset="-122"/>
              <a:cs typeface="SimSun" panose="02010600030101010101" pitchFamily="2" charset="-122"/>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ea typeface="SimSun" panose="02010600030101010101" pitchFamily="2" charset="-122"/>
              <a:cs typeface="SimSun" panose="02010600030101010101" pitchFamily="2" charset="-122"/>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ea typeface="SimSun" panose="02010600030101010101" pitchFamily="2" charset="-122"/>
              <a:cs typeface="SimSun" panose="02010600030101010101" pitchFamily="2" charset="-122"/>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ea typeface="SimSun" panose="02010600030101010101" pitchFamily="2" charset="-122"/>
                <a:cs typeface="SimSun" panose="02010600030101010101" pitchFamily="2" charset="-122"/>
              </a:defRPr>
            </a:lvl1pPr>
          </a:lstStyle>
          <a:p>
            <a:fld id="{139595AB-FB87-4C74-B503-5D07A57E3BB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SimSun" panose="02010600030101010101" pitchFamily="2" charset="-122"/>
          <a:cs typeface="SimSun" panose="02010600030101010101" pitchFamily="2" charset="-122"/>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SimSun" panose="02010600030101010101" pitchFamily="2" charset="-122"/>
          <a:cs typeface="SimSun" panose="02010600030101010101" pitchFamily="2" charset="-122"/>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SimSun" panose="02010600030101010101" pitchFamily="2" charset="-122"/>
          <a:cs typeface="SimSun" panose="02010600030101010101" pitchFamily="2" charset="-122"/>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SimSun" panose="02010600030101010101" pitchFamily="2" charset="-122"/>
          <a:cs typeface="SimSun" panose="02010600030101010101" pitchFamily="2" charset="-122"/>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SimSun" panose="02010600030101010101" pitchFamily="2" charset="-122"/>
          <a:cs typeface="SimSun" panose="02010600030101010101" pitchFamily="2" charset="-122"/>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www.forbes.com/sites/jaysondemers/2014/06/01/how-to-write-the-perfect-business-blog-post/#143ed7191366"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172200" cy="2053590"/>
          </a:xfrm>
        </p:spPr>
        <p:txBody>
          <a:bodyPr/>
          <a:lstStyle/>
          <a:p>
            <a:r>
              <a:rPr lang="en-US" dirty="0"/>
              <a:t>MARKETING MANAGEMENT PROJECT</a:t>
            </a:r>
          </a:p>
        </p:txBody>
      </p:sp>
      <p:sp>
        <p:nvSpPr>
          <p:cNvPr id="3" name="Text Placeholder 2"/>
          <p:cNvSpPr>
            <a:spLocks noGrp="1"/>
          </p:cNvSpPr>
          <p:nvPr>
            <p:ph type="body" idx="1"/>
          </p:nvPr>
        </p:nvSpPr>
        <p:spPr>
          <a:xfrm>
            <a:off x="2124364" y="2438400"/>
            <a:ext cx="6172200" cy="3810000"/>
          </a:xfrm>
        </p:spPr>
        <p:txBody>
          <a:bodyPr>
            <a:normAutofit/>
          </a:bodyPr>
          <a:lstStyle/>
          <a:p>
            <a:endParaRPr lang="en-US" dirty="0"/>
          </a:p>
          <a:p>
            <a:r>
              <a:rPr lang="en-US" u="sng" dirty="0"/>
              <a:t>FAST NUCES KARACHI CAMPUS</a:t>
            </a:r>
          </a:p>
          <a:p>
            <a:r>
              <a:rPr lang="en-US" u="sng" dirty="0"/>
              <a:t>TEACHER INCHARGE:</a:t>
            </a:r>
          </a:p>
          <a:p>
            <a:r>
              <a:rPr lang="en-US" dirty="0"/>
              <a:t>MS.ASIYA ZAHEER</a:t>
            </a:r>
          </a:p>
          <a:p>
            <a:endParaRPr lang="en-US" dirty="0"/>
          </a:p>
          <a:p>
            <a:r>
              <a:rPr lang="en-US" u="sng" dirty="0"/>
              <a:t>SUBMITTED BY:</a:t>
            </a:r>
            <a:r>
              <a:rPr lang="en-US" dirty="0"/>
              <a:t>	</a:t>
            </a:r>
            <a:r>
              <a:rPr lang="en-US" u="sng" dirty="0"/>
              <a:t>ROLL NUMBER:</a:t>
            </a:r>
          </a:p>
          <a:p>
            <a:r>
              <a:rPr lang="en-US" dirty="0"/>
              <a:t>SHAHMIR		21K-4583</a:t>
            </a:r>
          </a:p>
          <a:p>
            <a:r>
              <a:rPr lang="en-US" dirty="0"/>
              <a:t>AREEB			21K-3346</a:t>
            </a:r>
          </a:p>
          <a:p>
            <a:r>
              <a:rPr lang="en-US" dirty="0"/>
              <a:t>JAHANZAIB		21K-3361</a:t>
            </a:r>
          </a:p>
          <a:p>
            <a:r>
              <a:rPr lang="en-US" dirty="0"/>
              <a:t>HUZAIFA		21K-4948</a:t>
            </a:r>
          </a:p>
          <a:p>
            <a:endParaRPr lang="en-US" dirty="0"/>
          </a:p>
        </p:txBody>
      </p:sp>
    </p:spTree>
    <p:extLst>
      <p:ext uri="{BB962C8B-B14F-4D97-AF65-F5344CB8AC3E}">
        <p14:creationId xmlns:p14="http://schemas.microsoft.com/office/powerpoint/2010/main" val="4011692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84627633"/>
              </p:ext>
            </p:extLst>
          </p:nvPr>
        </p:nvGraphicFramePr>
        <p:xfrm>
          <a:off x="508000" y="1644650"/>
          <a:ext cx="8128000" cy="449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Box 2"/>
          <p:cNvSpPr txBox="1"/>
          <p:nvPr/>
        </p:nvSpPr>
        <p:spPr>
          <a:xfrm>
            <a:off x="504825" y="211455"/>
            <a:ext cx="7419975" cy="1322070"/>
          </a:xfrm>
          <a:prstGeom prst="rect">
            <a:avLst/>
          </a:prstGeom>
          <a:noFill/>
        </p:spPr>
        <p:txBody>
          <a:bodyPr wrap="square" rtlCol="0">
            <a:spAutoFit/>
          </a:bodyPr>
          <a:lstStyle/>
          <a:p>
            <a:r>
              <a:rPr lang="en-US" sz="8000">
                <a:ln w="22225">
                  <a:solidFill>
                    <a:schemeClr val="accent2"/>
                  </a:solidFill>
                  <a:prstDash val="solid"/>
                </a:ln>
                <a:solidFill>
                  <a:schemeClr val="accent2">
                    <a:lumMod val="40000"/>
                    <a:lumOff val="60000"/>
                  </a:schemeClr>
                </a:solidFill>
                <a:effectLst/>
              </a:rPr>
              <a:t>THREATS</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143000"/>
            <a:ext cx="7696200" cy="6303264"/>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4400" u="sng" dirty="0">
                <a:latin typeface="Arial Black" panose="020B0A04020102020204" pitchFamily="34" charset="0"/>
                <a:ea typeface="Arial Black" panose="020B0A04020102020204" pitchFamily="34" charset="0"/>
                <a:cs typeface="Arial Black" panose="020B0A04020102020204" pitchFamily="34" charset="0"/>
              </a:rPr>
              <a:t>Target market:</a:t>
            </a:r>
            <a:endParaRPr lang="en-US" altLang="en-US" sz="4400" dirty="0">
              <a:latin typeface="Arial Black" panose="020B0A04020102020204" pitchFamily="34" charset="0"/>
              <a:ea typeface="Arial Black" panose="020B0A04020102020204" pitchFamily="34" charset="0"/>
              <a:cs typeface="Arial Black" panose="020B0A04020102020204" pitchFamily="34" charset="0"/>
            </a:endParaRPr>
          </a:p>
          <a:p>
            <a:pPr>
              <a:spcBef>
                <a:spcPts val="955"/>
              </a:spcBef>
            </a:pPr>
            <a:r>
              <a:rPr lang="en-US" altLang="en-US" sz="1600" dirty="0">
                <a:latin typeface="Arial Black" panose="020B0A04020102020204" pitchFamily="34" charset="0"/>
                <a:ea typeface="Arial Black" panose="020B0A04020102020204" pitchFamily="34" charset="0"/>
                <a:cs typeface="Arial Black" panose="020B0A04020102020204" pitchFamily="34" charset="0"/>
              </a:rPr>
              <a:t>(Lower</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and</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middle</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class</a:t>
            </a:r>
            <a:r>
              <a:rPr lang="en-US" altLang="en-US" sz="1600" dirty="0">
                <a:latin typeface="Times New Roman" panose="02020603050405020304" pitchFamily="18" charset="0"/>
                <a:cs typeface="Times New Roman" panose="02020603050405020304" pitchFamily="18" charset="0"/>
              </a:rPr>
              <a:t> </a:t>
            </a:r>
            <a:r>
              <a:rPr lang="en-US" altLang="en-US" sz="1600" dirty="0">
                <a:latin typeface="Arial Black" panose="020B0A04020102020204" pitchFamily="34" charset="0"/>
                <a:ea typeface="Arial Black" panose="020B0A04020102020204" pitchFamily="34" charset="0"/>
                <a:cs typeface="Arial Black" panose="020B0A04020102020204" pitchFamily="34" charset="0"/>
              </a:rPr>
              <a:t>families)</a:t>
            </a:r>
          </a:p>
          <a:p>
            <a:pPr>
              <a:spcBef>
                <a:spcPts val="955"/>
              </a:spcBef>
            </a:pPr>
            <a:endParaRPr lang="en-US" altLang="en-US" sz="818" dirty="0">
              <a:latin typeface="Arial Black" panose="020B0A04020102020204" pitchFamily="34" charset="0"/>
              <a:ea typeface="Arial Black" panose="020B0A04020102020204" pitchFamily="34" charset="0"/>
              <a:cs typeface="Arial Black" panose="020B0A04020102020204" pitchFamily="34" charset="0"/>
            </a:endParaRPr>
          </a:p>
          <a:p>
            <a:pPr>
              <a:lnSpc>
                <a:spcPct val="127000"/>
              </a:lnSpc>
              <a:spcBef>
                <a:spcPts val="401"/>
              </a:spcBef>
            </a:pPr>
            <a:r>
              <a:rPr lang="en-US" altLang="en-US" sz="2800" u="sng" dirty="0">
                <a:latin typeface="Arial Black" panose="020B0A04020102020204" pitchFamily="34" charset="0"/>
                <a:ea typeface="Arial Black" panose="020B0A04020102020204" pitchFamily="34" charset="0"/>
                <a:cs typeface="Arial Black" panose="020B0A04020102020204" pitchFamily="34" charset="0"/>
              </a:rPr>
              <a:t>Expressing Shah biker’s as a need of</a:t>
            </a:r>
            <a:r>
              <a:rPr lang="en-US" altLang="en-US" sz="2800" dirty="0">
                <a:latin typeface="Times New Roman" panose="02020603050405020304" pitchFamily="18" charset="0"/>
                <a:cs typeface="Times New Roman" panose="02020603050405020304" pitchFamily="18" charset="0"/>
              </a:rPr>
              <a:t> </a:t>
            </a:r>
            <a:r>
              <a:rPr lang="en-US" altLang="en-US" sz="2800" u="sng" dirty="0">
                <a:latin typeface="Arial Black" panose="020B0A04020102020204" pitchFamily="34" charset="0"/>
                <a:ea typeface="Arial Black" panose="020B0A04020102020204" pitchFamily="34" charset="0"/>
                <a:cs typeface="Arial Black" panose="020B0A04020102020204" pitchFamily="34" charset="0"/>
              </a:rPr>
              <a:t>our targeting audience</a:t>
            </a:r>
            <a:r>
              <a:rPr lang="en-US" altLang="en-US" sz="2800" u="sng" dirty="0">
                <a:cs typeface="Calibri" panose="020F0502020204030204" pitchFamily="34" charset="0"/>
              </a:rPr>
              <a:t>:</a:t>
            </a:r>
            <a:endParaRPr lang="en-US" altLang="en-US" sz="2800" dirty="0">
              <a:cs typeface="Calibri" panose="020F0502020204030204" pitchFamily="34" charset="0"/>
            </a:endParaRPr>
          </a:p>
          <a:p>
            <a:pPr>
              <a:lnSpc>
                <a:spcPct val="110000"/>
              </a:lnSpc>
              <a:spcBef>
                <a:spcPts val="691"/>
              </a:spcBef>
            </a:pPr>
            <a:r>
              <a:rPr lang="en-US" altLang="en-US" sz="1091" u="sng" dirty="0">
                <a:latin typeface="Arial Black" panose="020B0A04020102020204" pitchFamily="34" charset="0"/>
                <a:cs typeface="Calibri" panose="020F0502020204030204" pitchFamily="34" charset="0"/>
              </a:rPr>
              <a:t>Shah bikes are just a vehicle. The duty of these vehicles is to take</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anyone from A place to B place with comfort. </a:t>
            </a:r>
            <a:r>
              <a:rPr lang="en-US" altLang="en-US" sz="1091" u="sng"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It can full fil the needs of</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both middle and lower middle classes in a sense that it require very few</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fuel and maintenance to depart at desired location.</a:t>
            </a:r>
            <a:endParaRPr lang="en-US" altLang="en-US" sz="1091" dirty="0">
              <a:latin typeface="Arial Black" panose="020B0A04020102020204" pitchFamily="34" charset="0"/>
              <a:cs typeface="Calibri" panose="020F0502020204030204" pitchFamily="34" charset="0"/>
            </a:endParaRPr>
          </a:p>
          <a:p>
            <a:endParaRPr lang="en-US" altLang="en-US" sz="1091" dirty="0">
              <a:latin typeface="Times New Roman" panose="02020603050405020304" pitchFamily="18" charset="0"/>
              <a:cs typeface="Times New Roman" panose="02020603050405020304" pitchFamily="18" charset="0"/>
            </a:endParaRPr>
          </a:p>
          <a:p>
            <a:pPr>
              <a:spcBef>
                <a:spcPts val="17"/>
              </a:spcBef>
            </a:pPr>
            <a:endParaRPr lang="en-US" altLang="en-US" sz="1227" dirty="0">
              <a:latin typeface="Times New Roman" panose="02020603050405020304" pitchFamily="18" charset="0"/>
              <a:cs typeface="Times New Roman" panose="02020603050405020304" pitchFamily="18" charset="0"/>
            </a:endParaRPr>
          </a:p>
          <a:p>
            <a:pPr>
              <a:lnSpc>
                <a:spcPct val="127000"/>
              </a:lnSpc>
            </a:pPr>
            <a:r>
              <a:rPr lang="en-US" altLang="en-US" sz="2400" u="sng" dirty="0">
                <a:latin typeface="Arial Black" panose="020B0A04020102020204" pitchFamily="34" charset="0"/>
                <a:ea typeface="Arial Black" panose="020B0A04020102020204" pitchFamily="34" charset="0"/>
                <a:cs typeface="Arial Black" panose="020B0A04020102020204" pitchFamily="34" charset="0"/>
              </a:rPr>
              <a:t>Expressing Shah biker’s as a want of</a:t>
            </a:r>
            <a:r>
              <a:rPr lang="en-US" altLang="en-US" sz="2400" dirty="0">
                <a:latin typeface="Times New Roman" panose="02020603050405020304" pitchFamily="18" charset="0"/>
                <a:cs typeface="Times New Roman" panose="02020603050405020304" pitchFamily="18" charset="0"/>
              </a:rPr>
              <a:t> </a:t>
            </a:r>
            <a:r>
              <a:rPr lang="en-US" altLang="en-US" sz="2400" u="sng" dirty="0">
                <a:latin typeface="Arial Black" panose="020B0A04020102020204" pitchFamily="34" charset="0"/>
                <a:ea typeface="Arial Black" panose="020B0A04020102020204" pitchFamily="34" charset="0"/>
                <a:cs typeface="Arial Black" panose="020B0A04020102020204" pitchFamily="34" charset="0"/>
              </a:rPr>
              <a:t>our targeting audience:</a:t>
            </a:r>
            <a:endParaRPr lang="en-US" altLang="en-US" sz="2400" dirty="0">
              <a:latin typeface="Arial Black" panose="020B0A04020102020204" pitchFamily="34" charset="0"/>
              <a:ea typeface="Arial Black" panose="020B0A04020102020204" pitchFamily="34" charset="0"/>
              <a:cs typeface="Arial Black" panose="020B0A04020102020204" pitchFamily="34" charset="0"/>
            </a:endParaRPr>
          </a:p>
          <a:p>
            <a:pPr>
              <a:lnSpc>
                <a:spcPct val="110000"/>
              </a:lnSpc>
              <a:spcBef>
                <a:spcPts val="691"/>
              </a:spcBef>
            </a:pPr>
            <a:r>
              <a:rPr lang="en-US" altLang="en-US" sz="1091" u="sng" dirty="0">
                <a:latin typeface="Arial Black" panose="020B0A04020102020204" pitchFamily="34" charset="0"/>
                <a:cs typeface="Calibri" panose="020F0502020204030204" pitchFamily="34" charset="0"/>
              </a:rPr>
              <a:t>Shah bikes are basically the want of both middle class and lower middle</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classes in a sense that it provides a very comfortable journey because it</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has a soft seats which is made of cotton and leather, so no matter how</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much the distance of journey! , it provides a very happy and</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comfortable travel and the other characteristics that’s why middle class</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wants these bikes is that it has body which is totally different from</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others bikes and it has innovative body style and the sound of silencer</a:t>
            </a:r>
            <a:r>
              <a:rPr lang="en-US" altLang="en-US" sz="1091" dirty="0">
                <a:latin typeface="Arial Black" panose="020B0A04020102020204" pitchFamily="34" charset="0"/>
                <a:cs typeface="Times New Roman" panose="02020603050405020304" pitchFamily="18" charset="0"/>
              </a:rPr>
              <a:t> </a:t>
            </a:r>
            <a:r>
              <a:rPr lang="en-US" altLang="en-US" sz="1091" dirty="0">
                <a:latin typeface="Arial Black" panose="020B0A04020102020204" pitchFamily="34" charset="0"/>
                <a:cs typeface="Calibri" panose="020F0502020204030204" pitchFamily="34" charset="0"/>
              </a:rPr>
              <a:t> </a:t>
            </a:r>
            <a:r>
              <a:rPr lang="en-US" altLang="en-US" sz="1091" u="sng" dirty="0">
                <a:latin typeface="Arial Black" panose="020B0A04020102020204" pitchFamily="34" charset="0"/>
                <a:cs typeface="Calibri" panose="020F0502020204030204" pitchFamily="34" charset="0"/>
              </a:rPr>
              <a:t>is too much quieter .The body of the bike seems to be like a sports bike.</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These bikes looks like that they are too much weighted, but on riding</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they are experienced that they are weightless that’s why middle class</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and lower middle class want this because it can full fill their needs as</a:t>
            </a:r>
            <a:r>
              <a:rPr lang="en-US" altLang="en-US" sz="1091" dirty="0">
                <a:latin typeface="Arial Black" panose="020B0A04020102020204" pitchFamily="34" charset="0"/>
                <a:cs typeface="Times New Roman" panose="02020603050405020304" pitchFamily="18" charset="0"/>
              </a:rPr>
              <a:t> </a:t>
            </a:r>
            <a:r>
              <a:rPr lang="en-US" altLang="en-US" sz="1091" u="sng" dirty="0">
                <a:latin typeface="Arial Black" panose="020B0A04020102020204" pitchFamily="34" charset="0"/>
                <a:cs typeface="Calibri" panose="020F0502020204030204" pitchFamily="34" charset="0"/>
              </a:rPr>
              <a:t>well as wants.</a:t>
            </a:r>
            <a:endParaRPr lang="en-US" altLang="en-US" sz="1091" dirty="0">
              <a:latin typeface="Arial Black" panose="020B0A04020102020204" pitchFamily="34" charset="0"/>
              <a:cs typeface="Calibri" panose="020F0502020204030204" pitchFamily="34" charset="0"/>
            </a:endParaRPr>
          </a:p>
          <a:p>
            <a:pPr>
              <a:spcBef>
                <a:spcPts val="869"/>
              </a:spcBef>
            </a:pPr>
            <a:endParaRPr lang="en-US" altLang="en-US" sz="1500" dirty="0">
              <a:latin typeface="Arial Black" panose="020B0A04020102020204" pitchFamily="34" charset="0"/>
              <a:ea typeface="Arial Black" panose="020B0A04020102020204" pitchFamily="34" charset="0"/>
              <a:cs typeface="Arial Black" panose="020B0A04020102020204" pitchFamily="34" charset="0"/>
            </a:endParaRPr>
          </a:p>
        </p:txBody>
      </p:sp>
    </p:spTree>
    <p:extLst>
      <p:ext uri="{BB962C8B-B14F-4D97-AF65-F5344CB8AC3E}">
        <p14:creationId xmlns:p14="http://schemas.microsoft.com/office/powerpoint/2010/main" val="11823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Customer profiles for our product</a:t>
            </a:r>
            <a:endParaRPr lang="en-US" dirty="0"/>
          </a:p>
        </p:txBody>
      </p:sp>
      <p:sp>
        <p:nvSpPr>
          <p:cNvPr id="3" name="Content Placeholder 2"/>
          <p:cNvSpPr>
            <a:spLocks noGrp="1"/>
          </p:cNvSpPr>
          <p:nvPr>
            <p:ph sz="quarter" idx="1"/>
          </p:nvPr>
        </p:nvSpPr>
        <p:spPr/>
        <p:txBody>
          <a:bodyPr/>
          <a:lstStyle/>
          <a:p>
            <a:pPr lvl="0"/>
            <a:r>
              <a:rPr lang="en-US" u="sng" dirty="0"/>
              <a:t>Teenagers(below 20 years age) </a:t>
            </a:r>
            <a:r>
              <a:rPr lang="en-US" u="sng" dirty="0">
                <a:sym typeface="Wingdings" panose="05000000000000000000" pitchFamily="2" charset="2"/>
              </a:rPr>
              <a:t></a:t>
            </a:r>
            <a:r>
              <a:rPr lang="en-US" u="sng" dirty="0"/>
              <a:t> both middle and lower  middle class</a:t>
            </a:r>
            <a:endParaRPr lang="en-US" dirty="0"/>
          </a:p>
          <a:p>
            <a:pPr lvl="0"/>
            <a:r>
              <a:rPr lang="en-US" u="sng" dirty="0"/>
              <a:t>Delivery boys in </a:t>
            </a:r>
            <a:r>
              <a:rPr lang="en-US" u="sng" dirty="0" err="1"/>
              <a:t>bikiya</a:t>
            </a:r>
            <a:r>
              <a:rPr lang="en-US" u="sng" dirty="0"/>
              <a:t>, cream, and restaurant home delivery service </a:t>
            </a:r>
            <a:r>
              <a:rPr lang="en-US" u="sng" dirty="0" err="1"/>
              <a:t>etc</a:t>
            </a:r>
            <a:endParaRPr lang="en-US" dirty="0"/>
          </a:p>
          <a:p>
            <a:pPr lvl="0"/>
            <a:r>
              <a:rPr lang="en-US" u="sng" dirty="0"/>
              <a:t>Middle and lower middle class job workers in companies and other places</a:t>
            </a:r>
            <a:endParaRPr lang="en-US" dirty="0"/>
          </a:p>
          <a:p>
            <a:endParaRPr lang="en-US" dirty="0"/>
          </a:p>
        </p:txBody>
      </p:sp>
    </p:spTree>
    <p:extLst>
      <p:ext uri="{BB962C8B-B14F-4D97-AF65-F5344CB8AC3E}">
        <p14:creationId xmlns:p14="http://schemas.microsoft.com/office/powerpoint/2010/main" val="217183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Elucidations:</a:t>
            </a:r>
            <a:br>
              <a:rPr lang="en-US" dirty="0"/>
            </a:br>
            <a:endParaRPr lang="en-US" dirty="0"/>
          </a:p>
        </p:txBody>
      </p:sp>
      <p:sp>
        <p:nvSpPr>
          <p:cNvPr id="3" name="Text Placeholder 2"/>
          <p:cNvSpPr>
            <a:spLocks noGrp="1"/>
          </p:cNvSpPr>
          <p:nvPr>
            <p:ph type="body" idx="1"/>
          </p:nvPr>
        </p:nvSpPr>
        <p:spPr/>
        <p:txBody>
          <a:bodyPr>
            <a:normAutofit fontScale="55000" lnSpcReduction="20000"/>
          </a:bodyPr>
          <a:lstStyle/>
          <a:p>
            <a:pPr marL="0" indent="0">
              <a:buNone/>
            </a:pPr>
            <a:r>
              <a:rPr lang="en-US" dirty="0"/>
              <a:t> </a:t>
            </a:r>
          </a:p>
          <a:p>
            <a:pPr lvl="0"/>
            <a:r>
              <a:rPr lang="en-US" sz="2500" u="sng" dirty="0"/>
              <a:t>Firstly, it is experienced thoroughly that teenagers love to ride the bike and in our society, there are all a lot of teenagers that want to buy the bikes in low prices. Furthermore, they want that the bike should not require too much fuel and also very few maintenance. This include in demographic segmentation </a:t>
            </a:r>
            <a:r>
              <a:rPr lang="en-US" sz="2500" u="sng" dirty="0" err="1"/>
              <a:t>i.e</a:t>
            </a:r>
            <a:r>
              <a:rPr lang="en-US" sz="2500" u="sng" dirty="0"/>
              <a:t> age ,and furthermore, Our company bikes looks like a sports ;therefore, all classes of families should buy this because this include the psychographic segmentation </a:t>
            </a:r>
            <a:r>
              <a:rPr lang="en-US" sz="2500" u="sng" dirty="0" err="1"/>
              <a:t>i.e</a:t>
            </a:r>
            <a:r>
              <a:rPr lang="en-US" sz="2500" u="sng" dirty="0"/>
              <a:t> (It make the personality because bike looks like a sports) </a:t>
            </a:r>
          </a:p>
          <a:p>
            <a:pPr marL="0" lvl="0" indent="0">
              <a:buNone/>
            </a:pPr>
            <a:endParaRPr lang="en-US" sz="2500" dirty="0"/>
          </a:p>
          <a:p>
            <a:pPr lvl="0"/>
            <a:r>
              <a:rPr lang="en-US" sz="2500" u="sng" dirty="0"/>
              <a:t>Secondly, In restaurant or in other companies, the delivery boys want that the delivery should be safe and comfort .So we provide the bikes that have  hydraulic brakes , helmet and safe guard and According to them they  want the bike that require not too much fuel capacity  so we provide those bikes that does not need too much fuel  so this will benefits to them that they safe the good amount to full fill their needs .This include  behavioral segmentation (</a:t>
            </a:r>
            <a:r>
              <a:rPr lang="en-US" sz="2500" u="sng" dirty="0" err="1"/>
              <a:t>i.e</a:t>
            </a:r>
            <a:r>
              <a:rPr lang="en-US" sz="2500" u="sng" dirty="0"/>
              <a:t>: benefits sought)</a:t>
            </a:r>
          </a:p>
          <a:p>
            <a:pPr lvl="0"/>
            <a:endParaRPr lang="en-US" sz="2500" dirty="0"/>
          </a:p>
          <a:p>
            <a:pPr lvl="0"/>
            <a:r>
              <a:rPr lang="en-US" sz="2500" u="sng" dirty="0"/>
              <a:t>Finally, the daily morning job worker wants that the bikes should be comfortable so that they should not be tired when they reached the office or company because if the travel is hard therefore they are not able to do their tough job that’s why we provide those bikes which have rotatable handle according to their size and very soft seats. This includes behavioral segmentation plus geographic </a:t>
            </a:r>
            <a:r>
              <a:rPr lang="en-US" sz="2500" u="sng" dirty="0" err="1"/>
              <a:t>segementation</a:t>
            </a:r>
            <a:r>
              <a:rPr lang="en-US" sz="2500" u="sng" dirty="0"/>
              <a:t>.</a:t>
            </a:r>
            <a:endParaRPr lang="en-US" sz="2500" dirty="0"/>
          </a:p>
          <a:p>
            <a:endParaRPr lang="en-US" dirty="0"/>
          </a:p>
        </p:txBody>
      </p:sp>
    </p:spTree>
    <p:extLst>
      <p:ext uri="{BB962C8B-B14F-4D97-AF65-F5344CB8AC3E}">
        <p14:creationId xmlns:p14="http://schemas.microsoft.com/office/powerpoint/2010/main" val="3774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Tailor marketing strategies:</a:t>
            </a:r>
            <a:br>
              <a:rPr lang="en-US" dirty="0"/>
            </a:br>
            <a:endParaRPr lang="en-US" dirty="0"/>
          </a:p>
        </p:txBody>
      </p:sp>
      <p:sp>
        <p:nvSpPr>
          <p:cNvPr id="5" name="Content Placeholder 4"/>
          <p:cNvSpPr>
            <a:spLocks noGrp="1"/>
          </p:cNvSpPr>
          <p:nvPr>
            <p:ph sz="quarter" idx="1"/>
          </p:nvPr>
        </p:nvSpPr>
        <p:spPr/>
        <p:txBody>
          <a:bodyPr>
            <a:normAutofit fontScale="92500"/>
          </a:bodyPr>
          <a:lstStyle/>
          <a:p>
            <a:pPr lvl="0"/>
            <a:r>
              <a:rPr lang="en-US" u="sng" dirty="0"/>
              <a:t>Firstly, we conduct different types of quiz and games in society. We provide the opportunity the people if they won the game or quiz then we will give the bike free but we mainly entertain the teenagers means  we use demographic segmentation.</a:t>
            </a:r>
            <a:endParaRPr lang="en-US" dirty="0"/>
          </a:p>
          <a:p>
            <a:pPr lvl="0"/>
            <a:r>
              <a:rPr lang="en-US" u="sng" dirty="0"/>
              <a:t>Secondly, we distribute the brochure pamphlet and we put the </a:t>
            </a:r>
            <a:r>
              <a:rPr lang="en-US" u="sng" dirty="0" err="1"/>
              <a:t>penaflex</a:t>
            </a:r>
            <a:r>
              <a:rPr lang="en-US" u="sng" dirty="0"/>
              <a:t> at main roundabouts (</a:t>
            </a:r>
            <a:r>
              <a:rPr lang="en-US" u="sng" dirty="0" err="1"/>
              <a:t>chrowangi</a:t>
            </a:r>
            <a:r>
              <a:rPr lang="en-US" u="sng" dirty="0"/>
              <a:t>) and buildings for advertisements and for promotions</a:t>
            </a:r>
            <a:endParaRPr lang="en-US" dirty="0"/>
          </a:p>
          <a:p>
            <a:pPr lvl="0"/>
            <a:r>
              <a:rPr lang="en-US" u="sng" dirty="0"/>
              <a:t>Thirdly, We post the brochure in different </a:t>
            </a:r>
            <a:r>
              <a:rPr lang="en-US" u="sng" dirty="0" err="1"/>
              <a:t>facebook</a:t>
            </a:r>
            <a:r>
              <a:rPr lang="en-US" u="sng" dirty="0"/>
              <a:t> groups and mail all the universities and colleges with respect to the area , and we request the management of universities and colleges  for seminar ,workshop , and different sessions  </a:t>
            </a:r>
            <a:endParaRPr lang="en-US" dirty="0"/>
          </a:p>
          <a:p>
            <a:endParaRPr lang="en-US" dirty="0"/>
          </a:p>
        </p:txBody>
      </p:sp>
    </p:spTree>
    <p:extLst>
      <p:ext uri="{BB962C8B-B14F-4D97-AF65-F5344CB8AC3E}">
        <p14:creationId xmlns:p14="http://schemas.microsoft.com/office/powerpoint/2010/main" val="204484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MARKETING STRATEGIES:</a:t>
            </a:r>
            <a:br>
              <a:rPr lang="en-US" dirty="0"/>
            </a:br>
            <a:r>
              <a:rPr lang="en-US" dirty="0"/>
              <a:t>1)PRODUCT:</a:t>
            </a:r>
            <a:br>
              <a:rPr lang="en-US" dirty="0"/>
            </a:br>
            <a:r>
              <a:rPr lang="en-US" dirty="0"/>
              <a:t>   What SHAH BIKE actually is?</a:t>
            </a:r>
          </a:p>
        </p:txBody>
      </p:sp>
      <p:sp>
        <p:nvSpPr>
          <p:cNvPr id="3" name="Content Placeholder 2"/>
          <p:cNvSpPr>
            <a:spLocks noGrp="1"/>
          </p:cNvSpPr>
          <p:nvPr>
            <p:ph sz="quarter" idx="1"/>
          </p:nvPr>
        </p:nvSpPr>
        <p:spPr/>
        <p:txBody>
          <a:bodyPr/>
          <a:lstStyle/>
          <a:p>
            <a:r>
              <a:rPr lang="en-US" dirty="0"/>
              <a:t>80 cc Engine</a:t>
            </a:r>
          </a:p>
          <a:p>
            <a:pPr lvl="1"/>
            <a:r>
              <a:rPr lang="en-US" dirty="0"/>
              <a:t>which is super refined with its BS6 lineup</a:t>
            </a:r>
          </a:p>
          <a:p>
            <a:r>
              <a:rPr lang="en-US" dirty="0"/>
              <a:t>Mileage 60km/</a:t>
            </a:r>
            <a:r>
              <a:rPr lang="en-US" dirty="0" err="1"/>
              <a:t>hr</a:t>
            </a:r>
            <a:endParaRPr lang="en-US" dirty="0"/>
          </a:p>
          <a:p>
            <a:pPr lvl="1"/>
            <a:r>
              <a:rPr lang="en-US" dirty="0"/>
              <a:t>You can get any where between 50-60 </a:t>
            </a:r>
            <a:r>
              <a:rPr lang="en-US" dirty="0" err="1"/>
              <a:t>kmph</a:t>
            </a:r>
            <a:endParaRPr lang="en-US" dirty="0"/>
          </a:p>
          <a:p>
            <a:r>
              <a:rPr lang="en-US" dirty="0"/>
              <a:t>Low noise exhaust</a:t>
            </a:r>
          </a:p>
          <a:p>
            <a:pPr lvl="1"/>
            <a:r>
              <a:rPr lang="en-US" dirty="0"/>
              <a:t>Feels smooth when riding</a:t>
            </a:r>
          </a:p>
          <a:p>
            <a:r>
              <a:rPr lang="en-US" dirty="0"/>
              <a:t>Integrated with 4 speed Gearbox</a:t>
            </a:r>
          </a:p>
          <a:p>
            <a:r>
              <a:rPr lang="en-US" dirty="0"/>
              <a:t>Dual Shock Absorbers</a:t>
            </a:r>
          </a:p>
          <a:p>
            <a:pPr lvl="1"/>
            <a:r>
              <a:rPr lang="en-US" dirty="0"/>
              <a:t>Keeps you Comfortable</a:t>
            </a:r>
          </a:p>
          <a:p>
            <a:r>
              <a:rPr lang="en-US" dirty="0"/>
              <a:t>Drum Brakes</a:t>
            </a:r>
          </a:p>
          <a:p>
            <a:pPr lvl="1"/>
            <a:r>
              <a:rPr lang="en-US" dirty="0"/>
              <a:t>Attached at the front and rear of the bike.</a:t>
            </a:r>
          </a:p>
        </p:txBody>
      </p:sp>
    </p:spTree>
    <p:extLst>
      <p:ext uri="{BB962C8B-B14F-4D97-AF65-F5344CB8AC3E}">
        <p14:creationId xmlns:p14="http://schemas.microsoft.com/office/powerpoint/2010/main" val="1204949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2)PRICE:</a:t>
            </a:r>
            <a:br>
              <a:rPr lang="en-US" dirty="0"/>
            </a:br>
            <a:r>
              <a:rPr lang="en-US" dirty="0"/>
              <a:t>   OUR PRICING STRATEGY</a:t>
            </a:r>
          </a:p>
        </p:txBody>
      </p:sp>
      <p:sp>
        <p:nvSpPr>
          <p:cNvPr id="3" name="Content Placeholder 2"/>
          <p:cNvSpPr>
            <a:spLocks noGrp="1"/>
          </p:cNvSpPr>
          <p:nvPr>
            <p:ph sz="quarter" idx="1"/>
          </p:nvPr>
        </p:nvSpPr>
        <p:spPr/>
        <p:txBody>
          <a:bodyPr>
            <a:normAutofit/>
          </a:bodyPr>
          <a:lstStyle/>
          <a:p>
            <a:r>
              <a:rPr lang="en-US" dirty="0"/>
              <a:t>We have applied Economy Pricing on our Bikes to  make our customers feel they are in control.</a:t>
            </a:r>
          </a:p>
          <a:p>
            <a:r>
              <a:rPr lang="en-US" dirty="0"/>
              <a:t>The Bike prices are based on Penetration pricing so that our Bikes can penetrate in the market easily which will result in more positive word-of-mouth and this will produce more sales and profits.</a:t>
            </a:r>
          </a:p>
          <a:p>
            <a:r>
              <a:rPr lang="en-US" dirty="0"/>
              <a:t>We continuously improve and innovate our current pricing method, making sure it stays ahead of the game and is adjusted to prevailing industry trends.</a:t>
            </a:r>
          </a:p>
        </p:txBody>
      </p:sp>
    </p:spTree>
    <p:extLst>
      <p:ext uri="{BB962C8B-B14F-4D97-AF65-F5344CB8AC3E}">
        <p14:creationId xmlns:p14="http://schemas.microsoft.com/office/powerpoint/2010/main" val="427019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3)PLACE:</a:t>
            </a:r>
            <a:br>
              <a:rPr lang="en-US" dirty="0"/>
            </a:br>
            <a:r>
              <a:rPr lang="en-US" dirty="0"/>
              <a:t>   More about us!!!				(1/2)</a:t>
            </a:r>
          </a:p>
        </p:txBody>
      </p:sp>
      <p:sp>
        <p:nvSpPr>
          <p:cNvPr id="3" name="Content Placeholder 2"/>
          <p:cNvSpPr>
            <a:spLocks noGrp="1"/>
          </p:cNvSpPr>
          <p:nvPr>
            <p:ph sz="quarter" idx="1"/>
          </p:nvPr>
        </p:nvSpPr>
        <p:spPr/>
        <p:txBody>
          <a:bodyPr/>
          <a:lstStyle/>
          <a:p>
            <a:r>
              <a:rPr lang="en-US" dirty="0"/>
              <a:t>We are currently located in Karachi ,Islamabad , and Lahore.</a:t>
            </a:r>
          </a:p>
          <a:p>
            <a:r>
              <a:rPr lang="en-US" dirty="0"/>
              <a:t>We sell our bikes through authorized dealers which enables us to retain control and approach large number of potential customers.</a:t>
            </a:r>
          </a:p>
          <a:p>
            <a:r>
              <a:rPr lang="en-US" dirty="0"/>
              <a:t>We also care for our Online customers as they can approach us on our official website or can complete their purchases on the </a:t>
            </a:r>
            <a:r>
              <a:rPr lang="en-US" dirty="0" err="1"/>
              <a:t>PakWheels</a:t>
            </a:r>
            <a:r>
              <a:rPr lang="en-US" dirty="0"/>
              <a:t> official </a:t>
            </a:r>
            <a:r>
              <a:rPr lang="en-US"/>
              <a:t>website.</a:t>
            </a:r>
            <a:endParaRPr lang="en-US" dirty="0"/>
          </a:p>
        </p:txBody>
      </p:sp>
    </p:spTree>
    <p:extLst>
      <p:ext uri="{BB962C8B-B14F-4D97-AF65-F5344CB8AC3E}">
        <p14:creationId xmlns:p14="http://schemas.microsoft.com/office/powerpoint/2010/main" val="7215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SHAH BIKERS</a:t>
            </a:r>
          </a:p>
        </p:txBody>
      </p:sp>
      <p:sp>
        <p:nvSpPr>
          <p:cNvPr id="3" name="Subtitle 2"/>
          <p:cNvSpPr>
            <a:spLocks noGrp="1"/>
          </p:cNvSpPr>
          <p:nvPr>
            <p:ph type="subTitle" idx="1"/>
          </p:nvPr>
        </p:nvSpPr>
        <p:spPr/>
        <p:txBody>
          <a:bodyPr/>
          <a:lstStyle/>
          <a:p>
            <a:r>
              <a:rPr lang="en-US" dirty="0"/>
              <a:t>PROVIDING GOOD QUALITY OF BIKES WITH COMFORT AND STYLE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895600" y="1524000"/>
            <a:ext cx="4114800" cy="25717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us!!!				(2/2)</a:t>
            </a:r>
          </a:p>
        </p:txBody>
      </p:sp>
      <p:sp>
        <p:nvSpPr>
          <p:cNvPr id="3" name="Content Placeholder 2"/>
          <p:cNvSpPr>
            <a:spLocks noGrp="1"/>
          </p:cNvSpPr>
          <p:nvPr>
            <p:ph sz="quarter" idx="1"/>
          </p:nvPr>
        </p:nvSpPr>
        <p:spPr/>
        <p:txBody>
          <a:bodyPr/>
          <a:lstStyle/>
          <a:p>
            <a:r>
              <a:rPr lang="en-US" dirty="0"/>
              <a:t>We try to give relaxation to our customers by providing them with 2 options as payment terms:</a:t>
            </a:r>
          </a:p>
          <a:p>
            <a:pPr marL="457200" indent="-457200">
              <a:buFont typeface="+mj-lt"/>
              <a:buAutoNum type="arabicPeriod"/>
            </a:pPr>
            <a:r>
              <a:rPr lang="en-US" dirty="0"/>
              <a:t>To pay the invoices in 30 days.</a:t>
            </a:r>
          </a:p>
          <a:p>
            <a:pPr marL="457200" indent="-457200">
              <a:buFont typeface="+mj-lt"/>
              <a:buAutoNum type="arabicPeriod"/>
            </a:pPr>
            <a:r>
              <a:rPr lang="en-US" dirty="0"/>
              <a:t>To pay in 2 installments:</a:t>
            </a:r>
          </a:p>
          <a:p>
            <a:pPr marL="822960" lvl="1" indent="-457200">
              <a:buFont typeface="+mj-lt"/>
              <a:buAutoNum type="alphaLcParenR"/>
            </a:pPr>
            <a:r>
              <a:rPr lang="en-US" dirty="0"/>
              <a:t>First installment covers 80% of the receivable and is paid as soon as the bike is delivered to the client.</a:t>
            </a:r>
          </a:p>
          <a:p>
            <a:pPr marL="822960" lvl="1" indent="-457200">
              <a:buFont typeface="+mj-lt"/>
              <a:buAutoNum type="alphaLcParenR"/>
            </a:pPr>
            <a:r>
              <a:rPr lang="en-US" dirty="0"/>
              <a:t>Second installment covers the remaining 20% .</a:t>
            </a:r>
          </a:p>
        </p:txBody>
      </p:sp>
    </p:spTree>
    <p:extLst>
      <p:ext uri="{BB962C8B-B14F-4D97-AF65-F5344CB8AC3E}">
        <p14:creationId xmlns:p14="http://schemas.microsoft.com/office/powerpoint/2010/main" val="2930340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7DF4-55DB-5942-D78E-70B8FA710EDE}"/>
              </a:ext>
            </a:extLst>
          </p:cNvPr>
          <p:cNvSpPr>
            <a:spLocks noGrp="1"/>
          </p:cNvSpPr>
          <p:nvPr>
            <p:ph type="title"/>
          </p:nvPr>
        </p:nvSpPr>
        <p:spPr>
          <a:xfrm>
            <a:off x="685800" y="76200"/>
            <a:ext cx="7467600" cy="533400"/>
          </a:xfrm>
        </p:spPr>
        <p:txBody>
          <a:bodyPr>
            <a:normAutofit fontScale="90000"/>
          </a:bodyPr>
          <a:lstStyle/>
          <a:p>
            <a:r>
              <a:rPr lang="en-US" dirty="0"/>
              <a:t>PROMOTION: </a:t>
            </a:r>
          </a:p>
        </p:txBody>
      </p:sp>
      <p:sp>
        <p:nvSpPr>
          <p:cNvPr id="3" name="TextBox 2">
            <a:extLst>
              <a:ext uri="{FF2B5EF4-FFF2-40B4-BE49-F238E27FC236}">
                <a16:creationId xmlns:a16="http://schemas.microsoft.com/office/drawing/2014/main" id="{F1EA876D-6284-F563-ED24-B4DFC85358FA}"/>
              </a:ext>
            </a:extLst>
          </p:cNvPr>
          <p:cNvSpPr txBox="1"/>
          <p:nvPr/>
        </p:nvSpPr>
        <p:spPr>
          <a:xfrm>
            <a:off x="152400" y="609600"/>
            <a:ext cx="8534400" cy="6340197"/>
          </a:xfrm>
          <a:prstGeom prst="rect">
            <a:avLst/>
          </a:prstGeom>
          <a:noFill/>
        </p:spPr>
        <p:txBody>
          <a:bodyPr wrap="square" rtlCol="0">
            <a:spAutoFit/>
          </a:bodyPr>
          <a:lstStyle/>
          <a:p>
            <a:pPr algn="ctr"/>
            <a:r>
              <a:rPr lang="en-US" dirty="0"/>
              <a:t>“</a:t>
            </a:r>
            <a:r>
              <a:rPr lang="en-US" sz="2400" b="1" dirty="0"/>
              <a:t>Let’s start journey</a:t>
            </a:r>
            <a:r>
              <a:rPr lang="en-US" dirty="0"/>
              <a:t>”</a:t>
            </a:r>
          </a:p>
          <a:p>
            <a:r>
              <a:rPr lang="en-US" dirty="0"/>
              <a:t>Medium of Promotion: </a:t>
            </a:r>
          </a:p>
          <a:p>
            <a:pPr marL="285750" indent="-285750">
              <a:buFont typeface="Arial" panose="020B0604020202020204" pitchFamily="34" charset="0"/>
              <a:buChar char="•"/>
            </a:pPr>
            <a:r>
              <a:rPr lang="en-US" dirty="0"/>
              <a:t>ONLINE:</a:t>
            </a:r>
          </a:p>
          <a:p>
            <a:pPr marL="742950" lvl="1" indent="-285750">
              <a:buFont typeface="Wingdings" panose="05000000000000000000" pitchFamily="2" charset="2"/>
              <a:buChar char="v"/>
            </a:pPr>
            <a:r>
              <a:rPr lang="en-US" dirty="0"/>
              <a:t> Through our social media handles (Instagram, Facebook and twitter).</a:t>
            </a:r>
            <a:r>
              <a:rPr lang="en-US" b="0" i="0" dirty="0">
                <a:solidFill>
                  <a:srgbClr val="33312C"/>
                </a:solidFill>
                <a:effectLst/>
              </a:rPr>
              <a:t> By posting important announcements and photos, your page will attract the customer's attention.</a:t>
            </a:r>
            <a:endParaRPr lang="en-US" dirty="0"/>
          </a:p>
          <a:p>
            <a:pPr marL="742950" lvl="1" indent="-285750">
              <a:buFont typeface="Wingdings" panose="05000000000000000000" pitchFamily="2" charset="2"/>
              <a:buChar char="v"/>
            </a:pPr>
            <a:r>
              <a:rPr lang="en-US" dirty="0"/>
              <a:t> Other main Online Promotion Platform is own website to give know how about our product and this website promote through company Social handles.</a:t>
            </a:r>
          </a:p>
          <a:p>
            <a:pPr lvl="1"/>
            <a:r>
              <a:rPr lang="en-US" dirty="0"/>
              <a:t>	</a:t>
            </a:r>
            <a:r>
              <a:rPr lang="en-US" b="0" i="0" dirty="0">
                <a:solidFill>
                  <a:srgbClr val="33312C"/>
                </a:solidFill>
                <a:effectLst/>
              </a:rPr>
              <a:t>No matter how big or small your bike business is, without an online presence, We are invisible. For that reason, it is crucial to put Our business online and keep the customers updated about the shop’s services or products. With this, make sure </a:t>
            </a:r>
            <a:r>
              <a:rPr lang="en-US" dirty="0">
                <a:solidFill>
                  <a:srgbClr val="33312C"/>
                </a:solidFill>
              </a:rPr>
              <a:t>that we</a:t>
            </a:r>
            <a:r>
              <a:rPr lang="en-US" b="0" i="0" dirty="0">
                <a:solidFill>
                  <a:srgbClr val="33312C"/>
                </a:solidFill>
                <a:effectLst/>
              </a:rPr>
              <a:t> provide former customers’ testimonial so they can get a better insight into your professionalism.</a:t>
            </a:r>
            <a:endParaRPr lang="en-US" dirty="0"/>
          </a:p>
          <a:p>
            <a:pPr marL="742950" lvl="1" indent="-285750">
              <a:buFont typeface="Wingdings" panose="05000000000000000000" pitchFamily="2" charset="2"/>
              <a:buChar char="v"/>
            </a:pPr>
            <a:r>
              <a:rPr lang="en-US" dirty="0"/>
              <a:t>Also, on different related websites.</a:t>
            </a:r>
          </a:p>
          <a:p>
            <a:pPr marL="742950" lvl="1" indent="-285750">
              <a:buFont typeface="Wingdings" panose="05000000000000000000" pitchFamily="2" charset="2"/>
              <a:buChar char="v"/>
            </a:pPr>
            <a:r>
              <a:rPr lang="en-US" b="0" i="0" dirty="0">
                <a:solidFill>
                  <a:srgbClr val="33312C"/>
                </a:solidFill>
                <a:effectLst/>
              </a:rPr>
              <a:t>Take advantage of content marketing and give a thought to making a guide or even an e-book. By doing so, Our audience can sign–up for your newsletter. This type of marketing strategy is extremely popular nowadays. For a bicycle business, a good idea would be to help the customers choose a good bicycle.</a:t>
            </a:r>
            <a:endParaRPr lang="en-US" sz="1600" dirty="0"/>
          </a:p>
          <a:p>
            <a:pPr lvl="1"/>
            <a:r>
              <a:rPr lang="en-US" dirty="0"/>
              <a:t>We will try to engage them by writing blogs on our social media handles and on different related websites.</a:t>
            </a:r>
          </a:p>
        </p:txBody>
      </p:sp>
    </p:spTree>
    <p:extLst>
      <p:ext uri="{BB962C8B-B14F-4D97-AF65-F5344CB8AC3E}">
        <p14:creationId xmlns:p14="http://schemas.microsoft.com/office/powerpoint/2010/main" val="283716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39B1A6-DA37-5A4A-DAC3-0B03AE0C22F0}"/>
              </a:ext>
            </a:extLst>
          </p:cNvPr>
          <p:cNvSpPr txBox="1"/>
          <p:nvPr/>
        </p:nvSpPr>
        <p:spPr>
          <a:xfrm>
            <a:off x="419100" y="457200"/>
            <a:ext cx="8305800" cy="4801314"/>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US" dirty="0"/>
              <a:t>OFFLINE:</a:t>
            </a:r>
          </a:p>
          <a:p>
            <a:pPr marL="742950" lvl="1" indent="-285750">
              <a:buFont typeface="Wingdings" panose="05000000000000000000" pitchFamily="2" charset="2"/>
              <a:buChar char="v"/>
            </a:pPr>
            <a:r>
              <a:rPr lang="en-US" dirty="0"/>
              <a:t>We will do offline promotion most hotspot means Patrol Stations, through the pamphlet in busses and other medium of transport and, also in public area we will build our own stalls and shows our products.</a:t>
            </a:r>
          </a:p>
          <a:p>
            <a:pPr marL="742950" lvl="1" indent="-285750">
              <a:buFont typeface="Wingdings" panose="05000000000000000000" pitchFamily="2" charset="2"/>
              <a:buChar char="v"/>
            </a:pPr>
            <a:r>
              <a:rPr lang="en-US" dirty="0"/>
              <a:t>As compeered to other vehicles bikes is eco-friendly vehicle. </a:t>
            </a:r>
            <a:r>
              <a:rPr lang="en-US" b="0" i="0" dirty="0">
                <a:solidFill>
                  <a:srgbClr val="33312C"/>
                </a:solidFill>
                <a:effectLst/>
              </a:rPr>
              <a:t>Get this message across by </a:t>
            </a:r>
            <a:r>
              <a:rPr lang="en-US" b="0" i="0" u="sng" strike="noStrike" dirty="0">
                <a:effectLst/>
                <a:hlinkClick r:id="rId2"/>
              </a:rPr>
              <a:t>writing blog posts</a:t>
            </a:r>
            <a:r>
              <a:rPr lang="en-US" b="0" i="0" dirty="0">
                <a:solidFill>
                  <a:srgbClr val="33312C"/>
                </a:solidFill>
                <a:effectLst/>
              </a:rPr>
              <a:t> on this topic or handing out flyers.</a:t>
            </a:r>
            <a:endParaRPr lang="en-US" dirty="0"/>
          </a:p>
          <a:p>
            <a:pPr marL="742950" lvl="1" indent="-285750">
              <a:buFont typeface="Wingdings" panose="05000000000000000000" pitchFamily="2" charset="2"/>
              <a:buChar char="v"/>
            </a:pPr>
            <a:r>
              <a:rPr lang="en-US" dirty="0"/>
              <a:t>We will take part in different competition to shows our products.</a:t>
            </a:r>
          </a:p>
          <a:p>
            <a:pPr marL="742950" lvl="1" indent="-285750">
              <a:buFont typeface="Wingdings" panose="05000000000000000000" pitchFamily="2" charset="2"/>
              <a:buChar char="v"/>
            </a:pPr>
            <a:r>
              <a:rPr lang="en-US" dirty="0"/>
              <a:t>We will create or reach riding groups which will uses our bikes.</a:t>
            </a:r>
          </a:p>
          <a:p>
            <a:pPr marL="742950" lvl="1" indent="-285750">
              <a:buFont typeface="Wingdings" panose="05000000000000000000" pitchFamily="2" charset="2"/>
              <a:buChar char="v"/>
            </a:pPr>
            <a:endParaRPr lang="en-US" dirty="0"/>
          </a:p>
          <a:p>
            <a:pPr lvl="1"/>
            <a:r>
              <a:rPr lang="en-US" dirty="0"/>
              <a:t>We will also start different contest online and offline to get engage the target (interested customer )with us.</a:t>
            </a:r>
          </a:p>
          <a:p>
            <a:r>
              <a:rPr lang="en-US" b="0" i="0" dirty="0">
                <a:solidFill>
                  <a:srgbClr val="33312C"/>
                </a:solidFill>
                <a:effectLst/>
              </a:rPr>
              <a:t>         We make a special discount for elementary students. Along with bicycle maintenance, We will offer a bike makeover at a reasonable price for customers’ old bikes. Remember, the customer comes first.</a:t>
            </a:r>
            <a:endParaRPr lang="en-US" dirty="0"/>
          </a:p>
        </p:txBody>
      </p:sp>
    </p:spTree>
    <p:extLst>
      <p:ext uri="{BB962C8B-B14F-4D97-AF65-F5344CB8AC3E}">
        <p14:creationId xmlns:p14="http://schemas.microsoft.com/office/powerpoint/2010/main" val="2200837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7BD9-C445-7617-6C21-36C276258F22}"/>
              </a:ext>
            </a:extLst>
          </p:cNvPr>
          <p:cNvSpPr>
            <a:spLocks noGrp="1"/>
          </p:cNvSpPr>
          <p:nvPr>
            <p:ph type="title"/>
          </p:nvPr>
        </p:nvSpPr>
        <p:spPr>
          <a:xfrm>
            <a:off x="381000" y="31423"/>
            <a:ext cx="7467600" cy="411162"/>
          </a:xfrm>
        </p:spPr>
        <p:txBody>
          <a:bodyPr>
            <a:normAutofit fontScale="90000"/>
          </a:bodyPr>
          <a:lstStyle/>
          <a:p>
            <a:r>
              <a:rPr lang="en-US" dirty="0"/>
              <a:t>ANALYSIS:</a:t>
            </a:r>
          </a:p>
        </p:txBody>
      </p:sp>
      <p:sp>
        <p:nvSpPr>
          <p:cNvPr id="4" name="TextBox 3">
            <a:extLst>
              <a:ext uri="{FF2B5EF4-FFF2-40B4-BE49-F238E27FC236}">
                <a16:creationId xmlns:a16="http://schemas.microsoft.com/office/drawing/2014/main" id="{7818FCE3-96AA-1F34-551A-0064FFC069E4}"/>
              </a:ext>
            </a:extLst>
          </p:cNvPr>
          <p:cNvSpPr txBox="1"/>
          <p:nvPr/>
        </p:nvSpPr>
        <p:spPr>
          <a:xfrm>
            <a:off x="342900" y="468509"/>
            <a:ext cx="8458200" cy="6463308"/>
          </a:xfrm>
          <a:prstGeom prst="rect">
            <a:avLst/>
          </a:prstGeom>
          <a:noFill/>
        </p:spPr>
        <p:txBody>
          <a:bodyPr wrap="square" rtlCol="0">
            <a:spAutoFit/>
          </a:bodyPr>
          <a:lstStyle/>
          <a:p>
            <a:pPr marL="285750" indent="-285750">
              <a:buFont typeface="Arial" panose="020B0604020202020204" pitchFamily="34" charset="0"/>
              <a:buChar char="•"/>
            </a:pPr>
            <a:r>
              <a:rPr lang="en-US" b="1" dirty="0"/>
              <a:t>How we fulfill the need our target market Offering:</a:t>
            </a:r>
            <a:r>
              <a:rPr lang="en-US" dirty="0"/>
              <a:t> </a:t>
            </a:r>
          </a:p>
          <a:p>
            <a:r>
              <a:rPr lang="en-US" dirty="0"/>
              <a:t>As we already discussed above that our target market is lower middle- and middle-class people their needs mainly is to have bicycles which provides them great millage and having comfortable and safe journey(having goods sets and breaks ) which we already solved and also provides some other features.</a:t>
            </a:r>
          </a:p>
          <a:p>
            <a:pPr marL="285750" indent="-285750">
              <a:buFont typeface="Arial" panose="020B0604020202020204" pitchFamily="34" charset="0"/>
              <a:buChar char="•"/>
            </a:pPr>
            <a:r>
              <a:rPr lang="en-US" b="1" dirty="0"/>
              <a:t>Comparison/Contrast with our Competitors (Honda, Kia etc.):</a:t>
            </a:r>
          </a:p>
          <a:p>
            <a:pPr marL="742950" lvl="1" indent="-285750">
              <a:buFont typeface="Courier New" panose="02070309020205020404" pitchFamily="49" charset="0"/>
              <a:buChar char="o"/>
            </a:pPr>
            <a:r>
              <a:rPr lang="en-US" dirty="0"/>
              <a:t>As we try to build or bikes in our own country, so we have aged over our competitors this which will help us to give better price range.</a:t>
            </a:r>
          </a:p>
          <a:p>
            <a:pPr marL="742950" lvl="1" indent="-285750">
              <a:buFont typeface="Courier New" panose="02070309020205020404" pitchFamily="49" charset="0"/>
              <a:buChar char="o"/>
            </a:pPr>
            <a:r>
              <a:rPr lang="en-US" dirty="0"/>
              <a:t>As we are new in the market in terms of compony, which gives the edged over us. </a:t>
            </a:r>
          </a:p>
          <a:p>
            <a:pPr marL="742950" lvl="1" indent="-285750">
              <a:buFont typeface="Courier New" panose="02070309020205020404" pitchFamily="49" charset="0"/>
              <a:buChar char="o"/>
            </a:pPr>
            <a:r>
              <a:rPr lang="en-US" dirty="0">
                <a:solidFill>
                  <a:srgbClr val="000000"/>
                </a:solidFill>
              </a:rPr>
              <a:t>We will provide </a:t>
            </a:r>
            <a:r>
              <a:rPr lang="en-US" i="0" dirty="0">
                <a:solidFill>
                  <a:srgbClr val="000000"/>
                </a:solidFill>
                <a:effectLst/>
              </a:rPr>
              <a:t>better design &amp; technology thus having better differentiation (In our target market the compony mostly not working on this).</a:t>
            </a:r>
          </a:p>
          <a:p>
            <a:pPr marL="742950" lvl="1" indent="-285750">
              <a:buFont typeface="Courier New" panose="02070309020205020404" pitchFamily="49" charset="0"/>
              <a:buChar char="o"/>
            </a:pPr>
            <a:r>
              <a:rPr lang="en-US" dirty="0">
                <a:solidFill>
                  <a:srgbClr val="000000"/>
                </a:solidFill>
              </a:rPr>
              <a:t>As we are local, so our government also helps us to compete with our competitors.</a:t>
            </a:r>
          </a:p>
          <a:p>
            <a:pPr marL="742950" lvl="1" indent="-285750">
              <a:buFont typeface="Courier New" panose="02070309020205020404" pitchFamily="49" charset="0"/>
              <a:buChar char="o"/>
            </a:pPr>
            <a:r>
              <a:rPr lang="en-US" dirty="0"/>
              <a:t>As we try to invests more and more so that we will make our product more and more reasonable for our customers.</a:t>
            </a:r>
          </a:p>
          <a:p>
            <a:pPr marL="742950" lvl="1" indent="-285750">
              <a:buFont typeface="Courier New" panose="02070309020205020404" pitchFamily="49" charset="0"/>
              <a:buChar char="o"/>
            </a:pPr>
            <a:r>
              <a:rPr lang="en-US" dirty="0"/>
              <a:t>We try to capture more and more geographical areas as compeered to our competitors so that we can hold on the market appearance.</a:t>
            </a:r>
          </a:p>
          <a:p>
            <a:pPr marL="742950" lvl="1" indent="-285750">
              <a:buFont typeface="Courier New" panose="02070309020205020404" pitchFamily="49" charset="0"/>
              <a:buChar char="o"/>
            </a:pPr>
            <a:r>
              <a:rPr lang="en-US" dirty="0"/>
              <a:t>We try to sponsored in sports events (like PSL which most automotive industry did not do in Pakistan.),and other promotion method as we discussed above.</a:t>
            </a:r>
          </a:p>
        </p:txBody>
      </p:sp>
    </p:spTree>
    <p:extLst>
      <p:ext uri="{BB962C8B-B14F-4D97-AF65-F5344CB8AC3E}">
        <p14:creationId xmlns:p14="http://schemas.microsoft.com/office/powerpoint/2010/main" val="392748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83DDE-B638-CA18-981B-DB3ABE17EE78}"/>
              </a:ext>
            </a:extLst>
          </p:cNvPr>
          <p:cNvSpPr txBox="1"/>
          <p:nvPr/>
        </p:nvSpPr>
        <p:spPr>
          <a:xfrm>
            <a:off x="228600" y="76200"/>
            <a:ext cx="8458200" cy="6463308"/>
          </a:xfrm>
          <a:prstGeom prst="rect">
            <a:avLst/>
          </a:prstGeom>
          <a:noFill/>
        </p:spPr>
        <p:txBody>
          <a:bodyPr wrap="square" rtlCol="0">
            <a:spAutoFit/>
          </a:bodyPr>
          <a:lstStyle/>
          <a:p>
            <a:pPr marL="285750" indent="-285750">
              <a:buFont typeface="Arial" panose="020B0604020202020204" pitchFamily="34" charset="0"/>
              <a:buChar char="•"/>
            </a:pPr>
            <a:r>
              <a:rPr lang="en-US" b="1" dirty="0"/>
              <a:t>This way marketing mix helps us to meet our marketing objective:</a:t>
            </a:r>
          </a:p>
          <a:p>
            <a:endParaRPr lang="en-US" b="1" dirty="0"/>
          </a:p>
          <a:p>
            <a:pPr marL="742950" lvl="1" indent="-285750">
              <a:buFont typeface="Wingdings" panose="05000000000000000000" pitchFamily="2" charset="2"/>
              <a:buChar char="q"/>
            </a:pPr>
            <a:r>
              <a:rPr lang="en-US" dirty="0"/>
              <a:t>As most of the customer are online, they can not touch physically product is it has good breaks, sets and other features, we will provide more and more images of products, and those who are physically available we will provide them test drive and ensure them that what we say we provide that. </a:t>
            </a:r>
          </a:p>
          <a:p>
            <a:pPr lvl="1"/>
            <a:endParaRPr lang="en-US" dirty="0"/>
          </a:p>
          <a:p>
            <a:pPr marL="742950" lvl="1" indent="-285750">
              <a:buFont typeface="Wingdings" panose="05000000000000000000" pitchFamily="2" charset="2"/>
              <a:buChar char="q"/>
            </a:pPr>
            <a:r>
              <a:rPr lang="en-US" dirty="0"/>
              <a:t>Most of the decision of buying (in our target market) depends upon our product pricing we will have to keeps comfortable prices as we will provide low market price (to compete with our competitors).</a:t>
            </a:r>
          </a:p>
          <a:p>
            <a:pPr lvl="1"/>
            <a:endParaRPr lang="en-US" dirty="0"/>
          </a:p>
          <a:p>
            <a:pPr marL="742950" lvl="1" indent="-285750">
              <a:buFont typeface="Wingdings" panose="05000000000000000000" pitchFamily="2" charset="2"/>
              <a:buChar char="q"/>
            </a:pPr>
            <a:r>
              <a:rPr lang="en-US" dirty="0"/>
              <a:t> By online we promote through our social media handles, websites  and other related websites (we also shear this by different people to shear and covers more and more area as possible), and by offline through different medium of promotion like pamphlets, and by taking parts in different competition and making riding group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In terms of place, we directly reach to customer though our online (websites, pages etc.) and in offline we only deals with reliable dealers which give us great excess and provide our customer good services.</a:t>
            </a:r>
          </a:p>
          <a:p>
            <a:pPr lvl="1"/>
            <a:endParaRPr lang="en-US" dirty="0"/>
          </a:p>
          <a:p>
            <a:pPr lvl="1"/>
            <a:r>
              <a:rPr lang="en-US" dirty="0"/>
              <a:t>This marketing mix helps us reach our objectives. </a:t>
            </a:r>
          </a:p>
        </p:txBody>
      </p:sp>
    </p:spTree>
    <p:extLst>
      <p:ext uri="{BB962C8B-B14F-4D97-AF65-F5344CB8AC3E}">
        <p14:creationId xmlns:p14="http://schemas.microsoft.com/office/powerpoint/2010/main" val="226834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(1/2)</a:t>
            </a:r>
          </a:p>
        </p:txBody>
      </p:sp>
      <p:sp>
        <p:nvSpPr>
          <p:cNvPr id="3" name="Text Placeholder 2"/>
          <p:cNvSpPr>
            <a:spLocks noGrp="1"/>
          </p:cNvSpPr>
          <p:nvPr>
            <p:ph type="body" idx="1"/>
          </p:nvPr>
        </p:nvSpPr>
        <p:spPr/>
        <p:txBody>
          <a:bodyPr>
            <a:normAutofit/>
          </a:bodyPr>
          <a:lstStyle/>
          <a:p>
            <a:r>
              <a:rPr lang="en-US" dirty="0"/>
              <a:t>BUSINESS OVERVIEW</a:t>
            </a:r>
          </a:p>
          <a:p>
            <a:pPr marL="822960" lvl="1" indent="-457200">
              <a:buFont typeface="+mj-lt"/>
              <a:buAutoNum type="arabicPeriod"/>
            </a:pPr>
            <a:r>
              <a:rPr lang="en-US" dirty="0"/>
              <a:t>Business Concept</a:t>
            </a:r>
          </a:p>
          <a:p>
            <a:pPr marL="822960" lvl="1" indent="-457200">
              <a:buFont typeface="+mj-lt"/>
              <a:buAutoNum type="arabicPeriod"/>
            </a:pPr>
            <a:r>
              <a:rPr lang="en-US" dirty="0"/>
              <a:t>Uniqueness And Specifications of our Idea</a:t>
            </a:r>
          </a:p>
          <a:p>
            <a:pPr marL="822960" lvl="1" indent="-457200">
              <a:buFont typeface="+mj-lt"/>
              <a:buAutoNum type="arabicPeriod"/>
            </a:pPr>
            <a:r>
              <a:rPr lang="en-US" dirty="0"/>
              <a:t>Promotional Objective</a:t>
            </a:r>
          </a:p>
          <a:p>
            <a:pPr marL="822960" lvl="1" indent="-457200">
              <a:buFont typeface="+mj-lt"/>
              <a:buAutoNum type="arabicPeriod"/>
            </a:pPr>
            <a:r>
              <a:rPr lang="en-US" dirty="0"/>
              <a:t>Strengths</a:t>
            </a:r>
          </a:p>
          <a:p>
            <a:pPr marL="822960" lvl="1" indent="-457200">
              <a:buFont typeface="+mj-lt"/>
              <a:buAutoNum type="arabicPeriod"/>
            </a:pPr>
            <a:r>
              <a:rPr lang="en-US" dirty="0"/>
              <a:t>Weaknesses</a:t>
            </a:r>
          </a:p>
          <a:p>
            <a:pPr marL="822960" lvl="1" indent="-457200">
              <a:buFont typeface="+mj-lt"/>
              <a:buAutoNum type="arabicPeriod"/>
            </a:pPr>
            <a:r>
              <a:rPr lang="en-US" dirty="0"/>
              <a:t>Opportunities</a:t>
            </a:r>
          </a:p>
          <a:p>
            <a:pPr marL="822960" lvl="1" indent="-457200">
              <a:buFont typeface="+mj-lt"/>
              <a:buAutoNum type="arabicPeriod"/>
            </a:pPr>
            <a:r>
              <a:rPr lang="en-US" dirty="0"/>
              <a:t>Threats</a:t>
            </a:r>
          </a:p>
          <a:p>
            <a:r>
              <a:rPr lang="en-US" dirty="0"/>
              <a:t>TARGET MARKET</a:t>
            </a:r>
          </a:p>
          <a:p>
            <a:pPr marL="822960" lvl="1" indent="-457200">
              <a:buFont typeface="+mj-lt"/>
              <a:buAutoNum type="arabicPeriod"/>
            </a:pPr>
            <a:endParaRPr lang="en-US" dirty="0"/>
          </a:p>
        </p:txBody>
      </p:sp>
    </p:spTree>
    <p:extLst>
      <p:ext uri="{BB962C8B-B14F-4D97-AF65-F5344CB8AC3E}">
        <p14:creationId xmlns:p14="http://schemas.microsoft.com/office/powerpoint/2010/main" val="238262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CONTENTS			(2/2)</a:t>
            </a:r>
          </a:p>
        </p:txBody>
      </p:sp>
      <p:sp>
        <p:nvSpPr>
          <p:cNvPr id="3" name="Text Placeholder 2"/>
          <p:cNvSpPr>
            <a:spLocks noGrp="1"/>
          </p:cNvSpPr>
          <p:nvPr>
            <p:ph type="body" idx="1"/>
          </p:nvPr>
        </p:nvSpPr>
        <p:spPr/>
        <p:txBody>
          <a:bodyPr/>
          <a:lstStyle/>
          <a:p>
            <a:r>
              <a:rPr lang="en-US" dirty="0"/>
              <a:t>MARKETING STRATEGIES</a:t>
            </a:r>
          </a:p>
          <a:p>
            <a:pPr marL="822960" lvl="1" indent="-457200">
              <a:buFont typeface="+mj-lt"/>
              <a:buAutoNum type="arabicPeriod"/>
            </a:pPr>
            <a:r>
              <a:rPr lang="en-US" dirty="0"/>
              <a:t>Product</a:t>
            </a:r>
          </a:p>
          <a:p>
            <a:pPr marL="822960" lvl="1" indent="-457200">
              <a:buFont typeface="+mj-lt"/>
              <a:buAutoNum type="arabicPeriod"/>
            </a:pPr>
            <a:r>
              <a:rPr lang="en-US" dirty="0"/>
              <a:t>Price</a:t>
            </a:r>
          </a:p>
          <a:p>
            <a:pPr marL="822960" lvl="1" indent="-457200">
              <a:buFont typeface="+mj-lt"/>
              <a:buAutoNum type="arabicPeriod"/>
            </a:pPr>
            <a:r>
              <a:rPr lang="en-US" dirty="0"/>
              <a:t>Place</a:t>
            </a:r>
          </a:p>
          <a:p>
            <a:pPr marL="822960" lvl="1" indent="-457200">
              <a:buFont typeface="+mj-lt"/>
              <a:buAutoNum type="arabicPeriod"/>
            </a:pPr>
            <a:r>
              <a:rPr lang="en-US" dirty="0"/>
              <a:t>Promotion</a:t>
            </a:r>
          </a:p>
          <a:p>
            <a:pPr marL="822960" lvl="1" indent="-457200">
              <a:buFont typeface="+mj-lt"/>
              <a:buAutoNum type="arabicPeriod"/>
            </a:pPr>
            <a:r>
              <a:rPr lang="en-US" dirty="0"/>
              <a:t>Analysis</a:t>
            </a:r>
          </a:p>
          <a:p>
            <a:r>
              <a:rPr lang="en-US" dirty="0"/>
              <a:t>IMPLEMENTATION</a:t>
            </a:r>
          </a:p>
          <a:p>
            <a:r>
              <a:rPr lang="en-US" dirty="0"/>
              <a:t>EVALUATION</a:t>
            </a:r>
          </a:p>
          <a:p>
            <a:endParaRPr lang="en-US" dirty="0"/>
          </a:p>
        </p:txBody>
      </p:sp>
    </p:spTree>
    <p:extLst>
      <p:ext uri="{BB962C8B-B14F-4D97-AF65-F5344CB8AC3E}">
        <p14:creationId xmlns:p14="http://schemas.microsoft.com/office/powerpoint/2010/main" val="349001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PREFACE</a:t>
            </a:r>
          </a:p>
        </p:txBody>
      </p:sp>
      <p:sp>
        <p:nvSpPr>
          <p:cNvPr id="3" name="Content Placeholder 2"/>
          <p:cNvSpPr>
            <a:spLocks noGrp="1"/>
          </p:cNvSpPr>
          <p:nvPr>
            <p:ph sz="quarter" idx="1"/>
          </p:nvPr>
        </p:nvSpPr>
        <p:spPr/>
        <p:txBody>
          <a:bodyPr/>
          <a:lstStyle/>
          <a:p>
            <a:pPr marL="0" indent="0" algn="ctr">
              <a:buNone/>
            </a:pPr>
            <a:r>
              <a:rPr lang="en-US" dirty="0"/>
              <a:t>We are pleased to submit project work in the Marketing course. We are extremely grateful to FAST NUCES for introducing  this project in Marketing. This project has given us ample opportunity to explore varied areas of Marketing Management, thus increased my understanding of the concepts studied. This has resulted in enhancing our analytical, interpreting and creative skills. The Project work is strictly according to the guidelines.</a:t>
            </a:r>
          </a:p>
        </p:txBody>
      </p:sp>
    </p:spTree>
    <p:extLst>
      <p:ext uri="{BB962C8B-B14F-4D97-AF65-F5344CB8AC3E}">
        <p14:creationId xmlns:p14="http://schemas.microsoft.com/office/powerpoint/2010/main" val="251191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CONCEPT</a:t>
            </a:r>
          </a:p>
        </p:txBody>
      </p:sp>
      <p:sp>
        <p:nvSpPr>
          <p:cNvPr id="3" name="Content Placeholder 2"/>
          <p:cNvSpPr>
            <a:spLocks noGrp="1"/>
          </p:cNvSpPr>
          <p:nvPr>
            <p:ph sz="quarter" idx="1"/>
          </p:nvPr>
        </p:nvSpPr>
        <p:spPr/>
        <p:txBody>
          <a:bodyPr>
            <a:normAutofit fontScale="92500" lnSpcReduction="10000"/>
          </a:bodyPr>
          <a:lstStyle/>
          <a:p>
            <a:r>
              <a:rPr lang="en-US" dirty="0"/>
              <a:t>We offer our bikes to lower middle class and middle class people.</a:t>
            </a:r>
          </a:p>
          <a:p>
            <a:r>
              <a:rPr lang="en-US" dirty="0"/>
              <a:t>We create value of our bikes in the minds of our customers by telling them that our bikes(80 cc) will give average mile age of 60km/hr.</a:t>
            </a:r>
          </a:p>
          <a:p>
            <a:r>
              <a:rPr lang="en-US" dirty="0"/>
              <a:t>Our bikes will be different from our competitors in terms of design, cc’s, looks and features.</a:t>
            </a:r>
          </a:p>
          <a:p>
            <a:r>
              <a:rPr lang="en-US" dirty="0"/>
              <a:t>We will beat our customers by our struggle to keep the price of bikes as reasonable as possible.</a:t>
            </a:r>
          </a:p>
          <a:p>
            <a:r>
              <a:rPr lang="en-US" dirty="0"/>
              <a:t>Currently there are no Pakistani bike manufacturer and as normal citizens(middle class persons) we know the pain of every lower middle class and middle class person so we will try our best to solve peoples’ problem.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UNIQUENESS AND SPECIFICATIONS OF OUR IDEA</a:t>
            </a:r>
          </a:p>
        </p:txBody>
      </p:sp>
      <p:sp>
        <p:nvSpPr>
          <p:cNvPr id="3" name="Content Placeholder 2"/>
          <p:cNvSpPr>
            <a:spLocks noGrp="1"/>
          </p:cNvSpPr>
          <p:nvPr>
            <p:ph sz="quarter" idx="1"/>
          </p:nvPr>
        </p:nvSpPr>
        <p:spPr/>
        <p:txBody>
          <a:bodyPr>
            <a:normAutofit lnSpcReduction="10000"/>
          </a:bodyPr>
          <a:lstStyle/>
          <a:p>
            <a:r>
              <a:rPr lang="en-US" dirty="0"/>
              <a:t>We will public our sample of parts ; so, if any  of our customer wants to buy parts outside of our company he will buy it.</a:t>
            </a:r>
          </a:p>
          <a:p>
            <a:r>
              <a:rPr lang="en-US" dirty="0"/>
              <a:t>We will also sell bikes directly from our online platform; moreover, we will also provide free home delivery to our valuable customers.</a:t>
            </a:r>
          </a:p>
          <a:p>
            <a:r>
              <a:rPr lang="en-US" dirty="0"/>
              <a:t> More importantly we will try to manufacture our bike parts and assemble them locally to keep price as low as possible.</a:t>
            </a:r>
          </a:p>
          <a:p>
            <a:r>
              <a:rPr lang="en-US" dirty="0"/>
              <a:t>If any customer found any fault in our bike under the given warranty period we will replace the bike or pick up the bike from customer’s home and resolve his/her issue.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508000" y="1101090"/>
          <a:ext cx="8128000" cy="571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Box 6"/>
          <p:cNvSpPr txBox="1"/>
          <p:nvPr/>
        </p:nvSpPr>
        <p:spPr>
          <a:xfrm>
            <a:off x="662305" y="427355"/>
            <a:ext cx="7567295" cy="706755"/>
          </a:xfrm>
          <a:prstGeom prst="rect">
            <a:avLst/>
          </a:prstGeom>
          <a:noFill/>
        </p:spPr>
        <p:txBody>
          <a:bodyPr wrap="square" rtlCol="0">
            <a:spAutoFit/>
            <a:scene3d>
              <a:camera prst="orthographicFront"/>
              <a:lightRig rig="threePt" dir="t"/>
            </a:scene3d>
          </a:bodyPr>
          <a:lstStyle/>
          <a:p>
            <a:r>
              <a:rPr lang="en-US" sz="4000">
                <a:ln w="22225">
                  <a:solidFill>
                    <a:schemeClr val="accent2"/>
                  </a:solidFill>
                  <a:prstDash val="solid"/>
                </a:ln>
                <a:solidFill>
                  <a:schemeClr val="accent2">
                    <a:lumMod val="40000"/>
                    <a:lumOff val="60000"/>
                  </a:schemeClr>
                </a:solidFill>
                <a:effectLst/>
              </a:rPr>
              <a:t>PROMOTIONAL OBJECTIVE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38485461"/>
              </p:ext>
            </p:extLst>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imSun"/>
        <a:font script="Hebr" typeface="SimSu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imSu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397</TotalTime>
  <Words>2484</Words>
  <Application>Microsoft Office PowerPoint</Application>
  <PresentationFormat>On-screen Show (4:3)</PresentationFormat>
  <Paragraphs>166</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Century Schoolbook</vt:lpstr>
      <vt:lpstr>Courier New</vt:lpstr>
      <vt:lpstr>Times New Roman</vt:lpstr>
      <vt:lpstr>Wingdings</vt:lpstr>
      <vt:lpstr>Wingdings 2</vt:lpstr>
      <vt:lpstr>Oriel</vt:lpstr>
      <vt:lpstr>MARKETING MANAGEMENT PROJECT</vt:lpstr>
      <vt:lpstr>SHAH BIKERS</vt:lpstr>
      <vt:lpstr>LIST OF CONTENTS:   (1/2)</vt:lpstr>
      <vt:lpstr>LIST OF CONTENTS   (2/2)</vt:lpstr>
      <vt:lpstr>PREFACE</vt:lpstr>
      <vt:lpstr>BUSINESS CONCEPT</vt:lpstr>
      <vt:lpstr>UNIQUENESS AND SPECIFICATIONS OF OUR IDEA</vt:lpstr>
      <vt:lpstr>PowerPoint Presentation</vt:lpstr>
      <vt:lpstr>PowerPoint Presentation</vt:lpstr>
      <vt:lpstr>PowerPoint Presentation</vt:lpstr>
      <vt:lpstr>PowerPoint Presentation</vt:lpstr>
      <vt:lpstr>PowerPoint Presentation</vt:lpstr>
      <vt:lpstr>PowerPoint Presentation</vt:lpstr>
      <vt:lpstr>Customer profiles for our product</vt:lpstr>
      <vt:lpstr>Elucidations: </vt:lpstr>
      <vt:lpstr>Tailor marketing strategies: </vt:lpstr>
      <vt:lpstr>MARKETING STRATEGIES: 1)PRODUCT:    What SHAH BIKE actually is?</vt:lpstr>
      <vt:lpstr>2)PRICE:    OUR PRICING STRATEGY</vt:lpstr>
      <vt:lpstr>3)PLACE:    More about us!!!    (1/2)</vt:lpstr>
      <vt:lpstr>More about us!!!    (2/2)</vt:lpstr>
      <vt:lpstr>PROMOTION: </vt:lpstr>
      <vt:lpstr>PowerPoint Presentation</vt:lpstr>
      <vt:lpstr>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SHAH BIKERS</dc:title>
  <dc:creator>k214583</dc:creator>
  <cp:lastModifiedBy>K214948 Syed Muhammad Huzaifa</cp:lastModifiedBy>
  <cp:revision>42</cp:revision>
  <dcterms:created xsi:type="dcterms:W3CDTF">2022-11-15T03:55:00Z</dcterms:created>
  <dcterms:modified xsi:type="dcterms:W3CDTF">2022-12-16T16:21:28Z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CE849EB1E95B486893FD45C23AF17948</vt:lpwstr>
  </property>
  <property fmtid="{D5CDD505-2E9C-101B-9397-08002B2CF9AE}" pid="3" name="KSOProductBuildVer">
    <vt:lpwstr>1033-11.2.0.11417</vt:lpwstr>
  </property>
</Properties>
</file>