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1198" r:id="rId2"/>
    <p:sldId id="1314" r:id="rId3"/>
    <p:sldId id="382" r:id="rId4"/>
    <p:sldId id="1367" r:id="rId5"/>
    <p:sldId id="1400" r:id="rId6"/>
    <p:sldId id="1372" r:id="rId7"/>
    <p:sldId id="384" r:id="rId8"/>
    <p:sldId id="1369" r:id="rId9"/>
    <p:sldId id="1373" r:id="rId10"/>
    <p:sldId id="388" r:id="rId11"/>
    <p:sldId id="1375" r:id="rId12"/>
    <p:sldId id="1376" r:id="rId13"/>
    <p:sldId id="1377" r:id="rId14"/>
    <p:sldId id="1378" r:id="rId15"/>
    <p:sldId id="1379" r:id="rId16"/>
    <p:sldId id="1401" r:id="rId17"/>
    <p:sldId id="1381" r:id="rId18"/>
    <p:sldId id="1382" r:id="rId19"/>
    <p:sldId id="1383" r:id="rId20"/>
    <p:sldId id="1384" r:id="rId21"/>
    <p:sldId id="1385" r:id="rId22"/>
    <p:sldId id="1386" r:id="rId23"/>
    <p:sldId id="1399" r:id="rId24"/>
    <p:sldId id="1388" r:id="rId25"/>
    <p:sldId id="1389" r:id="rId26"/>
    <p:sldId id="1390" r:id="rId27"/>
    <p:sldId id="1391" r:id="rId28"/>
    <p:sldId id="1392" r:id="rId29"/>
    <p:sldId id="1393" r:id="rId30"/>
    <p:sldId id="1394" r:id="rId31"/>
    <p:sldId id="1395" r:id="rId32"/>
    <p:sldId id="405" r:id="rId33"/>
    <p:sldId id="1396" r:id="rId34"/>
    <p:sldId id="406" r:id="rId35"/>
    <p:sldId id="408" r:id="rId36"/>
    <p:sldId id="410" r:id="rId37"/>
    <p:sldId id="139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 id="3" name="RTLoaner-13" initials="R" lastIdx="8" clrIdx="2">
    <p:extLst>
      <p:ext uri="{19B8F6BF-5375-455C-9EA6-DF929625EA0E}">
        <p15:presenceInfo xmlns:p15="http://schemas.microsoft.com/office/powerpoint/2012/main" userId="RTLoaner-13" providerId="None"/>
      </p:ext>
    </p:extLst>
  </p:cmAuthor>
  <p:cmAuthor id="4" name="Sherla, Bhanuprakash" initials="SB" lastIdx="10" clrIdx="3">
    <p:extLst>
      <p:ext uri="{19B8F6BF-5375-455C-9EA6-DF929625EA0E}">
        <p15:presenceInfo xmlns:p15="http://schemas.microsoft.com/office/powerpoint/2012/main" userId="S-1-5-21-1085031214-2000478354-839522115-9811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3275" autoAdjust="0"/>
  </p:normalViewPr>
  <p:slideViewPr>
    <p:cSldViewPr>
      <p:cViewPr varScale="1">
        <p:scale>
          <a:sx n="62" d="100"/>
          <a:sy n="62" d="100"/>
        </p:scale>
        <p:origin x="1794" y="66"/>
      </p:cViewPr>
      <p:guideLst>
        <p:guide orient="horz" pos="2160"/>
        <p:guide pos="2880"/>
        <p:guide orient="horz" pos="1296"/>
        <p:guide orient="horz" pos="816"/>
        <p:guide orient="horz" pos="3984"/>
        <p:guide orient="horz" pos="384"/>
        <p:guide orient="horz" pos="144"/>
        <p:guide orient="horz" pos="1056"/>
        <p:guide pos="288"/>
        <p:guide pos="5472"/>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dirty="0">
                <a:sym typeface="Arial" panose="020B0604020202020204" pitchFamily="34" charset="0"/>
              </a:rPr>
              <a:t>Market offerings </a:t>
            </a:r>
            <a:r>
              <a:rPr lang="en-US" altLang="en-US" dirty="0">
                <a:sym typeface="Arial" panose="020B0604020202020204" pitchFamily="34" charset="0"/>
              </a:rPr>
              <a:t>include other entities, such as </a:t>
            </a:r>
            <a:r>
              <a:rPr lang="en-US" altLang="en-US" i="1" dirty="0">
                <a:sym typeface="Arial" panose="020B0604020202020204" pitchFamily="34" charset="0"/>
              </a:rPr>
              <a:t>persons</a:t>
            </a:r>
            <a:r>
              <a:rPr lang="en-US" altLang="en-US" dirty="0">
                <a:sym typeface="Arial" panose="020B0604020202020204" pitchFamily="34" charset="0"/>
              </a:rPr>
              <a:t>, </a:t>
            </a:r>
            <a:r>
              <a:rPr lang="en-US" altLang="en-US" i="1" dirty="0">
                <a:sym typeface="Arial" panose="020B0604020202020204" pitchFamily="34" charset="0"/>
              </a:rPr>
              <a:t>places</a:t>
            </a:r>
            <a:r>
              <a:rPr lang="en-US" altLang="en-US" dirty="0">
                <a:sym typeface="Arial" panose="020B0604020202020204" pitchFamily="34" charset="0"/>
              </a:rPr>
              <a:t>, </a:t>
            </a:r>
            <a:r>
              <a:rPr lang="en-US" altLang="en-US" i="1" dirty="0">
                <a:sym typeface="Arial" panose="020B0604020202020204" pitchFamily="34" charset="0"/>
              </a:rPr>
              <a:t>organizations</a:t>
            </a:r>
            <a:r>
              <a:rPr lang="en-US" altLang="en-US" dirty="0">
                <a:sym typeface="Arial" panose="020B0604020202020204" pitchFamily="34" charset="0"/>
              </a:rPr>
              <a:t>, </a:t>
            </a:r>
            <a:r>
              <a:rPr lang="en-US" altLang="en-US" i="1" dirty="0">
                <a:sym typeface="Arial" panose="020B0604020202020204" pitchFamily="34" charset="0"/>
              </a:rPr>
              <a:t>information</a:t>
            </a:r>
            <a:r>
              <a:rPr lang="en-US" altLang="en-US" dirty="0">
                <a:sym typeface="Arial" panose="020B0604020202020204" pitchFamily="34" charset="0"/>
              </a:rPr>
              <a:t>, and </a:t>
            </a:r>
            <a:r>
              <a:rPr lang="en-US" altLang="en-US" i="1" dirty="0">
                <a:sym typeface="Arial" panose="020B0604020202020204" pitchFamily="34" charset="0"/>
              </a:rPr>
              <a:t>ideas</a:t>
            </a:r>
            <a:r>
              <a:rPr lang="en-US" altLang="en-US" dirty="0">
                <a:sym typeface="Arial" panose="020B0604020202020204" pitchFamily="34" charset="0"/>
              </a:rPr>
              <a:t>.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Many sellers suffer from </a:t>
            </a:r>
            <a:r>
              <a:rPr lang="en-US" altLang="en-US" b="1" dirty="0">
                <a:sym typeface="Arial" panose="020B0604020202020204" pitchFamily="34" charset="0"/>
              </a:rPr>
              <a:t>marketing myopia</a:t>
            </a:r>
            <a:r>
              <a:rPr lang="en-US" altLang="en-US" b="0" dirty="0">
                <a:sym typeface="Arial" panose="020B0604020202020204" pitchFamily="34" charset="0"/>
              </a:rPr>
              <a:t>,</a:t>
            </a:r>
            <a:r>
              <a:rPr lang="en-US" altLang="en-US" dirty="0">
                <a:sym typeface="Arial" panose="020B0604020202020204" pitchFamily="34" charset="0"/>
              </a:rPr>
              <a:t> the mistake of paying more attention to the specific products they offer than to the benefits and experiences produced by these products. </a:t>
            </a:r>
            <a:r>
              <a:rPr lang="en-US" dirty="0">
                <a:latin typeface="Arial" charset="0"/>
                <a:ea typeface="MS PGothic" panose="020B0600070205080204" pitchFamily="34" charset="-128"/>
                <a:cs typeface="ＭＳ Ｐゴシック" charset="0"/>
              </a:rPr>
              <a:t>They forget that a product is only a tool to solve a consumer problem. </a:t>
            </a:r>
            <a:r>
              <a:rPr lang="en-US" altLang="en-US" dirty="0">
                <a:latin typeface="Arial" panose="020B0604020202020204" pitchFamily="34" charset="0"/>
              </a:rPr>
              <a:t>These sellers will have trouble if a new product comes along that serves the customer’s needs better or less expensively. The customer will have the same need but will want the new product.</a:t>
            </a:r>
          </a:p>
          <a:p>
            <a:pPr eaLnBrk="1" hangingPunct="1">
              <a:spcBef>
                <a:spcPct val="0"/>
              </a:spcBef>
            </a:pPr>
            <a:endParaRPr lang="en-US" altLang="en-US" dirty="0">
              <a:latin typeface="Arial" panose="020B0604020202020204" pitchFamily="34" charset="0"/>
            </a:endParaRPr>
          </a:p>
          <a:p>
            <a:pPr eaLnBrk="1" hangingPunct="1">
              <a:spcBef>
                <a:spcPct val="0"/>
              </a:spcBef>
            </a:pPr>
            <a:r>
              <a:rPr lang="en-US" altLang="en-US" dirty="0">
                <a:latin typeface="Arial" panose="020B0604020202020204" pitchFamily="34" charset="0"/>
              </a:rPr>
              <a:t>More than just selling products, Apple’s highly successful retail stores create engaging life-feels-good brand experiences.</a:t>
            </a:r>
          </a:p>
          <a:p>
            <a:pPr eaLnBrk="1" hangingPunct="1">
              <a:spcBef>
                <a:spcPct val="0"/>
              </a:spcBef>
            </a:pPr>
            <a:endParaRPr lang="en-US" altLang="en-US" dirty="0">
              <a:latin typeface="Arial" panose="020B0604020202020204" pitchFamily="34" charset="0"/>
            </a:endParaRPr>
          </a:p>
          <a:p>
            <a:pPr eaLnBrk="1" hangingPunct="1">
              <a:spcBef>
                <a:spcPct val="0"/>
              </a:spcBef>
            </a:pPr>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773631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Consumers face a broad array of products and services that might satisfy a given need. Customers form expectations about the value and satisfaction that various market offerings will deliver. Satisfied customers buy again and tell others about their good experiences. Dissatisfied customers switch to competitors and criticize the product to others. </a:t>
            </a:r>
          </a:p>
          <a:p>
            <a:endParaRPr lang="en-US" altLang="en-US" dirty="0">
              <a:latin typeface="Arial" panose="020B0604020202020204" pitchFamily="34" charset="0"/>
            </a:endParaRPr>
          </a:p>
          <a:p>
            <a:r>
              <a:rPr lang="en-US" altLang="en-US" dirty="0">
                <a:latin typeface="Arial" panose="020B0604020202020204" pitchFamily="34" charset="0"/>
              </a:rPr>
              <a:t>Marketers should set the right level of expectations. If they set expectations too low, they may satisfy those who buy, but fail to attract enough buyers. If they set expectations too high, buyers will be disappointed.</a:t>
            </a:r>
          </a:p>
          <a:p>
            <a:endParaRPr lang="en-US" altLang="en-US" dirty="0">
              <a:solidFill>
                <a:srgbClr val="008000"/>
              </a:solidFill>
              <a:latin typeface="Arial" panose="020B0604020202020204" pitchFamily="34" charset="0"/>
            </a:endParaRPr>
          </a:p>
          <a:p>
            <a:r>
              <a:rPr lang="en-US" dirty="0">
                <a:latin typeface="Arial" charset="0"/>
                <a:ea typeface="MS PGothic" panose="020B0600070205080204" pitchFamily="34" charset="-128"/>
                <a:cs typeface="ＭＳ Ｐゴシック" charset="0"/>
              </a:rPr>
              <a:t>Customer value and customer satisfaction are key building blocks for developing and managing customer relationships. </a:t>
            </a:r>
          </a:p>
          <a:p>
            <a:endParaRPr lang="en-US" altLang="en-US" dirty="0">
              <a:solidFill>
                <a:srgbClr val="008000"/>
              </a:solidFill>
              <a:cs typeface="Arial" panose="020B0604020202020204" pitchFamily="34" charset="0"/>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008000"/>
                </a:solidFill>
                <a:cs typeface="Arial" panose="020B0604020202020204" pitchFamily="34" charset="0"/>
                <a:sym typeface="Arial" panose="020B0604020202020204" pitchFamily="34" charset="0"/>
              </a:rPr>
              <a:t>Marketing occurs when people decide to satisfy their needs and wants through exchange relationships. Exchange is the act of obtaining a desired object from someone by offering something in return. Marketing consists of actions taken to create, maintain, and grow desirable exchange relationships with target audiences involving a product, service, idea, or other object. Companies want to build strong relationships by consistently delivering superior customer value.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923786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olidFill>
                  <a:srgbClr val="008000"/>
                </a:solidFill>
                <a:cs typeface="Arial" panose="020B0604020202020204" pitchFamily="34" charset="0"/>
                <a:sym typeface="Arial" panose="020B0604020202020204" pitchFamily="34" charset="0"/>
              </a:rPr>
              <a:t>A market is the set of actual and potential buyers of a product or service. Sellers must search for buyers, identify their needs, design good market offerings, set prices for them, promote them, and store and deliver them. Although marketing was traditionally carried out by sellers, the concept now also includes consumers. Consumers engage in marketing when they search for products, interact with companies to obtain information, and make their purchases. Thus, in addition to customer relationship management, companies must also deal with customer-managed relationships as customers are empowered and marketing is made a two-way affair.</a:t>
            </a: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13659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A </a:t>
            </a:r>
            <a:r>
              <a:rPr lang="en-US" altLang="en-US" b="1" dirty="0">
                <a:sym typeface="Arial" panose="020B0604020202020204" pitchFamily="34" charset="0"/>
              </a:rPr>
              <a:t>market</a:t>
            </a:r>
            <a:r>
              <a:rPr lang="en-US" altLang="en-US" dirty="0">
                <a:sym typeface="Arial" panose="020B0604020202020204" pitchFamily="34" charset="0"/>
              </a:rPr>
              <a:t> is the set of actual and potential buyers of a product or service. These buyers share a particular need or want that can be satisfied through exchange relationships.</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Figure 1.2 </a:t>
            </a:r>
            <a:r>
              <a:rPr lang="en-US" altLang="en-US" dirty="0">
                <a:solidFill>
                  <a:srgbClr val="000000"/>
                </a:solidFill>
                <a:cs typeface="Arial" panose="020B0604020202020204" pitchFamily="34" charset="0"/>
                <a:sym typeface="Arial" panose="020B0604020202020204" pitchFamily="34" charset="0"/>
              </a:rPr>
              <a:t>shows the main elements in a marketing system.</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Each party in the system adds value for the next level and is affected by major environmental forces (demographic, economic, natural, technological, political, and social/cultural).</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Marketing means managing markets to bring about profitable customer relationships. Activities such as consumer research, product development, communication, distribution, pricing, and service are core marketing activities.</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Buyers also carry out marketing. Thus, in addition to customer relationship management, today’s marketers must also deal effectively with </a:t>
            </a:r>
            <a:r>
              <a:rPr lang="en-US" altLang="en-US" i="1" dirty="0">
                <a:sym typeface="Arial" panose="020B0604020202020204" pitchFamily="34" charset="0"/>
              </a:rPr>
              <a:t>customer-managed relationships</a:t>
            </a:r>
            <a:r>
              <a:rPr lang="en-US" altLang="en-US" dirty="0">
                <a:sym typeface="Arial" panose="020B0604020202020204" pitchFamily="34" charset="0"/>
              </a:rPr>
              <a:t>.</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Marketers are no longer asking only “How can we influence our customers?” but also “How can our customers influence us?” and even “How can our customers influence each other?”</a:t>
            </a:r>
          </a:p>
          <a:p>
            <a:pPr eaLnBrk="1" hangingPunct="1">
              <a:spcBef>
                <a:spcPct val="0"/>
              </a:spcBef>
            </a:pPr>
            <a:r>
              <a:rPr lang="en-US" altLang="en-US" dirty="0">
                <a:sym typeface="Arial" panose="020B0604020202020204" pitchFamily="34" charset="0"/>
              </a:rPr>
              <a:t>Long Description: </a:t>
            </a:r>
          </a:p>
          <a:p>
            <a:r>
              <a:rPr lang="en-US" sz="1200" kern="1200" dirty="0">
                <a:solidFill>
                  <a:schemeClr val="tx1"/>
                </a:solidFill>
                <a:effectLst/>
                <a:latin typeface="+mn-lt"/>
                <a:ea typeface="+mn-ea"/>
                <a:cs typeface="+mn-cs"/>
              </a:rPr>
              <a:t>The details of the flowchart are as follows: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Heading: Major environmental forces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Suppliers points to: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Company</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Competitors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Together they lead to Marketing intermediaries which points to Final consumers.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Two bi-directional arrows connect final consumers with company as well as with competitors.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Two notes correspond to the flowchart. Note 1 reads "Arrows represent relationships that must be developed and managed to create customer value and profitable customer relationships." Note 2 reads "Each party in the system adds value. Walmart cannot fulfill its promise of low prices unless its suppliers provide low costs. Ford cannot deliver a high-quality car-ownership experience unless its dealers provide outstanding service." </a:t>
            </a:r>
            <a:endParaRPr lang="en-IN" sz="1200" kern="1200" dirty="0">
              <a:solidFill>
                <a:schemeClr val="tx1"/>
              </a:solidFill>
              <a:effectLst/>
              <a:latin typeface="+mn-lt"/>
              <a:ea typeface="+mn-ea"/>
              <a:cs typeface="+mn-cs"/>
            </a:endParaRPr>
          </a:p>
          <a:p>
            <a:pPr eaLnBrk="1" hangingPunct="1">
              <a:spcBef>
                <a:spcPct val="0"/>
              </a:spcBef>
            </a:pPr>
            <a:endParaRPr lang="en-US" altLang="en-US" dirty="0">
              <a:sym typeface="Arial" panose="020B0604020202020204" pitchFamily="34" charset="0"/>
            </a:endParaRP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97200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46397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Discussion Question</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Ask students to describe a market segment they are a part of for a specific product, such as athletic or fitness equipment or clothing.</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Now that the company fully understands its consumers and the marketplace, it must decide which customers it will serve and how it will bring them value.</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The marketing manager’s aim is to find, attract, keep, and grow target customers by creating, delivering, and communicating superior customer value.</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To design a winning marketing strategy, the marketing manager must answer two important questions: </a:t>
            </a:r>
          </a:p>
          <a:p>
            <a:pPr eaLnBrk="1" hangingPunct="1">
              <a:spcBef>
                <a:spcPct val="0"/>
              </a:spcBef>
            </a:pPr>
            <a:endParaRPr lang="en-US" altLang="en-US" i="1" dirty="0">
              <a:solidFill>
                <a:srgbClr val="000000"/>
              </a:solidFill>
              <a:cs typeface="Arial" panose="020B0604020202020204" pitchFamily="34" charset="0"/>
              <a:sym typeface="Arial" panose="020B0604020202020204" pitchFamily="34" charset="0"/>
            </a:endParaRPr>
          </a:p>
          <a:p>
            <a:pPr eaLnBrk="1" hangingPunct="1">
              <a:spcBef>
                <a:spcPct val="0"/>
              </a:spcBef>
              <a:buFontTx/>
              <a:buChar char="•"/>
            </a:pPr>
            <a:r>
              <a:rPr lang="en-US" altLang="en-US" dirty="0">
                <a:solidFill>
                  <a:srgbClr val="000000"/>
                </a:solidFill>
                <a:cs typeface="Arial" panose="020B0604020202020204" pitchFamily="34" charset="0"/>
                <a:sym typeface="Arial" panose="020B0604020202020204" pitchFamily="34" charset="0"/>
              </a:rPr>
              <a:t> What customers will we serve (what’s our target market)? </a:t>
            </a:r>
          </a:p>
          <a:p>
            <a:pPr eaLnBrk="1" hangingPunct="1">
              <a:spcBef>
                <a:spcPct val="0"/>
              </a:spcBef>
              <a:buFontTx/>
              <a:buChar char="•"/>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buFontTx/>
              <a:buChar char="•"/>
            </a:pPr>
            <a:r>
              <a:rPr lang="en-US" altLang="en-US" dirty="0">
                <a:solidFill>
                  <a:srgbClr val="000000"/>
                </a:solidFill>
                <a:cs typeface="Arial" panose="020B0604020202020204" pitchFamily="34" charset="0"/>
                <a:sym typeface="Arial" panose="020B0604020202020204" pitchFamily="34" charset="0"/>
              </a:rPr>
              <a:t> How can we serve these customers best (what’s our value proposition)? </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4126717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Value proposition: JetBlue promises to put “You Above All” by bringing “humanity back to travel.” By contrast, Spirit Airlines gives you “Bare Fare” pricing: “Less Money. More Go.” Amazon’s Echo smart speaker is “Always ready, connected, and fast. Just ask.”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Discussion Question</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Have the students evaluate one of the following value propositions in terms of how well the company delivers on the proposition.</a:t>
            </a:r>
          </a:p>
          <a:p>
            <a:pPr eaLnBrk="1" hangingPunct="1">
              <a:spcBef>
                <a:spcPct val="0"/>
              </a:spcBef>
            </a:pPr>
            <a:endParaRPr lang="en-US" altLang="en-US" dirty="0">
              <a:sym typeface="Arial" panose="020B0604020202020204" pitchFamily="34" charset="0"/>
            </a:endParaRPr>
          </a:p>
          <a:p>
            <a:pPr eaLnBrk="1" hangingPunct="1">
              <a:spcBef>
                <a:spcPct val="0"/>
              </a:spcBef>
              <a:buFontTx/>
              <a:buChar char="•"/>
            </a:pPr>
            <a:r>
              <a:rPr lang="en-US" altLang="en-US" i="1" dirty="0">
                <a:sym typeface="Arial" panose="020B0604020202020204" pitchFamily="34" charset="0"/>
              </a:rPr>
              <a:t> BMW promises “the ultimate driving machine.” </a:t>
            </a:r>
          </a:p>
          <a:p>
            <a:pPr eaLnBrk="1" hangingPunct="1">
              <a:spcBef>
                <a:spcPct val="0"/>
              </a:spcBef>
              <a:buFontTx/>
              <a:buChar char="•"/>
            </a:pPr>
            <a:endParaRPr lang="en-US" altLang="en-US" i="1" dirty="0">
              <a:sym typeface="Arial" panose="020B0604020202020204" pitchFamily="34" charset="0"/>
            </a:endParaRPr>
          </a:p>
          <a:p>
            <a:pPr eaLnBrk="1" hangingPunct="1">
              <a:spcBef>
                <a:spcPct val="0"/>
              </a:spcBef>
              <a:buFontTx/>
              <a:buChar char="•"/>
            </a:pPr>
            <a:r>
              <a:rPr lang="en-US" altLang="en-US" i="1" dirty="0">
                <a:sym typeface="Arial" panose="020B0604020202020204" pitchFamily="34" charset="0"/>
              </a:rPr>
              <a:t> Nissan Leaf electric car is “100% </a:t>
            </a:r>
            <a:r>
              <a:rPr lang="pt-BR" altLang="en-US" i="1" dirty="0">
                <a:sym typeface="Arial" panose="020B0604020202020204" pitchFamily="34" charset="0"/>
              </a:rPr>
              <a:t>electric. Zero gas. Zero tailpipe.”</a:t>
            </a:r>
          </a:p>
          <a:p>
            <a:pPr eaLnBrk="1" hangingPunct="1">
              <a:spcBef>
                <a:spcPct val="0"/>
              </a:spcBef>
              <a:buFontTx/>
              <a:buChar char="•"/>
            </a:pPr>
            <a:endParaRPr lang="pt-BR" altLang="en-US" i="1" dirty="0">
              <a:sym typeface="Arial" panose="020B0604020202020204" pitchFamily="34" charset="0"/>
            </a:endParaRPr>
          </a:p>
          <a:p>
            <a:pPr eaLnBrk="1" hangingPunct="1">
              <a:spcBef>
                <a:spcPct val="0"/>
              </a:spcBef>
              <a:buFontTx/>
              <a:buChar char="•"/>
            </a:pPr>
            <a:r>
              <a:rPr lang="pt-BR" altLang="en-US" i="1" dirty="0">
                <a:sym typeface="Arial" panose="020B0604020202020204" pitchFamily="34" charset="0"/>
              </a:rPr>
              <a:t> New Balance’s Minimus </a:t>
            </a:r>
            <a:r>
              <a:rPr lang="en-US" altLang="en-US" i="1" dirty="0">
                <a:sym typeface="Arial" panose="020B0604020202020204" pitchFamily="34" charset="0"/>
              </a:rPr>
              <a:t>shoes are “like barefoot only better.”</a:t>
            </a:r>
          </a:p>
          <a:p>
            <a:pPr eaLnBrk="1" hangingPunct="1">
              <a:spcBef>
                <a:spcPct val="0"/>
              </a:spcBef>
              <a:buFontTx/>
              <a:buChar char="•"/>
            </a:pPr>
            <a:endParaRPr lang="en-US" altLang="en-US" i="1" dirty="0">
              <a:sym typeface="Arial" panose="020B0604020202020204" pitchFamily="34" charset="0"/>
            </a:endParaRPr>
          </a:p>
          <a:p>
            <a:pPr eaLnBrk="1" hangingPunct="1">
              <a:spcBef>
                <a:spcPct val="0"/>
              </a:spcBef>
              <a:buFontTx/>
              <a:buChar char="•"/>
            </a:pPr>
            <a:r>
              <a:rPr lang="en-US" altLang="en-US" i="1" dirty="0">
                <a:sym typeface="Arial" panose="020B0604020202020204" pitchFamily="34" charset="0"/>
              </a:rPr>
              <a:t> Vibram </a:t>
            </a:r>
            <a:r>
              <a:rPr lang="en-US" altLang="en-US" i="1" dirty="0" err="1">
                <a:sym typeface="Arial" panose="020B0604020202020204" pitchFamily="34" charset="0"/>
              </a:rPr>
              <a:t>FiveFingers</a:t>
            </a:r>
            <a:r>
              <a:rPr lang="en-US" altLang="en-US" i="1" dirty="0">
                <a:sym typeface="Arial" panose="020B0604020202020204" pitchFamily="34" charset="0"/>
              </a:rPr>
              <a:t> shoes: “You are the technology.”</a:t>
            </a:r>
          </a:p>
          <a:p>
            <a:pPr eaLnBrk="1" hangingPunct="1">
              <a:spcBef>
                <a:spcPct val="0"/>
              </a:spcBef>
              <a:buFontTx/>
              <a:buChar char="•"/>
            </a:pPr>
            <a:endParaRPr lang="en-US" altLang="en-US" i="1" dirty="0">
              <a:sym typeface="Arial" panose="020B0604020202020204" pitchFamily="34" charset="0"/>
            </a:endParaRPr>
          </a:p>
          <a:p>
            <a:pPr eaLnBrk="1" hangingPunct="1">
              <a:spcBef>
                <a:spcPct val="0"/>
              </a:spcBef>
              <a:buFontTx/>
              <a:buChar char="•"/>
            </a:pPr>
            <a:r>
              <a:rPr lang="en-US" altLang="en-US" i="1" dirty="0">
                <a:sym typeface="Arial" panose="020B0604020202020204" pitchFamily="34" charset="0"/>
              </a:rPr>
              <a:t> Facebook helps you “connect and share with the people in your life.”</a:t>
            </a:r>
          </a:p>
          <a:p>
            <a:pPr eaLnBrk="1" hangingPunct="1">
              <a:spcBef>
                <a:spcPct val="0"/>
              </a:spcBef>
              <a:buFontTx/>
              <a:buChar char="•"/>
            </a:pPr>
            <a:endParaRPr lang="en-US" altLang="en-US" i="1" dirty="0">
              <a:sym typeface="Arial" panose="020B0604020202020204" pitchFamily="34" charset="0"/>
            </a:endParaRPr>
          </a:p>
          <a:p>
            <a:pPr eaLnBrk="1" hangingPunct="1">
              <a:spcBef>
                <a:spcPct val="0"/>
              </a:spcBef>
              <a:buFontTx/>
              <a:buChar char="•"/>
            </a:pPr>
            <a:r>
              <a:rPr lang="en-US" altLang="en-US" i="1" dirty="0">
                <a:sym typeface="Arial" panose="020B0604020202020204" pitchFamily="34" charset="0"/>
              </a:rPr>
              <a:t> YouTube “provides a place for people to connect, inform, and inspire others across the globe.”</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ym typeface="Arial" panose="020B0604020202020204" pitchFamily="34" charset="0"/>
              </a:rPr>
              <a:t>The company must decide how it will serve targeted customers—how it will </a:t>
            </a:r>
            <a:r>
              <a:rPr lang="en-US" altLang="en-US" i="1" dirty="0">
                <a:sym typeface="Arial" panose="020B0604020202020204" pitchFamily="34" charset="0"/>
              </a:rPr>
              <a:t>differentiate </a:t>
            </a:r>
            <a:r>
              <a:rPr lang="en-US" altLang="en-US" i="0" dirty="0">
                <a:sym typeface="Arial" panose="020B0604020202020204" pitchFamily="34" charset="0"/>
              </a:rPr>
              <a:t>and</a:t>
            </a:r>
            <a:r>
              <a:rPr lang="en-US" altLang="en-US" i="1" dirty="0">
                <a:sym typeface="Arial" panose="020B0604020202020204" pitchFamily="34" charset="0"/>
              </a:rPr>
              <a:t> position </a:t>
            </a:r>
            <a:r>
              <a:rPr lang="en-US" altLang="en-US" dirty="0">
                <a:sym typeface="Arial" panose="020B0604020202020204" pitchFamily="34" charset="0"/>
              </a:rPr>
              <a:t>itself in the marketplace. A brand’s </a:t>
            </a:r>
            <a:r>
              <a:rPr lang="en-US" altLang="en-US" i="1" dirty="0">
                <a:sym typeface="Arial" panose="020B0604020202020204" pitchFamily="34" charset="0"/>
              </a:rPr>
              <a:t>value proposition </a:t>
            </a:r>
            <a:r>
              <a:rPr lang="en-US" altLang="en-US" dirty="0">
                <a:sym typeface="Arial" panose="020B0604020202020204" pitchFamily="34" charset="0"/>
              </a:rPr>
              <a:t>is the set of benefits or values it promises to deliver to consumers to satisfy their needs.</a:t>
            </a:r>
            <a:r>
              <a:rPr lang="en-US" altLang="en-US" dirty="0">
                <a:solidFill>
                  <a:srgbClr val="000000"/>
                </a:solidFill>
                <a:cs typeface="Arial" panose="020B0604020202020204" pitchFamily="34" charset="0"/>
                <a:sym typeface="Arial" panose="020B0604020202020204" pitchFamily="34" charset="0"/>
              </a:rPr>
              <a:t> </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Value propositions differentiate one brand from another. They answer the customer’s question, “Why should I buy your brand rather than a competitor’s?” Companies must design strong value propositions that give them the greatest advantage in their target markets.</a:t>
            </a:r>
          </a:p>
          <a:p>
            <a:endParaRPr lang="en-US" dirty="0"/>
          </a:p>
          <a:p>
            <a:pPr eaLnBrk="1" hangingPunct="1">
              <a:spcBef>
                <a:spcPct val="0"/>
              </a:spcBef>
            </a:pPr>
            <a:endParaRPr lang="en-US" altLang="en-US" i="1" dirty="0">
              <a:solidFill>
                <a:srgbClr val="000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385067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solidFill>
                  <a:srgbClr val="000000"/>
                </a:solidFill>
                <a:cs typeface="Arial" panose="020B0604020202020204" pitchFamily="34" charset="0"/>
                <a:sym typeface="Arial" panose="020B0604020202020204" pitchFamily="34" charset="0"/>
              </a:rPr>
              <a:t>There are five alternative concepts under which organizations design and carry out their marketing strategies: the </a:t>
            </a:r>
            <a:r>
              <a:rPr lang="en-US" altLang="en-US" i="1" dirty="0">
                <a:solidFill>
                  <a:srgbClr val="000000"/>
                </a:solidFill>
                <a:cs typeface="Arial" panose="020B0604020202020204" pitchFamily="34" charset="0"/>
                <a:sym typeface="Arial" panose="020B0604020202020204" pitchFamily="34" charset="0"/>
              </a:rPr>
              <a:t>production</a:t>
            </a:r>
            <a:r>
              <a:rPr lang="en-US" altLang="en-US" dirty="0">
                <a:solidFill>
                  <a:srgbClr val="000000"/>
                </a:solidFill>
                <a:cs typeface="Arial" panose="020B0604020202020204" pitchFamily="34" charset="0"/>
                <a:sym typeface="Arial" panose="020B0604020202020204" pitchFamily="34" charset="0"/>
              </a:rPr>
              <a:t>, </a:t>
            </a:r>
            <a:r>
              <a:rPr lang="en-US" altLang="en-US" i="1" dirty="0">
                <a:solidFill>
                  <a:srgbClr val="000000"/>
                </a:solidFill>
                <a:cs typeface="Arial" panose="020B0604020202020204" pitchFamily="34" charset="0"/>
                <a:sym typeface="Arial" panose="020B0604020202020204" pitchFamily="34" charset="0"/>
              </a:rPr>
              <a:t>product</a:t>
            </a:r>
            <a:r>
              <a:rPr lang="en-US" altLang="en-US" dirty="0">
                <a:solidFill>
                  <a:srgbClr val="000000"/>
                </a:solidFill>
                <a:cs typeface="Arial" panose="020B0604020202020204" pitchFamily="34" charset="0"/>
                <a:sym typeface="Arial" panose="020B0604020202020204" pitchFamily="34" charset="0"/>
              </a:rPr>
              <a:t>, </a:t>
            </a:r>
            <a:r>
              <a:rPr lang="en-US" altLang="en-US" i="1" dirty="0">
                <a:solidFill>
                  <a:srgbClr val="000000"/>
                </a:solidFill>
                <a:cs typeface="Arial" panose="020B0604020202020204" pitchFamily="34" charset="0"/>
                <a:sym typeface="Arial" panose="020B0604020202020204" pitchFamily="34" charset="0"/>
              </a:rPr>
              <a:t>selling</a:t>
            </a:r>
            <a:r>
              <a:rPr lang="en-US" altLang="en-US" dirty="0">
                <a:solidFill>
                  <a:srgbClr val="000000"/>
                </a:solidFill>
                <a:cs typeface="Arial" panose="020B0604020202020204" pitchFamily="34" charset="0"/>
                <a:sym typeface="Arial" panose="020B0604020202020204" pitchFamily="34" charset="0"/>
              </a:rPr>
              <a:t>, </a:t>
            </a:r>
            <a:r>
              <a:rPr lang="en-US" altLang="en-US" i="1" dirty="0">
                <a:solidFill>
                  <a:srgbClr val="000000"/>
                </a:solidFill>
                <a:cs typeface="Arial" panose="020B0604020202020204" pitchFamily="34" charset="0"/>
                <a:sym typeface="Arial" panose="020B0604020202020204" pitchFamily="34" charset="0"/>
              </a:rPr>
              <a:t>marketing</a:t>
            </a:r>
            <a:r>
              <a:rPr lang="en-US" altLang="en-US" dirty="0">
                <a:solidFill>
                  <a:srgbClr val="000000"/>
                </a:solidFill>
                <a:cs typeface="Arial" panose="020B0604020202020204" pitchFamily="34" charset="0"/>
                <a:sym typeface="Arial" panose="020B0604020202020204" pitchFamily="34" charset="0"/>
              </a:rPr>
              <a:t>, and </a:t>
            </a:r>
            <a:r>
              <a:rPr lang="en-US" altLang="en-US" i="1" dirty="0">
                <a:solidFill>
                  <a:srgbClr val="000000"/>
                </a:solidFill>
                <a:cs typeface="Arial" panose="020B0604020202020204" pitchFamily="34" charset="0"/>
                <a:sym typeface="Arial" panose="020B0604020202020204" pitchFamily="34" charset="0"/>
              </a:rPr>
              <a:t>societal marketing concepts.</a:t>
            </a:r>
          </a:p>
          <a:p>
            <a:pPr>
              <a:spcBef>
                <a:spcPct val="0"/>
              </a:spcBef>
            </a:pPr>
            <a:endParaRPr lang="en-US" altLang="en-US" i="1" dirty="0">
              <a:solidFill>
                <a:srgbClr val="000000"/>
              </a:solidFill>
              <a:cs typeface="Arial" panose="020B0604020202020204" pitchFamily="34" charset="0"/>
              <a:sym typeface="Arial" panose="020B0604020202020204" pitchFamily="34" charset="0"/>
            </a:endParaRPr>
          </a:p>
          <a:p>
            <a:pPr>
              <a:spcBef>
                <a:spcPct val="0"/>
              </a:spcBef>
            </a:pPr>
            <a:r>
              <a:rPr lang="en-US" altLang="en-US" dirty="0">
                <a:solidFill>
                  <a:srgbClr val="000000"/>
                </a:solidFill>
                <a:cs typeface="Arial" panose="020B0604020202020204" pitchFamily="34" charset="0"/>
                <a:sym typeface="Arial" panose="020B0604020202020204" pitchFamily="34" charset="0"/>
              </a:rPr>
              <a:t>Marketing management wants to design strategies that will build profitable relationships with target consumers.</a:t>
            </a:r>
          </a:p>
          <a:p>
            <a:pPr>
              <a:spcBef>
                <a:spcPct val="0"/>
              </a:spcBef>
            </a:pPr>
            <a:endParaRPr lang="en-US" altLang="en-US" dirty="0">
              <a:solidFill>
                <a:srgbClr val="000000"/>
              </a:solidFill>
              <a:cs typeface="Arial" panose="020B0604020202020204" pitchFamily="34" charset="0"/>
              <a:sym typeface="Arial" panose="020B0604020202020204" pitchFamily="34" charset="0"/>
            </a:endParaRPr>
          </a:p>
          <a:p>
            <a:pPr>
              <a:spcBef>
                <a:spcPct val="0"/>
              </a:spcBef>
            </a:pPr>
            <a:r>
              <a:rPr lang="en-US" altLang="en-US" b="1" dirty="0">
                <a:solidFill>
                  <a:srgbClr val="000000"/>
                </a:solidFill>
                <a:cs typeface="Arial" panose="020B0604020202020204" pitchFamily="34" charset="0"/>
                <a:sym typeface="Arial" panose="020B0604020202020204" pitchFamily="34" charset="0"/>
              </a:rPr>
              <a:t>Production concept: </a:t>
            </a:r>
            <a:r>
              <a:rPr lang="en-US" altLang="en-US" dirty="0">
                <a:solidFill>
                  <a:srgbClr val="000000"/>
                </a:solidFill>
                <a:cs typeface="Arial" panose="020B0604020202020204" pitchFamily="34" charset="0"/>
                <a:sym typeface="Arial" panose="020B0604020202020204" pitchFamily="34" charset="0"/>
              </a:rPr>
              <a:t>Consumers will favor products that are available and highly affordable.</a:t>
            </a:r>
            <a:endParaRPr lang="en-US" altLang="en-US" dirty="0">
              <a:sym typeface="Arial" panose="020B0604020202020204" pitchFamily="34" charset="0"/>
            </a:endParaRPr>
          </a:p>
          <a:p>
            <a:pPr>
              <a:spcBef>
                <a:spcPct val="0"/>
              </a:spcBef>
            </a:pPr>
            <a:endParaRPr lang="en-US" altLang="en-US" dirty="0">
              <a:sym typeface="Arial" panose="020B0604020202020204" pitchFamily="34" charset="0"/>
            </a:endParaRPr>
          </a:p>
          <a:p>
            <a:pPr>
              <a:spcBef>
                <a:spcPct val="0"/>
              </a:spcBef>
            </a:pPr>
            <a:r>
              <a:rPr lang="en-US" altLang="en-US" dirty="0">
                <a:sym typeface="Arial" panose="020B0604020202020204" pitchFamily="34" charset="0"/>
              </a:rPr>
              <a:t>The production concept is still a useful philosophy in some situations. For example, in the highly competitive, price-sensitive Chinese market, both personal computer maker Lenovo and home appliance maker Haier dominate through low labor costs, high production efficiency, and mass distribution. </a:t>
            </a:r>
          </a:p>
          <a:p>
            <a:pPr>
              <a:spcBef>
                <a:spcPct val="0"/>
              </a:spcBef>
            </a:pPr>
            <a:endParaRPr lang="en-US" altLang="en-US" dirty="0">
              <a:sym typeface="Arial" panose="020B0604020202020204" pitchFamily="34" charset="0"/>
            </a:endParaRPr>
          </a:p>
          <a:p>
            <a:pPr>
              <a:spcBef>
                <a:spcPct val="0"/>
              </a:spcBef>
            </a:pPr>
            <a:r>
              <a:rPr lang="en-US" altLang="en-US" dirty="0">
                <a:sym typeface="Arial" panose="020B0604020202020204" pitchFamily="34" charset="0"/>
              </a:rPr>
              <a:t>However, although useful in some situations, the production concept can lead to marketing myopia and losing sight of the real objective—satisfying customer needs and building customer relationships.</a:t>
            </a:r>
            <a:endParaRPr lang="en-US" altLang="en-US" dirty="0">
              <a:solidFill>
                <a:srgbClr val="000000"/>
              </a:solidFill>
              <a:cs typeface="Arial" panose="020B0604020202020204" pitchFamily="34" charset="0"/>
              <a:sym typeface="Arial" panose="020B0604020202020204" pitchFamily="34" charset="0"/>
            </a:endParaRPr>
          </a:p>
          <a:p>
            <a:pPr>
              <a:spcBef>
                <a:spcPct val="0"/>
              </a:spcBef>
            </a:pPr>
            <a:endParaRPr lang="en-US" altLang="en-US" dirty="0">
              <a:solidFill>
                <a:srgbClr val="000000"/>
              </a:solidFill>
              <a:cs typeface="Arial" panose="020B0604020202020204" pitchFamily="34" charset="0"/>
              <a:sym typeface="Arial" panose="020B0604020202020204" pitchFamily="34" charset="0"/>
            </a:endParaRPr>
          </a:p>
          <a:p>
            <a:pPr>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Product concept: </a:t>
            </a:r>
            <a:r>
              <a:rPr lang="en-US" altLang="en-US" dirty="0">
                <a:solidFill>
                  <a:srgbClr val="000000"/>
                </a:solidFill>
                <a:cs typeface="Arial" panose="020B0604020202020204" pitchFamily="34" charset="0"/>
                <a:sym typeface="Arial" panose="020B0604020202020204" pitchFamily="34" charset="0"/>
              </a:rPr>
              <a:t>Consumers favor products that offer the most quality, performance, and features.</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The focus is on continuous product improvements. </a:t>
            </a:r>
            <a:r>
              <a:rPr lang="en-US" altLang="en-US" dirty="0">
                <a:sym typeface="Arial" panose="020B0604020202020204" pitchFamily="34" charset="0"/>
              </a:rPr>
              <a:t>Product quality and improvement are important parts of most marketing strategies. However, focusing </a:t>
            </a:r>
            <a:r>
              <a:rPr lang="en-US" altLang="en-US" i="1" dirty="0">
                <a:sym typeface="Arial" panose="020B0604020202020204" pitchFamily="34" charset="0"/>
              </a:rPr>
              <a:t>only </a:t>
            </a:r>
            <a:r>
              <a:rPr lang="en-US" altLang="en-US" dirty="0">
                <a:sym typeface="Arial" panose="020B0604020202020204" pitchFamily="34" charset="0"/>
              </a:rPr>
              <a:t>on the company’s products can also lead to marketing myopia. For example, some manufacturers believe that if they can “build a better mousetrap, the world will beat a path to their doors.”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But they are often rudely shocked. Buyers may be looking for a better solution to a mouse problem but not necessarily for a better mousetrap. </a:t>
            </a:r>
            <a:r>
              <a:rPr lang="en-US" altLang="en-US" dirty="0">
                <a:solidFill>
                  <a:srgbClr val="000000"/>
                </a:solidFill>
                <a:cs typeface="Arial" panose="020B0604020202020204" pitchFamily="34" charset="0"/>
                <a:sym typeface="Arial" panose="020B0604020202020204" pitchFamily="34" charset="0"/>
              </a:rPr>
              <a:t>The better solution might be a chemical spray, an exterminating service, a house cat, or  something else that suits their needs even better than a mousetrap. </a:t>
            </a:r>
          </a:p>
          <a:p>
            <a:pPr>
              <a:spcBef>
                <a:spcPct val="0"/>
              </a:spcBef>
            </a:pPr>
            <a:r>
              <a:rPr lang="en-US" altLang="en-US" dirty="0">
                <a:sym typeface="Arial" panose="020B0604020202020204" pitchFamily="34" charset="0"/>
              </a:rPr>
              <a:t> </a:t>
            </a:r>
          </a:p>
          <a:p>
            <a:pPr>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Selling concept: </a:t>
            </a:r>
            <a:r>
              <a:rPr lang="en-US" altLang="en-US" dirty="0">
                <a:solidFill>
                  <a:srgbClr val="000000"/>
                </a:solidFill>
                <a:cs typeface="Arial" panose="020B0604020202020204" pitchFamily="34" charset="0"/>
                <a:sym typeface="Arial" panose="020B0604020202020204" pitchFamily="34" charset="0"/>
              </a:rPr>
              <a:t>Consumers will not buy enough of the firm’s products unless the firm undertakes a large-scale selling and promotion effort.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The selling concept is typically practiced with unsought goods—those that buyers do not normally think of buying, such as life insurance or blood donations. These industries must be good at tracking down prospects and selling them on a product’s benefits.</a:t>
            </a:r>
          </a:p>
          <a:p>
            <a:pPr>
              <a:spcBef>
                <a:spcPct val="0"/>
              </a:spcBef>
            </a:pPr>
            <a:endParaRPr lang="en-US" altLang="en-US" dirty="0">
              <a:sym typeface="Arial" panose="020B0604020202020204" pitchFamily="34" charset="0"/>
            </a:endParaRPr>
          </a:p>
          <a:p>
            <a:pPr>
              <a:spcBef>
                <a:spcPct val="0"/>
              </a:spcBef>
            </a:pPr>
            <a:r>
              <a:rPr lang="en-US" altLang="en-US" dirty="0">
                <a:sym typeface="Arial" panose="020B0604020202020204" pitchFamily="34" charset="0"/>
              </a:rPr>
              <a:t>Such aggressive selling, however, carries high risks. It focuses on creating sales transactions rather than on building long-term, profitable customer relationships. </a:t>
            </a:r>
          </a:p>
          <a:p>
            <a:pPr>
              <a:spcBef>
                <a:spcPct val="0"/>
              </a:spcBef>
            </a:pPr>
            <a:endParaRPr lang="en-US" altLang="en-US" dirty="0">
              <a:solidFill>
                <a:srgbClr val="000000"/>
              </a:solidFill>
              <a:cs typeface="Arial" panose="020B0604020202020204" pitchFamily="34" charset="0"/>
              <a:sym typeface="Arial" panose="020B0604020202020204" pitchFamily="34" charset="0"/>
            </a:endParaRPr>
          </a:p>
          <a:p>
            <a:pPr>
              <a:spcBef>
                <a:spcPct val="20000"/>
              </a:spcBef>
            </a:pPr>
            <a:r>
              <a:rPr lang="en-US" altLang="en-US" b="1" dirty="0">
                <a:solidFill>
                  <a:srgbClr val="000000"/>
                </a:solidFill>
                <a:ea typeface="Arial" panose="020B0604020202020204" pitchFamily="34" charset="0"/>
                <a:cs typeface="Calibri" panose="020F0502020204030204" pitchFamily="34" charset="0"/>
                <a:sym typeface="Arial" panose="020B0604020202020204" pitchFamily="34" charset="0"/>
              </a:rPr>
              <a:t>Marketing concept: </a:t>
            </a:r>
            <a:r>
              <a:rPr lang="en-US" altLang="en-US" dirty="0">
                <a:solidFill>
                  <a:srgbClr val="000000"/>
                </a:solidFill>
                <a:ea typeface="Arial" panose="020B0604020202020204" pitchFamily="34" charset="0"/>
                <a:cs typeface="Calibri" panose="020F0502020204030204" pitchFamily="34" charset="0"/>
                <a:sym typeface="Arial" panose="020B0604020202020204" pitchFamily="34" charset="0"/>
              </a:rPr>
              <a:t>Know the needs and wants of the target markets and deliver the desired satisfactions better than competitors. </a:t>
            </a:r>
          </a:p>
          <a:p>
            <a:pPr>
              <a:spcBef>
                <a:spcPct val="20000"/>
              </a:spcBef>
            </a:pPr>
            <a:endParaRPr lang="en-US" altLang="en-US" dirty="0">
              <a:ea typeface="Calibri" panose="020F0502020204030204" pitchFamily="34" charset="0"/>
              <a:cs typeface="Calibri" panose="020F0502020204030204" pitchFamily="34" charset="0"/>
              <a:sym typeface="Arial" panose="020B0604020202020204" pitchFamily="34" charset="0"/>
            </a:endParaRPr>
          </a:p>
          <a:p>
            <a:pPr>
              <a:spcBef>
                <a:spcPct val="20000"/>
              </a:spcBef>
            </a:pPr>
            <a:r>
              <a:rPr lang="en-US" altLang="en-US" dirty="0">
                <a:sym typeface="Arial" panose="020B0604020202020204" pitchFamily="34" charset="0"/>
              </a:rPr>
              <a:t>Under the marketing concept, customer focus and value are the </a:t>
            </a:r>
            <a:r>
              <a:rPr lang="en-US" altLang="en-US" i="1" dirty="0">
                <a:sym typeface="Arial" panose="020B0604020202020204" pitchFamily="34" charset="0"/>
              </a:rPr>
              <a:t>paths </a:t>
            </a:r>
            <a:r>
              <a:rPr lang="en-US" altLang="en-US" dirty="0">
                <a:sym typeface="Arial" panose="020B0604020202020204" pitchFamily="34" charset="0"/>
              </a:rPr>
              <a:t>to sales and profits. </a:t>
            </a:r>
          </a:p>
          <a:p>
            <a:pPr>
              <a:spcBef>
                <a:spcPct val="0"/>
              </a:spcBef>
            </a:pPr>
            <a:endParaRPr lang="en-US" altLang="en-US" dirty="0">
              <a:sym typeface="Arial" panose="020B0604020202020204" pitchFamily="34" charset="0"/>
            </a:endParaRPr>
          </a:p>
          <a:p>
            <a:pPr>
              <a:spcBef>
                <a:spcPct val="0"/>
              </a:spcBef>
            </a:pPr>
            <a:r>
              <a:rPr lang="en-US" altLang="en-US" dirty="0">
                <a:sym typeface="Arial" panose="020B0604020202020204" pitchFamily="34" charset="0"/>
              </a:rPr>
              <a:t>Instead of a product-centered </a:t>
            </a:r>
            <a:r>
              <a:rPr lang="en-US" altLang="en-US" i="1" dirty="0">
                <a:sym typeface="Arial" panose="020B0604020202020204" pitchFamily="34" charset="0"/>
              </a:rPr>
              <a:t>make-and-sell </a:t>
            </a:r>
            <a:r>
              <a:rPr lang="en-US" altLang="en-US" dirty="0">
                <a:sym typeface="Arial" panose="020B0604020202020204" pitchFamily="34" charset="0"/>
              </a:rPr>
              <a:t>philosophy, the marketing concept is a customer-centered </a:t>
            </a:r>
            <a:r>
              <a:rPr lang="en-US" altLang="en-US" i="1" dirty="0">
                <a:sym typeface="Arial" panose="020B0604020202020204" pitchFamily="34" charset="0"/>
              </a:rPr>
              <a:t>sense-and-respond </a:t>
            </a:r>
            <a:r>
              <a:rPr lang="en-US" altLang="en-US" dirty="0">
                <a:sym typeface="Arial" panose="020B0604020202020204" pitchFamily="34" charset="0"/>
              </a:rPr>
              <a:t>philosophy. The job is not to find the right customers for your product but to find the right products for your customers.</a:t>
            </a:r>
            <a:r>
              <a:rPr lang="en-US" altLang="en-US" dirty="0">
                <a:solidFill>
                  <a:srgbClr val="000000"/>
                </a:solidFill>
                <a:cs typeface="Arial" panose="020B0604020202020204" pitchFamily="34" charset="0"/>
                <a:sym typeface="Arial" panose="020B0604020202020204" pitchFamily="34" charset="0"/>
              </a:rPr>
              <a:t> </a:t>
            </a:r>
          </a:p>
          <a:p>
            <a:pPr>
              <a:spcBef>
                <a:spcPct val="0"/>
              </a:spcBef>
            </a:pPr>
            <a:endParaRPr lang="en-US" altLang="en-US" dirty="0">
              <a:solidFill>
                <a:srgbClr val="000000"/>
              </a:solidFill>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solidFill>
                  <a:srgbClr val="000000"/>
                </a:solidFill>
                <a:cs typeface="Arial" panose="020B0604020202020204" pitchFamily="34" charset="0"/>
                <a:sym typeface="Arial" panose="020B0604020202020204" pitchFamily="34" charset="0"/>
              </a:rPr>
              <a:t>For </a:t>
            </a:r>
            <a:r>
              <a:rPr lang="en-US" altLang="en-US" b="1" dirty="0">
                <a:solidFill>
                  <a:srgbClr val="000000"/>
                </a:solidFill>
                <a:cs typeface="Arial" panose="020B0604020202020204" pitchFamily="34" charset="0"/>
                <a:sym typeface="Arial" panose="020B0604020202020204" pitchFamily="34" charset="0"/>
              </a:rPr>
              <a:t>societal marketing concept</a:t>
            </a:r>
            <a:r>
              <a:rPr lang="en-US" altLang="en-US" dirty="0">
                <a:solidFill>
                  <a:srgbClr val="000000"/>
                </a:solidFill>
                <a:cs typeface="Arial" panose="020B0604020202020204" pitchFamily="34" charset="0"/>
                <a:sym typeface="Arial" panose="020B0604020202020204" pitchFamily="34" charset="0"/>
              </a:rPr>
              <a:t>, Jeni’s Splendid Ice Creams are a good example. Jeni’s Splendid Ice Cream does more than just make good ice cream. It makes “ice creams created in fellowship with growers, makers, and producers from around the world all for the love of you.” </a:t>
            </a:r>
          </a:p>
          <a:p>
            <a:pPr>
              <a:spcBef>
                <a:spcPct val="0"/>
              </a:spcBef>
            </a:pPr>
            <a:endParaRPr lang="en-US" altLang="en-US" dirty="0">
              <a:solidFill>
                <a:srgbClr val="000000"/>
              </a:solidFill>
              <a:cs typeface="Arial" panose="020B0604020202020204" pitchFamily="34" charset="0"/>
              <a:sym typeface="Arial" panose="020B0604020202020204" pitchFamily="34" charset="0"/>
            </a:endParaRPr>
          </a:p>
          <a:p>
            <a:pPr>
              <a:spcBef>
                <a:spcPct val="20000"/>
              </a:spcBef>
            </a:pPr>
            <a:endParaRPr lang="en-US" altLang="en-US" dirty="0">
              <a:solidFill>
                <a:srgbClr val="000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3948627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dirty="0">
                <a:sym typeface="Arial" panose="020B0604020202020204" pitchFamily="34" charset="0"/>
              </a:rPr>
              <a:t>Figure 1.3 </a:t>
            </a:r>
            <a:r>
              <a:rPr lang="en-US" altLang="en-US" dirty="0">
                <a:sym typeface="Arial" panose="020B0604020202020204" pitchFamily="34" charset="0"/>
              </a:rPr>
              <a:t>contrasts the selling concept and the marketing concept. The selling concept takes an </a:t>
            </a:r>
            <a:r>
              <a:rPr lang="en-US" altLang="en-US" i="1" dirty="0">
                <a:sym typeface="Arial" panose="020B0604020202020204" pitchFamily="34" charset="0"/>
              </a:rPr>
              <a:t>inside-out </a:t>
            </a:r>
            <a:r>
              <a:rPr lang="en-US" altLang="en-US" dirty="0">
                <a:sym typeface="Arial" panose="020B0604020202020204" pitchFamily="34" charset="0"/>
              </a:rPr>
              <a:t>perspective. It starts with the factory, focuses on the company’s existing products, and calls for heavy selling and promotion to obtain profitable sales. It focuses primarily on customer conquest—getting short-term sales with little concern about who buys or why.</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In contrast, the marketing concept takes an </a:t>
            </a:r>
            <a:r>
              <a:rPr lang="en-US" altLang="en-US" i="1" dirty="0">
                <a:sym typeface="Arial" panose="020B0604020202020204" pitchFamily="34" charset="0"/>
              </a:rPr>
              <a:t>outside-in </a:t>
            </a:r>
            <a:r>
              <a:rPr lang="en-US" altLang="en-US" dirty="0">
                <a:sym typeface="Arial" panose="020B0604020202020204" pitchFamily="34" charset="0"/>
              </a:rPr>
              <a:t>perspective. As Herb Kelleher, the colorful founder of Southwest Airlines, once put it, “We don’t have a marketing department; we have a customer department.”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The marketing concept starts with a well-defined market, focuses on customer needs, and integrates all the marketing activities that affect customers. In turn, it yields profits by creating relationships with the right customers based on customer value and satisfaction.</a:t>
            </a:r>
          </a:p>
          <a:p>
            <a:pPr eaLnBrk="1" hangingPunct="1">
              <a:spcBef>
                <a:spcPct val="0"/>
              </a:spcBef>
            </a:pPr>
            <a:r>
              <a:rPr lang="en-US" altLang="en-US" dirty="0">
                <a:sym typeface="Arial" panose="020B0604020202020204" pitchFamily="34" charset="0"/>
              </a:rPr>
              <a:t>Long Description: </a:t>
            </a:r>
          </a:p>
          <a:p>
            <a:r>
              <a:rPr lang="en-US" sz="1200" kern="1200" dirty="0">
                <a:solidFill>
                  <a:schemeClr val="tx1"/>
                </a:solidFill>
                <a:effectLst/>
                <a:latin typeface="+mn-lt"/>
                <a:ea typeface="+mn-ea"/>
                <a:cs typeface="+mn-cs"/>
              </a:rPr>
              <a:t>The details of the figure are as follows: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selling concept includes: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Starting point: Factory</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Focus: Existing products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Means: Selling and promoting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Ends: Profits through sales volume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marketing concept includes: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Starting point: Market</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Focus: Customer needs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Means: Integrated marketing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Ends: Profits through customer satisfaction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note corresponding to the selling concept reads "The selling concept takes an inside-outside view that focuses on existing products and heavy selling. The aim is to sell what the company makes rather than making what the customer wants."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note corresponding to the marketing concept reads "The marketing concept takes and outside-in view that focuses on satisfying customer needs as a path to profits. As Southwest Airlines' colorful founder puts it, 'We don’t have a marketing department; we have a customer department.'" </a:t>
            </a:r>
            <a:endParaRPr lang="en-IN" sz="1200" kern="1200" dirty="0">
              <a:solidFill>
                <a:schemeClr val="tx1"/>
              </a:solidFill>
              <a:effectLst/>
              <a:latin typeface="+mn-lt"/>
              <a:ea typeface="+mn-ea"/>
              <a:cs typeface="+mn-cs"/>
            </a:endParaRPr>
          </a:p>
          <a:p>
            <a:pPr eaLnBrk="1" hangingPunct="1">
              <a:spcBef>
                <a:spcPct val="0"/>
              </a:spcBef>
            </a:pPr>
            <a:endParaRPr lang="en-US" altLang="en-US" dirty="0">
              <a:sym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948627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The societal marketing concept questions whether the pure marketing concept overlooks possible conflicts between consumer </a:t>
            </a:r>
            <a:r>
              <a:rPr lang="en-US" altLang="en-US" i="1" dirty="0">
                <a:sym typeface="Arial" panose="020B0604020202020204" pitchFamily="34" charset="0"/>
              </a:rPr>
              <a:t>short-run wants </a:t>
            </a:r>
            <a:r>
              <a:rPr lang="en-US" altLang="en-US" dirty="0">
                <a:sym typeface="Arial" panose="020B0604020202020204" pitchFamily="34" charset="0"/>
              </a:rPr>
              <a:t>and consumer </a:t>
            </a:r>
            <a:r>
              <a:rPr lang="en-US" altLang="en-US" i="1" dirty="0">
                <a:sym typeface="Arial" panose="020B0604020202020204" pitchFamily="34" charset="0"/>
              </a:rPr>
              <a:t>long-run welfare. </a:t>
            </a:r>
            <a:r>
              <a:rPr lang="en-US" altLang="en-US" dirty="0">
                <a:sym typeface="Arial" panose="020B0604020202020204" pitchFamily="34" charset="0"/>
              </a:rPr>
              <a:t>Is a firm that satisfies the immediate needs and wants of target markets always doing what’s best for its consumers in the long run?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The societal marketing concept holds that marketing strategy should deliver value to customers in a way that maintains or improves both the consumer’s </a:t>
            </a:r>
            <a:r>
              <a:rPr lang="en-US" altLang="en-US" i="1" dirty="0">
                <a:sym typeface="Arial" panose="020B0604020202020204" pitchFamily="34" charset="0"/>
              </a:rPr>
              <a:t>and society’s </a:t>
            </a:r>
            <a:r>
              <a:rPr lang="en-US" altLang="en-US" dirty="0">
                <a:sym typeface="Arial" panose="020B0604020202020204" pitchFamily="34" charset="0"/>
              </a:rPr>
              <a:t>well-being. It calls for </a:t>
            </a:r>
            <a:r>
              <a:rPr lang="en-US" altLang="en-US" i="1" dirty="0">
                <a:sym typeface="Arial" panose="020B0604020202020204" pitchFamily="34" charset="0"/>
              </a:rPr>
              <a:t>sustainable marketing</a:t>
            </a:r>
            <a:r>
              <a:rPr lang="en-US" altLang="en-US" dirty="0">
                <a:sym typeface="Arial" panose="020B0604020202020204" pitchFamily="34" charset="0"/>
              </a:rPr>
              <a:t>, socially and environmentally responsible marketing that meets the present needs of consumers and businesses while also preserving or enhancing the ability of future generations to meet their needs.</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Even more broadly, many leading business and marketing thinkers are now preaching the concept of </a:t>
            </a:r>
            <a:r>
              <a:rPr lang="en-US" altLang="en-US" i="1" dirty="0">
                <a:solidFill>
                  <a:srgbClr val="000000"/>
                </a:solidFill>
                <a:cs typeface="Arial" panose="020B0604020202020204" pitchFamily="34" charset="0"/>
                <a:sym typeface="Arial" panose="020B0604020202020204" pitchFamily="34" charset="0"/>
              </a:rPr>
              <a:t>shared value,</a:t>
            </a:r>
            <a:r>
              <a:rPr lang="en-US" altLang="en-US" dirty="0">
                <a:solidFill>
                  <a:srgbClr val="000000"/>
                </a:solidFill>
                <a:cs typeface="Arial" panose="020B0604020202020204" pitchFamily="34" charset="0"/>
                <a:sym typeface="Arial" panose="020B0604020202020204" pitchFamily="34" charset="0"/>
              </a:rPr>
              <a:t> which recognizes that societal needs, not just economic needs, define markets.</a:t>
            </a:r>
          </a:p>
          <a:p>
            <a:pPr eaLnBrk="1" hangingPunct="1">
              <a:spcBef>
                <a:spcPct val="0"/>
              </a:spcBef>
            </a:pPr>
            <a:endParaRPr lang="en-US" altLang="en-US" b="1" dirty="0">
              <a:sym typeface="Arial" panose="020B0604020202020204" pitchFamily="34" charset="0"/>
            </a:endParaRPr>
          </a:p>
          <a:p>
            <a:pPr eaLnBrk="1" hangingPunct="1">
              <a:spcBef>
                <a:spcPct val="0"/>
              </a:spcBef>
            </a:pPr>
            <a:r>
              <a:rPr lang="en-US" altLang="en-US" b="1" dirty="0">
                <a:sym typeface="Arial" panose="020B0604020202020204" pitchFamily="34" charset="0"/>
              </a:rPr>
              <a:t>Figure 1.4 </a:t>
            </a:r>
            <a:r>
              <a:rPr lang="en-US" altLang="en-US" dirty="0">
                <a:sym typeface="Arial" panose="020B0604020202020204" pitchFamily="34" charset="0"/>
              </a:rPr>
              <a:t>shows that companies should balance three considerations in setting their marketing strategies: company profits, consumer wants, </a:t>
            </a:r>
            <a:r>
              <a:rPr lang="en-US" altLang="en-US" i="1" dirty="0">
                <a:sym typeface="Arial" panose="020B0604020202020204" pitchFamily="34" charset="0"/>
              </a:rPr>
              <a:t>and </a:t>
            </a:r>
            <a:r>
              <a:rPr lang="en-US" altLang="en-US" dirty="0">
                <a:sym typeface="Arial" panose="020B0604020202020204" pitchFamily="34" charset="0"/>
              </a:rPr>
              <a:t>society’s interests.</a:t>
            </a:r>
          </a:p>
          <a:p>
            <a:pPr eaLnBrk="1" hangingPunct="1">
              <a:spcBef>
                <a:spcPct val="0"/>
              </a:spcBef>
            </a:pPr>
            <a:endParaRPr lang="en-US" altLang="en-US" sz="1300"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sz="1300" b="1" dirty="0">
                <a:solidFill>
                  <a:srgbClr val="000000"/>
                </a:solidFill>
                <a:cs typeface="Arial" panose="020B0604020202020204" pitchFamily="34" charset="0"/>
                <a:sym typeface="Arial" panose="020B0604020202020204" pitchFamily="34" charset="0"/>
              </a:rPr>
              <a:t>Discussion Question</a:t>
            </a:r>
          </a:p>
          <a:p>
            <a:pPr eaLnBrk="1" hangingPunct="1">
              <a:spcBef>
                <a:spcPct val="0"/>
              </a:spcBef>
            </a:pPr>
            <a:r>
              <a:rPr lang="en-US" altLang="en-US" sz="1300" i="1" dirty="0">
                <a:solidFill>
                  <a:srgbClr val="000000"/>
                </a:solidFill>
                <a:cs typeface="Arial" panose="020B0604020202020204" pitchFamily="34" charset="0"/>
                <a:sym typeface="Arial" panose="020B0604020202020204" pitchFamily="34" charset="0"/>
              </a:rPr>
              <a:t>Ask students how the societal marketing concept influences their buying decisions, including brand selection and where they make purchases.</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What companies can you identify with social marketing?</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What do these companies do that ties to the societal marketing concept? </a:t>
            </a:r>
          </a:p>
          <a:p>
            <a:r>
              <a:rPr lang="en-US" dirty="0"/>
              <a:t>Long Description: </a:t>
            </a:r>
          </a:p>
          <a:p>
            <a:r>
              <a:rPr lang="en-US" sz="1200" kern="1200" dirty="0">
                <a:solidFill>
                  <a:schemeClr val="tx1"/>
                </a:solidFill>
                <a:effectLst/>
                <a:latin typeface="+mn-lt"/>
                <a:ea typeface="+mn-ea"/>
                <a:cs typeface="+mn-cs"/>
              </a:rPr>
              <a:t>The Societal Marketing Concept is depicted as a triangle, with society (human welfare) at the apex, consumers (want satisfaction) at the left of the base, and company (profits) at the right of the base.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note corresponding to society (human welfare) at the apex of the triangle reads "As the text example shows, Jeni's Splendid Ice Creams knows that doing good can benefit both the community and the company. It thrives by 'making better ice creams and bringing people together.'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94862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The company’s marketing strategy outlines which customers it will serve and how it will create value for these customers. Next, the marketer develops an integrated marketing program that will actually deliver the intended value to target customers. The marketing program builds customer relationships by transforming the marketing strategy into action. It consists of the firm’s </a:t>
            </a:r>
            <a:r>
              <a:rPr lang="en-US" altLang="en-US" i="1" dirty="0">
                <a:sym typeface="Arial" panose="020B0604020202020204" pitchFamily="34" charset="0"/>
              </a:rPr>
              <a:t>marketing mix</a:t>
            </a:r>
            <a:r>
              <a:rPr lang="en-US" altLang="en-US" dirty="0">
                <a:sym typeface="Arial" panose="020B0604020202020204" pitchFamily="34" charset="0"/>
              </a:rPr>
              <a:t>, </a:t>
            </a:r>
            <a:r>
              <a:rPr lang="en-US" altLang="en-US" b="1" dirty="0">
                <a:sym typeface="Arial" panose="020B0604020202020204" pitchFamily="34" charset="0"/>
              </a:rPr>
              <a:t>the set of marketing tools the firm uses to implement its marketing strategy.</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The major marketing mix tools are classified into four broad groups called the </a:t>
            </a:r>
            <a:r>
              <a:rPr lang="en-US" altLang="en-US" i="1" dirty="0">
                <a:sym typeface="Arial" panose="020B0604020202020204" pitchFamily="34" charset="0"/>
              </a:rPr>
              <a:t>four Ps </a:t>
            </a:r>
            <a:r>
              <a:rPr lang="en-US" altLang="en-US" dirty="0">
                <a:sym typeface="Arial" panose="020B0604020202020204" pitchFamily="34" charset="0"/>
              </a:rPr>
              <a:t>of marketing: product, price, place, and promotion. To deliver on its value proposition, the firm must first create a need-satisfying market offering (product). It must then decide how much it will charge for the offering (price) and how it will make the offering available to target consumers (place). Finally, it must engage target consumers, communicate about the offering, and persuade consumers of the offer’s merits (promotion).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The firm must blend each marketing mix tool into a comprehensive integrated marketing program that communicates and delivers the intended value to chosen customers.</a:t>
            </a:r>
            <a:endParaRPr lang="en-US" altLang="en-US" dirty="0">
              <a:solidFill>
                <a:srgbClr val="000000"/>
              </a:solidFill>
              <a:cs typeface="Arial" panose="020B0604020202020204" pitchFamily="34" charset="0"/>
              <a:sym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948627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The first three steps in the marketing process—understanding the marketplace and customer needs, designing a customer value-driven marketing strategy, and constructing a marketing program—all lead up to the fourth and most important step: building and managing profitable customer relationships.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We first discuss the basics of customer relationship management. Then, we examine how companies go about engaging customers on a deeper level in this age of digital and social marketing.</a:t>
            </a:r>
          </a:p>
          <a:p>
            <a:pPr eaLnBrk="1" hangingPunct="1">
              <a:spcBef>
                <a:spcPct val="0"/>
              </a:spcBef>
            </a:pPr>
            <a:endParaRPr lang="en-US" altLang="en-US" i="1" dirty="0">
              <a:sym typeface="Arial" panose="020B0604020202020204" pitchFamily="34" charset="0"/>
            </a:endParaRPr>
          </a:p>
          <a:p>
            <a:pPr eaLnBrk="1" hangingPunct="1">
              <a:spcBef>
                <a:spcPct val="0"/>
              </a:spcBef>
            </a:pPr>
            <a:r>
              <a:rPr lang="en-US" altLang="en-US" i="1" dirty="0">
                <a:sym typeface="Arial" panose="020B0604020202020204" pitchFamily="34" charset="0"/>
              </a:rPr>
              <a:t>Customer relationship management </a:t>
            </a:r>
            <a:r>
              <a:rPr lang="en-US" altLang="en-US" dirty="0">
                <a:sym typeface="Arial" panose="020B0604020202020204" pitchFamily="34" charset="0"/>
              </a:rPr>
              <a:t>is perhaps the most important concept of modern marketing. </a:t>
            </a:r>
            <a:r>
              <a:rPr lang="en-US" altLang="en-US" dirty="0">
                <a:solidFill>
                  <a:srgbClr val="000000"/>
                </a:solidFill>
                <a:cs typeface="Arial" panose="020B0604020202020204" pitchFamily="34" charset="0"/>
                <a:sym typeface="Arial" panose="020B0604020202020204" pitchFamily="34" charset="0"/>
              </a:rPr>
              <a:t>Some marketers define it narrowly as a customer data management activity (a practice called </a:t>
            </a:r>
            <a:r>
              <a:rPr lang="en-US" altLang="en-US" i="1" dirty="0">
                <a:solidFill>
                  <a:srgbClr val="000000"/>
                </a:solidFill>
                <a:cs typeface="Arial" panose="020B0604020202020204" pitchFamily="34" charset="0"/>
                <a:sym typeface="Arial" panose="020B0604020202020204" pitchFamily="34" charset="0"/>
              </a:rPr>
              <a:t>CRM</a:t>
            </a:r>
            <a:r>
              <a:rPr lang="en-US" altLang="en-US" dirty="0">
                <a:solidFill>
                  <a:srgbClr val="000000"/>
                </a:solidFill>
                <a:cs typeface="Arial" panose="020B0604020202020204" pitchFamily="34" charset="0"/>
                <a:sym typeface="Arial" panose="020B0604020202020204" pitchFamily="34" charset="0"/>
              </a:rPr>
              <a:t>). By this definition, it involves managing detailed information about individual customers and carefully managing customer </a:t>
            </a:r>
            <a:r>
              <a:rPr lang="en-US" altLang="en-US" i="1" dirty="0" err="1">
                <a:solidFill>
                  <a:srgbClr val="000000"/>
                </a:solidFill>
                <a:cs typeface="Arial" panose="020B0604020202020204" pitchFamily="34" charset="0"/>
                <a:sym typeface="Arial" panose="020B0604020202020204" pitchFamily="34" charset="0"/>
              </a:rPr>
              <a:t>touchpoints</a:t>
            </a:r>
            <a:r>
              <a:rPr lang="en-US" altLang="en-US" dirty="0">
                <a:solidFill>
                  <a:srgbClr val="000000"/>
                </a:solidFill>
                <a:cs typeface="Arial" panose="020B0604020202020204" pitchFamily="34" charset="0"/>
                <a:sym typeface="Arial" panose="020B0604020202020204" pitchFamily="34" charset="0"/>
              </a:rPr>
              <a:t> to maximize customer loyalty.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In the broader sense, customer relationship management is the overall process of building and maintaining profitable customer relationships by delivering superior customer value and satisfaction. It deals with all aspects of acquiring, engaging, and growing customers.</a:t>
            </a:r>
            <a:endParaRPr lang="en-US" altLang="en-US" dirty="0">
              <a:solidFill>
                <a:srgbClr val="000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cs typeface="Arial" panose="020B0604020202020204" pitchFamily="34" charset="0"/>
                <a:sym typeface="Arial" panose="020B0604020202020204" pitchFamily="34" charset="0"/>
              </a:rPr>
              <a:t>The key to building lasting customer relationships is to create superior customer value and satisfaction. Satisfied customers are more likely to be loyal customers and give the company a larger share of their business.</a:t>
            </a:r>
          </a:p>
          <a:p>
            <a:pPr>
              <a:spcBef>
                <a:spcPct val="0"/>
              </a:spcBef>
            </a:pPr>
            <a:endParaRPr lang="en-US" altLang="en-US" dirty="0">
              <a:cs typeface="Arial" panose="020B0604020202020204" pitchFamily="34" charset="0"/>
              <a:sym typeface="Arial" panose="020B0604020202020204" pitchFamily="34" charset="0"/>
            </a:endParaRPr>
          </a:p>
          <a:p>
            <a:pPr>
              <a:spcBef>
                <a:spcPct val="0"/>
              </a:spcBef>
            </a:pPr>
            <a:r>
              <a:rPr lang="en-US" altLang="en-US" dirty="0">
                <a:cs typeface="Arial" panose="020B0604020202020204" pitchFamily="34" charset="0"/>
                <a:sym typeface="Arial" panose="020B0604020202020204" pitchFamily="34" charset="0"/>
              </a:rPr>
              <a:t>A customer buys from the firm that offers the highest </a:t>
            </a:r>
            <a:r>
              <a:rPr lang="en-US" altLang="en-US" b="1" dirty="0">
                <a:cs typeface="Arial" panose="020B0604020202020204" pitchFamily="34" charset="0"/>
                <a:sym typeface="Arial" panose="020B0604020202020204" pitchFamily="34" charset="0"/>
              </a:rPr>
              <a:t>customer-perceived value</a:t>
            </a:r>
            <a:r>
              <a:rPr lang="en-US" altLang="en-US" dirty="0">
                <a:cs typeface="Arial" panose="020B0604020202020204" pitchFamily="34" charset="0"/>
                <a:sym typeface="Arial" panose="020B0604020202020204" pitchFamily="34" charset="0"/>
              </a:rPr>
              <a:t>—the customer’s evaluation of the difference between all the benefits and all the costs of a market offering relative to those of competing offers. </a:t>
            </a:r>
          </a:p>
          <a:p>
            <a:pPr>
              <a:spcBef>
                <a:spcPct val="0"/>
              </a:spcBef>
            </a:pPr>
            <a:endParaRPr lang="en-US" altLang="en-US" b="1" dirty="0">
              <a:cs typeface="Arial" panose="020B0604020202020204" pitchFamily="34" charset="0"/>
              <a:sym typeface="Arial" panose="020B0604020202020204" pitchFamily="34" charset="0"/>
            </a:endParaRPr>
          </a:p>
          <a:p>
            <a:pPr>
              <a:spcBef>
                <a:spcPct val="0"/>
              </a:spcBef>
            </a:pPr>
            <a:r>
              <a:rPr lang="en-US" altLang="en-US" b="1" dirty="0">
                <a:cs typeface="Arial" panose="020B0604020202020204" pitchFamily="34" charset="0"/>
                <a:sym typeface="Arial" panose="020B0604020202020204" pitchFamily="34" charset="0"/>
              </a:rPr>
              <a:t>Customer satisfaction </a:t>
            </a:r>
            <a:r>
              <a:rPr lang="en-US" altLang="en-US" dirty="0">
                <a:cs typeface="Arial" panose="020B0604020202020204" pitchFamily="34" charset="0"/>
                <a:sym typeface="Arial" panose="020B0604020202020204" pitchFamily="34" charset="0"/>
              </a:rPr>
              <a:t>depends on the product’s perceived performance relative to a buyer’s expectations. If the product’s performance falls short of expectations, the customer is dissatisfied. If performance matches expectations, the customer is satisfied. If performance exceeds expectations, the customer is highly satisfied or delighted. </a:t>
            </a:r>
          </a:p>
          <a:p>
            <a:pPr>
              <a:spcBef>
                <a:spcPct val="0"/>
              </a:spcBef>
            </a:pPr>
            <a:endParaRPr lang="en-US" altLang="en-US" dirty="0">
              <a:cs typeface="Arial" panose="020B0604020202020204" pitchFamily="34" charset="0"/>
              <a:sym typeface="Arial" panose="020B0604020202020204" pitchFamily="34" charset="0"/>
            </a:endParaRPr>
          </a:p>
          <a:p>
            <a:pPr>
              <a:spcBef>
                <a:spcPct val="0"/>
              </a:spcBef>
            </a:pPr>
            <a:r>
              <a:rPr lang="en-US" altLang="en-US" dirty="0">
                <a:cs typeface="Arial" panose="020B0604020202020204" pitchFamily="34" charset="0"/>
                <a:sym typeface="Arial" panose="020B0604020202020204" pitchFamily="34" charset="0"/>
              </a:rPr>
              <a:t>Outstanding marketing companies go out of their way to keep important customers satisfied. Most studies show that higher levels of customer satisfaction lead to greater customer loyalty, which in turn results in better company performance. Smart companies aim to delight customers by promising only what they can deliver and then delivering more than they promise. </a:t>
            </a:r>
          </a:p>
          <a:p>
            <a:pPr>
              <a:spcBef>
                <a:spcPct val="0"/>
              </a:spcBef>
            </a:pPr>
            <a:endParaRPr lang="en-US" altLang="en-US" dirty="0">
              <a:cs typeface="Arial" panose="020B0604020202020204" pitchFamily="34" charset="0"/>
              <a:sym typeface="Arial" panose="020B0604020202020204" pitchFamily="34" charset="0"/>
            </a:endParaRPr>
          </a:p>
          <a:p>
            <a:pPr>
              <a:spcBef>
                <a:spcPct val="0"/>
              </a:spcBef>
            </a:pPr>
            <a:r>
              <a:rPr lang="en-US" altLang="en-US" dirty="0">
                <a:cs typeface="Arial" panose="020B0604020202020204" pitchFamily="34" charset="0"/>
                <a:sym typeface="Arial" panose="020B0604020202020204" pitchFamily="34" charset="0"/>
              </a:rPr>
              <a:t>Delighted customers not only make repeat purchases but also become willing marketing partners and “customer evangelists” who spread the word about their good experiences to others. </a:t>
            </a: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Long Description: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The smartphone screen shows a pair of L. L. Bean boots and the accompanying text reads "Our Guarantee: We stand behind all our products and are confident that they will perform as designed. If you are not 100 percent satisfied with one of our products, you may return it within one year of purchase for a refund. After one year, we will consider any items for return that are defective due to materials or craftsmanship." </a:t>
            </a:r>
            <a:endParaRPr lang="en-IN" sz="1200" kern="1200" dirty="0">
              <a:solidFill>
                <a:schemeClr val="tx1"/>
              </a:solidFill>
              <a:effectLst/>
              <a:latin typeface="+mn-lt"/>
              <a:ea typeface="+mn-ea"/>
              <a:cs typeface="+mn-cs"/>
            </a:endParaRP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dirty="0">
                <a:sym typeface="Arial" panose="020B0604020202020204" pitchFamily="34" charset="0"/>
              </a:rPr>
              <a:t>Customer-engagement marketing </a:t>
            </a:r>
            <a:r>
              <a:rPr lang="en-US" altLang="en-US" dirty="0">
                <a:sym typeface="Arial" panose="020B0604020202020204" pitchFamily="34" charset="0"/>
              </a:rPr>
              <a:t>goes beyond just selling a brand to consumers. Its goal is to make the brand a meaningful part of consumers’ conversations and lives. Today, companies are using online, mobile, and social media to refine their targeting and to engage customers more deeply and interactively. The </a:t>
            </a:r>
            <a:r>
              <a:rPr lang="en-US" altLang="en-US" i="1" dirty="0">
                <a:sym typeface="Arial" panose="020B0604020202020204" pitchFamily="34" charset="0"/>
              </a:rPr>
              <a:t>new marketing </a:t>
            </a:r>
            <a:r>
              <a:rPr lang="en-US" altLang="en-US" dirty="0">
                <a:sym typeface="Arial" panose="020B0604020202020204" pitchFamily="34" charset="0"/>
              </a:rPr>
              <a:t>is customer-engagement marketing.</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The burgeoning internet and social media have given a huge boost to customer-engagement marketing. Today’s consumers are better informed, more connected, and more empowered than ever before. </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Discussion Question</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Ask students how other companies have used Facebook, Twitter, </a:t>
            </a:r>
            <a:r>
              <a:rPr lang="en-US" altLang="en-US" i="1" dirty="0" err="1">
                <a:solidFill>
                  <a:srgbClr val="000000"/>
                </a:solidFill>
                <a:cs typeface="Arial" panose="020B0604020202020204" pitchFamily="34" charset="0"/>
                <a:sym typeface="Arial" panose="020B0604020202020204" pitchFamily="34" charset="0"/>
              </a:rPr>
              <a:t>Instagram</a:t>
            </a:r>
            <a:r>
              <a:rPr lang="en-US" altLang="en-US" i="1" dirty="0">
                <a:solidFill>
                  <a:srgbClr val="000000"/>
                </a:solidFill>
                <a:cs typeface="Arial" panose="020B0604020202020204" pitchFamily="34" charset="0"/>
                <a:sym typeface="Arial" panose="020B0604020202020204" pitchFamily="34" charset="0"/>
              </a:rPr>
              <a:t>, </a:t>
            </a:r>
            <a:r>
              <a:rPr lang="en-US" altLang="en-US" i="1" dirty="0" err="1">
                <a:solidFill>
                  <a:srgbClr val="000000"/>
                </a:solidFill>
                <a:cs typeface="Arial" panose="020B0604020202020204" pitchFamily="34" charset="0"/>
                <a:sym typeface="Arial" panose="020B0604020202020204" pitchFamily="34" charset="0"/>
              </a:rPr>
              <a:t>Snapchat</a:t>
            </a:r>
            <a:r>
              <a:rPr lang="en-US" altLang="en-US" i="1" dirty="0">
                <a:solidFill>
                  <a:srgbClr val="000000"/>
                </a:solidFill>
                <a:cs typeface="Arial" panose="020B0604020202020204" pitchFamily="34" charset="0"/>
                <a:sym typeface="Arial" panose="020B0604020202020204" pitchFamily="34" charset="0"/>
              </a:rPr>
              <a:t>, or other social networks for marketing purposes. </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A growing form of customer-engagement marketing is </a:t>
            </a:r>
            <a:r>
              <a:rPr lang="en-US" altLang="en-US" b="1" dirty="0">
                <a:sym typeface="Arial" panose="020B0604020202020204" pitchFamily="34" charset="0"/>
              </a:rPr>
              <a:t>consumer-generated marketing.</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This might happen through uninvited consumer-to-consumer exchanges in blogs, video-sharing sites, social media, and other digital forums. But increasingly, companies themselves are inviting consumers to play a more active role in shaping products and brand content. Some companies ask consumers for new product and service ideas.</a:t>
            </a: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In addition to being good at </a:t>
            </a:r>
            <a:r>
              <a:rPr lang="en-US" altLang="en-US" i="1" dirty="0">
                <a:sym typeface="Arial" panose="020B0604020202020204" pitchFamily="34" charset="0"/>
              </a:rPr>
              <a:t>customer relationship management, </a:t>
            </a:r>
            <a:r>
              <a:rPr lang="en-US" altLang="en-US" dirty="0">
                <a:sym typeface="Arial" panose="020B0604020202020204" pitchFamily="34" charset="0"/>
              </a:rPr>
              <a:t>marketers must also be good at partner relationship management—working closely with others inside and outside the company to jointly engage and bring more value to customers.</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Traditionally, marketers have been charged with understanding customers and representing customer needs to different company departments. However, in today’s more connected world, every functional area in the organization can interact with customers.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Marketers must also partner with suppliers, channel partners, and others outside the company. </a:t>
            </a:r>
            <a:endParaRPr lang="en-US" altLang="en-US" dirty="0">
              <a:solidFill>
                <a:srgbClr val="000000"/>
              </a:solidFill>
              <a:cs typeface="Arial" panose="020B0604020202020204" pitchFamily="34" charset="0"/>
              <a:sym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948627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At Stew Leonard’s profitable four-store supermarket, the lifetime revenue of a customer is $50,000. Because his average customer spends about $100 a week, shops 50 weeks a year, and remains in the area for about 10 years, losing one customer can be a significant loss.</a:t>
            </a:r>
          </a:p>
          <a:p>
            <a:pPr eaLnBrk="1" hangingPunct="1">
              <a:spcBef>
                <a:spcPct val="0"/>
              </a:spcBef>
            </a:pPr>
            <a:endParaRPr lang="en-US" altLang="en-US" i="1"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Discussion Question</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Ask students if they know of other retailers that build this kind of customer loyalty and retention.</a:t>
            </a:r>
          </a:p>
          <a:p>
            <a:pPr eaLnBrk="1" hangingPunct="1">
              <a:spcBef>
                <a:spcPct val="0"/>
              </a:spcBef>
            </a:pPr>
            <a:endParaRPr lang="en-US" altLang="en-US" b="1"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ym typeface="Arial" panose="020B0604020202020204" pitchFamily="34" charset="0"/>
              </a:rPr>
              <a:t>Good customer relationship management creates customer satisfaction. In turn, satisfied customers remain loyal and talk favorably to others about the company and its products.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ym typeface="Arial" panose="020B0604020202020204" pitchFamily="34" charset="0"/>
              </a:rPr>
              <a:t>Studies show big differences in the loyalty of customers who are less satisfied, somewhat satisfied, and completely satisfied. Keeping customers loyal makes good economic sense. Loyal customers spend more and stay around longer. Research also shows that it’s five times cheaper to keep an old customer than acquire a new one. Conversely, customer defections can be costly. Losing a customer means losing more than a single sale. It means losing the entire stream of purchases that the customer would make over a lifetime of patronage.</a:t>
            </a:r>
          </a:p>
          <a:p>
            <a:pPr eaLnBrk="1" hangingPunct="1">
              <a:spcBef>
                <a:spcPct val="0"/>
              </a:spcBef>
            </a:pPr>
            <a:endParaRPr lang="en-US" altLang="en-US" dirty="0">
              <a:sym typeface="Arial" panose="020B0604020202020204" pitchFamily="34" charset="0"/>
            </a:endParaRP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948627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ym typeface="Arial" panose="020B0604020202020204" pitchFamily="34" charset="0"/>
              </a:rPr>
              <a:t>Beyond simply retaining good customers to capture customer lifetime value, good customer relationship management can help marketers increase their share of customer—the share they get of the customer’s purchasing in their product categories. Thus, banks want to increase “share of wallet.” Supermarkets and restaurants want to get more “share of stomach.” Car companies want to increase “share of garage,” and airlines want greater “share of travel.”</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ym typeface="Arial" panose="020B0604020202020204" pitchFamily="34" charset="0"/>
              </a:rPr>
              <a:t>To increase share of customer, firms can offer greater variety to current customers or they can create programs to cross-sell and up-sell to market more products and services to existing customers. For example, Amazon is highly skilled at leveraging relationships with its 237 million customers to increase its share of each customer’s spending budget.</a:t>
            </a:r>
            <a:endParaRPr lang="en-US" altLang="en-US" baseline="30000" dirty="0">
              <a:solidFill>
                <a:srgbClr val="000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948627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1B2BA4D9-4D46-4C81-B242-2B9CB2FE885D}" type="slidenum">
              <a:rPr lang="en-US" altLang="en-US" sz="1400">
                <a:solidFill>
                  <a:srgbClr val="000000"/>
                </a:solidFill>
                <a:latin typeface="Calibri" panose="020F0502020204030204" pitchFamily="34" charset="0"/>
                <a:ea typeface="ヒラギノ角ゴ Pro W3"/>
                <a:cs typeface="ヒラギノ角ゴ Pro W3"/>
              </a:rPr>
              <a:pPr algn="l">
                <a:spcBef>
                  <a:spcPct val="0"/>
                </a:spcBef>
                <a:buSzTx/>
              </a:pPr>
              <a:t>29</a:t>
            </a:fld>
            <a:endParaRPr lang="en-US" altLang="en-US" sz="1400">
              <a:solidFill>
                <a:srgbClr val="000000"/>
              </a:solidFill>
              <a:latin typeface="Calibri" panose="020F0502020204030204" pitchFamily="34" charset="0"/>
              <a:ea typeface="ヒラギノ角ゴ Pro W3"/>
              <a:cs typeface="ヒラギノ角ゴ Pro W3"/>
            </a:endParaRPr>
          </a:p>
        </p:txBody>
      </p:sp>
      <p:sp>
        <p:nvSpPr>
          <p:cNvPr id="77827" name="Rectangle 2"/>
          <p:cNvSpPr>
            <a:spLocks noGrp="1" noRot="1" noChangeAspect="1" noChangeArrowheads="1" noTextEdit="1"/>
          </p:cNvSpPr>
          <p:nvPr>
            <p:ph type="sldImg"/>
          </p:nvPr>
        </p:nvSpPr>
        <p:spPr>
          <a:ln>
            <a:miter lim="800000"/>
          </a:ln>
        </p:spPr>
      </p:sp>
      <p:sp>
        <p:nvSpPr>
          <p:cNvPr id="77828" name="Rectangle 3"/>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sym typeface="Arial" panose="020B0604020202020204" pitchFamily="34" charset="0"/>
              </a:rPr>
              <a:t>The ultimate aim of customer relationship management is to produce high </a:t>
            </a:r>
            <a:r>
              <a:rPr lang="en-US" altLang="en-US" i="1" dirty="0">
                <a:sym typeface="Arial" panose="020B0604020202020204" pitchFamily="34" charset="0"/>
              </a:rPr>
              <a:t>customer equity</a:t>
            </a:r>
            <a:r>
              <a:rPr lang="en-US" altLang="en-US" dirty="0">
                <a:sym typeface="Arial" panose="020B0604020202020204" pitchFamily="34" charset="0"/>
              </a:rPr>
              <a:t>. Customer equity is the total combined customer lifetime values of all of the company’s current and potential customers. As such, it’s a measure of the future value of the company’s customer base. Clearly, the more loyal the firm’s profitable customers, the higher its customer equity. Customer equity may be a better measure of a firm’s performance than current sales or market share. Whereas sales and market share reflect the past, customer equity suggests the future. </a:t>
            </a:r>
          </a:p>
          <a:p>
            <a:pPr eaLnBrk="1" hangingPunct="1">
              <a:spcBef>
                <a:spcPct val="0"/>
              </a:spcBef>
            </a:pPr>
            <a:endParaRPr lang="en-US" altLang="en-US" dirty="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Marketers should care not just about current sales and market share. Customer lifetime value and customer equity are the name of the game.</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ym typeface="Arial" panose="020B0604020202020204" pitchFamily="34" charset="0"/>
              </a:rPr>
              <a:t>To increase customer equity, Cadillac is making the classic car cool again among younger buyers. For example, says GM, “Cadillac will lead the company to an all-electric future.”</a:t>
            </a:r>
            <a:endParaRPr lang="en-US" altLang="en-US" dirty="0">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2537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Founded in 1985, the Emirates Group operates across six continents and 144 cities.  It is the largest international airline in the world.</a:t>
            </a:r>
          </a:p>
          <a:p>
            <a:pPr indent="2286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indent="2286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Emirates set out to be an innovative, modern, and customer-oriented provider of high-quality air travel services. </a:t>
            </a:r>
          </a:p>
          <a:p>
            <a:pPr indent="228600" algn="just">
              <a:lnSpc>
                <a:spcPct val="200000"/>
              </a:lnSpc>
              <a:spcAft>
                <a:spcPts val="600"/>
              </a:spcAft>
            </a:pPr>
            <a:endParaRPr lang="en-GB" sz="1800" dirty="0">
              <a:effectLst/>
              <a:latin typeface="Times New Roman" panose="02020603050405020304" pitchFamily="18" charset="0"/>
              <a:ea typeface="Times New Roman" panose="02020603050405020304" pitchFamily="18" charset="0"/>
            </a:endParaRPr>
          </a:p>
          <a:p>
            <a:pPr indent="2286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Through the years, it has successfully and continuously created a customer-focused value proposition by offering a combination of products, services, information, and experiences customized for its market demographics for each of its destinations. </a:t>
            </a:r>
          </a:p>
          <a:p>
            <a:pPr indent="228600" algn="just">
              <a:lnSpc>
                <a:spcPct val="200000"/>
              </a:lnSpc>
              <a:spcAft>
                <a:spcPts val="600"/>
              </a:spcAft>
            </a:pPr>
            <a:endParaRPr lang="en-GB" sz="1800" dirty="0">
              <a:effectLst/>
              <a:latin typeface="Times New Roman" panose="02020603050405020304" pitchFamily="18" charset="0"/>
              <a:ea typeface="Times New Roman" panose="02020603050405020304" pitchFamily="18" charset="0"/>
            </a:endParaRPr>
          </a:p>
          <a:p>
            <a:pPr indent="2286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Beyond the functional benefit of air travel, Emirates marketed its services as “The Emirates Experience,” a genuine passion for comfort and attention to detail. </a:t>
            </a:r>
          </a:p>
          <a:p>
            <a:pPr indent="228600" algn="just">
              <a:lnSpc>
                <a:spcPct val="200000"/>
              </a:lnSpc>
              <a:spcAft>
                <a:spcPts val="600"/>
              </a:spcAft>
            </a:pPr>
            <a:endParaRPr lang="en-GB" sz="1800" dirty="0">
              <a:effectLst/>
              <a:latin typeface="Times New Roman" panose="02020603050405020304" pitchFamily="18" charset="0"/>
              <a:ea typeface="Times New Roman" panose="02020603050405020304" pitchFamily="18" charset="0"/>
            </a:endParaRPr>
          </a:p>
          <a:p>
            <a:pPr indent="228600" algn="just">
              <a:lnSpc>
                <a:spcPct val="200000"/>
              </a:lnSpc>
              <a:spcAft>
                <a:spcPts val="600"/>
              </a:spcAft>
            </a:pPr>
            <a:r>
              <a:rPr lang="en-US" sz="1800" dirty="0">
                <a:effectLst/>
                <a:latin typeface="Times New Roman" panose="02020603050405020304" pitchFamily="18" charset="0"/>
                <a:ea typeface="Times New Roman" panose="02020603050405020304" pitchFamily="18" charset="0"/>
              </a:rPr>
              <a:t>The company’s “Hello Tomorrow” campaign, launched in 2012 in over 80 markets, presented Emirates’ new mindset, which celebrates global travel, conveying its commitment to connect with people and help them realize their potential through travel. </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843166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b="1" dirty="0">
                <a:cs typeface="Arial" panose="020B0604020202020204" pitchFamily="34" charset="0"/>
                <a:sym typeface="Arial" panose="020B0604020202020204" pitchFamily="34" charset="0"/>
              </a:rPr>
              <a:t>Figure 1.5 </a:t>
            </a:r>
            <a:r>
              <a:rPr lang="en-US" altLang="en-US" dirty="0">
                <a:cs typeface="Arial" panose="020B0604020202020204" pitchFamily="34" charset="0"/>
                <a:sym typeface="Arial" panose="020B0604020202020204" pitchFamily="34" charset="0"/>
              </a:rPr>
              <a:t>classifies customers into one of four relationship groups, according to their profitability and projected loyalty.</a:t>
            </a:r>
            <a:r>
              <a:rPr lang="en-US" altLang="en-US" baseline="30000" dirty="0">
                <a:cs typeface="Arial" panose="020B0604020202020204" pitchFamily="34" charset="0"/>
                <a:sym typeface="Arial" panose="020B0604020202020204" pitchFamily="34" charset="0"/>
              </a:rPr>
              <a:t> </a:t>
            </a:r>
            <a:r>
              <a:rPr lang="en-US" altLang="en-US" dirty="0">
                <a:cs typeface="Arial" panose="020B0604020202020204" pitchFamily="34" charset="0"/>
                <a:sym typeface="Arial" panose="020B0604020202020204" pitchFamily="34" charset="0"/>
              </a:rPr>
              <a:t>Each group requires a different relationship management strategy. </a:t>
            </a:r>
          </a:p>
          <a:p>
            <a:pPr eaLnBrk="1" hangingPunct="1">
              <a:spcBef>
                <a:spcPct val="0"/>
              </a:spcBef>
            </a:pPr>
            <a:endParaRPr lang="en-US" altLang="en-US" dirty="0">
              <a:cs typeface="Arial" panose="020B0604020202020204" pitchFamily="34" charset="0"/>
              <a:sym typeface="Arial" panose="020B0604020202020204" pitchFamily="34" charset="0"/>
            </a:endParaRPr>
          </a:p>
          <a:p>
            <a:pPr eaLnBrk="1" hangingPunct="1">
              <a:spcBef>
                <a:spcPct val="0"/>
              </a:spcBef>
            </a:pPr>
            <a:r>
              <a:rPr lang="en-US" altLang="en-US" b="1" i="1" dirty="0">
                <a:cs typeface="Arial" panose="020B0604020202020204" pitchFamily="34" charset="0"/>
                <a:sym typeface="Arial" panose="020B0604020202020204" pitchFamily="34" charset="0"/>
              </a:rPr>
              <a:t>Strangers</a:t>
            </a:r>
            <a:r>
              <a:rPr lang="en-US" altLang="en-US" i="1" dirty="0">
                <a:cs typeface="Arial" panose="020B0604020202020204" pitchFamily="34" charset="0"/>
                <a:sym typeface="Arial" panose="020B0604020202020204" pitchFamily="34" charset="0"/>
              </a:rPr>
              <a:t> </a:t>
            </a:r>
            <a:r>
              <a:rPr lang="en-US" altLang="en-US" dirty="0">
                <a:cs typeface="Arial" panose="020B0604020202020204" pitchFamily="34" charset="0"/>
                <a:sym typeface="Arial" panose="020B0604020202020204" pitchFamily="34" charset="0"/>
              </a:rPr>
              <a:t>show low potential profitability and little projected loyalty. </a:t>
            </a:r>
          </a:p>
          <a:p>
            <a:pPr eaLnBrk="1" hangingPunct="1">
              <a:spcBef>
                <a:spcPct val="0"/>
              </a:spcBef>
            </a:pPr>
            <a:endParaRPr lang="en-US" altLang="en-US" dirty="0">
              <a:cs typeface="Arial" panose="020B0604020202020204" pitchFamily="34" charset="0"/>
              <a:sym typeface="Arial" panose="020B0604020202020204" pitchFamily="34" charset="0"/>
            </a:endParaRPr>
          </a:p>
          <a:p>
            <a:pPr eaLnBrk="1" hangingPunct="1">
              <a:spcBef>
                <a:spcPct val="0"/>
              </a:spcBef>
            </a:pPr>
            <a:r>
              <a:rPr lang="en-US" altLang="en-US" b="1" i="1" dirty="0">
                <a:cs typeface="Arial" panose="020B0604020202020204" pitchFamily="34" charset="0"/>
                <a:sym typeface="Arial" panose="020B0604020202020204" pitchFamily="34" charset="0"/>
              </a:rPr>
              <a:t>Butterflies</a:t>
            </a:r>
            <a:r>
              <a:rPr lang="en-US" altLang="en-US" i="1" dirty="0">
                <a:cs typeface="Arial" panose="020B0604020202020204" pitchFamily="34" charset="0"/>
                <a:sym typeface="Arial" panose="020B0604020202020204" pitchFamily="34" charset="0"/>
              </a:rPr>
              <a:t> </a:t>
            </a:r>
            <a:r>
              <a:rPr lang="en-US" altLang="en-US" dirty="0">
                <a:cs typeface="Arial" panose="020B0604020202020204" pitchFamily="34" charset="0"/>
                <a:sym typeface="Arial" panose="020B0604020202020204" pitchFamily="34" charset="0"/>
              </a:rPr>
              <a:t>are potentially profitable but not loyal.</a:t>
            </a:r>
          </a:p>
          <a:p>
            <a:pPr eaLnBrk="1" hangingPunct="1">
              <a:spcBef>
                <a:spcPct val="0"/>
              </a:spcBef>
            </a:pPr>
            <a:endParaRPr lang="en-US" altLang="en-US" dirty="0">
              <a:cs typeface="Arial" panose="020B0604020202020204" pitchFamily="34" charset="0"/>
              <a:sym typeface="Arial" panose="020B0604020202020204" pitchFamily="34" charset="0"/>
            </a:endParaRPr>
          </a:p>
          <a:p>
            <a:pPr eaLnBrk="1" hangingPunct="1">
              <a:spcBef>
                <a:spcPct val="0"/>
              </a:spcBef>
            </a:pPr>
            <a:r>
              <a:rPr lang="en-US" altLang="en-US" b="1" i="1" dirty="0">
                <a:cs typeface="Arial" panose="020B0604020202020204" pitchFamily="34" charset="0"/>
                <a:sym typeface="Arial" panose="020B0604020202020204" pitchFamily="34" charset="0"/>
              </a:rPr>
              <a:t>True friends</a:t>
            </a:r>
            <a:r>
              <a:rPr lang="en-US" altLang="en-US" i="1" dirty="0">
                <a:cs typeface="Arial" panose="020B0604020202020204" pitchFamily="34" charset="0"/>
                <a:sym typeface="Arial" panose="020B0604020202020204" pitchFamily="34" charset="0"/>
              </a:rPr>
              <a:t> </a:t>
            </a:r>
            <a:r>
              <a:rPr lang="en-US" altLang="en-US" dirty="0">
                <a:cs typeface="Arial" panose="020B0604020202020204" pitchFamily="34" charset="0"/>
                <a:sym typeface="Arial" panose="020B0604020202020204" pitchFamily="34" charset="0"/>
              </a:rPr>
              <a:t>are both profitable and loyal. </a:t>
            </a:r>
          </a:p>
          <a:p>
            <a:pPr eaLnBrk="1" hangingPunct="1">
              <a:spcBef>
                <a:spcPct val="0"/>
              </a:spcBef>
            </a:pPr>
            <a:endParaRPr lang="en-US" altLang="en-US" dirty="0">
              <a:cs typeface="Arial" panose="020B0604020202020204" pitchFamily="34" charset="0"/>
              <a:sym typeface="Arial" panose="020B0604020202020204" pitchFamily="34" charset="0"/>
            </a:endParaRPr>
          </a:p>
          <a:p>
            <a:pPr eaLnBrk="1" hangingPunct="1">
              <a:spcBef>
                <a:spcPct val="0"/>
              </a:spcBef>
            </a:pPr>
            <a:r>
              <a:rPr lang="en-US" altLang="en-US" b="1" i="1" dirty="0">
                <a:cs typeface="Arial" panose="020B0604020202020204" pitchFamily="34" charset="0"/>
                <a:sym typeface="Arial" panose="020B0604020202020204" pitchFamily="34" charset="0"/>
              </a:rPr>
              <a:t>Barnacles</a:t>
            </a:r>
            <a:r>
              <a:rPr lang="en-US" altLang="en-US" i="1" dirty="0">
                <a:cs typeface="Arial" panose="020B0604020202020204" pitchFamily="34" charset="0"/>
                <a:sym typeface="Arial" panose="020B0604020202020204" pitchFamily="34" charset="0"/>
              </a:rPr>
              <a:t> </a:t>
            </a:r>
            <a:r>
              <a:rPr lang="en-US" altLang="en-US" dirty="0">
                <a:cs typeface="Arial" panose="020B0604020202020204" pitchFamily="34" charset="0"/>
                <a:sym typeface="Arial" panose="020B0604020202020204" pitchFamily="34" charset="0"/>
              </a:rPr>
              <a:t>are highly loyal but not very profitable. </a:t>
            </a:r>
          </a:p>
          <a:p>
            <a:pPr eaLnBrk="1" hangingPunct="1">
              <a:spcBef>
                <a:spcPct val="0"/>
              </a:spcBef>
            </a:pPr>
            <a:endParaRPr lang="en-US" altLang="en-US" dirty="0">
              <a:cs typeface="Arial" panose="020B0604020202020204" pitchFamily="34" charset="0"/>
              <a:sym typeface="Arial" panose="020B0604020202020204" pitchFamily="34" charset="0"/>
            </a:endParaRPr>
          </a:p>
          <a:p>
            <a:pPr eaLnBrk="1" hangingPunct="1">
              <a:spcBef>
                <a:spcPct val="0"/>
              </a:spcBef>
            </a:pPr>
            <a:r>
              <a:rPr lang="en-US" altLang="en-US" dirty="0">
                <a:cs typeface="Arial" panose="020B0604020202020204" pitchFamily="34" charset="0"/>
                <a:sym typeface="Arial" panose="020B0604020202020204" pitchFamily="34" charset="0"/>
              </a:rPr>
              <a:t>The point here is an important one: Different types of customers require different engagement and relationship management strategies. The goal is to build the </a:t>
            </a:r>
            <a:r>
              <a:rPr lang="en-US" altLang="en-US" b="1" i="1" dirty="0">
                <a:cs typeface="Arial" panose="020B0604020202020204" pitchFamily="34" charset="0"/>
                <a:sym typeface="Arial" panose="020B0604020202020204" pitchFamily="34" charset="0"/>
              </a:rPr>
              <a:t>right relationships </a:t>
            </a:r>
            <a:r>
              <a:rPr lang="en-US" altLang="en-US" dirty="0">
                <a:cs typeface="Arial" panose="020B0604020202020204" pitchFamily="34" charset="0"/>
                <a:sym typeface="Arial" panose="020B0604020202020204" pitchFamily="34" charset="0"/>
              </a:rPr>
              <a:t>with the </a:t>
            </a:r>
            <a:r>
              <a:rPr lang="en-US" altLang="en-US" b="1" i="1" dirty="0">
                <a:cs typeface="Arial" panose="020B0604020202020204" pitchFamily="34" charset="0"/>
                <a:sym typeface="Arial" panose="020B0604020202020204" pitchFamily="34" charset="0"/>
              </a:rPr>
              <a:t>right customers</a:t>
            </a:r>
            <a:r>
              <a:rPr lang="en-US" altLang="en-US" i="1" dirty="0">
                <a:cs typeface="Arial" panose="020B0604020202020204" pitchFamily="34" charset="0"/>
                <a:sym typeface="Arial" panose="020B0604020202020204" pitchFamily="34" charset="0"/>
              </a:rPr>
              <a:t>.</a:t>
            </a: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Long Description: </a:t>
            </a:r>
          </a:p>
          <a:p>
            <a:r>
              <a:rPr lang="en-US" sz="1200" kern="1200" dirty="0">
                <a:solidFill>
                  <a:schemeClr val="tx1"/>
                </a:solidFill>
                <a:effectLst/>
                <a:latin typeface="+mn-lt"/>
                <a:ea typeface="+mn-ea"/>
                <a:cs typeface="+mn-cs"/>
              </a:rPr>
              <a:t>The horizontal axis of the diagram shows projected loyalty, moving from short-term on the left to long-term on the right.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vertical axis shows potential of profitability, moving from low at the lower end to high at the upper end.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details of the four quadrants are as follows: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Butterflies: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Potential of profitability: High</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Projected Loyalty: Short-term</a:t>
            </a:r>
            <a:endParaRPr lang="en-US" sz="1200" b="1" kern="1200" dirty="0">
              <a:solidFill>
                <a:srgbClr val="000000"/>
              </a:solidFill>
              <a:effectLst/>
              <a:latin typeface="+mn-lt"/>
              <a:ea typeface="+mn-ea"/>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True friends: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Potential of profitability: High</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Projected Loyalty: Long-term</a:t>
            </a:r>
          </a:p>
          <a:p>
            <a:r>
              <a:rPr lang="en-US" sz="1200" kern="1200" dirty="0">
                <a:solidFill>
                  <a:schemeClr val="tx1"/>
                </a:solidFill>
                <a:effectLst/>
                <a:latin typeface="+mn-lt"/>
                <a:ea typeface="+mn-ea"/>
                <a:cs typeface="+mn-cs"/>
              </a:rPr>
              <a:t>Strangers: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Potential of profitability: Low</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Projected Loyalty: Short-term</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Barnacles: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Potential of profitability: Low</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Projected Loyalty: long-term. </a:t>
            </a:r>
            <a:endParaRPr lang="en-IN" sz="1200" kern="1200" dirty="0">
              <a:solidFill>
                <a:schemeClr val="tx1"/>
              </a:solidFill>
              <a:effectLst/>
              <a:latin typeface="+mn-lt"/>
              <a:ea typeface="+mn-ea"/>
              <a:cs typeface="+mn-cs"/>
            </a:endParaRPr>
          </a:p>
          <a:p>
            <a:pPr marL="0" lvl="0" indent="0">
              <a:buFont typeface="Arial" panose="020B0604020202020204" pitchFamily="34" charset="0"/>
              <a:buNone/>
            </a:pP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IN" sz="1200" kern="1200" dirty="0">
              <a:solidFill>
                <a:schemeClr val="tx1"/>
              </a:solidFill>
              <a:effectLst/>
              <a:latin typeface="+mn-lt"/>
              <a:ea typeface="+mn-ea"/>
              <a:cs typeface="+mn-cs"/>
            </a:endParaRP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5AF0C887-B483-4726-A87D-9F95650AFA40}" type="slidenum">
              <a:rPr lang="en-US" altLang="en-US" sz="1400">
                <a:solidFill>
                  <a:srgbClr val="000000"/>
                </a:solidFill>
              </a:rPr>
              <a:pPr algn="l">
                <a:spcBef>
                  <a:spcPct val="0"/>
                </a:spcBef>
                <a:buSzTx/>
              </a:pPr>
              <a:t>30</a:t>
            </a:fld>
            <a:endParaRPr lang="en-US" altLang="en-US" sz="1400">
              <a:solidFill>
                <a:srgbClr val="000000"/>
              </a:solidFill>
            </a:endParaRPr>
          </a:p>
        </p:txBody>
      </p:sp>
    </p:spTree>
    <p:extLst>
      <p:ext uri="{BB962C8B-B14F-4D97-AF65-F5344CB8AC3E}">
        <p14:creationId xmlns:p14="http://schemas.microsoft.com/office/powerpoint/2010/main" val="568171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92C03817-C8D1-4254-8500-99970C0FF276}" type="slidenum">
              <a:rPr lang="en-US" altLang="en-US" sz="1400">
                <a:solidFill>
                  <a:srgbClr val="000000"/>
                </a:solidFill>
                <a:latin typeface="Calibri" panose="020F0502020204030204" pitchFamily="34" charset="0"/>
                <a:ea typeface="ヒラギノ角ゴ Pro W3"/>
                <a:cs typeface="ヒラギノ角ゴ Pro W3"/>
              </a:rPr>
              <a:pPr algn="l">
                <a:spcBef>
                  <a:spcPct val="0"/>
                </a:spcBef>
                <a:buSzTx/>
              </a:pPr>
              <a:t>31</a:t>
            </a:fld>
            <a:endParaRPr lang="en-US" altLang="en-US" sz="1400">
              <a:solidFill>
                <a:srgbClr val="000000"/>
              </a:solidFill>
              <a:latin typeface="Calibri" panose="020F0502020204030204" pitchFamily="34" charset="0"/>
              <a:ea typeface="ヒラギノ角ゴ Pro W3"/>
              <a:cs typeface="ヒラギノ角ゴ Pro W3"/>
            </a:endParaRPr>
          </a:p>
        </p:txBody>
      </p:sp>
      <p:sp>
        <p:nvSpPr>
          <p:cNvPr id="81923" name="Rectangle 2"/>
          <p:cNvSpPr>
            <a:spLocks noGrp="1" noRot="1" noChangeAspect="1" noChangeArrowheads="1" noTextEdit="1"/>
          </p:cNvSpPr>
          <p:nvPr>
            <p:ph type="sldImg"/>
          </p:nvPr>
        </p:nvSpPr>
        <p:spPr>
          <a:ln>
            <a:miter lim="800000"/>
          </a:ln>
        </p:spPr>
      </p:sp>
      <p:sp>
        <p:nvSpPr>
          <p:cNvPr id="81924" name="Rectangle 3"/>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solidFill>
                <a:srgbClr val="000000"/>
              </a:solidFill>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65658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Every day, dramatic changes are occurring in the marketplace. Five major developments that are changing the marketing landscape and challenging marketing strategy include the digital age, changing economic environment, growth of not-for-profit marketing, rapid globalization, and the call for sustainable marketing</a:t>
            </a:r>
            <a:r>
              <a:rPr lang="en-US" altLang="en-US" baseline="0" dirty="0">
                <a:latin typeface="Arial" panose="020B0604020202020204" pitchFamily="34" charset="0"/>
              </a:rPr>
              <a:t> practices.</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We will examine these</a:t>
            </a:r>
            <a:r>
              <a:rPr lang="en-US" altLang="en-US" baseline="0" dirty="0">
                <a:latin typeface="Arial" panose="020B0604020202020204" pitchFamily="34" charset="0"/>
              </a:rPr>
              <a:t> developments in more detail on the following slides</a:t>
            </a:r>
            <a:r>
              <a:rPr lang="en-US" altLang="en-US" baseline="0" dirty="0">
                <a:solidFill>
                  <a:srgbClr val="008000"/>
                </a:solidFill>
                <a:latin typeface="Arial" panose="020B0604020202020204" pitchFamily="34" charset="0"/>
              </a:rPr>
              <a:t>.</a:t>
            </a:r>
            <a:endParaRPr lang="en-US" altLang="en-US" dirty="0">
              <a:solidFill>
                <a:srgbClr val="008000"/>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971723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A09A52F1-D86D-4FE2-AEDE-E6E6B46080BB}" type="slidenum">
              <a:rPr lang="en-US" altLang="en-US" sz="1400">
                <a:solidFill>
                  <a:srgbClr val="000000"/>
                </a:solidFill>
                <a:latin typeface="Calibri" panose="020F0502020204030204" pitchFamily="34" charset="0"/>
                <a:ea typeface="ヒラギノ角ゴ Pro W3"/>
                <a:cs typeface="ヒラギノ角ゴ Pro W3"/>
              </a:rPr>
              <a:pPr algn="l">
                <a:spcBef>
                  <a:spcPct val="0"/>
                </a:spcBef>
                <a:buSzTx/>
              </a:pPr>
              <a:t>33</a:t>
            </a:fld>
            <a:endParaRPr lang="en-US" altLang="en-US" sz="1400">
              <a:solidFill>
                <a:srgbClr val="000000"/>
              </a:solidFill>
              <a:latin typeface="Calibri" panose="020F0502020204030204" pitchFamily="34" charset="0"/>
              <a:ea typeface="ヒラギノ角ゴ Pro W3"/>
              <a:cs typeface="ヒラギノ角ゴ Pro W3"/>
            </a:endParaRPr>
          </a:p>
        </p:txBody>
      </p:sp>
      <p:sp>
        <p:nvSpPr>
          <p:cNvPr id="83971" name="Rectangle 2"/>
          <p:cNvSpPr>
            <a:spLocks noGrp="1" noRot="1" noChangeAspect="1" noChangeArrowheads="1" noTextEdit="1"/>
          </p:cNvSpPr>
          <p:nvPr>
            <p:ph type="sldImg"/>
          </p:nvPr>
        </p:nvSpPr>
        <p:spPr>
          <a:ln>
            <a:miter lim="800000"/>
          </a:ln>
        </p:spPr>
      </p:sp>
      <p:sp>
        <p:nvSpPr>
          <p:cNvPr id="83972" name="Rectangle 3"/>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dirty="0">
                <a:cs typeface="Arial" panose="020B0604020202020204" pitchFamily="34" charset="0"/>
                <a:sym typeface="Arial" panose="020B0604020202020204" pitchFamily="34" charset="0"/>
              </a:rPr>
              <a:t>The explosive growth in digital technology has fundamentally changed the way we live—how we communicate, share information, access entertainment, and shop.</a:t>
            </a:r>
          </a:p>
          <a:p>
            <a:pPr eaLnBrk="1" hangingPunct="1">
              <a:spcBef>
                <a:spcPct val="0"/>
              </a:spcBef>
            </a:pPr>
            <a:endParaRPr lang="en-US" altLang="en-US" sz="1000" dirty="0">
              <a:cs typeface="Arial" panose="020B0604020202020204" pitchFamily="34" charset="0"/>
              <a:sym typeface="Arial" panose="020B0604020202020204" pitchFamily="34" charset="0"/>
            </a:endParaRPr>
          </a:p>
          <a:p>
            <a:pPr eaLnBrk="1" hangingPunct="1">
              <a:spcBef>
                <a:spcPct val="0"/>
              </a:spcBef>
            </a:pPr>
            <a:r>
              <a:rPr lang="en-US" altLang="en-US" sz="1000" dirty="0">
                <a:cs typeface="Arial" panose="020B0604020202020204" pitchFamily="34" charset="0"/>
                <a:sym typeface="Arial" panose="020B0604020202020204" pitchFamily="34" charset="0"/>
              </a:rPr>
              <a:t>More than 4 billion people—55 percent of the world’s population—are now online; almost 80 percent of all American adults own smartphones. These numbers will only grow as digital technology rockets into the future.</a:t>
            </a:r>
          </a:p>
        </p:txBody>
      </p:sp>
    </p:spTree>
    <p:extLst>
      <p:ext uri="{BB962C8B-B14F-4D97-AF65-F5344CB8AC3E}">
        <p14:creationId xmlns:p14="http://schemas.microsoft.com/office/powerpoint/2010/main" val="2360364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a:latin typeface="Arial" panose="020B0604020202020204" pitchFamily="34" charset="0"/>
              </a:rPr>
              <a:t>Facebook has more than 2.3 billion active monthly users, Instagram more than 1 billion, Twitter more than 326 million, and Snapchat 186 million. Reddit, the online social news community, has 330 million users from 185 countries. But smaller, more focused social media sites are also thriving, such as </a:t>
            </a:r>
            <a:r>
              <a:rPr lang="en-US" altLang="en-US" b="0" dirty="0" err="1">
                <a:latin typeface="Arial" panose="020B0604020202020204" pitchFamily="34" charset="0"/>
              </a:rPr>
              <a:t>CafeMom</a:t>
            </a:r>
            <a:r>
              <a:rPr lang="en-US" altLang="en-US" b="0" dirty="0">
                <a:latin typeface="Arial" panose="020B0604020202020204" pitchFamily="34" charset="0"/>
              </a:rPr>
              <a:t>, an online community that reaches 75 million moms monthly who exchange advice, entertainment, and commiseration at the community’s online, Facebook, Twitter, Pinterest, YouTube, and mobile sites. </a:t>
            </a:r>
          </a:p>
          <a:p>
            <a:endParaRPr lang="en-US" altLang="en-US" dirty="0">
              <a:latin typeface="Arial" panose="020B0604020202020204" pitchFamily="34" charset="0"/>
            </a:endParaRPr>
          </a:p>
          <a:p>
            <a:r>
              <a:rPr lang="en-US" altLang="en-US" b="1" dirty="0">
                <a:latin typeface="Arial" panose="020B0604020202020204" pitchFamily="34" charset="0"/>
              </a:rPr>
              <a:t>Mobile marketing </a:t>
            </a:r>
            <a:r>
              <a:rPr lang="en-US" altLang="en-US" dirty="0">
                <a:latin typeface="Arial" panose="020B0604020202020204" pitchFamily="34" charset="0"/>
              </a:rPr>
              <a:t>is the fastest-growing digital marketing platform. Marketers use mobile channels to stimulate immediate buying, make shopping easier, enrich the brand experience, or all of these. For example, Starbucks customers can use their mobile devices for everything from finding the nearest Starbucks and learning about new products to placing and paying for orders. </a:t>
            </a:r>
          </a:p>
          <a:p>
            <a:endParaRPr lang="en-US" altLang="en-US" dirty="0">
              <a:latin typeface="Arial" panose="020B0604020202020204" pitchFamily="34" charset="0"/>
            </a:endParaRPr>
          </a:p>
          <a:p>
            <a:r>
              <a:rPr lang="en-US" altLang="en-US" dirty="0">
                <a:latin typeface="Arial" panose="020B0604020202020204" pitchFamily="34" charset="0"/>
              </a:rPr>
              <a:t>Although online, social media, and mobile marketing offer huge potential, most marketers are still learning how to use them effectively. The key is to blend the new digital approaches with traditional marketing to create a smoothly integrated marketing strategy and mix.</a:t>
            </a:r>
          </a:p>
          <a:p>
            <a:endParaRPr lang="en-US" altLang="en-US" dirty="0">
              <a:latin typeface="Arial" panose="020B0604020202020204" pitchFamily="34" charset="0"/>
            </a:endParaRPr>
          </a:p>
          <a:p>
            <a:r>
              <a:rPr lang="en-US" altLang="en-US" b="0" dirty="0">
                <a:latin typeface="Arial" panose="020B0604020202020204" pitchFamily="34" charset="0"/>
              </a:rPr>
              <a:t>Brands use big data to gain deep customer insights, personalize marketing offers, and improve customer engagements and service. To make sense of all this big data and use it to benefit their brands and customers, marketers are turning to ever-more-advanced marketing analytics.  </a:t>
            </a:r>
          </a:p>
          <a:p>
            <a:endParaRPr lang="en-US" altLang="en-US" b="0" dirty="0">
              <a:latin typeface="Arial" panose="020B0604020202020204" pitchFamily="34" charset="0"/>
            </a:endParaRPr>
          </a:p>
          <a:p>
            <a:r>
              <a:rPr lang="en-US" altLang="en-US" b="0" dirty="0">
                <a:latin typeface="Arial" panose="020B0604020202020204" pitchFamily="34" charset="0"/>
              </a:rPr>
              <a:t>Artificial intelligence (AI) involves machines that think and learn in a way that looks and feels human but with a lot more analytical capacity. Marketers can use AI to analyze data quickly and apply the insights to engage customers in real time and help them through the buying process. </a:t>
            </a: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1876220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Marketing has become a major part of the strategies of many not-for-profit </a:t>
            </a:r>
            <a:r>
              <a:rPr lang="en-US" dirty="0">
                <a:latin typeface="Arial" charset="0"/>
                <a:ea typeface="MS PGothic" panose="020B0600070205080204" pitchFamily="34" charset="-128"/>
                <a:cs typeface="ＭＳ Ｐゴシック" charset="0"/>
              </a:rPr>
              <a:t>organizations, such as colleges, hospitals, museums, zoos, symphony orchestras, foundations, and even churches. </a:t>
            </a:r>
            <a:r>
              <a:rPr lang="en-US" altLang="en-US" dirty="0">
                <a:latin typeface="Arial" panose="020B0604020202020204" pitchFamily="34" charset="0"/>
              </a:rPr>
              <a:t>They face stiff competition for support and membership. Sound marketing can help them attract membership, funds, and support. </a:t>
            </a:r>
            <a:r>
              <a:rPr lang="en-US" dirty="0">
                <a:latin typeface="Arial" charset="0"/>
                <a:ea typeface="MS PGothic" panose="020B0600070205080204" pitchFamily="34" charset="-128"/>
                <a:cs typeface="ＭＳ Ｐゴシック" charset="0"/>
              </a:rPr>
              <a:t>For example, Alex’s Lemonade Stand Foundation is a not-for-profit organization with a special mission: “Fighting childhood cancer, one cup at a time.”</a:t>
            </a:r>
          </a:p>
          <a:p>
            <a:endParaRPr lang="en-US" altLang="en-US" dirty="0">
              <a:latin typeface="Arial" panose="020B0604020202020204" pitchFamily="34" charset="0"/>
            </a:endParaRPr>
          </a:p>
          <a:p>
            <a:r>
              <a:rPr lang="en-US" altLang="en-US" dirty="0">
                <a:latin typeface="Arial" panose="020B0604020202020204" pitchFamily="34" charset="0"/>
              </a:rPr>
              <a:t>Government agencies have also shown an increased interest in marketing. For example, the U.S. military has a marketing plan to attract recruits to its different services</a:t>
            </a:r>
            <a:r>
              <a:rPr lang="en-US" altLang="en-US" dirty="0">
                <a:latin typeface="Arial" charset="0"/>
                <a:ea typeface="MS PGothic" panose="020B0600070205080204" pitchFamily="34" charset="-128"/>
              </a:rPr>
              <a:t>.</a:t>
            </a:r>
            <a:endParaRPr lang="en-US" dirty="0">
              <a:latin typeface="Arial" charset="0"/>
              <a:ea typeface="MS PGothic" panose="020B0600070205080204" pitchFamily="34" charset="-128"/>
              <a:cs typeface="ＭＳ Ｐゴシック" charset="0"/>
            </a:endParaRPr>
          </a:p>
          <a:p>
            <a:endParaRPr lang="en-US" dirty="0">
              <a:latin typeface="Arial" charset="0"/>
              <a:ea typeface="MS PGothic" panose="020B0600070205080204" pitchFamily="34" charset="-128"/>
              <a:cs typeface="ＭＳ Ｐゴシック" charset="0"/>
            </a:endParaRPr>
          </a:p>
          <a:p>
            <a:r>
              <a:rPr lang="en-US" dirty="0">
                <a:latin typeface="Arial" charset="0"/>
                <a:ea typeface="MS PGothic" panose="020B0600070205080204" pitchFamily="34" charset="-128"/>
                <a:cs typeface="ＭＳ Ｐゴシック" charset="0"/>
              </a:rPr>
              <a:t>Various government agencies are now designing social marketing campaigns to </a:t>
            </a:r>
            <a:r>
              <a:rPr lang="en-US" b="1" dirty="0">
                <a:latin typeface="Arial" charset="0"/>
                <a:ea typeface="MS PGothic" panose="020B0600070205080204" pitchFamily="34" charset="-128"/>
                <a:cs typeface="ＭＳ Ｐゴシック" charset="0"/>
              </a:rPr>
              <a:t>encourage </a:t>
            </a:r>
            <a:r>
              <a:rPr lang="en-US" dirty="0">
                <a:latin typeface="Arial" charset="0"/>
                <a:ea typeface="MS PGothic" panose="020B0600070205080204" pitchFamily="34" charset="-128"/>
                <a:cs typeface="ＭＳ Ｐゴシック" charset="0"/>
              </a:rPr>
              <a:t>energy conservation and concern for the environment or </a:t>
            </a:r>
            <a:r>
              <a:rPr lang="en-US" b="1" dirty="0">
                <a:latin typeface="Arial" charset="0"/>
                <a:ea typeface="MS PGothic" panose="020B0600070205080204" pitchFamily="34" charset="-128"/>
                <a:cs typeface="ＭＳ Ｐゴシック" charset="0"/>
              </a:rPr>
              <a:t>discourage </a:t>
            </a:r>
            <a:r>
              <a:rPr lang="en-US" dirty="0">
                <a:latin typeface="Arial" charset="0"/>
                <a:ea typeface="MS PGothic" panose="020B0600070205080204" pitchFamily="34" charset="-128"/>
                <a:cs typeface="ＭＳ Ｐゴシック" charset="0"/>
              </a:rPr>
              <a:t>smoking, illegal drug use, and obesity. </a:t>
            </a: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09297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Managers in countries around the world are increasingly taking a global, not just local, view of the company’s industry, competitors, and opportunities. </a:t>
            </a:r>
            <a:r>
              <a:rPr lang="en-US" dirty="0">
                <a:latin typeface="Arial" charset="0"/>
                <a:ea typeface="MS PGothic" panose="020B0600070205080204" pitchFamily="34" charset="-128"/>
                <a:cs typeface="ＭＳ Ｐゴシック" charset="0"/>
              </a:rPr>
              <a:t>They are asking: What is global marketing? How does it differ from domestic marketing? How do global competitors and forces affect our business? To what extent should we “go global”?</a:t>
            </a:r>
            <a:r>
              <a:rPr lang="en-US" altLang="en-US" dirty="0">
                <a:latin typeface="Arial" panose="020B0604020202020204" pitchFamily="34" charset="0"/>
              </a:rPr>
              <a:t> </a:t>
            </a:r>
          </a:p>
          <a:p>
            <a:endParaRPr lang="en-US" altLang="en-US" dirty="0">
              <a:latin typeface="Arial" panose="020B0604020202020204" pitchFamily="34" charset="0"/>
            </a:endParaRPr>
          </a:p>
          <a:p>
            <a:r>
              <a:rPr lang="en-US" altLang="en-US" dirty="0">
                <a:latin typeface="Arial" panose="020B0604020202020204" pitchFamily="34" charset="0"/>
              </a:rPr>
              <a:t>For example, a new internet retailer finds itself receiving orders from all over the world, while at the same time, an American consumer goods producer introduces new products into emerging markets abroad.</a:t>
            </a:r>
          </a:p>
          <a:p>
            <a:endParaRPr lang="en-US" altLang="en-US" dirty="0">
              <a:latin typeface="Arial" panose="020B0604020202020204" pitchFamily="34" charset="0"/>
            </a:endParaRPr>
          </a:p>
          <a:p>
            <a:r>
              <a:rPr lang="en-US" dirty="0">
                <a:latin typeface="Arial" charset="0"/>
                <a:ea typeface="MS PGothic" panose="020B0600070205080204" pitchFamily="34" charset="-128"/>
                <a:cs typeface="ＭＳ Ｐゴシック" charset="0"/>
              </a:rPr>
              <a:t>Marketers are reexamining their relationships with social values and responsibilities and with the very Earth that sustains us.</a:t>
            </a:r>
            <a:r>
              <a:rPr lang="en-US" altLang="en-US" dirty="0">
                <a:latin typeface="Arial" panose="020B0604020202020204" pitchFamily="34" charset="0"/>
              </a:rPr>
              <a:t> Today’s marketers are being called on to develop </a:t>
            </a:r>
            <a:r>
              <a:rPr lang="en-US" altLang="en-US" b="1" dirty="0">
                <a:latin typeface="Arial" panose="020B0604020202020204" pitchFamily="34" charset="0"/>
              </a:rPr>
              <a:t>sustainable marketing </a:t>
            </a:r>
            <a:r>
              <a:rPr lang="en-US" altLang="en-US" dirty="0">
                <a:latin typeface="Arial" panose="020B0604020202020204" pitchFamily="34" charset="0"/>
              </a:rPr>
              <a:t>practices. Corporate ethics and social responsibility have gained in importance. They seek ways to profit by serving immediate needs and the best long-run interests of their customers and communities. </a:t>
            </a: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115288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a:cs typeface="Arial" panose="020B0604020202020204" pitchFamily="34" charset="0"/>
                <a:sym typeface="Arial" panose="020B0604020202020204" pitchFamily="34" charset="0"/>
              </a:rPr>
              <a:t>At the start of this chapter, Figure 1.1 presented a simple model of the marketing process. Now that we’ve discussed all the steps in the process, </a:t>
            </a:r>
            <a:r>
              <a:rPr lang="en-US" altLang="en-US" b="1" dirty="0">
                <a:cs typeface="Arial" panose="020B0604020202020204" pitchFamily="34" charset="0"/>
                <a:sym typeface="Arial" panose="020B0604020202020204" pitchFamily="34" charset="0"/>
              </a:rPr>
              <a:t>Figure 1.6 </a:t>
            </a:r>
            <a:r>
              <a:rPr lang="en-US" altLang="en-US" dirty="0">
                <a:cs typeface="Arial" panose="020B0604020202020204" pitchFamily="34" charset="0"/>
                <a:sym typeface="Arial" panose="020B0604020202020204" pitchFamily="34" charset="0"/>
              </a:rPr>
              <a:t>presents an expanded model that will help you pull it all together. </a:t>
            </a:r>
          </a:p>
          <a:p>
            <a:pPr eaLnBrk="1" hangingPunct="1">
              <a:spcBef>
                <a:spcPct val="0"/>
              </a:spcBef>
            </a:pPr>
            <a:r>
              <a:rPr lang="en-US" altLang="en-US" dirty="0">
                <a:cs typeface="Arial" panose="020B0604020202020204" pitchFamily="34" charset="0"/>
                <a:sym typeface="Arial" panose="020B0604020202020204" pitchFamily="34" charset="0"/>
              </a:rPr>
              <a:t>Long Description: </a:t>
            </a:r>
          </a:p>
          <a:p>
            <a:r>
              <a:rPr lang="en-US" sz="1200" kern="1200" dirty="0">
                <a:solidFill>
                  <a:schemeClr val="tx1"/>
                </a:solidFill>
                <a:effectLst/>
                <a:latin typeface="+mn-lt"/>
                <a:ea typeface="+mn-ea"/>
                <a:cs typeface="+mn-cs"/>
              </a:rPr>
              <a:t>The details of the flowchart are as follows: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heading reads "Create value for customers and build customer relationships."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followed by four stages leading from one to the other as follows: </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Understand the marketplace and customer needs and wants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Design a customer value–driven marketing strategy</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Construct an integrated marketing program that delivers superior value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Engage customers, build profitable relationships, and create customer delight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fourth stage leads to the fifth stage under the heading "Create value from customers in return." </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fifth stage reads "Capture value from customers to create profits and customer equity."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details of the five stages and the related points are as follows: </a:t>
            </a:r>
            <a:endParaRPr lang="en-IN" sz="1200" kern="1200" dirty="0">
              <a:solidFill>
                <a:schemeClr val="tx1"/>
              </a:solidFill>
              <a:effectLst/>
              <a:latin typeface="+mn-lt"/>
              <a:ea typeface="+mn-ea"/>
              <a:cs typeface="+mn-cs"/>
            </a:endParaRPr>
          </a:p>
          <a:p>
            <a:pPr marL="228600" lvl="0" indent="-228600">
              <a:buFont typeface="+mj-lt"/>
              <a:buAutoNum type="arabicPeriod"/>
            </a:pPr>
            <a:r>
              <a:rPr lang="en-US" sz="1200" kern="1200" dirty="0">
                <a:solidFill>
                  <a:schemeClr val="tx1"/>
                </a:solidFill>
                <a:effectLst/>
                <a:latin typeface="+mn-lt"/>
                <a:ea typeface="+mn-ea"/>
                <a:cs typeface="+mn-cs"/>
              </a:rPr>
              <a:t>Understand the marketplace and customer needs and wants</a:t>
            </a:r>
            <a:r>
              <a:rPr lang="en-I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It leads to: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Research customers and the marketplace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Manage marketing information and customer data</a:t>
            </a:r>
            <a:endParaRPr lang="en-IN" sz="1200" kern="1200" dirty="0">
              <a:solidFill>
                <a:schemeClr val="tx1"/>
              </a:solidFill>
              <a:effectLst/>
              <a:latin typeface="+mn-lt"/>
              <a:ea typeface="+mn-ea"/>
              <a:cs typeface="+mn-cs"/>
            </a:endParaRPr>
          </a:p>
          <a:p>
            <a:pPr marL="228600" lvl="0" indent="-228600">
              <a:buFont typeface="+mj-lt"/>
              <a:buAutoNum type="arabicPeriod" startAt="2"/>
            </a:pPr>
            <a:r>
              <a:rPr lang="en-US" sz="1200" kern="1200" dirty="0">
                <a:solidFill>
                  <a:schemeClr val="tx1"/>
                </a:solidFill>
                <a:effectLst/>
                <a:latin typeface="+mn-lt"/>
                <a:ea typeface="+mn-ea"/>
                <a:cs typeface="+mn-cs"/>
              </a:rPr>
              <a:t>Design a customer value–driven marketing strategy</a:t>
            </a:r>
            <a:r>
              <a:rPr lang="en-I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It leads to: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Select customers to serve: market segmentation and targeting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Decide on a value proposition: differentiation and positioning</a:t>
            </a:r>
            <a:endParaRPr lang="en-IN" sz="1200" kern="1200" dirty="0">
              <a:solidFill>
                <a:schemeClr val="tx1"/>
              </a:solidFill>
              <a:effectLst/>
              <a:latin typeface="+mn-lt"/>
              <a:ea typeface="+mn-ea"/>
              <a:cs typeface="+mn-cs"/>
            </a:endParaRPr>
          </a:p>
          <a:p>
            <a:pPr marL="228600" lvl="0" indent="-228600">
              <a:buFont typeface="+mj-lt"/>
              <a:buAutoNum type="arabicPeriod" startAt="3"/>
            </a:pPr>
            <a:r>
              <a:rPr lang="en-US" sz="1200" kern="1200" dirty="0">
                <a:solidFill>
                  <a:schemeClr val="tx1"/>
                </a:solidFill>
                <a:effectLst/>
                <a:latin typeface="+mn-lt"/>
                <a:ea typeface="+mn-ea"/>
                <a:cs typeface="+mn-cs"/>
              </a:rPr>
              <a:t>Construct an integrated marketing program that delivers superior value It leads to: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Product and service design: build strong brands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Pricing: create real value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Distribution: manage demand and supply chains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Promotion: communicate the value proposition</a:t>
            </a:r>
            <a:endParaRPr lang="en-IN" sz="1200" kern="1200" dirty="0">
              <a:solidFill>
                <a:schemeClr val="tx1"/>
              </a:solidFill>
              <a:effectLst/>
              <a:latin typeface="+mn-lt"/>
              <a:ea typeface="+mn-ea"/>
              <a:cs typeface="+mn-cs"/>
            </a:endParaRPr>
          </a:p>
          <a:p>
            <a:pPr marL="228600" lvl="0" indent="-228600">
              <a:buFont typeface="+mj-lt"/>
              <a:buAutoNum type="arabicPeriod" startAt="4"/>
            </a:pPr>
            <a:r>
              <a:rPr lang="en-US" sz="1200" kern="1200" dirty="0">
                <a:solidFill>
                  <a:schemeClr val="tx1"/>
                </a:solidFill>
                <a:effectLst/>
                <a:latin typeface="+mn-lt"/>
                <a:ea typeface="+mn-ea"/>
                <a:cs typeface="+mn-cs"/>
              </a:rPr>
              <a:t>Engage customers, build profitable relationships, and create customer delight It leads to: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Customer relationship management; build engagement and strong relationships with chosen customers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Partner relationship management: build strong relationships with marketing partners</a:t>
            </a:r>
            <a:endParaRPr lang="en-IN" sz="1200" kern="1200" dirty="0">
              <a:solidFill>
                <a:schemeClr val="tx1"/>
              </a:solidFill>
              <a:effectLst/>
              <a:latin typeface="+mn-lt"/>
              <a:ea typeface="+mn-ea"/>
              <a:cs typeface="+mn-cs"/>
            </a:endParaRPr>
          </a:p>
          <a:p>
            <a:pPr marL="228600" lvl="0" indent="-228600">
              <a:buFont typeface="+mj-lt"/>
              <a:buAutoNum type="arabicPeriod" startAt="5"/>
            </a:pPr>
            <a:r>
              <a:rPr lang="en-US" sz="1200" kern="1200" dirty="0">
                <a:solidFill>
                  <a:schemeClr val="tx1"/>
                </a:solidFill>
                <a:effectLst/>
                <a:latin typeface="+mn-lt"/>
                <a:ea typeface="+mn-ea"/>
                <a:cs typeface="+mn-cs"/>
              </a:rPr>
              <a:t>Capture value from customers in return create profits and customer equity</a:t>
            </a:r>
            <a:r>
              <a:rPr lang="en-IN"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It leads to: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satisfied, loyal customers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Capture customer lifetime value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Increase share of market and share of customer</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bi-directional arrow at the bottom of the chart, pointing to the first stage on the left and the last stage on the right, has the following labels marked from left to right: Harness marketing technology; Manage global markets; Ensure environmental and social responsibility. </a:t>
            </a:r>
            <a:endParaRPr lang="en-I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 note corresponding to the flowchart reads: "This expanded version of Figure 1.1 at the beginning of the chapter provides a good road map for the rest of the text. The underlying concept of the entire text is that marketing creates value for customers in order to capture value from customers in return." </a:t>
            </a:r>
            <a:endParaRPr lang="en-IN" sz="1200" kern="1200" dirty="0">
              <a:solidFill>
                <a:schemeClr val="tx1"/>
              </a:solidFill>
              <a:effectLst/>
              <a:latin typeface="+mn-lt"/>
              <a:ea typeface="+mn-ea"/>
              <a:cs typeface="+mn-cs"/>
            </a:endParaRPr>
          </a:p>
          <a:p>
            <a:pPr eaLnBrk="1" hangingPunct="1">
              <a:spcBef>
                <a:spcPct val="0"/>
              </a:spcBef>
            </a:pPr>
            <a:endParaRPr lang="en-US" altLang="en-US" dirty="0">
              <a:cs typeface="Arial" panose="020B0604020202020204" pitchFamily="34" charset="0"/>
              <a:sym typeface="Arial" panose="020B0604020202020204" pitchFamily="34" charset="0"/>
            </a:endParaRPr>
          </a:p>
        </p:txBody>
      </p:sp>
      <p:sp>
        <p:nvSpPr>
          <p:cNvPr id="880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78DF9577-A33D-4070-8141-0A5F5F89746B}" type="slidenum">
              <a:rPr lang="en-US" altLang="en-US" sz="1400">
                <a:solidFill>
                  <a:srgbClr val="000000"/>
                </a:solidFill>
              </a:rPr>
              <a:pPr algn="l">
                <a:spcBef>
                  <a:spcPct val="0"/>
                </a:spcBef>
                <a:buSzTx/>
              </a:pPr>
              <a:t>37</a:t>
            </a:fld>
            <a:endParaRPr lang="en-US" altLang="en-US" sz="1400">
              <a:solidFill>
                <a:srgbClr val="000000"/>
              </a:solidFill>
            </a:endParaRPr>
          </a:p>
        </p:txBody>
      </p:sp>
    </p:spTree>
    <p:extLst>
      <p:ext uri="{BB962C8B-B14F-4D97-AF65-F5344CB8AC3E}">
        <p14:creationId xmlns:p14="http://schemas.microsoft.com/office/powerpoint/2010/main" val="321931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spcBef>
                <a:spcPct val="0"/>
              </a:spcBef>
            </a:pPr>
            <a:r>
              <a:rPr lang="en-US" altLang="en-US" sz="1200" b="1" baseline="30000" dirty="0">
                <a:solidFill>
                  <a:srgbClr val="000000"/>
                </a:solidFill>
                <a:latin typeface="+mj-lt"/>
                <a:ea typeface="MS PGothic" panose="020B0600070205080204" pitchFamily="34" charset="-128"/>
                <a:cs typeface="Arial" panose="020B0604020202020204" pitchFamily="34" charset="0"/>
                <a:sym typeface="Arial" panose="020B0604020202020204" pitchFamily="34" charset="0"/>
              </a:rPr>
              <a:t>Discussion Question</a:t>
            </a:r>
          </a:p>
          <a:p>
            <a:pPr eaLnBrk="1" hangingPunct="1">
              <a:lnSpc>
                <a:spcPct val="80000"/>
              </a:lnSpc>
              <a:spcBef>
                <a:spcPct val="0"/>
              </a:spcBef>
            </a:pPr>
            <a:r>
              <a:rPr lang="en-US" altLang="en-US" sz="1200" i="1" baseline="30000" dirty="0">
                <a:solidFill>
                  <a:srgbClr val="000000"/>
                </a:solidFill>
                <a:latin typeface="+mj-lt"/>
                <a:ea typeface="MS PGothic" panose="020B0600070205080204" pitchFamily="34" charset="-128"/>
                <a:cs typeface="Arial" panose="020B0604020202020204" pitchFamily="34" charset="0"/>
                <a:sym typeface="Arial" panose="020B0604020202020204" pitchFamily="34" charset="0"/>
              </a:rPr>
              <a:t>Ask students for examples of either national or local companies that are excellent at marketing and ask how they reflect the definition given in this slide.</a:t>
            </a:r>
          </a:p>
          <a:p>
            <a:pPr eaLnBrk="1" hangingPunct="1">
              <a:lnSpc>
                <a:spcPct val="80000"/>
              </a:lnSpc>
              <a:spcBef>
                <a:spcPct val="0"/>
              </a:spcBef>
            </a:pPr>
            <a:endParaRPr lang="en-US" altLang="en-US" sz="1200" i="1" baseline="30000" dirty="0">
              <a:solidFill>
                <a:srgbClr val="000000"/>
              </a:solidFill>
              <a:latin typeface="+mj-lt"/>
              <a:ea typeface="MS PGothic" panose="020B0600070205080204" pitchFamily="34" charset="-128"/>
              <a:cs typeface="Arial" panose="020B0604020202020204" pitchFamily="34" charset="0"/>
              <a:sym typeface="Arial" panose="020B0604020202020204" pitchFamily="34" charset="0"/>
            </a:endParaRPr>
          </a:p>
          <a:p>
            <a:pPr eaLnBrk="1" hangingPunct="1">
              <a:lnSpc>
                <a:spcPct val="80000"/>
              </a:lnSpc>
              <a:spcBef>
                <a:spcPct val="0"/>
              </a:spcBef>
            </a:pPr>
            <a:r>
              <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rPr>
              <a:t>Perhaps the simplest definition of marketing is engaging customers and managing profitable customer relationships</a:t>
            </a:r>
            <a:r>
              <a:rPr lang="en-US" altLang="en-US" sz="1200" i="1" baseline="30000" dirty="0">
                <a:latin typeface="+mj-lt"/>
                <a:ea typeface="MS PGothic" panose="020B0600070205080204" pitchFamily="34" charset="-128"/>
                <a:cs typeface="Arial" panose="020B0604020202020204" pitchFamily="34" charset="0"/>
                <a:sym typeface="Arial" panose="020B0604020202020204" pitchFamily="34" charset="0"/>
              </a:rPr>
              <a:t>.</a:t>
            </a:r>
          </a:p>
          <a:p>
            <a:pPr eaLnBrk="1" hangingPunct="1">
              <a:lnSpc>
                <a:spcPct val="80000"/>
              </a:lnSpc>
              <a:spcBef>
                <a:spcPct val="0"/>
              </a:spcBef>
            </a:pPr>
            <a:endParaRPr lang="en-US" altLang="en-US" sz="1200" i="1" baseline="30000" dirty="0">
              <a:latin typeface="+mj-lt"/>
              <a:ea typeface="MS PGothic" panose="020B0600070205080204" pitchFamily="34" charset="-128"/>
              <a:cs typeface="Arial" panose="020B0604020202020204" pitchFamily="34" charset="0"/>
              <a:sym typeface="Arial" panose="020B0604020202020204" pitchFamily="34" charset="0"/>
            </a:endParaRPr>
          </a:p>
          <a:p>
            <a:pPr eaLnBrk="1" hangingPunct="1">
              <a:lnSpc>
                <a:spcPct val="80000"/>
              </a:lnSpc>
              <a:spcBef>
                <a:spcPct val="0"/>
              </a:spcBef>
            </a:pPr>
            <a:r>
              <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rPr>
              <a:t>The twofold goal of marketing is to:</a:t>
            </a:r>
          </a:p>
          <a:p>
            <a:pPr eaLnBrk="1" hangingPunct="1">
              <a:lnSpc>
                <a:spcPct val="80000"/>
              </a:lnSpc>
              <a:spcBef>
                <a:spcPct val="0"/>
              </a:spcBef>
            </a:pPr>
            <a:endPar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endParaRPr>
          </a:p>
          <a:p>
            <a:pPr marL="1200150" lvl="2" indent="-285750" eaLnBrk="1" hangingPunct="1">
              <a:lnSpc>
                <a:spcPct val="80000"/>
              </a:lnSpc>
              <a:spcBef>
                <a:spcPct val="0"/>
              </a:spcBef>
              <a:buFontTx/>
              <a:buChar char="•"/>
            </a:pPr>
            <a:r>
              <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rPr>
              <a:t>attract new customers by promising superior value</a:t>
            </a:r>
          </a:p>
          <a:p>
            <a:pPr marL="1200150" lvl="2" indent="-285750" eaLnBrk="1" hangingPunct="1">
              <a:lnSpc>
                <a:spcPct val="80000"/>
              </a:lnSpc>
              <a:spcBef>
                <a:spcPct val="0"/>
              </a:spcBef>
              <a:buFontTx/>
              <a:buChar char="•"/>
            </a:pPr>
            <a:r>
              <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rPr>
              <a:t>grow current customers by delivering satisfaction</a:t>
            </a:r>
          </a:p>
          <a:p>
            <a:pPr eaLnBrk="1" hangingPunct="1">
              <a:lnSpc>
                <a:spcPct val="80000"/>
              </a:lnSpc>
              <a:spcBef>
                <a:spcPct val="0"/>
              </a:spcBef>
            </a:pPr>
            <a:endPar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endParaRPr>
          </a:p>
          <a:p>
            <a:pPr eaLnBrk="1" hangingPunct="1">
              <a:lnSpc>
                <a:spcPct val="80000"/>
              </a:lnSpc>
              <a:spcBef>
                <a:spcPct val="0"/>
              </a:spcBef>
            </a:pPr>
            <a:r>
              <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rPr>
              <a:t>Sound marketing is critical to the success of every organization:</a:t>
            </a:r>
          </a:p>
          <a:p>
            <a:pPr eaLnBrk="1" hangingPunct="1">
              <a:lnSpc>
                <a:spcPct val="80000"/>
              </a:lnSpc>
              <a:spcBef>
                <a:spcPct val="0"/>
              </a:spcBef>
            </a:pPr>
            <a:endPar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endParaRPr>
          </a:p>
          <a:p>
            <a:pPr marL="1200150" lvl="2" indent="-285750" eaLnBrk="1" hangingPunct="1">
              <a:lnSpc>
                <a:spcPct val="80000"/>
              </a:lnSpc>
              <a:spcBef>
                <a:spcPct val="0"/>
              </a:spcBef>
              <a:buFontTx/>
              <a:buChar char="•"/>
            </a:pPr>
            <a:r>
              <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rPr>
              <a:t> large for-profit firms</a:t>
            </a:r>
          </a:p>
          <a:p>
            <a:pPr marL="1200150" lvl="2" indent="-285750" eaLnBrk="1" hangingPunct="1">
              <a:lnSpc>
                <a:spcPct val="80000"/>
              </a:lnSpc>
              <a:spcBef>
                <a:spcPct val="0"/>
              </a:spcBef>
              <a:buFontTx/>
              <a:buChar char="•"/>
            </a:pPr>
            <a:r>
              <a:rPr lang="en-US" altLang="en-US" sz="1200" baseline="30000" dirty="0">
                <a:latin typeface="+mj-lt"/>
                <a:ea typeface="MS PGothic" panose="020B0600070205080204" pitchFamily="34" charset="-128"/>
                <a:cs typeface="Arial" panose="020B0604020202020204" pitchFamily="34" charset="0"/>
                <a:sym typeface="Arial" panose="020B0604020202020204" pitchFamily="34" charset="0"/>
              </a:rPr>
              <a:t> not-for-profit organizations</a:t>
            </a:r>
          </a:p>
          <a:p>
            <a:pPr eaLnBrk="1" hangingPunct="1">
              <a:lnSpc>
                <a:spcPct val="80000"/>
              </a:lnSpc>
              <a:spcBef>
                <a:spcPct val="0"/>
              </a:spcBef>
            </a:pPr>
            <a:endParaRPr lang="en-US" altLang="en-US" sz="1200" baseline="30000" dirty="0">
              <a:solidFill>
                <a:srgbClr val="000000"/>
              </a:solidFill>
              <a:latin typeface="+mj-lt"/>
              <a:ea typeface="MS PGothic" panose="020B0600070205080204" pitchFamily="34" charset="-128"/>
              <a:cs typeface="Arial" panose="020B0604020202020204" pitchFamily="34" charset="0"/>
              <a:sym typeface="Arial" panose="020B0604020202020204" pitchFamily="34" charset="0"/>
            </a:endParaRPr>
          </a:p>
          <a:p>
            <a:pPr eaLnBrk="1" hangingPunct="1">
              <a:lnSpc>
                <a:spcPct val="80000"/>
              </a:lnSpc>
              <a:spcBef>
                <a:spcPct val="0"/>
              </a:spcBef>
            </a:pPr>
            <a:r>
              <a:rPr lang="en-US" altLang="en-US" sz="1200" baseline="30000" dirty="0">
                <a:latin typeface="+mj-lt"/>
                <a:sym typeface="Arial" panose="020B0604020202020204" pitchFamily="34" charset="0"/>
              </a:rPr>
              <a:t>You already know a lot about marketing—it’s all around you:</a:t>
            </a:r>
          </a:p>
          <a:p>
            <a:pPr eaLnBrk="1" hangingPunct="1">
              <a:lnSpc>
                <a:spcPct val="80000"/>
              </a:lnSpc>
              <a:spcBef>
                <a:spcPct val="0"/>
              </a:spcBef>
            </a:pPr>
            <a:endParaRPr lang="en-US" altLang="en-US" sz="1200" baseline="30000" dirty="0">
              <a:latin typeface="+mj-lt"/>
              <a:sym typeface="Arial" panose="020B0604020202020204" pitchFamily="34" charset="0"/>
            </a:endParaRPr>
          </a:p>
          <a:p>
            <a:pPr marL="1200150" lvl="2" indent="-285750" eaLnBrk="1" hangingPunct="1">
              <a:lnSpc>
                <a:spcPct val="80000"/>
              </a:lnSpc>
              <a:spcBef>
                <a:spcPct val="0"/>
              </a:spcBef>
              <a:buFontTx/>
              <a:buChar char="•"/>
            </a:pPr>
            <a:r>
              <a:rPr lang="en-US" altLang="en-US" sz="1200" baseline="30000" dirty="0">
                <a:latin typeface="+mj-lt"/>
                <a:sym typeface="Arial" panose="020B0604020202020204" pitchFamily="34" charset="0"/>
              </a:rPr>
              <a:t>products at your nearby shopping mall</a:t>
            </a:r>
          </a:p>
          <a:p>
            <a:pPr marL="1200150" lvl="2" indent="-285750" eaLnBrk="1" hangingPunct="1">
              <a:lnSpc>
                <a:spcPct val="80000"/>
              </a:lnSpc>
              <a:spcBef>
                <a:spcPct val="0"/>
              </a:spcBef>
              <a:buFontTx/>
              <a:buChar char="•"/>
            </a:pPr>
            <a:r>
              <a:rPr lang="en-US" altLang="en-US" sz="1200" baseline="30000" dirty="0">
                <a:latin typeface="+mj-lt"/>
                <a:sym typeface="Arial" panose="020B0604020202020204" pitchFamily="34" charset="0"/>
              </a:rPr>
              <a:t>ads that fill your TV screen and magazines, or stuff your mailbox</a:t>
            </a:r>
          </a:p>
          <a:p>
            <a:pPr marL="1200150" lvl="2" indent="-285750" eaLnBrk="1" hangingPunct="1">
              <a:lnSpc>
                <a:spcPct val="80000"/>
              </a:lnSpc>
              <a:spcBef>
                <a:spcPct val="0"/>
              </a:spcBef>
              <a:buFontTx/>
              <a:buChar char="•"/>
            </a:pPr>
            <a:r>
              <a:rPr lang="en-US" altLang="en-US" sz="1200" baseline="30000" dirty="0">
                <a:latin typeface="+mj-lt"/>
                <a:sym typeface="Arial" panose="020B0604020202020204" pitchFamily="34" charset="0"/>
              </a:rPr>
              <a:t>imaginative websites and mobile phone apps</a:t>
            </a:r>
          </a:p>
          <a:p>
            <a:pPr marL="1200150" lvl="2" indent="-285750" eaLnBrk="1" hangingPunct="1">
              <a:lnSpc>
                <a:spcPct val="80000"/>
              </a:lnSpc>
              <a:spcBef>
                <a:spcPct val="0"/>
              </a:spcBef>
              <a:buFontTx/>
              <a:buChar char="•"/>
            </a:pPr>
            <a:r>
              <a:rPr lang="en-US" altLang="en-US" sz="1200" baseline="30000" dirty="0">
                <a:latin typeface="+mj-lt"/>
                <a:sym typeface="Arial" panose="020B0604020202020204" pitchFamily="34" charset="0"/>
              </a:rPr>
              <a:t>blogs, online videos, and social media	</a:t>
            </a:r>
          </a:p>
          <a:p>
            <a:pPr eaLnBrk="1" hangingPunct="1">
              <a:lnSpc>
                <a:spcPct val="80000"/>
              </a:lnSpc>
              <a:spcBef>
                <a:spcPct val="0"/>
              </a:spcBef>
            </a:pPr>
            <a:endParaRPr lang="en-US" altLang="en-US" sz="1200" baseline="30000" dirty="0">
              <a:latin typeface="+mj-lt"/>
              <a:sym typeface="Arial" panose="020B0604020202020204" pitchFamily="34" charset="0"/>
            </a:endParaRPr>
          </a:p>
          <a:p>
            <a:pPr eaLnBrk="1" hangingPunct="1">
              <a:lnSpc>
                <a:spcPct val="80000"/>
              </a:lnSpc>
              <a:spcBef>
                <a:spcPct val="0"/>
              </a:spcBef>
            </a:pPr>
            <a:r>
              <a:rPr lang="en-US" altLang="en-US" sz="1200" baseline="30000" dirty="0">
                <a:latin typeface="+mn-lt"/>
                <a:sym typeface="Arial" panose="020B0604020202020204" pitchFamily="34" charset="0"/>
              </a:rPr>
              <a:t>Today’s marketers reach you directly, personally, and interactively. They want to become a part of your life and enrich your experiences with their brands—to help you </a:t>
            </a:r>
            <a:r>
              <a:rPr lang="en-US" altLang="en-US" sz="1200" i="1" baseline="30000" dirty="0">
                <a:latin typeface="+mn-lt"/>
                <a:sym typeface="Arial" panose="020B0604020202020204" pitchFamily="34" charset="0"/>
              </a:rPr>
              <a:t>live </a:t>
            </a:r>
            <a:r>
              <a:rPr lang="en-US" altLang="en-US" sz="1200" baseline="30000" dirty="0">
                <a:latin typeface="+mn-lt"/>
                <a:sym typeface="Arial" panose="020B0604020202020204" pitchFamily="34" charset="0"/>
              </a:rPr>
              <a:t>their brands.</a:t>
            </a:r>
            <a:endParaRPr lang="en-US" altLang="en-US" sz="1200" i="1" baseline="30000" dirty="0">
              <a:solidFill>
                <a:srgbClr val="000000"/>
              </a:solidFill>
              <a:latin typeface="+mn-lt"/>
              <a:ea typeface="MS PGothic" panose="020B0600070205080204" pitchFamily="34" charset="-128"/>
              <a:sym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04948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charset="0"/>
                <a:ea typeface="MS PGothic" panose="020B0600070205080204" pitchFamily="34" charset="-128"/>
                <a:cs typeface="ＭＳ Ｐゴシック" charset="0"/>
              </a:rPr>
              <a:t>This important figure shows marketing in a nutshell. By creating value </a:t>
            </a:r>
            <a:r>
              <a:rPr lang="en-US" b="1" dirty="0">
                <a:latin typeface="Arial" charset="0"/>
                <a:ea typeface="MS PGothic" panose="020B0600070205080204" pitchFamily="34" charset="-128"/>
                <a:cs typeface="ＭＳ Ｐゴシック" charset="0"/>
              </a:rPr>
              <a:t>for</a:t>
            </a:r>
            <a:r>
              <a:rPr lang="en-US" dirty="0">
                <a:latin typeface="Arial" charset="0"/>
                <a:ea typeface="MS PGothic" panose="020B0600070205080204" pitchFamily="34" charset="-128"/>
                <a:cs typeface="ＭＳ Ｐゴシック" charset="0"/>
              </a:rPr>
              <a:t> customers, marketers capture value </a:t>
            </a:r>
            <a:r>
              <a:rPr lang="en-US" b="1" dirty="0">
                <a:latin typeface="Arial" charset="0"/>
                <a:ea typeface="MS PGothic" panose="020B0600070205080204" pitchFamily="34" charset="-128"/>
                <a:cs typeface="ＭＳ Ｐゴシック" charset="0"/>
              </a:rPr>
              <a:t>from</a:t>
            </a:r>
            <a:r>
              <a:rPr lang="en-US" dirty="0">
                <a:latin typeface="Arial" charset="0"/>
                <a:ea typeface="MS PGothic" panose="020B0600070205080204" pitchFamily="34" charset="-128"/>
                <a:cs typeface="ＭＳ Ｐゴシック" charset="0"/>
              </a:rPr>
              <a:t> customers in return. This five-step process forms the marketing framework for the rest of the chapter and the remainder of the text.</a:t>
            </a:r>
          </a:p>
          <a:p>
            <a:endParaRPr lang="en-US" altLang="en-US" dirty="0">
              <a:latin typeface="Arial" charset="0"/>
              <a:ea typeface="MS PGothic" panose="020B0600070205080204" pitchFamily="34" charset="-128"/>
            </a:endParaRPr>
          </a:p>
          <a:p>
            <a:r>
              <a:rPr lang="en-US" altLang="en-US" dirty="0">
                <a:solidFill>
                  <a:schemeClr val="tx1"/>
                </a:solidFill>
                <a:latin typeface="Arial" panose="020B0604020202020204" pitchFamily="34" charset="0"/>
              </a:rPr>
              <a:t>This figure presents a simple, five-step model of the marketing process for creating and capturing customer value. In the first four steps, companies work to understand consumers, create customer value, and build strong customer relationships. In the final step, companies reap the rewards of creating superior customer value. The rewards are in the form of sales, profits, and long-term customer equity.</a:t>
            </a:r>
          </a:p>
          <a:p>
            <a:r>
              <a:rPr lang="en-US" altLang="en-US" dirty="0">
                <a:solidFill>
                  <a:schemeClr val="tx1"/>
                </a:solidFill>
                <a:latin typeface="Arial" panose="020B0604020202020204" pitchFamily="34" charset="0"/>
              </a:rPr>
              <a:t>Long Description: </a:t>
            </a:r>
          </a:p>
          <a:p>
            <a:r>
              <a:rPr lang="en-US" sz="1200" kern="1200" dirty="0">
                <a:solidFill>
                  <a:schemeClr val="tx1"/>
                </a:solidFill>
                <a:effectLst/>
                <a:latin typeface="+mn-lt"/>
                <a:ea typeface="+mn-ea"/>
                <a:cs typeface="+mn-cs"/>
              </a:rPr>
              <a:t>The heading above the chart reads: Create value for customers and build customer relationships.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stages of the flow chart are in sequence with arrows pointing from one to the next from the left to the right as follows: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Understand the marketplace and customer needs and wants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Design a customer value-driven marketing strategy</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Construct an integrated marketing program that delivers superior value</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Engage customers, build profitable relationships, and create customer delight</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Capture value from customers in return: capture value from customers to create profits and customer equity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note corresponding to the flowchart reads "This important figure shows marketing in a nutshell. By creating value for customers, marketers capture value from customers in return. This five-step process forms the marketing framework for the rest of the chapter and the remainder of the text." </a:t>
            </a:r>
            <a:endParaRPr lang="en-IN" sz="1200" kern="1200" dirty="0">
              <a:solidFill>
                <a:schemeClr val="tx1"/>
              </a:solidFill>
              <a:effectLst/>
              <a:latin typeface="+mn-lt"/>
              <a:ea typeface="+mn-ea"/>
              <a:cs typeface="+mn-cs"/>
            </a:endParaRPr>
          </a:p>
          <a:p>
            <a:endParaRPr lang="en-US" altLang="en-US" dirty="0">
              <a:solidFill>
                <a:schemeClr val="tx1"/>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86513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Human </a:t>
            </a:r>
            <a:r>
              <a:rPr lang="en-US" altLang="en-US" b="1" dirty="0">
                <a:solidFill>
                  <a:srgbClr val="000000"/>
                </a:solidFill>
                <a:cs typeface="Arial" panose="020B0604020202020204" pitchFamily="34" charset="0"/>
                <a:sym typeface="Arial" panose="020B0604020202020204" pitchFamily="34" charset="0"/>
              </a:rPr>
              <a:t>needs</a:t>
            </a:r>
            <a:r>
              <a:rPr lang="en-US" altLang="en-US" dirty="0">
                <a:solidFill>
                  <a:srgbClr val="000000"/>
                </a:solidFill>
                <a:cs typeface="Arial" panose="020B0604020202020204" pitchFamily="34" charset="0"/>
                <a:sym typeface="Arial" panose="020B0604020202020204" pitchFamily="34" charset="0"/>
              </a:rPr>
              <a:t> include: basic </a:t>
            </a:r>
            <a:r>
              <a:rPr lang="en-US" altLang="en-US" i="1" dirty="0">
                <a:solidFill>
                  <a:srgbClr val="000000"/>
                </a:solidFill>
                <a:cs typeface="Arial" panose="020B0604020202020204" pitchFamily="34" charset="0"/>
                <a:sym typeface="Arial" panose="020B0604020202020204" pitchFamily="34" charset="0"/>
              </a:rPr>
              <a:t>physical</a:t>
            </a:r>
            <a:r>
              <a:rPr lang="en-US" altLang="en-US" dirty="0">
                <a:solidFill>
                  <a:srgbClr val="000000"/>
                </a:solidFill>
                <a:cs typeface="Arial" panose="020B0604020202020204" pitchFamily="34" charset="0"/>
                <a:sym typeface="Arial" panose="020B0604020202020204" pitchFamily="34" charset="0"/>
              </a:rPr>
              <a:t> needs for food, clothing, warmth, and safety; </a:t>
            </a:r>
            <a:r>
              <a:rPr lang="en-US" altLang="en-US" i="1" dirty="0">
                <a:solidFill>
                  <a:srgbClr val="000000"/>
                </a:solidFill>
                <a:cs typeface="Arial" panose="020B0604020202020204" pitchFamily="34" charset="0"/>
                <a:sym typeface="Arial" panose="020B0604020202020204" pitchFamily="34" charset="0"/>
              </a:rPr>
              <a:t>social</a:t>
            </a:r>
            <a:r>
              <a:rPr lang="en-US" altLang="en-US" dirty="0">
                <a:solidFill>
                  <a:srgbClr val="000000"/>
                </a:solidFill>
                <a:cs typeface="Arial" panose="020B0604020202020204" pitchFamily="34" charset="0"/>
                <a:sym typeface="Arial" panose="020B0604020202020204" pitchFamily="34" charset="0"/>
              </a:rPr>
              <a:t> needs for belonging and affection; and </a:t>
            </a:r>
            <a:r>
              <a:rPr lang="en-US" altLang="en-US" i="1" dirty="0">
                <a:solidFill>
                  <a:srgbClr val="000000"/>
                </a:solidFill>
                <a:cs typeface="Arial" panose="020B0604020202020204" pitchFamily="34" charset="0"/>
                <a:sym typeface="Arial" panose="020B0604020202020204" pitchFamily="34" charset="0"/>
              </a:rPr>
              <a:t>individual</a:t>
            </a:r>
            <a:r>
              <a:rPr lang="en-US" altLang="en-US" dirty="0">
                <a:solidFill>
                  <a:srgbClr val="000000"/>
                </a:solidFill>
                <a:cs typeface="Arial" panose="020B0604020202020204" pitchFamily="34" charset="0"/>
                <a:sym typeface="Arial" panose="020B0604020202020204" pitchFamily="34" charset="0"/>
              </a:rPr>
              <a:t> needs for knowledge and self-expression.</a:t>
            </a:r>
          </a:p>
          <a:p>
            <a:pPr eaLnBrk="1" hangingPunct="1">
              <a:spcBef>
                <a:spcPct val="0"/>
              </a:spcBef>
            </a:pPr>
            <a:endParaRPr lang="en-US" altLang="en-US" b="1"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Wants</a:t>
            </a:r>
            <a:r>
              <a:rPr lang="en-US" altLang="en-US" dirty="0">
                <a:solidFill>
                  <a:srgbClr val="000000"/>
                </a:solidFill>
                <a:cs typeface="Arial" panose="020B0604020202020204" pitchFamily="34" charset="0"/>
                <a:sym typeface="Arial" panose="020B0604020202020204" pitchFamily="34" charset="0"/>
              </a:rPr>
              <a:t> are the form human needs take as they are shaped by one’s society and are described in terms of objects that will satisfy those needs. </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When backed by buying power, wants become </a:t>
            </a:r>
            <a:r>
              <a:rPr lang="en-US" altLang="en-US" b="1" dirty="0">
                <a:solidFill>
                  <a:srgbClr val="000000"/>
                </a:solidFill>
                <a:cs typeface="Arial" panose="020B0604020202020204" pitchFamily="34" charset="0"/>
                <a:sym typeface="Arial" panose="020B0604020202020204" pitchFamily="34" charset="0"/>
              </a:rPr>
              <a:t>demands</a:t>
            </a:r>
            <a:r>
              <a:rPr lang="en-US" altLang="en-US" dirty="0">
                <a:solidFill>
                  <a:srgbClr val="000000"/>
                </a:solidFill>
                <a:cs typeface="Arial" panose="020B0604020202020204" pitchFamily="34" charset="0"/>
                <a:sym typeface="Arial" panose="020B0604020202020204" pitchFamily="34" charset="0"/>
              </a:rPr>
              <a:t>.</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0000"/>
                </a:solidFill>
                <a:cs typeface="Arial" panose="020B0604020202020204" pitchFamily="34" charset="0"/>
                <a:sym typeface="Arial" panose="020B0604020202020204" pitchFamily="34" charset="0"/>
              </a:rPr>
              <a:t>Outstanding marketing companies go to great lengths to learn about and understand their customers’ needs, wants, and demands. </a:t>
            </a:r>
          </a:p>
          <a:p>
            <a:pPr eaLnBrk="1" hangingPunct="1">
              <a:spcBef>
                <a:spcPct val="0"/>
              </a:spcBef>
            </a:pPr>
            <a:endParaRPr lang="en-US" sz="1200" dirty="0"/>
          </a:p>
          <a:p>
            <a:pPr eaLnBrk="1" hangingPunct="1">
              <a:spcBef>
                <a:spcPct val="0"/>
              </a:spcBef>
            </a:pPr>
            <a:r>
              <a:rPr lang="en-US" sz="1200" dirty="0"/>
              <a:t>Airbnb’s CEO Brian </a:t>
            </a:r>
            <a:r>
              <a:rPr lang="en-US" sz="1200" dirty="0" err="1"/>
              <a:t>Chesky</a:t>
            </a:r>
            <a:r>
              <a:rPr lang="en-US" sz="1200" dirty="0"/>
              <a:t> and co-founder Joe </a:t>
            </a:r>
            <a:r>
              <a:rPr lang="en-US" sz="1200" dirty="0" err="1"/>
              <a:t>Gebbia</a:t>
            </a:r>
            <a:r>
              <a:rPr lang="en-US" sz="1200" dirty="0"/>
              <a:t> regularly stay at the company’s host locations, helping them shape new customer solutions based on real user experiences.</a:t>
            </a:r>
          </a:p>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a:p>
            <a:pPr eaLnBrk="1" hangingPunct="1">
              <a:spcBef>
                <a:spcPct val="0"/>
              </a:spcBef>
            </a:pPr>
            <a:r>
              <a:rPr lang="en-US" altLang="en-US" b="1" dirty="0">
                <a:solidFill>
                  <a:srgbClr val="000000"/>
                </a:solidFill>
                <a:cs typeface="Arial" panose="020B0604020202020204" pitchFamily="34" charset="0"/>
                <a:sym typeface="Arial" panose="020B0604020202020204" pitchFamily="34" charset="0"/>
              </a:rPr>
              <a:t>Discussion Questions</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Ask the students to </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1) Give an example of a product (good or service) they purchased recently;</a:t>
            </a:r>
          </a:p>
          <a:p>
            <a:pPr eaLnBrk="1" hangingPunct="1">
              <a:spcBef>
                <a:spcPct val="0"/>
              </a:spcBef>
            </a:pPr>
            <a:r>
              <a:rPr lang="en-US" altLang="en-US" i="1" dirty="0">
                <a:solidFill>
                  <a:srgbClr val="000000"/>
                </a:solidFill>
                <a:cs typeface="Arial" panose="020B0604020202020204" pitchFamily="34" charset="0"/>
                <a:sym typeface="Arial" panose="020B0604020202020204" pitchFamily="34" charset="0"/>
              </a:rPr>
              <a:t>2) Tell how that product satisfied a need, want or demand.</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470959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xmlns="" id="{C96301AD-82D8-4C2E-BBEC-B4BDE5EB588D}"/>
              </a:ext>
            </a:extLst>
          </p:cNvPr>
          <p:cNvSpPr>
            <a:spLocks noGrp="1"/>
          </p:cNvSpPr>
          <p:nvPr>
            <p:ph type="body" sz="quarter" idx="15" hasCustomPrompt="1"/>
          </p:nvPr>
        </p:nvSpPr>
        <p:spPr>
          <a:xfrm>
            <a:off x="3578470" y="6404786"/>
            <a:ext cx="5102225" cy="246221"/>
          </a:xfrm>
        </p:spPr>
        <p:txBody>
          <a:bodyPr vert="horz" wrap="square" lIns="0" tIns="0" rIns="0" bIns="0" rtlCol="0">
            <a:spAutoFit/>
          </a:bodyPr>
          <a:lstStyle>
            <a:lvl1pPr marL="0" indent="0">
              <a:buNone/>
              <a:defRPr sz="1200"/>
            </a:lvl1pPr>
          </a:lstStyle>
          <a:p>
            <a:pPr algn="r"/>
            <a:r>
              <a:rPr lang="en-US" sz="1600" dirty="0">
                <a:solidFill>
                  <a:schemeClr val="tx1"/>
                </a:solidFill>
              </a:rPr>
              <a:t>Copyright © 2021 Pearson Education Ltd.</a:t>
            </a:r>
            <a:endParaRPr lang="en-US" altLang="en-US" sz="1600" dirty="0">
              <a:solidFill>
                <a:srgbClr val="000000"/>
              </a:solidFill>
              <a:latin typeface="Verdana"/>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3455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233250"/>
            <a:ext cx="8229600" cy="13059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xmlns="" id="{429C87B8-A17E-4DED-ACC1-B73594A298CC}"/>
              </a:ext>
            </a:extLst>
          </p:cNvPr>
          <p:cNvSpPr>
            <a:spLocks noGrp="1"/>
          </p:cNvSpPr>
          <p:nvPr>
            <p:ph type="pic" sz="quarter" idx="14"/>
          </p:nvPr>
        </p:nvSpPr>
        <p:spPr>
          <a:xfrm>
            <a:off x="457200" y="4800598"/>
            <a:ext cx="8229600" cy="1143001"/>
          </a:xfrm>
        </p:spPr>
        <p:txBody>
          <a:bodyPr/>
          <a:lstStyle/>
          <a:p>
            <a:endParaRPr lang="en-IN"/>
          </a:p>
        </p:txBody>
      </p:sp>
    </p:spTree>
    <p:extLst>
      <p:ext uri="{BB962C8B-B14F-4D97-AF65-F5344CB8AC3E}">
        <p14:creationId xmlns:p14="http://schemas.microsoft.com/office/powerpoint/2010/main" val="633919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xmlns="" id="{6548909E-9C03-45D8-A861-15B204EE75BA}"/>
              </a:ext>
            </a:extLst>
          </p:cNvPr>
          <p:cNvSpPr>
            <a:spLocks noGrp="1"/>
          </p:cNvSpPr>
          <p:nvPr>
            <p:ph type="body" sz="quarter" idx="15" hasCustomPrompt="1"/>
          </p:nvPr>
        </p:nvSpPr>
        <p:spPr>
          <a:xfrm>
            <a:off x="3578470" y="6404786"/>
            <a:ext cx="5102225" cy="246221"/>
          </a:xfrm>
        </p:spPr>
        <p:txBody>
          <a:bodyPr vert="horz" wrap="square" lIns="0" tIns="0" rIns="0" bIns="0" rtlCol="0">
            <a:spAutoFit/>
          </a:bodyPr>
          <a:lstStyle>
            <a:lvl1pPr marL="0" indent="0">
              <a:buNone/>
              <a:defRPr sz="1200"/>
            </a:lvl1pPr>
          </a:lstStyle>
          <a:p>
            <a:pPr algn="r"/>
            <a:r>
              <a:rPr lang="en-US" sz="1600" dirty="0">
                <a:solidFill>
                  <a:schemeClr val="tx1"/>
                </a:solidFill>
              </a:rPr>
              <a:t>Copyright © 2021 Pearson Education Ltd.</a:t>
            </a:r>
            <a:endParaRPr lang="en-US" altLang="en-US" sz="1600" dirty="0">
              <a:solidFill>
                <a:srgbClr val="000000"/>
              </a:solidFill>
              <a:latin typeface="Verdana"/>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9/9/2022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xmlns="" id="{A3677BCC-3799-4CEF-B182-5624E410785B}"/>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sz="1200"/>
            </a:lvl1pPr>
          </a:lstStyle>
          <a:p>
            <a:pPr algn="r" fontAlgn="base"/>
            <a:endParaRPr lang="en-US" sz="1600" dirty="0"/>
          </a:p>
        </p:txBody>
      </p:sp>
      <p:sp>
        <p:nvSpPr>
          <p:cNvPr id="3" name="Picture Placeholder 2">
            <a:extLst>
              <a:ext uri="{FF2B5EF4-FFF2-40B4-BE49-F238E27FC236}">
                <a16:creationId xmlns:a16="http://schemas.microsoft.com/office/drawing/2014/main" xmlns="" id="{8EF41047-340A-449D-97DC-42F82207109C}"/>
              </a:ext>
            </a:extLst>
          </p:cNvPr>
          <p:cNvSpPr>
            <a:spLocks noGrp="1"/>
          </p:cNvSpPr>
          <p:nvPr>
            <p:ph type="pic" sz="quarter" idx="17"/>
          </p:nvPr>
        </p:nvSpPr>
        <p:spPr>
          <a:xfrm>
            <a:off x="457200" y="1600199"/>
            <a:ext cx="4114800" cy="4309233"/>
          </a:xfrm>
        </p:spPr>
        <p:txBody>
          <a:bodyPr/>
          <a:lstStyle/>
          <a:p>
            <a:endParaRPr lang="en-IN"/>
          </a:p>
        </p:txBody>
      </p:sp>
    </p:spTree>
    <p:extLst>
      <p:ext uri="{BB962C8B-B14F-4D97-AF65-F5344CB8AC3E}">
        <p14:creationId xmlns:p14="http://schemas.microsoft.com/office/powerpoint/2010/main" val="1218748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dirty="0"/>
          </a:p>
        </p:txBody>
      </p:sp>
    </p:spTree>
    <p:extLst>
      <p:ext uri="{BB962C8B-B14F-4D97-AF65-F5344CB8AC3E}">
        <p14:creationId xmlns:p14="http://schemas.microsoft.com/office/powerpoint/2010/main" val="2559877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 name="Date Placeholder 1">
            <a:extLst>
              <a:ext uri="{FF2B5EF4-FFF2-40B4-BE49-F238E27FC236}">
                <a16:creationId xmlns:a16="http://schemas.microsoft.com/office/drawing/2014/main" xmlns="" id="{06F2F8C9-D78B-40D0-A289-245B6EB65C76}"/>
              </a:ext>
            </a:extLst>
          </p:cNvPr>
          <p:cNvSpPr>
            <a:spLocks noGrp="1"/>
          </p:cNvSpPr>
          <p:nvPr>
            <p:ph type="dt" sz="half" idx="16"/>
          </p:nvPr>
        </p:nvSpPr>
        <p:spPr/>
        <p:txBody>
          <a:bodyPr/>
          <a:lstStyle/>
          <a:p>
            <a:fld id="{A9DF6EFB-3F44-496C-A842-1E0B3D3B975A}" type="datetimeFigureOut">
              <a:rPr lang="en-US" smtClean="0"/>
              <a:pPr/>
              <a:t>9/9/2022</a:t>
            </a:fld>
            <a:endParaRPr lang="en-US" dirty="0"/>
          </a:p>
        </p:txBody>
      </p:sp>
      <p:sp>
        <p:nvSpPr>
          <p:cNvPr id="3" name="Footer Placeholder 2">
            <a:extLst>
              <a:ext uri="{FF2B5EF4-FFF2-40B4-BE49-F238E27FC236}">
                <a16:creationId xmlns:a16="http://schemas.microsoft.com/office/drawing/2014/main" xmlns="" id="{091DDE3F-1A0D-4C5C-83A6-3967CCAEBC78}"/>
              </a:ext>
            </a:extLst>
          </p:cNvPr>
          <p:cNvSpPr>
            <a:spLocks noGrp="1"/>
          </p:cNvSpPr>
          <p:nvPr>
            <p:ph type="ftr" sz="quarter" idx="17"/>
          </p:nvPr>
        </p:nvSpPr>
        <p:spPr/>
        <p:txBody>
          <a:bodyPr/>
          <a:lstStyle/>
          <a:p>
            <a:endParaRPr lang="en-US" dirty="0"/>
          </a:p>
        </p:txBody>
      </p:sp>
      <p:sp>
        <p:nvSpPr>
          <p:cNvPr id="6" name="Slide Number Placeholder 5">
            <a:extLst>
              <a:ext uri="{FF2B5EF4-FFF2-40B4-BE49-F238E27FC236}">
                <a16:creationId xmlns:a16="http://schemas.microsoft.com/office/drawing/2014/main" xmlns="" id="{6F5BE4DD-418E-42C0-B7AA-4B3D81304017}"/>
              </a:ext>
            </a:extLst>
          </p:cNvPr>
          <p:cNvSpPr>
            <a:spLocks noGrp="1"/>
          </p:cNvSpPr>
          <p:nvPr>
            <p:ph type="sldNum" sz="quarter" idx="18"/>
          </p:nvPr>
        </p:nvSpPr>
        <p:spPr/>
        <p:txBody>
          <a:bodyPr/>
          <a:lstStyle/>
          <a:p>
            <a:fld id="{200B2350-5261-4F5C-9DF5-EF0D264FC8D2}" type="slidenum">
              <a:rPr lang="en-US" smtClean="0"/>
              <a:pPr/>
              <a:t>‹#›</a:t>
            </a:fld>
            <a:endParaRPr lang="en-US" dirty="0"/>
          </a:p>
        </p:txBody>
      </p:sp>
      <p:sp>
        <p:nvSpPr>
          <p:cNvPr id="14" name="Text Placeholder 4">
            <a:extLst>
              <a:ext uri="{FF2B5EF4-FFF2-40B4-BE49-F238E27FC236}">
                <a16:creationId xmlns:a16="http://schemas.microsoft.com/office/drawing/2014/main" xmlns="" id="{673718AD-7221-4ED9-A7B8-D177C3B1DCBD}"/>
              </a:ext>
            </a:extLst>
          </p:cNvPr>
          <p:cNvSpPr>
            <a:spLocks noGrp="1"/>
          </p:cNvSpPr>
          <p:nvPr>
            <p:ph type="body" sz="quarter" idx="19" hasCustomPrompt="1"/>
          </p:nvPr>
        </p:nvSpPr>
        <p:spPr>
          <a:xfrm>
            <a:off x="3578470" y="6404786"/>
            <a:ext cx="5102225" cy="246221"/>
          </a:xfrm>
        </p:spPr>
        <p:txBody>
          <a:bodyPr vert="horz" wrap="square" lIns="0" tIns="0" rIns="0" bIns="0" rtlCol="0">
            <a:spAutoFit/>
          </a:bodyPr>
          <a:lstStyle>
            <a:lvl1pPr marL="0" indent="0">
              <a:buNone/>
              <a:defRPr sz="1200"/>
            </a:lvl1pPr>
          </a:lstStyle>
          <a:p>
            <a:pPr algn="r"/>
            <a:r>
              <a:rPr lang="en-US" sz="1600" dirty="0">
                <a:solidFill>
                  <a:schemeClr val="tx1"/>
                </a:solidFill>
              </a:rPr>
              <a:t>Copyright © 2021 Pearson Education Ltd.</a:t>
            </a:r>
            <a:endParaRPr lang="en-US" altLang="en-US" sz="1600" dirty="0">
              <a:solidFill>
                <a:srgbClr val="000000"/>
              </a:solidFill>
              <a:latin typeface="Verdana"/>
            </a:endParaRPr>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914400" y="1371600"/>
            <a:ext cx="7162800" cy="381000"/>
          </a:xfrm>
        </p:spPr>
        <p:txBody>
          <a:bodyPr/>
          <a:lstStyle>
            <a:lvl1pPr algn="ctr">
              <a:buNone/>
              <a:defRPr sz="21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007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xmlns="" id="{EFE12D31-FE3C-4D51-A71A-7E7B81D973CE}"/>
              </a:ext>
            </a:extLst>
          </p:cNvPr>
          <p:cNvSpPr>
            <a:spLocks noGrp="1"/>
          </p:cNvSpPr>
          <p:nvPr>
            <p:ph type="pic" sz="quarter" idx="13"/>
          </p:nvPr>
        </p:nvSpPr>
        <p:spPr>
          <a:xfrm>
            <a:off x="457200" y="1600199"/>
            <a:ext cx="8229600" cy="4191001"/>
          </a:xfrm>
        </p:spPr>
        <p:txBody>
          <a:bodyPr/>
          <a:lstStyle/>
          <a:p>
            <a:endParaRPr lang="en-IN"/>
          </a:p>
        </p:txBody>
      </p:sp>
    </p:spTree>
    <p:extLst>
      <p:ext uri="{BB962C8B-B14F-4D97-AF65-F5344CB8AC3E}">
        <p14:creationId xmlns:p14="http://schemas.microsoft.com/office/powerpoint/2010/main" val="163752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4724400" cy="419099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xmlns="" id="{E4315223-2E14-40A7-BC23-70A3C91A196D}"/>
              </a:ext>
            </a:extLst>
          </p:cNvPr>
          <p:cNvSpPr>
            <a:spLocks noGrp="1"/>
          </p:cNvSpPr>
          <p:nvPr>
            <p:ph type="pic" sz="quarter" idx="13"/>
          </p:nvPr>
        </p:nvSpPr>
        <p:spPr>
          <a:xfrm>
            <a:off x="5486400" y="1600200"/>
            <a:ext cx="3200400" cy="4190998"/>
          </a:xfrm>
        </p:spPr>
        <p:txBody>
          <a:bodyPr/>
          <a:lstStyle/>
          <a:p>
            <a:endParaRPr lang="en-IN"/>
          </a:p>
        </p:txBody>
      </p:sp>
    </p:spTree>
    <p:extLst>
      <p:ext uri="{BB962C8B-B14F-4D97-AF65-F5344CB8AC3E}">
        <p14:creationId xmlns:p14="http://schemas.microsoft.com/office/powerpoint/2010/main" val="343517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xmlns="" id="{65186840-F3CE-4EB5-A122-6E73EC8DA7FB}"/>
              </a:ext>
            </a:extLst>
          </p:cNvPr>
          <p:cNvSpPr>
            <a:spLocks noGrp="1"/>
          </p:cNvSpPr>
          <p:nvPr>
            <p:ph type="body" sz="quarter" idx="15" hasCustomPrompt="1"/>
          </p:nvPr>
        </p:nvSpPr>
        <p:spPr>
          <a:xfrm>
            <a:off x="3578470" y="6404786"/>
            <a:ext cx="5102225" cy="246221"/>
          </a:xfrm>
        </p:spPr>
        <p:txBody>
          <a:bodyPr vert="horz" wrap="square" lIns="0" tIns="0" rIns="0" bIns="0" rtlCol="0">
            <a:spAutoFit/>
          </a:bodyPr>
          <a:lstStyle>
            <a:lvl1pPr marL="0" indent="0">
              <a:buNone/>
              <a:defRPr sz="1200"/>
            </a:lvl1pPr>
          </a:lstStyle>
          <a:p>
            <a:pPr algn="r"/>
            <a:r>
              <a:rPr lang="en-US" sz="1600" dirty="0">
                <a:solidFill>
                  <a:schemeClr val="tx1"/>
                </a:solidFill>
              </a:rPr>
              <a:t>Copyright © 2021 Pearson Education Ltd.</a:t>
            </a:r>
            <a:endParaRPr lang="en-US" altLang="en-US" sz="1600" dirty="0">
              <a:solidFill>
                <a:srgbClr val="000000"/>
              </a:solidFill>
              <a:latin typeface="Verdana"/>
            </a:endParaRP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xmlns="" id="{742810A2-A9F1-4D18-88BB-9BF7C1D233B9}"/>
              </a:ext>
            </a:extLst>
          </p:cNvPr>
          <p:cNvSpPr txBox="1">
            <a:spLocks/>
          </p:cNvSpPr>
          <p:nvPr userDrawn="1"/>
        </p:nvSpPr>
        <p:spPr>
          <a:xfrm>
            <a:off x="3578470" y="6404786"/>
            <a:ext cx="5102225" cy="184666"/>
          </a:xfrm>
          <a:prstGeom prst="rect">
            <a:avLst/>
          </a:prstGeom>
        </p:spPr>
        <p:txBody>
          <a:bodyPr vert="horz" wrap="square" lIns="0" tIns="0" rIns="0" bIns="0" rtlCol="0">
            <a:spAutoFit/>
          </a:bodyPr>
          <a:lstStyle>
            <a:lvl1pPr marL="0" indent="0" algn="l" defTabSz="914400" rtl="0" eaLnBrk="1" latinLnBrk="0" hangingPunct="1">
              <a:spcBef>
                <a:spcPts val="1500"/>
              </a:spcBef>
              <a:buClr>
                <a:srgbClr val="007FA3"/>
              </a:buClr>
              <a:buFont typeface="Arial" panose="020B0604020202020204" pitchFamily="34" charset="0"/>
              <a:buNone/>
              <a:defRPr sz="12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lgn="r"/>
            <a:r>
              <a:rPr lang="en-US" dirty="0">
                <a:solidFill>
                  <a:schemeClr val="tx1"/>
                </a:solidFill>
              </a:rPr>
              <a:t>Copyright © 2021 Pearson Education Ltd.</a:t>
            </a:r>
            <a:endParaRPr lang="en-US" altLang="en-US" dirty="0">
              <a:solidFill>
                <a:srgbClr val="000000"/>
              </a:solidFill>
              <a:latin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71" r:id="rId5"/>
    <p:sldLayoutId id="2147483670" r:id="rId6"/>
    <p:sldLayoutId id="2147483659" r:id="rId7"/>
    <p:sldLayoutId id="2147483658" r:id="rId8"/>
    <p:sldLayoutId id="2147483660" r:id="rId9"/>
    <p:sldLayoutId id="2147483662" r:id="rId10"/>
    <p:sldLayoutId id="2147483661" r:id="rId11"/>
    <p:sldLayoutId id="2147483663" r:id="rId12"/>
    <p:sldLayoutId id="2147483672" r:id="rId13"/>
    <p:sldLayoutId id="2147483651" r:id="rId14"/>
    <p:sldLayoutId id="2147483654" r:id="rId15"/>
    <p:sldLayoutId id="2147483655" r:id="rId16"/>
    <p:sldLayoutId id="2147483666" r:id="rId17"/>
    <p:sldLayoutId id="2147483667" r:id="rId18"/>
    <p:sldLayoutId id="2147483668" r:id="rId19"/>
    <p:sldLayoutId id="2147483669" r:id="rId2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77"/>
            <a:ext cx="8229600" cy="555051"/>
          </a:xfrm>
        </p:spPr>
        <p:txBody>
          <a:bodyPr>
            <a:spAutoFit/>
          </a:bodyPr>
          <a:lstStyle/>
          <a:p>
            <a:r>
              <a:rPr lang="en-US" altLang="en-US" sz="3600" dirty="0">
                <a:latin typeface="Arial" panose="020B0604020202020204" pitchFamily="34" charset="0"/>
                <a:sym typeface="Times New Roman" panose="02020603050405020304" pitchFamily="18" charset="0"/>
              </a:rPr>
              <a:t>Principles of Marketing</a:t>
            </a:r>
            <a:endParaRPr lang="en-IN" sz="3600" dirty="0">
              <a:latin typeface="+mj-lt"/>
            </a:endParaRPr>
          </a:p>
        </p:txBody>
      </p:sp>
      <p:sp>
        <p:nvSpPr>
          <p:cNvPr id="3" name="Text Placeholder 2"/>
          <p:cNvSpPr>
            <a:spLocks noGrp="1"/>
          </p:cNvSpPr>
          <p:nvPr>
            <p:ph type="body" sz="quarter" idx="13"/>
          </p:nvPr>
        </p:nvSpPr>
        <p:spPr>
          <a:xfrm>
            <a:off x="457200" y="846959"/>
            <a:ext cx="8229600" cy="307777"/>
          </a:xfrm>
        </p:spPr>
        <p:txBody>
          <a:bodyPr>
            <a:spAutoFit/>
          </a:bodyPr>
          <a:lstStyle/>
          <a:p>
            <a:r>
              <a:rPr lang="en-US" dirty="0"/>
              <a:t>Eighteenth Edition, Global Edition</a:t>
            </a:r>
            <a:endParaRPr lang="en-IN" dirty="0"/>
          </a:p>
        </p:txBody>
      </p:sp>
      <p:sp>
        <p:nvSpPr>
          <p:cNvPr id="4" name="Text Placeholder 3"/>
          <p:cNvSpPr>
            <a:spLocks noGrp="1"/>
          </p:cNvSpPr>
          <p:nvPr>
            <p:ph type="body" sz="quarter" idx="14"/>
          </p:nvPr>
        </p:nvSpPr>
        <p:spPr>
          <a:xfrm>
            <a:off x="4583872" y="2911153"/>
            <a:ext cx="4102928" cy="492443"/>
          </a:xfrm>
        </p:spPr>
        <p:txBody>
          <a:bodyPr vert="horz" wrap="square" lIns="0" tIns="0" rIns="0" bIns="0" rtlCol="0" anchor="ctr">
            <a:spAutoFit/>
          </a:bodyPr>
          <a:lstStyle/>
          <a:p>
            <a:pPr>
              <a:spcBef>
                <a:spcPct val="0"/>
              </a:spcBef>
              <a:defRPr/>
            </a:pPr>
            <a:r>
              <a:rPr lang="en-US" sz="3200" dirty="0"/>
              <a:t>Chapter 1</a:t>
            </a:r>
          </a:p>
        </p:txBody>
      </p:sp>
      <p:sp>
        <p:nvSpPr>
          <p:cNvPr id="5" name="Text Placeholder 4"/>
          <p:cNvSpPr>
            <a:spLocks noGrp="1"/>
          </p:cNvSpPr>
          <p:nvPr>
            <p:ph type="body" sz="quarter" idx="15"/>
          </p:nvPr>
        </p:nvSpPr>
        <p:spPr>
          <a:xfrm>
            <a:off x="4586514" y="3517561"/>
            <a:ext cx="4102928" cy="615553"/>
          </a:xfrm>
        </p:spPr>
        <p:txBody>
          <a:bodyPr vert="horz" wrap="square" lIns="0" tIns="0" rIns="0" bIns="0" rtlCol="0">
            <a:spAutoFit/>
          </a:bodyPr>
          <a:lstStyle/>
          <a:p>
            <a:pPr>
              <a:spcBef>
                <a:spcPct val="0"/>
              </a:spcBef>
              <a:defRPr/>
            </a:pPr>
            <a:r>
              <a:rPr lang="en-US" sz="2000" dirty="0"/>
              <a:t>Marketing: Creating Customer Value and Engagement</a:t>
            </a:r>
          </a:p>
        </p:txBody>
      </p:sp>
      <p:sp>
        <p:nvSpPr>
          <p:cNvPr id="6" name="Text Placeholder 5">
            <a:extLst>
              <a:ext uri="{FF2B5EF4-FFF2-40B4-BE49-F238E27FC236}">
                <a16:creationId xmlns:a16="http://schemas.microsoft.com/office/drawing/2014/main" xmlns="" id="{7D98ACA4-C370-4839-9D3C-7EB60DD1C3A6}"/>
              </a:ext>
            </a:extLst>
          </p:cNvPr>
          <p:cNvSpPr>
            <a:spLocks noGrp="1"/>
          </p:cNvSpPr>
          <p:nvPr>
            <p:ph type="body" sz="quarter" idx="16"/>
          </p:nvPr>
        </p:nvSpPr>
        <p:spPr>
          <a:xfrm>
            <a:off x="3578470" y="6404786"/>
            <a:ext cx="5102225" cy="184666"/>
          </a:xfrm>
        </p:spPr>
        <p:txBody>
          <a:bodyPr/>
          <a:lstStyle/>
          <a:p>
            <a:pPr algn="r"/>
            <a:r>
              <a:rPr lang="en-US" dirty="0"/>
              <a:t>Copyright © 2021 Pearson Education Ltd.</a:t>
            </a:r>
            <a:endParaRPr lang="en-US" altLang="en-US" dirty="0">
              <a:solidFill>
                <a:srgbClr val="000000"/>
              </a:solidFill>
              <a:latin typeface="Verdana"/>
            </a:endParaRPr>
          </a:p>
        </p:txBody>
      </p:sp>
      <p:pic>
        <p:nvPicPr>
          <p:cNvPr id="8" name="Picture 7" descr="A close up of a logo&#10;&#10;Description automatically generated">
            <a:extLst>
              <a:ext uri="{FF2B5EF4-FFF2-40B4-BE49-F238E27FC236}">
                <a16:creationId xmlns:a16="http://schemas.microsoft.com/office/drawing/2014/main" xmlns="" id="{687777CC-B99C-4FBC-899F-7C3F22768E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373" y="1343549"/>
            <a:ext cx="3827827" cy="4941808"/>
          </a:xfrm>
          <a:prstGeom prst="rect">
            <a:avLst/>
          </a:prstGeom>
        </p:spPr>
      </p:pic>
    </p:spTree>
    <p:extLst>
      <p:ext uri="{BB962C8B-B14F-4D97-AF65-F5344CB8AC3E}">
        <p14:creationId xmlns:p14="http://schemas.microsoft.com/office/powerpoint/2010/main" val="1771771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48770"/>
            <a:ext cx="8229600" cy="1108253"/>
          </a:xfrm>
        </p:spPr>
        <p:txBody>
          <a:bodyPr>
            <a:spAutoFit/>
          </a:bodyPr>
          <a:lstStyle/>
          <a:p>
            <a:r>
              <a:rPr lang="en-IN" altLang="en-US" dirty="0">
                <a:ea typeface="ヒラギノ角ゴ Pro W3" charset="-128"/>
              </a:rPr>
              <a:t>Understanding the Marketplace and Customer Needs </a:t>
            </a:r>
            <a:r>
              <a:rPr lang="en-IN" altLang="en-US" sz="2800" dirty="0">
                <a:ea typeface="ヒラギノ角ゴ Pro W3" charset="-128"/>
              </a:rPr>
              <a:t>(2 of 5)</a:t>
            </a:r>
            <a:endParaRPr lang="en-US" sz="3600" dirty="0">
              <a:latin typeface="+mj-lt"/>
            </a:endParaRPr>
          </a:p>
        </p:txBody>
      </p:sp>
      <p:sp>
        <p:nvSpPr>
          <p:cNvPr id="7" name="Content Placeholder 2"/>
          <p:cNvSpPr>
            <a:spLocks noGrp="1"/>
          </p:cNvSpPr>
          <p:nvPr>
            <p:ph idx="1"/>
          </p:nvPr>
        </p:nvSpPr>
        <p:spPr>
          <a:xfrm>
            <a:off x="457200" y="1400628"/>
            <a:ext cx="8229600" cy="2039020"/>
          </a:xfrm>
        </p:spPr>
        <p:txBody>
          <a:bodyPr wrap="square">
            <a:spAutoFit/>
          </a:bodyPr>
          <a:lstStyle/>
          <a:p>
            <a:r>
              <a:rPr lang="en-US" altLang="en-US" sz="2400" b="1" dirty="0"/>
              <a:t>Market offerings </a:t>
            </a:r>
            <a:r>
              <a:rPr lang="en-US" altLang="en-US" sz="2400" dirty="0"/>
              <a:t>are some combination of products, services, information, or experiences offered to a market to satisfy a need or want.</a:t>
            </a:r>
          </a:p>
          <a:p>
            <a:r>
              <a:rPr lang="en-US" altLang="en-US" sz="2400" b="1" dirty="0"/>
              <a:t>Marketing myopia</a:t>
            </a:r>
            <a:r>
              <a:rPr lang="en-US" sz="2400" dirty="0"/>
              <a:t>—</a:t>
            </a:r>
            <a:r>
              <a:rPr lang="en-US" altLang="en-US" sz="2400" dirty="0"/>
              <a:t>paying more attention to the specific products than to the benefits and experiences produced</a:t>
            </a:r>
            <a:endParaRPr lang="en-US" sz="2400" dirty="0"/>
          </a:p>
        </p:txBody>
      </p:sp>
      <p:pic>
        <p:nvPicPr>
          <p:cNvPr id="8" name="Picture Placeholder 7" descr="A photo shows the storefront of an Apple retail store.">
            <a:extLst>
              <a:ext uri="{FF2B5EF4-FFF2-40B4-BE49-F238E27FC236}">
                <a16:creationId xmlns:a16="http://schemas.microsoft.com/office/drawing/2014/main" xmlns="" id="{027A3337-3FEA-4800-BDF6-2BB10C7A7097}"/>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570687" y="3529450"/>
            <a:ext cx="4020771" cy="2792610"/>
          </a:xfrm>
          <a:prstGeom prst="rect">
            <a:avLst/>
          </a:prstGeom>
        </p:spPr>
      </p:pic>
    </p:spTree>
    <p:extLst>
      <p:ext uri="{BB962C8B-B14F-4D97-AF65-F5344CB8AC3E}">
        <p14:creationId xmlns:p14="http://schemas.microsoft.com/office/powerpoint/2010/main" val="235987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097"/>
            <a:ext cx="8229600" cy="1097280"/>
          </a:xfrm>
        </p:spPr>
        <p:txBody>
          <a:bodyPr wrap="square">
            <a:noAutofit/>
          </a:bodyPr>
          <a:lstStyle/>
          <a:p>
            <a:r>
              <a:rPr lang="en-IN" altLang="en-US" sz="3600" dirty="0">
                <a:latin typeface="+mj-lt"/>
                <a:ea typeface="ヒラギノ角ゴ Pro W3" charset="-128"/>
              </a:rPr>
              <a:t>Understanding the Marketplace and Customer Needs </a:t>
            </a:r>
            <a:r>
              <a:rPr lang="en-IN" altLang="en-US" sz="2800" dirty="0">
                <a:latin typeface="+mj-lt"/>
                <a:ea typeface="ヒラギノ角ゴ Pro W3" charset="-128"/>
              </a:rPr>
              <a:t>(3 of 5)</a:t>
            </a:r>
            <a:endParaRPr lang="en-US" sz="2800" dirty="0">
              <a:latin typeface="+mj-lt"/>
            </a:endParaRPr>
          </a:p>
        </p:txBody>
      </p:sp>
      <p:sp>
        <p:nvSpPr>
          <p:cNvPr id="3" name="Content Placeholder 2"/>
          <p:cNvSpPr>
            <a:spLocks noGrp="1"/>
          </p:cNvSpPr>
          <p:nvPr>
            <p:ph idx="1"/>
          </p:nvPr>
        </p:nvSpPr>
        <p:spPr>
          <a:xfrm>
            <a:off x="457200" y="1600200"/>
            <a:ext cx="8229600" cy="1631216"/>
          </a:xfrm>
        </p:spPr>
        <p:txBody>
          <a:bodyPr>
            <a:spAutoFit/>
          </a:bodyPr>
          <a:lstStyle/>
          <a:p>
            <a:pPr marL="0" indent="0">
              <a:buNone/>
            </a:pPr>
            <a:r>
              <a:rPr lang="en-US" altLang="en-US" sz="2400" dirty="0"/>
              <a:t>Customers form expectations about the </a:t>
            </a:r>
            <a:r>
              <a:rPr lang="en-US" altLang="en-US" sz="2400" b="1" dirty="0"/>
              <a:t>value</a:t>
            </a:r>
            <a:r>
              <a:rPr lang="en-US" altLang="en-US" sz="2400" dirty="0"/>
              <a:t> and </a:t>
            </a:r>
            <a:r>
              <a:rPr lang="en-US" altLang="en-US" sz="2400" b="1" dirty="0"/>
              <a:t>satisfaction</a:t>
            </a:r>
            <a:r>
              <a:rPr lang="en-US" altLang="en-US" sz="2400" dirty="0"/>
              <a:t> of market offerings.</a:t>
            </a:r>
          </a:p>
          <a:p>
            <a:pPr lvl="1"/>
            <a:r>
              <a:rPr lang="en-US" altLang="en-US" sz="2400" dirty="0">
                <a:solidFill>
                  <a:srgbClr val="000000"/>
                </a:solidFill>
              </a:rPr>
              <a:t>Satisfied customers buy again</a:t>
            </a:r>
          </a:p>
          <a:p>
            <a:pPr lvl="1"/>
            <a:r>
              <a:rPr lang="en-US" altLang="en-US" sz="2400" dirty="0">
                <a:solidFill>
                  <a:srgbClr val="000000"/>
                </a:solidFill>
              </a:rPr>
              <a:t>Dissatisfied customers switch to competitors</a:t>
            </a:r>
          </a:p>
        </p:txBody>
      </p:sp>
      <p:sp>
        <p:nvSpPr>
          <p:cNvPr id="4" name="Content Placeholder 3">
            <a:extLst>
              <a:ext uri="{FF2B5EF4-FFF2-40B4-BE49-F238E27FC236}">
                <a16:creationId xmlns:a16="http://schemas.microsoft.com/office/drawing/2014/main" xmlns="" id="{69BC0153-2C7E-49B2-B77F-7C9A77618E98}"/>
              </a:ext>
            </a:extLst>
          </p:cNvPr>
          <p:cNvSpPr>
            <a:spLocks noGrp="1"/>
          </p:cNvSpPr>
          <p:nvPr>
            <p:ph idx="13"/>
          </p:nvPr>
        </p:nvSpPr>
        <p:spPr>
          <a:xfrm>
            <a:off x="457200" y="3366650"/>
            <a:ext cx="8229600" cy="1735643"/>
          </a:xfrm>
        </p:spPr>
        <p:txBody>
          <a:bodyPr/>
          <a:lstStyle/>
          <a:p>
            <a:pPr marL="0" indent="0">
              <a:buNone/>
            </a:pPr>
            <a:r>
              <a:rPr lang="en-US" altLang="en-US" sz="2400" b="1" dirty="0">
                <a:cs typeface="Arial" panose="020B0604020202020204" pitchFamily="34" charset="0"/>
              </a:rPr>
              <a:t>Exchange</a:t>
            </a:r>
            <a:r>
              <a:rPr lang="en-US" altLang="en-US" sz="2400" dirty="0">
                <a:cs typeface="Arial" panose="020B0604020202020204" pitchFamily="34" charset="0"/>
              </a:rPr>
              <a:t> is the act of obtaining a desired object from someone by offering something in return.</a:t>
            </a:r>
          </a:p>
          <a:p>
            <a:pPr marL="0" indent="0">
              <a:buNone/>
            </a:pPr>
            <a:r>
              <a:rPr lang="en-US" altLang="en-US" sz="2400" dirty="0">
                <a:cs typeface="Arial" panose="020B0604020202020204" pitchFamily="34" charset="0"/>
              </a:rPr>
              <a:t>Marketing actions try to create, maintain, and grow desirable </a:t>
            </a:r>
            <a:r>
              <a:rPr lang="en-US" altLang="en-US" sz="2400" b="1" dirty="0">
                <a:cs typeface="Arial" panose="020B0604020202020204" pitchFamily="34" charset="0"/>
              </a:rPr>
              <a:t>exchange relationships</a:t>
            </a:r>
            <a:r>
              <a:rPr lang="en-US" altLang="en-US" sz="2400" dirty="0">
                <a:cs typeface="Arial" panose="020B0604020202020204" pitchFamily="34" charset="0"/>
              </a:rPr>
              <a:t>.</a:t>
            </a:r>
          </a:p>
        </p:txBody>
      </p:sp>
    </p:spTree>
    <p:extLst>
      <p:ext uri="{BB962C8B-B14F-4D97-AF65-F5344CB8AC3E}">
        <p14:creationId xmlns:p14="http://schemas.microsoft.com/office/powerpoint/2010/main" val="148633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IN" altLang="en-US" sz="3600" dirty="0">
                <a:latin typeface="+mj-lt"/>
                <a:ea typeface="ヒラギノ角ゴ Pro W3" charset="-128"/>
              </a:rPr>
              <a:t>Understanding the Marketplace and Customer Needs </a:t>
            </a:r>
            <a:r>
              <a:rPr lang="en-IN" altLang="en-US" sz="2800" dirty="0">
                <a:latin typeface="+mj-lt"/>
                <a:ea typeface="ヒラギノ角ゴ Pro W3" charset="-128"/>
              </a:rPr>
              <a:t>(4 of 5)</a:t>
            </a:r>
            <a:endParaRPr lang="en-US" sz="2800" dirty="0">
              <a:latin typeface="+mj-lt"/>
            </a:endParaRPr>
          </a:p>
        </p:txBody>
      </p:sp>
      <p:sp>
        <p:nvSpPr>
          <p:cNvPr id="3" name="Content Placeholder 2"/>
          <p:cNvSpPr>
            <a:spLocks noGrp="1"/>
          </p:cNvSpPr>
          <p:nvPr>
            <p:ph idx="1"/>
          </p:nvPr>
        </p:nvSpPr>
        <p:spPr>
          <a:xfrm>
            <a:off x="457200" y="1600200"/>
            <a:ext cx="8229600" cy="2616101"/>
          </a:xfrm>
        </p:spPr>
        <p:txBody>
          <a:bodyPr>
            <a:spAutoFit/>
          </a:bodyPr>
          <a:lstStyle/>
          <a:p>
            <a:pPr marL="0" indent="0">
              <a:buNone/>
            </a:pPr>
            <a:r>
              <a:rPr lang="en-IN" altLang="en-US" sz="2400" dirty="0">
                <a:cs typeface="Arial" panose="020B0604020202020204" pitchFamily="34" charset="0"/>
              </a:rPr>
              <a:t>A </a:t>
            </a:r>
            <a:r>
              <a:rPr lang="en-IN" altLang="en-US" sz="2400" b="1" dirty="0">
                <a:cs typeface="Arial" panose="020B0604020202020204" pitchFamily="34" charset="0"/>
              </a:rPr>
              <a:t>market</a:t>
            </a:r>
            <a:r>
              <a:rPr lang="en-IN" altLang="en-US" sz="2400" dirty="0">
                <a:cs typeface="Arial" panose="020B0604020202020204" pitchFamily="34" charset="0"/>
              </a:rPr>
              <a:t> is the set of actual and potential buyers. </a:t>
            </a:r>
          </a:p>
          <a:p>
            <a:pPr marL="0" indent="0">
              <a:buNone/>
            </a:pPr>
            <a:r>
              <a:rPr lang="en-IN" altLang="en-US" sz="2400" dirty="0">
                <a:cs typeface="Arial" panose="020B0604020202020204" pitchFamily="34" charset="0"/>
              </a:rPr>
              <a:t>Consumers market when they: </a:t>
            </a:r>
          </a:p>
          <a:p>
            <a:r>
              <a:rPr lang="en-IN" altLang="en-US" sz="2400" dirty="0">
                <a:cs typeface="Arial" panose="020B0604020202020204" pitchFamily="34" charset="0"/>
              </a:rPr>
              <a:t>search for products</a:t>
            </a:r>
          </a:p>
          <a:p>
            <a:r>
              <a:rPr lang="en-IN" altLang="en-US" sz="2400" dirty="0">
                <a:cs typeface="Arial" panose="020B0604020202020204" pitchFamily="34" charset="0"/>
              </a:rPr>
              <a:t>interact with companies to obtain information</a:t>
            </a:r>
          </a:p>
          <a:p>
            <a:r>
              <a:rPr lang="en-IN" altLang="en-US" sz="2400" dirty="0">
                <a:cs typeface="Arial" panose="020B0604020202020204" pitchFamily="34" charset="0"/>
              </a:rPr>
              <a:t>make purchases</a:t>
            </a:r>
          </a:p>
        </p:txBody>
      </p:sp>
    </p:spTree>
    <p:extLst>
      <p:ext uri="{BB962C8B-B14F-4D97-AF65-F5344CB8AC3E}">
        <p14:creationId xmlns:p14="http://schemas.microsoft.com/office/powerpoint/2010/main" val="121856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US" altLang="en-US" sz="3600" dirty="0">
                <a:latin typeface="+mj-lt"/>
                <a:ea typeface="ヒラギノ角ゴ Pro W3" charset="-128"/>
              </a:rPr>
              <a:t>Understanding the Marketplace and Customer Needs </a:t>
            </a:r>
            <a:r>
              <a:rPr lang="en-US" altLang="en-US" sz="2800" dirty="0">
                <a:latin typeface="+mj-lt"/>
                <a:ea typeface="ヒラギノ角ゴ Pro W3" charset="-128"/>
              </a:rPr>
              <a:t>(5 of 5)</a:t>
            </a:r>
            <a:endParaRPr lang="en-US" sz="2800" dirty="0">
              <a:latin typeface="+mj-lt"/>
            </a:endParaRPr>
          </a:p>
        </p:txBody>
      </p:sp>
      <p:sp>
        <p:nvSpPr>
          <p:cNvPr id="3" name="Content Placeholder 2"/>
          <p:cNvSpPr>
            <a:spLocks noGrp="1"/>
          </p:cNvSpPr>
          <p:nvPr>
            <p:ph idx="1"/>
          </p:nvPr>
        </p:nvSpPr>
        <p:spPr>
          <a:xfrm>
            <a:off x="457200" y="1600200"/>
            <a:ext cx="8229600" cy="369332"/>
          </a:xfrm>
        </p:spPr>
        <p:txBody>
          <a:bodyPr wrap="square">
            <a:spAutoFit/>
          </a:bodyPr>
          <a:lstStyle/>
          <a:p>
            <a:pPr marL="0" indent="0">
              <a:buNone/>
            </a:pPr>
            <a:r>
              <a:rPr lang="en-IN" sz="2400" b="1" dirty="0"/>
              <a:t>Figure 1.2 </a:t>
            </a:r>
            <a:r>
              <a:rPr lang="en-IN" sz="2400" dirty="0"/>
              <a:t>A Modern Marketing System</a:t>
            </a:r>
            <a:endParaRPr lang="en-US" altLang="en-US" sz="2400" dirty="0">
              <a:latin typeface="Arial" panose="020B0604020202020204" pitchFamily="34" charset="0"/>
              <a:cs typeface="Arial" panose="020B0604020202020204" pitchFamily="34" charset="0"/>
            </a:endParaRPr>
          </a:p>
        </p:txBody>
      </p:sp>
      <p:pic>
        <p:nvPicPr>
          <p:cNvPr id="7" name="Picture Placeholder 6" descr="A flowchart illustrates the main elements in a modern marketing system. &#10;Long description is available in notes, press F6">
            <a:extLst>
              <a:ext uri="{FF2B5EF4-FFF2-40B4-BE49-F238E27FC236}">
                <a16:creationId xmlns:a16="http://schemas.microsoft.com/office/drawing/2014/main" xmlns="" id="{2367593B-DD12-4247-AA2A-1BA5E4595B2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17096" y="2209800"/>
            <a:ext cx="8129058" cy="3163948"/>
          </a:xfrm>
          <a:prstGeom prst="rect">
            <a:avLst/>
          </a:prstGeom>
        </p:spPr>
      </p:pic>
    </p:spTree>
    <p:extLst>
      <p:ext uri="{BB962C8B-B14F-4D97-AF65-F5344CB8AC3E}">
        <p14:creationId xmlns:p14="http://schemas.microsoft.com/office/powerpoint/2010/main" val="243577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IN" altLang="en-US" sz="3600" dirty="0">
                <a:latin typeface="+mj-lt"/>
                <a:ea typeface="ヒラギノ角ゴ Pro W3" charset="-128"/>
              </a:rPr>
              <a:t>Learning Objective 3</a:t>
            </a:r>
            <a:endParaRPr lang="en-US" sz="2800" dirty="0">
              <a:latin typeface="+mj-lt"/>
            </a:endParaRPr>
          </a:p>
        </p:txBody>
      </p:sp>
      <p:sp>
        <p:nvSpPr>
          <p:cNvPr id="3" name="Content Placeholder 2"/>
          <p:cNvSpPr>
            <a:spLocks noGrp="1"/>
          </p:cNvSpPr>
          <p:nvPr>
            <p:ph idx="1"/>
          </p:nvPr>
        </p:nvSpPr>
        <p:spPr>
          <a:xfrm>
            <a:off x="478220" y="969580"/>
            <a:ext cx="8229600" cy="1329595"/>
          </a:xfrm>
        </p:spPr>
        <p:txBody>
          <a:bodyPr>
            <a:spAutoFit/>
          </a:bodyPr>
          <a:lstStyle/>
          <a:p>
            <a:pPr marL="0" indent="0">
              <a:lnSpc>
                <a:spcPct val="120000"/>
              </a:lnSpc>
              <a:buNone/>
            </a:pPr>
            <a:r>
              <a:rPr lang="en-US" altLang="en-US" sz="2400" dirty="0">
                <a:cs typeface="Arial" panose="020B0604020202020204" pitchFamily="34" charset="0"/>
              </a:rPr>
              <a:t>Identify the key elements of a customer value-driven marketing strategy and discuss the marketing management orientations that guide marketing strategy.</a:t>
            </a:r>
          </a:p>
        </p:txBody>
      </p:sp>
    </p:spTree>
    <p:extLst>
      <p:ext uri="{BB962C8B-B14F-4D97-AF65-F5344CB8AC3E}">
        <p14:creationId xmlns:p14="http://schemas.microsoft.com/office/powerpoint/2010/main" val="182593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556" y="150888"/>
            <a:ext cx="8229600" cy="1094562"/>
          </a:xfrm>
        </p:spPr>
        <p:txBody>
          <a:bodyPr wrap="square">
            <a:noAutofit/>
          </a:bodyPr>
          <a:lstStyle/>
          <a:p>
            <a:r>
              <a:rPr lang="en-IN" altLang="en-US" sz="3600" dirty="0">
                <a:latin typeface="+mj-lt"/>
                <a:ea typeface="ヒラギノ角ゴ Pro W3" charset="-128"/>
              </a:rPr>
              <a:t>Designing a Customer Value-Driven Marketing Strategy </a:t>
            </a:r>
            <a:r>
              <a:rPr lang="en-IN" altLang="en-US" sz="2800" dirty="0">
                <a:latin typeface="+mj-lt"/>
                <a:ea typeface="ヒラギノ角ゴ Pro W3" charset="-128"/>
              </a:rPr>
              <a:t>(1 of 6)</a:t>
            </a:r>
            <a:endParaRPr lang="en-US" sz="2800" dirty="0">
              <a:latin typeface="+mj-lt"/>
            </a:endParaRPr>
          </a:p>
        </p:txBody>
      </p:sp>
      <p:sp>
        <p:nvSpPr>
          <p:cNvPr id="3" name="Content Placeholder 2"/>
          <p:cNvSpPr>
            <a:spLocks noGrp="1"/>
          </p:cNvSpPr>
          <p:nvPr>
            <p:ph idx="1"/>
          </p:nvPr>
        </p:nvSpPr>
        <p:spPr>
          <a:xfrm>
            <a:off x="459170" y="1602352"/>
            <a:ext cx="8229600" cy="2600712"/>
          </a:xfrm>
        </p:spPr>
        <p:txBody>
          <a:bodyPr>
            <a:spAutoFit/>
          </a:bodyPr>
          <a:lstStyle/>
          <a:p>
            <a:pPr marL="0" indent="0">
              <a:buNone/>
            </a:pPr>
            <a:r>
              <a:rPr lang="en-US" altLang="en-US" sz="2400" b="1" dirty="0">
                <a:cs typeface="Arial" panose="020B0604020202020204" pitchFamily="34" charset="0"/>
              </a:rPr>
              <a:t>Marketing management </a:t>
            </a:r>
            <a:r>
              <a:rPr lang="en-US" altLang="en-US" sz="2400" dirty="0">
                <a:cs typeface="Arial" panose="020B0604020202020204" pitchFamily="34" charset="0"/>
              </a:rPr>
              <a:t>is the art and science of choosing target markets and building profitable relationships with them.</a:t>
            </a:r>
          </a:p>
          <a:p>
            <a:r>
              <a:rPr lang="en-US" altLang="en-US" sz="2400" dirty="0">
                <a:cs typeface="Arial" panose="020B0604020202020204" pitchFamily="34" charset="0"/>
              </a:rPr>
              <a:t>What customers will we serve (target market)? </a:t>
            </a:r>
          </a:p>
          <a:p>
            <a:r>
              <a:rPr lang="en-US" altLang="en-US" sz="2400" dirty="0">
                <a:cs typeface="Arial" panose="020B0604020202020204" pitchFamily="34" charset="0"/>
              </a:rPr>
              <a:t>How can we best serve these customers (value proposition)?</a:t>
            </a:r>
          </a:p>
        </p:txBody>
      </p:sp>
    </p:spTree>
    <p:extLst>
      <p:ext uri="{BB962C8B-B14F-4D97-AF65-F5344CB8AC3E}">
        <p14:creationId xmlns:p14="http://schemas.microsoft.com/office/powerpoint/2010/main" val="83144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770"/>
            <a:ext cx="8229600" cy="1108253"/>
          </a:xfrm>
        </p:spPr>
        <p:txBody>
          <a:bodyPr wrap="square">
            <a:noAutofit/>
          </a:bodyPr>
          <a:lstStyle/>
          <a:p>
            <a:r>
              <a:rPr lang="en-IN" sz="3600" dirty="0">
                <a:latin typeface="+mj-lt"/>
                <a:ea typeface="Times New Roman"/>
                <a:cs typeface="Times New Roman"/>
                <a:sym typeface="Times New Roman" pitchFamily="18" charset="0"/>
              </a:rPr>
              <a:t>Designing a Customer Value-Driven Marketing Strategy </a:t>
            </a:r>
            <a:r>
              <a:rPr lang="en-IN" sz="2800" dirty="0">
                <a:latin typeface="+mj-lt"/>
                <a:ea typeface="Times New Roman"/>
                <a:cs typeface="Times New Roman"/>
                <a:sym typeface="Times New Roman" pitchFamily="18" charset="0"/>
              </a:rPr>
              <a:t>(2 of 6)</a:t>
            </a:r>
            <a:endParaRPr lang="en-US" sz="2800" dirty="0">
              <a:latin typeface="+mj-lt"/>
            </a:endParaRPr>
          </a:p>
        </p:txBody>
      </p:sp>
      <p:sp>
        <p:nvSpPr>
          <p:cNvPr id="3" name="Content Placeholder 2"/>
          <p:cNvSpPr>
            <a:spLocks noGrp="1"/>
          </p:cNvSpPr>
          <p:nvPr>
            <p:ph idx="1"/>
          </p:nvPr>
        </p:nvSpPr>
        <p:spPr>
          <a:xfrm>
            <a:off x="457200" y="1596570"/>
            <a:ext cx="8229600" cy="697625"/>
          </a:xfrm>
        </p:spPr>
        <p:txBody>
          <a:bodyPr wrap="square">
            <a:spAutoFit/>
          </a:bodyPr>
          <a:lstStyle/>
          <a:p>
            <a:pPr marL="0" indent="0">
              <a:buNone/>
            </a:pPr>
            <a:r>
              <a:rPr lang="en-US" altLang="en-US" sz="2200" dirty="0">
                <a:ea typeface="ヒラギノ角ゴ Pro W3"/>
                <a:cs typeface="ヒラギノ角ゴ Pro W3"/>
              </a:rPr>
              <a:t>A brand’s </a:t>
            </a:r>
            <a:r>
              <a:rPr lang="en-US" altLang="en-US" sz="2200" b="1" dirty="0">
                <a:ea typeface="ヒラギノ角ゴ Pro W3"/>
                <a:cs typeface="ヒラギノ角ゴ Pro W3"/>
              </a:rPr>
              <a:t>value proposition </a:t>
            </a:r>
            <a:r>
              <a:rPr lang="en-US" altLang="en-US" sz="2200" dirty="0">
                <a:ea typeface="ヒラギノ角ゴ Pro W3"/>
                <a:cs typeface="ヒラギノ角ゴ Pro W3"/>
              </a:rPr>
              <a:t>is the set of benefits or values it promises to deliver to customers to satisfy their needs.</a:t>
            </a:r>
          </a:p>
        </p:txBody>
      </p:sp>
      <p:sp>
        <p:nvSpPr>
          <p:cNvPr id="6" name="Content Placeholder 5">
            <a:extLst>
              <a:ext uri="{FF2B5EF4-FFF2-40B4-BE49-F238E27FC236}">
                <a16:creationId xmlns:a16="http://schemas.microsoft.com/office/drawing/2014/main" xmlns="" id="{E7DEF469-83C2-44E6-AD86-E74DC2BD0788}"/>
              </a:ext>
            </a:extLst>
          </p:cNvPr>
          <p:cNvSpPr>
            <a:spLocks noGrp="1"/>
          </p:cNvSpPr>
          <p:nvPr>
            <p:ph idx="13"/>
          </p:nvPr>
        </p:nvSpPr>
        <p:spPr>
          <a:xfrm>
            <a:off x="457200" y="2405742"/>
            <a:ext cx="8229600" cy="1034360"/>
          </a:xfrm>
        </p:spPr>
        <p:txBody>
          <a:bodyPr/>
          <a:lstStyle/>
          <a:p>
            <a:pPr marL="0" indent="0">
              <a:buNone/>
            </a:pPr>
            <a:r>
              <a:rPr lang="en-IN" sz="2200" dirty="0"/>
              <a:t>Value propositions: </a:t>
            </a:r>
            <a:r>
              <a:rPr lang="en-US" sz="2200" dirty="0" err="1"/>
              <a:t>Sonos</a:t>
            </a:r>
            <a:r>
              <a:rPr lang="en-US" sz="2200" dirty="0"/>
              <a:t> positions its </a:t>
            </a:r>
            <a:r>
              <a:rPr lang="en-US" sz="2200" dirty="0" err="1"/>
              <a:t>Sonos</a:t>
            </a:r>
            <a:r>
              <a:rPr lang="en-US" sz="2200" dirty="0"/>
              <a:t> One with Amazon Alexa as “The smart speaker for music lovers.” It gives you all the advantages of Alexa but with high-quality </a:t>
            </a:r>
            <a:r>
              <a:rPr lang="en-US" sz="2200" dirty="0" err="1"/>
              <a:t>Sonos</a:t>
            </a:r>
            <a:r>
              <a:rPr lang="en-US" sz="2200" dirty="0"/>
              <a:t> sound. </a:t>
            </a:r>
            <a:endParaRPr lang="en-IN" sz="2200" dirty="0"/>
          </a:p>
        </p:txBody>
      </p:sp>
      <p:pic>
        <p:nvPicPr>
          <p:cNvPr id="9" name="Picture Placeholder 8" descr="A photo shows an advertisement for Amazon’s Sonos, with the tag line: The smart speaker for music lovers. The new Sonos One with Amazon Alexa.">
            <a:extLst>
              <a:ext uri="{FF2B5EF4-FFF2-40B4-BE49-F238E27FC236}">
                <a16:creationId xmlns:a16="http://schemas.microsoft.com/office/drawing/2014/main" xmlns="" id="{D005013C-4EC3-4181-AF11-0DA5585B224B}"/>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554028" y="3572828"/>
            <a:ext cx="2048539" cy="2756286"/>
          </a:xfrm>
          <a:prstGeom prst="rect">
            <a:avLst/>
          </a:prstGeom>
        </p:spPr>
      </p:pic>
    </p:spTree>
    <p:extLst>
      <p:ext uri="{BB962C8B-B14F-4D97-AF65-F5344CB8AC3E}">
        <p14:creationId xmlns:p14="http://schemas.microsoft.com/office/powerpoint/2010/main" val="369368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08253"/>
          </a:xfrm>
        </p:spPr>
        <p:txBody>
          <a:bodyPr wrap="square">
            <a:noAutofit/>
          </a:bodyPr>
          <a:lstStyle/>
          <a:p>
            <a:r>
              <a:rPr lang="en-IN" altLang="en-US" sz="3600" dirty="0">
                <a:ea typeface="ヒラギノ角ゴ Pro W3" charset="-128"/>
              </a:rPr>
              <a:t>Designing a Customer Value-Driven Marketing Strategy </a:t>
            </a:r>
            <a:r>
              <a:rPr lang="en-IN" altLang="en-US" sz="2800" dirty="0">
                <a:ea typeface="ヒラギノ角ゴ Pro W3" charset="-128"/>
              </a:rPr>
              <a:t>(3 of 6)</a:t>
            </a:r>
            <a:endParaRPr lang="en-US" sz="2800" dirty="0"/>
          </a:p>
        </p:txBody>
      </p:sp>
      <p:sp>
        <p:nvSpPr>
          <p:cNvPr id="3" name="Content Placeholder 2"/>
          <p:cNvSpPr>
            <a:spLocks noGrp="1"/>
          </p:cNvSpPr>
          <p:nvPr>
            <p:ph idx="1"/>
          </p:nvPr>
        </p:nvSpPr>
        <p:spPr>
          <a:xfrm>
            <a:off x="457200" y="1600200"/>
            <a:ext cx="3998686" cy="2696029"/>
          </a:xfrm>
        </p:spPr>
        <p:txBody>
          <a:bodyPr/>
          <a:lstStyle/>
          <a:p>
            <a:pPr lvl="0"/>
            <a:r>
              <a:rPr lang="en-US" sz="2400" dirty="0"/>
              <a:t>Production concept</a:t>
            </a:r>
          </a:p>
          <a:p>
            <a:pPr lvl="0"/>
            <a:r>
              <a:rPr lang="en-US" sz="2400" dirty="0"/>
              <a:t>Product concept</a:t>
            </a:r>
          </a:p>
          <a:p>
            <a:pPr lvl="0"/>
            <a:r>
              <a:rPr lang="en-US" sz="2400" dirty="0"/>
              <a:t>Selling concept</a:t>
            </a:r>
          </a:p>
          <a:p>
            <a:pPr lvl="0"/>
            <a:r>
              <a:rPr lang="en-US" sz="2400" dirty="0"/>
              <a:t>Marketing concept</a:t>
            </a:r>
          </a:p>
          <a:p>
            <a:pPr lvl="0"/>
            <a:r>
              <a:rPr lang="en-US" sz="2400" dirty="0"/>
              <a:t>Societal Marketing concept</a:t>
            </a:r>
          </a:p>
        </p:txBody>
      </p:sp>
      <p:pic>
        <p:nvPicPr>
          <p:cNvPr id="6" name="Picture Placeholder 5" descr="A photo shows an advertisement for Jeni’s splendid Ice creams. The advertisement copy accompanying the image of a man holding a two-scoop cone ice cream reads: Ice creams created in fellowship with growers, makers, and producers from around the world — all for the love of you. ">
            <a:extLst>
              <a:ext uri="{FF2B5EF4-FFF2-40B4-BE49-F238E27FC236}">
                <a16:creationId xmlns:a16="http://schemas.microsoft.com/office/drawing/2014/main" xmlns="" id="{0D067F8D-32FB-4F33-9CCD-180B423735F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4542972" y="1676400"/>
            <a:ext cx="4120320" cy="2544905"/>
          </a:xfrm>
          <a:prstGeom prst="rect">
            <a:avLst/>
          </a:prstGeom>
        </p:spPr>
      </p:pic>
    </p:spTree>
    <p:extLst>
      <p:ext uri="{BB962C8B-B14F-4D97-AF65-F5344CB8AC3E}">
        <p14:creationId xmlns:p14="http://schemas.microsoft.com/office/powerpoint/2010/main" val="343179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770"/>
            <a:ext cx="8229600" cy="1108253"/>
          </a:xfrm>
        </p:spPr>
        <p:txBody>
          <a:bodyPr wrap="square">
            <a:noAutofit/>
          </a:bodyPr>
          <a:lstStyle/>
          <a:p>
            <a:r>
              <a:rPr lang="en-IN" altLang="en-US" sz="3600" dirty="0">
                <a:ea typeface="ヒラギノ角ゴ Pro W3" charset="-128"/>
              </a:rPr>
              <a:t>Designing a Customer Value-Driven Marketing Strategy </a:t>
            </a:r>
            <a:r>
              <a:rPr lang="en-IN" altLang="en-US" sz="2800" dirty="0">
                <a:ea typeface="ヒラギノ角ゴ Pro W3" charset="-128"/>
              </a:rPr>
              <a:t>(4 of 6)</a:t>
            </a:r>
            <a:endParaRPr lang="en-US" sz="2800" dirty="0"/>
          </a:p>
        </p:txBody>
      </p:sp>
      <p:sp>
        <p:nvSpPr>
          <p:cNvPr id="3" name="Content Placeholder 2"/>
          <p:cNvSpPr>
            <a:spLocks noGrp="1"/>
          </p:cNvSpPr>
          <p:nvPr>
            <p:ph idx="1"/>
          </p:nvPr>
        </p:nvSpPr>
        <p:spPr>
          <a:xfrm>
            <a:off x="457200" y="1600200"/>
            <a:ext cx="8229600" cy="460829"/>
          </a:xfrm>
        </p:spPr>
        <p:txBody>
          <a:bodyPr/>
          <a:lstStyle/>
          <a:p>
            <a:pPr marL="0" indent="0">
              <a:buNone/>
            </a:pPr>
            <a:r>
              <a:rPr lang="en-IN" sz="2400" b="1" dirty="0"/>
              <a:t>Figure 1.3 </a:t>
            </a:r>
            <a:r>
              <a:rPr lang="en-IN" sz="2400" dirty="0"/>
              <a:t>Selling and Marketing Concepts Contrasted</a:t>
            </a:r>
          </a:p>
        </p:txBody>
      </p:sp>
      <p:pic>
        <p:nvPicPr>
          <p:cNvPr id="7" name="Picture Placeholder 6" descr="A figure contrasts the selling concept and the marketing concept.&#10;Long description is available in notes, press F6">
            <a:extLst>
              <a:ext uri="{FF2B5EF4-FFF2-40B4-BE49-F238E27FC236}">
                <a16:creationId xmlns:a16="http://schemas.microsoft.com/office/drawing/2014/main" xmlns="" id="{478998AE-73AB-424A-B929-41D07379C37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38278" y="2442030"/>
            <a:ext cx="8067445" cy="1990914"/>
          </a:xfrm>
          <a:prstGeom prst="rect">
            <a:avLst/>
          </a:prstGeom>
        </p:spPr>
      </p:pic>
    </p:spTree>
    <p:extLst>
      <p:ext uri="{BB962C8B-B14F-4D97-AF65-F5344CB8AC3E}">
        <p14:creationId xmlns:p14="http://schemas.microsoft.com/office/powerpoint/2010/main" val="54266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140"/>
            <a:ext cx="8229600" cy="1108253"/>
          </a:xfrm>
        </p:spPr>
        <p:txBody>
          <a:bodyPr wrap="square">
            <a:noAutofit/>
          </a:bodyPr>
          <a:lstStyle/>
          <a:p>
            <a:r>
              <a:rPr lang="en-IN" altLang="en-US" sz="3600" dirty="0">
                <a:latin typeface="+mj-lt"/>
                <a:ea typeface="ヒラギノ角ゴ Pro W3" charset="-128"/>
              </a:rPr>
              <a:t>Designing a Customer Value-Driven Marketing Strategy </a:t>
            </a:r>
            <a:r>
              <a:rPr lang="en-IN" altLang="en-US" sz="2800" dirty="0">
                <a:latin typeface="+mj-lt"/>
                <a:ea typeface="ヒラギノ角ゴ Pro W3" charset="-128"/>
              </a:rPr>
              <a:t>(5 of 6)</a:t>
            </a:r>
            <a:endParaRPr lang="en-US" sz="2800" dirty="0">
              <a:latin typeface="+mj-lt"/>
            </a:endParaRPr>
          </a:p>
        </p:txBody>
      </p:sp>
      <p:sp>
        <p:nvSpPr>
          <p:cNvPr id="3" name="Content Placeholder 2"/>
          <p:cNvSpPr>
            <a:spLocks noGrp="1"/>
          </p:cNvSpPr>
          <p:nvPr>
            <p:ph idx="1"/>
          </p:nvPr>
        </p:nvSpPr>
        <p:spPr>
          <a:xfrm>
            <a:off x="457200" y="1400628"/>
            <a:ext cx="8229600" cy="1442558"/>
          </a:xfrm>
        </p:spPr>
        <p:txBody>
          <a:bodyPr/>
          <a:lstStyle/>
          <a:p>
            <a:pPr marL="0" indent="0">
              <a:spcBef>
                <a:spcPts val="600"/>
              </a:spcBef>
              <a:buNone/>
            </a:pPr>
            <a:r>
              <a:rPr lang="en-US" altLang="en-US" sz="2200" b="1" dirty="0">
                <a:ea typeface="ヒラギノ角ゴ Pro W3"/>
                <a:cs typeface="ヒラギノ角ゴ Pro W3"/>
              </a:rPr>
              <a:t>Societal marketing: </a:t>
            </a:r>
          </a:p>
          <a:p>
            <a:pPr marL="0" indent="0">
              <a:spcBef>
                <a:spcPts val="600"/>
              </a:spcBef>
              <a:buNone/>
            </a:pPr>
            <a:r>
              <a:rPr lang="en-US" altLang="en-US" sz="2200" dirty="0">
                <a:ea typeface="ヒラギノ角ゴ Pro W3"/>
                <a:cs typeface="ヒラギノ角ゴ Pro W3"/>
              </a:rPr>
              <a:t>The company’s marketing decisions should consider consumers’ wants, the company’s requirements, consumers’ long-run interests, and society’s long-run interests.</a:t>
            </a:r>
          </a:p>
        </p:txBody>
      </p:sp>
      <p:sp>
        <p:nvSpPr>
          <p:cNvPr id="4" name="Content Placeholder 3"/>
          <p:cNvSpPr>
            <a:spLocks noGrp="1"/>
          </p:cNvSpPr>
          <p:nvPr>
            <p:ph idx="13"/>
          </p:nvPr>
        </p:nvSpPr>
        <p:spPr>
          <a:xfrm>
            <a:off x="457200" y="2971800"/>
            <a:ext cx="8229600" cy="737147"/>
          </a:xfrm>
        </p:spPr>
        <p:txBody>
          <a:bodyPr/>
          <a:lstStyle/>
          <a:p>
            <a:pPr marL="0" indent="0">
              <a:buNone/>
            </a:pPr>
            <a:r>
              <a:rPr lang="en-IN" sz="2200" b="1" dirty="0"/>
              <a:t>Figure 1.4 </a:t>
            </a:r>
            <a:r>
              <a:rPr lang="en-IN" sz="2200" dirty="0"/>
              <a:t>Three Considerations Underlying the Societal Marketing Concept</a:t>
            </a:r>
          </a:p>
        </p:txBody>
      </p:sp>
      <p:pic>
        <p:nvPicPr>
          <p:cNvPr id="8" name="Picture Placeholder 7" descr="A figure shows the three considerations underlying the Societal Marketing Concept. &#10;Long description is available in notes, press F6">
            <a:extLst>
              <a:ext uri="{FF2B5EF4-FFF2-40B4-BE49-F238E27FC236}">
                <a16:creationId xmlns:a16="http://schemas.microsoft.com/office/drawing/2014/main" xmlns="" id="{B28F9E79-059C-41D2-8052-528D8B82644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2468138" y="3793814"/>
            <a:ext cx="4269680" cy="2540879"/>
          </a:xfrm>
          <a:prstGeom prst="rect">
            <a:avLst/>
          </a:prstGeom>
        </p:spPr>
      </p:pic>
    </p:spTree>
    <p:extLst>
      <p:ext uri="{BB962C8B-B14F-4D97-AF65-F5344CB8AC3E}">
        <p14:creationId xmlns:p14="http://schemas.microsoft.com/office/powerpoint/2010/main" val="99840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Objectives</a:t>
            </a:r>
            <a:endParaRPr lang="en-US" sz="2800" dirty="0">
              <a:latin typeface="+mj-lt"/>
            </a:endParaRPr>
          </a:p>
        </p:txBody>
      </p:sp>
      <p:sp>
        <p:nvSpPr>
          <p:cNvPr id="3" name="Content Placeholder 2"/>
          <p:cNvSpPr>
            <a:spLocks noGrp="1"/>
          </p:cNvSpPr>
          <p:nvPr>
            <p:ph idx="1"/>
          </p:nvPr>
        </p:nvSpPr>
        <p:spPr>
          <a:xfrm>
            <a:off x="457200" y="986909"/>
            <a:ext cx="8229600" cy="5109091"/>
          </a:xfrm>
        </p:spPr>
        <p:txBody>
          <a:bodyPr>
            <a:spAutoFit/>
          </a:bodyPr>
          <a:lstStyle/>
          <a:p>
            <a:pPr marL="533400" indent="-533400">
              <a:spcBef>
                <a:spcPts val="600"/>
              </a:spcBef>
              <a:buNone/>
            </a:pPr>
            <a:r>
              <a:rPr lang="en-US" altLang="en-US" sz="2400" b="1" dirty="0">
                <a:solidFill>
                  <a:srgbClr val="007FA3"/>
                </a:solidFill>
                <a:cs typeface="Arial" panose="020B0604020202020204" pitchFamily="34" charset="0"/>
              </a:rPr>
              <a:t>1.1</a:t>
            </a:r>
            <a:r>
              <a:rPr lang="en-US" altLang="en-US" sz="2400" b="1" dirty="0">
                <a:solidFill>
                  <a:srgbClr val="4472C4"/>
                </a:solidFill>
                <a:cs typeface="Arial" panose="020B0604020202020204" pitchFamily="34" charset="0"/>
              </a:rPr>
              <a:t> </a:t>
            </a:r>
            <a:r>
              <a:rPr lang="en-US" altLang="en-US" sz="2400" dirty="0">
                <a:cs typeface="Arial" panose="020B0604020202020204" pitchFamily="34" charset="0"/>
              </a:rPr>
              <a:t>Define marketing and outline the steps in the marketing process.</a:t>
            </a:r>
          </a:p>
          <a:p>
            <a:pPr marL="533400" indent="-533400">
              <a:spcBef>
                <a:spcPts val="600"/>
              </a:spcBef>
              <a:buNone/>
            </a:pPr>
            <a:r>
              <a:rPr lang="en-US" altLang="en-US" sz="2400" b="1" dirty="0">
                <a:solidFill>
                  <a:srgbClr val="007FA3"/>
                </a:solidFill>
                <a:cs typeface="Arial" panose="020B0604020202020204" pitchFamily="34" charset="0"/>
              </a:rPr>
              <a:t>1.2</a:t>
            </a:r>
            <a:r>
              <a:rPr lang="en-US" altLang="en-US" sz="2400" b="1" dirty="0">
                <a:solidFill>
                  <a:srgbClr val="4472C4"/>
                </a:solidFill>
                <a:cs typeface="Arial" panose="020B0604020202020204" pitchFamily="34" charset="0"/>
              </a:rPr>
              <a:t> </a:t>
            </a:r>
            <a:r>
              <a:rPr lang="en-US" altLang="en-US" sz="2400" dirty="0">
                <a:cs typeface="Arial" panose="020B0604020202020204" pitchFamily="34" charset="0"/>
              </a:rPr>
              <a:t>Explain the importance of understanding the  marketplace and customers and identify the five core marketplace concepts.</a:t>
            </a:r>
          </a:p>
          <a:p>
            <a:pPr marL="533400" indent="-533400">
              <a:spcBef>
                <a:spcPts val="600"/>
              </a:spcBef>
              <a:buNone/>
            </a:pPr>
            <a:r>
              <a:rPr lang="en-US" altLang="en-US" sz="2400" b="1" dirty="0">
                <a:solidFill>
                  <a:srgbClr val="007FA3"/>
                </a:solidFill>
                <a:cs typeface="Arial" panose="020B0604020202020204" pitchFamily="34" charset="0"/>
              </a:rPr>
              <a:t>1.3</a:t>
            </a:r>
            <a:r>
              <a:rPr lang="en-US" altLang="en-US" sz="2400" b="1" dirty="0">
                <a:solidFill>
                  <a:srgbClr val="4472C4"/>
                </a:solidFill>
                <a:cs typeface="Arial" panose="020B0604020202020204" pitchFamily="34" charset="0"/>
              </a:rPr>
              <a:t> </a:t>
            </a:r>
            <a:r>
              <a:rPr lang="en-US" altLang="en-US" sz="2400" dirty="0">
                <a:cs typeface="Arial" panose="020B0604020202020204" pitchFamily="34" charset="0"/>
              </a:rPr>
              <a:t>Identify the key elements of a customer value-driven marketing strategy and discuss the marketing management orientations that guide marketing strategy.</a:t>
            </a:r>
          </a:p>
          <a:p>
            <a:pPr marL="533400" indent="-533400">
              <a:spcBef>
                <a:spcPts val="600"/>
              </a:spcBef>
              <a:buNone/>
            </a:pPr>
            <a:r>
              <a:rPr lang="en-US" altLang="en-US" sz="2400" b="1" dirty="0">
                <a:solidFill>
                  <a:srgbClr val="007FA3"/>
                </a:solidFill>
                <a:cs typeface="Arial" panose="020B0604020202020204" pitchFamily="34" charset="0"/>
              </a:rPr>
              <a:t>1.4</a:t>
            </a:r>
            <a:r>
              <a:rPr lang="en-US" altLang="en-US" sz="2400" b="1" dirty="0">
                <a:solidFill>
                  <a:srgbClr val="4472C4"/>
                </a:solidFill>
                <a:cs typeface="Arial" panose="020B0604020202020204" pitchFamily="34" charset="0"/>
              </a:rPr>
              <a:t> </a:t>
            </a:r>
            <a:r>
              <a:rPr lang="en-US" altLang="en-US" sz="2400" dirty="0">
                <a:cs typeface="Arial" panose="020B0604020202020204" pitchFamily="34" charset="0"/>
              </a:rPr>
              <a:t>Discuss customer relationship management and identify strategies for creating value for customers and capturing value from customers in return.</a:t>
            </a:r>
          </a:p>
          <a:p>
            <a:pPr marL="533400" indent="-533400">
              <a:spcBef>
                <a:spcPts val="600"/>
              </a:spcBef>
              <a:buNone/>
            </a:pPr>
            <a:r>
              <a:rPr lang="en-US" altLang="en-US" sz="2400" b="1" dirty="0">
                <a:solidFill>
                  <a:srgbClr val="007FA3"/>
                </a:solidFill>
                <a:cs typeface="Arial" panose="020B0604020202020204" pitchFamily="34" charset="0"/>
              </a:rPr>
              <a:t>1.5</a:t>
            </a:r>
            <a:r>
              <a:rPr lang="en-US" altLang="en-US" sz="2400" b="1" dirty="0">
                <a:solidFill>
                  <a:srgbClr val="4472C4"/>
                </a:solidFill>
                <a:cs typeface="Arial" panose="020B0604020202020204" pitchFamily="34" charset="0"/>
              </a:rPr>
              <a:t> </a:t>
            </a:r>
            <a:r>
              <a:rPr lang="en-US" altLang="en-US" sz="2400" dirty="0">
                <a:cs typeface="Arial" panose="020B0604020202020204" pitchFamily="34" charset="0"/>
              </a:rPr>
              <a:t>Describe the major trends and forces that are changing the marketing landscape in this age of relationships.</a:t>
            </a:r>
          </a:p>
        </p:txBody>
      </p:sp>
    </p:spTree>
    <p:extLst>
      <p:ext uri="{BB962C8B-B14F-4D97-AF65-F5344CB8AC3E}">
        <p14:creationId xmlns:p14="http://schemas.microsoft.com/office/powerpoint/2010/main" val="2398383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80"/>
            <a:ext cx="8229600" cy="1097280"/>
          </a:xfrm>
        </p:spPr>
        <p:txBody>
          <a:bodyPr wrap="square">
            <a:noAutofit/>
          </a:bodyPr>
          <a:lstStyle/>
          <a:p>
            <a:r>
              <a:rPr lang="en-IN" altLang="en-US" sz="3600" dirty="0">
                <a:latin typeface="+mj-lt"/>
                <a:ea typeface="ヒラギノ角ゴ Pro W3" charset="-128"/>
              </a:rPr>
              <a:t>Designing a Customer Value-Driven Marketing Strategy </a:t>
            </a:r>
            <a:r>
              <a:rPr lang="en-IN" altLang="en-US" sz="2800" dirty="0">
                <a:latin typeface="+mj-lt"/>
                <a:ea typeface="ヒラギノ角ゴ Pro W3" charset="-128"/>
              </a:rPr>
              <a:t>(6 of 6)</a:t>
            </a:r>
            <a:endParaRPr lang="en-US" sz="2800" dirty="0">
              <a:latin typeface="+mj-lt"/>
            </a:endParaRPr>
          </a:p>
        </p:txBody>
      </p:sp>
      <p:sp>
        <p:nvSpPr>
          <p:cNvPr id="3" name="Content Placeholder 2"/>
          <p:cNvSpPr>
            <a:spLocks noGrp="1"/>
          </p:cNvSpPr>
          <p:nvPr>
            <p:ph idx="1"/>
          </p:nvPr>
        </p:nvSpPr>
        <p:spPr>
          <a:xfrm>
            <a:off x="457200" y="1600200"/>
            <a:ext cx="8229600" cy="2590800"/>
          </a:xfrm>
        </p:spPr>
        <p:txBody>
          <a:bodyPr/>
          <a:lstStyle/>
          <a:p>
            <a:pPr marL="3175" indent="0">
              <a:buNone/>
            </a:pPr>
            <a:r>
              <a:rPr lang="en-US" altLang="en-US" sz="2400" dirty="0">
                <a:cs typeface="Arial" panose="020B0604020202020204" pitchFamily="34" charset="0"/>
              </a:rPr>
              <a:t>The </a:t>
            </a:r>
            <a:r>
              <a:rPr lang="en-US" altLang="en-US" sz="2400" b="1" dirty="0">
                <a:cs typeface="Arial" panose="020B0604020202020204" pitchFamily="34" charset="0"/>
              </a:rPr>
              <a:t>marketing mix </a:t>
            </a:r>
            <a:r>
              <a:rPr lang="en-US" altLang="en-US" sz="2400" dirty="0">
                <a:cs typeface="Arial" panose="020B0604020202020204" pitchFamily="34" charset="0"/>
              </a:rPr>
              <a:t>is comprised of a set of tools known a </a:t>
            </a:r>
            <a:br>
              <a:rPr lang="en-US" altLang="en-US" sz="2400" dirty="0">
                <a:cs typeface="Arial" panose="020B0604020202020204" pitchFamily="34" charset="0"/>
              </a:rPr>
            </a:br>
            <a:r>
              <a:rPr lang="en-US" altLang="en-US" sz="2400" dirty="0">
                <a:cs typeface="Arial" panose="020B0604020202020204" pitchFamily="34" charset="0"/>
              </a:rPr>
              <a:t>the four Ps:</a:t>
            </a:r>
          </a:p>
          <a:p>
            <a:pPr marL="0" indent="-483743">
              <a:spcBef>
                <a:spcPts val="600"/>
              </a:spcBef>
            </a:pPr>
            <a:r>
              <a:rPr lang="en-US" altLang="en-US" sz="2400" dirty="0">
                <a:cs typeface="Arial" panose="020B0604020202020204" pitchFamily="34" charset="0"/>
              </a:rPr>
              <a:t>product </a:t>
            </a:r>
          </a:p>
          <a:p>
            <a:pPr marL="0" indent="-483743">
              <a:spcBef>
                <a:spcPts val="600"/>
              </a:spcBef>
            </a:pPr>
            <a:r>
              <a:rPr lang="en-US" altLang="en-US" sz="2400" dirty="0">
                <a:cs typeface="Arial" panose="020B0604020202020204" pitchFamily="34" charset="0"/>
              </a:rPr>
              <a:t>price</a:t>
            </a:r>
          </a:p>
          <a:p>
            <a:pPr marL="0" indent="-483743">
              <a:spcBef>
                <a:spcPts val="600"/>
              </a:spcBef>
            </a:pPr>
            <a:r>
              <a:rPr lang="en-US" altLang="en-US" sz="2400" dirty="0">
                <a:cs typeface="Arial" panose="020B0604020202020204" pitchFamily="34" charset="0"/>
              </a:rPr>
              <a:t>promotion</a:t>
            </a:r>
          </a:p>
          <a:p>
            <a:pPr marL="0" indent="-483743">
              <a:spcBef>
                <a:spcPts val="600"/>
              </a:spcBef>
            </a:pPr>
            <a:r>
              <a:rPr lang="en-US" altLang="en-US" sz="2400" dirty="0">
                <a:cs typeface="Arial" panose="020B0604020202020204" pitchFamily="34" charset="0"/>
              </a:rPr>
              <a:t>place</a:t>
            </a:r>
          </a:p>
        </p:txBody>
      </p:sp>
      <p:sp>
        <p:nvSpPr>
          <p:cNvPr id="4" name="Content Placeholder 3"/>
          <p:cNvSpPr>
            <a:spLocks noGrp="1"/>
          </p:cNvSpPr>
          <p:nvPr>
            <p:ph idx="13"/>
          </p:nvPr>
        </p:nvSpPr>
        <p:spPr>
          <a:xfrm>
            <a:off x="457200" y="4343400"/>
            <a:ext cx="8229600" cy="762000"/>
          </a:xfrm>
        </p:spPr>
        <p:txBody>
          <a:bodyPr/>
          <a:lstStyle/>
          <a:p>
            <a:pPr marL="3175" indent="0">
              <a:buNone/>
            </a:pPr>
            <a:r>
              <a:rPr lang="en-US" altLang="en-US" sz="2400" b="1" dirty="0">
                <a:cs typeface="Arial" panose="020B0604020202020204" pitchFamily="34" charset="0"/>
              </a:rPr>
              <a:t>Integrated marketing </a:t>
            </a:r>
            <a:r>
              <a:rPr lang="en-US" altLang="en-US" sz="2400" dirty="0">
                <a:cs typeface="Arial" panose="020B0604020202020204" pitchFamily="34" charset="0"/>
              </a:rPr>
              <a:t>program—a comprehensive plan that communicates and delivers intended value</a:t>
            </a:r>
            <a:endParaRPr lang="en-US" altLang="en-US" sz="2400" dirty="0">
              <a:ea typeface="ヒラギノ角ゴ Pro W3"/>
              <a:cs typeface="ヒラギノ角ゴ Pro W3"/>
            </a:endParaRPr>
          </a:p>
        </p:txBody>
      </p:sp>
    </p:spTree>
    <p:extLst>
      <p:ext uri="{BB962C8B-B14F-4D97-AF65-F5344CB8AC3E}">
        <p14:creationId xmlns:p14="http://schemas.microsoft.com/office/powerpoint/2010/main" val="327419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4</a:t>
            </a:r>
            <a:endParaRPr lang="en-US" sz="2800" dirty="0">
              <a:latin typeface="+mj-lt"/>
            </a:endParaRPr>
          </a:p>
        </p:txBody>
      </p:sp>
      <p:sp>
        <p:nvSpPr>
          <p:cNvPr id="3" name="Content Placeholder 2"/>
          <p:cNvSpPr>
            <a:spLocks noGrp="1"/>
          </p:cNvSpPr>
          <p:nvPr>
            <p:ph idx="1"/>
          </p:nvPr>
        </p:nvSpPr>
        <p:spPr>
          <a:xfrm>
            <a:off x="457200" y="986909"/>
            <a:ext cx="8229600" cy="1187248"/>
          </a:xfrm>
        </p:spPr>
        <p:txBody>
          <a:bodyPr>
            <a:spAutoFit/>
          </a:bodyPr>
          <a:lstStyle/>
          <a:p>
            <a:pPr marL="0" indent="0">
              <a:lnSpc>
                <a:spcPct val="110000"/>
              </a:lnSpc>
              <a:buNone/>
            </a:pPr>
            <a:r>
              <a:rPr lang="en-US" altLang="en-US" sz="2400" dirty="0">
                <a:cs typeface="Arial" panose="020B0604020202020204" pitchFamily="34" charset="0"/>
              </a:rPr>
              <a:t>Discuss customer relationship management and identify strategies for creating value for customers and capturing value from customers in return.</a:t>
            </a:r>
          </a:p>
        </p:txBody>
      </p:sp>
    </p:spTree>
    <p:extLst>
      <p:ext uri="{BB962C8B-B14F-4D97-AF65-F5344CB8AC3E}">
        <p14:creationId xmlns:p14="http://schemas.microsoft.com/office/powerpoint/2010/main" val="320563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432"/>
            <a:ext cx="8229600" cy="1017684"/>
          </a:xfrm>
        </p:spPr>
        <p:txBody>
          <a:bodyPr wrap="square">
            <a:noAutofit/>
          </a:bodyPr>
          <a:lstStyle/>
          <a:p>
            <a:r>
              <a:rPr lang="en-IN" altLang="en-US" sz="3600" dirty="0">
                <a:latin typeface="+mj-lt"/>
                <a:ea typeface="ヒラギノ角ゴ Pro W3" charset="-128"/>
              </a:rPr>
              <a:t>Managing Customer Relationships and Capturing Customer Value </a:t>
            </a:r>
            <a:r>
              <a:rPr lang="en-IN" altLang="en-US" sz="2800" dirty="0">
                <a:latin typeface="+mj-lt"/>
                <a:ea typeface="ヒラギノ角ゴ Pro W3" charset="-128"/>
              </a:rPr>
              <a:t>(1 of 9)</a:t>
            </a:r>
            <a:endParaRPr lang="en-US" sz="2800" dirty="0">
              <a:latin typeface="+mj-lt"/>
            </a:endParaRPr>
          </a:p>
        </p:txBody>
      </p:sp>
      <p:sp>
        <p:nvSpPr>
          <p:cNvPr id="3" name="Content Placeholder 2"/>
          <p:cNvSpPr>
            <a:spLocks noGrp="1"/>
          </p:cNvSpPr>
          <p:nvPr>
            <p:ph idx="1"/>
          </p:nvPr>
        </p:nvSpPr>
        <p:spPr>
          <a:xfrm>
            <a:off x="457200" y="1600604"/>
            <a:ext cx="8229600" cy="1107996"/>
          </a:xfrm>
        </p:spPr>
        <p:txBody>
          <a:bodyPr>
            <a:spAutoFit/>
          </a:bodyPr>
          <a:lstStyle/>
          <a:p>
            <a:pPr marL="0" indent="0">
              <a:buNone/>
            </a:pPr>
            <a:r>
              <a:rPr lang="en-US" altLang="en-US" sz="2400" b="1" dirty="0">
                <a:cs typeface="Arial" panose="020B0604020202020204" pitchFamily="34" charset="0"/>
              </a:rPr>
              <a:t>Customer relationship </a:t>
            </a:r>
            <a:r>
              <a:rPr lang="en-US" altLang="en-US" sz="2400" dirty="0">
                <a:cs typeface="Arial" panose="020B0604020202020204" pitchFamily="34" charset="0"/>
              </a:rPr>
              <a:t>management—the overall process of building and maintaining profitable customer relationships by delivering superior customer value and satisfaction.</a:t>
            </a:r>
          </a:p>
        </p:txBody>
      </p:sp>
    </p:spTree>
    <p:extLst>
      <p:ext uri="{BB962C8B-B14F-4D97-AF65-F5344CB8AC3E}">
        <p14:creationId xmlns:p14="http://schemas.microsoft.com/office/powerpoint/2010/main" val="177416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770"/>
            <a:ext cx="8229600" cy="1108253"/>
          </a:xfrm>
        </p:spPr>
        <p:txBody>
          <a:bodyPr wrap="square">
            <a:noAutofit/>
          </a:bodyPr>
          <a:lstStyle/>
          <a:p>
            <a:r>
              <a:rPr lang="en-IN" altLang="en-US" sz="3600" dirty="0">
                <a:latin typeface="+mj-lt"/>
                <a:ea typeface="ヒラギノ角ゴ Pro W3" charset="-128"/>
              </a:rPr>
              <a:t>Managing Customer Relationships and Capturing Customer Value </a:t>
            </a:r>
            <a:r>
              <a:rPr lang="en-IN" altLang="en-US" sz="2800" dirty="0">
                <a:latin typeface="+mj-lt"/>
                <a:ea typeface="ヒラギノ角ゴ Pro W3" charset="-128"/>
              </a:rPr>
              <a:t>(2 of 9)</a:t>
            </a:r>
            <a:endParaRPr lang="en-US" sz="2800" dirty="0">
              <a:latin typeface="+mj-lt"/>
            </a:endParaRPr>
          </a:p>
        </p:txBody>
      </p:sp>
      <p:sp>
        <p:nvSpPr>
          <p:cNvPr id="16" name="Content Placeholder 15"/>
          <p:cNvSpPr>
            <a:spLocks noGrp="1"/>
          </p:cNvSpPr>
          <p:nvPr>
            <p:ph idx="13"/>
          </p:nvPr>
        </p:nvSpPr>
        <p:spPr>
          <a:xfrm>
            <a:off x="457200" y="1482430"/>
            <a:ext cx="8229600" cy="1549005"/>
          </a:xfrm>
        </p:spPr>
        <p:txBody>
          <a:bodyPr/>
          <a:lstStyle/>
          <a:p>
            <a:pPr marL="0" indent="0">
              <a:spcBef>
                <a:spcPts val="600"/>
              </a:spcBef>
              <a:buNone/>
            </a:pPr>
            <a:r>
              <a:rPr lang="en-US" altLang="en-US" b="1" dirty="0">
                <a:cs typeface="Arial" panose="020B0604020202020204" pitchFamily="34" charset="0"/>
              </a:rPr>
              <a:t>Relationship Building Blocks</a:t>
            </a:r>
          </a:p>
          <a:p>
            <a:pPr>
              <a:spcBef>
                <a:spcPts val="600"/>
              </a:spcBef>
            </a:pPr>
            <a:r>
              <a:rPr lang="en-US" dirty="0"/>
              <a:t>Customer-perceived value</a:t>
            </a:r>
          </a:p>
          <a:p>
            <a:pPr lvl="1"/>
            <a:r>
              <a:rPr lang="en-US" dirty="0"/>
              <a:t>The difference between total customer perceived benefits and customer cost</a:t>
            </a:r>
          </a:p>
          <a:p>
            <a:pPr>
              <a:spcBef>
                <a:spcPts val="600"/>
              </a:spcBef>
            </a:pPr>
            <a:r>
              <a:rPr lang="en-US" dirty="0"/>
              <a:t>Customer satisfaction</a:t>
            </a:r>
          </a:p>
          <a:p>
            <a:pPr lvl="1"/>
            <a:r>
              <a:rPr lang="en-US" dirty="0"/>
              <a:t>The extent to which perceived performance matches a buyer’s expectations</a:t>
            </a:r>
          </a:p>
        </p:txBody>
      </p:sp>
      <p:sp>
        <p:nvSpPr>
          <p:cNvPr id="10" name="Content Placeholder 9"/>
          <p:cNvSpPr>
            <a:spLocks noGrp="1"/>
          </p:cNvSpPr>
          <p:nvPr>
            <p:ph idx="1"/>
          </p:nvPr>
        </p:nvSpPr>
        <p:spPr>
          <a:xfrm>
            <a:off x="457200" y="3144738"/>
            <a:ext cx="8229600" cy="787031"/>
          </a:xfrm>
        </p:spPr>
        <p:txBody>
          <a:bodyPr/>
          <a:lstStyle/>
          <a:p>
            <a:pPr marL="0" indent="0">
              <a:buNone/>
            </a:pPr>
            <a:r>
              <a:rPr lang="en-IN" dirty="0"/>
              <a:t>Customer satisfaction: Customer service champion L.L.Bean was founded on a philosophy of complete customer satisfaction. “If you are not 100% satisfied with one of our products, you may return it within one year of purchase for a refund.”</a:t>
            </a:r>
          </a:p>
        </p:txBody>
      </p:sp>
      <p:pic>
        <p:nvPicPr>
          <p:cNvPr id="7" name="Picture Placeholder 6" descr="An advertisement for L. L. Bean shows a smartphone screen depicted within a photo of a pair of boots placed on a rock near a stream. &#10;Long description is available in notes, press F6">
            <a:extLst>
              <a:ext uri="{FF2B5EF4-FFF2-40B4-BE49-F238E27FC236}">
                <a16:creationId xmlns:a16="http://schemas.microsoft.com/office/drawing/2014/main" xmlns="" id="{0B722251-1473-4C70-94C2-4FC86315679D}"/>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748485" y="4034074"/>
            <a:ext cx="1665175" cy="2287992"/>
          </a:xfrm>
          <a:prstGeom prst="rect">
            <a:avLst/>
          </a:prstGeom>
        </p:spPr>
      </p:pic>
    </p:spTree>
    <p:extLst>
      <p:ext uri="{BB962C8B-B14F-4D97-AF65-F5344CB8AC3E}">
        <p14:creationId xmlns:p14="http://schemas.microsoft.com/office/powerpoint/2010/main" val="2206990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19336"/>
          </a:xfrm>
        </p:spPr>
        <p:txBody>
          <a:bodyPr wrap="square">
            <a:noAutofit/>
          </a:bodyPr>
          <a:lstStyle/>
          <a:p>
            <a:r>
              <a:rPr lang="en-IN" altLang="en-US" sz="3600" dirty="0">
                <a:latin typeface="+mj-lt"/>
                <a:ea typeface="ヒラギノ角ゴ Pro W3" charset="-128"/>
              </a:rPr>
              <a:t>Managing Customer Relationships and Capturing Customer Value </a:t>
            </a:r>
            <a:r>
              <a:rPr lang="en-IN" altLang="en-US" sz="2800" dirty="0">
                <a:latin typeface="+mj-lt"/>
                <a:ea typeface="ヒラギノ角ゴ Pro W3" charset="-128"/>
              </a:rPr>
              <a:t>(3 of 9)</a:t>
            </a:r>
            <a:endParaRPr lang="en-US" sz="2800" dirty="0">
              <a:latin typeface="+mj-lt"/>
            </a:endParaRPr>
          </a:p>
        </p:txBody>
      </p:sp>
      <p:sp>
        <p:nvSpPr>
          <p:cNvPr id="10" name="Content Placeholder 9"/>
          <p:cNvSpPr>
            <a:spLocks noGrp="1"/>
          </p:cNvSpPr>
          <p:nvPr>
            <p:ph idx="1"/>
          </p:nvPr>
        </p:nvSpPr>
        <p:spPr>
          <a:xfrm>
            <a:off x="457200" y="1432560"/>
            <a:ext cx="8229600" cy="990976"/>
          </a:xfrm>
        </p:spPr>
        <p:txBody>
          <a:bodyPr/>
          <a:lstStyle/>
          <a:p>
            <a:pPr marL="0" indent="0">
              <a:spcBef>
                <a:spcPts val="600"/>
              </a:spcBef>
              <a:buNone/>
            </a:pPr>
            <a:r>
              <a:rPr lang="en-US" altLang="en-US" sz="2000" b="1" dirty="0">
                <a:cs typeface="Arial" panose="020B0604020202020204" pitchFamily="34" charset="0"/>
              </a:rPr>
              <a:t>Customer-Engagement</a:t>
            </a:r>
            <a:r>
              <a:rPr lang="en-US" altLang="en-US" sz="1800" b="1" dirty="0">
                <a:cs typeface="Arial" panose="020B0604020202020204" pitchFamily="34" charset="0"/>
              </a:rPr>
              <a:t> Marketing </a:t>
            </a:r>
          </a:p>
          <a:p>
            <a:pPr marL="0" indent="0">
              <a:spcBef>
                <a:spcPts val="600"/>
              </a:spcBef>
              <a:buNone/>
            </a:pPr>
            <a:r>
              <a:rPr lang="en-US" altLang="en-US" sz="1800" dirty="0">
                <a:cs typeface="Arial" panose="020B0604020202020204" pitchFamily="34" charset="0"/>
              </a:rPr>
              <a:t>Fosters direct and continuous customer involvement in shaping brand conversations, experiences, and community.</a:t>
            </a:r>
          </a:p>
        </p:txBody>
      </p:sp>
      <p:sp>
        <p:nvSpPr>
          <p:cNvPr id="6" name="Content Placeholder 5"/>
          <p:cNvSpPr>
            <a:spLocks noGrp="1"/>
          </p:cNvSpPr>
          <p:nvPr>
            <p:ph idx="13"/>
          </p:nvPr>
        </p:nvSpPr>
        <p:spPr>
          <a:xfrm>
            <a:off x="457200" y="2514600"/>
            <a:ext cx="8229600" cy="906069"/>
          </a:xfrm>
        </p:spPr>
        <p:txBody>
          <a:bodyPr/>
          <a:lstStyle/>
          <a:p>
            <a:pPr marL="0" indent="0">
              <a:buNone/>
            </a:pPr>
            <a:r>
              <a:rPr lang="en-IN" sz="1800" dirty="0"/>
              <a:t>Engaging customers: </a:t>
            </a:r>
            <a:r>
              <a:rPr lang="en-US" sz="1800" dirty="0"/>
              <a:t>Rather than using intrusive, hard-sell product pitches, Innocent Drinks interacts with customers in humorous ways, inspiring conversations and fostering relationships.</a:t>
            </a:r>
            <a:endParaRPr lang="en-IN" sz="1800" dirty="0"/>
          </a:p>
        </p:txBody>
      </p:sp>
      <p:pic>
        <p:nvPicPr>
          <p:cNvPr id="7" name="Picture Placeholder 6" descr="Photo of chilled Innocent branded fruit juice bottles in a row for sale in shop.">
            <a:extLst>
              <a:ext uri="{FF2B5EF4-FFF2-40B4-BE49-F238E27FC236}">
                <a16:creationId xmlns:a16="http://schemas.microsoft.com/office/drawing/2014/main" xmlns="" id="{4D558BCC-F3F9-4546-9C19-81D055248590}"/>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p:blipFill>
        <p:spPr>
          <a:xfrm>
            <a:off x="2849880" y="3723181"/>
            <a:ext cx="3441469" cy="2459638"/>
          </a:xfrm>
          <a:prstGeom prst="rect">
            <a:avLst/>
          </a:prstGeom>
        </p:spPr>
      </p:pic>
    </p:spTree>
    <p:extLst>
      <p:ext uri="{BB962C8B-B14F-4D97-AF65-F5344CB8AC3E}">
        <p14:creationId xmlns:p14="http://schemas.microsoft.com/office/powerpoint/2010/main" val="2066176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08253"/>
          </a:xfrm>
        </p:spPr>
        <p:txBody>
          <a:bodyPr wrap="square">
            <a:noAutofit/>
          </a:bodyPr>
          <a:lstStyle/>
          <a:p>
            <a:r>
              <a:rPr lang="en-IN" altLang="en-US" sz="3600" dirty="0">
                <a:latin typeface="+mj-lt"/>
                <a:ea typeface="ヒラギノ角ゴ Pro W3" charset="-128"/>
              </a:rPr>
              <a:t>Managing Customer Relationships and Capturing Customer Value </a:t>
            </a:r>
            <a:r>
              <a:rPr lang="en-IN" altLang="en-US" sz="2800" dirty="0">
                <a:latin typeface="+mj-lt"/>
                <a:ea typeface="ヒラギノ角ゴ Pro W3" charset="-128"/>
              </a:rPr>
              <a:t>(4 of 9)</a:t>
            </a:r>
            <a:endParaRPr lang="en-US" sz="2800" dirty="0">
              <a:latin typeface="+mj-lt"/>
            </a:endParaRPr>
          </a:p>
        </p:txBody>
      </p:sp>
      <p:sp>
        <p:nvSpPr>
          <p:cNvPr id="10" name="Content Placeholder 9"/>
          <p:cNvSpPr>
            <a:spLocks noGrp="1"/>
          </p:cNvSpPr>
          <p:nvPr>
            <p:ph idx="1"/>
          </p:nvPr>
        </p:nvSpPr>
        <p:spPr>
          <a:xfrm>
            <a:off x="457200" y="1447800"/>
            <a:ext cx="8229600" cy="1026898"/>
          </a:xfrm>
        </p:spPr>
        <p:txBody>
          <a:bodyPr/>
          <a:lstStyle/>
          <a:p>
            <a:pPr marL="0" indent="0">
              <a:spcBef>
                <a:spcPts val="600"/>
              </a:spcBef>
              <a:buNone/>
            </a:pPr>
            <a:r>
              <a:rPr lang="en-US" altLang="en-US" sz="1800" b="1" dirty="0">
                <a:cs typeface="Arial" panose="020B0604020202020204" pitchFamily="34" charset="0"/>
              </a:rPr>
              <a:t>Consumer-Generated Marketing</a:t>
            </a:r>
          </a:p>
          <a:p>
            <a:pPr marL="0" indent="0">
              <a:spcBef>
                <a:spcPts val="600"/>
              </a:spcBef>
              <a:buNone/>
            </a:pPr>
            <a:r>
              <a:rPr lang="en-US" altLang="en-US" sz="1800" dirty="0">
                <a:cs typeface="Arial" panose="020B0604020202020204" pitchFamily="34" charset="0"/>
              </a:rPr>
              <a:t>Brand exchanges created by consumers themselves.</a:t>
            </a:r>
          </a:p>
          <a:p>
            <a:pPr marL="0" indent="0">
              <a:spcBef>
                <a:spcPts val="600"/>
              </a:spcBef>
              <a:buNone/>
            </a:pPr>
            <a:r>
              <a:rPr lang="en-US" altLang="en-US" sz="1800" dirty="0">
                <a:cs typeface="Arial" panose="020B0604020202020204" pitchFamily="34" charset="0"/>
              </a:rPr>
              <a:t>Consumers are playing an increasing role in shaping brand experiences.</a:t>
            </a:r>
          </a:p>
        </p:txBody>
      </p:sp>
      <p:sp>
        <p:nvSpPr>
          <p:cNvPr id="6" name="Content Placeholder 5"/>
          <p:cNvSpPr>
            <a:spLocks noGrp="1"/>
          </p:cNvSpPr>
          <p:nvPr>
            <p:ph idx="13"/>
          </p:nvPr>
        </p:nvSpPr>
        <p:spPr>
          <a:xfrm>
            <a:off x="457200" y="2575560"/>
            <a:ext cx="8229600" cy="848658"/>
          </a:xfrm>
        </p:spPr>
        <p:txBody>
          <a:bodyPr/>
          <a:lstStyle/>
          <a:p>
            <a:pPr marL="0" indent="0">
              <a:buNone/>
            </a:pPr>
            <a:r>
              <a:rPr lang="en-IN" sz="1800" dirty="0"/>
              <a:t>Consumer-generated marketing: </a:t>
            </a:r>
            <a:r>
              <a:rPr lang="en-US" sz="1800" dirty="0"/>
              <a:t>“Charmingly low-budget” </a:t>
            </a:r>
            <a:r>
              <a:rPr lang="en-US" sz="1800" dirty="0" err="1"/>
              <a:t>fanmade</a:t>
            </a:r>
            <a:r>
              <a:rPr lang="en-US" sz="1800" dirty="0"/>
              <a:t> Tesla ads drew millions of online views and sparked interactions among dedicated Tesla fans. </a:t>
            </a:r>
            <a:endParaRPr lang="en-IN" sz="1800" dirty="0"/>
          </a:p>
        </p:txBody>
      </p:sp>
      <p:pic>
        <p:nvPicPr>
          <p:cNvPr id="7" name="Picture Placeholder 6" descr="A photo of a Tesla advertisement shows a smartly dressed young woman. The caption reads &quot;Sonja’s super quick Tesla fan video!&quot; ">
            <a:extLst>
              <a:ext uri="{FF2B5EF4-FFF2-40B4-BE49-F238E27FC236}">
                <a16:creationId xmlns:a16="http://schemas.microsoft.com/office/drawing/2014/main" xmlns="" id="{396813E5-5B83-4A0C-98A6-B64DE0B8BDC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2164080" y="3557008"/>
            <a:ext cx="4838961" cy="2756312"/>
          </a:xfrm>
          <a:prstGeom prst="rect">
            <a:avLst/>
          </a:prstGeom>
        </p:spPr>
      </p:pic>
    </p:spTree>
    <p:extLst>
      <p:ext uri="{BB962C8B-B14F-4D97-AF65-F5344CB8AC3E}">
        <p14:creationId xmlns:p14="http://schemas.microsoft.com/office/powerpoint/2010/main" val="1649951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US" sz="3600" dirty="0">
                <a:latin typeface="+mj-lt"/>
                <a:ea typeface="Times New Roman"/>
                <a:cs typeface="Times New Roman"/>
                <a:sym typeface="Times New Roman"/>
              </a:rPr>
              <a:t>Managing Customer Relationships and Capturing Customer Value </a:t>
            </a:r>
            <a:r>
              <a:rPr lang="en-US" sz="2800" dirty="0">
                <a:latin typeface="+mj-lt"/>
                <a:ea typeface="Times New Roman"/>
                <a:cs typeface="Times New Roman"/>
                <a:sym typeface="Times New Roman"/>
              </a:rPr>
              <a:t>(5 of 9)</a:t>
            </a:r>
            <a:endParaRPr lang="en-US" sz="2800" dirty="0">
              <a:latin typeface="+mj-lt"/>
            </a:endParaRPr>
          </a:p>
        </p:txBody>
      </p:sp>
      <p:sp>
        <p:nvSpPr>
          <p:cNvPr id="3" name="Content Placeholder 2"/>
          <p:cNvSpPr>
            <a:spLocks noGrp="1"/>
          </p:cNvSpPr>
          <p:nvPr>
            <p:ph idx="1"/>
          </p:nvPr>
        </p:nvSpPr>
        <p:spPr>
          <a:xfrm>
            <a:off x="457200" y="1600200"/>
            <a:ext cx="8229600" cy="1219200"/>
          </a:xfrm>
        </p:spPr>
        <p:txBody>
          <a:bodyPr/>
          <a:lstStyle/>
          <a:p>
            <a:pPr marL="0" indent="0">
              <a:buNone/>
            </a:pPr>
            <a:r>
              <a:rPr lang="en-US" altLang="en-US" sz="2400" b="1" dirty="0">
                <a:cs typeface="Arial" panose="020B0604020202020204" pitchFamily="34" charset="0"/>
              </a:rPr>
              <a:t>Partner relationship management </a:t>
            </a:r>
            <a:r>
              <a:rPr lang="en-US" altLang="en-US" sz="2400" dirty="0">
                <a:cs typeface="Arial" panose="020B0604020202020204" pitchFamily="34" charset="0"/>
              </a:rPr>
              <a:t>involves working closely with partners in other company departments and outside the company to jointly bring greater value to customers.</a:t>
            </a:r>
          </a:p>
        </p:txBody>
      </p:sp>
    </p:spTree>
    <p:extLst>
      <p:ext uri="{BB962C8B-B14F-4D97-AF65-F5344CB8AC3E}">
        <p14:creationId xmlns:p14="http://schemas.microsoft.com/office/powerpoint/2010/main" val="1480375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19336"/>
          </a:xfrm>
        </p:spPr>
        <p:txBody>
          <a:bodyPr wrap="square">
            <a:noAutofit/>
          </a:bodyPr>
          <a:lstStyle/>
          <a:p>
            <a:r>
              <a:rPr lang="en-US" sz="3600" dirty="0">
                <a:latin typeface="+mj-lt"/>
                <a:ea typeface="Times New Roman"/>
                <a:cs typeface="Times New Roman"/>
                <a:sym typeface="Times New Roman"/>
              </a:rPr>
              <a:t>Managing Customer Relationships and Capturing Customer Value</a:t>
            </a:r>
            <a:r>
              <a:rPr lang="en-US" sz="2800" dirty="0">
                <a:latin typeface="+mj-lt"/>
                <a:ea typeface="Times New Roman"/>
                <a:cs typeface="Times New Roman"/>
                <a:sym typeface="Times New Roman"/>
              </a:rPr>
              <a:t> (6 of 9)</a:t>
            </a:r>
            <a:r>
              <a:rPr lang="en-US" sz="3600" dirty="0">
                <a:latin typeface="+mj-lt"/>
                <a:ea typeface="Times New Roman"/>
                <a:cs typeface="Times New Roman"/>
                <a:sym typeface="Times New Roman"/>
              </a:rPr>
              <a:t> </a:t>
            </a:r>
            <a:endParaRPr lang="en-US" sz="2800" dirty="0">
              <a:latin typeface="+mj-lt"/>
            </a:endParaRPr>
          </a:p>
        </p:txBody>
      </p:sp>
      <p:sp>
        <p:nvSpPr>
          <p:cNvPr id="3" name="Content Placeholder 2"/>
          <p:cNvSpPr>
            <a:spLocks noGrp="1"/>
          </p:cNvSpPr>
          <p:nvPr>
            <p:ph idx="1"/>
          </p:nvPr>
        </p:nvSpPr>
        <p:spPr>
          <a:xfrm>
            <a:off x="457200" y="1447800"/>
            <a:ext cx="8229600" cy="615318"/>
          </a:xfrm>
        </p:spPr>
        <p:txBody>
          <a:bodyPr/>
          <a:lstStyle/>
          <a:p>
            <a:pPr marL="0" indent="0">
              <a:buNone/>
            </a:pPr>
            <a:r>
              <a:rPr lang="en-US" altLang="en-US" sz="1800" b="1" dirty="0">
                <a:cs typeface="Arial" panose="020B0604020202020204" pitchFamily="34" charset="0"/>
              </a:rPr>
              <a:t>Customer lifetime value </a:t>
            </a:r>
            <a:r>
              <a:rPr lang="en-US" altLang="en-US" sz="1800" dirty="0">
                <a:cs typeface="Arial" panose="020B0604020202020204" pitchFamily="34" charset="0"/>
              </a:rPr>
              <a:t>is the value of the entire stream of purchases that the customer would make over a lifetime of patronage.</a:t>
            </a:r>
          </a:p>
        </p:txBody>
      </p:sp>
      <p:sp>
        <p:nvSpPr>
          <p:cNvPr id="4" name="Content Placeholder 3"/>
          <p:cNvSpPr>
            <a:spLocks noGrp="1"/>
          </p:cNvSpPr>
          <p:nvPr>
            <p:ph idx="13"/>
          </p:nvPr>
        </p:nvSpPr>
        <p:spPr>
          <a:xfrm>
            <a:off x="457200" y="2148840"/>
            <a:ext cx="8229600" cy="883117"/>
          </a:xfrm>
        </p:spPr>
        <p:txBody>
          <a:bodyPr/>
          <a:lstStyle/>
          <a:p>
            <a:pPr marL="0" indent="0">
              <a:buNone/>
            </a:pPr>
            <a:r>
              <a:rPr lang="en-IN" sz="1800" dirty="0"/>
              <a:t>Customer lifetime value: To keep customers coming back, Stew Leonard’s has created the “Disneyland of dairy stores.” Rule #1—The customer is always right. Rule #2—If the customer is ever wrong, reread Rule #1.</a:t>
            </a:r>
          </a:p>
        </p:txBody>
      </p:sp>
      <p:pic>
        <p:nvPicPr>
          <p:cNvPr id="8" name="Picture Placeholder 7" descr="A photo shows Stew Leonard standing beside a concrete slab on which his two rules are painted. The slab reads &quot;Our Policy: Rule 1, The customer is always right! Rule 2, If the customer is ever wrong reread rule 1.&quot; ">
            <a:extLst>
              <a:ext uri="{FF2B5EF4-FFF2-40B4-BE49-F238E27FC236}">
                <a16:creationId xmlns:a16="http://schemas.microsoft.com/office/drawing/2014/main" xmlns="" id="{D793CFD7-98ED-4DD9-B211-8BE829F3B5F3}"/>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2558814" y="3171767"/>
            <a:ext cx="4013902" cy="3159299"/>
          </a:xfrm>
          <a:prstGeom prst="rect">
            <a:avLst/>
          </a:prstGeom>
        </p:spPr>
      </p:pic>
    </p:spTree>
    <p:extLst>
      <p:ext uri="{BB962C8B-B14F-4D97-AF65-F5344CB8AC3E}">
        <p14:creationId xmlns:p14="http://schemas.microsoft.com/office/powerpoint/2010/main" val="2833419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73" y="157316"/>
            <a:ext cx="8229600" cy="1097280"/>
          </a:xfrm>
        </p:spPr>
        <p:txBody>
          <a:bodyPr wrap="square">
            <a:noAutofit/>
          </a:bodyPr>
          <a:lstStyle/>
          <a:p>
            <a:r>
              <a:rPr lang="en-IN" altLang="en-US" sz="3600" dirty="0">
                <a:latin typeface="+mj-lt"/>
                <a:ea typeface="ヒラギノ角ゴ Pro W3" charset="-128"/>
              </a:rPr>
              <a:t>Managing Customer Relationships and Capturing Customer Value </a:t>
            </a:r>
            <a:r>
              <a:rPr lang="en-IN" altLang="en-US" sz="2800" dirty="0">
                <a:latin typeface="+mj-lt"/>
                <a:ea typeface="ヒラギノ角ゴ Pro W3" charset="-128"/>
              </a:rPr>
              <a:t>(7 of 9)</a:t>
            </a:r>
            <a:endParaRPr lang="en-US" sz="2800" dirty="0">
              <a:latin typeface="+mj-lt"/>
            </a:endParaRPr>
          </a:p>
        </p:txBody>
      </p:sp>
      <p:sp>
        <p:nvSpPr>
          <p:cNvPr id="3" name="Content Placeholder 2"/>
          <p:cNvSpPr>
            <a:spLocks noGrp="1"/>
          </p:cNvSpPr>
          <p:nvPr>
            <p:ph idx="1"/>
          </p:nvPr>
        </p:nvSpPr>
        <p:spPr>
          <a:xfrm>
            <a:off x="457200" y="1600200"/>
            <a:ext cx="8229600" cy="762000"/>
          </a:xfrm>
        </p:spPr>
        <p:txBody>
          <a:bodyPr/>
          <a:lstStyle/>
          <a:p>
            <a:pPr marL="0" indent="0">
              <a:buNone/>
            </a:pPr>
            <a:r>
              <a:rPr lang="en-US" altLang="en-US" sz="2400" b="1" dirty="0">
                <a:cs typeface="Arial" panose="020B0604020202020204" pitchFamily="34" charset="0"/>
              </a:rPr>
              <a:t>Share of customer </a:t>
            </a:r>
            <a:r>
              <a:rPr lang="en-US" altLang="en-US" sz="2400" dirty="0">
                <a:cs typeface="Arial" panose="020B0604020202020204" pitchFamily="34" charset="0"/>
              </a:rPr>
              <a:t>is the portion of the customer’s purchasing that a company gets in its product categories.</a:t>
            </a:r>
          </a:p>
        </p:txBody>
      </p:sp>
    </p:spTree>
    <p:extLst>
      <p:ext uri="{BB962C8B-B14F-4D97-AF65-F5344CB8AC3E}">
        <p14:creationId xmlns:p14="http://schemas.microsoft.com/office/powerpoint/2010/main" val="645034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57200" y="121920"/>
            <a:ext cx="8229600" cy="1141834"/>
          </a:xfrm>
        </p:spPr>
        <p:txBody>
          <a:bodyPr>
            <a:noAutofit/>
          </a:bodyPr>
          <a:lstStyle/>
          <a:p>
            <a:pPr>
              <a:spcBef>
                <a:spcPts val="0"/>
              </a:spcBef>
              <a:buClr>
                <a:srgbClr val="007FA3"/>
              </a:buClr>
              <a:defRPr/>
            </a:pPr>
            <a:r>
              <a:rPr lang="en-US" sz="3600" dirty="0">
                <a:solidFill>
                  <a:srgbClr val="007FA3"/>
                </a:solidFill>
                <a:latin typeface="+mj-lt"/>
                <a:ea typeface="Times New Roman"/>
                <a:cs typeface="Times New Roman"/>
                <a:sym typeface="Times New Roman"/>
              </a:rPr>
              <a:t>Managing Customer Relationships and Capturing Customer Value </a:t>
            </a:r>
            <a:r>
              <a:rPr lang="en-IN" altLang="en-US" sz="2800" dirty="0">
                <a:latin typeface="+mj-lt"/>
                <a:ea typeface="ヒラギノ角ゴ Pro W3" charset="-128"/>
              </a:rPr>
              <a:t>(8 of 9)</a:t>
            </a:r>
            <a:endParaRPr lang="en-US" sz="3600" dirty="0">
              <a:solidFill>
                <a:srgbClr val="007FA3"/>
              </a:solidFill>
              <a:latin typeface="+mj-lt"/>
              <a:ea typeface="Times New Roman"/>
              <a:cs typeface="Times New Roman"/>
              <a:sym typeface="Times New Roman"/>
            </a:endParaRPr>
          </a:p>
        </p:txBody>
      </p:sp>
      <p:sp>
        <p:nvSpPr>
          <p:cNvPr id="76803" name="Content Placeholder 2"/>
          <p:cNvSpPr txBox="1">
            <a:spLocks noGrp="1"/>
          </p:cNvSpPr>
          <p:nvPr>
            <p:ph idx="1"/>
          </p:nvPr>
        </p:nvSpPr>
        <p:spPr>
          <a:xfrm>
            <a:off x="457200" y="1432560"/>
            <a:ext cx="8229600" cy="633963"/>
          </a:xfrm>
        </p:spPr>
        <p:txBody>
          <a:bodyPr/>
          <a:lstStyle/>
          <a:p>
            <a:pPr marL="0" indent="-153988">
              <a:spcBef>
                <a:spcPts val="1500"/>
              </a:spcBef>
              <a:buClr>
                <a:srgbClr val="007FA3"/>
              </a:buClr>
              <a:buNone/>
            </a:pPr>
            <a:r>
              <a:rPr lang="en-US" altLang="en-US" sz="2000" b="1" dirty="0">
                <a:cs typeface="Arial" panose="020B0604020202020204" pitchFamily="34" charset="0"/>
              </a:rPr>
              <a:t>Customer equity </a:t>
            </a:r>
            <a:r>
              <a:rPr lang="en-US" altLang="en-US" sz="2000" dirty="0">
                <a:cs typeface="Arial" panose="020B0604020202020204" pitchFamily="34" charset="0"/>
              </a:rPr>
              <a:t>is the total combined customer lifetime values of all of the company’s customers.</a:t>
            </a:r>
            <a:endParaRPr lang="en-US" altLang="en-US" sz="2000" b="1" dirty="0">
              <a:cs typeface="Arial" panose="020B0604020202020204" pitchFamily="34" charset="0"/>
            </a:endParaRPr>
          </a:p>
        </p:txBody>
      </p:sp>
      <p:sp>
        <p:nvSpPr>
          <p:cNvPr id="2" name="Content Placeholder 1"/>
          <p:cNvSpPr>
            <a:spLocks noGrp="1"/>
          </p:cNvSpPr>
          <p:nvPr>
            <p:ph idx="13"/>
          </p:nvPr>
        </p:nvSpPr>
        <p:spPr>
          <a:xfrm>
            <a:off x="457200" y="2179320"/>
            <a:ext cx="8229600" cy="952288"/>
          </a:xfrm>
        </p:spPr>
        <p:txBody>
          <a:bodyPr/>
          <a:lstStyle/>
          <a:p>
            <a:pPr marL="0" indent="0">
              <a:buNone/>
            </a:pPr>
            <a:r>
              <a:rPr lang="en-IN" sz="2000" dirty="0"/>
              <a:t>Managing customer equity: </a:t>
            </a:r>
            <a:r>
              <a:rPr lang="en-US" sz="2000" dirty="0"/>
              <a:t>To increase customer equity, Cadillac is making the classic car cool again among younger buyers. For example, says GM, “Cadillac will lead the company to an all-electric future.”</a:t>
            </a:r>
            <a:endParaRPr lang="en-IN" sz="2000" dirty="0"/>
          </a:p>
        </p:txBody>
      </p:sp>
      <p:pic>
        <p:nvPicPr>
          <p:cNvPr id="7" name="Picture Placeholder 6" descr="A photo of a Cadillac. ">
            <a:extLst>
              <a:ext uri="{FF2B5EF4-FFF2-40B4-BE49-F238E27FC236}">
                <a16:creationId xmlns:a16="http://schemas.microsoft.com/office/drawing/2014/main" xmlns="" id="{AB49810C-24A4-4ADE-88AC-DD3092070D0D}"/>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124198" y="3276993"/>
            <a:ext cx="6876364" cy="3053914"/>
          </a:xfrm>
          <a:prstGeom prst="rect">
            <a:avLst/>
          </a:prstGeom>
        </p:spPr>
      </p:pic>
    </p:spTree>
    <p:extLst>
      <p:ext uri="{BB962C8B-B14F-4D97-AF65-F5344CB8AC3E}">
        <p14:creationId xmlns:p14="http://schemas.microsoft.com/office/powerpoint/2010/main" val="28680976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657"/>
            <a:ext cx="8229600" cy="1661993"/>
          </a:xfrm>
        </p:spPr>
        <p:txBody>
          <a:bodyPr>
            <a:spAutoFit/>
          </a:bodyPr>
          <a:lstStyle/>
          <a:p>
            <a:r>
              <a:rPr lang="en-US" altLang="en-US" dirty="0"/>
              <a:t>Emirates’ Customer Value–Driven Marketing: Engaging Customers and Building a Brand Community</a:t>
            </a:r>
            <a:endParaRPr lang="en-US" dirty="0">
              <a:latin typeface="+mj-lt"/>
            </a:endParaRPr>
          </a:p>
        </p:txBody>
      </p:sp>
      <p:sp>
        <p:nvSpPr>
          <p:cNvPr id="3" name="Content Placeholder 2"/>
          <p:cNvSpPr>
            <a:spLocks noGrp="1"/>
          </p:cNvSpPr>
          <p:nvPr>
            <p:ph idx="1"/>
          </p:nvPr>
        </p:nvSpPr>
        <p:spPr>
          <a:xfrm>
            <a:off x="440499" y="1984658"/>
            <a:ext cx="8229600" cy="1074055"/>
          </a:xfrm>
        </p:spPr>
        <p:txBody>
          <a:bodyPr/>
          <a:lstStyle/>
          <a:p>
            <a:pPr marL="0" indent="0">
              <a:buNone/>
            </a:pPr>
            <a:r>
              <a:rPr lang="en-US" sz="2400" dirty="0"/>
              <a:t>Emirates is not just offering a way to connect people from Point A to Point B but aims to be the catalyst to connect people’s dreams, hopes, and aspirations.</a:t>
            </a:r>
          </a:p>
        </p:txBody>
      </p:sp>
      <p:pic>
        <p:nvPicPr>
          <p:cNvPr id="6" name="Picture Placeholder 5" descr="Photo of the entrance to a terminal at Dubai International Airport in the United Arab Emirates.">
            <a:extLst>
              <a:ext uri="{FF2B5EF4-FFF2-40B4-BE49-F238E27FC236}">
                <a16:creationId xmlns:a16="http://schemas.microsoft.com/office/drawing/2014/main" xmlns="" id="{8AE5211B-829A-41F6-9DB9-5CFE408D9018}"/>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p:blipFill>
        <p:spPr>
          <a:xfrm>
            <a:off x="2674010" y="3200400"/>
            <a:ext cx="3795979" cy="3126101"/>
          </a:xfrm>
          <a:prstGeom prst="rect">
            <a:avLst/>
          </a:prstGeom>
        </p:spPr>
      </p:pic>
    </p:spTree>
    <p:extLst>
      <p:ext uri="{BB962C8B-B14F-4D97-AF65-F5344CB8AC3E}">
        <p14:creationId xmlns:p14="http://schemas.microsoft.com/office/powerpoint/2010/main" val="1051535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txBox="1">
            <a:spLocks noGrp="1"/>
          </p:cNvSpPr>
          <p:nvPr>
            <p:ph type="title"/>
          </p:nvPr>
        </p:nvSpPr>
        <p:spPr>
          <a:xfrm>
            <a:off x="457200" y="106680"/>
            <a:ext cx="8229600" cy="1153252"/>
          </a:xfrm>
        </p:spPr>
        <p:txBody>
          <a:bodyPr/>
          <a:lstStyle/>
          <a:p>
            <a:pPr>
              <a:buClr>
                <a:srgbClr val="007FA3"/>
              </a:buClr>
            </a:pPr>
            <a:r>
              <a:rPr lang="en-US" altLang="en-US" sz="3600" b="1" dirty="0">
                <a:solidFill>
                  <a:srgbClr val="007FA3"/>
                </a:solidFill>
                <a:latin typeface="+mj-lt"/>
                <a:cs typeface="Times New Roman" panose="02020603050405020304" pitchFamily="18" charset="0"/>
                <a:sym typeface="Times New Roman" panose="02020603050405020304" pitchFamily="18" charset="0"/>
              </a:rPr>
              <a:t>Managing Customer Relationships and Capturing Customer Value </a:t>
            </a:r>
            <a:r>
              <a:rPr lang="en-IN" altLang="en-US" sz="2800" dirty="0">
                <a:latin typeface="+mj-lt"/>
                <a:ea typeface="ヒラギノ角ゴ Pro W3" charset="-128"/>
              </a:rPr>
              <a:t>(9 of 9)</a:t>
            </a:r>
            <a:endParaRPr lang="en-US" altLang="en-US" sz="3600" b="1" dirty="0">
              <a:solidFill>
                <a:srgbClr val="007FA3"/>
              </a:solidFill>
              <a:latin typeface="+mj-lt"/>
              <a:cs typeface="Times New Roman" panose="02020603050405020304" pitchFamily="18" charset="0"/>
              <a:sym typeface="Times New Roman" panose="02020603050405020304" pitchFamily="18" charset="0"/>
            </a:endParaRPr>
          </a:p>
        </p:txBody>
      </p:sp>
      <p:sp>
        <p:nvSpPr>
          <p:cNvPr id="2" name="Content Placeholder 1"/>
          <p:cNvSpPr>
            <a:spLocks noGrp="1"/>
          </p:cNvSpPr>
          <p:nvPr>
            <p:ph idx="1"/>
          </p:nvPr>
        </p:nvSpPr>
        <p:spPr>
          <a:xfrm>
            <a:off x="457200" y="1386840"/>
            <a:ext cx="8229600" cy="389744"/>
          </a:xfrm>
        </p:spPr>
        <p:txBody>
          <a:bodyPr/>
          <a:lstStyle/>
          <a:p>
            <a:pPr marL="0" indent="0">
              <a:buNone/>
            </a:pPr>
            <a:r>
              <a:rPr lang="en-IN" sz="2400" b="1" dirty="0"/>
              <a:t>Figure 1.5 </a:t>
            </a:r>
            <a:r>
              <a:rPr lang="en-IN" sz="2400" dirty="0"/>
              <a:t>Customer Relationship Groups</a:t>
            </a:r>
          </a:p>
        </p:txBody>
      </p:sp>
      <p:pic>
        <p:nvPicPr>
          <p:cNvPr id="11" name="Picture Placeholder 10" descr="A matrix diagram shows the customer relationship groups.&#10;Long description is available in notes, press F6">
            <a:extLst>
              <a:ext uri="{FF2B5EF4-FFF2-40B4-BE49-F238E27FC236}">
                <a16:creationId xmlns:a16="http://schemas.microsoft.com/office/drawing/2014/main" xmlns="" id="{B5660EF8-8A88-4FD6-990D-7FC4A2B0877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624850" y="2024202"/>
            <a:ext cx="5918950" cy="4337407"/>
          </a:xfrm>
          <a:prstGeom prst="rect">
            <a:avLst/>
          </a:prstGeom>
        </p:spPr>
      </p:pic>
    </p:spTree>
    <p:extLst>
      <p:ext uri="{BB962C8B-B14F-4D97-AF65-F5344CB8AC3E}">
        <p14:creationId xmlns:p14="http://schemas.microsoft.com/office/powerpoint/2010/main" val="2201688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57200" y="115528"/>
            <a:ext cx="8229600" cy="590759"/>
          </a:xfrm>
        </p:spPr>
        <p:txBody>
          <a:bodyPr>
            <a:noAutofit/>
          </a:bodyPr>
          <a:lstStyle/>
          <a:p>
            <a:pPr>
              <a:spcBef>
                <a:spcPts val="0"/>
              </a:spcBef>
              <a:buClr>
                <a:srgbClr val="007FA3"/>
              </a:buClr>
              <a:defRPr/>
            </a:pPr>
            <a:r>
              <a:rPr lang="en-US" sz="3600" b="1" dirty="0">
                <a:solidFill>
                  <a:srgbClr val="007FA3"/>
                </a:solidFill>
                <a:latin typeface="+mj-lt"/>
                <a:ea typeface="Times New Roman"/>
                <a:cs typeface="Times New Roman"/>
                <a:sym typeface="Times New Roman"/>
              </a:rPr>
              <a:t>Learning Objective 5</a:t>
            </a:r>
          </a:p>
        </p:txBody>
      </p:sp>
      <p:sp>
        <p:nvSpPr>
          <p:cNvPr id="80899" name="Placeholder 3"/>
          <p:cNvSpPr txBox="1">
            <a:spLocks noGrp="1" noChangeArrowheads="1"/>
          </p:cNvSpPr>
          <p:nvPr>
            <p:ph idx="1"/>
          </p:nvPr>
        </p:nvSpPr>
        <p:spPr>
          <a:xfrm>
            <a:off x="457200" y="991120"/>
            <a:ext cx="8229600" cy="837680"/>
          </a:xfrm>
        </p:spPr>
        <p:txBody>
          <a:bodyPr/>
          <a:lstStyle/>
          <a:p>
            <a:pPr marL="0" indent="0">
              <a:spcBef>
                <a:spcPts val="1500"/>
              </a:spcBef>
              <a:buClr>
                <a:srgbClr val="007FA3"/>
              </a:buClr>
              <a:buNone/>
            </a:pPr>
            <a:r>
              <a:rPr lang="en-US" altLang="en-US" sz="2400" dirty="0">
                <a:cs typeface="Arial" panose="020B0604020202020204" pitchFamily="34" charset="0"/>
              </a:rPr>
              <a:t>Describe the major trends and forces that are changing the marketing landscape in this age of relationships.</a:t>
            </a:r>
          </a:p>
        </p:txBody>
      </p:sp>
    </p:spTree>
    <p:extLst>
      <p:ext uri="{BB962C8B-B14F-4D97-AF65-F5344CB8AC3E}">
        <p14:creationId xmlns:p14="http://schemas.microsoft.com/office/powerpoint/2010/main" val="15789868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38545"/>
            <a:ext cx="8229600" cy="984885"/>
          </a:xfrm>
        </p:spPr>
        <p:txBody>
          <a:bodyPr>
            <a:spAutoFit/>
          </a:bodyPr>
          <a:lstStyle/>
          <a:p>
            <a:r>
              <a:rPr lang="en-US" altLang="en-US" sz="3600" dirty="0">
                <a:latin typeface="+mj-lt"/>
              </a:rPr>
              <a:t>The Changing Marketing Landscape </a:t>
            </a:r>
            <a:r>
              <a:rPr lang="en-US" altLang="en-US" sz="2800" dirty="0">
                <a:latin typeface="+mj-lt"/>
              </a:rPr>
              <a:t>(1 of 5)</a:t>
            </a:r>
            <a:endParaRPr lang="en-US" sz="2800" dirty="0">
              <a:latin typeface="+mj-lt"/>
            </a:endParaRPr>
          </a:p>
        </p:txBody>
      </p:sp>
      <p:sp>
        <p:nvSpPr>
          <p:cNvPr id="7" name="Content Placeholder 2"/>
          <p:cNvSpPr>
            <a:spLocks noGrp="1"/>
          </p:cNvSpPr>
          <p:nvPr>
            <p:ph idx="1"/>
          </p:nvPr>
        </p:nvSpPr>
        <p:spPr>
          <a:xfrm>
            <a:off x="457200" y="1387665"/>
            <a:ext cx="8229600" cy="2616101"/>
          </a:xfrm>
        </p:spPr>
        <p:txBody>
          <a:bodyPr>
            <a:spAutoFit/>
          </a:bodyPr>
          <a:lstStyle/>
          <a:p>
            <a:r>
              <a:rPr lang="en-US" altLang="en-US" sz="2400" dirty="0"/>
              <a:t>Digital Age</a:t>
            </a:r>
          </a:p>
          <a:p>
            <a:r>
              <a:rPr lang="en-US" altLang="en-US" sz="2400" dirty="0"/>
              <a:t>Changing Economic Environment</a:t>
            </a:r>
          </a:p>
          <a:p>
            <a:r>
              <a:rPr lang="en-US" altLang="en-US" sz="2400" dirty="0"/>
              <a:t>Growth of Not-for-Profit Marketing</a:t>
            </a:r>
          </a:p>
          <a:p>
            <a:r>
              <a:rPr lang="en-US" altLang="en-US" sz="2400" dirty="0"/>
              <a:t>Rapid Globalization</a:t>
            </a:r>
          </a:p>
          <a:p>
            <a:r>
              <a:rPr lang="en-US" altLang="en-US" sz="2400" dirty="0"/>
              <a:t>Sustainable Marketing</a:t>
            </a:r>
            <a:endParaRPr lang="en-US" sz="2400" dirty="0"/>
          </a:p>
        </p:txBody>
      </p:sp>
    </p:spTree>
    <p:extLst>
      <p:ext uri="{BB962C8B-B14F-4D97-AF65-F5344CB8AC3E}">
        <p14:creationId xmlns:p14="http://schemas.microsoft.com/office/powerpoint/2010/main" val="4095828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2"/>
          <p:cNvSpPr txBox="1">
            <a:spLocks noGrp="1" noChangeArrowheads="1"/>
          </p:cNvSpPr>
          <p:nvPr>
            <p:ph type="title"/>
          </p:nvPr>
        </p:nvSpPr>
        <p:spPr>
          <a:xfrm>
            <a:off x="457200" y="152400"/>
            <a:ext cx="8229600" cy="1066800"/>
          </a:xfrm>
        </p:spPr>
        <p:txBody>
          <a:bodyPr anchor="t">
            <a:noAutofit/>
          </a:bodyPr>
          <a:lstStyle/>
          <a:p>
            <a:pPr eaLnBrk="1" hangingPunct="1">
              <a:buClr>
                <a:srgbClr val="007FA3"/>
              </a:buClr>
              <a:buFont typeface="Times New Roman" panose="02020603050405020304" pitchFamily="18" charset="0"/>
              <a:buNone/>
            </a:pPr>
            <a:r>
              <a:rPr lang="en-US" altLang="en-US" sz="3600" b="1" dirty="0">
                <a:solidFill>
                  <a:srgbClr val="007FA3"/>
                </a:solidFill>
                <a:latin typeface="+mj-lt"/>
                <a:cs typeface="Times New Roman" panose="02020603050405020304" pitchFamily="18" charset="0"/>
                <a:sym typeface="Times New Roman" panose="02020603050405020304" pitchFamily="18" charset="0"/>
              </a:rPr>
              <a:t>The Changing Marketing Landscape </a:t>
            </a:r>
            <a:r>
              <a:rPr lang="en-US" altLang="en-US" sz="2800" b="1" dirty="0">
                <a:solidFill>
                  <a:srgbClr val="007FA3"/>
                </a:solidFill>
                <a:latin typeface="+mj-lt"/>
                <a:cs typeface="Times New Roman" panose="02020603050405020304" pitchFamily="18" charset="0"/>
                <a:sym typeface="Times New Roman" panose="02020603050405020304" pitchFamily="18" charset="0"/>
              </a:rPr>
              <a:t>(2 of 5)</a:t>
            </a:r>
            <a:endParaRPr lang="en-US" altLang="en-US" sz="3600" b="1" dirty="0">
              <a:solidFill>
                <a:srgbClr val="0070C0"/>
              </a:solidFill>
              <a:latin typeface="+mj-lt"/>
              <a:cs typeface="Times New Roman" panose="02020603050405020304" pitchFamily="18" charset="0"/>
              <a:sym typeface="Times New Roman" panose="02020603050405020304" pitchFamily="18" charset="0"/>
            </a:endParaRPr>
          </a:p>
        </p:txBody>
      </p:sp>
      <p:sp>
        <p:nvSpPr>
          <p:cNvPr id="2" name="Content Placeholder 1">
            <a:extLst>
              <a:ext uri="{FF2B5EF4-FFF2-40B4-BE49-F238E27FC236}">
                <a16:creationId xmlns:a16="http://schemas.microsoft.com/office/drawing/2014/main" xmlns="" id="{FA0919E0-A4C1-49FA-969D-778FD3735D38}"/>
              </a:ext>
            </a:extLst>
          </p:cNvPr>
          <p:cNvSpPr>
            <a:spLocks noGrp="1"/>
          </p:cNvSpPr>
          <p:nvPr>
            <p:ph idx="1"/>
          </p:nvPr>
        </p:nvSpPr>
        <p:spPr>
          <a:xfrm>
            <a:off x="457200" y="1385455"/>
            <a:ext cx="8229600" cy="2445327"/>
          </a:xfrm>
        </p:spPr>
        <p:txBody>
          <a:bodyPr/>
          <a:lstStyle/>
          <a:p>
            <a:pPr marL="0" indent="0">
              <a:buNone/>
            </a:pPr>
            <a:r>
              <a:rPr lang="en-US" altLang="en-US" sz="2400" dirty="0">
                <a:cs typeface="Arial" panose="020B0604020202020204" pitchFamily="34" charset="0"/>
              </a:rPr>
              <a:t>We live in the age of Internet of Things, where everything is connected to everything else.</a:t>
            </a:r>
          </a:p>
          <a:p>
            <a:pPr marL="0" indent="0">
              <a:buNone/>
            </a:pPr>
            <a:r>
              <a:rPr lang="en-US" altLang="en-US" sz="2400" dirty="0">
                <a:cs typeface="Arial" panose="020B0604020202020204" pitchFamily="34" charset="0"/>
              </a:rPr>
              <a:t>Digital and social media marketing involves using digital marketing tools such as websites, social media, mobile ads and apps, online videos, email, and blogs that engage consumers anywhere, at any time, via their digital devices.</a:t>
            </a:r>
          </a:p>
        </p:txBody>
      </p:sp>
    </p:spTree>
    <p:extLst>
      <p:ext uri="{BB962C8B-B14F-4D97-AF65-F5344CB8AC3E}">
        <p14:creationId xmlns:p14="http://schemas.microsoft.com/office/powerpoint/2010/main" val="49929666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03E98399-683E-4B6B-BFF4-9AEDC5BC69F2}"/>
              </a:ext>
            </a:extLst>
          </p:cNvPr>
          <p:cNvSpPr txBox="1">
            <a:spLocks noGrp="1" noChangeArrowheads="1"/>
          </p:cNvSpPr>
          <p:nvPr>
            <p:ph type="title"/>
          </p:nvPr>
        </p:nvSpPr>
        <p:spPr>
          <a:xfrm>
            <a:off x="457200" y="152400"/>
            <a:ext cx="8229600" cy="1149859"/>
          </a:xfrm>
        </p:spPr>
        <p:txBody>
          <a:bodyPr anchor="t">
            <a:noAutofit/>
          </a:bodyPr>
          <a:lstStyle/>
          <a:p>
            <a:pPr eaLnBrk="1" hangingPunct="1">
              <a:buClr>
                <a:srgbClr val="007FA3"/>
              </a:buClr>
              <a:buFont typeface="Times New Roman" panose="02020603050405020304" pitchFamily="18" charset="0"/>
              <a:buNone/>
            </a:pPr>
            <a:r>
              <a:rPr lang="en-US" altLang="en-US" sz="3600" b="1" dirty="0">
                <a:solidFill>
                  <a:srgbClr val="007FA3"/>
                </a:solidFill>
                <a:latin typeface="+mj-lt"/>
                <a:cs typeface="Times New Roman" panose="02020603050405020304" pitchFamily="18" charset="0"/>
                <a:sym typeface="Times New Roman" panose="02020603050405020304" pitchFamily="18" charset="0"/>
              </a:rPr>
              <a:t>The Changing Marketing Landscape </a:t>
            </a:r>
            <a:r>
              <a:rPr lang="en-US" altLang="en-US" sz="2800" b="1" dirty="0">
                <a:solidFill>
                  <a:srgbClr val="007FA3"/>
                </a:solidFill>
                <a:latin typeface="+mj-lt"/>
                <a:cs typeface="Times New Roman" panose="02020603050405020304" pitchFamily="18" charset="0"/>
                <a:sym typeface="Times New Roman" panose="02020603050405020304" pitchFamily="18" charset="0"/>
              </a:rPr>
              <a:t>(3 of 5)</a:t>
            </a:r>
            <a:endParaRPr lang="en-US" altLang="en-US" sz="3600" b="1" dirty="0">
              <a:solidFill>
                <a:srgbClr val="0070C0"/>
              </a:solidFill>
              <a:latin typeface="+mj-lt"/>
              <a:cs typeface="Times New Roman" panose="02020603050405020304" pitchFamily="18" charset="0"/>
              <a:sym typeface="Times New Roman" panose="02020603050405020304" pitchFamily="18" charset="0"/>
            </a:endParaRPr>
          </a:p>
        </p:txBody>
      </p:sp>
      <p:sp>
        <p:nvSpPr>
          <p:cNvPr id="7" name="Content Placeholder 2"/>
          <p:cNvSpPr>
            <a:spLocks noGrp="1"/>
          </p:cNvSpPr>
          <p:nvPr>
            <p:ph idx="1"/>
          </p:nvPr>
        </p:nvSpPr>
        <p:spPr>
          <a:xfrm>
            <a:off x="457200" y="1609344"/>
            <a:ext cx="8229600" cy="3708708"/>
          </a:xfrm>
        </p:spPr>
        <p:txBody>
          <a:bodyPr>
            <a:spAutoFit/>
          </a:bodyPr>
          <a:lstStyle/>
          <a:p>
            <a:r>
              <a:rPr lang="en-US" altLang="en-US" sz="2400" b="1" dirty="0">
                <a:solidFill>
                  <a:srgbClr val="000000"/>
                </a:solidFill>
              </a:rPr>
              <a:t>Social media </a:t>
            </a:r>
            <a:r>
              <a:rPr lang="en-US" altLang="en-US" sz="2400" dirty="0">
                <a:solidFill>
                  <a:srgbClr val="000000"/>
                </a:solidFill>
              </a:rPr>
              <a:t>provide exciting opportunities to extend customer engagement and get people talking about a brand.</a:t>
            </a:r>
          </a:p>
          <a:p>
            <a:r>
              <a:rPr lang="en-US" altLang="en-US" sz="2400" b="1" dirty="0">
                <a:solidFill>
                  <a:srgbClr val="000000"/>
                </a:solidFill>
              </a:rPr>
              <a:t>Mobile marketing:</a:t>
            </a:r>
            <a:r>
              <a:rPr lang="en-US" altLang="en-US" sz="2400" dirty="0">
                <a:solidFill>
                  <a:srgbClr val="000000"/>
                </a:solidFill>
              </a:rPr>
              <a:t> Using mobile channels to stimulate immediate buying, make shopping easier, and enrich the brand experience.</a:t>
            </a:r>
          </a:p>
          <a:p>
            <a:r>
              <a:rPr lang="en-US" altLang="en-US" sz="2400" b="1" dirty="0">
                <a:solidFill>
                  <a:srgbClr val="000000"/>
                </a:solidFill>
              </a:rPr>
              <a:t>Big Data and AI:</a:t>
            </a:r>
            <a:r>
              <a:rPr lang="en-US" altLang="en-US" sz="2400" dirty="0">
                <a:solidFill>
                  <a:srgbClr val="000000"/>
                </a:solidFill>
              </a:rPr>
              <a:t> </a:t>
            </a:r>
            <a:r>
              <a:rPr lang="en-US" sz="2400" dirty="0"/>
              <a:t>Brands can use big data to gain deep customer insights, personalize marketing offers, and improve customer engagements and service.</a:t>
            </a:r>
            <a:endParaRPr lang="en-US" altLang="en-US" sz="2400" dirty="0">
              <a:solidFill>
                <a:srgbClr val="000000"/>
              </a:solidFill>
            </a:endParaRPr>
          </a:p>
        </p:txBody>
      </p:sp>
    </p:spTree>
    <p:extLst>
      <p:ext uri="{BB962C8B-B14F-4D97-AF65-F5344CB8AC3E}">
        <p14:creationId xmlns:p14="http://schemas.microsoft.com/office/powerpoint/2010/main" val="3707585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FC4D9FD-F241-4CC4-B4CC-F8D5286AAFB6}"/>
              </a:ext>
            </a:extLst>
          </p:cNvPr>
          <p:cNvSpPr>
            <a:spLocks noGrp="1"/>
          </p:cNvSpPr>
          <p:nvPr>
            <p:ph type="title"/>
          </p:nvPr>
        </p:nvSpPr>
        <p:spPr>
          <a:xfrm>
            <a:off x="457200" y="228600"/>
            <a:ext cx="8229600" cy="915912"/>
          </a:xfrm>
        </p:spPr>
        <p:txBody>
          <a:bodyPr/>
          <a:lstStyle/>
          <a:p>
            <a:r>
              <a:rPr lang="en-US" altLang="en-US" dirty="0">
                <a:sym typeface="Times New Roman" panose="02020603050405020304" pitchFamily="18" charset="0"/>
              </a:rPr>
              <a:t>The Changing Marketing Landscape </a:t>
            </a:r>
            <a:r>
              <a:rPr lang="en-US" altLang="en-US" sz="2800" dirty="0">
                <a:sym typeface="Times New Roman" panose="02020603050405020304" pitchFamily="18" charset="0"/>
              </a:rPr>
              <a:t>(4 of 5)</a:t>
            </a:r>
            <a:endParaRPr lang="en-US" altLang="en-US" dirty="0">
              <a:solidFill>
                <a:srgbClr val="0070C0"/>
              </a:solidFill>
              <a:sym typeface="Times New Roman" panose="02020603050405020304" pitchFamily="18" charset="0"/>
            </a:endParaRPr>
          </a:p>
        </p:txBody>
      </p:sp>
      <p:sp>
        <p:nvSpPr>
          <p:cNvPr id="6" name="Content Placeholder 2"/>
          <p:cNvSpPr>
            <a:spLocks noGrp="1"/>
          </p:cNvSpPr>
          <p:nvPr>
            <p:ph idx="1"/>
          </p:nvPr>
        </p:nvSpPr>
        <p:spPr>
          <a:xfrm>
            <a:off x="457200" y="1386840"/>
            <a:ext cx="8229600" cy="1107996"/>
          </a:xfrm>
        </p:spPr>
        <p:txBody>
          <a:bodyPr wrap="square">
            <a:spAutoFit/>
          </a:bodyPr>
          <a:lstStyle/>
          <a:p>
            <a:pPr marL="0" indent="0">
              <a:buNone/>
            </a:pPr>
            <a:r>
              <a:rPr lang="en-US" altLang="en-US" sz="2400" b="1" dirty="0">
                <a:solidFill>
                  <a:srgbClr val="000000"/>
                </a:solidFill>
              </a:rPr>
              <a:t>Not-for-profit marketing </a:t>
            </a:r>
            <a:r>
              <a:rPr lang="en-US" altLang="en-US" sz="2400" dirty="0">
                <a:solidFill>
                  <a:srgbClr val="000000"/>
                </a:solidFill>
              </a:rPr>
              <a:t>is growing, as sound marketing can help organizations attract membership, funds, and support.</a:t>
            </a:r>
          </a:p>
        </p:txBody>
      </p:sp>
      <p:pic>
        <p:nvPicPr>
          <p:cNvPr id="12" name="Picture Placeholder 11" descr="A photo of a poster for St. Jude Children’s Research Hospital shows a physician with his arm around a young girl.">
            <a:extLst>
              <a:ext uri="{FF2B5EF4-FFF2-40B4-BE49-F238E27FC236}">
                <a16:creationId xmlns:a16="http://schemas.microsoft.com/office/drawing/2014/main" xmlns="" id="{9F1C2AAD-3CF2-4A1A-A889-0EF5957817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62584" y="2692956"/>
            <a:ext cx="7443216" cy="3535680"/>
          </a:xfrm>
          <a:prstGeom prst="rect">
            <a:avLst/>
          </a:prstGeom>
        </p:spPr>
      </p:pic>
    </p:spTree>
    <p:extLst>
      <p:ext uri="{BB962C8B-B14F-4D97-AF65-F5344CB8AC3E}">
        <p14:creationId xmlns:p14="http://schemas.microsoft.com/office/powerpoint/2010/main" val="1270493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D4679-8581-4704-B702-7BC1A62A6A79}"/>
              </a:ext>
            </a:extLst>
          </p:cNvPr>
          <p:cNvSpPr>
            <a:spLocks noGrp="1"/>
          </p:cNvSpPr>
          <p:nvPr>
            <p:ph type="title"/>
          </p:nvPr>
        </p:nvSpPr>
        <p:spPr>
          <a:xfrm>
            <a:off x="457200" y="152400"/>
            <a:ext cx="8229600" cy="977871"/>
          </a:xfrm>
        </p:spPr>
        <p:txBody>
          <a:bodyPr/>
          <a:lstStyle/>
          <a:p>
            <a:r>
              <a:rPr lang="en-US" altLang="en-US" dirty="0">
                <a:sym typeface="Times New Roman" panose="02020603050405020304" pitchFamily="18" charset="0"/>
              </a:rPr>
              <a:t>The Changing Marketing Landscape </a:t>
            </a:r>
            <a:r>
              <a:rPr lang="en-US" altLang="en-US" sz="2800" dirty="0">
                <a:sym typeface="Times New Roman" panose="02020603050405020304" pitchFamily="18" charset="0"/>
              </a:rPr>
              <a:t>(5 of 5)</a:t>
            </a:r>
            <a:endParaRPr lang="en-US" altLang="en-US" dirty="0">
              <a:solidFill>
                <a:srgbClr val="0070C0"/>
              </a:solidFill>
              <a:sym typeface="Times New Roman" panose="02020603050405020304" pitchFamily="18" charset="0"/>
            </a:endParaRPr>
          </a:p>
        </p:txBody>
      </p:sp>
      <p:sp>
        <p:nvSpPr>
          <p:cNvPr id="7" name="Content Placeholder 2"/>
          <p:cNvSpPr>
            <a:spLocks noGrp="1"/>
          </p:cNvSpPr>
          <p:nvPr>
            <p:ph idx="1"/>
          </p:nvPr>
        </p:nvSpPr>
        <p:spPr>
          <a:xfrm>
            <a:off x="457200" y="1630681"/>
            <a:ext cx="8229600" cy="3078480"/>
          </a:xfrm>
        </p:spPr>
        <p:txBody>
          <a:bodyPr>
            <a:noAutofit/>
          </a:bodyPr>
          <a:lstStyle/>
          <a:p>
            <a:r>
              <a:rPr lang="en-US" altLang="en-US" sz="2400" b="1" dirty="0"/>
              <a:t>Rapid Globalization: </a:t>
            </a:r>
            <a:r>
              <a:rPr lang="en-US" altLang="en-US" sz="2400" dirty="0"/>
              <a:t>Managers around the world are taking both local and global views of the company’s:</a:t>
            </a:r>
            <a:endParaRPr lang="en-US" altLang="en-US" sz="2400" dirty="0">
              <a:solidFill>
                <a:srgbClr val="000000"/>
              </a:solidFill>
            </a:endParaRPr>
          </a:p>
          <a:p>
            <a:pPr lvl="1"/>
            <a:r>
              <a:rPr lang="en-US" altLang="en-US" sz="2400" dirty="0"/>
              <a:t>Industry</a:t>
            </a:r>
            <a:endParaRPr lang="en-US" altLang="en-US" sz="2400" dirty="0">
              <a:solidFill>
                <a:srgbClr val="000000"/>
              </a:solidFill>
            </a:endParaRPr>
          </a:p>
          <a:p>
            <a:pPr lvl="1"/>
            <a:r>
              <a:rPr lang="en-US" altLang="en-US" sz="2400" dirty="0"/>
              <a:t>Competitors</a:t>
            </a:r>
            <a:endParaRPr lang="en-US" altLang="en-US" sz="2400" dirty="0">
              <a:solidFill>
                <a:srgbClr val="000000"/>
              </a:solidFill>
            </a:endParaRPr>
          </a:p>
          <a:p>
            <a:pPr lvl="1"/>
            <a:r>
              <a:rPr lang="en-US" altLang="en-US" sz="2400" dirty="0"/>
              <a:t>Opportunities</a:t>
            </a:r>
          </a:p>
          <a:p>
            <a:r>
              <a:rPr lang="en-US" altLang="en-US" sz="2400" b="1" dirty="0"/>
              <a:t>Sustainable Marketing: </a:t>
            </a:r>
            <a:r>
              <a:rPr lang="en-US" altLang="en-US" sz="2400" dirty="0"/>
              <a:t>Corporate ethics and social responsibility have become important for every business.</a:t>
            </a:r>
            <a:endParaRPr lang="en-US" altLang="en-US" sz="2400" dirty="0">
              <a:solidFill>
                <a:srgbClr val="000000"/>
              </a:solidFill>
            </a:endParaRPr>
          </a:p>
        </p:txBody>
      </p:sp>
    </p:spTree>
    <p:extLst>
      <p:ext uri="{BB962C8B-B14F-4D97-AF65-F5344CB8AC3E}">
        <p14:creationId xmlns:p14="http://schemas.microsoft.com/office/powerpoint/2010/main" val="2247704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txBox="1">
            <a:spLocks noGrp="1"/>
          </p:cNvSpPr>
          <p:nvPr>
            <p:ph type="title"/>
          </p:nvPr>
        </p:nvSpPr>
        <p:spPr>
          <a:xfrm>
            <a:off x="457200" y="274320"/>
            <a:ext cx="8229600" cy="423049"/>
          </a:xfrm>
        </p:spPr>
        <p:txBody>
          <a:bodyPr>
            <a:noAutofit/>
          </a:bodyPr>
          <a:lstStyle/>
          <a:p>
            <a:pPr eaLnBrk="1" hangingPunct="1">
              <a:buClr>
                <a:srgbClr val="007FA3"/>
              </a:buClr>
              <a:buFont typeface="Times New Roman" panose="02020603050405020304" pitchFamily="18" charset="0"/>
              <a:buNone/>
            </a:pPr>
            <a:r>
              <a:rPr lang="en-US" altLang="en-US" sz="3000" b="1" dirty="0">
                <a:solidFill>
                  <a:srgbClr val="007FA3"/>
                </a:solidFill>
                <a:latin typeface="+mj-lt"/>
                <a:cs typeface="Times New Roman" panose="02020603050405020304" pitchFamily="18" charset="0"/>
                <a:sym typeface="Times New Roman" panose="02020603050405020304" pitchFamily="18" charset="0"/>
              </a:rPr>
              <a:t>So, What Is Marketing? Pulling It All Together</a:t>
            </a:r>
          </a:p>
        </p:txBody>
      </p:sp>
      <p:sp>
        <p:nvSpPr>
          <p:cNvPr id="2" name="Content Placeholder 1"/>
          <p:cNvSpPr>
            <a:spLocks noGrp="1"/>
          </p:cNvSpPr>
          <p:nvPr>
            <p:ph idx="1"/>
          </p:nvPr>
        </p:nvSpPr>
        <p:spPr>
          <a:xfrm>
            <a:off x="457200" y="1021080"/>
            <a:ext cx="8229600" cy="389744"/>
          </a:xfrm>
        </p:spPr>
        <p:txBody>
          <a:bodyPr/>
          <a:lstStyle/>
          <a:p>
            <a:pPr marL="0" indent="0">
              <a:buNone/>
            </a:pPr>
            <a:r>
              <a:rPr lang="en-IN" sz="2400" b="1" dirty="0"/>
              <a:t>Figure 1.6  </a:t>
            </a:r>
            <a:r>
              <a:rPr lang="en-IN" sz="2400" dirty="0"/>
              <a:t>An Expanded Model of the Marketing Process</a:t>
            </a:r>
          </a:p>
        </p:txBody>
      </p:sp>
      <p:pic>
        <p:nvPicPr>
          <p:cNvPr id="7" name="Picture Placeholder 6" descr="A flowchart depicts an expanded model of the marketing process. &#10;Long description is available in notes, press F6">
            <a:extLst>
              <a:ext uri="{FF2B5EF4-FFF2-40B4-BE49-F238E27FC236}">
                <a16:creationId xmlns:a16="http://schemas.microsoft.com/office/drawing/2014/main" xmlns="" id="{676D2F2E-0938-43F5-B371-7B1F75B00A5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290276" y="1600200"/>
            <a:ext cx="6609801" cy="4646406"/>
          </a:xfrm>
          <a:prstGeom prst="rect">
            <a:avLst/>
          </a:prstGeom>
        </p:spPr>
      </p:pic>
    </p:spTree>
    <p:extLst>
      <p:ext uri="{BB962C8B-B14F-4D97-AF65-F5344CB8AC3E}">
        <p14:creationId xmlns:p14="http://schemas.microsoft.com/office/powerpoint/2010/main" val="94358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1</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altLang="en-US" sz="2400" dirty="0">
                <a:ea typeface="Verdana" panose="020B0604030504040204" pitchFamily="34" charset="0"/>
                <a:cs typeface="Verdana" panose="020B0604030504040204" pitchFamily="34" charset="0"/>
              </a:rPr>
              <a:t>Define marketing and outline the steps in the marketing process.</a:t>
            </a:r>
          </a:p>
        </p:txBody>
      </p:sp>
    </p:spTree>
    <p:extLst>
      <p:ext uri="{BB962C8B-B14F-4D97-AF65-F5344CB8AC3E}">
        <p14:creationId xmlns:p14="http://schemas.microsoft.com/office/powerpoint/2010/main" val="14373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What Is Marketing? </a:t>
            </a:r>
            <a:r>
              <a:rPr lang="en-IN" altLang="en-US" sz="2800" dirty="0">
                <a:latin typeface="+mj-lt"/>
                <a:ea typeface="ヒラギノ角ゴ Pro W3" charset="-128"/>
              </a:rPr>
              <a:t>(1 of 2)</a:t>
            </a:r>
            <a:r>
              <a:rPr lang="en-IN" altLang="en-US" sz="3600" dirty="0">
                <a:latin typeface="+mj-lt"/>
                <a:ea typeface="ヒラギノ角ゴ Pro W3" charset="-128"/>
              </a:rPr>
              <a:t> </a:t>
            </a:r>
            <a:endParaRPr lang="en-US" sz="2800" dirty="0">
              <a:latin typeface="+mj-lt"/>
            </a:endParaRPr>
          </a:p>
        </p:txBody>
      </p:sp>
      <p:sp>
        <p:nvSpPr>
          <p:cNvPr id="3" name="Content Placeholder 2"/>
          <p:cNvSpPr>
            <a:spLocks noGrp="1"/>
          </p:cNvSpPr>
          <p:nvPr>
            <p:ph idx="1"/>
          </p:nvPr>
        </p:nvSpPr>
        <p:spPr>
          <a:xfrm>
            <a:off x="457200" y="996741"/>
            <a:ext cx="8229600" cy="1107996"/>
          </a:xfrm>
        </p:spPr>
        <p:txBody>
          <a:bodyPr>
            <a:spAutoFit/>
          </a:bodyPr>
          <a:lstStyle/>
          <a:p>
            <a:pPr marL="0" indent="0">
              <a:buNone/>
            </a:pPr>
            <a:r>
              <a:rPr lang="en-US" altLang="en-US" sz="2400" b="1" dirty="0">
                <a:cs typeface="Arial" panose="020B0604020202020204" pitchFamily="34" charset="0"/>
              </a:rPr>
              <a:t>Marketing</a:t>
            </a:r>
            <a:r>
              <a:rPr lang="en-US" altLang="en-US" sz="2400" dirty="0">
                <a:cs typeface="Arial" panose="020B0604020202020204" pitchFamily="34" charset="0"/>
              </a:rPr>
              <a:t> is</a:t>
            </a:r>
            <a:r>
              <a:rPr lang="en-US" altLang="en-US" sz="2400" b="1" dirty="0">
                <a:cs typeface="Arial" panose="020B0604020202020204" pitchFamily="34" charset="0"/>
              </a:rPr>
              <a:t> </a:t>
            </a:r>
            <a:r>
              <a:rPr lang="en-US" altLang="en-US" sz="2400" dirty="0">
                <a:cs typeface="Arial" panose="020B0604020202020204" pitchFamily="34" charset="0"/>
              </a:rPr>
              <a:t>a process by which companies </a:t>
            </a:r>
            <a:r>
              <a:rPr lang="en-US" altLang="en-US" sz="2400" b="1" dirty="0">
                <a:cs typeface="Arial" panose="020B0604020202020204" pitchFamily="34" charset="0"/>
              </a:rPr>
              <a:t>create value </a:t>
            </a:r>
            <a:r>
              <a:rPr lang="en-US" altLang="en-US" sz="2400" dirty="0">
                <a:cs typeface="Arial" panose="020B0604020202020204" pitchFamily="34" charset="0"/>
              </a:rPr>
              <a:t>for customers and build strong customer relationships in order to </a:t>
            </a:r>
            <a:r>
              <a:rPr lang="en-US" altLang="en-US" sz="2400" b="1" dirty="0">
                <a:cs typeface="Arial" panose="020B0604020202020204" pitchFamily="34" charset="0"/>
              </a:rPr>
              <a:t>capture value</a:t>
            </a:r>
            <a:r>
              <a:rPr lang="en-US" altLang="en-US" sz="2400" dirty="0">
                <a:cs typeface="Arial" panose="020B0604020202020204" pitchFamily="34" charset="0"/>
              </a:rPr>
              <a:t> from customers in return. </a:t>
            </a:r>
          </a:p>
        </p:txBody>
      </p:sp>
    </p:spTree>
    <p:extLst>
      <p:ext uri="{BB962C8B-B14F-4D97-AF65-F5344CB8AC3E}">
        <p14:creationId xmlns:p14="http://schemas.microsoft.com/office/powerpoint/2010/main" val="407741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454"/>
            <a:ext cx="8229600" cy="511889"/>
          </a:xfrm>
        </p:spPr>
        <p:txBody>
          <a:bodyPr wrap="square">
            <a:noAutofit/>
          </a:bodyPr>
          <a:lstStyle/>
          <a:p>
            <a:r>
              <a:rPr lang="en-IN" altLang="en-US" sz="3600" dirty="0">
                <a:ea typeface="ヒラギノ角ゴ Pro W3" charset="-128"/>
              </a:rPr>
              <a:t>What Is Marketing? </a:t>
            </a:r>
            <a:r>
              <a:rPr lang="en-IN" altLang="en-US" sz="2800" dirty="0">
                <a:ea typeface="ヒラギノ角ゴ Pro W3" charset="-128"/>
              </a:rPr>
              <a:t>(2 of 2)</a:t>
            </a:r>
            <a:r>
              <a:rPr lang="en-IN" altLang="en-US" sz="3600" dirty="0">
                <a:ea typeface="ヒラギノ角ゴ Pro W3" charset="-128"/>
              </a:rPr>
              <a:t> </a:t>
            </a:r>
            <a:endParaRPr lang="en-US" sz="2800" dirty="0"/>
          </a:p>
        </p:txBody>
      </p:sp>
      <p:sp>
        <p:nvSpPr>
          <p:cNvPr id="3" name="Content Placeholder 2"/>
          <p:cNvSpPr>
            <a:spLocks noGrp="1"/>
          </p:cNvSpPr>
          <p:nvPr>
            <p:ph idx="1"/>
          </p:nvPr>
        </p:nvSpPr>
        <p:spPr>
          <a:xfrm>
            <a:off x="457199" y="1005114"/>
            <a:ext cx="8229601" cy="1107996"/>
          </a:xfrm>
        </p:spPr>
        <p:txBody>
          <a:bodyPr wrap="square">
            <a:spAutoFit/>
          </a:bodyPr>
          <a:lstStyle/>
          <a:p>
            <a:pPr marL="0" indent="0">
              <a:buNone/>
            </a:pPr>
            <a:r>
              <a:rPr lang="en-IN" altLang="en-US" sz="2400" dirty="0">
                <a:cs typeface="Arial" panose="020B0604020202020204" pitchFamily="34" charset="0"/>
              </a:rPr>
              <a:t>Marketing is all around you, in good old traditional forms and in a host of new forms, from websites and mobile apps to online videos and social media.</a:t>
            </a:r>
            <a:endParaRPr lang="en-US" altLang="en-US" sz="2400" dirty="0">
              <a:cs typeface="Arial" panose="020B0604020202020204" pitchFamily="34" charset="0"/>
            </a:endParaRPr>
          </a:p>
        </p:txBody>
      </p:sp>
      <p:pic>
        <p:nvPicPr>
          <p:cNvPr id="6" name="Picture Placeholder 5" descr="A photo shows a young woman checking her mobile phone.">
            <a:extLst>
              <a:ext uri="{FF2B5EF4-FFF2-40B4-BE49-F238E27FC236}">
                <a16:creationId xmlns:a16="http://schemas.microsoft.com/office/drawing/2014/main" xmlns="" id="{CDA30407-F1A8-4655-949E-07CCC630EB3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31000" y="2242162"/>
            <a:ext cx="5879746" cy="4081235"/>
          </a:xfrm>
          <a:prstGeom prst="rect">
            <a:avLst/>
          </a:prstGeom>
        </p:spPr>
      </p:pic>
    </p:spTree>
    <p:extLst>
      <p:ext uri="{BB962C8B-B14F-4D97-AF65-F5344CB8AC3E}">
        <p14:creationId xmlns:p14="http://schemas.microsoft.com/office/powerpoint/2010/main" val="371560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92972"/>
            <a:ext cx="8229600" cy="1606528"/>
          </a:xfrm>
        </p:spPr>
        <p:txBody>
          <a:bodyPr>
            <a:spAutoFit/>
          </a:bodyPr>
          <a:lstStyle/>
          <a:p>
            <a:r>
              <a:rPr lang="en-US" sz="3600" dirty="0">
                <a:latin typeface="+mj-lt"/>
              </a:rPr>
              <a:t>Figure 1.1</a:t>
            </a:r>
            <a:r>
              <a:rPr lang="en-IN" sz="3600" dirty="0"/>
              <a:t> </a:t>
            </a:r>
            <a:r>
              <a:rPr lang="en-US" sz="3600" dirty="0">
                <a:latin typeface="+mj-lt"/>
              </a:rPr>
              <a:t>The Marketing Process: Creating and Capturing Customer Value</a:t>
            </a:r>
          </a:p>
        </p:txBody>
      </p:sp>
      <p:pic>
        <p:nvPicPr>
          <p:cNvPr id="8" name="Picture Placeholder 7" descr="A flowchart explains the marketing process of creating and capturing customer value.&#10;Long description is available in notes, press F6">
            <a:extLst>
              <a:ext uri="{FF2B5EF4-FFF2-40B4-BE49-F238E27FC236}">
                <a16:creationId xmlns:a16="http://schemas.microsoft.com/office/drawing/2014/main" xmlns="" id="{C8C77420-2C6B-45EF-87A2-6E6972B7758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05098" y="2344056"/>
            <a:ext cx="8138160" cy="2182368"/>
          </a:xfrm>
          <a:prstGeom prst="rect">
            <a:avLst/>
          </a:prstGeom>
        </p:spPr>
      </p:pic>
    </p:spTree>
    <p:extLst>
      <p:ext uri="{BB962C8B-B14F-4D97-AF65-F5344CB8AC3E}">
        <p14:creationId xmlns:p14="http://schemas.microsoft.com/office/powerpoint/2010/main" val="202337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2</a:t>
            </a:r>
            <a:endParaRPr lang="en-US" sz="2800" dirty="0">
              <a:latin typeface="+mj-lt"/>
            </a:endParaRPr>
          </a:p>
        </p:txBody>
      </p:sp>
      <p:sp>
        <p:nvSpPr>
          <p:cNvPr id="3" name="Content Placeholder 2"/>
          <p:cNvSpPr>
            <a:spLocks noGrp="1"/>
          </p:cNvSpPr>
          <p:nvPr>
            <p:ph idx="1"/>
          </p:nvPr>
        </p:nvSpPr>
        <p:spPr>
          <a:xfrm>
            <a:off x="457200" y="996741"/>
            <a:ext cx="8229600" cy="1107996"/>
          </a:xfrm>
        </p:spPr>
        <p:txBody>
          <a:bodyPr>
            <a:spAutoFit/>
          </a:bodyPr>
          <a:lstStyle/>
          <a:p>
            <a:pPr marL="0" indent="0">
              <a:buNone/>
            </a:pPr>
            <a:r>
              <a:rPr lang="en-US" altLang="en-US" sz="2400" dirty="0">
                <a:cs typeface="Arial" panose="020B0604020202020204" pitchFamily="34" charset="0"/>
              </a:rPr>
              <a:t>Explain the importance of understanding the marketplace and customers and identify the five core marketplace concepts.</a:t>
            </a:r>
          </a:p>
        </p:txBody>
      </p:sp>
    </p:spTree>
    <p:extLst>
      <p:ext uri="{BB962C8B-B14F-4D97-AF65-F5344CB8AC3E}">
        <p14:creationId xmlns:p14="http://schemas.microsoft.com/office/powerpoint/2010/main" val="251483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770"/>
            <a:ext cx="8229600" cy="1108253"/>
          </a:xfrm>
        </p:spPr>
        <p:txBody>
          <a:bodyPr wrap="square">
            <a:noAutofit/>
          </a:bodyPr>
          <a:lstStyle/>
          <a:p>
            <a:r>
              <a:rPr lang="en-US" sz="3600" dirty="0">
                <a:latin typeface="+mj-lt"/>
                <a:ea typeface="Times New Roman"/>
                <a:cs typeface="Times New Roman"/>
                <a:sym typeface="Times New Roman" pitchFamily="18" charset="0"/>
              </a:rPr>
              <a:t>Understanding the Marketplace and Customer Needs </a:t>
            </a:r>
            <a:r>
              <a:rPr lang="en-US" sz="2800" dirty="0">
                <a:latin typeface="+mj-lt"/>
                <a:ea typeface="Times New Roman"/>
                <a:cs typeface="Times New Roman"/>
                <a:sym typeface="Times New Roman" pitchFamily="18" charset="0"/>
              </a:rPr>
              <a:t>(1 of 5)</a:t>
            </a:r>
            <a:endParaRPr lang="en-US" sz="3600" dirty="0">
              <a:latin typeface="+mj-lt"/>
            </a:endParaRPr>
          </a:p>
        </p:txBody>
      </p:sp>
      <p:sp>
        <p:nvSpPr>
          <p:cNvPr id="3" name="Content Placeholder 2"/>
          <p:cNvSpPr>
            <a:spLocks noGrp="1"/>
          </p:cNvSpPr>
          <p:nvPr>
            <p:ph idx="1"/>
          </p:nvPr>
        </p:nvSpPr>
        <p:spPr>
          <a:xfrm>
            <a:off x="457200" y="1469574"/>
            <a:ext cx="8229600" cy="1345500"/>
          </a:xfrm>
        </p:spPr>
        <p:txBody>
          <a:bodyPr wrap="square">
            <a:spAutoFit/>
          </a:bodyPr>
          <a:lstStyle/>
          <a:p>
            <a:pPr marL="0" indent="0">
              <a:spcBef>
                <a:spcPts val="600"/>
              </a:spcBef>
              <a:buNone/>
            </a:pPr>
            <a:r>
              <a:rPr lang="en-US" altLang="en-US" sz="1800" b="1" dirty="0">
                <a:cs typeface="Arial" panose="020B0604020202020204" pitchFamily="34" charset="0"/>
              </a:rPr>
              <a:t>Needs </a:t>
            </a:r>
            <a:r>
              <a:rPr lang="en-US" altLang="en-US" sz="1800" dirty="0">
                <a:cs typeface="Arial" panose="020B0604020202020204" pitchFamily="34" charset="0"/>
              </a:rPr>
              <a:t>are states of felt deprivation. </a:t>
            </a:r>
          </a:p>
          <a:p>
            <a:pPr marL="0" indent="0">
              <a:spcBef>
                <a:spcPts val="600"/>
              </a:spcBef>
              <a:buNone/>
            </a:pPr>
            <a:r>
              <a:rPr lang="en-US" altLang="en-US" sz="1800" b="1" dirty="0">
                <a:cs typeface="Arial" panose="020B0604020202020204" pitchFamily="34" charset="0"/>
              </a:rPr>
              <a:t>Wants </a:t>
            </a:r>
            <a:r>
              <a:rPr lang="en-US" altLang="en-US" sz="1800" dirty="0">
                <a:cs typeface="Arial" panose="020B0604020202020204" pitchFamily="34" charset="0"/>
              </a:rPr>
              <a:t>are the form human needs take as they are shaped by culture and individual personality.</a:t>
            </a:r>
          </a:p>
          <a:p>
            <a:pPr marL="0" indent="0">
              <a:spcBef>
                <a:spcPts val="600"/>
              </a:spcBef>
              <a:buNone/>
            </a:pPr>
            <a:r>
              <a:rPr lang="en-US" altLang="en-US" sz="1800" b="1" dirty="0">
                <a:cs typeface="Arial" panose="020B0604020202020204" pitchFamily="34" charset="0"/>
              </a:rPr>
              <a:t>Demands </a:t>
            </a:r>
            <a:r>
              <a:rPr lang="en-US" altLang="en-US" sz="1800" dirty="0">
                <a:cs typeface="Arial" panose="020B0604020202020204" pitchFamily="34" charset="0"/>
              </a:rPr>
              <a:t>are human wants that are backed by buying power.</a:t>
            </a:r>
          </a:p>
        </p:txBody>
      </p:sp>
      <p:sp>
        <p:nvSpPr>
          <p:cNvPr id="6" name="Content Placeholder 5">
            <a:extLst>
              <a:ext uri="{FF2B5EF4-FFF2-40B4-BE49-F238E27FC236}">
                <a16:creationId xmlns:a16="http://schemas.microsoft.com/office/drawing/2014/main" xmlns="" id="{E7DEF469-83C2-44E6-AD86-E74DC2BD0788}"/>
              </a:ext>
            </a:extLst>
          </p:cNvPr>
          <p:cNvSpPr>
            <a:spLocks noGrp="1"/>
          </p:cNvSpPr>
          <p:nvPr>
            <p:ph idx="13"/>
          </p:nvPr>
        </p:nvSpPr>
        <p:spPr>
          <a:xfrm>
            <a:off x="457200" y="2950221"/>
            <a:ext cx="8229600" cy="859779"/>
          </a:xfrm>
        </p:spPr>
        <p:txBody>
          <a:bodyPr/>
          <a:lstStyle/>
          <a:p>
            <a:pPr marL="0" indent="0">
              <a:buNone/>
            </a:pPr>
            <a:r>
              <a:rPr lang="en-IN" sz="1800" dirty="0"/>
              <a:t>Staying close to customers: </a:t>
            </a:r>
            <a:r>
              <a:rPr lang="en-US" sz="1800" dirty="0"/>
              <a:t>Airbnb’s CEO Brian </a:t>
            </a:r>
            <a:r>
              <a:rPr lang="en-US" sz="1800" dirty="0" err="1"/>
              <a:t>Chesky</a:t>
            </a:r>
            <a:r>
              <a:rPr lang="en-US" sz="1800" dirty="0"/>
              <a:t> and co-founder Joe </a:t>
            </a:r>
            <a:r>
              <a:rPr lang="en-US" sz="1800" dirty="0" err="1"/>
              <a:t>Gebbia</a:t>
            </a:r>
            <a:r>
              <a:rPr lang="en-US" sz="1800" dirty="0"/>
              <a:t> regularly stay at the company’s host locations, helping them shape new customer solutions based on real user experiences.</a:t>
            </a:r>
            <a:endParaRPr lang="en-IN" sz="1800" dirty="0"/>
          </a:p>
        </p:txBody>
      </p:sp>
      <p:pic>
        <p:nvPicPr>
          <p:cNvPr id="8" name="Picture Placeholder 7" descr="A photo shows Brian Chesky, Joe Gebbia, and a few others sitting casually in a living room. ">
            <a:extLst>
              <a:ext uri="{FF2B5EF4-FFF2-40B4-BE49-F238E27FC236}">
                <a16:creationId xmlns:a16="http://schemas.microsoft.com/office/drawing/2014/main" xmlns="" id="{07575783-49CD-40B2-8B31-AA25000EE63F}"/>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2837576" y="3910013"/>
            <a:ext cx="3481450" cy="2424510"/>
          </a:xfrm>
          <a:prstGeom prst="rect">
            <a:avLst/>
          </a:prstGeom>
        </p:spPr>
      </p:pic>
    </p:spTree>
    <p:extLst>
      <p:ext uri="{BB962C8B-B14F-4D97-AF65-F5344CB8AC3E}">
        <p14:creationId xmlns:p14="http://schemas.microsoft.com/office/powerpoint/2010/main" val="55535287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TotalTime>
  <Words>7285</Words>
  <Application>Microsoft Office PowerPoint</Application>
  <PresentationFormat>On-screen Show (4:3)</PresentationFormat>
  <Paragraphs>496</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MS PGothic</vt:lpstr>
      <vt:lpstr>MS PGothic</vt:lpstr>
      <vt:lpstr>Arial</vt:lpstr>
      <vt:lpstr>Calibri</vt:lpstr>
      <vt:lpstr>Times New Roman</vt:lpstr>
      <vt:lpstr>Verdana</vt:lpstr>
      <vt:lpstr>Wingdings</vt:lpstr>
      <vt:lpstr>ヒラギノ角ゴ Pro W3</vt:lpstr>
      <vt:lpstr>508 Lecture</vt:lpstr>
      <vt:lpstr>Principles of Marketing</vt:lpstr>
      <vt:lpstr>Learning Objectives</vt:lpstr>
      <vt:lpstr>Emirates’ Customer Value–Driven Marketing: Engaging Customers and Building a Brand Community</vt:lpstr>
      <vt:lpstr>Learning Objective 1</vt:lpstr>
      <vt:lpstr>What Is Marketing? (1 of 2) </vt:lpstr>
      <vt:lpstr>What Is Marketing? (2 of 2) </vt:lpstr>
      <vt:lpstr>Figure 1.1 The Marketing Process: Creating and Capturing Customer Value</vt:lpstr>
      <vt:lpstr>Learning Objective 2</vt:lpstr>
      <vt:lpstr>Understanding the Marketplace and Customer Needs (1 of 5)</vt:lpstr>
      <vt:lpstr>Understanding the Marketplace and Customer Needs (2 of 5)</vt:lpstr>
      <vt:lpstr>Understanding the Marketplace and Customer Needs (3 of 5)</vt:lpstr>
      <vt:lpstr>Understanding the Marketplace and Customer Needs (4 of 5)</vt:lpstr>
      <vt:lpstr>Understanding the Marketplace and Customer Needs (5 of 5)</vt:lpstr>
      <vt:lpstr>Learning Objective 3</vt:lpstr>
      <vt:lpstr>Designing a Customer Value-Driven Marketing Strategy (1 of 6)</vt:lpstr>
      <vt:lpstr>Designing a Customer Value-Driven Marketing Strategy (2 of 6)</vt:lpstr>
      <vt:lpstr>Designing a Customer Value-Driven Marketing Strategy (3 of 6)</vt:lpstr>
      <vt:lpstr>Designing a Customer Value-Driven Marketing Strategy (4 of 6)</vt:lpstr>
      <vt:lpstr>Designing a Customer Value-Driven Marketing Strategy (5 of 6)</vt:lpstr>
      <vt:lpstr>Designing a Customer Value-Driven Marketing Strategy (6 of 6)</vt:lpstr>
      <vt:lpstr>Learning Objective 4</vt:lpstr>
      <vt:lpstr>Managing Customer Relationships and Capturing Customer Value (1 of 9)</vt:lpstr>
      <vt:lpstr>Managing Customer Relationships and Capturing Customer Value (2 of 9)</vt:lpstr>
      <vt:lpstr>Managing Customer Relationships and Capturing Customer Value (3 of 9)</vt:lpstr>
      <vt:lpstr>Managing Customer Relationships and Capturing Customer Value (4 of 9)</vt:lpstr>
      <vt:lpstr>Managing Customer Relationships and Capturing Customer Value (5 of 9)</vt:lpstr>
      <vt:lpstr>Managing Customer Relationships and Capturing Customer Value (6 of 9) </vt:lpstr>
      <vt:lpstr>Managing Customer Relationships and Capturing Customer Value (7 of 9)</vt:lpstr>
      <vt:lpstr>Managing Customer Relationships and Capturing Customer Value (8 of 9)</vt:lpstr>
      <vt:lpstr>Managing Customer Relationships and Capturing Customer Value (9 of 9)</vt:lpstr>
      <vt:lpstr>Learning Objective 5</vt:lpstr>
      <vt:lpstr>The Changing Marketing Landscape (1 of 5)</vt:lpstr>
      <vt:lpstr>The Changing Marketing Landscape (2 of 5)</vt:lpstr>
      <vt:lpstr>The Changing Marketing Landscape (3 of 5)</vt:lpstr>
      <vt:lpstr>The Changing Marketing Landscape (4 of 5)</vt:lpstr>
      <vt:lpstr>The Changing Marketing Landscape (5 of 5)</vt:lpstr>
      <vt:lpstr>So, What Is Marketing? Pulling It All Together</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1, Marketing: Creating Customer Value and Engagement</dc:title>
  <dc:subject>Marketing</dc:subject>
  <dc:creator>Kotler</dc:creator>
  <cp:keywords>Marketing</cp:keywords>
  <cp:lastModifiedBy>Windows User</cp:lastModifiedBy>
  <cp:revision>4895</cp:revision>
  <dcterms:created xsi:type="dcterms:W3CDTF">2014-07-14T20:04:21Z</dcterms:created>
  <dcterms:modified xsi:type="dcterms:W3CDTF">2022-09-09T02:54:47Z</dcterms:modified>
</cp:coreProperties>
</file>