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Pervaiz Musharaf Era (1999-2008)</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1" type="body"/>
          </p:nvPr>
        </p:nvSpPr>
        <p:spPr>
          <a:xfrm>
            <a:off x="838200" y="309093"/>
            <a:ext cx="10515600" cy="586787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2800"/>
              <a:buNone/>
            </a:pPr>
            <a:r>
              <a:rPr b="1" lang="en-US">
                <a:solidFill>
                  <a:srgbClr val="000000"/>
                </a:solidFill>
              </a:rPr>
              <a:t>Formation of the coalition government </a:t>
            </a:r>
            <a:endParaRPr/>
          </a:p>
          <a:p>
            <a:pPr indent="-228600" lvl="0" marL="228600" rtl="0" algn="l">
              <a:lnSpc>
                <a:spcPct val="90000"/>
              </a:lnSpc>
              <a:spcBef>
                <a:spcPts val="1000"/>
              </a:spcBef>
              <a:spcAft>
                <a:spcPts val="0"/>
              </a:spcAft>
              <a:buClr>
                <a:srgbClr val="000000"/>
              </a:buClr>
              <a:buSzPts val="2800"/>
              <a:buChar char="•"/>
            </a:pPr>
            <a:r>
              <a:rPr lang="en-US">
                <a:solidFill>
                  <a:srgbClr val="000000"/>
                </a:solidFill>
              </a:rPr>
              <a:t>Nawaz Sharif joined the coalition of Zardari and ANP to form a coalition government </a:t>
            </a:r>
            <a:endParaRPr/>
          </a:p>
          <a:p>
            <a:pPr indent="-228600" lvl="0" marL="228600" rtl="0" algn="l">
              <a:lnSpc>
                <a:spcPct val="90000"/>
              </a:lnSpc>
              <a:spcBef>
                <a:spcPts val="1000"/>
              </a:spcBef>
              <a:spcAft>
                <a:spcPts val="0"/>
              </a:spcAft>
              <a:buClr>
                <a:srgbClr val="000000"/>
              </a:buClr>
              <a:buSzPts val="2800"/>
              <a:buChar char="•"/>
            </a:pPr>
            <a:r>
              <a:rPr lang="en-US">
                <a:solidFill>
                  <a:srgbClr val="000000"/>
                </a:solidFill>
              </a:rPr>
              <a:t>Nawaz Sharif and Zardari signed Murree declaration in which it was decided to restore the deposed judges. </a:t>
            </a:r>
            <a:endParaRPr/>
          </a:p>
          <a:p>
            <a:pPr indent="-228600" lvl="0" marL="228600" rtl="0" algn="l">
              <a:lnSpc>
                <a:spcPct val="90000"/>
              </a:lnSpc>
              <a:spcBef>
                <a:spcPts val="1000"/>
              </a:spcBef>
              <a:spcAft>
                <a:spcPts val="0"/>
              </a:spcAft>
              <a:buClr>
                <a:srgbClr val="000000"/>
              </a:buClr>
              <a:buSzPts val="2800"/>
              <a:buChar char="•"/>
            </a:pPr>
            <a:r>
              <a:rPr lang="en-US">
                <a:solidFill>
                  <a:srgbClr val="000000"/>
                </a:solidFill>
              </a:rPr>
              <a:t>The coalition also went ahead to compel Musharaf to step down. </a:t>
            </a:r>
            <a:endParaRPr/>
          </a:p>
          <a:p>
            <a:pPr indent="-228600" lvl="0" marL="228600" rtl="0" algn="l">
              <a:lnSpc>
                <a:spcPct val="90000"/>
              </a:lnSpc>
              <a:spcBef>
                <a:spcPts val="1000"/>
              </a:spcBef>
              <a:spcAft>
                <a:spcPts val="0"/>
              </a:spcAft>
              <a:buClr>
                <a:srgbClr val="000000"/>
              </a:buClr>
              <a:buSzPts val="2800"/>
              <a:buChar char="•"/>
            </a:pPr>
            <a:r>
              <a:rPr lang="en-US">
                <a:solidFill>
                  <a:srgbClr val="000000"/>
                </a:solidFill>
              </a:rPr>
              <a:t>All of the four provincial assemblies passed the no confidence motion against Musharaf.</a:t>
            </a:r>
            <a:endParaRPr/>
          </a:p>
          <a:p>
            <a:pPr indent="-228600" lvl="0" marL="228600" rtl="0" algn="l">
              <a:lnSpc>
                <a:spcPct val="90000"/>
              </a:lnSpc>
              <a:spcBef>
                <a:spcPts val="1000"/>
              </a:spcBef>
              <a:spcAft>
                <a:spcPts val="0"/>
              </a:spcAft>
              <a:buClr>
                <a:schemeClr val="dk1"/>
              </a:buClr>
              <a:buSzPts val="2800"/>
              <a:buChar char="•"/>
            </a:pPr>
            <a:r>
              <a:rPr lang="en-US"/>
              <a:t>Musharaf agreed to resign and on 18</a:t>
            </a:r>
            <a:r>
              <a:rPr baseline="30000" lang="en-US"/>
              <a:t>th</a:t>
            </a:r>
            <a:r>
              <a:rPr lang="en-US"/>
              <a:t> August 2008 Musharaf resigned from the post of President.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6"/>
            <a:ext cx="10515600" cy="56215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Musharaf Era (1999-2008)</a:t>
            </a:r>
            <a:endParaRPr/>
          </a:p>
        </p:txBody>
      </p:sp>
      <p:sp>
        <p:nvSpPr>
          <p:cNvPr id="91" name="Google Shape;91;p14"/>
          <p:cNvSpPr txBox="1"/>
          <p:nvPr>
            <p:ph idx="1" type="body"/>
          </p:nvPr>
        </p:nvSpPr>
        <p:spPr>
          <a:xfrm>
            <a:off x="838200" y="1120462"/>
            <a:ext cx="10515600" cy="505650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The government of Nawaz Sharif was dismantled by the chief of army staff General Pervaiz Musharaf.</a:t>
            </a:r>
            <a:endParaRPr/>
          </a:p>
          <a:p>
            <a:pPr indent="-228600" lvl="0" marL="228600" rtl="0" algn="l">
              <a:lnSpc>
                <a:spcPct val="90000"/>
              </a:lnSpc>
              <a:spcBef>
                <a:spcPts val="1000"/>
              </a:spcBef>
              <a:spcAft>
                <a:spcPts val="0"/>
              </a:spcAft>
              <a:buClr>
                <a:schemeClr val="dk1"/>
              </a:buClr>
              <a:buSzPts val="2800"/>
              <a:buChar char="•"/>
            </a:pPr>
            <a:r>
              <a:rPr lang="en-US"/>
              <a:t>Nawaz Sharif has agreed to the cease fire on the Kargil issue on the advice of USA, and deposed General Pervaiz Musharaf as the chief of army staff. </a:t>
            </a:r>
            <a:endParaRPr/>
          </a:p>
          <a:p>
            <a:pPr indent="-228600" lvl="0" marL="228600" rtl="0" algn="l">
              <a:lnSpc>
                <a:spcPct val="90000"/>
              </a:lnSpc>
              <a:spcBef>
                <a:spcPts val="1000"/>
              </a:spcBef>
              <a:spcAft>
                <a:spcPts val="0"/>
              </a:spcAft>
              <a:buClr>
                <a:schemeClr val="dk1"/>
              </a:buClr>
              <a:buSzPts val="2800"/>
              <a:buChar char="•"/>
            </a:pPr>
            <a:r>
              <a:rPr lang="en-US"/>
              <a:t>The senate, national assembly and the four provincial assemblies were dissolved by General Musharaf. </a:t>
            </a:r>
            <a:endParaRPr/>
          </a:p>
          <a:p>
            <a:pPr indent="-228600" lvl="0" marL="228600" rtl="0" algn="l">
              <a:lnSpc>
                <a:spcPct val="90000"/>
              </a:lnSpc>
              <a:spcBef>
                <a:spcPts val="1000"/>
              </a:spcBef>
              <a:spcAft>
                <a:spcPts val="0"/>
              </a:spcAft>
              <a:buClr>
                <a:schemeClr val="dk1"/>
              </a:buClr>
              <a:buSzPts val="2800"/>
              <a:buChar char="•"/>
            </a:pPr>
            <a:r>
              <a:rPr lang="en-US"/>
              <a:t>He introduced the Local government setup on the similar lines on which it was existed on the rule of previous military rulers.</a:t>
            </a:r>
            <a:endParaRPr/>
          </a:p>
          <a:p>
            <a:pPr indent="0" lvl="0" marL="0" rtl="0" algn="l">
              <a:lnSpc>
                <a:spcPct val="90000"/>
              </a:lnSpc>
              <a:spcBef>
                <a:spcPts val="1000"/>
              </a:spcBef>
              <a:spcAft>
                <a:spcPts val="0"/>
              </a:spcAft>
              <a:buClr>
                <a:schemeClr val="dk1"/>
              </a:buClr>
              <a:buSzPts val="2800"/>
              <a:buNone/>
            </a:pPr>
            <a:r>
              <a:rPr b="1" lang="en-US"/>
              <a:t>Agra Summit</a:t>
            </a:r>
            <a:endParaRPr/>
          </a:p>
          <a:p>
            <a:pPr indent="0" lvl="0" marL="0" rtl="0" algn="l">
              <a:lnSpc>
                <a:spcPct val="90000"/>
              </a:lnSpc>
              <a:spcBef>
                <a:spcPts val="1000"/>
              </a:spcBef>
              <a:spcAft>
                <a:spcPts val="0"/>
              </a:spcAft>
              <a:buClr>
                <a:schemeClr val="dk1"/>
              </a:buClr>
              <a:buSzPts val="2800"/>
              <a:buNone/>
            </a:pPr>
            <a:r>
              <a:rPr lang="en-US"/>
              <a:t>As a result of the Kargil clash the relations between India and Pakistan was strained.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idx="1" type="body"/>
          </p:nvPr>
        </p:nvSpPr>
        <p:spPr>
          <a:xfrm>
            <a:off x="838200" y="103031"/>
            <a:ext cx="10515600" cy="60739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Indian Prime minister Atal Bihari invited Pervaiz Musharaf for a dialogue. </a:t>
            </a:r>
            <a:endParaRPr/>
          </a:p>
          <a:p>
            <a:pPr indent="-228600" lvl="0" marL="228600" rtl="0" algn="l">
              <a:lnSpc>
                <a:spcPct val="90000"/>
              </a:lnSpc>
              <a:spcBef>
                <a:spcPts val="1000"/>
              </a:spcBef>
              <a:spcAft>
                <a:spcPts val="0"/>
              </a:spcAft>
              <a:buClr>
                <a:schemeClr val="dk1"/>
              </a:buClr>
              <a:buSzPts val="2800"/>
              <a:buChar char="•"/>
            </a:pPr>
            <a:r>
              <a:rPr lang="en-US"/>
              <a:t>Pervaiz Musharaf started dialogue with Atal Bihari on 14</a:t>
            </a:r>
            <a:r>
              <a:rPr baseline="30000" lang="en-US"/>
              <a:t>th</a:t>
            </a:r>
            <a:r>
              <a:rPr lang="en-US"/>
              <a:t> August 2001.</a:t>
            </a:r>
            <a:endParaRPr/>
          </a:p>
          <a:p>
            <a:pPr indent="-228600" lvl="0" marL="228600" rtl="0" algn="l">
              <a:lnSpc>
                <a:spcPct val="90000"/>
              </a:lnSpc>
              <a:spcBef>
                <a:spcPts val="1000"/>
              </a:spcBef>
              <a:spcAft>
                <a:spcPts val="0"/>
              </a:spcAft>
              <a:buClr>
                <a:schemeClr val="dk1"/>
              </a:buClr>
              <a:buSzPts val="2800"/>
              <a:buChar char="•"/>
            </a:pPr>
            <a:r>
              <a:rPr lang="en-US"/>
              <a:t>They discussed the cooperation on trade, visa restriction, exchange of technology. </a:t>
            </a:r>
            <a:endParaRPr/>
          </a:p>
          <a:p>
            <a:pPr indent="-228600" lvl="0" marL="228600" rtl="0" algn="l">
              <a:lnSpc>
                <a:spcPct val="90000"/>
              </a:lnSpc>
              <a:spcBef>
                <a:spcPts val="1000"/>
              </a:spcBef>
              <a:spcAft>
                <a:spcPts val="0"/>
              </a:spcAft>
              <a:buClr>
                <a:schemeClr val="dk1"/>
              </a:buClr>
              <a:buSzPts val="2800"/>
              <a:buChar char="•"/>
            </a:pPr>
            <a:r>
              <a:rPr lang="en-US"/>
              <a:t>Pervaiz Musharaf demanded that no peace and no agreement could be reached in between the two countries if the Kashmir issue has not been taken into account. </a:t>
            </a:r>
            <a:endParaRPr/>
          </a:p>
          <a:p>
            <a:pPr indent="-228600" lvl="0" marL="228600" rtl="0" algn="l">
              <a:lnSpc>
                <a:spcPct val="90000"/>
              </a:lnSpc>
              <a:spcBef>
                <a:spcPts val="1000"/>
              </a:spcBef>
              <a:spcAft>
                <a:spcPts val="0"/>
              </a:spcAft>
              <a:buClr>
                <a:schemeClr val="dk1"/>
              </a:buClr>
              <a:buSzPts val="2800"/>
              <a:buChar char="•"/>
            </a:pPr>
            <a:r>
              <a:rPr lang="en-US"/>
              <a:t>The talks failed on this point.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Musharaf proposed four points to resolve Kashmir issue</a:t>
            </a:r>
            <a:endParaRPr/>
          </a:p>
        </p:txBody>
      </p:sp>
      <p:sp>
        <p:nvSpPr>
          <p:cNvPr id="102" name="Google Shape;10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Kashmir will have the same borders but the people will be allowed to move across the borders.</a:t>
            </a:r>
            <a:endParaRPr/>
          </a:p>
          <a:p>
            <a:pPr indent="-228600" lvl="0" marL="228600" rtl="0" algn="l">
              <a:lnSpc>
                <a:spcPct val="90000"/>
              </a:lnSpc>
              <a:spcBef>
                <a:spcPts val="1000"/>
              </a:spcBef>
              <a:spcAft>
                <a:spcPts val="0"/>
              </a:spcAft>
              <a:buClr>
                <a:schemeClr val="dk1"/>
              </a:buClr>
              <a:buSzPts val="2800"/>
              <a:buChar char="•"/>
            </a:pPr>
            <a:r>
              <a:rPr lang="en-US"/>
              <a:t>The region will have self governance but not independence.</a:t>
            </a:r>
            <a:endParaRPr/>
          </a:p>
          <a:p>
            <a:pPr indent="-228600" lvl="0" marL="228600" rtl="0" algn="l">
              <a:lnSpc>
                <a:spcPct val="90000"/>
              </a:lnSpc>
              <a:spcBef>
                <a:spcPts val="1000"/>
              </a:spcBef>
              <a:spcAft>
                <a:spcPts val="0"/>
              </a:spcAft>
              <a:buClr>
                <a:schemeClr val="dk1"/>
              </a:buClr>
              <a:buSzPts val="2800"/>
              <a:buChar char="•"/>
            </a:pPr>
            <a:r>
              <a:rPr lang="en-US"/>
              <a:t>Troops will be withdrawn.</a:t>
            </a:r>
            <a:endParaRPr/>
          </a:p>
          <a:p>
            <a:pPr indent="-228600" lvl="0" marL="228600" rtl="0" algn="l">
              <a:lnSpc>
                <a:spcPct val="90000"/>
              </a:lnSpc>
              <a:spcBef>
                <a:spcPts val="1000"/>
              </a:spcBef>
              <a:spcAft>
                <a:spcPts val="0"/>
              </a:spcAft>
              <a:buClr>
                <a:schemeClr val="dk1"/>
              </a:buClr>
              <a:buSzPts val="2800"/>
              <a:buChar char="•"/>
            </a:pPr>
            <a:r>
              <a:rPr lang="en-US"/>
              <a:t>A joint supervision mechanism will be set up with India, Pakistan and Kashmiris will be represented.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idx="1" type="body"/>
          </p:nvPr>
        </p:nvSpPr>
        <p:spPr>
          <a:xfrm>
            <a:off x="838200" y="128789"/>
            <a:ext cx="10515600" cy="6048174"/>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en-US"/>
              <a:t>War on terror</a:t>
            </a:r>
            <a:endParaRPr/>
          </a:p>
          <a:p>
            <a:pPr indent="-228600" lvl="0" marL="228600" rtl="0" algn="l">
              <a:lnSpc>
                <a:spcPct val="90000"/>
              </a:lnSpc>
              <a:spcBef>
                <a:spcPts val="1000"/>
              </a:spcBef>
              <a:spcAft>
                <a:spcPts val="0"/>
              </a:spcAft>
              <a:buClr>
                <a:schemeClr val="dk1"/>
              </a:buClr>
              <a:buSzPts val="2800"/>
              <a:buChar char="•"/>
            </a:pPr>
            <a:r>
              <a:rPr lang="en-US"/>
              <a:t>On 9</a:t>
            </a:r>
            <a:r>
              <a:rPr baseline="30000" lang="en-US"/>
              <a:t>th</a:t>
            </a:r>
            <a:r>
              <a:rPr lang="en-US"/>
              <a:t> September 2001, The World trade center, and Pentagon was attacked through the hijacked plane. </a:t>
            </a:r>
            <a:endParaRPr/>
          </a:p>
          <a:p>
            <a:pPr indent="-228600" lvl="0" marL="228600" rtl="0" algn="l">
              <a:lnSpc>
                <a:spcPct val="90000"/>
              </a:lnSpc>
              <a:spcBef>
                <a:spcPts val="1000"/>
              </a:spcBef>
              <a:spcAft>
                <a:spcPts val="0"/>
              </a:spcAft>
              <a:buClr>
                <a:schemeClr val="dk1"/>
              </a:buClr>
              <a:buSzPts val="2800"/>
              <a:buChar char="•"/>
            </a:pPr>
            <a:r>
              <a:rPr lang="en-US"/>
              <a:t>USA held Osama Bin Laden responsible for the attacks and demanded the Taliban regime in Afghanistan to hand him over to them.</a:t>
            </a:r>
            <a:endParaRPr/>
          </a:p>
          <a:p>
            <a:pPr indent="-228600" lvl="0" marL="228600" rtl="0" algn="l">
              <a:lnSpc>
                <a:spcPct val="90000"/>
              </a:lnSpc>
              <a:spcBef>
                <a:spcPts val="1000"/>
              </a:spcBef>
              <a:spcAft>
                <a:spcPts val="0"/>
              </a:spcAft>
              <a:buClr>
                <a:schemeClr val="dk1"/>
              </a:buClr>
              <a:buSzPts val="2800"/>
              <a:buChar char="•"/>
            </a:pPr>
            <a:r>
              <a:rPr lang="en-US"/>
              <a:t>On 7</a:t>
            </a:r>
            <a:r>
              <a:rPr baseline="30000" lang="en-US"/>
              <a:t>th</a:t>
            </a:r>
            <a:r>
              <a:rPr lang="en-US"/>
              <a:t> October, USA along with Britain invaded Afghanistan.</a:t>
            </a:r>
            <a:endParaRPr/>
          </a:p>
          <a:p>
            <a:pPr indent="-228600" lvl="0" marL="228600" rtl="0" algn="l">
              <a:lnSpc>
                <a:spcPct val="90000"/>
              </a:lnSpc>
              <a:spcBef>
                <a:spcPts val="1000"/>
              </a:spcBef>
              <a:spcAft>
                <a:spcPts val="0"/>
              </a:spcAft>
              <a:buClr>
                <a:schemeClr val="dk1"/>
              </a:buClr>
              <a:buSzPts val="2800"/>
              <a:buChar char="•"/>
            </a:pPr>
            <a:r>
              <a:rPr lang="en-US"/>
              <a:t>President Bush called Musharaf to ask that whether he is with him or on the side of the Taliban regime. Musharaf sided with USA.</a:t>
            </a:r>
            <a:endParaRPr/>
          </a:p>
          <a:p>
            <a:pPr indent="-228600" lvl="0" marL="228600" rtl="0" algn="l">
              <a:lnSpc>
                <a:spcPct val="90000"/>
              </a:lnSpc>
              <a:spcBef>
                <a:spcPts val="1000"/>
              </a:spcBef>
              <a:spcAft>
                <a:spcPts val="0"/>
              </a:spcAft>
              <a:buClr>
                <a:schemeClr val="dk1"/>
              </a:buClr>
              <a:buSzPts val="2800"/>
              <a:buChar char="•"/>
            </a:pPr>
            <a:r>
              <a:rPr lang="en-US"/>
              <a:t>The USA and Pakistan agreed that Pakistan would share the intelligence, provide the bases in Pakistan to launch attacks in Afghanistan, and provide logistical support.</a:t>
            </a:r>
            <a:endParaRPr/>
          </a:p>
          <a:p>
            <a:pPr indent="-228600" lvl="0" marL="228600" rtl="0" algn="l">
              <a:lnSpc>
                <a:spcPct val="90000"/>
              </a:lnSpc>
              <a:spcBef>
                <a:spcPts val="1000"/>
              </a:spcBef>
              <a:spcAft>
                <a:spcPts val="0"/>
              </a:spcAft>
              <a:buClr>
                <a:schemeClr val="dk1"/>
              </a:buClr>
              <a:buSzPts val="2800"/>
              <a:buChar char="•"/>
            </a:pPr>
            <a:r>
              <a:rPr lang="en-US"/>
              <a:t>The religious parties opposed the decision of the Musharaf regime for taking the side of USA. Demonstrations were held at Peshawar and Quetta.</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idx="1" type="body"/>
          </p:nvPr>
        </p:nvSpPr>
        <p:spPr>
          <a:xfrm>
            <a:off x="838200" y="128789"/>
            <a:ext cx="10515600" cy="604817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National Referendum 2002</a:t>
            </a:r>
            <a:endParaRPr/>
          </a:p>
          <a:p>
            <a:pPr indent="-228600" lvl="0" marL="228600" rtl="0" algn="l">
              <a:lnSpc>
                <a:spcPct val="90000"/>
              </a:lnSpc>
              <a:spcBef>
                <a:spcPts val="1000"/>
              </a:spcBef>
              <a:spcAft>
                <a:spcPts val="0"/>
              </a:spcAft>
              <a:buClr>
                <a:schemeClr val="dk1"/>
              </a:buClr>
              <a:buSzPts val="2800"/>
              <a:buChar char="•"/>
            </a:pPr>
            <a:r>
              <a:rPr lang="en-US"/>
              <a:t>Some political parties opposed it which included: PPP, PML(N), ANP, and MQM.</a:t>
            </a:r>
            <a:endParaRPr/>
          </a:p>
          <a:p>
            <a:pPr indent="-228600" lvl="0" marL="228600" rtl="0" algn="l">
              <a:lnSpc>
                <a:spcPct val="90000"/>
              </a:lnSpc>
              <a:spcBef>
                <a:spcPts val="1000"/>
              </a:spcBef>
              <a:spcAft>
                <a:spcPts val="0"/>
              </a:spcAft>
              <a:buClr>
                <a:schemeClr val="dk1"/>
              </a:buClr>
              <a:buSzPts val="2800"/>
              <a:buChar char="•"/>
            </a:pPr>
            <a:r>
              <a:rPr lang="en-US"/>
              <a:t>Some parties supported the referendum: PTI, and PAT</a:t>
            </a:r>
            <a:endParaRPr/>
          </a:p>
          <a:p>
            <a:pPr indent="-228600" lvl="0" marL="228600" rtl="0" algn="l">
              <a:lnSpc>
                <a:spcPct val="90000"/>
              </a:lnSpc>
              <a:spcBef>
                <a:spcPts val="1000"/>
              </a:spcBef>
              <a:spcAft>
                <a:spcPts val="0"/>
              </a:spcAft>
              <a:buClr>
                <a:schemeClr val="dk1"/>
              </a:buClr>
              <a:buSzPts val="2800"/>
              <a:buChar char="•"/>
            </a:pPr>
            <a:r>
              <a:rPr lang="en-US"/>
              <a:t>Despite of opposition Musharraf won the referendum.</a:t>
            </a:r>
            <a:endParaRPr/>
          </a:p>
          <a:p>
            <a:pPr indent="0" lvl="0" marL="0" rtl="0" algn="l">
              <a:lnSpc>
                <a:spcPct val="90000"/>
              </a:lnSpc>
              <a:spcBef>
                <a:spcPts val="1000"/>
              </a:spcBef>
              <a:spcAft>
                <a:spcPts val="0"/>
              </a:spcAft>
              <a:buClr>
                <a:schemeClr val="dk1"/>
              </a:buClr>
              <a:buSzPts val="2800"/>
              <a:buNone/>
            </a:pPr>
            <a:r>
              <a:rPr b="1" lang="en-US"/>
              <a:t>16</a:t>
            </a:r>
            <a:r>
              <a:rPr b="1" baseline="30000" lang="en-US"/>
              <a:t>th</a:t>
            </a:r>
            <a:r>
              <a:rPr b="1" lang="en-US"/>
              <a:t> Constitutional amendment</a:t>
            </a:r>
            <a:endParaRPr/>
          </a:p>
          <a:p>
            <a:pPr indent="-228600" lvl="0" marL="228600" rtl="0" algn="l">
              <a:lnSpc>
                <a:spcPct val="90000"/>
              </a:lnSpc>
              <a:spcBef>
                <a:spcPts val="1000"/>
              </a:spcBef>
              <a:spcAft>
                <a:spcPts val="0"/>
              </a:spcAft>
              <a:buClr>
                <a:schemeClr val="dk1"/>
              </a:buClr>
              <a:buSzPts val="2800"/>
              <a:buChar char="•"/>
            </a:pPr>
            <a:r>
              <a:rPr lang="en-US"/>
              <a:t>The article 58-2B was reintroduced that increased the power of the President to dismiss the provincial governments.</a:t>
            </a:r>
            <a:endParaRPr/>
          </a:p>
          <a:p>
            <a:pPr indent="0" lvl="0" marL="0" rtl="0" algn="l">
              <a:lnSpc>
                <a:spcPct val="90000"/>
              </a:lnSpc>
              <a:spcBef>
                <a:spcPts val="1000"/>
              </a:spcBef>
              <a:spcAft>
                <a:spcPts val="0"/>
              </a:spcAft>
              <a:buClr>
                <a:schemeClr val="dk1"/>
              </a:buClr>
              <a:buSzPts val="2800"/>
              <a:buNone/>
            </a:pPr>
            <a:r>
              <a:rPr b="1" lang="en-US"/>
              <a:t>17</a:t>
            </a:r>
            <a:r>
              <a:rPr b="1" baseline="30000" lang="en-US"/>
              <a:t>th</a:t>
            </a:r>
            <a:r>
              <a:rPr b="1" lang="en-US"/>
              <a:t> Constitutional amendment</a:t>
            </a:r>
            <a:endParaRPr/>
          </a:p>
          <a:p>
            <a:pPr indent="-228600" lvl="0" marL="228600" rtl="0" algn="l">
              <a:lnSpc>
                <a:spcPct val="90000"/>
              </a:lnSpc>
              <a:spcBef>
                <a:spcPts val="1000"/>
              </a:spcBef>
              <a:spcAft>
                <a:spcPts val="0"/>
              </a:spcAft>
              <a:buClr>
                <a:schemeClr val="dk1"/>
              </a:buClr>
              <a:buSzPts val="2800"/>
              <a:buChar char="•"/>
            </a:pPr>
            <a:r>
              <a:rPr lang="en-US"/>
              <a:t>It provided Musharaf to keep two offices at the same time that is chief of army staff and President.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idx="1" type="body"/>
          </p:nvPr>
        </p:nvSpPr>
        <p:spPr>
          <a:xfrm>
            <a:off x="838200" y="180304"/>
            <a:ext cx="10515600" cy="599665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Removal of Chief Justice of Pakistan</a:t>
            </a:r>
            <a:endParaRPr/>
          </a:p>
          <a:p>
            <a:pPr indent="-228600" lvl="0" marL="228600" rtl="0" algn="l">
              <a:lnSpc>
                <a:spcPct val="90000"/>
              </a:lnSpc>
              <a:spcBef>
                <a:spcPts val="1000"/>
              </a:spcBef>
              <a:spcAft>
                <a:spcPts val="0"/>
              </a:spcAft>
              <a:buClr>
                <a:schemeClr val="dk1"/>
              </a:buClr>
              <a:buSzPts val="2800"/>
              <a:buChar char="•"/>
            </a:pPr>
            <a:r>
              <a:rPr lang="en-US"/>
              <a:t>Musharaf removed the chief justice of Pakistan on the charges of misconduct.</a:t>
            </a:r>
            <a:endParaRPr/>
          </a:p>
          <a:p>
            <a:pPr indent="-228600" lvl="0" marL="228600" rtl="0" algn="l">
              <a:lnSpc>
                <a:spcPct val="90000"/>
              </a:lnSpc>
              <a:spcBef>
                <a:spcPts val="1000"/>
              </a:spcBef>
              <a:spcAft>
                <a:spcPts val="0"/>
              </a:spcAft>
              <a:buClr>
                <a:schemeClr val="dk1"/>
              </a:buClr>
              <a:buSzPts val="2800"/>
              <a:buChar char="•"/>
            </a:pPr>
            <a:r>
              <a:rPr lang="en-US"/>
              <a:t>The lawyers started to stage protest  all over the country and demanded to restore the chief justice.</a:t>
            </a:r>
            <a:endParaRPr/>
          </a:p>
          <a:p>
            <a:pPr indent="-228600" lvl="0" marL="228600" rtl="0" algn="l">
              <a:lnSpc>
                <a:spcPct val="90000"/>
              </a:lnSpc>
              <a:spcBef>
                <a:spcPts val="1000"/>
              </a:spcBef>
              <a:spcAft>
                <a:spcPts val="0"/>
              </a:spcAft>
              <a:buClr>
                <a:schemeClr val="dk1"/>
              </a:buClr>
              <a:buSzPts val="2800"/>
              <a:buChar char="•"/>
            </a:pPr>
            <a:r>
              <a:rPr b="1" lang="en-US"/>
              <a:t>Charter of Democracy</a:t>
            </a:r>
            <a:endParaRPr/>
          </a:p>
          <a:p>
            <a:pPr indent="-228600" lvl="0" marL="228600" rtl="0" algn="l">
              <a:lnSpc>
                <a:spcPct val="90000"/>
              </a:lnSpc>
              <a:spcBef>
                <a:spcPts val="1000"/>
              </a:spcBef>
              <a:spcAft>
                <a:spcPts val="0"/>
              </a:spcAft>
              <a:buClr>
                <a:schemeClr val="dk1"/>
              </a:buClr>
              <a:buSzPts val="2800"/>
              <a:buChar char="•"/>
            </a:pPr>
            <a:r>
              <a:rPr lang="en-US"/>
              <a:t>Benazir and Nawaz Sharif were in exile. They met in London and signed charter of Democracy. The charter was aimed to promote democracy and eliminate the influence of the army in the politics of Pakistan.</a:t>
            </a:r>
            <a:endParaRPr/>
          </a:p>
          <a:p>
            <a:pPr indent="-228600" lvl="0" marL="228600" rtl="0" algn="l">
              <a:lnSpc>
                <a:spcPct val="90000"/>
              </a:lnSpc>
              <a:spcBef>
                <a:spcPts val="1000"/>
              </a:spcBef>
              <a:spcAft>
                <a:spcPts val="0"/>
              </a:spcAft>
              <a:buClr>
                <a:schemeClr val="dk1"/>
              </a:buClr>
              <a:buSzPts val="2800"/>
              <a:buChar char="•"/>
            </a:pPr>
            <a:r>
              <a:rPr lang="en-US"/>
              <a:t>Benazir arrived in Pakistan on 18</a:t>
            </a:r>
            <a:r>
              <a:rPr baseline="30000" lang="en-US"/>
              <a:t>th</a:t>
            </a:r>
            <a:r>
              <a:rPr lang="en-US"/>
              <a:t> October 2007, she was attacked on the day she arrived. The suicide attack at her rally killed almost 150 people.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idx="1" type="body"/>
          </p:nvPr>
        </p:nvSpPr>
        <p:spPr>
          <a:xfrm>
            <a:off x="838200" y="193183"/>
            <a:ext cx="10515600" cy="59837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Musharaf declared emergency in Pakistan due to increase suicide bombings on the government and military institutions. The constitution was suspended. </a:t>
            </a:r>
            <a:endParaRPr/>
          </a:p>
          <a:p>
            <a:pPr indent="-228600" lvl="0" marL="228600" rtl="0" algn="l">
              <a:lnSpc>
                <a:spcPct val="90000"/>
              </a:lnSpc>
              <a:spcBef>
                <a:spcPts val="1000"/>
              </a:spcBef>
              <a:spcAft>
                <a:spcPts val="0"/>
              </a:spcAft>
              <a:buClr>
                <a:schemeClr val="dk1"/>
              </a:buClr>
              <a:buSzPts val="2800"/>
              <a:buChar char="•"/>
            </a:pPr>
            <a:r>
              <a:rPr lang="en-US"/>
              <a:t>The terrorist activity was increasing due to which Musharaf launched operation against Lal Masjid and its supporters in Swat. </a:t>
            </a:r>
            <a:endParaRPr/>
          </a:p>
          <a:p>
            <a:pPr indent="-228600" lvl="0" marL="228600" rtl="0" algn="l">
              <a:lnSpc>
                <a:spcPct val="90000"/>
              </a:lnSpc>
              <a:spcBef>
                <a:spcPts val="1000"/>
              </a:spcBef>
              <a:spcAft>
                <a:spcPts val="0"/>
              </a:spcAft>
              <a:buClr>
                <a:schemeClr val="dk1"/>
              </a:buClr>
              <a:buSzPts val="2800"/>
              <a:buChar char="•"/>
            </a:pPr>
            <a:r>
              <a:rPr lang="en-US"/>
              <a:t>Nawaz Sharif also returned from exile on 25</a:t>
            </a:r>
            <a:r>
              <a:rPr baseline="30000" lang="en-US"/>
              <a:t>th</a:t>
            </a:r>
            <a:r>
              <a:rPr lang="en-US"/>
              <a:t> November 2007 with the mediation of Saudi king.</a:t>
            </a:r>
            <a:endParaRPr/>
          </a:p>
          <a:p>
            <a:pPr indent="-228600" lvl="0" marL="228600" rtl="0" algn="l">
              <a:lnSpc>
                <a:spcPct val="90000"/>
              </a:lnSpc>
              <a:spcBef>
                <a:spcPts val="1000"/>
              </a:spcBef>
              <a:spcAft>
                <a:spcPts val="0"/>
              </a:spcAft>
              <a:buClr>
                <a:schemeClr val="dk1"/>
              </a:buClr>
              <a:buSzPts val="2800"/>
              <a:buChar char="•"/>
            </a:pPr>
            <a:r>
              <a:rPr lang="en-US"/>
              <a:t>Musharaf abdicated from the post of Chief of army staff and General Ashfaq Pervaiz Kiyani became the new army chief. </a:t>
            </a:r>
            <a:endParaRPr/>
          </a:p>
          <a:p>
            <a:pPr indent="0" lvl="0" marL="0" rtl="0" algn="l">
              <a:lnSpc>
                <a:spcPct val="90000"/>
              </a:lnSpc>
              <a:spcBef>
                <a:spcPts val="1000"/>
              </a:spcBef>
              <a:spcAft>
                <a:spcPts val="0"/>
              </a:spcAft>
              <a:buClr>
                <a:schemeClr val="dk1"/>
              </a:buClr>
              <a:buSzPts val="2800"/>
              <a:buNone/>
            </a:pPr>
            <a:r>
              <a:rPr b="1" lang="en-US"/>
              <a:t>General Elections </a:t>
            </a:r>
            <a:endParaRPr/>
          </a:p>
          <a:p>
            <a:pPr indent="-228600" lvl="0" marL="228600" rtl="0" algn="l">
              <a:lnSpc>
                <a:spcPct val="90000"/>
              </a:lnSpc>
              <a:spcBef>
                <a:spcPts val="1000"/>
              </a:spcBef>
              <a:spcAft>
                <a:spcPts val="0"/>
              </a:spcAft>
              <a:buClr>
                <a:schemeClr val="dk1"/>
              </a:buClr>
              <a:buSzPts val="2800"/>
              <a:buChar char="•"/>
            </a:pPr>
            <a:r>
              <a:rPr lang="en-US"/>
              <a:t>The general elections were scheduled to be held on January 2008, but due to the assassination of Benazir Bhutto it was delayed.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idx="1" type="body"/>
          </p:nvPr>
        </p:nvSpPr>
        <p:spPr>
          <a:xfrm>
            <a:off x="838200" y="360608"/>
            <a:ext cx="10515600" cy="581635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opposition started to demand the restoration of the judiciary and Musharaf to step down.</a:t>
            </a:r>
            <a:endParaRPr/>
          </a:p>
          <a:p>
            <a:pPr indent="-228600" lvl="0" marL="228600" rtl="0" algn="l">
              <a:lnSpc>
                <a:spcPct val="90000"/>
              </a:lnSpc>
              <a:spcBef>
                <a:spcPts val="1000"/>
              </a:spcBef>
              <a:spcAft>
                <a:spcPts val="0"/>
              </a:spcAft>
              <a:buClr>
                <a:schemeClr val="dk1"/>
              </a:buClr>
              <a:buSzPts val="2800"/>
              <a:buChar char="•"/>
            </a:pPr>
            <a:r>
              <a:rPr lang="en-US"/>
              <a:t>The PPP won major seats in three provinces of Baluchistan, Sindh, and Punjab. In NWFP ANP won majority.</a:t>
            </a:r>
            <a:endParaRPr/>
          </a:p>
          <a:p>
            <a:pPr indent="0" lvl="0" marL="0" rtl="0" algn="l">
              <a:lnSpc>
                <a:spcPct val="90000"/>
              </a:lnSpc>
              <a:spcBef>
                <a:spcPts val="1000"/>
              </a:spcBef>
              <a:spcAft>
                <a:spcPts val="0"/>
              </a:spcAft>
              <a:buClr>
                <a:schemeClr val="dk1"/>
              </a:buClr>
              <a:buSzPts val="2800"/>
              <a:buNone/>
            </a:pPr>
            <a:r>
              <a:rPr b="1" lang="en-US"/>
              <a:t>The long March of Lawyers</a:t>
            </a:r>
            <a:endParaRPr/>
          </a:p>
          <a:p>
            <a:pPr indent="-228600" lvl="0" marL="228600" rtl="0" algn="l">
              <a:lnSpc>
                <a:spcPct val="90000"/>
              </a:lnSpc>
              <a:spcBef>
                <a:spcPts val="1000"/>
              </a:spcBef>
              <a:spcAft>
                <a:spcPts val="0"/>
              </a:spcAft>
              <a:buClr>
                <a:schemeClr val="dk1"/>
              </a:buClr>
              <a:buSzPts val="2800"/>
              <a:buChar char="•"/>
            </a:pPr>
            <a:r>
              <a:rPr lang="en-US"/>
              <a:t>On 17</a:t>
            </a:r>
            <a:r>
              <a:rPr baseline="30000" lang="en-US"/>
              <a:t>th</a:t>
            </a:r>
            <a:r>
              <a:rPr lang="en-US"/>
              <a:t> May 2008, The Lawyers gathered in Lahore to discuss the restoration of the chief justice of Pakistan.</a:t>
            </a:r>
            <a:endParaRPr/>
          </a:p>
          <a:p>
            <a:pPr indent="-228600" lvl="0" marL="228600" rtl="0" algn="l">
              <a:lnSpc>
                <a:spcPct val="90000"/>
              </a:lnSpc>
              <a:spcBef>
                <a:spcPts val="1000"/>
              </a:spcBef>
              <a:spcAft>
                <a:spcPts val="0"/>
              </a:spcAft>
              <a:buClr>
                <a:schemeClr val="dk1"/>
              </a:buClr>
              <a:buSzPts val="2800"/>
              <a:buChar char="•"/>
            </a:pPr>
            <a:r>
              <a:rPr lang="en-US"/>
              <a:t>They decided to start a long march from Lahore to Islamabad.</a:t>
            </a:r>
            <a:endParaRPr/>
          </a:p>
          <a:p>
            <a:pPr indent="-228600" lvl="0" marL="228600" rtl="0" algn="l">
              <a:lnSpc>
                <a:spcPct val="90000"/>
              </a:lnSpc>
              <a:spcBef>
                <a:spcPts val="1000"/>
              </a:spcBef>
              <a:spcAft>
                <a:spcPts val="0"/>
              </a:spcAft>
              <a:buClr>
                <a:schemeClr val="dk1"/>
              </a:buClr>
              <a:buSzPts val="2800"/>
              <a:buChar char="•"/>
            </a:pPr>
            <a:r>
              <a:rPr lang="en-US"/>
              <a:t>The members of civil society and the political parties also joined them</a:t>
            </a:r>
            <a:endParaRPr/>
          </a:p>
          <a:p>
            <a:pPr indent="-228600" lvl="0" marL="228600" rtl="0" algn="l">
              <a:lnSpc>
                <a:spcPct val="90000"/>
              </a:lnSpc>
              <a:spcBef>
                <a:spcPts val="1000"/>
              </a:spcBef>
              <a:spcAft>
                <a:spcPts val="0"/>
              </a:spcAft>
              <a:buClr>
                <a:schemeClr val="dk1"/>
              </a:buClr>
              <a:buSzPts val="2800"/>
              <a:buChar char="•"/>
            </a:pPr>
            <a:r>
              <a:rPr lang="en-US"/>
              <a:t>The political parties which came to join hands with lawyers included PML-N, JI, PTI</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