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iKL8vGBPjn31pGdV9z08BXL/gRC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86"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cca3317b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cca3317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 name="Google Shape;447;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8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8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8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8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1"/>
          <p:cNvSpPr>
            <a:spLocks noGrp="1"/>
          </p:cNvSpPr>
          <p:nvPr>
            <p:ph type="pic" idx="2"/>
          </p:nvPr>
        </p:nvSpPr>
        <p:spPr>
          <a:xfrm>
            <a:off x="5183188" y="987425"/>
            <a:ext cx="6172200" cy="4873625"/>
          </a:xfrm>
          <a:prstGeom prst="rect">
            <a:avLst/>
          </a:prstGeom>
          <a:noFill/>
          <a:ln>
            <a:noFill/>
          </a:ln>
        </p:spPr>
      </p:sp>
      <p:sp>
        <p:nvSpPr>
          <p:cNvPr id="64" name="Google Shape;64;p8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Post Partition Period (1947-2013)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3"/>
          <p:cNvSpPr txBox="1">
            <a:spLocks noGrp="1"/>
          </p:cNvSpPr>
          <p:nvPr>
            <p:ph type="body" idx="1"/>
          </p:nvPr>
        </p:nvSpPr>
        <p:spPr>
          <a:xfrm>
            <a:off x="838200" y="141668"/>
            <a:ext cx="10515600" cy="60352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Economic Problems</a:t>
            </a:r>
            <a:endParaRPr/>
          </a:p>
          <a:p>
            <a:pPr marL="228600" lvl="0" indent="-228600" algn="l" rtl="0">
              <a:lnSpc>
                <a:spcPct val="90000"/>
              </a:lnSpc>
              <a:spcBef>
                <a:spcPts val="1000"/>
              </a:spcBef>
              <a:spcAft>
                <a:spcPts val="0"/>
              </a:spcAft>
              <a:buClr>
                <a:schemeClr val="dk1"/>
              </a:buClr>
              <a:buSzPts val="2800"/>
              <a:buChar char="•"/>
            </a:pPr>
            <a:r>
              <a:rPr lang="en-US"/>
              <a:t>When Pakistan was created it comprised of those regions which were economically underdeveloped. </a:t>
            </a:r>
            <a:endParaRPr/>
          </a:p>
          <a:p>
            <a:pPr marL="228600" lvl="0" indent="-228600" algn="l" rtl="0">
              <a:lnSpc>
                <a:spcPct val="90000"/>
              </a:lnSpc>
              <a:spcBef>
                <a:spcPts val="1000"/>
              </a:spcBef>
              <a:spcAft>
                <a:spcPts val="0"/>
              </a:spcAft>
              <a:buClr>
                <a:schemeClr val="dk1"/>
              </a:buClr>
              <a:buSzPts val="2800"/>
              <a:buChar char="•"/>
            </a:pPr>
            <a:r>
              <a:rPr lang="en-US"/>
              <a:t>Most of the industries were located in India e.g Calcutta was given to India during the partition of Bengal. </a:t>
            </a:r>
            <a:endParaRPr/>
          </a:p>
          <a:p>
            <a:pPr marL="228600" lvl="0" indent="-228600" algn="l" rtl="0">
              <a:lnSpc>
                <a:spcPct val="90000"/>
              </a:lnSpc>
              <a:spcBef>
                <a:spcPts val="1000"/>
              </a:spcBef>
              <a:spcAft>
                <a:spcPts val="0"/>
              </a:spcAft>
              <a:buClr>
                <a:schemeClr val="dk1"/>
              </a:buClr>
              <a:buSzPts val="2800"/>
              <a:buChar char="•"/>
            </a:pPr>
            <a:r>
              <a:rPr lang="en-US"/>
              <a:t>The agriculture was also not developed to meet the needs of the country. </a:t>
            </a:r>
            <a:endParaRPr/>
          </a:p>
          <a:p>
            <a:pPr marL="228600" lvl="0" indent="-228600" algn="l" rtl="0">
              <a:lnSpc>
                <a:spcPct val="90000"/>
              </a:lnSpc>
              <a:spcBef>
                <a:spcPts val="1000"/>
              </a:spcBef>
              <a:spcAft>
                <a:spcPts val="0"/>
              </a:spcAft>
              <a:buClr>
                <a:schemeClr val="dk1"/>
              </a:buClr>
              <a:buSzPts val="2800"/>
              <a:buChar char="•"/>
            </a:pPr>
            <a:r>
              <a:rPr lang="en-US"/>
              <a:t> The railway system and the river transportation in East Pakistan was in depleted condition.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Constitutional History of Pakistan</a:t>
            </a:r>
            <a:endParaRPr/>
          </a:p>
        </p:txBody>
      </p:sp>
      <p:sp>
        <p:nvSpPr>
          <p:cNvPr id="136" name="Google Shape;13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20000"/>
          </a:bodyPr>
          <a:lstStyle/>
          <a:p>
            <a:pPr marL="228600" lvl="0" indent="0" algn="l" rtl="0">
              <a:lnSpc>
                <a:spcPct val="90000"/>
              </a:lnSpc>
              <a:spcBef>
                <a:spcPts val="0"/>
              </a:spcBef>
              <a:spcAft>
                <a:spcPts val="0"/>
              </a:spcAft>
              <a:buNone/>
            </a:pPr>
            <a:r>
              <a:rPr lang="en-US" sz="3016" b="1">
                <a:highlight>
                  <a:srgbClr val="FFFF00"/>
                </a:highlight>
              </a:rPr>
              <a:t>Constitution making issues (1947-1956)</a:t>
            </a:r>
            <a:endParaRPr sz="3016">
              <a:highlight>
                <a:srgbClr val="FFFF00"/>
              </a:highlight>
            </a:endParaRPr>
          </a:p>
          <a:p>
            <a:pPr marL="0" lvl="0" indent="0" algn="l" rtl="0">
              <a:lnSpc>
                <a:spcPct val="90000"/>
              </a:lnSpc>
              <a:spcBef>
                <a:spcPts val="1000"/>
              </a:spcBef>
              <a:spcAft>
                <a:spcPts val="0"/>
              </a:spcAft>
              <a:buClr>
                <a:schemeClr val="dk1"/>
              </a:buClr>
              <a:buSzPts val="2800"/>
              <a:buNone/>
            </a:pPr>
            <a:r>
              <a:rPr lang="en-US" b="1"/>
              <a:t> </a:t>
            </a:r>
            <a:r>
              <a:rPr lang="en-US" b="1">
                <a:highlight>
                  <a:srgbClr val="4A86E8"/>
                </a:highlight>
              </a:rPr>
              <a:t>Secular vs Islamic State</a:t>
            </a:r>
            <a:endParaRPr>
              <a:highlight>
                <a:srgbClr val="4A86E8"/>
              </a:highlight>
            </a:endParaRPr>
          </a:p>
          <a:p>
            <a:pPr marL="0" lvl="0" indent="0" algn="l" rtl="0">
              <a:lnSpc>
                <a:spcPct val="90000"/>
              </a:lnSpc>
              <a:spcBef>
                <a:spcPts val="1000"/>
              </a:spcBef>
              <a:spcAft>
                <a:spcPts val="0"/>
              </a:spcAft>
              <a:buClr>
                <a:schemeClr val="dk1"/>
              </a:buClr>
              <a:buSzPts val="2800"/>
              <a:buNone/>
            </a:pPr>
            <a:r>
              <a:rPr lang="en-US"/>
              <a:t>   </a:t>
            </a:r>
            <a:r>
              <a:rPr lang="en-US" u="sng"/>
              <a:t>Objective Resolution 1949: </a:t>
            </a:r>
            <a:endParaRPr u="sng"/>
          </a:p>
          <a:p>
            <a:pPr marL="0" lvl="0" indent="0" algn="l" rtl="0">
              <a:lnSpc>
                <a:spcPct val="90000"/>
              </a:lnSpc>
              <a:spcBef>
                <a:spcPts val="1000"/>
              </a:spcBef>
              <a:spcAft>
                <a:spcPts val="0"/>
              </a:spcAft>
              <a:buClr>
                <a:schemeClr val="dk1"/>
              </a:buClr>
              <a:buSzPts val="2800"/>
              <a:buNone/>
            </a:pPr>
            <a:r>
              <a:rPr lang="en-US"/>
              <a:t>   </a:t>
            </a:r>
            <a:r>
              <a:rPr lang="en-US" sz="2291"/>
              <a:t>Sovereignty belong to Almighty Allah </a:t>
            </a:r>
            <a:endParaRPr sz="2291"/>
          </a:p>
          <a:p>
            <a:pPr marL="228600" lvl="0" indent="0" algn="l" rtl="0">
              <a:lnSpc>
                <a:spcPct val="90000"/>
              </a:lnSpc>
              <a:spcBef>
                <a:spcPts val="1000"/>
              </a:spcBef>
              <a:spcAft>
                <a:spcPts val="0"/>
              </a:spcAft>
              <a:buClr>
                <a:schemeClr val="dk1"/>
              </a:buClr>
              <a:buSzPts val="2800"/>
              <a:buNone/>
            </a:pPr>
            <a:r>
              <a:rPr lang="en-US" sz="2291"/>
              <a:t>Rights of minorities were recognized to follow their religion and culture </a:t>
            </a:r>
            <a:endParaRPr sz="2291"/>
          </a:p>
          <a:p>
            <a:pPr marL="228600" lvl="0" indent="0" algn="l" rtl="0">
              <a:lnSpc>
                <a:spcPct val="90000"/>
              </a:lnSpc>
              <a:spcBef>
                <a:spcPts val="1000"/>
              </a:spcBef>
              <a:spcAft>
                <a:spcPts val="0"/>
              </a:spcAft>
              <a:buClr>
                <a:schemeClr val="dk1"/>
              </a:buClr>
              <a:buSzPts val="2800"/>
              <a:buNone/>
            </a:pPr>
            <a:r>
              <a:rPr lang="en-US" sz="2291"/>
              <a:t>Fundamental rights of the people were secured </a:t>
            </a:r>
            <a:endParaRPr sz="2291"/>
          </a:p>
          <a:p>
            <a:pPr marL="228600" lvl="0" indent="0" algn="l" rtl="0">
              <a:lnSpc>
                <a:spcPct val="90000"/>
              </a:lnSpc>
              <a:spcBef>
                <a:spcPts val="1000"/>
              </a:spcBef>
              <a:spcAft>
                <a:spcPts val="0"/>
              </a:spcAft>
              <a:buClr>
                <a:schemeClr val="dk1"/>
              </a:buClr>
              <a:buSzPts val="2800"/>
              <a:buNone/>
            </a:pPr>
            <a:r>
              <a:rPr lang="en-US" sz="2291"/>
              <a:t>No law shall be enacted against Qur’an and Sunnah</a:t>
            </a:r>
            <a:endParaRPr sz="2291"/>
          </a:p>
          <a:p>
            <a:pPr marL="22860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000" b="1">
                <a:highlight>
                  <a:srgbClr val="4A86E8"/>
                </a:highlight>
              </a:rPr>
              <a:t>Federalism (center and province distribution of Power)</a:t>
            </a:r>
            <a:endParaRPr sz="4200">
              <a:highlight>
                <a:srgbClr val="4A86E8"/>
              </a:highlight>
            </a:endParaRPr>
          </a:p>
        </p:txBody>
      </p:sp>
      <p:sp>
        <p:nvSpPr>
          <p:cNvPr id="142" name="Google Shape;14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Distribution of power between provincial and federal government was decided as per the Government of India Act 1935</a:t>
            </a:r>
            <a:endParaRPr/>
          </a:p>
          <a:p>
            <a:pPr marL="228600" lvl="0" indent="-228600" algn="l" rtl="0">
              <a:lnSpc>
                <a:spcPct val="90000"/>
              </a:lnSpc>
              <a:spcBef>
                <a:spcPts val="1000"/>
              </a:spcBef>
              <a:spcAft>
                <a:spcPts val="0"/>
              </a:spcAft>
              <a:buClr>
                <a:schemeClr val="dk1"/>
              </a:buClr>
              <a:buSzPct val="100000"/>
              <a:buChar char="•"/>
            </a:pPr>
            <a:r>
              <a:rPr lang="en-US"/>
              <a:t>Federal list (subjects on which the federal government has the legislative power.</a:t>
            </a:r>
            <a:endParaRPr/>
          </a:p>
          <a:p>
            <a:pPr marL="228600" lvl="0" indent="-228600" algn="l" rtl="0">
              <a:lnSpc>
                <a:spcPct val="90000"/>
              </a:lnSpc>
              <a:spcBef>
                <a:spcPts val="1000"/>
              </a:spcBef>
              <a:spcAft>
                <a:spcPts val="0"/>
              </a:spcAft>
              <a:buClr>
                <a:schemeClr val="dk1"/>
              </a:buClr>
              <a:buSzPct val="100000"/>
              <a:buChar char="•"/>
            </a:pPr>
            <a:r>
              <a:rPr lang="en-US"/>
              <a:t>Provincial list ( subjects on which the provincial government has the legislative power)</a:t>
            </a:r>
            <a:endParaRPr/>
          </a:p>
          <a:p>
            <a:pPr marL="228600" lvl="0" indent="-228600" algn="l" rtl="0">
              <a:lnSpc>
                <a:spcPct val="90000"/>
              </a:lnSpc>
              <a:spcBef>
                <a:spcPts val="1000"/>
              </a:spcBef>
              <a:spcAft>
                <a:spcPts val="0"/>
              </a:spcAft>
              <a:buClr>
                <a:schemeClr val="dk1"/>
              </a:buClr>
              <a:buSzPct val="100000"/>
              <a:buChar char="•"/>
            </a:pPr>
            <a:r>
              <a:rPr lang="en-US"/>
              <a:t>Concurrent list (subjects on which both the provincial and federal government could legislate- however, incase of disagreement the federal legislation would receive priority.</a:t>
            </a:r>
            <a:endParaRPr/>
          </a:p>
          <a:p>
            <a:pPr marL="228600" lvl="0" indent="-228600" algn="l" rtl="0">
              <a:lnSpc>
                <a:spcPct val="90000"/>
              </a:lnSpc>
              <a:spcBef>
                <a:spcPts val="1000"/>
              </a:spcBef>
              <a:spcAft>
                <a:spcPts val="0"/>
              </a:spcAft>
              <a:buClr>
                <a:schemeClr val="dk1"/>
              </a:buClr>
              <a:buSzPct val="100000"/>
              <a:buChar char="•"/>
            </a:pPr>
            <a:r>
              <a:rPr lang="en-US"/>
              <a:t>Residual powers was vested in the head of the state (President or Governor General)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a:spLocks noGrp="1"/>
          </p:cNvSpPr>
          <p:nvPr>
            <p:ph type="title"/>
          </p:nvPr>
        </p:nvSpPr>
        <p:spPr>
          <a:xfrm>
            <a:off x="838200" y="365126"/>
            <a:ext cx="10515600" cy="47200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60"/>
              <a:buFont typeface="Calibri"/>
              <a:buNone/>
            </a:pPr>
            <a:r>
              <a:rPr lang="en-US" sz="3000" b="1">
                <a:highlight>
                  <a:srgbClr val="4A86E8"/>
                </a:highlight>
              </a:rPr>
              <a:t>Representation</a:t>
            </a:r>
            <a:endParaRPr sz="3000" b="1">
              <a:highlight>
                <a:srgbClr val="4A86E8"/>
              </a:highlight>
            </a:endParaRPr>
          </a:p>
        </p:txBody>
      </p:sp>
      <p:sp>
        <p:nvSpPr>
          <p:cNvPr id="148" name="Google Shape;148;p17"/>
          <p:cNvSpPr txBox="1">
            <a:spLocks noGrp="1"/>
          </p:cNvSpPr>
          <p:nvPr>
            <p:ph type="body" idx="1"/>
          </p:nvPr>
        </p:nvSpPr>
        <p:spPr>
          <a:xfrm>
            <a:off x="838200" y="837128"/>
            <a:ext cx="10515600" cy="602087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1</a:t>
            </a:r>
            <a:r>
              <a:rPr lang="en-US" b="1" baseline="30000"/>
              <a:t>st</a:t>
            </a:r>
            <a:r>
              <a:rPr lang="en-US" b="1"/>
              <a:t> Basic Principal committee report 1950</a:t>
            </a:r>
            <a:endParaRPr/>
          </a:p>
          <a:p>
            <a:pPr marL="0" lvl="0" indent="0" algn="l" rtl="0">
              <a:lnSpc>
                <a:spcPct val="90000"/>
              </a:lnSpc>
              <a:spcBef>
                <a:spcPts val="1000"/>
              </a:spcBef>
              <a:spcAft>
                <a:spcPts val="0"/>
              </a:spcAft>
              <a:buClr>
                <a:schemeClr val="dk1"/>
              </a:buClr>
              <a:buSzPts val="2800"/>
              <a:buNone/>
            </a:pPr>
            <a:r>
              <a:rPr lang="en-US"/>
              <a:t>   Equal power for both houses: Lower and Upper</a:t>
            </a:r>
            <a:endParaRPr/>
          </a:p>
          <a:p>
            <a:pPr marL="0" lvl="0" indent="0" algn="l" rtl="0">
              <a:lnSpc>
                <a:spcPct val="90000"/>
              </a:lnSpc>
              <a:spcBef>
                <a:spcPts val="1000"/>
              </a:spcBef>
              <a:spcAft>
                <a:spcPts val="0"/>
              </a:spcAft>
              <a:buClr>
                <a:schemeClr val="dk1"/>
              </a:buClr>
              <a:buSzPts val="2800"/>
              <a:buNone/>
            </a:pPr>
            <a:r>
              <a:rPr lang="en-US"/>
              <a:t>   Cabinet responsible to both houses</a:t>
            </a:r>
            <a:endParaRPr/>
          </a:p>
          <a:p>
            <a:pPr marL="0" lvl="0" indent="0" algn="l" rtl="0">
              <a:lnSpc>
                <a:spcPct val="90000"/>
              </a:lnSpc>
              <a:spcBef>
                <a:spcPts val="1000"/>
              </a:spcBef>
              <a:spcAft>
                <a:spcPts val="0"/>
              </a:spcAft>
              <a:buClr>
                <a:schemeClr val="dk1"/>
              </a:buClr>
              <a:buSzPts val="2800"/>
              <a:buNone/>
            </a:pPr>
            <a:r>
              <a:rPr lang="en-US"/>
              <a:t>   Lower house structure was not clear  (East Pakistan resisted)</a:t>
            </a:r>
            <a:endParaRPr/>
          </a:p>
          <a:p>
            <a:pPr marL="228600" lvl="0" indent="0" algn="l" rtl="0">
              <a:lnSpc>
                <a:spcPct val="90000"/>
              </a:lnSpc>
              <a:spcBef>
                <a:spcPts val="1000"/>
              </a:spcBef>
              <a:spcAft>
                <a:spcPts val="0"/>
              </a:spcAft>
              <a:buNone/>
            </a:pPr>
            <a:r>
              <a:rPr lang="en-US"/>
              <a:t>No mention of the composition and size of the assembly</a:t>
            </a:r>
            <a:endParaRPr/>
          </a:p>
          <a:p>
            <a:pPr marL="228600" lvl="0" indent="-228600" algn="l" rtl="0">
              <a:lnSpc>
                <a:spcPct val="90000"/>
              </a:lnSpc>
              <a:spcBef>
                <a:spcPts val="1000"/>
              </a:spcBef>
              <a:spcAft>
                <a:spcPts val="0"/>
              </a:spcAft>
              <a:buClr>
                <a:schemeClr val="dk1"/>
              </a:buClr>
              <a:buSzPts val="2800"/>
              <a:buChar char="•"/>
            </a:pPr>
            <a:r>
              <a:rPr lang="en-US" b="1"/>
              <a:t>2</a:t>
            </a:r>
            <a:r>
              <a:rPr lang="en-US" b="1" baseline="30000"/>
              <a:t>nd</a:t>
            </a:r>
            <a:r>
              <a:rPr lang="en-US" b="1"/>
              <a:t> Basic Principal committee report 1952</a:t>
            </a:r>
            <a:endParaRPr/>
          </a:p>
          <a:p>
            <a:pPr marL="0" lvl="0" indent="0" algn="l" rtl="0">
              <a:lnSpc>
                <a:spcPct val="90000"/>
              </a:lnSpc>
              <a:spcBef>
                <a:spcPts val="1000"/>
              </a:spcBef>
              <a:spcAft>
                <a:spcPts val="0"/>
              </a:spcAft>
              <a:buClr>
                <a:schemeClr val="dk1"/>
              </a:buClr>
              <a:buSzPts val="2800"/>
              <a:buNone/>
            </a:pPr>
            <a:r>
              <a:rPr lang="en-US"/>
              <a:t>   Lower house was empowered (West Pakistan resisted)</a:t>
            </a:r>
            <a:endParaRPr/>
          </a:p>
          <a:p>
            <a:pPr marL="0" lvl="0" indent="0" algn="l" rtl="0">
              <a:lnSpc>
                <a:spcPct val="90000"/>
              </a:lnSpc>
              <a:spcBef>
                <a:spcPts val="1000"/>
              </a:spcBef>
              <a:spcAft>
                <a:spcPts val="0"/>
              </a:spcAft>
              <a:buClr>
                <a:schemeClr val="dk1"/>
              </a:buClr>
              <a:buSzPts val="2800"/>
              <a:buNone/>
            </a:pPr>
            <a:r>
              <a:rPr lang="en-US"/>
              <a:t>   Cabinet responsible to lower house only</a:t>
            </a:r>
            <a:endParaRPr/>
          </a:p>
          <a:p>
            <a:pPr marL="0" lvl="0" indent="0" algn="l" rtl="0">
              <a:lnSpc>
                <a:spcPct val="90000"/>
              </a:lnSpc>
              <a:spcBef>
                <a:spcPts val="1000"/>
              </a:spcBef>
              <a:spcAft>
                <a:spcPts val="0"/>
              </a:spcAft>
              <a:buClr>
                <a:schemeClr val="dk1"/>
              </a:buClr>
              <a:buSzPts val="2800"/>
              <a:buNone/>
            </a:pPr>
            <a:r>
              <a:rPr lang="en-US"/>
              <a:t>   Equal representation in both houses of East Pakistan with regard to West Pakistan </a:t>
            </a:r>
            <a:endParaRPr/>
          </a:p>
          <a:p>
            <a:pPr marL="0" lvl="0" indent="0" algn="l" rtl="0">
              <a:lnSpc>
                <a:spcPct val="90000"/>
              </a:lnSpc>
              <a:spcBef>
                <a:spcPts val="1000"/>
              </a:spcBef>
              <a:spcAft>
                <a:spcPts val="0"/>
              </a:spcAft>
              <a:buClr>
                <a:schemeClr val="dk1"/>
              </a:buClr>
              <a:buSzPts val="2800"/>
              <a:buNone/>
            </a:pPr>
            <a:r>
              <a:rPr lang="en-US"/>
              <a:t>120 upper house: 400 Lower house.</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body" idx="1"/>
          </p:nvPr>
        </p:nvSpPr>
        <p:spPr>
          <a:xfrm>
            <a:off x="838200" y="270456"/>
            <a:ext cx="10515600" cy="590650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Bogra Formula 1953 </a:t>
            </a:r>
            <a:r>
              <a:rPr lang="en-US" b="1" u="sng">
                <a:solidFill>
                  <a:srgbClr val="FF0000"/>
                </a:solidFill>
              </a:rPr>
              <a:t>(One Unit)</a:t>
            </a:r>
            <a:endParaRPr u="sng">
              <a:solidFill>
                <a:srgbClr val="FF0000"/>
              </a:solidFill>
            </a:endParaRPr>
          </a:p>
          <a:p>
            <a:pPr marL="0" lvl="0" indent="0" algn="l" rtl="0">
              <a:lnSpc>
                <a:spcPct val="90000"/>
              </a:lnSpc>
              <a:spcBef>
                <a:spcPts val="1000"/>
              </a:spcBef>
              <a:spcAft>
                <a:spcPts val="0"/>
              </a:spcAft>
              <a:buClr>
                <a:schemeClr val="dk1"/>
              </a:buClr>
              <a:buSzPts val="2800"/>
              <a:buNone/>
            </a:pPr>
            <a:r>
              <a:rPr lang="en-US" b="1"/>
              <a:t>                               L.H                     U.P                     joint session</a:t>
            </a:r>
            <a:endParaRPr/>
          </a:p>
          <a:p>
            <a:pPr marL="0" lvl="0" indent="0" algn="l" rtl="0">
              <a:lnSpc>
                <a:spcPct val="90000"/>
              </a:lnSpc>
              <a:spcBef>
                <a:spcPts val="1000"/>
              </a:spcBef>
              <a:spcAft>
                <a:spcPts val="0"/>
              </a:spcAft>
              <a:buClr>
                <a:schemeClr val="dk1"/>
              </a:buClr>
              <a:buSzPts val="2800"/>
              <a:buNone/>
            </a:pPr>
            <a:r>
              <a:rPr lang="en-US" b="1"/>
              <a:t>East Pakistan        165                     10                             175</a:t>
            </a:r>
            <a:endParaRPr/>
          </a:p>
          <a:p>
            <a:pPr marL="0" lvl="0" indent="0" algn="l" rtl="0">
              <a:lnSpc>
                <a:spcPct val="90000"/>
              </a:lnSpc>
              <a:spcBef>
                <a:spcPts val="1000"/>
              </a:spcBef>
              <a:spcAft>
                <a:spcPts val="0"/>
              </a:spcAft>
              <a:buClr>
                <a:schemeClr val="dk1"/>
              </a:buClr>
              <a:buSzPts val="2800"/>
              <a:buNone/>
            </a:pPr>
            <a:r>
              <a:rPr lang="en-US" b="1"/>
              <a:t>West Pakistan       135                     40                             175</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                                                                                             350</a:t>
            </a:r>
            <a:endParaRPr/>
          </a:p>
          <a:p>
            <a:pPr marL="0" lvl="0" indent="0" algn="l" rtl="0">
              <a:lnSpc>
                <a:spcPct val="90000"/>
              </a:lnSpc>
              <a:spcBef>
                <a:spcPts val="1000"/>
              </a:spcBef>
              <a:spcAft>
                <a:spcPts val="0"/>
              </a:spcAft>
              <a:buClr>
                <a:schemeClr val="dk1"/>
              </a:buClr>
              <a:buSzPts val="2800"/>
              <a:buNone/>
            </a:pPr>
            <a:r>
              <a:rPr lang="en-US"/>
              <a:t>Both houses given equal power</a:t>
            </a:r>
            <a:endParaRPr/>
          </a:p>
          <a:p>
            <a:pPr marL="228600" lvl="0" indent="-228600" algn="l" rtl="0">
              <a:lnSpc>
                <a:spcPct val="90000"/>
              </a:lnSpc>
              <a:spcBef>
                <a:spcPts val="1000"/>
              </a:spcBef>
              <a:spcAft>
                <a:spcPts val="0"/>
              </a:spcAft>
              <a:buClr>
                <a:schemeClr val="dk1"/>
              </a:buClr>
              <a:buSzPts val="2800"/>
              <a:buChar char="•"/>
            </a:pPr>
            <a:r>
              <a:rPr lang="en-US"/>
              <a:t>Governor General Ghulam Muhammad dissolved Assembly in 1954</a:t>
            </a:r>
            <a:endParaRPr/>
          </a:p>
          <a:p>
            <a:pPr marL="228600" lvl="0" indent="-228600" algn="l" rtl="0">
              <a:lnSpc>
                <a:spcPct val="90000"/>
              </a:lnSpc>
              <a:spcBef>
                <a:spcPts val="1000"/>
              </a:spcBef>
              <a:spcAft>
                <a:spcPts val="0"/>
              </a:spcAft>
              <a:buClr>
                <a:schemeClr val="dk1"/>
              </a:buClr>
              <a:buSzPts val="2800"/>
              <a:buChar char="•"/>
            </a:pPr>
            <a:r>
              <a:rPr lang="en-US"/>
              <a:t>On 30</a:t>
            </a:r>
            <a:r>
              <a:rPr lang="en-US" baseline="30000"/>
              <a:t>th</a:t>
            </a:r>
            <a:r>
              <a:rPr lang="en-US"/>
              <a:t> September 1955, west Pakistan was made one-unit, means all the provinces were merged into one province that was West Pakistan to resolve the issue of representation.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a:highlight>
                  <a:srgbClr val="4A86E8"/>
                </a:highlight>
              </a:rPr>
              <a:t>Language Issue</a:t>
            </a:r>
            <a:endParaRPr sz="3000" b="1">
              <a:highlight>
                <a:srgbClr val="4A86E8"/>
              </a:highlight>
            </a:endParaRPr>
          </a:p>
        </p:txBody>
      </p:sp>
      <p:sp>
        <p:nvSpPr>
          <p:cNvPr id="159" name="Google Shape;15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Urdu was declared as the official language of Pakistan</a:t>
            </a:r>
            <a:endParaRPr/>
          </a:p>
          <a:p>
            <a:pPr marL="228600" lvl="0" indent="-228600" algn="l" rtl="0">
              <a:lnSpc>
                <a:spcPct val="90000"/>
              </a:lnSpc>
              <a:spcBef>
                <a:spcPts val="1000"/>
              </a:spcBef>
              <a:spcAft>
                <a:spcPts val="0"/>
              </a:spcAft>
              <a:buClr>
                <a:schemeClr val="dk1"/>
              </a:buClr>
              <a:buSzPts val="2800"/>
              <a:buChar char="•"/>
            </a:pPr>
            <a:r>
              <a:rPr lang="en-US"/>
              <a:t>In 1953, Bangoli language movement emerged in East Pakistan</a:t>
            </a:r>
            <a:endParaRPr/>
          </a:p>
          <a:p>
            <a:pPr marL="228600" lvl="0" indent="-228600" algn="l" rtl="0">
              <a:lnSpc>
                <a:spcPct val="90000"/>
              </a:lnSpc>
              <a:spcBef>
                <a:spcPts val="1000"/>
              </a:spcBef>
              <a:spcAft>
                <a:spcPts val="0"/>
              </a:spcAft>
              <a:buClr>
                <a:schemeClr val="dk1"/>
              </a:buClr>
              <a:buSzPts val="2800"/>
              <a:buChar char="•"/>
            </a:pPr>
            <a:r>
              <a:rPr lang="en-US"/>
              <a:t>The Pakistani government tried to introduce Persian-Arabic script for the Bengali Language.</a:t>
            </a:r>
            <a:endParaRPr/>
          </a:p>
          <a:p>
            <a:pPr marL="228600" lvl="0" indent="-228600" algn="l" rtl="0">
              <a:lnSpc>
                <a:spcPct val="90000"/>
              </a:lnSpc>
              <a:spcBef>
                <a:spcPts val="1000"/>
              </a:spcBef>
              <a:spcAft>
                <a:spcPts val="0"/>
              </a:spcAft>
              <a:buClr>
                <a:schemeClr val="dk1"/>
              </a:buClr>
              <a:buSzPts val="2800"/>
              <a:buChar char="•"/>
            </a:pPr>
            <a:r>
              <a:rPr lang="en-US"/>
              <a:t>The Bangladeshi Language was recognized as the official language of Pakistan in 1956.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Constitution of 1956</a:t>
            </a:r>
            <a:endParaRPr/>
          </a:p>
        </p:txBody>
      </p:sp>
      <p:sp>
        <p:nvSpPr>
          <p:cNvPr id="165" name="Google Shape;165;p20"/>
          <p:cNvSpPr txBox="1">
            <a:spLocks noGrp="1"/>
          </p:cNvSpPr>
          <p:nvPr>
            <p:ph type="body" idx="1"/>
          </p:nvPr>
        </p:nvSpPr>
        <p:spPr>
          <a:xfrm>
            <a:off x="838200" y="1532586"/>
            <a:ext cx="10515600" cy="6078828"/>
          </a:xfrm>
          <a:prstGeom prst="rect">
            <a:avLst/>
          </a:prstGeom>
          <a:noFill/>
          <a:ln>
            <a:noFill/>
          </a:ln>
        </p:spPr>
        <p:txBody>
          <a:bodyPr spcFirstLastPara="1" wrap="square" lIns="91425" tIns="45700" rIns="91425" bIns="45700" anchor="t" anchorCtr="0">
            <a:normAutofit fontScale="92500" lnSpcReduction="20000"/>
          </a:bodyPr>
          <a:lstStyle/>
          <a:p>
            <a:pPr marL="228600" lvl="0" indent="-241934" algn="l" rtl="0">
              <a:lnSpc>
                <a:spcPct val="90000"/>
              </a:lnSpc>
              <a:spcBef>
                <a:spcPts val="0"/>
              </a:spcBef>
              <a:spcAft>
                <a:spcPts val="0"/>
              </a:spcAft>
              <a:buClr>
                <a:schemeClr val="dk1"/>
              </a:buClr>
              <a:buSzPct val="100000"/>
              <a:buChar char="•"/>
            </a:pPr>
            <a:r>
              <a:rPr lang="en-US" b="1"/>
              <a:t>President</a:t>
            </a:r>
            <a:endParaRPr/>
          </a:p>
          <a:p>
            <a:pPr marL="228600" lvl="0" indent="-241934" algn="l" rtl="0">
              <a:lnSpc>
                <a:spcPct val="90000"/>
              </a:lnSpc>
              <a:spcBef>
                <a:spcPts val="1000"/>
              </a:spcBef>
              <a:spcAft>
                <a:spcPts val="0"/>
              </a:spcAft>
              <a:buClr>
                <a:schemeClr val="dk1"/>
              </a:buClr>
              <a:buSzPct val="100000"/>
              <a:buChar char="•"/>
            </a:pPr>
            <a:r>
              <a:rPr lang="en-US"/>
              <a:t>Chief executive and head of state</a:t>
            </a:r>
            <a:endParaRPr/>
          </a:p>
          <a:p>
            <a:pPr marL="228600" lvl="0" indent="-241934" algn="l" rtl="0">
              <a:lnSpc>
                <a:spcPct val="90000"/>
              </a:lnSpc>
              <a:spcBef>
                <a:spcPts val="1000"/>
              </a:spcBef>
              <a:spcAft>
                <a:spcPts val="0"/>
              </a:spcAft>
              <a:buClr>
                <a:schemeClr val="dk1"/>
              </a:buClr>
              <a:buSzPct val="100000"/>
              <a:buChar char="•"/>
            </a:pPr>
            <a:r>
              <a:rPr lang="en-US"/>
              <a:t>Elected by national and provincial assembly members by majority vote</a:t>
            </a:r>
            <a:endParaRPr/>
          </a:p>
          <a:p>
            <a:pPr marL="228600" lvl="0" indent="-241934" algn="l" rtl="0">
              <a:lnSpc>
                <a:spcPct val="90000"/>
              </a:lnSpc>
              <a:spcBef>
                <a:spcPts val="1000"/>
              </a:spcBef>
              <a:spcAft>
                <a:spcPts val="0"/>
              </a:spcAft>
              <a:buClr>
                <a:schemeClr val="dk1"/>
              </a:buClr>
              <a:buSzPct val="100000"/>
              <a:buChar char="•"/>
            </a:pPr>
            <a:r>
              <a:rPr lang="en-US"/>
              <a:t>Appointment of Provincial Governors, Judges of Supreme Court, Auditor General</a:t>
            </a:r>
            <a:endParaRPr/>
          </a:p>
          <a:p>
            <a:pPr marL="228600" lvl="0" indent="-241934" algn="l" rtl="0">
              <a:lnSpc>
                <a:spcPct val="90000"/>
              </a:lnSpc>
              <a:spcBef>
                <a:spcPts val="1000"/>
              </a:spcBef>
              <a:spcAft>
                <a:spcPts val="0"/>
              </a:spcAft>
              <a:buClr>
                <a:schemeClr val="dk1"/>
              </a:buClr>
              <a:buSzPct val="100000"/>
              <a:buChar char="•"/>
            </a:pPr>
            <a:r>
              <a:rPr lang="en-US"/>
              <a:t>Summon, prorogue, and dissolve national assembly</a:t>
            </a:r>
            <a:endParaRPr/>
          </a:p>
          <a:p>
            <a:pPr marL="228600" lvl="0" indent="-241934" algn="l" rtl="0">
              <a:lnSpc>
                <a:spcPct val="90000"/>
              </a:lnSpc>
              <a:spcBef>
                <a:spcPts val="1000"/>
              </a:spcBef>
              <a:spcAft>
                <a:spcPts val="0"/>
              </a:spcAft>
              <a:buClr>
                <a:schemeClr val="dk1"/>
              </a:buClr>
              <a:buSzPct val="100000"/>
              <a:buChar char="•"/>
            </a:pPr>
            <a:r>
              <a:rPr lang="en-US"/>
              <a:t>Veto power to reject or withhold his assent to the bills.</a:t>
            </a:r>
            <a:endParaRPr/>
          </a:p>
          <a:p>
            <a:pPr marL="228600" lvl="0" indent="-241934" algn="l" rtl="0">
              <a:lnSpc>
                <a:spcPct val="90000"/>
              </a:lnSpc>
              <a:spcBef>
                <a:spcPts val="1000"/>
              </a:spcBef>
              <a:spcAft>
                <a:spcPts val="0"/>
              </a:spcAft>
              <a:buClr>
                <a:schemeClr val="dk1"/>
              </a:buClr>
              <a:buSzPct val="100000"/>
              <a:buChar char="•"/>
            </a:pPr>
            <a:r>
              <a:rPr lang="en-US" b="1"/>
              <a:t>Prime-Minister</a:t>
            </a:r>
            <a:endParaRPr/>
          </a:p>
          <a:p>
            <a:pPr marL="228600" lvl="0" indent="-241934" algn="l" rtl="0">
              <a:lnSpc>
                <a:spcPct val="90000"/>
              </a:lnSpc>
              <a:spcBef>
                <a:spcPts val="1000"/>
              </a:spcBef>
              <a:spcAft>
                <a:spcPts val="0"/>
              </a:spcAft>
              <a:buClr>
                <a:schemeClr val="dk1"/>
              </a:buClr>
              <a:buSzPct val="100000"/>
              <a:buChar char="•"/>
            </a:pPr>
            <a:r>
              <a:rPr lang="en-US"/>
              <a:t>Head of the majority party, and leader of the cabinet in the parliament.</a:t>
            </a:r>
            <a:endParaRPr/>
          </a:p>
          <a:p>
            <a:pPr marL="228600" lvl="0" indent="-241934" algn="l" rtl="0">
              <a:lnSpc>
                <a:spcPct val="90000"/>
              </a:lnSpc>
              <a:spcBef>
                <a:spcPts val="1000"/>
              </a:spcBef>
              <a:spcAft>
                <a:spcPts val="0"/>
              </a:spcAft>
              <a:buClr>
                <a:schemeClr val="dk1"/>
              </a:buClr>
              <a:buSzPct val="100000"/>
              <a:buChar char="•"/>
            </a:pPr>
            <a:r>
              <a:rPr lang="en-US"/>
              <a:t>He could be removed by the President</a:t>
            </a:r>
            <a:endParaRPr/>
          </a:p>
          <a:p>
            <a:pPr marL="228600" lvl="0" indent="-241934" algn="l" rtl="0">
              <a:lnSpc>
                <a:spcPct val="90000"/>
              </a:lnSpc>
              <a:spcBef>
                <a:spcPts val="1000"/>
              </a:spcBef>
              <a:spcAft>
                <a:spcPts val="0"/>
              </a:spcAft>
              <a:buClr>
                <a:schemeClr val="dk1"/>
              </a:buClr>
              <a:buSzPct val="100000"/>
              <a:buChar char="•"/>
            </a:pPr>
            <a:r>
              <a:rPr lang="en-US"/>
              <a:t>Cabinet Ministers are under his pleasure</a:t>
            </a:r>
            <a:endParaRPr/>
          </a:p>
          <a:p>
            <a:pPr marL="228600" lvl="0" indent="-77470" algn="l" rtl="0">
              <a:lnSpc>
                <a:spcPct val="90000"/>
              </a:lnSpc>
              <a:spcBef>
                <a:spcPts val="1000"/>
              </a:spcBef>
              <a:spcAft>
                <a:spcPts val="0"/>
              </a:spcAft>
              <a:buClr>
                <a:schemeClr val="dk1"/>
              </a:buClr>
              <a:buSzPct val="100000"/>
              <a:buNone/>
            </a:pPr>
            <a:endParaRPr b="1"/>
          </a:p>
          <a:p>
            <a:pPr marL="0" lvl="0" indent="0" algn="l" rtl="0">
              <a:lnSpc>
                <a:spcPct val="90000"/>
              </a:lnSpc>
              <a:spcBef>
                <a:spcPts val="10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a:off x="838200" y="0"/>
            <a:ext cx="10515600" cy="6176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National Assembly</a:t>
            </a:r>
            <a:endParaRPr/>
          </a:p>
          <a:p>
            <a:pPr marL="228600" lvl="0" indent="-228600" algn="l" rtl="0">
              <a:lnSpc>
                <a:spcPct val="90000"/>
              </a:lnSpc>
              <a:spcBef>
                <a:spcPts val="1000"/>
              </a:spcBef>
              <a:spcAft>
                <a:spcPts val="0"/>
              </a:spcAft>
              <a:buClr>
                <a:schemeClr val="dk1"/>
              </a:buClr>
              <a:buSzPts val="2800"/>
              <a:buChar char="•"/>
            </a:pPr>
            <a:r>
              <a:rPr lang="en-US"/>
              <a:t>300 members equally divided between the two wings of the country</a:t>
            </a:r>
            <a:endParaRPr/>
          </a:p>
          <a:p>
            <a:pPr marL="228600" lvl="0" indent="-228600" algn="l" rtl="0">
              <a:lnSpc>
                <a:spcPct val="90000"/>
              </a:lnSpc>
              <a:spcBef>
                <a:spcPts val="1000"/>
              </a:spcBef>
              <a:spcAft>
                <a:spcPts val="0"/>
              </a:spcAft>
              <a:buClr>
                <a:schemeClr val="dk1"/>
              </a:buClr>
              <a:buSzPts val="2800"/>
              <a:buChar char="•"/>
            </a:pPr>
            <a:r>
              <a:rPr lang="en-US"/>
              <a:t>10 seats for women, 5 each reserved for the women.</a:t>
            </a:r>
            <a:endParaRPr/>
          </a:p>
          <a:p>
            <a:pPr marL="228600" lvl="0" indent="-228600" algn="l" rtl="0">
              <a:lnSpc>
                <a:spcPct val="90000"/>
              </a:lnSpc>
              <a:spcBef>
                <a:spcPts val="1000"/>
              </a:spcBef>
              <a:spcAft>
                <a:spcPts val="0"/>
              </a:spcAft>
              <a:buClr>
                <a:schemeClr val="dk1"/>
              </a:buClr>
              <a:buSzPts val="2800"/>
              <a:buChar char="•"/>
            </a:pPr>
            <a:r>
              <a:rPr lang="en-US"/>
              <a:t>National assembly complete control over the finances</a:t>
            </a:r>
            <a:endParaRPr/>
          </a:p>
          <a:p>
            <a:pPr marL="228600" lvl="0" indent="-228600" algn="l" rtl="0">
              <a:lnSpc>
                <a:spcPct val="90000"/>
              </a:lnSpc>
              <a:spcBef>
                <a:spcPts val="1000"/>
              </a:spcBef>
              <a:spcAft>
                <a:spcPts val="0"/>
              </a:spcAft>
              <a:buClr>
                <a:schemeClr val="dk1"/>
              </a:buClr>
              <a:buSzPts val="2800"/>
              <a:buChar char="•"/>
            </a:pPr>
            <a:r>
              <a:rPr lang="en-US" b="1"/>
              <a:t>Governor</a:t>
            </a:r>
            <a:endParaRPr/>
          </a:p>
          <a:p>
            <a:pPr marL="228600" lvl="0" indent="-228600" algn="l" rtl="0">
              <a:lnSpc>
                <a:spcPct val="90000"/>
              </a:lnSpc>
              <a:spcBef>
                <a:spcPts val="1000"/>
              </a:spcBef>
              <a:spcAft>
                <a:spcPts val="0"/>
              </a:spcAft>
              <a:buClr>
                <a:schemeClr val="dk1"/>
              </a:buClr>
              <a:buSzPts val="2800"/>
              <a:buChar char="•"/>
            </a:pPr>
            <a:r>
              <a:rPr lang="en-US"/>
              <a:t>Governor works under the pleasure of the President who appoint him.</a:t>
            </a:r>
            <a:endParaRPr/>
          </a:p>
          <a:p>
            <a:pPr marL="228600" lvl="0" indent="-228600" algn="l" rtl="0">
              <a:lnSpc>
                <a:spcPct val="90000"/>
              </a:lnSpc>
              <a:spcBef>
                <a:spcPts val="1000"/>
              </a:spcBef>
              <a:spcAft>
                <a:spcPts val="0"/>
              </a:spcAft>
              <a:buClr>
                <a:schemeClr val="dk1"/>
              </a:buClr>
              <a:buSzPts val="2800"/>
              <a:buChar char="•"/>
            </a:pPr>
            <a:r>
              <a:rPr lang="en-US"/>
              <a:t>He is responsible for appointing Chief minister who in his view command the majority in the provincial assembly.</a:t>
            </a:r>
            <a:endParaRPr/>
          </a:p>
          <a:p>
            <a:pPr marL="228600" lvl="0" indent="-228600" algn="l" rtl="0">
              <a:lnSpc>
                <a:spcPct val="90000"/>
              </a:lnSpc>
              <a:spcBef>
                <a:spcPts val="1000"/>
              </a:spcBef>
              <a:spcAft>
                <a:spcPts val="0"/>
              </a:spcAft>
              <a:buClr>
                <a:schemeClr val="dk1"/>
              </a:buClr>
              <a:buSzPts val="2800"/>
              <a:buChar char="•"/>
            </a:pPr>
            <a:r>
              <a:rPr lang="en-US" b="1"/>
              <a:t>Provincial Assembly</a:t>
            </a:r>
            <a:endParaRPr/>
          </a:p>
          <a:p>
            <a:pPr marL="228600" lvl="0" indent="-228600" algn="l" rtl="0">
              <a:lnSpc>
                <a:spcPct val="90000"/>
              </a:lnSpc>
              <a:spcBef>
                <a:spcPts val="1000"/>
              </a:spcBef>
              <a:spcAft>
                <a:spcPts val="0"/>
              </a:spcAft>
              <a:buClr>
                <a:schemeClr val="dk1"/>
              </a:buClr>
              <a:buSzPts val="2800"/>
              <a:buChar char="•"/>
            </a:pPr>
            <a:r>
              <a:rPr lang="en-US"/>
              <a:t>Provincial legislature and Governor with 80 members elected and 10 seats for women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838200" y="0"/>
            <a:ext cx="10515600" cy="6176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Judicial Structure</a:t>
            </a:r>
            <a:endParaRPr/>
          </a:p>
          <a:p>
            <a:pPr marL="228600" lvl="0" indent="-228600" algn="l" rtl="0">
              <a:lnSpc>
                <a:spcPct val="90000"/>
              </a:lnSpc>
              <a:spcBef>
                <a:spcPts val="1000"/>
              </a:spcBef>
              <a:spcAft>
                <a:spcPts val="0"/>
              </a:spcAft>
              <a:buClr>
                <a:schemeClr val="dk1"/>
              </a:buClr>
              <a:buSzPts val="2800"/>
              <a:buChar char="•"/>
            </a:pPr>
            <a:r>
              <a:rPr lang="en-US"/>
              <a:t>Chief Justic appointed by President </a:t>
            </a:r>
            <a:endParaRPr/>
          </a:p>
          <a:p>
            <a:pPr marL="228600" lvl="0" indent="-228600" algn="l" rtl="0">
              <a:lnSpc>
                <a:spcPct val="90000"/>
              </a:lnSpc>
              <a:spcBef>
                <a:spcPts val="1000"/>
              </a:spcBef>
              <a:spcAft>
                <a:spcPts val="0"/>
              </a:spcAft>
              <a:buClr>
                <a:schemeClr val="dk1"/>
              </a:buClr>
              <a:buSzPts val="2800"/>
              <a:buChar char="•"/>
            </a:pPr>
            <a:r>
              <a:rPr lang="en-US"/>
              <a:t>Original as well as appellate jurisdiction</a:t>
            </a:r>
            <a:endParaRPr/>
          </a:p>
          <a:p>
            <a:pPr marL="228600" lvl="0" indent="-228600" algn="l" rtl="0">
              <a:lnSpc>
                <a:spcPct val="90000"/>
              </a:lnSpc>
              <a:spcBef>
                <a:spcPts val="1000"/>
              </a:spcBef>
              <a:spcAft>
                <a:spcPts val="0"/>
              </a:spcAft>
              <a:buClr>
                <a:schemeClr val="dk1"/>
              </a:buClr>
              <a:buSzPts val="2800"/>
              <a:buChar char="•"/>
            </a:pPr>
            <a:r>
              <a:rPr lang="en-US" b="1"/>
              <a:t>High Court</a:t>
            </a:r>
            <a:endParaRPr/>
          </a:p>
          <a:p>
            <a:pPr marL="228600" lvl="0" indent="-228600" algn="l" rtl="0">
              <a:lnSpc>
                <a:spcPct val="90000"/>
              </a:lnSpc>
              <a:spcBef>
                <a:spcPts val="1000"/>
              </a:spcBef>
              <a:spcAft>
                <a:spcPts val="0"/>
              </a:spcAft>
              <a:buClr>
                <a:schemeClr val="dk1"/>
              </a:buClr>
              <a:buSzPts val="2800"/>
              <a:buChar char="•"/>
            </a:pPr>
            <a:r>
              <a:rPr lang="en-US"/>
              <a:t>The chief Justice would be appointed by President in consultation with the President.</a:t>
            </a:r>
            <a:endParaRPr/>
          </a:p>
          <a:p>
            <a:pPr marL="228600" lvl="0" indent="-228600" algn="l" rtl="0">
              <a:lnSpc>
                <a:spcPct val="90000"/>
              </a:lnSpc>
              <a:spcBef>
                <a:spcPts val="1000"/>
              </a:spcBef>
              <a:spcAft>
                <a:spcPts val="0"/>
              </a:spcAft>
              <a:buClr>
                <a:schemeClr val="dk1"/>
              </a:buClr>
              <a:buSzPts val="2800"/>
              <a:buChar char="•"/>
            </a:pPr>
            <a:r>
              <a:rPr lang="en-US" b="1"/>
              <a:t>Islamic Provisions</a:t>
            </a:r>
            <a:endParaRPr/>
          </a:p>
          <a:p>
            <a:pPr marL="228600" lvl="0" indent="-228600" algn="l" rtl="0">
              <a:lnSpc>
                <a:spcPct val="90000"/>
              </a:lnSpc>
              <a:spcBef>
                <a:spcPts val="1000"/>
              </a:spcBef>
              <a:spcAft>
                <a:spcPts val="0"/>
              </a:spcAft>
              <a:buClr>
                <a:schemeClr val="dk1"/>
              </a:buClr>
              <a:buSzPts val="2800"/>
              <a:buChar char="•"/>
            </a:pPr>
            <a:r>
              <a:rPr lang="en-US"/>
              <a:t>Pakistan was named as Islamic Republic of Pakistan</a:t>
            </a:r>
            <a:endParaRPr/>
          </a:p>
          <a:p>
            <a:pPr marL="228600" lvl="0" indent="-228600" algn="l" rtl="0">
              <a:lnSpc>
                <a:spcPct val="90000"/>
              </a:lnSpc>
              <a:spcBef>
                <a:spcPts val="1000"/>
              </a:spcBef>
              <a:spcAft>
                <a:spcPts val="0"/>
              </a:spcAft>
              <a:buClr>
                <a:schemeClr val="dk1"/>
              </a:buClr>
              <a:buSzPts val="2800"/>
              <a:buChar char="•"/>
            </a:pPr>
            <a:r>
              <a:rPr lang="en-US"/>
              <a:t>Preamble consisted the Sovereignty of Allah</a:t>
            </a:r>
            <a:endParaRPr/>
          </a:p>
          <a:p>
            <a:pPr marL="228600" lvl="0" indent="-228600" algn="l" rtl="0">
              <a:lnSpc>
                <a:spcPct val="90000"/>
              </a:lnSpc>
              <a:spcBef>
                <a:spcPts val="1000"/>
              </a:spcBef>
              <a:spcAft>
                <a:spcPts val="0"/>
              </a:spcAft>
              <a:buClr>
                <a:schemeClr val="dk1"/>
              </a:buClr>
              <a:buSzPts val="2800"/>
              <a:buChar char="•"/>
            </a:pPr>
            <a:r>
              <a:rPr lang="en-US"/>
              <a:t>Head of the state shall be a Muslim</a:t>
            </a:r>
            <a:endParaRPr/>
          </a:p>
          <a:p>
            <a:pPr marL="228600" lvl="0" indent="-228600" algn="l" rtl="0">
              <a:lnSpc>
                <a:spcPct val="90000"/>
              </a:lnSpc>
              <a:spcBef>
                <a:spcPts val="1000"/>
              </a:spcBef>
              <a:spcAft>
                <a:spcPts val="0"/>
              </a:spcAft>
              <a:buClr>
                <a:schemeClr val="dk1"/>
              </a:buClr>
              <a:buSzPts val="2800"/>
              <a:buChar char="•"/>
            </a:pPr>
            <a:r>
              <a:rPr lang="en-US"/>
              <a:t>Islamic advisory council shall be set up</a:t>
            </a:r>
            <a:endParaRPr/>
          </a:p>
          <a:p>
            <a:pPr marL="228600" lvl="0" indent="-228600" algn="l" rtl="0">
              <a:lnSpc>
                <a:spcPct val="90000"/>
              </a:lnSpc>
              <a:spcBef>
                <a:spcPts val="1000"/>
              </a:spcBef>
              <a:spcAft>
                <a:spcPts val="0"/>
              </a:spcAft>
              <a:buClr>
                <a:schemeClr val="dk1"/>
              </a:buClr>
              <a:buSzPts val="2800"/>
              <a:buChar char="•"/>
            </a:pPr>
            <a:r>
              <a:rPr lang="en-US"/>
              <a:t>No law against Islam shall be enacted.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body" idx="1"/>
          </p:nvPr>
        </p:nvSpPr>
        <p:spPr>
          <a:xfrm>
            <a:off x="838200" y="193183"/>
            <a:ext cx="10515600" cy="5983780"/>
          </a:xfrm>
          <a:prstGeom prst="rect">
            <a:avLst/>
          </a:prstGeom>
          <a:noFill/>
          <a:ln>
            <a:noFill/>
          </a:ln>
        </p:spPr>
        <p:txBody>
          <a:bodyPr spcFirstLastPara="1" wrap="square" lIns="91425" tIns="45700" rIns="91425" bIns="45700" anchor="t" anchorCtr="0">
            <a:normAutofit lnSpcReduction="20000"/>
          </a:bodyPr>
          <a:lstStyle/>
          <a:p>
            <a:pPr marL="228600" lvl="0" indent="-254000" algn="l" rtl="0">
              <a:lnSpc>
                <a:spcPct val="90000"/>
              </a:lnSpc>
              <a:spcBef>
                <a:spcPts val="0"/>
              </a:spcBef>
              <a:spcAft>
                <a:spcPts val="0"/>
              </a:spcAft>
              <a:buClr>
                <a:schemeClr val="dk1"/>
              </a:buClr>
              <a:buSzPts val="3200"/>
              <a:buChar char="•"/>
            </a:pPr>
            <a:r>
              <a:rPr lang="en-US" sz="3200" b="1">
                <a:highlight>
                  <a:srgbClr val="FFFF00"/>
                </a:highlight>
              </a:rPr>
              <a:t>Ayub Khan Era (1958-1969)</a:t>
            </a:r>
            <a:endParaRPr sz="3200" b="1">
              <a:highlight>
                <a:srgbClr val="FFFF00"/>
              </a:highlight>
            </a:endParaRPr>
          </a:p>
          <a:p>
            <a:pPr marL="228600" lvl="0" indent="0" algn="l" rtl="0">
              <a:lnSpc>
                <a:spcPct val="90000"/>
              </a:lnSpc>
              <a:spcBef>
                <a:spcPts val="0"/>
              </a:spcBef>
              <a:spcAft>
                <a:spcPts val="0"/>
              </a:spcAft>
              <a:buNone/>
            </a:pPr>
            <a:endParaRPr b="1">
              <a:solidFill>
                <a:srgbClr val="0000FF"/>
              </a:solidFill>
            </a:endParaRPr>
          </a:p>
          <a:p>
            <a:pPr marL="228600" lvl="0" indent="0" algn="l" rtl="0">
              <a:lnSpc>
                <a:spcPct val="90000"/>
              </a:lnSpc>
              <a:spcBef>
                <a:spcPts val="0"/>
              </a:spcBef>
              <a:spcAft>
                <a:spcPts val="0"/>
              </a:spcAft>
              <a:buNone/>
            </a:pPr>
            <a:r>
              <a:rPr lang="en-US" b="1">
                <a:highlight>
                  <a:srgbClr val="00FFFF"/>
                </a:highlight>
              </a:rPr>
              <a:t>Introduction</a:t>
            </a:r>
            <a:endParaRPr b="1">
              <a:highlight>
                <a:srgbClr val="00FFFF"/>
              </a:highlight>
            </a:endParaRPr>
          </a:p>
          <a:p>
            <a:pPr marL="228600" lvl="0" indent="-228600" algn="l" rtl="0">
              <a:lnSpc>
                <a:spcPct val="90000"/>
              </a:lnSpc>
              <a:spcBef>
                <a:spcPts val="1000"/>
              </a:spcBef>
              <a:spcAft>
                <a:spcPts val="0"/>
              </a:spcAft>
              <a:buClr>
                <a:schemeClr val="dk1"/>
              </a:buClr>
              <a:buSzPts val="2800"/>
              <a:buChar char="•"/>
            </a:pPr>
            <a:r>
              <a:rPr lang="en-US"/>
              <a:t>The 1956 constitution was drafted by the constituent assembly after 9 years of independence.</a:t>
            </a:r>
            <a:endParaRPr/>
          </a:p>
          <a:p>
            <a:pPr marL="228600" lvl="0" indent="-228600" algn="l" rtl="0">
              <a:lnSpc>
                <a:spcPct val="90000"/>
              </a:lnSpc>
              <a:spcBef>
                <a:spcPts val="1000"/>
              </a:spcBef>
              <a:spcAft>
                <a:spcPts val="0"/>
              </a:spcAft>
              <a:buClr>
                <a:schemeClr val="dk1"/>
              </a:buClr>
              <a:buSzPts val="2800"/>
              <a:buChar char="•"/>
            </a:pPr>
            <a:r>
              <a:rPr lang="en-US"/>
              <a:t>Not a single general election was held during this period. </a:t>
            </a:r>
            <a:endParaRPr/>
          </a:p>
          <a:p>
            <a:pPr marL="228600" lvl="0" indent="-228600" algn="l" rtl="0">
              <a:lnSpc>
                <a:spcPct val="90000"/>
              </a:lnSpc>
              <a:spcBef>
                <a:spcPts val="1000"/>
              </a:spcBef>
              <a:spcAft>
                <a:spcPts val="0"/>
              </a:spcAft>
              <a:buClr>
                <a:schemeClr val="dk1"/>
              </a:buClr>
              <a:buSzPts val="2800"/>
              <a:buChar char="•"/>
            </a:pPr>
            <a:r>
              <a:rPr lang="en-US"/>
              <a:t>The first general elections was scheduled to be held in March 1959.</a:t>
            </a:r>
            <a:endParaRPr/>
          </a:p>
          <a:p>
            <a:pPr marL="228600" lvl="0" indent="-228600" algn="l" rtl="0">
              <a:lnSpc>
                <a:spcPct val="90000"/>
              </a:lnSpc>
              <a:spcBef>
                <a:spcPts val="1000"/>
              </a:spcBef>
              <a:spcAft>
                <a:spcPts val="0"/>
              </a:spcAft>
              <a:buClr>
                <a:schemeClr val="dk1"/>
              </a:buClr>
              <a:buSzPts val="2800"/>
              <a:buChar char="•"/>
            </a:pPr>
            <a:r>
              <a:rPr lang="en-US"/>
              <a:t>President Iskander Mirza anticipated that the Awami League of the Eastern Wing would sweep the elections with a majority as result of  which Muslim league would not be able to form the government.</a:t>
            </a:r>
            <a:endParaRPr/>
          </a:p>
          <a:p>
            <a:pPr marL="228600" lvl="0" indent="-228600" algn="l" rtl="0">
              <a:lnSpc>
                <a:spcPct val="90000"/>
              </a:lnSpc>
              <a:spcBef>
                <a:spcPts val="1000"/>
              </a:spcBef>
              <a:spcAft>
                <a:spcPts val="0"/>
              </a:spcAft>
              <a:buClr>
                <a:schemeClr val="dk1"/>
              </a:buClr>
              <a:buSzPts val="2800"/>
              <a:buChar char="•"/>
            </a:pPr>
            <a:r>
              <a:rPr lang="en-US"/>
              <a:t>He asked Ayub Khan the Chief of Army staff to impose Martial Law.</a:t>
            </a:r>
            <a:endParaRPr/>
          </a:p>
          <a:p>
            <a:pPr marL="228600" lvl="0" indent="-228600" algn="l" rtl="0">
              <a:lnSpc>
                <a:spcPct val="90000"/>
              </a:lnSpc>
              <a:spcBef>
                <a:spcPts val="1000"/>
              </a:spcBef>
              <a:spcAft>
                <a:spcPts val="0"/>
              </a:spcAft>
              <a:buClr>
                <a:schemeClr val="dk1"/>
              </a:buClr>
              <a:buSzPts val="2800"/>
              <a:buChar char="•"/>
            </a:pPr>
            <a:r>
              <a:rPr lang="en-US"/>
              <a:t>On 7 October, 1958 President Iskander Mirza abrogated the constitution and dismissed the central and provincial governments.</a:t>
            </a:r>
            <a:endParaRPr/>
          </a:p>
          <a:p>
            <a:pPr marL="228600" lvl="0" indent="-228600" algn="l" rtl="0">
              <a:lnSpc>
                <a:spcPct val="90000"/>
              </a:lnSpc>
              <a:spcBef>
                <a:spcPts val="1000"/>
              </a:spcBef>
              <a:spcAft>
                <a:spcPts val="0"/>
              </a:spcAft>
              <a:buClr>
                <a:schemeClr val="dk1"/>
              </a:buClr>
              <a:buSzPts val="2800"/>
              <a:buChar char="•"/>
            </a:pPr>
            <a:r>
              <a:rPr lang="en-US"/>
              <a:t>Supreme Court called the imposition of the Martial as a revolution and provided it legitimacy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Initial problems of Pakistan</a:t>
            </a:r>
            <a:r>
              <a:rPr lang="en-US"/>
              <a:t/>
            </a:r>
            <a:br>
              <a:rPr lang="en-US"/>
            </a:br>
            <a:endParaRPr/>
          </a:p>
        </p:txBody>
      </p:sp>
      <p:sp>
        <p:nvSpPr>
          <p:cNvPr id="90" name="Google Shape;90;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Congress reaction to the establishment of Pakistan</a:t>
            </a:r>
            <a:endParaRPr/>
          </a:p>
          <a:p>
            <a:pPr marL="228600" lvl="0" indent="-228600" algn="l" rtl="0">
              <a:lnSpc>
                <a:spcPct val="90000"/>
              </a:lnSpc>
              <a:spcBef>
                <a:spcPts val="1000"/>
              </a:spcBef>
              <a:spcAft>
                <a:spcPts val="0"/>
              </a:spcAft>
              <a:buClr>
                <a:schemeClr val="dk1"/>
              </a:buClr>
              <a:buSzPts val="2800"/>
              <a:buChar char="•"/>
            </a:pPr>
            <a:r>
              <a:rPr lang="en-US"/>
              <a:t>Mountbatten wanted to become Governor-General of both India and Pakistan</a:t>
            </a:r>
            <a:endParaRPr/>
          </a:p>
          <a:p>
            <a:pPr marL="228600" lvl="0" indent="-228600" algn="l" rtl="0">
              <a:lnSpc>
                <a:spcPct val="90000"/>
              </a:lnSpc>
              <a:spcBef>
                <a:spcPts val="1000"/>
              </a:spcBef>
              <a:spcAft>
                <a:spcPts val="0"/>
              </a:spcAft>
              <a:buClr>
                <a:schemeClr val="dk1"/>
              </a:buClr>
              <a:buSzPts val="2800"/>
              <a:buChar char="•"/>
            </a:pPr>
            <a:r>
              <a:rPr lang="en-US"/>
              <a:t> Jinnah had not accepted it. Mountbatten became Governor-General of India</a:t>
            </a:r>
            <a:endParaRPr/>
          </a:p>
          <a:p>
            <a:pPr marL="228600" lvl="0" indent="-228600" algn="l" rtl="0">
              <a:lnSpc>
                <a:spcPct val="90000"/>
              </a:lnSpc>
              <a:spcBef>
                <a:spcPts val="1000"/>
              </a:spcBef>
              <a:spcAft>
                <a:spcPts val="0"/>
              </a:spcAft>
              <a:buClr>
                <a:schemeClr val="dk1"/>
              </a:buClr>
              <a:buSzPts val="2800"/>
              <a:buChar char="•"/>
            </a:pPr>
            <a:r>
              <a:rPr lang="en-US"/>
              <a:t>The Congress leaders with the cooperation of Mountbatten started to create problems for Pakistan</a:t>
            </a:r>
            <a:endParaRPr/>
          </a:p>
          <a:p>
            <a:pPr marL="228600" lvl="0" indent="-228600" algn="l" rtl="0">
              <a:lnSpc>
                <a:spcPct val="90000"/>
              </a:lnSpc>
              <a:spcBef>
                <a:spcPts val="1000"/>
              </a:spcBef>
              <a:spcAft>
                <a:spcPts val="0"/>
              </a:spcAft>
              <a:buClr>
                <a:schemeClr val="dk1"/>
              </a:buClr>
              <a:buSzPts val="2800"/>
              <a:buChar char="•"/>
            </a:pPr>
            <a:r>
              <a:rPr lang="en-US" b="1"/>
              <a:t>Formation of Government Ministry</a:t>
            </a:r>
            <a:endParaRPr/>
          </a:p>
          <a:p>
            <a:pPr marL="228600" lvl="0" indent="-228600" algn="l" rtl="0">
              <a:lnSpc>
                <a:spcPct val="90000"/>
              </a:lnSpc>
              <a:spcBef>
                <a:spcPts val="1000"/>
              </a:spcBef>
              <a:spcAft>
                <a:spcPts val="0"/>
              </a:spcAft>
              <a:buClr>
                <a:schemeClr val="dk1"/>
              </a:buClr>
              <a:buSzPts val="2800"/>
              <a:buChar char="•"/>
            </a:pPr>
            <a:r>
              <a:rPr lang="en-US"/>
              <a:t>The Congress delayed the transfer of civil servants and the official records when Pakistan was established as an independent country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2800" b="1">
                <a:highlight>
                  <a:srgbClr val="00FFFF"/>
                </a:highlight>
              </a:rPr>
              <a:t>Reforms introduced by Ayub Khan</a:t>
            </a:r>
            <a:endParaRPr sz="2800" b="1">
              <a:highlight>
                <a:srgbClr val="00FFFF"/>
              </a:highlight>
            </a:endParaRPr>
          </a:p>
        </p:txBody>
      </p:sp>
      <p:sp>
        <p:nvSpPr>
          <p:cNvPr id="186" name="Google Shape;186;p24"/>
          <p:cNvSpPr txBox="1">
            <a:spLocks noGrp="1"/>
          </p:cNvSpPr>
          <p:nvPr>
            <p:ph type="body" idx="1"/>
          </p:nvPr>
        </p:nvSpPr>
        <p:spPr>
          <a:xfrm>
            <a:off x="838200" y="1262130"/>
            <a:ext cx="10515600" cy="491483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EBDO (elective body disqualification order)</a:t>
            </a:r>
            <a:endParaRPr/>
          </a:p>
          <a:p>
            <a:pPr marL="228600" lvl="0" indent="-228600" algn="l" rtl="0">
              <a:lnSpc>
                <a:spcPct val="90000"/>
              </a:lnSpc>
              <a:spcBef>
                <a:spcPts val="1000"/>
              </a:spcBef>
              <a:spcAft>
                <a:spcPts val="0"/>
              </a:spcAft>
              <a:buClr>
                <a:schemeClr val="dk1"/>
              </a:buClr>
              <a:buSzPts val="2800"/>
              <a:buChar char="•"/>
            </a:pPr>
            <a:r>
              <a:rPr lang="en-US"/>
              <a:t>The politicians who were alleged to be corrupt they were given two options either to face trial under the EBDO or voluntarily leave politics for 6 years.</a:t>
            </a:r>
            <a:endParaRPr/>
          </a:p>
          <a:p>
            <a:pPr marL="228600" lvl="0" indent="-228600" algn="l" rtl="0">
              <a:lnSpc>
                <a:spcPct val="90000"/>
              </a:lnSpc>
              <a:spcBef>
                <a:spcPts val="1000"/>
              </a:spcBef>
              <a:spcAft>
                <a:spcPts val="0"/>
              </a:spcAft>
              <a:buClr>
                <a:schemeClr val="dk1"/>
              </a:buClr>
              <a:buSzPts val="2800"/>
              <a:buChar char="•"/>
            </a:pPr>
            <a:r>
              <a:rPr lang="en-US" b="1"/>
              <a:t>PODO (public office disqualification order)</a:t>
            </a:r>
            <a:endParaRPr/>
          </a:p>
          <a:p>
            <a:pPr marL="228600" lvl="0" indent="-228600" algn="l" rtl="0">
              <a:lnSpc>
                <a:spcPct val="90000"/>
              </a:lnSpc>
              <a:spcBef>
                <a:spcPts val="1000"/>
              </a:spcBef>
              <a:spcAft>
                <a:spcPts val="0"/>
              </a:spcAft>
              <a:buClr>
                <a:schemeClr val="dk1"/>
              </a:buClr>
              <a:buSzPts val="2800"/>
              <a:buChar char="•"/>
            </a:pPr>
            <a:r>
              <a:rPr lang="en-US"/>
              <a:t>The corrupt bureaucrats were disqualified under this order </a:t>
            </a:r>
            <a:endParaRPr/>
          </a:p>
          <a:p>
            <a:pPr marL="228600" lvl="0" indent="-228600" algn="l" rtl="0">
              <a:lnSpc>
                <a:spcPct val="90000"/>
              </a:lnSpc>
              <a:spcBef>
                <a:spcPts val="1000"/>
              </a:spcBef>
              <a:spcAft>
                <a:spcPts val="0"/>
              </a:spcAft>
              <a:buClr>
                <a:schemeClr val="dk1"/>
              </a:buClr>
              <a:buSzPts val="2800"/>
              <a:buChar char="•"/>
            </a:pPr>
            <a:r>
              <a:rPr lang="en-US" b="1"/>
              <a:t>Land Reforms 1959</a:t>
            </a:r>
            <a:endParaRPr/>
          </a:p>
          <a:p>
            <a:pPr marL="228600" lvl="0" indent="-228600" algn="l" rtl="0">
              <a:lnSpc>
                <a:spcPct val="90000"/>
              </a:lnSpc>
              <a:spcBef>
                <a:spcPts val="1000"/>
              </a:spcBef>
              <a:spcAft>
                <a:spcPts val="0"/>
              </a:spcAft>
              <a:buClr>
                <a:schemeClr val="dk1"/>
              </a:buClr>
              <a:buSzPts val="2800"/>
              <a:buChar char="•"/>
            </a:pPr>
            <a:r>
              <a:rPr lang="en-US"/>
              <a:t>A person could not own more than 500 acres of irrigated and 1000 acres of unirrigated land, and 150 acres of orchard land.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b="1"/>
          </a:p>
          <a:p>
            <a:pPr marL="228600" lvl="0" indent="-5080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endParaRPr b="1"/>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body" idx="1"/>
          </p:nvPr>
        </p:nvSpPr>
        <p:spPr>
          <a:xfrm>
            <a:off x="838200" y="0"/>
            <a:ext cx="10515600" cy="6176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Agricultural reforms</a:t>
            </a:r>
            <a:endParaRPr/>
          </a:p>
          <a:p>
            <a:pPr marL="228600" lvl="0" indent="-228600" algn="l" rtl="0">
              <a:lnSpc>
                <a:spcPct val="90000"/>
              </a:lnSpc>
              <a:spcBef>
                <a:spcPts val="1000"/>
              </a:spcBef>
              <a:spcAft>
                <a:spcPts val="0"/>
              </a:spcAft>
              <a:buClr>
                <a:schemeClr val="dk1"/>
              </a:buClr>
              <a:buSzPts val="2800"/>
              <a:buChar char="•"/>
            </a:pPr>
            <a:r>
              <a:rPr lang="en-US"/>
              <a:t>SCARP (salinity control and reclamation program) this was intended to control the problems of water-logging and salinity</a:t>
            </a:r>
            <a:endParaRPr/>
          </a:p>
          <a:p>
            <a:pPr marL="228600" lvl="0" indent="-228600" algn="l" rtl="0">
              <a:lnSpc>
                <a:spcPct val="90000"/>
              </a:lnSpc>
              <a:spcBef>
                <a:spcPts val="1000"/>
              </a:spcBef>
              <a:spcAft>
                <a:spcPts val="0"/>
              </a:spcAft>
              <a:buClr>
                <a:schemeClr val="dk1"/>
              </a:buClr>
              <a:buSzPts val="2800"/>
              <a:buChar char="•"/>
            </a:pPr>
            <a:r>
              <a:rPr lang="en-US"/>
              <a:t>Tube wells were installs to extract the excess water out of the land. </a:t>
            </a:r>
            <a:endParaRPr/>
          </a:p>
          <a:p>
            <a:pPr marL="228600" lvl="0" indent="-228600" algn="l" rtl="0">
              <a:lnSpc>
                <a:spcPct val="90000"/>
              </a:lnSpc>
              <a:spcBef>
                <a:spcPts val="1000"/>
              </a:spcBef>
              <a:spcAft>
                <a:spcPts val="0"/>
              </a:spcAft>
              <a:buClr>
                <a:schemeClr val="dk1"/>
              </a:buClr>
              <a:buSzPts val="2800"/>
              <a:buChar char="•"/>
            </a:pPr>
            <a:r>
              <a:rPr lang="en-US"/>
              <a:t>Tractors were introduced</a:t>
            </a:r>
            <a:endParaRPr/>
          </a:p>
          <a:p>
            <a:pPr marL="228600" lvl="0" indent="-228600" algn="l" rtl="0">
              <a:lnSpc>
                <a:spcPct val="90000"/>
              </a:lnSpc>
              <a:spcBef>
                <a:spcPts val="1000"/>
              </a:spcBef>
              <a:spcAft>
                <a:spcPts val="0"/>
              </a:spcAft>
              <a:buClr>
                <a:schemeClr val="dk1"/>
              </a:buClr>
              <a:buSzPts val="2800"/>
              <a:buChar char="•"/>
            </a:pPr>
            <a:r>
              <a:rPr lang="en-US"/>
              <a:t>ADBP (agricultural development bank of Pakistan)</a:t>
            </a:r>
            <a:endParaRPr/>
          </a:p>
          <a:p>
            <a:pPr marL="228600" lvl="0" indent="-228600" algn="l" rtl="0">
              <a:lnSpc>
                <a:spcPct val="90000"/>
              </a:lnSpc>
              <a:spcBef>
                <a:spcPts val="1000"/>
              </a:spcBef>
              <a:spcAft>
                <a:spcPts val="0"/>
              </a:spcAft>
              <a:buClr>
                <a:schemeClr val="dk1"/>
              </a:buClr>
              <a:buSzPts val="2800"/>
              <a:buChar char="•"/>
            </a:pPr>
            <a:r>
              <a:rPr lang="en-US"/>
              <a:t>In 1960, Indus Water Treaty was signed as a result of which Mangla, Warsak, and Tarbela Dam was constructed. Indi gave compensation money and world bank also provide funds.</a:t>
            </a:r>
            <a:endParaRPr/>
          </a:p>
          <a:p>
            <a:pPr marL="228600" lvl="0" indent="-228600" algn="l" rtl="0">
              <a:lnSpc>
                <a:spcPct val="90000"/>
              </a:lnSpc>
              <a:spcBef>
                <a:spcPts val="1000"/>
              </a:spcBef>
              <a:spcAft>
                <a:spcPts val="0"/>
              </a:spcAft>
              <a:buClr>
                <a:schemeClr val="dk1"/>
              </a:buClr>
              <a:buSzPts val="2800"/>
              <a:buChar char="•"/>
            </a:pPr>
            <a:r>
              <a:rPr lang="en-US"/>
              <a:t>Hybrid seeds were introduced.</a:t>
            </a:r>
            <a:endParaRPr/>
          </a:p>
          <a:p>
            <a:pPr marL="228600" lvl="0" indent="-228600" algn="l" rtl="0">
              <a:lnSpc>
                <a:spcPct val="90000"/>
              </a:lnSpc>
              <a:spcBef>
                <a:spcPts val="1000"/>
              </a:spcBef>
              <a:spcAft>
                <a:spcPts val="0"/>
              </a:spcAft>
              <a:buClr>
                <a:schemeClr val="dk1"/>
              </a:buClr>
              <a:buSzPts val="2800"/>
              <a:buChar char="•"/>
            </a:pPr>
            <a:r>
              <a:rPr lang="en-US"/>
              <a:t>Pesticides and insecticides were introduced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body" idx="1"/>
          </p:nvPr>
        </p:nvSpPr>
        <p:spPr>
          <a:xfrm>
            <a:off x="838200" y="0"/>
            <a:ext cx="10515600" cy="6176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Family Law Ordinance 1961</a:t>
            </a:r>
            <a:endParaRPr/>
          </a:p>
          <a:p>
            <a:pPr marL="228600" lvl="0" indent="-228600" algn="l" rtl="0">
              <a:lnSpc>
                <a:spcPct val="90000"/>
              </a:lnSpc>
              <a:spcBef>
                <a:spcPts val="1000"/>
              </a:spcBef>
              <a:spcAft>
                <a:spcPts val="0"/>
              </a:spcAft>
              <a:buClr>
                <a:schemeClr val="dk1"/>
              </a:buClr>
              <a:buSzPts val="2800"/>
              <a:buChar char="•"/>
            </a:pPr>
            <a:r>
              <a:rPr lang="en-US"/>
              <a:t>All marriages need to registered by the government </a:t>
            </a:r>
            <a:endParaRPr/>
          </a:p>
          <a:p>
            <a:pPr marL="228600" lvl="0" indent="-228600" algn="l" rtl="0">
              <a:lnSpc>
                <a:spcPct val="90000"/>
              </a:lnSpc>
              <a:spcBef>
                <a:spcPts val="1000"/>
              </a:spcBef>
              <a:spcAft>
                <a:spcPts val="0"/>
              </a:spcAft>
              <a:buClr>
                <a:schemeClr val="dk1"/>
              </a:buClr>
              <a:buSzPts val="2800"/>
              <a:buChar char="•"/>
            </a:pPr>
            <a:r>
              <a:rPr lang="en-US"/>
              <a:t>A man who want to divorce his wife must go through the conciliatory procedures of the union council.</a:t>
            </a:r>
            <a:endParaRPr/>
          </a:p>
          <a:p>
            <a:pPr marL="228600" lvl="0" indent="-228600" algn="l" rtl="0">
              <a:lnSpc>
                <a:spcPct val="90000"/>
              </a:lnSpc>
              <a:spcBef>
                <a:spcPts val="1000"/>
              </a:spcBef>
              <a:spcAft>
                <a:spcPts val="0"/>
              </a:spcAft>
              <a:buClr>
                <a:schemeClr val="dk1"/>
              </a:buClr>
              <a:buSzPts val="2800"/>
              <a:buChar char="•"/>
            </a:pPr>
            <a:r>
              <a:rPr lang="en-US"/>
              <a:t>A man want to remarry need the written permission of the first wife</a:t>
            </a:r>
            <a:endParaRPr/>
          </a:p>
          <a:p>
            <a:pPr marL="228600" lvl="0" indent="-228600" algn="l" rtl="0">
              <a:lnSpc>
                <a:spcPct val="90000"/>
              </a:lnSpc>
              <a:spcBef>
                <a:spcPts val="1000"/>
              </a:spcBef>
              <a:spcAft>
                <a:spcPts val="0"/>
              </a:spcAft>
              <a:buClr>
                <a:schemeClr val="dk1"/>
              </a:buClr>
              <a:buSzPts val="2800"/>
              <a:buChar char="•"/>
            </a:pPr>
            <a:r>
              <a:rPr lang="en-US"/>
              <a:t>Minimum age for marriage was decided</a:t>
            </a:r>
            <a:endParaRPr/>
          </a:p>
          <a:p>
            <a:pPr marL="228600" lvl="0" indent="0" algn="l" rtl="0">
              <a:lnSpc>
                <a:spcPct val="90000"/>
              </a:lnSpc>
              <a:spcBef>
                <a:spcPts val="1000"/>
              </a:spcBef>
              <a:spcAft>
                <a:spcPts val="0"/>
              </a:spcAft>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0cca3317b8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highlight>
                  <a:srgbClr val="00FFFF"/>
                </a:highlight>
              </a:rPr>
              <a:t>Causes Of Downfall</a:t>
            </a:r>
            <a:endParaRPr sz="3200">
              <a:highlight>
                <a:srgbClr val="00FFFF"/>
              </a:highlight>
            </a:endParaRPr>
          </a:p>
        </p:txBody>
      </p:sp>
      <p:sp>
        <p:nvSpPr>
          <p:cNvPr id="202" name="Google Shape;202;g10cca3317b8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Land reforms</a:t>
            </a:r>
            <a:endParaRPr/>
          </a:p>
          <a:p>
            <a:pPr marL="457200" lvl="0" indent="-342900" algn="l" rtl="0">
              <a:spcBef>
                <a:spcPts val="0"/>
              </a:spcBef>
              <a:spcAft>
                <a:spcPts val="0"/>
              </a:spcAft>
              <a:buSzPts val="1800"/>
              <a:buChar char="•"/>
            </a:pPr>
            <a:r>
              <a:rPr lang="en-US"/>
              <a:t>Lack of Human Development</a:t>
            </a:r>
            <a:endParaRPr/>
          </a:p>
          <a:p>
            <a:pPr marL="457200" lvl="0" indent="-342900" algn="l" rtl="0">
              <a:spcBef>
                <a:spcPts val="0"/>
              </a:spcBef>
              <a:spcAft>
                <a:spcPts val="0"/>
              </a:spcAft>
              <a:buSzPts val="1800"/>
              <a:buChar char="•"/>
            </a:pPr>
            <a:r>
              <a:rPr lang="en-US"/>
              <a:t>Unsuccessful Family Laws</a:t>
            </a:r>
            <a:endParaRPr/>
          </a:p>
          <a:p>
            <a:pPr marL="457200" lvl="0" indent="-342900" algn="l" rtl="0">
              <a:spcBef>
                <a:spcPts val="0"/>
              </a:spcBef>
              <a:spcAft>
                <a:spcPts val="0"/>
              </a:spcAft>
              <a:buSzPts val="1800"/>
              <a:buChar char="•"/>
            </a:pPr>
            <a:r>
              <a:rPr lang="en-US"/>
              <a:t>Tashkent Declaration</a:t>
            </a:r>
            <a:endParaRPr/>
          </a:p>
          <a:p>
            <a:pPr marL="457200" lvl="0" indent="-342900" algn="l" rtl="0">
              <a:spcBef>
                <a:spcPts val="0"/>
              </a:spcBef>
              <a:spcAft>
                <a:spcPts val="0"/>
              </a:spcAft>
              <a:buSzPts val="1800"/>
              <a:buChar char="•"/>
            </a:pPr>
            <a:r>
              <a:rPr lang="en-US"/>
              <a:t>Presidential Form of Government</a:t>
            </a:r>
            <a:endParaRPr/>
          </a:p>
          <a:p>
            <a:pPr marL="457200" lvl="0" indent="-342900" algn="l" rtl="0">
              <a:spcBef>
                <a:spcPts val="0"/>
              </a:spcBef>
              <a:spcAft>
                <a:spcPts val="0"/>
              </a:spcAft>
              <a:buSzPts val="1800"/>
              <a:buChar char="•"/>
            </a:pPr>
            <a:r>
              <a:rPr lang="en-US"/>
              <a:t>Privatization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838200" y="0"/>
            <a:ext cx="10515600" cy="6310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Basic democracies	</a:t>
            </a:r>
            <a:endParaRPr/>
          </a:p>
        </p:txBody>
      </p:sp>
      <p:sp>
        <p:nvSpPr>
          <p:cNvPr id="208" name="Google Shape;208;p27"/>
          <p:cNvSpPr txBox="1">
            <a:spLocks noGrp="1"/>
          </p:cNvSpPr>
          <p:nvPr>
            <p:ph type="body" idx="1"/>
          </p:nvPr>
        </p:nvSpPr>
        <p:spPr>
          <a:xfrm>
            <a:off x="0" y="631065"/>
            <a:ext cx="12192000" cy="55458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p:txBody>
      </p:sp>
      <p:sp>
        <p:nvSpPr>
          <p:cNvPr id="209" name="Google Shape;209;p27"/>
          <p:cNvSpPr/>
          <p:nvPr/>
        </p:nvSpPr>
        <p:spPr>
          <a:xfrm>
            <a:off x="4842456" y="811369"/>
            <a:ext cx="2137893" cy="450761"/>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Divisional Council</a:t>
            </a:r>
            <a:endParaRPr/>
          </a:p>
        </p:txBody>
      </p:sp>
      <p:sp>
        <p:nvSpPr>
          <p:cNvPr id="210" name="Google Shape;210;p27"/>
          <p:cNvSpPr/>
          <p:nvPr/>
        </p:nvSpPr>
        <p:spPr>
          <a:xfrm>
            <a:off x="4833870" y="1687133"/>
            <a:ext cx="2137893" cy="412124"/>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District Council</a:t>
            </a:r>
            <a:endParaRPr/>
          </a:p>
        </p:txBody>
      </p:sp>
      <p:sp>
        <p:nvSpPr>
          <p:cNvPr id="211" name="Google Shape;211;p27"/>
          <p:cNvSpPr/>
          <p:nvPr/>
        </p:nvSpPr>
        <p:spPr>
          <a:xfrm>
            <a:off x="7675806" y="2395471"/>
            <a:ext cx="2975021" cy="618186"/>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Tehsil Council(West Pakistan)</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Thana Council (East Pakistan)</a:t>
            </a:r>
            <a:endParaRPr/>
          </a:p>
        </p:txBody>
      </p:sp>
      <p:sp>
        <p:nvSpPr>
          <p:cNvPr id="212" name="Google Shape;212;p27"/>
          <p:cNvSpPr/>
          <p:nvPr/>
        </p:nvSpPr>
        <p:spPr>
          <a:xfrm>
            <a:off x="3825025" y="2395471"/>
            <a:ext cx="1970468" cy="412124"/>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Cantonment Board</a:t>
            </a:r>
            <a:endParaRPr/>
          </a:p>
        </p:txBody>
      </p:sp>
      <p:sp>
        <p:nvSpPr>
          <p:cNvPr id="213" name="Google Shape;213;p27"/>
          <p:cNvSpPr/>
          <p:nvPr/>
        </p:nvSpPr>
        <p:spPr>
          <a:xfrm>
            <a:off x="135766" y="2395471"/>
            <a:ext cx="2240922" cy="444321"/>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Municipal Committee</a:t>
            </a:r>
            <a:endParaRPr/>
          </a:p>
        </p:txBody>
      </p:sp>
      <p:sp>
        <p:nvSpPr>
          <p:cNvPr id="214" name="Google Shape;214;p27"/>
          <p:cNvSpPr/>
          <p:nvPr/>
        </p:nvSpPr>
        <p:spPr>
          <a:xfrm>
            <a:off x="6971763" y="3404014"/>
            <a:ext cx="1463899" cy="43389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Small Towns</a:t>
            </a:r>
            <a:endParaRPr/>
          </a:p>
        </p:txBody>
      </p:sp>
      <p:sp>
        <p:nvSpPr>
          <p:cNvPr id="215" name="Google Shape;215;p27"/>
          <p:cNvSpPr/>
          <p:nvPr/>
        </p:nvSpPr>
        <p:spPr>
          <a:xfrm>
            <a:off x="9163316" y="3404015"/>
            <a:ext cx="1777284" cy="43389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Council (Village)</a:t>
            </a:r>
            <a:endParaRPr/>
          </a:p>
        </p:txBody>
      </p:sp>
      <p:sp>
        <p:nvSpPr>
          <p:cNvPr id="216" name="Google Shape;216;p27"/>
          <p:cNvSpPr/>
          <p:nvPr/>
        </p:nvSpPr>
        <p:spPr>
          <a:xfrm>
            <a:off x="4868214" y="3404014"/>
            <a:ext cx="1854558" cy="427452"/>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Town Committee</a:t>
            </a:r>
            <a:endParaRPr/>
          </a:p>
        </p:txBody>
      </p:sp>
      <p:sp>
        <p:nvSpPr>
          <p:cNvPr id="217" name="Google Shape;217;p27"/>
          <p:cNvSpPr/>
          <p:nvPr/>
        </p:nvSpPr>
        <p:spPr>
          <a:xfrm>
            <a:off x="3880833" y="5136223"/>
            <a:ext cx="2021983" cy="463639"/>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Cantonment</a:t>
            </a:r>
            <a:endParaRPr/>
          </a:p>
        </p:txBody>
      </p:sp>
      <p:sp>
        <p:nvSpPr>
          <p:cNvPr id="218" name="Google Shape;218;p27"/>
          <p:cNvSpPr/>
          <p:nvPr/>
        </p:nvSpPr>
        <p:spPr>
          <a:xfrm>
            <a:off x="2368101" y="4279778"/>
            <a:ext cx="1365161" cy="792052"/>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Union Committees</a:t>
            </a:r>
            <a:endParaRPr/>
          </a:p>
        </p:txBody>
      </p:sp>
      <p:sp>
        <p:nvSpPr>
          <p:cNvPr id="219" name="Google Shape;219;p27"/>
          <p:cNvSpPr/>
          <p:nvPr/>
        </p:nvSpPr>
        <p:spPr>
          <a:xfrm>
            <a:off x="450761" y="4279778"/>
            <a:ext cx="1133341" cy="792052"/>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Town and Cities</a:t>
            </a:r>
            <a:endParaRPr/>
          </a:p>
        </p:txBody>
      </p:sp>
      <p:cxnSp>
        <p:nvCxnSpPr>
          <p:cNvPr id="220" name="Google Shape;220;p27"/>
          <p:cNvCxnSpPr>
            <a:stCxn id="213" idx="2"/>
          </p:cNvCxnSpPr>
          <p:nvPr/>
        </p:nvCxnSpPr>
        <p:spPr>
          <a:xfrm flipH="1">
            <a:off x="1249327" y="2839792"/>
            <a:ext cx="6900" cy="1345800"/>
          </a:xfrm>
          <a:prstGeom prst="straightConnector1">
            <a:avLst/>
          </a:prstGeom>
          <a:noFill/>
          <a:ln w="19050" cap="flat" cmpd="sng">
            <a:solidFill>
              <a:schemeClr val="dk1"/>
            </a:solidFill>
            <a:prstDash val="solid"/>
            <a:miter lim="800000"/>
            <a:headEnd type="none" w="sm" len="sm"/>
            <a:tailEnd type="triangle" w="med" len="med"/>
          </a:ln>
        </p:spPr>
      </p:cxnSp>
      <p:cxnSp>
        <p:nvCxnSpPr>
          <p:cNvPr id="221" name="Google Shape;221;p27"/>
          <p:cNvCxnSpPr/>
          <p:nvPr/>
        </p:nvCxnSpPr>
        <p:spPr>
          <a:xfrm>
            <a:off x="5902816" y="1290338"/>
            <a:ext cx="0" cy="396795"/>
          </a:xfrm>
          <a:prstGeom prst="straightConnector1">
            <a:avLst/>
          </a:prstGeom>
          <a:noFill/>
          <a:ln w="19050" cap="flat" cmpd="sng">
            <a:solidFill>
              <a:schemeClr val="dk1"/>
            </a:solidFill>
            <a:prstDash val="solid"/>
            <a:miter lim="800000"/>
            <a:headEnd type="none" w="sm" len="sm"/>
            <a:tailEnd type="triangle" w="med" len="med"/>
          </a:ln>
        </p:spPr>
      </p:cxnSp>
      <p:cxnSp>
        <p:nvCxnSpPr>
          <p:cNvPr id="222" name="Google Shape;222;p27"/>
          <p:cNvCxnSpPr/>
          <p:nvPr/>
        </p:nvCxnSpPr>
        <p:spPr>
          <a:xfrm>
            <a:off x="5889937" y="2099257"/>
            <a:ext cx="0" cy="193182"/>
          </a:xfrm>
          <a:prstGeom prst="straightConnector1">
            <a:avLst/>
          </a:prstGeom>
          <a:noFill/>
          <a:ln w="19050" cap="flat" cmpd="sng">
            <a:solidFill>
              <a:schemeClr val="dk1"/>
            </a:solidFill>
            <a:prstDash val="solid"/>
            <a:miter lim="800000"/>
            <a:headEnd type="none" w="sm" len="sm"/>
            <a:tailEnd type="none" w="sm" len="sm"/>
          </a:ln>
        </p:spPr>
      </p:cxnSp>
      <p:cxnSp>
        <p:nvCxnSpPr>
          <p:cNvPr id="223" name="Google Shape;223;p27"/>
          <p:cNvCxnSpPr/>
          <p:nvPr/>
        </p:nvCxnSpPr>
        <p:spPr>
          <a:xfrm>
            <a:off x="1256227" y="2233487"/>
            <a:ext cx="4633710" cy="30746"/>
          </a:xfrm>
          <a:prstGeom prst="straightConnector1">
            <a:avLst/>
          </a:prstGeom>
          <a:noFill/>
          <a:ln w="19050" cap="flat" cmpd="sng">
            <a:solidFill>
              <a:schemeClr val="dk1"/>
            </a:solidFill>
            <a:prstDash val="solid"/>
            <a:miter lim="800000"/>
            <a:headEnd type="none" w="sm" len="sm"/>
            <a:tailEnd type="none" w="sm" len="sm"/>
          </a:ln>
        </p:spPr>
      </p:cxnSp>
      <p:cxnSp>
        <p:nvCxnSpPr>
          <p:cNvPr id="224" name="Google Shape;224;p27"/>
          <p:cNvCxnSpPr>
            <a:endCxn id="213" idx="0"/>
          </p:cNvCxnSpPr>
          <p:nvPr/>
        </p:nvCxnSpPr>
        <p:spPr>
          <a:xfrm>
            <a:off x="1249327" y="2231971"/>
            <a:ext cx="6900" cy="163500"/>
          </a:xfrm>
          <a:prstGeom prst="straightConnector1">
            <a:avLst/>
          </a:prstGeom>
          <a:noFill/>
          <a:ln w="19050" cap="flat" cmpd="sng">
            <a:solidFill>
              <a:schemeClr val="dk1"/>
            </a:solidFill>
            <a:prstDash val="solid"/>
            <a:miter lim="800000"/>
            <a:headEnd type="none" w="sm" len="sm"/>
            <a:tailEnd type="none" w="sm" len="sm"/>
          </a:ln>
        </p:spPr>
      </p:cxnSp>
      <p:cxnSp>
        <p:nvCxnSpPr>
          <p:cNvPr id="225" name="Google Shape;225;p27"/>
          <p:cNvCxnSpPr/>
          <p:nvPr/>
        </p:nvCxnSpPr>
        <p:spPr>
          <a:xfrm>
            <a:off x="5889937" y="2248860"/>
            <a:ext cx="3273379" cy="15373"/>
          </a:xfrm>
          <a:prstGeom prst="straightConnector1">
            <a:avLst/>
          </a:prstGeom>
          <a:noFill/>
          <a:ln w="19050" cap="flat" cmpd="sng">
            <a:solidFill>
              <a:schemeClr val="dk1"/>
            </a:solidFill>
            <a:prstDash val="solid"/>
            <a:miter lim="800000"/>
            <a:headEnd type="none" w="sm" len="sm"/>
            <a:tailEnd type="none" w="sm" len="sm"/>
          </a:ln>
        </p:spPr>
      </p:cxnSp>
      <p:cxnSp>
        <p:nvCxnSpPr>
          <p:cNvPr id="226" name="Google Shape;226;p27"/>
          <p:cNvCxnSpPr/>
          <p:nvPr/>
        </p:nvCxnSpPr>
        <p:spPr>
          <a:xfrm>
            <a:off x="9163316" y="2248860"/>
            <a:ext cx="0" cy="101511"/>
          </a:xfrm>
          <a:prstGeom prst="straightConnector1">
            <a:avLst/>
          </a:prstGeom>
          <a:noFill/>
          <a:ln w="19050" cap="flat" cmpd="sng">
            <a:solidFill>
              <a:schemeClr val="dk1"/>
            </a:solidFill>
            <a:prstDash val="solid"/>
            <a:miter lim="800000"/>
            <a:headEnd type="none" w="sm" len="sm"/>
            <a:tailEnd type="none" w="sm" len="sm"/>
          </a:ln>
        </p:spPr>
      </p:cxnSp>
      <p:cxnSp>
        <p:nvCxnSpPr>
          <p:cNvPr id="227" name="Google Shape;227;p27"/>
          <p:cNvCxnSpPr/>
          <p:nvPr/>
        </p:nvCxnSpPr>
        <p:spPr>
          <a:xfrm>
            <a:off x="4517261" y="2855890"/>
            <a:ext cx="38101" cy="2206281"/>
          </a:xfrm>
          <a:prstGeom prst="straightConnector1">
            <a:avLst/>
          </a:prstGeom>
          <a:noFill/>
          <a:ln w="19050" cap="flat" cmpd="sng">
            <a:solidFill>
              <a:schemeClr val="dk1"/>
            </a:solidFill>
            <a:prstDash val="solid"/>
            <a:miter lim="800000"/>
            <a:headEnd type="none" w="sm" len="sm"/>
            <a:tailEnd type="none" w="sm" len="sm"/>
          </a:ln>
        </p:spPr>
      </p:cxnSp>
      <p:cxnSp>
        <p:nvCxnSpPr>
          <p:cNvPr id="228" name="Google Shape;228;p27"/>
          <p:cNvCxnSpPr/>
          <p:nvPr/>
        </p:nvCxnSpPr>
        <p:spPr>
          <a:xfrm>
            <a:off x="7703712" y="3230919"/>
            <a:ext cx="0" cy="144889"/>
          </a:xfrm>
          <a:prstGeom prst="straightConnector1">
            <a:avLst/>
          </a:prstGeom>
          <a:noFill/>
          <a:ln w="19050" cap="flat" cmpd="sng">
            <a:solidFill>
              <a:schemeClr val="dk1"/>
            </a:solidFill>
            <a:prstDash val="solid"/>
            <a:miter lim="800000"/>
            <a:headEnd type="none" w="sm" len="sm"/>
            <a:tailEnd type="none" w="sm" len="sm"/>
          </a:ln>
        </p:spPr>
      </p:cxnSp>
      <p:cxnSp>
        <p:nvCxnSpPr>
          <p:cNvPr id="229" name="Google Shape;229;p27"/>
          <p:cNvCxnSpPr/>
          <p:nvPr/>
        </p:nvCxnSpPr>
        <p:spPr>
          <a:xfrm>
            <a:off x="10051958" y="3230919"/>
            <a:ext cx="0" cy="144889"/>
          </a:xfrm>
          <a:prstGeom prst="straightConnector1">
            <a:avLst/>
          </a:prstGeom>
          <a:noFill/>
          <a:ln w="19050" cap="flat" cmpd="sng">
            <a:solidFill>
              <a:schemeClr val="dk1"/>
            </a:solidFill>
            <a:prstDash val="solid"/>
            <a:miter lim="800000"/>
            <a:headEnd type="none" w="sm" len="sm"/>
            <a:tailEnd type="none" w="sm" len="sm"/>
          </a:ln>
        </p:spPr>
      </p:cxnSp>
      <p:cxnSp>
        <p:nvCxnSpPr>
          <p:cNvPr id="230" name="Google Shape;230;p27"/>
          <p:cNvCxnSpPr/>
          <p:nvPr/>
        </p:nvCxnSpPr>
        <p:spPr>
          <a:xfrm>
            <a:off x="7703712" y="3230919"/>
            <a:ext cx="2348246" cy="0"/>
          </a:xfrm>
          <a:prstGeom prst="straightConnector1">
            <a:avLst/>
          </a:prstGeom>
          <a:noFill/>
          <a:ln w="19050" cap="flat" cmpd="sng">
            <a:solidFill>
              <a:schemeClr val="dk1"/>
            </a:solidFill>
            <a:prstDash val="solid"/>
            <a:miter lim="800000"/>
            <a:headEnd type="none" w="sm" len="sm"/>
            <a:tailEnd type="none" w="sm" len="sm"/>
          </a:ln>
        </p:spPr>
      </p:cxnSp>
      <p:cxnSp>
        <p:nvCxnSpPr>
          <p:cNvPr id="231" name="Google Shape;231;p27"/>
          <p:cNvCxnSpPr/>
          <p:nvPr/>
        </p:nvCxnSpPr>
        <p:spPr>
          <a:xfrm>
            <a:off x="9163316" y="3013657"/>
            <a:ext cx="0" cy="217262"/>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a:highlight>
                  <a:srgbClr val="00FFFF"/>
                </a:highlight>
              </a:rPr>
              <a:t>Constitution of 1962</a:t>
            </a:r>
            <a:endParaRPr sz="3000">
              <a:highlight>
                <a:srgbClr val="00FFFF"/>
              </a:highlight>
            </a:endParaRPr>
          </a:p>
        </p:txBody>
      </p:sp>
      <p:sp>
        <p:nvSpPr>
          <p:cNvPr id="237" name="Google Shape;23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President</a:t>
            </a:r>
            <a:endParaRPr/>
          </a:p>
          <a:p>
            <a:pPr marL="228600" lvl="0" indent="-228600" algn="l" rtl="0">
              <a:lnSpc>
                <a:spcPct val="90000"/>
              </a:lnSpc>
              <a:spcBef>
                <a:spcPts val="1000"/>
              </a:spcBef>
              <a:spcAft>
                <a:spcPts val="0"/>
              </a:spcAft>
              <a:buClr>
                <a:schemeClr val="dk1"/>
              </a:buClr>
              <a:buSzPts val="2800"/>
              <a:buChar char="•"/>
            </a:pPr>
            <a:r>
              <a:rPr lang="en-US"/>
              <a:t>Executive head of the country</a:t>
            </a:r>
            <a:endParaRPr/>
          </a:p>
          <a:p>
            <a:pPr marL="228600" lvl="0" indent="-228600" algn="l" rtl="0">
              <a:lnSpc>
                <a:spcPct val="90000"/>
              </a:lnSpc>
              <a:spcBef>
                <a:spcPts val="1000"/>
              </a:spcBef>
              <a:spcAft>
                <a:spcPts val="0"/>
              </a:spcAft>
              <a:buClr>
                <a:schemeClr val="dk1"/>
              </a:buClr>
              <a:buSzPts val="2800"/>
              <a:buChar char="•"/>
            </a:pPr>
            <a:r>
              <a:rPr lang="en-US"/>
              <a:t>Elected indirectly by 80000 Basic Democrats elected directly by the people</a:t>
            </a:r>
            <a:endParaRPr/>
          </a:p>
          <a:p>
            <a:pPr marL="228600" lvl="0" indent="-228600" algn="l" rtl="0">
              <a:lnSpc>
                <a:spcPct val="90000"/>
              </a:lnSpc>
              <a:spcBef>
                <a:spcPts val="1000"/>
              </a:spcBef>
              <a:spcAft>
                <a:spcPts val="0"/>
              </a:spcAft>
              <a:buClr>
                <a:schemeClr val="dk1"/>
              </a:buClr>
              <a:buSzPts val="2800"/>
              <a:buChar char="•"/>
            </a:pPr>
            <a:r>
              <a:rPr lang="en-US"/>
              <a:t>President Powerful in appointment and removal of Governors</a:t>
            </a:r>
            <a:endParaRPr/>
          </a:p>
          <a:p>
            <a:pPr marL="228600" lvl="0" indent="-228600" algn="l" rtl="0">
              <a:lnSpc>
                <a:spcPct val="90000"/>
              </a:lnSpc>
              <a:spcBef>
                <a:spcPts val="1000"/>
              </a:spcBef>
              <a:spcAft>
                <a:spcPts val="0"/>
              </a:spcAft>
              <a:buClr>
                <a:schemeClr val="dk1"/>
              </a:buClr>
              <a:buSzPts val="2800"/>
              <a:buChar char="•"/>
            </a:pPr>
            <a:r>
              <a:rPr lang="en-US"/>
              <a:t>Reject All Bills passed by the legislature</a:t>
            </a:r>
            <a:endParaRPr/>
          </a:p>
          <a:p>
            <a:pPr marL="228600" lvl="0" indent="-228600" algn="l" rtl="0">
              <a:lnSpc>
                <a:spcPct val="90000"/>
              </a:lnSpc>
              <a:spcBef>
                <a:spcPts val="1000"/>
              </a:spcBef>
              <a:spcAft>
                <a:spcPts val="0"/>
              </a:spcAft>
              <a:buClr>
                <a:schemeClr val="dk1"/>
              </a:buClr>
              <a:buSzPts val="2800"/>
              <a:buChar char="•"/>
            </a:pPr>
            <a:r>
              <a:rPr lang="en-US"/>
              <a:t>He could issue ordinances</a:t>
            </a:r>
            <a:endParaRPr/>
          </a:p>
          <a:p>
            <a:pPr marL="228600" lvl="0" indent="-228600" algn="l" rtl="0">
              <a:lnSpc>
                <a:spcPct val="90000"/>
              </a:lnSpc>
              <a:spcBef>
                <a:spcPts val="1000"/>
              </a:spcBef>
              <a:spcAft>
                <a:spcPts val="0"/>
              </a:spcAft>
              <a:buClr>
                <a:schemeClr val="dk1"/>
              </a:buClr>
              <a:buSzPts val="2800"/>
              <a:buChar char="•"/>
            </a:pPr>
            <a:r>
              <a:rPr lang="en-US"/>
              <a:t>He could summon, prorogue and dissolve national assembly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body" idx="1"/>
          </p:nvPr>
        </p:nvSpPr>
        <p:spPr>
          <a:xfrm>
            <a:off x="838200" y="90152"/>
            <a:ext cx="10515600" cy="60868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b="1"/>
              <a:t>National Assembly</a:t>
            </a:r>
            <a:endParaRPr/>
          </a:p>
          <a:p>
            <a:pPr marL="228600" lvl="0" indent="-228600" algn="l" rtl="0">
              <a:lnSpc>
                <a:spcPct val="90000"/>
              </a:lnSpc>
              <a:spcBef>
                <a:spcPts val="1000"/>
              </a:spcBef>
              <a:spcAft>
                <a:spcPts val="0"/>
              </a:spcAft>
              <a:buClr>
                <a:schemeClr val="dk1"/>
              </a:buClr>
              <a:buSzPct val="100000"/>
              <a:buChar char="•"/>
            </a:pPr>
            <a:r>
              <a:rPr lang="en-US"/>
              <a:t>Central legislature President and national assembly</a:t>
            </a:r>
            <a:endParaRPr/>
          </a:p>
          <a:p>
            <a:pPr marL="228600" lvl="0" indent="-228600" algn="l" rtl="0">
              <a:lnSpc>
                <a:spcPct val="90000"/>
              </a:lnSpc>
              <a:spcBef>
                <a:spcPts val="1000"/>
              </a:spcBef>
              <a:spcAft>
                <a:spcPts val="0"/>
              </a:spcAft>
              <a:buClr>
                <a:schemeClr val="dk1"/>
              </a:buClr>
              <a:buSzPct val="100000"/>
              <a:buChar char="•"/>
            </a:pPr>
            <a:r>
              <a:rPr lang="en-US"/>
              <a:t>200 members of national assembly, ten intellectuals nominated by the government. Six seats reserved for women</a:t>
            </a:r>
            <a:endParaRPr/>
          </a:p>
          <a:p>
            <a:pPr marL="228600" lvl="0" indent="-228600" algn="l" rtl="0">
              <a:lnSpc>
                <a:spcPct val="90000"/>
              </a:lnSpc>
              <a:spcBef>
                <a:spcPts val="1000"/>
              </a:spcBef>
              <a:spcAft>
                <a:spcPts val="0"/>
              </a:spcAft>
              <a:buClr>
                <a:schemeClr val="dk1"/>
              </a:buClr>
              <a:buSzPct val="100000"/>
              <a:buChar char="•"/>
            </a:pPr>
            <a:r>
              <a:rPr lang="en-US"/>
              <a:t>National Assembly had full authority in finances. It could levy taxes and pass the annual budget</a:t>
            </a:r>
            <a:endParaRPr/>
          </a:p>
          <a:p>
            <a:pPr marL="228600" lvl="0" indent="-228600" algn="l" rtl="0">
              <a:lnSpc>
                <a:spcPct val="90000"/>
              </a:lnSpc>
              <a:spcBef>
                <a:spcPts val="1000"/>
              </a:spcBef>
              <a:spcAft>
                <a:spcPts val="0"/>
              </a:spcAft>
              <a:buClr>
                <a:schemeClr val="dk1"/>
              </a:buClr>
              <a:buSzPct val="100000"/>
              <a:buChar char="•"/>
            </a:pPr>
            <a:r>
              <a:rPr lang="en-US"/>
              <a:t>National Assembly could pass an amendment by 2/3 majority.</a:t>
            </a:r>
            <a:endParaRPr/>
          </a:p>
          <a:p>
            <a:pPr marL="228600" lvl="0" indent="-228600" algn="l" rtl="0">
              <a:lnSpc>
                <a:spcPct val="90000"/>
              </a:lnSpc>
              <a:spcBef>
                <a:spcPts val="1000"/>
              </a:spcBef>
              <a:spcAft>
                <a:spcPts val="0"/>
              </a:spcAft>
              <a:buClr>
                <a:schemeClr val="dk1"/>
              </a:buClr>
              <a:buSzPct val="100000"/>
              <a:buChar char="•"/>
            </a:pPr>
            <a:r>
              <a:rPr lang="en-US"/>
              <a:t>National Assembly acted as court of law when a resolution of impeachment, conviction declaring the President as incapacitated was before the house</a:t>
            </a:r>
            <a:endParaRPr/>
          </a:p>
          <a:p>
            <a:pPr marL="228600" lvl="0" indent="-228600" algn="l" rtl="0">
              <a:lnSpc>
                <a:spcPct val="90000"/>
              </a:lnSpc>
              <a:spcBef>
                <a:spcPts val="1000"/>
              </a:spcBef>
              <a:spcAft>
                <a:spcPts val="0"/>
              </a:spcAft>
              <a:buClr>
                <a:schemeClr val="dk1"/>
              </a:buClr>
              <a:buSzPct val="100000"/>
              <a:buChar char="•"/>
            </a:pPr>
            <a:r>
              <a:rPr lang="en-US" b="1"/>
              <a:t>Governor</a:t>
            </a:r>
            <a:endParaRPr/>
          </a:p>
          <a:p>
            <a:pPr marL="228600" lvl="0" indent="-228600" algn="l" rtl="0">
              <a:lnSpc>
                <a:spcPct val="90000"/>
              </a:lnSpc>
              <a:spcBef>
                <a:spcPts val="1000"/>
              </a:spcBef>
              <a:spcAft>
                <a:spcPts val="0"/>
              </a:spcAft>
              <a:buClr>
                <a:schemeClr val="dk1"/>
              </a:buClr>
              <a:buSzPct val="100000"/>
              <a:buChar char="•"/>
            </a:pPr>
            <a:r>
              <a:rPr lang="en-US"/>
              <a:t>Provincial Chief appointed by the President and could serve under his pleasure</a:t>
            </a:r>
            <a:endParaRPr/>
          </a:p>
          <a:p>
            <a:pPr marL="228600" lvl="0" indent="-228600" algn="l" rtl="0">
              <a:lnSpc>
                <a:spcPct val="90000"/>
              </a:lnSpc>
              <a:spcBef>
                <a:spcPts val="1000"/>
              </a:spcBef>
              <a:spcAft>
                <a:spcPts val="0"/>
              </a:spcAft>
              <a:buClr>
                <a:schemeClr val="dk1"/>
              </a:buClr>
              <a:buSzPct val="100000"/>
              <a:buChar char="•"/>
            </a:pPr>
            <a:r>
              <a:rPr lang="en-US"/>
              <a:t>Ministers were appointed and dismissed by the President, who could also dissolve the assembly.</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838200" y="365125"/>
            <a:ext cx="10515600" cy="7553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a:highlight>
                  <a:srgbClr val="00FFFF"/>
                </a:highlight>
              </a:rPr>
              <a:t>1965 war</a:t>
            </a:r>
            <a:r>
              <a:rPr lang="en-US"/>
              <a:t>	</a:t>
            </a:r>
            <a:endParaRPr/>
          </a:p>
        </p:txBody>
      </p:sp>
      <p:sp>
        <p:nvSpPr>
          <p:cNvPr id="248" name="Google Shape;248;p30"/>
          <p:cNvSpPr txBox="1">
            <a:spLocks noGrp="1"/>
          </p:cNvSpPr>
          <p:nvPr>
            <p:ph type="body" idx="1"/>
          </p:nvPr>
        </p:nvSpPr>
        <p:spPr>
          <a:xfrm>
            <a:off x="838200" y="1120462"/>
            <a:ext cx="10515600" cy="505650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The 1965 war was started due to Rann and Kutch conflict between Pakistan and India in which Pakistan gained control of some regions in Rann and Kutch.</a:t>
            </a:r>
            <a:endParaRPr/>
          </a:p>
          <a:p>
            <a:pPr marL="228600" lvl="0" indent="-228600" algn="l" rtl="0">
              <a:lnSpc>
                <a:spcPct val="90000"/>
              </a:lnSpc>
              <a:spcBef>
                <a:spcPts val="1000"/>
              </a:spcBef>
              <a:spcAft>
                <a:spcPts val="0"/>
              </a:spcAft>
              <a:buClr>
                <a:schemeClr val="dk1"/>
              </a:buClr>
              <a:buSzPts val="2800"/>
              <a:buChar char="•"/>
            </a:pPr>
            <a:r>
              <a:rPr lang="en-US"/>
              <a:t>India and China fought on the border region in 1962.</a:t>
            </a:r>
            <a:endParaRPr/>
          </a:p>
          <a:p>
            <a:pPr marL="228600" lvl="0" indent="-228600" algn="l" rtl="0">
              <a:lnSpc>
                <a:spcPct val="90000"/>
              </a:lnSpc>
              <a:spcBef>
                <a:spcPts val="1000"/>
              </a:spcBef>
              <a:spcAft>
                <a:spcPts val="0"/>
              </a:spcAft>
              <a:buClr>
                <a:schemeClr val="dk1"/>
              </a:buClr>
              <a:buSzPts val="2800"/>
              <a:buChar char="•"/>
            </a:pPr>
            <a:r>
              <a:rPr lang="en-US"/>
              <a:t>Ayub khan launched operation Gibraltar with the hope that India position is vulnerable.</a:t>
            </a:r>
            <a:endParaRPr/>
          </a:p>
          <a:p>
            <a:pPr marL="228600" lvl="0" indent="-228600" algn="l" rtl="0">
              <a:lnSpc>
                <a:spcPct val="90000"/>
              </a:lnSpc>
              <a:spcBef>
                <a:spcPts val="1000"/>
              </a:spcBef>
              <a:spcAft>
                <a:spcPts val="0"/>
              </a:spcAft>
              <a:buClr>
                <a:schemeClr val="dk1"/>
              </a:buClr>
              <a:buSzPts val="2800"/>
              <a:buChar char="•"/>
            </a:pPr>
            <a:r>
              <a:rPr lang="en-US"/>
              <a:t>Pakistan infiltrated mujahedeen in the Indian Occupied region of Kashmir from working boundary (Sialkot-Jammu).</a:t>
            </a:r>
            <a:endParaRPr/>
          </a:p>
          <a:p>
            <a:pPr marL="228600" lvl="0" indent="-228600" algn="l" rtl="0">
              <a:lnSpc>
                <a:spcPct val="90000"/>
              </a:lnSpc>
              <a:spcBef>
                <a:spcPts val="1000"/>
              </a:spcBef>
              <a:spcAft>
                <a:spcPts val="0"/>
              </a:spcAft>
              <a:buClr>
                <a:schemeClr val="dk1"/>
              </a:buClr>
              <a:buSzPts val="2800"/>
              <a:buChar char="•"/>
            </a:pPr>
            <a:r>
              <a:rPr lang="en-US"/>
              <a:t>India recognized those mujahedeen who entered the region, and started advancing its troops across cease fire line</a:t>
            </a:r>
            <a:endParaRPr/>
          </a:p>
          <a:p>
            <a:pPr marL="228600" lvl="0" indent="-228600" algn="l" rtl="0">
              <a:lnSpc>
                <a:spcPct val="90000"/>
              </a:lnSpc>
              <a:spcBef>
                <a:spcPts val="1000"/>
              </a:spcBef>
              <a:spcAft>
                <a:spcPts val="0"/>
              </a:spcAft>
              <a:buClr>
                <a:schemeClr val="dk1"/>
              </a:buClr>
              <a:buSzPts val="2800"/>
              <a:buChar char="•"/>
            </a:pPr>
            <a:r>
              <a:rPr lang="en-US"/>
              <a:t>Pakistani troops also advanced in the cease fire line and the clashes started.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body" idx="1"/>
          </p:nvPr>
        </p:nvSpPr>
        <p:spPr>
          <a:xfrm>
            <a:off x="838200" y="167425"/>
            <a:ext cx="10515600" cy="60095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India launched attack on Pakistan through crossing the international boundary in Punjab. </a:t>
            </a:r>
            <a:endParaRPr/>
          </a:p>
          <a:p>
            <a:pPr marL="228600" lvl="0" indent="-228600" algn="l" rtl="0">
              <a:lnSpc>
                <a:spcPct val="90000"/>
              </a:lnSpc>
              <a:spcBef>
                <a:spcPts val="1000"/>
              </a:spcBef>
              <a:spcAft>
                <a:spcPts val="0"/>
              </a:spcAft>
              <a:buClr>
                <a:schemeClr val="dk1"/>
              </a:buClr>
              <a:buSzPts val="2800"/>
              <a:buChar char="•"/>
            </a:pPr>
            <a:r>
              <a:rPr lang="en-US"/>
              <a:t>The war was fought for almost 17 days from 6-23 September 1965</a:t>
            </a:r>
            <a:endParaRPr/>
          </a:p>
          <a:p>
            <a:pPr marL="228600" lvl="0" indent="-228600" algn="l" rtl="0">
              <a:lnSpc>
                <a:spcPct val="90000"/>
              </a:lnSpc>
              <a:spcBef>
                <a:spcPts val="1000"/>
              </a:spcBef>
              <a:spcAft>
                <a:spcPts val="0"/>
              </a:spcAft>
              <a:buClr>
                <a:schemeClr val="dk1"/>
              </a:buClr>
              <a:buSzPts val="2800"/>
              <a:buChar char="•"/>
            </a:pPr>
            <a:r>
              <a:rPr lang="en-US" b="1"/>
              <a:t>Tashkent agreement 1966</a:t>
            </a:r>
            <a:endParaRPr/>
          </a:p>
          <a:p>
            <a:pPr marL="228600" lvl="0" indent="-228600" algn="l" rtl="0">
              <a:lnSpc>
                <a:spcPct val="90000"/>
              </a:lnSpc>
              <a:spcBef>
                <a:spcPts val="1000"/>
              </a:spcBef>
              <a:spcAft>
                <a:spcPts val="0"/>
              </a:spcAft>
              <a:buClr>
                <a:schemeClr val="dk1"/>
              </a:buClr>
              <a:buSzPts val="2800"/>
              <a:buChar char="•"/>
            </a:pPr>
            <a:r>
              <a:rPr lang="en-US"/>
              <a:t>USSR intervened to bring cessation of the hostilities in between India and Pakistan</a:t>
            </a:r>
            <a:endParaRPr/>
          </a:p>
          <a:p>
            <a:pPr marL="228600" lvl="0" indent="-228600" algn="l" rtl="0">
              <a:lnSpc>
                <a:spcPct val="90000"/>
              </a:lnSpc>
              <a:spcBef>
                <a:spcPts val="1000"/>
              </a:spcBef>
              <a:spcAft>
                <a:spcPts val="0"/>
              </a:spcAft>
              <a:buClr>
                <a:schemeClr val="dk1"/>
              </a:buClr>
              <a:buSzPts val="2800"/>
              <a:buChar char="•"/>
            </a:pPr>
            <a:r>
              <a:rPr lang="en-US"/>
              <a:t>USSR Prime minister Alexi Kosygin invited Ayub and Indian Prime Minister Lal Bahadur Shastri to Tashkent to sign a peace agreement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highlight>
                  <a:srgbClr val="FFFF00"/>
                </a:highlight>
              </a:rPr>
              <a:t>Yahya Khan and separation of East Pakistan (1969-1971)				</a:t>
            </a:r>
            <a:endParaRPr>
              <a:highlight>
                <a:srgbClr val="FFFF00"/>
              </a:highlight>
            </a:endParaRPr>
          </a:p>
        </p:txBody>
      </p:sp>
      <p:sp>
        <p:nvSpPr>
          <p:cNvPr id="259" name="Google Shape;259;p32"/>
          <p:cNvSpPr txBox="1">
            <a:spLocks noGrp="1"/>
          </p:cNvSpPr>
          <p:nvPr>
            <p:ph type="body" idx="1"/>
          </p:nvPr>
        </p:nvSpPr>
        <p:spPr>
          <a:xfrm>
            <a:off x="838200" y="1901825"/>
            <a:ext cx="10515600" cy="4351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90000"/>
              </a:lnSpc>
              <a:spcBef>
                <a:spcPts val="0"/>
              </a:spcBef>
              <a:spcAft>
                <a:spcPts val="0"/>
              </a:spcAft>
              <a:buNone/>
            </a:pPr>
            <a:r>
              <a:rPr lang="en-US">
                <a:highlight>
                  <a:srgbClr val="00FFFF"/>
                </a:highlight>
              </a:rPr>
              <a:t>Introduction</a:t>
            </a:r>
            <a:endParaRPr>
              <a:highlight>
                <a:srgbClr val="00FFFF"/>
              </a:highlight>
            </a:endParaRPr>
          </a:p>
          <a:p>
            <a:pPr marL="228600" lvl="0" indent="0" algn="l" rtl="0">
              <a:lnSpc>
                <a:spcPct val="90000"/>
              </a:lnSpc>
              <a:spcBef>
                <a:spcPts val="0"/>
              </a:spcBef>
              <a:spcAft>
                <a:spcPts val="0"/>
              </a:spcAft>
              <a:buNone/>
            </a:pPr>
            <a:endParaRPr>
              <a:highlight>
                <a:srgbClr val="00FFFF"/>
              </a:highlight>
            </a:endParaRPr>
          </a:p>
          <a:p>
            <a:pPr marL="228600" lvl="0" indent="-228600" algn="l" rtl="0">
              <a:lnSpc>
                <a:spcPct val="90000"/>
              </a:lnSpc>
              <a:spcBef>
                <a:spcPts val="0"/>
              </a:spcBef>
              <a:spcAft>
                <a:spcPts val="0"/>
              </a:spcAft>
              <a:buClr>
                <a:schemeClr val="dk1"/>
              </a:buClr>
              <a:buSzPts val="2800"/>
              <a:buChar char="•"/>
            </a:pPr>
            <a:r>
              <a:rPr lang="en-US"/>
              <a:t>On 25</a:t>
            </a:r>
            <a:r>
              <a:rPr lang="en-US" baseline="30000"/>
              <a:t>th</a:t>
            </a:r>
            <a:r>
              <a:rPr lang="en-US"/>
              <a:t> March Ayub khan declared that he is transferring power to General Yahya Khan instead of elections, who also became the chief of army staff</a:t>
            </a:r>
            <a:endParaRPr/>
          </a:p>
          <a:p>
            <a:pPr marL="228600" lvl="0" indent="-228600" algn="l" rtl="0">
              <a:lnSpc>
                <a:spcPct val="90000"/>
              </a:lnSpc>
              <a:spcBef>
                <a:spcPts val="1000"/>
              </a:spcBef>
              <a:spcAft>
                <a:spcPts val="0"/>
              </a:spcAft>
              <a:buClr>
                <a:schemeClr val="dk1"/>
              </a:buClr>
              <a:buSzPts val="2800"/>
              <a:buChar char="•"/>
            </a:pPr>
            <a:r>
              <a:rPr lang="en-US"/>
              <a:t>When Yahya khan assumed the reigns of government he abrogated the 1962 constitution, banned all political activities, dismissed central and provincial assemblies and declared Martial law in the country.</a:t>
            </a:r>
            <a:endParaRPr/>
          </a:p>
          <a:p>
            <a:pPr marL="228600" lvl="0" indent="-228600" algn="l" rtl="0">
              <a:lnSpc>
                <a:spcPct val="90000"/>
              </a:lnSpc>
              <a:spcBef>
                <a:spcPts val="1000"/>
              </a:spcBef>
              <a:spcAft>
                <a:spcPts val="0"/>
              </a:spcAft>
              <a:buClr>
                <a:schemeClr val="dk1"/>
              </a:buClr>
              <a:buSzPts val="2800"/>
              <a:buChar char="•"/>
            </a:pPr>
            <a:r>
              <a:rPr lang="en-US"/>
              <a:t>The fundamental rights were suspended </a:t>
            </a:r>
            <a:endParaRPr/>
          </a:p>
          <a:p>
            <a:pPr marL="228600" lvl="0" indent="-228600" algn="l" rtl="0">
              <a:lnSpc>
                <a:spcPct val="90000"/>
              </a:lnSpc>
              <a:spcBef>
                <a:spcPts val="1000"/>
              </a:spcBef>
              <a:spcAft>
                <a:spcPts val="0"/>
              </a:spcAft>
              <a:buClr>
                <a:schemeClr val="dk1"/>
              </a:buClr>
              <a:buSzPts val="2800"/>
              <a:buChar char="•"/>
            </a:pPr>
            <a:r>
              <a:rPr lang="en-US"/>
              <a:t>There was a rise of discontentment and a sense of deprivation was assuming momentum in the East Pakistan.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body" idx="1"/>
          </p:nvPr>
        </p:nvSpPr>
        <p:spPr>
          <a:xfrm>
            <a:off x="838200" y="90152"/>
            <a:ext cx="10515600" cy="60868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caused shortage of the experienced civil servants</a:t>
            </a:r>
            <a:endParaRPr/>
          </a:p>
          <a:p>
            <a:pPr marL="228600" lvl="0" indent="-228600" algn="l" rtl="0">
              <a:lnSpc>
                <a:spcPct val="90000"/>
              </a:lnSpc>
              <a:spcBef>
                <a:spcPts val="1000"/>
              </a:spcBef>
              <a:spcAft>
                <a:spcPts val="0"/>
              </a:spcAft>
              <a:buClr>
                <a:schemeClr val="dk1"/>
              </a:buClr>
              <a:buSzPts val="2800"/>
              <a:buChar char="•"/>
            </a:pPr>
            <a:r>
              <a:rPr lang="en-US"/>
              <a:t>There was not enough stationary or furniture in the offices</a:t>
            </a:r>
            <a:endParaRPr/>
          </a:p>
          <a:p>
            <a:pPr marL="228600" lvl="0" indent="-228600" algn="l" rtl="0">
              <a:lnSpc>
                <a:spcPct val="90000"/>
              </a:lnSpc>
              <a:spcBef>
                <a:spcPts val="1000"/>
              </a:spcBef>
              <a:spcAft>
                <a:spcPts val="0"/>
              </a:spcAft>
              <a:buClr>
                <a:schemeClr val="dk1"/>
              </a:buClr>
              <a:buSzPts val="2800"/>
              <a:buChar char="•"/>
            </a:pPr>
            <a:r>
              <a:rPr lang="en-US"/>
              <a:t>Most of the civil servants were Hindus and they migrated to India</a:t>
            </a:r>
            <a:endParaRPr/>
          </a:p>
          <a:p>
            <a:pPr marL="228600" lvl="0" indent="-228600" algn="l" rtl="0">
              <a:lnSpc>
                <a:spcPct val="90000"/>
              </a:lnSpc>
              <a:spcBef>
                <a:spcPts val="1000"/>
              </a:spcBef>
              <a:spcAft>
                <a:spcPts val="0"/>
              </a:spcAft>
              <a:buClr>
                <a:schemeClr val="dk1"/>
              </a:buClr>
              <a:buSzPts val="2800"/>
              <a:buChar char="•"/>
            </a:pPr>
            <a:r>
              <a:rPr lang="en-US"/>
              <a:t>Pakistan was compelled to appoint the British officers to overcome the shortage</a:t>
            </a:r>
            <a:endParaRPr/>
          </a:p>
          <a:p>
            <a:pPr marL="228600" lvl="0" indent="-228600" algn="l" rtl="0">
              <a:lnSpc>
                <a:spcPct val="90000"/>
              </a:lnSpc>
              <a:spcBef>
                <a:spcPts val="1000"/>
              </a:spcBef>
              <a:spcAft>
                <a:spcPts val="0"/>
              </a:spcAft>
              <a:buClr>
                <a:schemeClr val="dk1"/>
              </a:buClr>
              <a:buSzPts val="2800"/>
              <a:buChar char="•"/>
            </a:pPr>
            <a:r>
              <a:rPr lang="en-US" b="1"/>
              <a:t>Division of Armed Forces and Military Assets</a:t>
            </a:r>
            <a:endParaRPr/>
          </a:p>
          <a:p>
            <a:pPr marL="228600" lvl="0" indent="-228600" algn="l" rtl="0">
              <a:lnSpc>
                <a:spcPct val="90000"/>
              </a:lnSpc>
              <a:spcBef>
                <a:spcPts val="1000"/>
              </a:spcBef>
              <a:spcAft>
                <a:spcPts val="0"/>
              </a:spcAft>
              <a:buClr>
                <a:schemeClr val="dk1"/>
              </a:buClr>
              <a:buSzPts val="2800"/>
              <a:buChar char="•"/>
            </a:pPr>
            <a:r>
              <a:rPr lang="en-US"/>
              <a:t>British commander in chief of military was in favor of keeping one military for both the nations</a:t>
            </a:r>
            <a:endParaRPr/>
          </a:p>
          <a:p>
            <a:pPr marL="228600" lvl="0" indent="-228600" algn="l" rtl="0">
              <a:lnSpc>
                <a:spcPct val="90000"/>
              </a:lnSpc>
              <a:spcBef>
                <a:spcPts val="1000"/>
              </a:spcBef>
              <a:spcAft>
                <a:spcPts val="0"/>
              </a:spcAft>
              <a:buClr>
                <a:schemeClr val="dk1"/>
              </a:buClr>
              <a:buSzPts val="2800"/>
              <a:buChar char="•"/>
            </a:pPr>
            <a:r>
              <a:rPr lang="en-US"/>
              <a:t>On the insistence of Muslim League he had accepted the division of the military assets</a:t>
            </a:r>
            <a:endParaRPr/>
          </a:p>
          <a:p>
            <a:pPr marL="228600" lvl="0" indent="-228600" algn="l" rtl="0">
              <a:lnSpc>
                <a:spcPct val="90000"/>
              </a:lnSpc>
              <a:spcBef>
                <a:spcPts val="1000"/>
              </a:spcBef>
              <a:spcAft>
                <a:spcPts val="0"/>
              </a:spcAft>
              <a:buClr>
                <a:schemeClr val="dk1"/>
              </a:buClr>
              <a:buSzPts val="2800"/>
              <a:buChar char="•"/>
            </a:pPr>
            <a:r>
              <a:rPr lang="en-US"/>
              <a:t>It was decided that the military assets would be divided on the ratio of 36% and 64% for Pakistan and India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body" idx="1"/>
          </p:nvPr>
        </p:nvSpPr>
        <p:spPr>
          <a:xfrm>
            <a:off x="838200" y="90152"/>
            <a:ext cx="10515600" cy="60868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bureaucracy has assumed more power during the Ayub regime due to introduction of the Basic democracies. </a:t>
            </a:r>
            <a:endParaRPr/>
          </a:p>
          <a:p>
            <a:pPr marL="228600" lvl="0" indent="-228600" algn="l" rtl="0">
              <a:lnSpc>
                <a:spcPct val="90000"/>
              </a:lnSpc>
              <a:spcBef>
                <a:spcPts val="1000"/>
              </a:spcBef>
              <a:spcAft>
                <a:spcPts val="0"/>
              </a:spcAft>
              <a:buClr>
                <a:schemeClr val="dk1"/>
              </a:buClr>
              <a:buSzPts val="2800"/>
              <a:buChar char="•"/>
            </a:pPr>
            <a:r>
              <a:rPr lang="en-US"/>
              <a:t>Yahya khan has decided to transfer the power to the elected representative body.</a:t>
            </a:r>
            <a:endParaRPr/>
          </a:p>
          <a:p>
            <a:pPr marL="228600" lvl="0" indent="-228600" algn="l" rtl="0">
              <a:lnSpc>
                <a:spcPct val="90000"/>
              </a:lnSpc>
              <a:spcBef>
                <a:spcPts val="1000"/>
              </a:spcBef>
              <a:spcAft>
                <a:spcPts val="0"/>
              </a:spcAft>
              <a:buClr>
                <a:schemeClr val="dk1"/>
              </a:buClr>
              <a:buSzPts val="2800"/>
              <a:buChar char="•"/>
            </a:pPr>
            <a:r>
              <a:rPr lang="en-US"/>
              <a:t>One unit scheme was dissolved and West Pakistan province was divided into four provinces namely; NWFP, Balochistan, Sindh, and Punjab.</a:t>
            </a:r>
            <a:endParaRPr/>
          </a:p>
          <a:p>
            <a:pPr marL="228600" lvl="0" indent="-228600" algn="l" rtl="0">
              <a:lnSpc>
                <a:spcPct val="90000"/>
              </a:lnSpc>
              <a:spcBef>
                <a:spcPts val="1000"/>
              </a:spcBef>
              <a:spcAft>
                <a:spcPts val="0"/>
              </a:spcAft>
              <a:buClr>
                <a:schemeClr val="dk1"/>
              </a:buClr>
              <a:buSzPts val="2800"/>
              <a:buChar char="•"/>
            </a:pPr>
            <a:r>
              <a:rPr lang="en-US"/>
              <a:t>The principle of one man one vote was accepted for the general elections. </a:t>
            </a:r>
            <a:endParaRPr/>
          </a:p>
          <a:p>
            <a:pPr marL="228600" lvl="0" indent="-228600" algn="l" rtl="0">
              <a:lnSpc>
                <a:spcPct val="90000"/>
              </a:lnSpc>
              <a:spcBef>
                <a:spcPts val="1000"/>
              </a:spcBef>
              <a:spcAft>
                <a:spcPts val="0"/>
              </a:spcAft>
              <a:buClr>
                <a:schemeClr val="dk1"/>
              </a:buClr>
              <a:buSzPts val="2800"/>
              <a:buChar char="•"/>
            </a:pPr>
            <a:r>
              <a:rPr lang="en-US"/>
              <a:t>Legal Framework order (1970) was introduced in order to run the affairs of the country in the absence of the constitution.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4"/>
          <p:cNvSpPr txBox="1">
            <a:spLocks noGrp="1"/>
          </p:cNvSpPr>
          <p:nvPr>
            <p:ph type="body" idx="1"/>
          </p:nvPr>
        </p:nvSpPr>
        <p:spPr>
          <a:xfrm>
            <a:off x="838200" y="128789"/>
            <a:ext cx="10515600" cy="60481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 was declared that after the elections, the constituent assembly has to frame constitution within 120 days of its first meeting. Otherwise the assembly would be dismissed</a:t>
            </a:r>
            <a:endParaRPr/>
          </a:p>
          <a:p>
            <a:pPr marL="228600" lvl="0" indent="0" algn="l" rtl="0">
              <a:lnSpc>
                <a:spcPct val="90000"/>
              </a:lnSpc>
              <a:spcBef>
                <a:spcPts val="1000"/>
              </a:spcBef>
              <a:spcAft>
                <a:spcPts val="0"/>
              </a:spcAft>
              <a:buNone/>
            </a:pPr>
            <a:r>
              <a:rPr lang="en-US" b="1">
                <a:highlight>
                  <a:srgbClr val="00FFFF"/>
                </a:highlight>
              </a:rPr>
              <a:t>1970 general elections</a:t>
            </a:r>
            <a:endParaRPr>
              <a:highlight>
                <a:srgbClr val="00FFFF"/>
              </a:highlight>
            </a:endParaRPr>
          </a:p>
          <a:p>
            <a:pPr marL="228600" lvl="0" indent="-228600" algn="l" rtl="0">
              <a:lnSpc>
                <a:spcPct val="90000"/>
              </a:lnSpc>
              <a:spcBef>
                <a:spcPts val="1000"/>
              </a:spcBef>
              <a:spcAft>
                <a:spcPts val="0"/>
              </a:spcAft>
              <a:buClr>
                <a:schemeClr val="dk1"/>
              </a:buClr>
              <a:buSzPts val="2800"/>
              <a:buChar char="•"/>
            </a:pPr>
            <a:r>
              <a:rPr lang="en-US"/>
              <a:t>Awami League was dominant political actor in the eastern wing of Pakistan. </a:t>
            </a:r>
            <a:endParaRPr/>
          </a:p>
          <a:p>
            <a:pPr marL="228600" lvl="0" indent="-228600" algn="l" rtl="0">
              <a:lnSpc>
                <a:spcPct val="90000"/>
              </a:lnSpc>
              <a:spcBef>
                <a:spcPts val="1000"/>
              </a:spcBef>
              <a:spcAft>
                <a:spcPts val="0"/>
              </a:spcAft>
              <a:buClr>
                <a:schemeClr val="dk1"/>
              </a:buClr>
              <a:buSzPts val="2800"/>
              <a:buChar char="•"/>
            </a:pPr>
            <a:r>
              <a:rPr lang="en-US"/>
              <a:t>It fought the elections on the </a:t>
            </a:r>
            <a:r>
              <a:rPr lang="en-US">
                <a:highlight>
                  <a:schemeClr val="accent3"/>
                </a:highlight>
              </a:rPr>
              <a:t>six point agenda of Shiekh Mujib</a:t>
            </a:r>
            <a:r>
              <a:rPr lang="en-US"/>
              <a:t>. </a:t>
            </a:r>
            <a:endParaRPr/>
          </a:p>
          <a:p>
            <a:pPr marL="228600" lvl="0" indent="-228600" algn="l" rtl="0">
              <a:lnSpc>
                <a:spcPct val="90000"/>
              </a:lnSpc>
              <a:spcBef>
                <a:spcPts val="1000"/>
              </a:spcBef>
              <a:spcAft>
                <a:spcPts val="0"/>
              </a:spcAft>
              <a:buClr>
                <a:schemeClr val="dk1"/>
              </a:buClr>
              <a:buSzPts val="2800"/>
              <a:buChar char="•"/>
            </a:pPr>
            <a:r>
              <a:rPr lang="en-US"/>
              <a:t>In Western wing of Pakistan, Pakistan Peoples Party was the dominant political party. Zulfiqaur Ali Bhutto fought the elections on the concept of Islamic Socialism with the slogan of Roti, Kapra, Makan.</a:t>
            </a:r>
            <a:endParaRPr/>
          </a:p>
          <a:p>
            <a:pPr marL="228600" lvl="0" indent="-228600" algn="l" rtl="0">
              <a:spcBef>
                <a:spcPts val="0"/>
              </a:spcBef>
              <a:spcAft>
                <a:spcPts val="0"/>
              </a:spcAft>
              <a:buSzPts val="1800"/>
              <a:buChar char="•"/>
            </a:pPr>
            <a:r>
              <a:rPr lang="en-US"/>
              <a:t>Awami league won all the seats in the Eastern Wing except 2 seats. On the other hand PPP won majority in the Western wing.</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5"/>
          <p:cNvSpPr txBox="1">
            <a:spLocks noGrp="1"/>
          </p:cNvSpPr>
          <p:nvPr>
            <p:ph type="body" idx="1"/>
          </p:nvPr>
        </p:nvSpPr>
        <p:spPr>
          <a:xfrm>
            <a:off x="838200" y="90152"/>
            <a:ext cx="10515600" cy="608681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b="1"/>
              <a:t>Transfer of power Mujib-Bhutto-Yahya</a:t>
            </a:r>
            <a:endParaRPr b="1"/>
          </a:p>
          <a:p>
            <a:pPr marL="228600" lvl="0" indent="-228600" algn="l" rtl="0">
              <a:lnSpc>
                <a:spcPct val="90000"/>
              </a:lnSpc>
              <a:spcBef>
                <a:spcPts val="1000"/>
              </a:spcBef>
              <a:spcAft>
                <a:spcPts val="0"/>
              </a:spcAft>
              <a:buClr>
                <a:schemeClr val="dk1"/>
              </a:buClr>
              <a:buSzPts val="2800"/>
              <a:buChar char="•"/>
            </a:pPr>
            <a:r>
              <a:rPr lang="en-US"/>
              <a:t>Mujib declared that he would make the six point agenda part of the constitution</a:t>
            </a:r>
            <a:endParaRPr/>
          </a:p>
          <a:p>
            <a:pPr marL="228600" lvl="0" indent="-228600" algn="l" rtl="0">
              <a:lnSpc>
                <a:spcPct val="90000"/>
              </a:lnSpc>
              <a:spcBef>
                <a:spcPts val="1000"/>
              </a:spcBef>
              <a:spcAft>
                <a:spcPts val="0"/>
              </a:spcAft>
              <a:buClr>
                <a:schemeClr val="dk1"/>
              </a:buClr>
              <a:buSzPts val="2800"/>
              <a:buChar char="•"/>
            </a:pPr>
            <a:r>
              <a:rPr lang="en-US"/>
              <a:t>Mujib has kept the rebellious movement active in the eastern wing of Pakistan to keep the power of the people in order to negotiate with the government.</a:t>
            </a:r>
            <a:endParaRPr/>
          </a:p>
          <a:p>
            <a:pPr marL="228600" lvl="0" indent="-228600" algn="l" rtl="0">
              <a:lnSpc>
                <a:spcPct val="90000"/>
              </a:lnSpc>
              <a:spcBef>
                <a:spcPts val="1000"/>
              </a:spcBef>
              <a:spcAft>
                <a:spcPts val="0"/>
              </a:spcAft>
              <a:buClr>
                <a:schemeClr val="dk1"/>
              </a:buClr>
              <a:buSzPts val="2800"/>
              <a:buChar char="•"/>
            </a:pPr>
            <a:r>
              <a:rPr lang="en-US"/>
              <a:t>Bhutto declared that without the involvement of his party no constitution could be framed just on the basis of the dictates of the majority party. </a:t>
            </a:r>
            <a:endParaRPr/>
          </a:p>
          <a:p>
            <a:pPr marL="228600" lvl="0" indent="-228600" algn="l" rtl="0">
              <a:lnSpc>
                <a:spcPct val="90000"/>
              </a:lnSpc>
              <a:spcBef>
                <a:spcPts val="1000"/>
              </a:spcBef>
              <a:spcAft>
                <a:spcPts val="0"/>
              </a:spcAft>
              <a:buClr>
                <a:schemeClr val="dk1"/>
              </a:buClr>
              <a:buSzPts val="2800"/>
              <a:buChar char="•"/>
            </a:pPr>
            <a:r>
              <a:rPr lang="en-US"/>
              <a:t>The session of the National Assembly was delayed due to the deadlock in between Bhutto and Mujib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body" idx="1"/>
          </p:nvPr>
        </p:nvSpPr>
        <p:spPr>
          <a:xfrm>
            <a:off x="838200" y="154546"/>
            <a:ext cx="10515600" cy="60224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Bhutto went Dhaka to held negotiations with Mujib on 26</a:t>
            </a:r>
            <a:r>
              <a:rPr lang="en-US" baseline="30000"/>
              <a:t>th</a:t>
            </a:r>
            <a:r>
              <a:rPr lang="en-US"/>
              <a:t> January 1971. However, Mujib remained adamant on his demand of six point agenda to be made the part of the constitution.</a:t>
            </a:r>
            <a:endParaRPr/>
          </a:p>
          <a:p>
            <a:pPr marL="228600" lvl="0" indent="-228600" algn="l" rtl="0">
              <a:lnSpc>
                <a:spcPct val="90000"/>
              </a:lnSpc>
              <a:spcBef>
                <a:spcPts val="1000"/>
              </a:spcBef>
              <a:spcAft>
                <a:spcPts val="0"/>
              </a:spcAft>
              <a:buClr>
                <a:schemeClr val="dk1"/>
              </a:buClr>
              <a:buSzPts val="2800"/>
              <a:buChar char="•"/>
            </a:pPr>
            <a:r>
              <a:rPr lang="en-US"/>
              <a:t>Yahya Khan postponed the assesmbly session because Bhutto said that if the session of assembly took place he would launch a great movement in the West Pakistan.</a:t>
            </a:r>
            <a:endParaRPr/>
          </a:p>
          <a:p>
            <a:pPr marL="228600" lvl="0" indent="-228600" algn="l" rtl="0">
              <a:lnSpc>
                <a:spcPct val="90000"/>
              </a:lnSpc>
              <a:spcBef>
                <a:spcPts val="1000"/>
              </a:spcBef>
              <a:spcAft>
                <a:spcPts val="0"/>
              </a:spcAft>
              <a:buClr>
                <a:schemeClr val="dk1"/>
              </a:buClr>
              <a:buSzPts val="2800"/>
              <a:buChar char="•"/>
            </a:pPr>
            <a:r>
              <a:rPr lang="en-US"/>
              <a:t>On 2</a:t>
            </a:r>
            <a:r>
              <a:rPr lang="en-US" baseline="30000"/>
              <a:t>nd</a:t>
            </a:r>
            <a:r>
              <a:rPr lang="en-US"/>
              <a:t> March 1970, Mujib launched civil disobedience movement in the eastern wing of the country. </a:t>
            </a:r>
            <a:endParaRPr/>
          </a:p>
          <a:p>
            <a:pPr marL="228600" lvl="0" indent="-228600" algn="l" rtl="0">
              <a:lnSpc>
                <a:spcPct val="90000"/>
              </a:lnSpc>
              <a:spcBef>
                <a:spcPts val="1000"/>
              </a:spcBef>
              <a:spcAft>
                <a:spcPts val="0"/>
              </a:spcAft>
              <a:buClr>
                <a:schemeClr val="dk1"/>
              </a:buClr>
              <a:buSzPts val="2800"/>
              <a:buChar char="•"/>
            </a:pPr>
            <a:r>
              <a:rPr lang="en-US"/>
              <a:t>Yahya khan called a meeting of the 12 elected members from the two wings of the country to decide the date for the session of the National assembly. </a:t>
            </a:r>
            <a:endParaRPr/>
          </a:p>
          <a:p>
            <a:pPr marL="228600" lvl="0" indent="-228600" algn="l" rtl="0">
              <a:lnSpc>
                <a:spcPct val="90000"/>
              </a:lnSpc>
              <a:spcBef>
                <a:spcPts val="1000"/>
              </a:spcBef>
              <a:spcAft>
                <a:spcPts val="0"/>
              </a:spcAft>
              <a:buClr>
                <a:schemeClr val="dk1"/>
              </a:buClr>
              <a:buSzPts val="2800"/>
              <a:buChar char="•"/>
            </a:pPr>
            <a:r>
              <a:rPr lang="en-US"/>
              <a:t>Yahya khan decided that the session of the national assembly would held in Dhaka on 25</a:t>
            </a:r>
            <a:r>
              <a:rPr lang="en-US" baseline="30000"/>
              <a:t>th</a:t>
            </a:r>
            <a:r>
              <a:rPr lang="en-US"/>
              <a:t> March, 1971.</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body" idx="1"/>
          </p:nvPr>
        </p:nvSpPr>
        <p:spPr>
          <a:xfrm>
            <a:off x="838200" y="154546"/>
            <a:ext cx="10515600" cy="60224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Mujib demanded to lift the martial law from the country, transfer the power to the elected representatives of the people, and stop military build up from the Eastern Wing of the country.</a:t>
            </a:r>
            <a:endParaRPr/>
          </a:p>
          <a:p>
            <a:pPr marL="228600" lvl="0" indent="-228600" algn="l" rtl="0">
              <a:lnSpc>
                <a:spcPct val="90000"/>
              </a:lnSpc>
              <a:spcBef>
                <a:spcPts val="1000"/>
              </a:spcBef>
              <a:spcAft>
                <a:spcPts val="0"/>
              </a:spcAft>
              <a:buClr>
                <a:schemeClr val="dk1"/>
              </a:buClr>
              <a:buSzPts val="2800"/>
              <a:buChar char="•"/>
            </a:pPr>
            <a:r>
              <a:rPr lang="en-US" b="1"/>
              <a:t>Civil War in Eastern Pakistan</a:t>
            </a:r>
            <a:endParaRPr/>
          </a:p>
          <a:p>
            <a:pPr marL="228600" lvl="0" indent="-228600" algn="l" rtl="0">
              <a:lnSpc>
                <a:spcPct val="90000"/>
              </a:lnSpc>
              <a:spcBef>
                <a:spcPts val="1000"/>
              </a:spcBef>
              <a:spcAft>
                <a:spcPts val="0"/>
              </a:spcAft>
              <a:buClr>
                <a:schemeClr val="dk1"/>
              </a:buClr>
              <a:buSzPts val="2800"/>
              <a:buChar char="•"/>
            </a:pPr>
            <a:r>
              <a:rPr lang="en-US"/>
              <a:t>It was not accepted as a result of Awami league decided to declare independence from the West wing of Pakistan on 24</a:t>
            </a:r>
            <a:r>
              <a:rPr lang="en-US" baseline="30000"/>
              <a:t>th</a:t>
            </a:r>
            <a:r>
              <a:rPr lang="en-US"/>
              <a:t> March, 1971. </a:t>
            </a:r>
            <a:endParaRPr/>
          </a:p>
          <a:p>
            <a:pPr marL="228600" lvl="0" indent="-228600" algn="l" rtl="0">
              <a:lnSpc>
                <a:spcPct val="90000"/>
              </a:lnSpc>
              <a:spcBef>
                <a:spcPts val="1000"/>
              </a:spcBef>
              <a:spcAft>
                <a:spcPts val="0"/>
              </a:spcAft>
              <a:buClr>
                <a:schemeClr val="dk1"/>
              </a:buClr>
              <a:buSzPts val="2800"/>
              <a:buChar char="•"/>
            </a:pPr>
            <a:r>
              <a:rPr lang="en-US"/>
              <a:t>Yahya khan ordered the military to bring the law and order situation to normalcy. Mujib and other political leaders were arrested, as a result of which civil war was started in the East Pakistan. </a:t>
            </a:r>
            <a:endParaRPr/>
          </a:p>
          <a:p>
            <a:pPr marL="228600" lvl="0" indent="-228600" algn="l" rtl="0">
              <a:lnSpc>
                <a:spcPct val="90000"/>
              </a:lnSpc>
              <a:spcBef>
                <a:spcPts val="1000"/>
              </a:spcBef>
              <a:spcAft>
                <a:spcPts val="0"/>
              </a:spcAft>
              <a:buClr>
                <a:schemeClr val="dk1"/>
              </a:buClr>
              <a:buSzPts val="2800"/>
              <a:buChar char="•"/>
            </a:pPr>
            <a:r>
              <a:rPr lang="en-US"/>
              <a:t>The onset of the civil war compelled large number of people to take refuge in India. </a:t>
            </a:r>
            <a:endParaRPr/>
          </a:p>
          <a:p>
            <a:pPr marL="228600" lvl="0" indent="-228600" algn="l" rtl="0">
              <a:lnSpc>
                <a:spcPct val="90000"/>
              </a:lnSpc>
              <a:spcBef>
                <a:spcPts val="1000"/>
              </a:spcBef>
              <a:spcAft>
                <a:spcPts val="0"/>
              </a:spcAft>
              <a:buClr>
                <a:schemeClr val="dk1"/>
              </a:buClr>
              <a:buSzPts val="2800"/>
              <a:buChar char="•"/>
            </a:pPr>
            <a:r>
              <a:rPr lang="en-US"/>
              <a:t>This provided India an opportunity to intervene and resolve the civil war.</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8"/>
          <p:cNvSpPr txBox="1">
            <a:spLocks noGrp="1"/>
          </p:cNvSpPr>
          <p:nvPr>
            <p:ph type="body" idx="1"/>
          </p:nvPr>
        </p:nvSpPr>
        <p:spPr>
          <a:xfrm>
            <a:off x="838200" y="115910"/>
            <a:ext cx="10515600" cy="60610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November, 1971, Indian troops crossed the border, and assisted the Mukti-Bahini (independence Guerilla forces) to launch attacks against Pakistani troops. </a:t>
            </a:r>
            <a:endParaRPr/>
          </a:p>
          <a:p>
            <a:pPr marL="228600" lvl="0" indent="-228600" algn="l" rtl="0">
              <a:lnSpc>
                <a:spcPct val="90000"/>
              </a:lnSpc>
              <a:spcBef>
                <a:spcPts val="1000"/>
              </a:spcBef>
              <a:spcAft>
                <a:spcPts val="0"/>
              </a:spcAft>
              <a:buClr>
                <a:schemeClr val="dk1"/>
              </a:buClr>
              <a:buSzPts val="2800"/>
              <a:buChar char="•"/>
            </a:pPr>
            <a:r>
              <a:rPr lang="en-US"/>
              <a:t>On 3</a:t>
            </a:r>
            <a:r>
              <a:rPr lang="en-US" baseline="30000"/>
              <a:t>rd</a:t>
            </a:r>
            <a:r>
              <a:rPr lang="en-US"/>
              <a:t> December, 1971 a war started between India and Pakistan. The war was fought on the border between West Pakistan and India and in the Kashmir valley. </a:t>
            </a:r>
            <a:endParaRPr/>
          </a:p>
          <a:p>
            <a:pPr marL="228600" lvl="0" indent="-228600" algn="l" rtl="0">
              <a:lnSpc>
                <a:spcPct val="90000"/>
              </a:lnSpc>
              <a:spcBef>
                <a:spcPts val="1000"/>
              </a:spcBef>
              <a:spcAft>
                <a:spcPts val="0"/>
              </a:spcAft>
              <a:buClr>
                <a:schemeClr val="dk1"/>
              </a:buClr>
              <a:buSzPts val="2800"/>
              <a:buChar char="•"/>
            </a:pPr>
            <a:r>
              <a:rPr lang="en-US"/>
              <a:t>On 16</a:t>
            </a:r>
            <a:r>
              <a:rPr lang="en-US" baseline="30000"/>
              <a:t>th</a:t>
            </a:r>
            <a:r>
              <a:rPr lang="en-US"/>
              <a:t> December 1971 the East Pakistan became independent.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title"/>
          </p:nvPr>
        </p:nvSpPr>
        <p:spPr>
          <a:xfrm>
            <a:off x="838200" y="94669"/>
            <a:ext cx="10515600" cy="9485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highlight>
                  <a:srgbClr val="FFFF00"/>
                </a:highlight>
              </a:rPr>
              <a:t>Z.A Bhutto era (1972-1977)</a:t>
            </a:r>
            <a:endParaRPr>
              <a:highlight>
                <a:srgbClr val="FFFF00"/>
              </a:highlight>
            </a:endParaRPr>
          </a:p>
        </p:txBody>
      </p:sp>
      <p:sp>
        <p:nvSpPr>
          <p:cNvPr id="295" name="Google Shape;295;p39"/>
          <p:cNvSpPr txBox="1">
            <a:spLocks noGrp="1"/>
          </p:cNvSpPr>
          <p:nvPr>
            <p:ph type="body" idx="1"/>
          </p:nvPr>
        </p:nvSpPr>
        <p:spPr>
          <a:xfrm>
            <a:off x="838200" y="1043189"/>
            <a:ext cx="10515600" cy="5133774"/>
          </a:xfrm>
          <a:prstGeom prst="rect">
            <a:avLst/>
          </a:prstGeom>
          <a:noFill/>
          <a:ln>
            <a:noFill/>
          </a:ln>
        </p:spPr>
        <p:txBody>
          <a:bodyPr spcFirstLastPara="1" wrap="square" lIns="91425" tIns="45700" rIns="91425" bIns="45700" anchor="t" anchorCtr="0">
            <a:normAutofit fontScale="92500" lnSpcReduction="20000"/>
          </a:bodyPr>
          <a:lstStyle/>
          <a:p>
            <a:pPr marL="228600" lvl="0" indent="0" algn="l" rtl="0">
              <a:lnSpc>
                <a:spcPct val="90000"/>
              </a:lnSpc>
              <a:spcBef>
                <a:spcPts val="0"/>
              </a:spcBef>
              <a:spcAft>
                <a:spcPts val="0"/>
              </a:spcAft>
              <a:buNone/>
            </a:pPr>
            <a:r>
              <a:rPr lang="en-US" sz="3016" b="1">
                <a:highlight>
                  <a:srgbClr val="00FFFF"/>
                </a:highlight>
              </a:rPr>
              <a:t>Introduction</a:t>
            </a:r>
            <a:endParaRPr sz="3016" b="1">
              <a:highlight>
                <a:srgbClr val="00FFFF"/>
              </a:highlight>
            </a:endParaRPr>
          </a:p>
          <a:p>
            <a:pPr marL="228600" lvl="0" indent="0" algn="l" rtl="0">
              <a:lnSpc>
                <a:spcPct val="90000"/>
              </a:lnSpc>
              <a:spcBef>
                <a:spcPts val="0"/>
              </a:spcBef>
              <a:spcAft>
                <a:spcPts val="0"/>
              </a:spcAft>
              <a:buNone/>
            </a:pPr>
            <a:endParaRPr/>
          </a:p>
          <a:p>
            <a:pPr marL="228600" lvl="0" indent="0" algn="l" rtl="0">
              <a:lnSpc>
                <a:spcPct val="90000"/>
              </a:lnSpc>
              <a:spcBef>
                <a:spcPts val="0"/>
              </a:spcBef>
              <a:spcAft>
                <a:spcPts val="0"/>
              </a:spcAft>
              <a:buNone/>
            </a:pPr>
            <a:r>
              <a:rPr lang="en-US"/>
              <a:t>The defeat of the army in the 1971 war has greatly decreased the legitimacy of the army in Pakistan. Consequently, Yayha khan abdicated and Z. A Bhutto became the President and Civilian Chief Martial administrator on 20</a:t>
            </a:r>
            <a:r>
              <a:rPr lang="en-US" baseline="30000"/>
              <a:t>th</a:t>
            </a:r>
            <a:r>
              <a:rPr lang="en-US"/>
              <a:t> December 1971.</a:t>
            </a:r>
            <a:endParaRPr/>
          </a:p>
          <a:p>
            <a:pPr marL="228600" lvl="0" indent="0" algn="l" rtl="0">
              <a:lnSpc>
                <a:spcPct val="90000"/>
              </a:lnSpc>
              <a:spcBef>
                <a:spcPts val="1000"/>
              </a:spcBef>
              <a:spcAft>
                <a:spcPts val="0"/>
              </a:spcAft>
              <a:buNone/>
            </a:pPr>
            <a:r>
              <a:rPr lang="en-US" b="1">
                <a:highlight>
                  <a:srgbClr val="00FFFF"/>
                </a:highlight>
              </a:rPr>
              <a:t>Reforms introduced by Z.A Bhutto</a:t>
            </a:r>
            <a:endParaRPr>
              <a:highlight>
                <a:srgbClr val="00FFFF"/>
              </a:highlight>
            </a:endParaRPr>
          </a:p>
          <a:p>
            <a:pPr marL="228600" lvl="0" indent="-215265" algn="l" rtl="0">
              <a:lnSpc>
                <a:spcPct val="90000"/>
              </a:lnSpc>
              <a:spcBef>
                <a:spcPts val="1000"/>
              </a:spcBef>
              <a:spcAft>
                <a:spcPts val="0"/>
              </a:spcAft>
              <a:buClr>
                <a:schemeClr val="dk1"/>
              </a:buClr>
              <a:buSzPct val="100000"/>
              <a:buChar char="•"/>
            </a:pPr>
            <a:r>
              <a:rPr lang="en-US" b="1"/>
              <a:t>Nationalization of the industries</a:t>
            </a:r>
            <a:endParaRPr/>
          </a:p>
          <a:p>
            <a:pPr marL="228600" lvl="0" indent="-215265" algn="l" rtl="0">
              <a:lnSpc>
                <a:spcPct val="90000"/>
              </a:lnSpc>
              <a:spcBef>
                <a:spcPts val="1000"/>
              </a:spcBef>
              <a:spcAft>
                <a:spcPts val="0"/>
              </a:spcAft>
              <a:buClr>
                <a:schemeClr val="dk1"/>
              </a:buClr>
              <a:buSzPct val="100000"/>
              <a:buChar char="•"/>
            </a:pPr>
            <a:r>
              <a:rPr lang="en-US"/>
              <a:t>In January 1972, 31 industries were taken over by the government which included the industries related to iron and steel, basic metals, heavy engineering, motor vehicles, chemicals, cement, and electricity.</a:t>
            </a:r>
            <a:endParaRPr/>
          </a:p>
          <a:p>
            <a:pPr marL="228600" lvl="0" indent="-215265" algn="l" rtl="0">
              <a:lnSpc>
                <a:spcPct val="90000"/>
              </a:lnSpc>
              <a:spcBef>
                <a:spcPts val="1000"/>
              </a:spcBef>
              <a:spcAft>
                <a:spcPts val="0"/>
              </a:spcAft>
              <a:buClr>
                <a:schemeClr val="dk1"/>
              </a:buClr>
              <a:buSzPct val="100000"/>
              <a:buChar char="•"/>
            </a:pPr>
            <a:r>
              <a:rPr lang="en-US"/>
              <a:t>In the second phase of the nationalization the rice husking units were nationalized in 1976</a:t>
            </a:r>
            <a:endParaRPr/>
          </a:p>
          <a:p>
            <a:pPr marL="228600" lvl="0" indent="-215265" algn="l" rtl="0">
              <a:lnSpc>
                <a:spcPct val="90000"/>
              </a:lnSpc>
              <a:spcBef>
                <a:spcPts val="1000"/>
              </a:spcBef>
              <a:spcAft>
                <a:spcPts val="0"/>
              </a:spcAft>
              <a:buClr>
                <a:schemeClr val="dk1"/>
              </a:buClr>
              <a:buSzPct val="100000"/>
              <a:buChar char="•"/>
            </a:pPr>
            <a:r>
              <a:rPr lang="en-US"/>
              <a:t>The private commercial banks were also nationalized </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body" idx="1"/>
          </p:nvPr>
        </p:nvSpPr>
        <p:spPr>
          <a:xfrm>
            <a:off x="838200" y="154546"/>
            <a:ext cx="10515600" cy="60224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insurance business were also nationalized. The State life insurance was thus established in 1972.</a:t>
            </a:r>
            <a:endParaRPr/>
          </a:p>
          <a:p>
            <a:pPr marL="228600" lvl="0" indent="-228600" algn="l" rtl="0">
              <a:lnSpc>
                <a:spcPct val="90000"/>
              </a:lnSpc>
              <a:spcBef>
                <a:spcPts val="1000"/>
              </a:spcBef>
              <a:spcAft>
                <a:spcPts val="0"/>
              </a:spcAft>
              <a:buClr>
                <a:schemeClr val="dk1"/>
              </a:buClr>
              <a:buSzPts val="2800"/>
              <a:buChar char="•"/>
            </a:pPr>
            <a:r>
              <a:rPr lang="en-US" b="1"/>
              <a:t>Land Reforms</a:t>
            </a:r>
            <a:endParaRPr/>
          </a:p>
          <a:p>
            <a:pPr marL="228600" lvl="0" indent="-228600" algn="l" rtl="0">
              <a:lnSpc>
                <a:spcPct val="90000"/>
              </a:lnSpc>
              <a:spcBef>
                <a:spcPts val="1000"/>
              </a:spcBef>
              <a:spcAft>
                <a:spcPts val="0"/>
              </a:spcAft>
              <a:buClr>
                <a:schemeClr val="dk1"/>
              </a:buClr>
              <a:buSzPts val="2800"/>
              <a:buChar char="•"/>
            </a:pPr>
            <a:r>
              <a:rPr lang="en-US"/>
              <a:t>The landowners could keep 150 acres of irrigated in first phase (1972) and 100 acres of irrigated land in second phase (1977).</a:t>
            </a:r>
            <a:endParaRPr/>
          </a:p>
          <a:p>
            <a:pPr marL="228600" lvl="0" indent="-228600" algn="l" rtl="0">
              <a:lnSpc>
                <a:spcPct val="90000"/>
              </a:lnSpc>
              <a:spcBef>
                <a:spcPts val="1000"/>
              </a:spcBef>
              <a:spcAft>
                <a:spcPts val="0"/>
              </a:spcAft>
              <a:buClr>
                <a:schemeClr val="dk1"/>
              </a:buClr>
              <a:buSzPts val="2800"/>
              <a:buChar char="•"/>
            </a:pPr>
            <a:r>
              <a:rPr lang="en-US"/>
              <a:t>For the unirrigated land, the landowners could keep 30 acres in the first phase (1972), and 200 acres in the second phase (1977).</a:t>
            </a:r>
            <a:endParaRPr/>
          </a:p>
          <a:p>
            <a:pPr marL="228600" lvl="0" indent="-228600" algn="l" rtl="0">
              <a:lnSpc>
                <a:spcPct val="90000"/>
              </a:lnSpc>
              <a:spcBef>
                <a:spcPts val="1000"/>
              </a:spcBef>
              <a:spcAft>
                <a:spcPts val="0"/>
              </a:spcAft>
              <a:buClr>
                <a:schemeClr val="dk1"/>
              </a:buClr>
              <a:buSzPts val="2800"/>
              <a:buChar char="•"/>
            </a:pPr>
            <a:r>
              <a:rPr lang="en-US" b="1"/>
              <a:t>Labor Reforms</a:t>
            </a:r>
            <a:endParaRPr/>
          </a:p>
          <a:p>
            <a:pPr marL="228600" lvl="0" indent="-228600" algn="l" rtl="0">
              <a:lnSpc>
                <a:spcPct val="90000"/>
              </a:lnSpc>
              <a:spcBef>
                <a:spcPts val="1000"/>
              </a:spcBef>
              <a:spcAft>
                <a:spcPts val="0"/>
              </a:spcAft>
              <a:buClr>
                <a:schemeClr val="dk1"/>
              </a:buClr>
              <a:buSzPts val="2800"/>
              <a:buChar char="•"/>
            </a:pPr>
            <a:r>
              <a:rPr lang="en-US"/>
              <a:t>The reforms introduced under the Labor Law ordinance of 1975; in which the medical coverage during work, group insurance, safeguard against the arbitrary termination of the employment, and the propagation of the trade unions was introduced.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body" idx="1"/>
          </p:nvPr>
        </p:nvSpPr>
        <p:spPr>
          <a:xfrm>
            <a:off x="838200" y="0"/>
            <a:ext cx="10515600" cy="6176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Health Policy</a:t>
            </a:r>
            <a:endParaRPr/>
          </a:p>
          <a:p>
            <a:pPr marL="228600" lvl="0" indent="-228600" algn="l" rtl="0">
              <a:lnSpc>
                <a:spcPct val="90000"/>
              </a:lnSpc>
              <a:spcBef>
                <a:spcPts val="1000"/>
              </a:spcBef>
              <a:spcAft>
                <a:spcPts val="0"/>
              </a:spcAft>
              <a:buClr>
                <a:schemeClr val="dk1"/>
              </a:buClr>
              <a:buSzPts val="2800"/>
              <a:buChar char="•"/>
            </a:pPr>
            <a:r>
              <a:rPr lang="en-US"/>
              <a:t> New hospitals and dispensaries were opened all over the country</a:t>
            </a:r>
            <a:endParaRPr/>
          </a:p>
          <a:p>
            <a:pPr marL="228600" lvl="0" indent="-228600" algn="l" rtl="0">
              <a:lnSpc>
                <a:spcPct val="90000"/>
              </a:lnSpc>
              <a:spcBef>
                <a:spcPts val="1000"/>
              </a:spcBef>
              <a:spcAft>
                <a:spcPts val="0"/>
              </a:spcAft>
              <a:buClr>
                <a:schemeClr val="dk1"/>
              </a:buClr>
              <a:buSzPts val="2800"/>
              <a:buChar char="•"/>
            </a:pPr>
            <a:r>
              <a:rPr lang="en-US" b="1"/>
              <a:t>Educational Reforms</a:t>
            </a:r>
            <a:endParaRPr/>
          </a:p>
          <a:p>
            <a:pPr marL="228600" lvl="0" indent="-228600" algn="l" rtl="0">
              <a:lnSpc>
                <a:spcPct val="90000"/>
              </a:lnSpc>
              <a:spcBef>
                <a:spcPts val="1000"/>
              </a:spcBef>
              <a:spcAft>
                <a:spcPts val="0"/>
              </a:spcAft>
              <a:buClr>
                <a:schemeClr val="dk1"/>
              </a:buClr>
              <a:buSzPts val="2800"/>
              <a:buChar char="•"/>
            </a:pPr>
            <a:r>
              <a:rPr lang="en-US"/>
              <a:t>New universities were opened at Multan, and Sukkhur.</a:t>
            </a:r>
            <a:endParaRPr/>
          </a:p>
          <a:p>
            <a:pPr marL="228600" lvl="0" indent="-228600" algn="l" rtl="0">
              <a:lnSpc>
                <a:spcPct val="90000"/>
              </a:lnSpc>
              <a:spcBef>
                <a:spcPts val="1000"/>
              </a:spcBef>
              <a:spcAft>
                <a:spcPts val="0"/>
              </a:spcAft>
              <a:buClr>
                <a:schemeClr val="dk1"/>
              </a:buClr>
              <a:buSzPts val="2800"/>
              <a:buChar char="•"/>
            </a:pPr>
            <a:r>
              <a:rPr lang="en-US"/>
              <a:t>New educational boards for intermediate were opened at Saidu, Gujranwala, Bahawalpur, and Khairpur.</a:t>
            </a:r>
            <a:endParaRPr/>
          </a:p>
          <a:p>
            <a:pPr marL="228600" lvl="0" indent="-228600" algn="l" rtl="0">
              <a:lnSpc>
                <a:spcPct val="90000"/>
              </a:lnSpc>
              <a:spcBef>
                <a:spcPts val="1000"/>
              </a:spcBef>
              <a:spcAft>
                <a:spcPts val="0"/>
              </a:spcAft>
              <a:buClr>
                <a:schemeClr val="dk1"/>
              </a:buClr>
              <a:buSzPts val="2800"/>
              <a:buChar char="•"/>
            </a:pPr>
            <a:r>
              <a:rPr lang="en-US"/>
              <a:t>Engineering colleges were given the status of universities at Karachi, Peshawar, and Jamshoro.</a:t>
            </a:r>
            <a:endParaRPr/>
          </a:p>
          <a:p>
            <a:pPr marL="228600" lvl="0" indent="-228600" algn="l" rtl="0">
              <a:lnSpc>
                <a:spcPct val="90000"/>
              </a:lnSpc>
              <a:spcBef>
                <a:spcPts val="1000"/>
              </a:spcBef>
              <a:spcAft>
                <a:spcPts val="0"/>
              </a:spcAft>
              <a:buClr>
                <a:schemeClr val="dk1"/>
              </a:buClr>
              <a:buSzPts val="2800"/>
              <a:buChar char="•"/>
            </a:pPr>
            <a:r>
              <a:rPr lang="en-US" b="1"/>
              <a:t>Islamic Reforms</a:t>
            </a:r>
            <a:endParaRPr/>
          </a:p>
          <a:p>
            <a:pPr marL="228600" lvl="0" indent="-228600" algn="l" rtl="0">
              <a:lnSpc>
                <a:spcPct val="90000"/>
              </a:lnSpc>
              <a:spcBef>
                <a:spcPts val="1000"/>
              </a:spcBef>
              <a:spcAft>
                <a:spcPts val="0"/>
              </a:spcAft>
              <a:buClr>
                <a:schemeClr val="dk1"/>
              </a:buClr>
              <a:buSzPts val="2800"/>
              <a:buChar char="•"/>
            </a:pPr>
            <a:r>
              <a:rPr lang="en-US"/>
              <a:t>The organization of Islamic Council was formed on the suggestion of Saudi Arabia. The 1</a:t>
            </a:r>
            <a:r>
              <a:rPr lang="en-US" baseline="30000"/>
              <a:t>st</a:t>
            </a:r>
            <a:r>
              <a:rPr lang="en-US"/>
              <a:t> session of OIC was held at Lahore in 1974.</a:t>
            </a:r>
            <a:endParaRPr/>
          </a:p>
          <a:p>
            <a:pPr marL="228600" lvl="0" indent="-228600" algn="l" rtl="0">
              <a:lnSpc>
                <a:spcPct val="90000"/>
              </a:lnSpc>
              <a:spcBef>
                <a:spcPts val="1000"/>
              </a:spcBef>
              <a:spcAft>
                <a:spcPts val="0"/>
              </a:spcAft>
              <a:buClr>
                <a:schemeClr val="dk1"/>
              </a:buClr>
              <a:buSzPts val="2800"/>
              <a:buChar char="•"/>
            </a:pPr>
            <a:r>
              <a:rPr lang="en-US"/>
              <a:t>Due to the mounting pressure from the religious groups against the Quaidianis. They were declared as non-Muslims in 1974.</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body" idx="1"/>
          </p:nvPr>
        </p:nvSpPr>
        <p:spPr>
          <a:xfrm>
            <a:off x="838200" y="193183"/>
            <a:ext cx="10515600" cy="59837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Ministry of religious affairs was established for the first time in Pakistan.</a:t>
            </a:r>
            <a:endParaRPr/>
          </a:p>
          <a:p>
            <a:pPr marL="228600" lvl="0" indent="-228600" algn="l" rtl="0">
              <a:lnSpc>
                <a:spcPct val="90000"/>
              </a:lnSpc>
              <a:spcBef>
                <a:spcPts val="1000"/>
              </a:spcBef>
              <a:spcAft>
                <a:spcPts val="0"/>
              </a:spcAft>
              <a:buClr>
                <a:schemeClr val="dk1"/>
              </a:buClr>
              <a:buSzPts val="2800"/>
              <a:buChar char="•"/>
            </a:pPr>
            <a:r>
              <a:rPr lang="en-US"/>
              <a:t>The number of religious programs were increased in the radio, and television.</a:t>
            </a:r>
            <a:endParaRPr/>
          </a:p>
          <a:p>
            <a:pPr marL="228600" lvl="0" indent="-228600" algn="l" rtl="0">
              <a:lnSpc>
                <a:spcPct val="90000"/>
              </a:lnSpc>
              <a:spcBef>
                <a:spcPts val="1000"/>
              </a:spcBef>
              <a:spcAft>
                <a:spcPts val="0"/>
              </a:spcAft>
              <a:buClr>
                <a:schemeClr val="dk1"/>
              </a:buClr>
              <a:buSzPts val="2800"/>
              <a:buChar char="•"/>
            </a:pPr>
            <a:r>
              <a:rPr lang="en-US"/>
              <a:t>The Arabic was taught in schools</a:t>
            </a:r>
            <a:endParaRPr/>
          </a:p>
          <a:p>
            <a:pPr marL="228600" lvl="0" indent="-228600" algn="l" rtl="0">
              <a:lnSpc>
                <a:spcPct val="90000"/>
              </a:lnSpc>
              <a:spcBef>
                <a:spcPts val="1000"/>
              </a:spcBef>
              <a:spcAft>
                <a:spcPts val="0"/>
              </a:spcAft>
              <a:buClr>
                <a:schemeClr val="dk1"/>
              </a:buClr>
              <a:buSzPts val="2800"/>
              <a:buChar char="•"/>
            </a:pPr>
            <a:r>
              <a:rPr lang="en-US"/>
              <a:t>Alcohol, and night clubs were banned.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body" idx="1"/>
          </p:nvPr>
        </p:nvSpPr>
        <p:spPr>
          <a:xfrm>
            <a:off x="838200" y="154546"/>
            <a:ext cx="10515600" cy="6022417"/>
          </a:xfrm>
          <a:prstGeom prst="rect">
            <a:avLst/>
          </a:prstGeom>
          <a:noFill/>
          <a:ln>
            <a:noFill/>
          </a:ln>
        </p:spPr>
        <p:txBody>
          <a:bodyPr spcFirstLastPara="1" wrap="square" lIns="91425" tIns="45700" rIns="91425" bIns="45700" anchor="t" anchorCtr="0">
            <a:normAutofit fontScale="92500"/>
          </a:bodyPr>
          <a:lstStyle/>
          <a:p>
            <a:pPr marL="228600" lvl="0" indent="-241934" algn="l" rtl="0">
              <a:lnSpc>
                <a:spcPct val="90000"/>
              </a:lnSpc>
              <a:spcBef>
                <a:spcPts val="0"/>
              </a:spcBef>
              <a:spcAft>
                <a:spcPts val="0"/>
              </a:spcAft>
              <a:buClr>
                <a:schemeClr val="dk1"/>
              </a:buClr>
              <a:buSzPts val="2800"/>
              <a:buChar char="•"/>
            </a:pPr>
            <a:r>
              <a:rPr lang="en-US"/>
              <a:t>there were 16 ordnance factories in British India which were located in those regions where India was created</a:t>
            </a:r>
            <a:endParaRPr/>
          </a:p>
          <a:p>
            <a:pPr marL="228600" lvl="0" indent="-241934" algn="l" rtl="0">
              <a:lnSpc>
                <a:spcPct val="90000"/>
              </a:lnSpc>
              <a:spcBef>
                <a:spcPts val="1000"/>
              </a:spcBef>
              <a:spcAft>
                <a:spcPts val="0"/>
              </a:spcAft>
              <a:buClr>
                <a:schemeClr val="dk1"/>
              </a:buClr>
              <a:buSzPts val="2800"/>
              <a:buChar char="•"/>
            </a:pPr>
            <a:r>
              <a:rPr lang="en-US"/>
              <a:t>Hence Pakistan was given Rs 60 million in lieu of those factories. An ordnance factory was thus established at Wah in Pakistan.</a:t>
            </a:r>
            <a:endParaRPr/>
          </a:p>
          <a:p>
            <a:pPr marL="228600" lvl="0" indent="-241934" algn="l" rtl="0">
              <a:lnSpc>
                <a:spcPct val="90000"/>
              </a:lnSpc>
              <a:spcBef>
                <a:spcPts val="1000"/>
              </a:spcBef>
              <a:spcAft>
                <a:spcPts val="0"/>
              </a:spcAft>
              <a:buClr>
                <a:schemeClr val="dk1"/>
              </a:buClr>
              <a:buSzPts val="2800"/>
              <a:buChar char="•"/>
            </a:pPr>
            <a:r>
              <a:rPr lang="en-US" b="1"/>
              <a:t>The Massacre of Muslim Refugees and their influx in Pakistan</a:t>
            </a:r>
            <a:endParaRPr/>
          </a:p>
          <a:p>
            <a:pPr marL="228600" lvl="0" indent="-241934" algn="l" rtl="0">
              <a:lnSpc>
                <a:spcPct val="90000"/>
              </a:lnSpc>
              <a:spcBef>
                <a:spcPts val="1000"/>
              </a:spcBef>
              <a:spcAft>
                <a:spcPts val="0"/>
              </a:spcAft>
              <a:buClr>
                <a:schemeClr val="dk1"/>
              </a:buClr>
              <a:buSzPts val="2800"/>
              <a:buChar char="•"/>
            </a:pPr>
            <a:r>
              <a:rPr lang="en-US"/>
              <a:t>The Hindus and Sikhs initiated the massacre of the Muslims refugees in Punjab who were migrating to Pakistan</a:t>
            </a:r>
            <a:endParaRPr/>
          </a:p>
          <a:p>
            <a:pPr marL="228600" lvl="0" indent="-241934" algn="l" rtl="0">
              <a:lnSpc>
                <a:spcPct val="90000"/>
              </a:lnSpc>
              <a:spcBef>
                <a:spcPts val="1000"/>
              </a:spcBef>
              <a:spcAft>
                <a:spcPts val="0"/>
              </a:spcAft>
              <a:buClr>
                <a:schemeClr val="dk1"/>
              </a:buClr>
              <a:buSzPts val="2800"/>
              <a:buChar char="•"/>
            </a:pPr>
            <a:r>
              <a:rPr lang="en-US"/>
              <a:t>In eastern Punjab the army of the princely states of Patiala, Kapurthala, Alwar, Bharatpur also joined Hindus and Sikhs in the massacre of the Muslims</a:t>
            </a:r>
            <a:endParaRPr/>
          </a:p>
          <a:p>
            <a:pPr marL="228600" lvl="0" indent="-241934" algn="l" rtl="0">
              <a:lnSpc>
                <a:spcPct val="90000"/>
              </a:lnSpc>
              <a:spcBef>
                <a:spcPts val="1000"/>
              </a:spcBef>
              <a:spcAft>
                <a:spcPts val="0"/>
              </a:spcAft>
              <a:buClr>
                <a:schemeClr val="dk1"/>
              </a:buClr>
              <a:buSzPts val="2800"/>
              <a:buChar char="•"/>
            </a:pPr>
            <a:r>
              <a:rPr lang="en-US"/>
              <a:t>The Muslim women, children, and poor men were slaughtered. </a:t>
            </a:r>
            <a:endParaRPr/>
          </a:p>
          <a:p>
            <a:pPr marL="228600" lvl="0" indent="-241934" algn="l" rtl="0">
              <a:lnSpc>
                <a:spcPct val="90000"/>
              </a:lnSpc>
              <a:spcBef>
                <a:spcPts val="1000"/>
              </a:spcBef>
              <a:spcAft>
                <a:spcPts val="0"/>
              </a:spcAft>
              <a:buClr>
                <a:schemeClr val="dk1"/>
              </a:buClr>
              <a:buSzPts val="2800"/>
              <a:buChar char="•"/>
            </a:pPr>
            <a:r>
              <a:rPr lang="en-US"/>
              <a:t>The Muslim women were raped and killed by the Sikhs and the Hindus.</a:t>
            </a:r>
            <a:endParaRPr/>
          </a:p>
          <a:p>
            <a:pPr marL="228600" lvl="0" indent="-241934" algn="l" rtl="0">
              <a:lnSpc>
                <a:spcPct val="90000"/>
              </a:lnSpc>
              <a:spcBef>
                <a:spcPts val="1000"/>
              </a:spcBef>
              <a:spcAft>
                <a:spcPts val="0"/>
              </a:spcAft>
              <a:buClr>
                <a:schemeClr val="dk1"/>
              </a:buClr>
              <a:buSzPts val="2800"/>
              <a:buChar char="•"/>
            </a:pPr>
            <a:r>
              <a:rPr lang="en-US"/>
              <a:t> The trains were stopped at certain places by Hindus and Sikhs in which the Muslims were killed or burned.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200">
                <a:highlight>
                  <a:srgbClr val="00FFFF"/>
                </a:highlight>
              </a:rPr>
              <a:t>Constitution of 1973</a:t>
            </a:r>
            <a:endParaRPr sz="3200">
              <a:highlight>
                <a:srgbClr val="00FFFF"/>
              </a:highlight>
            </a:endParaRPr>
          </a:p>
        </p:txBody>
      </p:sp>
      <p:sp>
        <p:nvSpPr>
          <p:cNvPr id="316" name="Google Shape;316;p43"/>
          <p:cNvSpPr txBox="1">
            <a:spLocks noGrp="1"/>
          </p:cNvSpPr>
          <p:nvPr>
            <p:ph type="body" idx="1"/>
          </p:nvPr>
        </p:nvSpPr>
        <p:spPr>
          <a:xfrm>
            <a:off x="838200" y="1416676"/>
            <a:ext cx="10515600" cy="476028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President</a:t>
            </a:r>
            <a:endParaRPr/>
          </a:p>
          <a:p>
            <a:pPr marL="228600" lvl="0" indent="-228600" algn="l" rtl="0">
              <a:lnSpc>
                <a:spcPct val="90000"/>
              </a:lnSpc>
              <a:spcBef>
                <a:spcPts val="1000"/>
              </a:spcBef>
              <a:spcAft>
                <a:spcPts val="0"/>
              </a:spcAft>
              <a:buClr>
                <a:schemeClr val="dk1"/>
              </a:buClr>
              <a:buSzPts val="2800"/>
              <a:buChar char="•"/>
            </a:pPr>
            <a:r>
              <a:rPr lang="en-US"/>
              <a:t>Parliamentary system introduced in which the power was vested with the Prime minister and his cabinets</a:t>
            </a:r>
            <a:endParaRPr/>
          </a:p>
          <a:p>
            <a:pPr marL="228600" lvl="0" indent="-228600" algn="l" rtl="0">
              <a:lnSpc>
                <a:spcPct val="90000"/>
              </a:lnSpc>
              <a:spcBef>
                <a:spcPts val="1000"/>
              </a:spcBef>
              <a:spcAft>
                <a:spcPts val="0"/>
              </a:spcAft>
              <a:buClr>
                <a:schemeClr val="dk1"/>
              </a:buClr>
              <a:buSzPts val="2800"/>
              <a:buChar char="•"/>
            </a:pPr>
            <a:r>
              <a:rPr lang="en-US"/>
              <a:t>President could summon the joint session of both the houses</a:t>
            </a:r>
            <a:endParaRPr/>
          </a:p>
          <a:p>
            <a:pPr marL="228600" lvl="0" indent="-228600" algn="l" rtl="0">
              <a:lnSpc>
                <a:spcPct val="90000"/>
              </a:lnSpc>
              <a:spcBef>
                <a:spcPts val="1000"/>
              </a:spcBef>
              <a:spcAft>
                <a:spcPts val="0"/>
              </a:spcAft>
              <a:buClr>
                <a:schemeClr val="dk1"/>
              </a:buClr>
              <a:buSzPts val="2800"/>
              <a:buChar char="•"/>
            </a:pPr>
            <a:r>
              <a:rPr lang="en-US"/>
              <a:t>Dissolve assembly on advice of prime minister</a:t>
            </a:r>
            <a:endParaRPr/>
          </a:p>
          <a:p>
            <a:pPr marL="228600" lvl="0" indent="-228600" algn="l" rtl="0">
              <a:lnSpc>
                <a:spcPct val="90000"/>
              </a:lnSpc>
              <a:spcBef>
                <a:spcPts val="1000"/>
              </a:spcBef>
              <a:spcAft>
                <a:spcPts val="0"/>
              </a:spcAft>
              <a:buClr>
                <a:schemeClr val="dk1"/>
              </a:buClr>
              <a:buSzPts val="2800"/>
              <a:buChar char="•"/>
            </a:pPr>
            <a:r>
              <a:rPr lang="en-US"/>
              <a:t>President has limited authority in Legislation</a:t>
            </a:r>
            <a:endParaRPr/>
          </a:p>
          <a:p>
            <a:pPr marL="228600" lvl="0" indent="-228600" algn="l" rtl="0">
              <a:lnSpc>
                <a:spcPct val="90000"/>
              </a:lnSpc>
              <a:spcBef>
                <a:spcPts val="1000"/>
              </a:spcBef>
              <a:spcAft>
                <a:spcPts val="0"/>
              </a:spcAft>
              <a:buClr>
                <a:schemeClr val="dk1"/>
              </a:buClr>
              <a:buSzPts val="2800"/>
              <a:buChar char="•"/>
            </a:pPr>
            <a:r>
              <a:rPr lang="en-US"/>
              <a:t>If the president is unable to give his assent within the stipulated time, the bill will be considered as passed</a:t>
            </a:r>
            <a:endParaRPr/>
          </a:p>
          <a:p>
            <a:pPr marL="228600" lvl="0" indent="-228600" algn="l" rtl="0">
              <a:lnSpc>
                <a:spcPct val="90000"/>
              </a:lnSpc>
              <a:spcBef>
                <a:spcPts val="1000"/>
              </a:spcBef>
              <a:spcAft>
                <a:spcPts val="0"/>
              </a:spcAft>
              <a:buClr>
                <a:schemeClr val="dk1"/>
              </a:buClr>
              <a:buSzPts val="2800"/>
              <a:buChar char="•"/>
            </a:pPr>
            <a:r>
              <a:rPr lang="en-US"/>
              <a:t>President appoint the Governors, Attorney General, Chief Justis, Chief Election Commissioner, Army and Navy Force.</a:t>
            </a:r>
            <a:endParaRPr/>
          </a:p>
          <a:p>
            <a:pPr marL="228600" lvl="0" indent="-228600" algn="l" rtl="0">
              <a:lnSpc>
                <a:spcPct val="90000"/>
              </a:lnSpc>
              <a:spcBef>
                <a:spcPts val="1000"/>
              </a:spcBef>
              <a:spcAft>
                <a:spcPts val="0"/>
              </a:spcAft>
              <a:buClr>
                <a:schemeClr val="dk1"/>
              </a:buClr>
              <a:buSzPts val="2800"/>
              <a:buChar char="•"/>
            </a:pPr>
            <a:r>
              <a:rPr lang="en-US"/>
              <a:t>President could issue proclamation of emergency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4"/>
          <p:cNvSpPr txBox="1">
            <a:spLocks noGrp="1"/>
          </p:cNvSpPr>
          <p:nvPr>
            <p:ph type="body" idx="1"/>
          </p:nvPr>
        </p:nvSpPr>
        <p:spPr>
          <a:xfrm>
            <a:off x="838200" y="0"/>
            <a:ext cx="10515600" cy="61769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Permanent body cannot be dissolved. The term of the members is six years. Half of the members elected by the provincial assemblies retire after 3 years. </a:t>
            </a:r>
            <a:endParaRPr/>
          </a:p>
          <a:p>
            <a:pPr marL="228600" lvl="0" indent="-228600" algn="l" rtl="0">
              <a:lnSpc>
                <a:spcPct val="90000"/>
              </a:lnSpc>
              <a:spcBef>
                <a:spcPts val="1000"/>
              </a:spcBef>
              <a:spcAft>
                <a:spcPts val="0"/>
              </a:spcAft>
              <a:buClr>
                <a:schemeClr val="dk1"/>
              </a:buClr>
              <a:buSzPts val="2800"/>
              <a:buChar char="•"/>
            </a:pPr>
            <a:r>
              <a:rPr lang="en-US" b="1"/>
              <a:t>Judicature</a:t>
            </a:r>
            <a:endParaRPr/>
          </a:p>
          <a:p>
            <a:pPr marL="228600" lvl="0" indent="-228600" algn="l" rtl="0">
              <a:lnSpc>
                <a:spcPct val="90000"/>
              </a:lnSpc>
              <a:spcBef>
                <a:spcPts val="1000"/>
              </a:spcBef>
              <a:spcAft>
                <a:spcPts val="0"/>
              </a:spcAft>
              <a:buClr>
                <a:schemeClr val="dk1"/>
              </a:buClr>
              <a:buSzPts val="2800"/>
              <a:buChar char="•"/>
            </a:pPr>
            <a:r>
              <a:rPr lang="en-US"/>
              <a:t>A supreme court and a high court</a:t>
            </a:r>
            <a:endParaRPr/>
          </a:p>
          <a:p>
            <a:pPr marL="228600" lvl="0" indent="-228600" algn="l" rtl="0">
              <a:lnSpc>
                <a:spcPct val="90000"/>
              </a:lnSpc>
              <a:spcBef>
                <a:spcPts val="1000"/>
              </a:spcBef>
              <a:spcAft>
                <a:spcPts val="0"/>
              </a:spcAft>
              <a:buClr>
                <a:schemeClr val="dk1"/>
              </a:buClr>
              <a:buSzPts val="2800"/>
              <a:buChar char="•"/>
            </a:pPr>
            <a:r>
              <a:rPr lang="en-US"/>
              <a:t>The chief justice and other judges would by appointed by the President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title"/>
          </p:nvPr>
        </p:nvSpPr>
        <p:spPr>
          <a:xfrm>
            <a:off x="838200" y="365125"/>
            <a:ext cx="10515600" cy="9613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Zia-ul-Haq Era (1977-1988)</a:t>
            </a:r>
            <a:endParaRPr/>
          </a:p>
        </p:txBody>
      </p:sp>
      <p:sp>
        <p:nvSpPr>
          <p:cNvPr id="327" name="Google Shape;327;p45"/>
          <p:cNvSpPr txBox="1">
            <a:spLocks noGrp="1"/>
          </p:cNvSpPr>
          <p:nvPr>
            <p:ph type="body" idx="1"/>
          </p:nvPr>
        </p:nvSpPr>
        <p:spPr>
          <a:xfrm>
            <a:off x="838200" y="1236372"/>
            <a:ext cx="10515600" cy="4940591"/>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PPP government has dismissed the provincial governments of NWFP and Balochistan. Governor rule was imposed on the advice of the President in the provinces under the section 58-2B.</a:t>
            </a:r>
            <a:endParaRPr/>
          </a:p>
          <a:p>
            <a:pPr marL="228600" lvl="0" indent="-228600" algn="l" rtl="0">
              <a:lnSpc>
                <a:spcPct val="90000"/>
              </a:lnSpc>
              <a:spcBef>
                <a:spcPts val="1000"/>
              </a:spcBef>
              <a:spcAft>
                <a:spcPts val="0"/>
              </a:spcAft>
              <a:buClr>
                <a:schemeClr val="dk1"/>
              </a:buClr>
              <a:buSzPct val="100000"/>
              <a:buChar char="•"/>
            </a:pPr>
            <a:r>
              <a:rPr lang="en-US"/>
              <a:t>The elections were scheduled to be held in 1977. PPP won majority seats in the general elections of National assembly. The opposition parties joined hands to boycott the provincial elections. They formed Pakistan National Alliance (PNA).</a:t>
            </a:r>
            <a:endParaRPr/>
          </a:p>
          <a:p>
            <a:pPr marL="228600" lvl="0" indent="-228600" algn="l" rtl="0">
              <a:lnSpc>
                <a:spcPct val="90000"/>
              </a:lnSpc>
              <a:spcBef>
                <a:spcPts val="1000"/>
              </a:spcBef>
              <a:spcAft>
                <a:spcPts val="0"/>
              </a:spcAft>
              <a:buClr>
                <a:schemeClr val="dk1"/>
              </a:buClr>
              <a:buSzPct val="100000"/>
              <a:buChar char="•"/>
            </a:pPr>
            <a:r>
              <a:rPr lang="en-US"/>
              <a:t>The conditions of the country was getting worse politically due to the clashes and demonstration of the opposition against the Bhutto victory. </a:t>
            </a:r>
            <a:endParaRPr/>
          </a:p>
          <a:p>
            <a:pPr marL="228600" lvl="0" indent="-228600" algn="l" rtl="0">
              <a:lnSpc>
                <a:spcPct val="90000"/>
              </a:lnSpc>
              <a:spcBef>
                <a:spcPts val="1000"/>
              </a:spcBef>
              <a:spcAft>
                <a:spcPts val="0"/>
              </a:spcAft>
              <a:buClr>
                <a:schemeClr val="dk1"/>
              </a:buClr>
              <a:buSzPct val="100000"/>
              <a:buChar char="•"/>
            </a:pPr>
            <a:r>
              <a:rPr lang="en-US" b="1"/>
              <a:t>Imposition of the Martial Law</a:t>
            </a:r>
            <a:endParaRPr/>
          </a:p>
          <a:p>
            <a:pPr marL="228600" lvl="0" indent="-228600" algn="l" rtl="0">
              <a:lnSpc>
                <a:spcPct val="90000"/>
              </a:lnSpc>
              <a:spcBef>
                <a:spcPts val="1000"/>
              </a:spcBef>
              <a:spcAft>
                <a:spcPts val="0"/>
              </a:spcAft>
              <a:buClr>
                <a:schemeClr val="dk1"/>
              </a:buClr>
              <a:buSzPct val="100000"/>
              <a:buChar char="•"/>
            </a:pPr>
            <a:r>
              <a:rPr lang="en-US"/>
              <a:t>Zia-ul-Haq imposed Martial law on 5</a:t>
            </a:r>
            <a:r>
              <a:rPr lang="en-US" baseline="30000"/>
              <a:t>th</a:t>
            </a:r>
            <a:r>
              <a:rPr lang="en-US"/>
              <a:t> July 1977. The fundamental rights of the people were suspended  </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body" idx="1"/>
          </p:nvPr>
        </p:nvSpPr>
        <p:spPr>
          <a:xfrm>
            <a:off x="838200" y="141668"/>
            <a:ext cx="10515600" cy="603529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However, Zia has not abrogated the constitution of 1973, rather he issued Provincial constitutional order in 1981 with the promise of restoring democracy as soon as possible. </a:t>
            </a:r>
            <a:endParaRPr/>
          </a:p>
          <a:p>
            <a:pPr marL="228600" lvl="0" indent="-228600" algn="l" rtl="0">
              <a:lnSpc>
                <a:spcPct val="90000"/>
              </a:lnSpc>
              <a:spcBef>
                <a:spcPts val="1000"/>
              </a:spcBef>
              <a:spcAft>
                <a:spcPts val="0"/>
              </a:spcAft>
              <a:buClr>
                <a:schemeClr val="dk1"/>
              </a:buClr>
              <a:buSzPct val="100000"/>
              <a:buChar char="•"/>
            </a:pPr>
            <a:r>
              <a:rPr lang="en-US"/>
              <a:t>The political activities were banned. All political parties were dismissed and no new political party was allowed to establish itself. </a:t>
            </a:r>
            <a:endParaRPr/>
          </a:p>
          <a:p>
            <a:pPr marL="228600" lvl="0" indent="-228600" algn="l" rtl="0">
              <a:lnSpc>
                <a:spcPct val="90000"/>
              </a:lnSpc>
              <a:spcBef>
                <a:spcPts val="1000"/>
              </a:spcBef>
              <a:spcAft>
                <a:spcPts val="0"/>
              </a:spcAft>
              <a:buClr>
                <a:schemeClr val="dk1"/>
              </a:buClr>
              <a:buSzPct val="100000"/>
              <a:buChar char="•"/>
            </a:pPr>
            <a:r>
              <a:rPr lang="en-US"/>
              <a:t>Movement for the restoration of the Democracy was launched in the province of Sindh by the supporters of PPP.</a:t>
            </a:r>
            <a:endParaRPr/>
          </a:p>
          <a:p>
            <a:pPr marL="228600" lvl="0" indent="-228600" algn="l" rtl="0">
              <a:lnSpc>
                <a:spcPct val="90000"/>
              </a:lnSpc>
              <a:spcBef>
                <a:spcPts val="1000"/>
              </a:spcBef>
              <a:spcAft>
                <a:spcPts val="0"/>
              </a:spcAft>
              <a:buClr>
                <a:schemeClr val="dk1"/>
              </a:buClr>
              <a:buSzPct val="100000"/>
              <a:buChar char="•"/>
            </a:pPr>
            <a:r>
              <a:rPr lang="en-US"/>
              <a:t>Zia-ul-Haq decided to hold referendum to decide whether the people are with him or not. </a:t>
            </a:r>
            <a:endParaRPr/>
          </a:p>
          <a:p>
            <a:pPr marL="228600" lvl="0" indent="-228600" algn="l" rtl="0">
              <a:lnSpc>
                <a:spcPct val="90000"/>
              </a:lnSpc>
              <a:spcBef>
                <a:spcPts val="1000"/>
              </a:spcBef>
              <a:spcAft>
                <a:spcPts val="0"/>
              </a:spcAft>
              <a:buClr>
                <a:schemeClr val="dk1"/>
              </a:buClr>
              <a:buSzPct val="100000"/>
              <a:buChar char="•"/>
            </a:pPr>
            <a:r>
              <a:rPr lang="en-US"/>
              <a:t>The question which was asked in the referendum from the people was;</a:t>
            </a:r>
            <a:endParaRPr/>
          </a:p>
          <a:p>
            <a:pPr marL="0" lvl="0" indent="0" algn="l" rtl="0">
              <a:lnSpc>
                <a:spcPct val="90000"/>
              </a:lnSpc>
              <a:spcBef>
                <a:spcPts val="1000"/>
              </a:spcBef>
              <a:spcAft>
                <a:spcPts val="0"/>
              </a:spcAft>
              <a:buClr>
                <a:schemeClr val="dk1"/>
              </a:buClr>
              <a:buSzPct val="100000"/>
              <a:buNone/>
            </a:pPr>
            <a:r>
              <a:rPr lang="en-US"/>
              <a:t>         “whether the people of Pakistan endorse the process initiated by General Muhammad Zia-ul-Haq, The President of Pakistan for bringing laws of Pakistan in conformity with the injunctions as laid down in the Holy Quran and Sunnah of the Holy Prophet and for the preservation of the ideology of Pakistan and for the smooth and orderly transfer of power to the elected representatives of the people”</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body" idx="1"/>
          </p:nvPr>
        </p:nvSpPr>
        <p:spPr>
          <a:xfrm>
            <a:off x="838200" y="231820"/>
            <a:ext cx="10515600" cy="594514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option of Yes or No was given to the people.</a:t>
            </a:r>
            <a:endParaRPr/>
          </a:p>
          <a:p>
            <a:pPr marL="228600" lvl="0" indent="-228600" algn="l" rtl="0">
              <a:lnSpc>
                <a:spcPct val="90000"/>
              </a:lnSpc>
              <a:spcBef>
                <a:spcPts val="1000"/>
              </a:spcBef>
              <a:spcAft>
                <a:spcPts val="0"/>
              </a:spcAft>
              <a:buClr>
                <a:schemeClr val="dk1"/>
              </a:buClr>
              <a:buSzPts val="2800"/>
              <a:buChar char="•"/>
            </a:pPr>
            <a:r>
              <a:rPr lang="en-US"/>
              <a:t>97.7 % of the people voted in favor of the retention of the Zia rule</a:t>
            </a:r>
            <a:endParaRPr/>
          </a:p>
          <a:p>
            <a:pPr marL="0" lvl="0" indent="0" algn="l" rtl="0">
              <a:lnSpc>
                <a:spcPct val="90000"/>
              </a:lnSpc>
              <a:spcBef>
                <a:spcPts val="1000"/>
              </a:spcBef>
              <a:spcAft>
                <a:spcPts val="0"/>
              </a:spcAft>
              <a:buClr>
                <a:schemeClr val="dk1"/>
              </a:buClr>
              <a:buSzPts val="2800"/>
              <a:buNone/>
            </a:pPr>
            <a:r>
              <a:rPr lang="en-US" b="1"/>
              <a:t>Elections 1985</a:t>
            </a:r>
            <a:endParaRPr/>
          </a:p>
          <a:p>
            <a:pPr marL="228600" lvl="0" indent="-228600" algn="l" rtl="0">
              <a:lnSpc>
                <a:spcPct val="90000"/>
              </a:lnSpc>
              <a:spcBef>
                <a:spcPts val="1000"/>
              </a:spcBef>
              <a:spcAft>
                <a:spcPts val="0"/>
              </a:spcAft>
              <a:buClr>
                <a:schemeClr val="dk1"/>
              </a:buClr>
              <a:buSzPts val="2800"/>
              <a:buChar char="•"/>
            </a:pPr>
            <a:r>
              <a:rPr lang="en-US"/>
              <a:t>The elections were announced by Zia to be held on February 1985. </a:t>
            </a:r>
            <a:endParaRPr/>
          </a:p>
          <a:p>
            <a:pPr marL="228600" lvl="0" indent="-228600" algn="l" rtl="0">
              <a:lnSpc>
                <a:spcPct val="90000"/>
              </a:lnSpc>
              <a:spcBef>
                <a:spcPts val="1000"/>
              </a:spcBef>
              <a:spcAft>
                <a:spcPts val="0"/>
              </a:spcAft>
              <a:buClr>
                <a:schemeClr val="dk1"/>
              </a:buClr>
              <a:buSzPts val="2800"/>
              <a:buChar char="•"/>
            </a:pPr>
            <a:r>
              <a:rPr lang="en-US"/>
              <a:t>The elections were to be held on non-party basis</a:t>
            </a:r>
            <a:endParaRPr/>
          </a:p>
          <a:p>
            <a:pPr marL="228600" lvl="0" indent="-228600" algn="l" rtl="0">
              <a:lnSpc>
                <a:spcPct val="90000"/>
              </a:lnSpc>
              <a:spcBef>
                <a:spcPts val="1000"/>
              </a:spcBef>
              <a:spcAft>
                <a:spcPts val="0"/>
              </a:spcAft>
              <a:buClr>
                <a:schemeClr val="dk1"/>
              </a:buClr>
              <a:buSzPts val="2800"/>
              <a:buChar char="•"/>
            </a:pPr>
            <a:r>
              <a:rPr lang="en-US"/>
              <a:t>Separate electorate would be maintained for the minority representation</a:t>
            </a:r>
            <a:endParaRPr/>
          </a:p>
          <a:p>
            <a:pPr marL="228600" lvl="0" indent="-228600" algn="l" rtl="0">
              <a:lnSpc>
                <a:spcPct val="90000"/>
              </a:lnSpc>
              <a:spcBef>
                <a:spcPts val="1000"/>
              </a:spcBef>
              <a:spcAft>
                <a:spcPts val="0"/>
              </a:spcAft>
              <a:buClr>
                <a:schemeClr val="dk1"/>
              </a:buClr>
              <a:buSzPts val="2800"/>
              <a:buChar char="•"/>
            </a:pPr>
            <a:r>
              <a:rPr lang="en-US"/>
              <a:t>Armed forced would assist the election commission and the civil forces for conducting the elections.</a:t>
            </a:r>
            <a:endParaRPr/>
          </a:p>
          <a:p>
            <a:pPr marL="228600" lvl="0" indent="-228600" algn="l" rtl="0">
              <a:lnSpc>
                <a:spcPct val="90000"/>
              </a:lnSpc>
              <a:spcBef>
                <a:spcPts val="1000"/>
              </a:spcBef>
              <a:spcAft>
                <a:spcPts val="0"/>
              </a:spcAft>
              <a:buClr>
                <a:schemeClr val="dk1"/>
              </a:buClr>
              <a:buSzPts val="2800"/>
              <a:buChar char="•"/>
            </a:pPr>
            <a:r>
              <a:rPr lang="en-US"/>
              <a:t>Zia introduced Revival of Constitution of 1973 Order with some key amendments. </a:t>
            </a:r>
            <a:endParaRPr/>
          </a:p>
          <a:p>
            <a:pPr marL="228600" lvl="0" indent="-228600" algn="l" rtl="0">
              <a:lnSpc>
                <a:spcPct val="90000"/>
              </a:lnSpc>
              <a:spcBef>
                <a:spcPts val="1000"/>
              </a:spcBef>
              <a:spcAft>
                <a:spcPts val="0"/>
              </a:spcAft>
              <a:buClr>
                <a:schemeClr val="dk1"/>
              </a:buClr>
              <a:buSzPts val="2800"/>
              <a:buChar char="•"/>
            </a:pPr>
            <a:r>
              <a:rPr lang="en-US"/>
              <a:t>The arbitrary powers were increased of the President.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body" idx="1"/>
          </p:nvPr>
        </p:nvSpPr>
        <p:spPr>
          <a:xfrm>
            <a:off x="838200" y="141668"/>
            <a:ext cx="10515600" cy="649095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Muhammad Khan Junejo was made the Prime minister and Zia took oath of President on 23</a:t>
            </a:r>
            <a:r>
              <a:rPr lang="en-US" baseline="30000"/>
              <a:t>rd</a:t>
            </a:r>
            <a:r>
              <a:rPr lang="en-US"/>
              <a:t> March 1985.</a:t>
            </a:r>
            <a:endParaRPr/>
          </a:p>
          <a:p>
            <a:pPr marL="228600" lvl="0" indent="-228600" algn="l" rtl="0">
              <a:lnSpc>
                <a:spcPct val="90000"/>
              </a:lnSpc>
              <a:spcBef>
                <a:spcPts val="1000"/>
              </a:spcBef>
              <a:spcAft>
                <a:spcPts val="0"/>
              </a:spcAft>
              <a:buClr>
                <a:schemeClr val="dk1"/>
              </a:buClr>
              <a:buSzPts val="2800"/>
              <a:buChar char="•"/>
            </a:pPr>
            <a:r>
              <a:rPr lang="en-US"/>
              <a:t>Muhammad Khan Junejo demanded that the Martial Law should be lifted as a result of which it was finally lifted on 30</a:t>
            </a:r>
            <a:r>
              <a:rPr lang="en-US" baseline="30000"/>
              <a:t>th</a:t>
            </a:r>
            <a:r>
              <a:rPr lang="en-US"/>
              <a:t> December, 1985.</a:t>
            </a:r>
            <a:endParaRPr/>
          </a:p>
          <a:p>
            <a:pPr marL="0" lvl="0" indent="0" algn="l" rtl="0">
              <a:lnSpc>
                <a:spcPct val="90000"/>
              </a:lnSpc>
              <a:spcBef>
                <a:spcPts val="1000"/>
              </a:spcBef>
              <a:spcAft>
                <a:spcPts val="0"/>
              </a:spcAft>
              <a:buClr>
                <a:schemeClr val="dk1"/>
              </a:buClr>
              <a:buSzPts val="2800"/>
              <a:buNone/>
            </a:pPr>
            <a:r>
              <a:rPr lang="en-US" b="1"/>
              <a:t>Ojhri Camp Disaster</a:t>
            </a:r>
            <a:endParaRPr/>
          </a:p>
          <a:p>
            <a:pPr marL="228600" lvl="0" indent="-228600" algn="l" rtl="0">
              <a:lnSpc>
                <a:spcPct val="90000"/>
              </a:lnSpc>
              <a:spcBef>
                <a:spcPts val="1000"/>
              </a:spcBef>
              <a:spcAft>
                <a:spcPts val="0"/>
              </a:spcAft>
              <a:buClr>
                <a:schemeClr val="dk1"/>
              </a:buClr>
              <a:buSzPts val="2800"/>
              <a:buChar char="•"/>
            </a:pPr>
            <a:r>
              <a:rPr lang="en-US"/>
              <a:t>It was a depot established during the British period where the British kept their arms and ammunition.</a:t>
            </a:r>
            <a:endParaRPr/>
          </a:p>
          <a:p>
            <a:pPr marL="228600" lvl="0" indent="-228600" algn="l" rtl="0">
              <a:lnSpc>
                <a:spcPct val="90000"/>
              </a:lnSpc>
              <a:spcBef>
                <a:spcPts val="1000"/>
              </a:spcBef>
              <a:spcAft>
                <a:spcPts val="0"/>
              </a:spcAft>
              <a:buClr>
                <a:schemeClr val="dk1"/>
              </a:buClr>
              <a:buSzPts val="2800"/>
              <a:buChar char="•"/>
            </a:pPr>
            <a:r>
              <a:rPr lang="en-US"/>
              <a:t>On 10 April, 1988, a fire broke out in that depot due to which there occurred severe explosion. There were missiles, rockets, and bombs in that depot.</a:t>
            </a:r>
            <a:endParaRPr/>
          </a:p>
          <a:p>
            <a:pPr marL="228600" lvl="0" indent="-228600" algn="l" rtl="0">
              <a:lnSpc>
                <a:spcPct val="90000"/>
              </a:lnSpc>
              <a:spcBef>
                <a:spcPts val="1000"/>
              </a:spcBef>
              <a:spcAft>
                <a:spcPts val="0"/>
              </a:spcAft>
              <a:buClr>
                <a:schemeClr val="dk1"/>
              </a:buClr>
              <a:buSzPts val="2800"/>
              <a:buChar char="•"/>
            </a:pPr>
            <a:r>
              <a:rPr lang="en-US"/>
              <a:t>Junejo appointed a commission to investigate the incident. The report of the commission held the former chief of ISI Akhtar AbdurRehman, and sitting chief of ISI General Hamid Gul responsible for the incident.</a:t>
            </a:r>
            <a:endParaRPr/>
          </a:p>
          <a:p>
            <a:pPr marL="228600" lvl="0" indent="-228600" algn="l" rtl="0">
              <a:lnSpc>
                <a:spcPct val="90000"/>
              </a:lnSpc>
              <a:spcBef>
                <a:spcPts val="1000"/>
              </a:spcBef>
              <a:spcAft>
                <a:spcPts val="0"/>
              </a:spcAft>
              <a:buClr>
                <a:schemeClr val="dk1"/>
              </a:buClr>
              <a:buSzPts val="2800"/>
              <a:buChar char="•"/>
            </a:pPr>
            <a:r>
              <a:rPr lang="en-US"/>
              <a:t>In order to avoid the trial of the ISI chiefs, Zia dismissed the elected government of Junejo, and accused him of corruption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838200" y="365126"/>
            <a:ext cx="10515600" cy="7939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highlight>
                  <a:srgbClr val="FFFF00"/>
                </a:highlight>
              </a:rPr>
              <a:t>Benazir Bhutto Era (1988-90)</a:t>
            </a:r>
            <a:endParaRPr>
              <a:highlight>
                <a:srgbClr val="FFFF00"/>
              </a:highlight>
            </a:endParaRPr>
          </a:p>
        </p:txBody>
      </p:sp>
      <p:sp>
        <p:nvSpPr>
          <p:cNvPr id="348" name="Google Shape;348;p49"/>
          <p:cNvSpPr txBox="1">
            <a:spLocks noGrp="1"/>
          </p:cNvSpPr>
          <p:nvPr>
            <p:ph type="body" idx="1"/>
          </p:nvPr>
        </p:nvSpPr>
        <p:spPr>
          <a:xfrm>
            <a:off x="838200" y="1159100"/>
            <a:ext cx="10515600" cy="50178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a:t>
            </a:r>
            <a:r>
              <a:rPr lang="en-US" dirty="0" smtClean="0"/>
              <a:t>plane </a:t>
            </a:r>
            <a:r>
              <a:rPr lang="en-US" dirty="0"/>
              <a:t>of </a:t>
            </a:r>
            <a:r>
              <a:rPr lang="en-US" dirty="0" smtClean="0"/>
              <a:t>Zia </a:t>
            </a:r>
            <a:r>
              <a:rPr lang="en-US" dirty="0"/>
              <a:t>crashed near Bahawalpur.</a:t>
            </a:r>
            <a:endParaRPr/>
          </a:p>
          <a:p>
            <a:pPr marL="228600" lvl="0" indent="-228600" algn="l" rtl="0">
              <a:lnSpc>
                <a:spcPct val="90000"/>
              </a:lnSpc>
              <a:spcBef>
                <a:spcPts val="1000"/>
              </a:spcBef>
              <a:spcAft>
                <a:spcPts val="0"/>
              </a:spcAft>
              <a:buClr>
                <a:schemeClr val="dk1"/>
              </a:buClr>
              <a:buSzPts val="2800"/>
              <a:buChar char="•"/>
            </a:pPr>
            <a:r>
              <a:rPr lang="en-US" dirty="0"/>
              <a:t>Benazir Bhutto has filed a petition in the supreme court for the restoration of the political parties. Supreme court adjudicated the case in her favor.</a:t>
            </a:r>
            <a:endParaRPr/>
          </a:p>
          <a:p>
            <a:pPr marL="228600" lvl="0" indent="-228600" algn="l" rtl="0">
              <a:lnSpc>
                <a:spcPct val="90000"/>
              </a:lnSpc>
              <a:spcBef>
                <a:spcPts val="1000"/>
              </a:spcBef>
              <a:spcAft>
                <a:spcPts val="0"/>
              </a:spcAft>
              <a:buClr>
                <a:schemeClr val="dk1"/>
              </a:buClr>
              <a:buSzPts val="2800"/>
              <a:buChar char="•"/>
            </a:pPr>
            <a:r>
              <a:rPr lang="en-US" dirty="0"/>
              <a:t>The elections were held in 1988 in which PPP emerged as the single largest party. </a:t>
            </a:r>
            <a:r>
              <a:rPr lang="en-US" dirty="0" err="1"/>
              <a:t>Islami</a:t>
            </a:r>
            <a:r>
              <a:rPr lang="en-US" dirty="0"/>
              <a:t> </a:t>
            </a:r>
            <a:r>
              <a:rPr lang="en-US" dirty="0" err="1"/>
              <a:t>Jamhoori</a:t>
            </a:r>
            <a:r>
              <a:rPr lang="en-US" dirty="0"/>
              <a:t> </a:t>
            </a:r>
            <a:r>
              <a:rPr lang="en-US" dirty="0" err="1"/>
              <a:t>Itehad</a:t>
            </a:r>
            <a:r>
              <a:rPr lang="en-US" dirty="0"/>
              <a:t> which was formed by </a:t>
            </a:r>
            <a:r>
              <a:rPr lang="en-US" dirty="0" err="1"/>
              <a:t>Nawaz</a:t>
            </a:r>
            <a:r>
              <a:rPr lang="en-US" dirty="0"/>
              <a:t> Sharif PML before the elections become the second largest party.</a:t>
            </a:r>
            <a:endParaRPr/>
          </a:p>
          <a:p>
            <a:pPr marL="228600" lvl="0" indent="-228600" algn="l" rtl="0">
              <a:lnSpc>
                <a:spcPct val="90000"/>
              </a:lnSpc>
              <a:spcBef>
                <a:spcPts val="1000"/>
              </a:spcBef>
              <a:spcAft>
                <a:spcPts val="0"/>
              </a:spcAft>
              <a:buClr>
                <a:schemeClr val="dk1"/>
              </a:buClr>
              <a:buSzPts val="2800"/>
              <a:buChar char="•"/>
            </a:pPr>
            <a:r>
              <a:rPr lang="en-US" dirty="0"/>
              <a:t>Benazir was appointed as the first women prime minister of Pakistan in 1988, </a:t>
            </a:r>
            <a:r>
              <a:rPr lang="en-US" dirty="0" err="1"/>
              <a:t>Ghulam</a:t>
            </a:r>
            <a:r>
              <a:rPr lang="en-US" dirty="0"/>
              <a:t> </a:t>
            </a:r>
            <a:r>
              <a:rPr lang="en-US" dirty="0" err="1"/>
              <a:t>Ishaq</a:t>
            </a:r>
            <a:r>
              <a:rPr lang="en-US" dirty="0"/>
              <a:t> khan became the president.</a:t>
            </a:r>
            <a:endParaRPr/>
          </a:p>
          <a:p>
            <a:pPr marL="228600" lvl="0" indent="-228600" algn="l" rtl="0">
              <a:lnSpc>
                <a:spcPct val="90000"/>
              </a:lnSpc>
              <a:spcBef>
                <a:spcPts val="1000"/>
              </a:spcBef>
              <a:spcAft>
                <a:spcPts val="0"/>
              </a:spcAft>
              <a:buClr>
                <a:schemeClr val="dk1"/>
              </a:buClr>
              <a:buSzPts val="2800"/>
              <a:buChar char="•"/>
            </a:pPr>
            <a:r>
              <a:rPr lang="en-US" dirty="0"/>
              <a:t>The center and provincial government relationship were deteriorated.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0"/>
          <p:cNvSpPr txBox="1">
            <a:spLocks noGrp="1"/>
          </p:cNvSpPr>
          <p:nvPr>
            <p:ph type="body" idx="1"/>
          </p:nvPr>
        </p:nvSpPr>
        <p:spPr>
          <a:xfrm>
            <a:off x="838200" y="115910"/>
            <a:ext cx="10515600" cy="606105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PPP government dissolved the Baluchistan assembly only after two weeks.</a:t>
            </a:r>
            <a:endParaRPr/>
          </a:p>
          <a:p>
            <a:pPr marL="228600" lvl="0" indent="-228600" algn="l" rtl="0">
              <a:lnSpc>
                <a:spcPct val="90000"/>
              </a:lnSpc>
              <a:spcBef>
                <a:spcPts val="1000"/>
              </a:spcBef>
              <a:spcAft>
                <a:spcPts val="0"/>
              </a:spcAft>
              <a:buClr>
                <a:schemeClr val="dk1"/>
              </a:buClr>
              <a:buSzPts val="2800"/>
              <a:buChar char="•"/>
            </a:pPr>
            <a:r>
              <a:rPr lang="en-US"/>
              <a:t>The government of Punjab ran by the IJI leader Nawaz Sharif also faced strained relationship with the central government of PPP.</a:t>
            </a:r>
            <a:endParaRPr/>
          </a:p>
          <a:p>
            <a:pPr marL="228600" lvl="0" indent="-228600" algn="l" rtl="0">
              <a:lnSpc>
                <a:spcPct val="90000"/>
              </a:lnSpc>
              <a:spcBef>
                <a:spcPts val="1000"/>
              </a:spcBef>
              <a:spcAft>
                <a:spcPts val="0"/>
              </a:spcAft>
              <a:buClr>
                <a:schemeClr val="dk1"/>
              </a:buClr>
              <a:buSzPts val="2800"/>
              <a:buChar char="•"/>
            </a:pPr>
            <a:r>
              <a:rPr lang="en-US"/>
              <a:t>Nawaz Sharif in collusion with the President Ghulam Ishaq khan planned to dissolve the assembles. </a:t>
            </a:r>
            <a:endParaRPr/>
          </a:p>
          <a:p>
            <a:pPr marL="228600" lvl="0" indent="-228600" algn="l" rtl="0">
              <a:lnSpc>
                <a:spcPct val="90000"/>
              </a:lnSpc>
              <a:spcBef>
                <a:spcPts val="1000"/>
              </a:spcBef>
              <a:spcAft>
                <a:spcPts val="0"/>
              </a:spcAft>
              <a:buClr>
                <a:schemeClr val="dk1"/>
              </a:buClr>
              <a:buSzPts val="2800"/>
              <a:buChar char="•"/>
            </a:pPr>
            <a:r>
              <a:rPr lang="en-US"/>
              <a:t>The 8</a:t>
            </a:r>
            <a:r>
              <a:rPr lang="en-US" baseline="30000"/>
              <a:t>th</a:t>
            </a:r>
            <a:r>
              <a:rPr lang="en-US"/>
              <a:t> amendment that was passed during the Zia era has provided the president the powers to dissolve the assemblies both central and provincial in certain circumstances. However, the certain circumstances were not clarified by him what it meant. </a:t>
            </a:r>
            <a:endParaRPr/>
          </a:p>
          <a:p>
            <a:pPr marL="228600" lvl="0" indent="-228600" algn="l" rtl="0">
              <a:lnSpc>
                <a:spcPct val="90000"/>
              </a:lnSpc>
              <a:spcBef>
                <a:spcPts val="1000"/>
              </a:spcBef>
              <a:spcAft>
                <a:spcPts val="0"/>
              </a:spcAft>
              <a:buClr>
                <a:schemeClr val="dk1"/>
              </a:buClr>
              <a:buSzPts val="2800"/>
              <a:buChar char="•"/>
            </a:pPr>
            <a:r>
              <a:rPr lang="en-US"/>
              <a:t>The political conditions of Sindh also deteriorated due to the strained relationship of MQM with PPP. </a:t>
            </a:r>
            <a:endParaRPr/>
          </a:p>
          <a:p>
            <a:pPr marL="228600" lvl="0" indent="-228600" algn="l" rtl="0">
              <a:lnSpc>
                <a:spcPct val="90000"/>
              </a:lnSpc>
              <a:spcBef>
                <a:spcPts val="1000"/>
              </a:spcBef>
              <a:spcAft>
                <a:spcPts val="0"/>
              </a:spcAft>
              <a:buClr>
                <a:schemeClr val="dk1"/>
              </a:buClr>
              <a:buSzPts val="2800"/>
              <a:buChar char="•"/>
            </a:pPr>
            <a:r>
              <a:rPr lang="en-US"/>
              <a:t>A no confidence motion was put forward by IJI in the provincial assembly. On August 1990 Ghulam Ishaq Khan using his Presidential powers dissolved the assembly.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1"/>
          <p:cNvSpPr txBox="1">
            <a:spLocks noGrp="1"/>
          </p:cNvSpPr>
          <p:nvPr>
            <p:ph type="title"/>
          </p:nvPr>
        </p:nvSpPr>
        <p:spPr>
          <a:xfrm>
            <a:off x="838200" y="365125"/>
            <a:ext cx="10515600" cy="7038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Nawaz Sharif Era (1990-1993)</a:t>
            </a:r>
            <a:endParaRPr/>
          </a:p>
        </p:txBody>
      </p:sp>
      <p:sp>
        <p:nvSpPr>
          <p:cNvPr id="359" name="Google Shape;359;p51"/>
          <p:cNvSpPr txBox="1">
            <a:spLocks noGrp="1"/>
          </p:cNvSpPr>
          <p:nvPr>
            <p:ph type="body" idx="1"/>
          </p:nvPr>
        </p:nvSpPr>
        <p:spPr>
          <a:xfrm>
            <a:off x="838200" y="1068946"/>
            <a:ext cx="10515600" cy="5108017"/>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The IJI under the leadership of Nawaz Sharif won the majority seats in National and Punjab assembly. </a:t>
            </a:r>
            <a:endParaRPr/>
          </a:p>
          <a:p>
            <a:pPr marL="228600" lvl="0" indent="-228600" algn="l" rtl="0">
              <a:lnSpc>
                <a:spcPct val="90000"/>
              </a:lnSpc>
              <a:spcBef>
                <a:spcPts val="1000"/>
              </a:spcBef>
              <a:spcAft>
                <a:spcPts val="0"/>
              </a:spcAft>
              <a:buClr>
                <a:schemeClr val="dk1"/>
              </a:buClr>
              <a:buSzPct val="100000"/>
              <a:buChar char="•"/>
            </a:pPr>
            <a:r>
              <a:rPr lang="en-US"/>
              <a:t>Nawaz Sharif became the President and Ghulam Ishaq Khan became the President. </a:t>
            </a:r>
            <a:endParaRPr/>
          </a:p>
          <a:p>
            <a:pPr marL="228600" lvl="0" indent="-228600" algn="l" rtl="0">
              <a:lnSpc>
                <a:spcPct val="90000"/>
              </a:lnSpc>
              <a:spcBef>
                <a:spcPts val="1000"/>
              </a:spcBef>
              <a:spcAft>
                <a:spcPts val="0"/>
              </a:spcAft>
              <a:buClr>
                <a:schemeClr val="dk1"/>
              </a:buClr>
              <a:buSzPct val="100000"/>
              <a:buChar char="•"/>
            </a:pPr>
            <a:r>
              <a:rPr lang="en-US" b="1"/>
              <a:t>Reforms introduced by Nawaz Sharif</a:t>
            </a:r>
            <a:endParaRPr/>
          </a:p>
          <a:p>
            <a:pPr marL="228600" lvl="0" indent="-228600" algn="l" rtl="0">
              <a:lnSpc>
                <a:spcPct val="90000"/>
              </a:lnSpc>
              <a:spcBef>
                <a:spcPts val="1000"/>
              </a:spcBef>
              <a:spcAft>
                <a:spcPts val="0"/>
              </a:spcAft>
              <a:buClr>
                <a:schemeClr val="dk1"/>
              </a:buClr>
              <a:buSzPct val="100000"/>
              <a:buChar char="•"/>
            </a:pPr>
            <a:r>
              <a:rPr lang="en-US"/>
              <a:t>Privatization program was initiated by Nawaz Sharif. In 1991-92, 35 units were privatized. In 1992-93, another 28 units were privatized. The two commercial banks MCB and Allied banks were also privatized. </a:t>
            </a:r>
            <a:endParaRPr/>
          </a:p>
          <a:p>
            <a:pPr marL="228600" lvl="0" indent="-228600" algn="l" rtl="0">
              <a:lnSpc>
                <a:spcPct val="90000"/>
              </a:lnSpc>
              <a:spcBef>
                <a:spcPts val="1000"/>
              </a:spcBef>
              <a:spcAft>
                <a:spcPts val="0"/>
              </a:spcAft>
              <a:buClr>
                <a:schemeClr val="dk1"/>
              </a:buClr>
              <a:buSzPct val="100000"/>
              <a:buChar char="•"/>
            </a:pPr>
            <a:r>
              <a:rPr lang="en-US"/>
              <a:t>A Yellow cab scheme was introduced for providing job opportunities to the unemployed people. </a:t>
            </a:r>
            <a:endParaRPr/>
          </a:p>
          <a:p>
            <a:pPr marL="228600" lvl="0" indent="-228600" algn="l" rtl="0">
              <a:lnSpc>
                <a:spcPct val="90000"/>
              </a:lnSpc>
              <a:spcBef>
                <a:spcPts val="1000"/>
              </a:spcBef>
              <a:spcAft>
                <a:spcPts val="0"/>
              </a:spcAft>
              <a:buClr>
                <a:schemeClr val="dk1"/>
              </a:buClr>
              <a:buSzPct val="100000"/>
              <a:buChar char="•"/>
            </a:pPr>
            <a:r>
              <a:rPr lang="en-US"/>
              <a:t>Construction of motorways was also initiated to connect Islamabad to Lahore and Peshawar.</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2"/>
          <p:cNvSpPr txBox="1">
            <a:spLocks noGrp="1"/>
          </p:cNvSpPr>
          <p:nvPr>
            <p:ph type="title"/>
          </p:nvPr>
        </p:nvSpPr>
        <p:spPr>
          <a:xfrm>
            <a:off x="838200" y="365125"/>
            <a:ext cx="10515600" cy="57503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Dissolution of Nawaz Sharif government</a:t>
            </a:r>
            <a:endParaRPr/>
          </a:p>
        </p:txBody>
      </p:sp>
      <p:sp>
        <p:nvSpPr>
          <p:cNvPr id="365" name="Google Shape;365;p52"/>
          <p:cNvSpPr txBox="1">
            <a:spLocks noGrp="1"/>
          </p:cNvSpPr>
          <p:nvPr>
            <p:ph type="body" idx="1"/>
          </p:nvPr>
        </p:nvSpPr>
        <p:spPr>
          <a:xfrm>
            <a:off x="838200" y="940158"/>
            <a:ext cx="10515600" cy="523680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Disagreement emerged between the Nawaz Sharif and Ghulam Ishaq Khan over the appointment of Chief of army staff.</a:t>
            </a:r>
            <a:endParaRPr/>
          </a:p>
          <a:p>
            <a:pPr marL="228600" lvl="0" indent="-228600" algn="l" rtl="0">
              <a:lnSpc>
                <a:spcPct val="90000"/>
              </a:lnSpc>
              <a:spcBef>
                <a:spcPts val="1000"/>
              </a:spcBef>
              <a:spcAft>
                <a:spcPts val="0"/>
              </a:spcAft>
              <a:buClr>
                <a:schemeClr val="dk1"/>
              </a:buClr>
              <a:buSzPts val="2800"/>
              <a:buChar char="•"/>
            </a:pPr>
            <a:r>
              <a:rPr lang="en-US"/>
              <a:t>Ghulam Ishaq khan ignoring the discretionary power of the Prime minister in appointment of the chief of army staff appointed General Ashraf Kakar as the Chief of Army staff.</a:t>
            </a:r>
            <a:endParaRPr/>
          </a:p>
          <a:p>
            <a:pPr marL="228600" lvl="0" indent="-228600" algn="l" rtl="0">
              <a:lnSpc>
                <a:spcPct val="90000"/>
              </a:lnSpc>
              <a:spcBef>
                <a:spcPts val="1000"/>
              </a:spcBef>
              <a:spcAft>
                <a:spcPts val="0"/>
              </a:spcAft>
              <a:buClr>
                <a:schemeClr val="dk1"/>
              </a:buClr>
              <a:buSzPts val="2800"/>
              <a:buChar char="•"/>
            </a:pPr>
            <a:r>
              <a:rPr lang="en-US"/>
              <a:t>Nawaz Sharif did not has the majority in the National Assembly to scrap the 8</a:t>
            </a:r>
            <a:r>
              <a:rPr lang="en-US" baseline="30000"/>
              <a:t>th</a:t>
            </a:r>
            <a:r>
              <a:rPr lang="en-US"/>
              <a:t> amendment from the constitution that gave the President power to dissolve the assemblies both provincial and the central.</a:t>
            </a:r>
            <a:endParaRPr/>
          </a:p>
          <a:p>
            <a:pPr marL="228600" lvl="0" indent="-228600" algn="l" rtl="0">
              <a:lnSpc>
                <a:spcPct val="90000"/>
              </a:lnSpc>
              <a:spcBef>
                <a:spcPts val="1000"/>
              </a:spcBef>
              <a:spcAft>
                <a:spcPts val="0"/>
              </a:spcAft>
              <a:buClr>
                <a:schemeClr val="dk1"/>
              </a:buClr>
              <a:buSzPts val="2800"/>
              <a:buChar char="•"/>
            </a:pPr>
            <a:r>
              <a:rPr lang="en-US"/>
              <a:t>Benazir entered into a deal with the President to dissolve the assembly, she promised that she would make him President on the day she became President.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body" idx="1"/>
          </p:nvPr>
        </p:nvSpPr>
        <p:spPr>
          <a:xfrm>
            <a:off x="838200" y="115910"/>
            <a:ext cx="10515600" cy="60610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Division of Financial Assets</a:t>
            </a:r>
            <a:endParaRPr/>
          </a:p>
          <a:p>
            <a:pPr marL="228600" lvl="0" indent="-228600" algn="l" rtl="0">
              <a:lnSpc>
                <a:spcPct val="90000"/>
              </a:lnSpc>
              <a:spcBef>
                <a:spcPts val="1000"/>
              </a:spcBef>
              <a:spcAft>
                <a:spcPts val="0"/>
              </a:spcAft>
              <a:buClr>
                <a:schemeClr val="dk1"/>
              </a:buClr>
              <a:buSzPts val="2800"/>
              <a:buChar char="•"/>
            </a:pPr>
            <a:r>
              <a:rPr lang="en-US"/>
              <a:t>The total budget of the British India at the time of partition was Rs 4 Billion. </a:t>
            </a:r>
            <a:endParaRPr/>
          </a:p>
          <a:p>
            <a:pPr marL="228600" lvl="0" indent="-228600" algn="l" rtl="0">
              <a:lnSpc>
                <a:spcPct val="90000"/>
              </a:lnSpc>
              <a:spcBef>
                <a:spcPts val="1000"/>
              </a:spcBef>
              <a:spcAft>
                <a:spcPts val="0"/>
              </a:spcAft>
              <a:buClr>
                <a:schemeClr val="dk1"/>
              </a:buClr>
              <a:buSzPts val="2800"/>
              <a:buChar char="•"/>
            </a:pPr>
            <a:r>
              <a:rPr lang="en-US"/>
              <a:t>The share of Pakistan was Rs 750 million.</a:t>
            </a:r>
            <a:endParaRPr/>
          </a:p>
          <a:p>
            <a:pPr marL="228600" lvl="0" indent="-228600" algn="l" rtl="0">
              <a:lnSpc>
                <a:spcPct val="90000"/>
              </a:lnSpc>
              <a:spcBef>
                <a:spcPts val="1000"/>
              </a:spcBef>
              <a:spcAft>
                <a:spcPts val="0"/>
              </a:spcAft>
              <a:buClr>
                <a:schemeClr val="dk1"/>
              </a:buClr>
              <a:buSzPts val="2800"/>
              <a:buChar char="•"/>
            </a:pPr>
            <a:r>
              <a:rPr lang="en-US"/>
              <a:t> India initially paid Rs 200 million to Pakistan and Sardar Patel stopped the remaining amount. </a:t>
            </a:r>
            <a:endParaRPr/>
          </a:p>
          <a:p>
            <a:pPr marL="228600" lvl="0" indent="-228600" algn="l" rtl="0">
              <a:lnSpc>
                <a:spcPct val="90000"/>
              </a:lnSpc>
              <a:spcBef>
                <a:spcPts val="1000"/>
              </a:spcBef>
              <a:spcAft>
                <a:spcPts val="0"/>
              </a:spcAft>
              <a:buClr>
                <a:schemeClr val="dk1"/>
              </a:buClr>
              <a:buSzPts val="2800"/>
              <a:buChar char="•"/>
            </a:pPr>
            <a:r>
              <a:rPr lang="en-US"/>
              <a:t>Gandhi demanded that the share of Pakistan should be given, he went on hunger strike. </a:t>
            </a:r>
            <a:endParaRPr/>
          </a:p>
          <a:p>
            <a:pPr marL="228600" lvl="0" indent="-228600" algn="l" rtl="0">
              <a:lnSpc>
                <a:spcPct val="90000"/>
              </a:lnSpc>
              <a:spcBef>
                <a:spcPts val="1000"/>
              </a:spcBef>
              <a:spcAft>
                <a:spcPts val="0"/>
              </a:spcAft>
              <a:buClr>
                <a:schemeClr val="dk1"/>
              </a:buClr>
              <a:buSzPts val="2800"/>
              <a:buChar char="•"/>
            </a:pPr>
            <a:r>
              <a:rPr lang="en-US"/>
              <a:t>As a result of which the Rs 500 million was paid to Pakistan, but Rs 50 million was not given. </a:t>
            </a:r>
            <a:endParaRPr/>
          </a:p>
          <a:p>
            <a:pPr marL="228600" lvl="0" indent="-228600" algn="l" rtl="0">
              <a:lnSpc>
                <a:spcPct val="90000"/>
              </a:lnSpc>
              <a:spcBef>
                <a:spcPts val="1000"/>
              </a:spcBef>
              <a:spcAft>
                <a:spcPts val="0"/>
              </a:spcAft>
              <a:buClr>
                <a:schemeClr val="dk1"/>
              </a:buClr>
              <a:buSzPts val="2800"/>
              <a:buChar char="•"/>
            </a:pPr>
            <a:r>
              <a:rPr lang="en-US" b="1"/>
              <a:t>Canal Water Dispute</a:t>
            </a:r>
            <a:endParaRPr/>
          </a:p>
          <a:p>
            <a:pPr marL="228600" lvl="0" indent="-228600" algn="l" rtl="0">
              <a:lnSpc>
                <a:spcPct val="90000"/>
              </a:lnSpc>
              <a:spcBef>
                <a:spcPts val="1000"/>
              </a:spcBef>
              <a:spcAft>
                <a:spcPts val="0"/>
              </a:spcAft>
              <a:buClr>
                <a:schemeClr val="dk1"/>
              </a:buClr>
              <a:buSzPts val="2800"/>
              <a:buChar char="•"/>
            </a:pPr>
            <a:r>
              <a:rPr lang="en-US"/>
              <a:t>On 1</a:t>
            </a:r>
            <a:r>
              <a:rPr lang="en-US" baseline="30000"/>
              <a:t>st</a:t>
            </a:r>
            <a:r>
              <a:rPr lang="en-US"/>
              <a:t> April, 1948 India stopped the water of Ravi and Sutlej at Madhopur and Ferozepur headworks respectively.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body" idx="1"/>
          </p:nvPr>
        </p:nvSpPr>
        <p:spPr>
          <a:xfrm>
            <a:off x="838200" y="103031"/>
            <a:ext cx="10515600" cy="60739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President dismissed the assembly and charged Nawaz Sharif of indulged into corruption in the privatization process.</a:t>
            </a:r>
            <a:endParaRPr/>
          </a:p>
          <a:p>
            <a:pPr marL="228600" lvl="0" indent="-228600" algn="l" rtl="0">
              <a:lnSpc>
                <a:spcPct val="90000"/>
              </a:lnSpc>
              <a:spcBef>
                <a:spcPts val="1000"/>
              </a:spcBef>
              <a:spcAft>
                <a:spcPts val="0"/>
              </a:spcAft>
              <a:buClr>
                <a:schemeClr val="dk1"/>
              </a:buClr>
              <a:buSzPts val="2800"/>
              <a:buChar char="•"/>
            </a:pPr>
            <a:r>
              <a:rPr lang="en-US"/>
              <a:t>Nawaz Sharif challenged the dissolution in the supreme court as illegal and unconstitutional. </a:t>
            </a:r>
            <a:endParaRPr/>
          </a:p>
          <a:p>
            <a:pPr marL="228600" lvl="0" indent="-228600" algn="l" rtl="0">
              <a:lnSpc>
                <a:spcPct val="90000"/>
              </a:lnSpc>
              <a:spcBef>
                <a:spcPts val="1000"/>
              </a:spcBef>
              <a:spcAft>
                <a:spcPts val="0"/>
              </a:spcAft>
              <a:buClr>
                <a:schemeClr val="dk1"/>
              </a:buClr>
              <a:buSzPts val="2800"/>
              <a:buChar char="•"/>
            </a:pPr>
            <a:r>
              <a:rPr lang="en-US"/>
              <a:t>Supreme court restored the government. </a:t>
            </a:r>
            <a:endParaRPr/>
          </a:p>
          <a:p>
            <a:pPr marL="228600" lvl="0" indent="-228600" algn="l" rtl="0">
              <a:lnSpc>
                <a:spcPct val="90000"/>
              </a:lnSpc>
              <a:spcBef>
                <a:spcPts val="1000"/>
              </a:spcBef>
              <a:spcAft>
                <a:spcPts val="0"/>
              </a:spcAft>
              <a:buClr>
                <a:schemeClr val="dk1"/>
              </a:buClr>
              <a:buSzPts val="2800"/>
              <a:buChar char="•"/>
            </a:pPr>
            <a:r>
              <a:rPr lang="en-US"/>
              <a:t>The President moved a no confidence motion in the NWFP to thwart the government.</a:t>
            </a:r>
            <a:endParaRPr/>
          </a:p>
          <a:p>
            <a:pPr marL="228600" lvl="0" indent="-228600" algn="l" rtl="0">
              <a:lnSpc>
                <a:spcPct val="90000"/>
              </a:lnSpc>
              <a:spcBef>
                <a:spcPts val="1000"/>
              </a:spcBef>
              <a:spcAft>
                <a:spcPts val="0"/>
              </a:spcAft>
              <a:buClr>
                <a:schemeClr val="dk1"/>
              </a:buClr>
              <a:buSzPts val="2800"/>
              <a:buChar char="•"/>
            </a:pPr>
            <a:r>
              <a:rPr lang="en-US"/>
              <a:t>At the end Nawaz Sharif was compelled by the Chief of army staff to resign, which he has not opposed and resigned in 1993.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4"/>
          <p:cNvSpPr txBox="1">
            <a:spLocks noGrp="1"/>
          </p:cNvSpPr>
          <p:nvPr>
            <p:ph type="title"/>
          </p:nvPr>
        </p:nvSpPr>
        <p:spPr>
          <a:xfrm>
            <a:off x="838200" y="159063"/>
            <a:ext cx="10515600" cy="72957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Benazir Bhutto Era (1993- 1996)</a:t>
            </a:r>
            <a:endParaRPr/>
          </a:p>
        </p:txBody>
      </p:sp>
      <p:sp>
        <p:nvSpPr>
          <p:cNvPr id="376" name="Google Shape;376;p54"/>
          <p:cNvSpPr txBox="1">
            <a:spLocks noGrp="1"/>
          </p:cNvSpPr>
          <p:nvPr>
            <p:ph type="body" idx="1"/>
          </p:nvPr>
        </p:nvSpPr>
        <p:spPr>
          <a:xfrm>
            <a:off x="838200" y="888642"/>
            <a:ext cx="10515600" cy="528832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general elections for the national assembly were held on 6</a:t>
            </a:r>
            <a:r>
              <a:rPr lang="en-US" baseline="30000"/>
              <a:t>th</a:t>
            </a:r>
            <a:r>
              <a:rPr lang="en-US"/>
              <a:t> October, 1993.</a:t>
            </a:r>
            <a:endParaRPr/>
          </a:p>
          <a:p>
            <a:pPr marL="228600" lvl="0" indent="-228600" algn="l" rtl="0">
              <a:lnSpc>
                <a:spcPct val="90000"/>
              </a:lnSpc>
              <a:spcBef>
                <a:spcPts val="1000"/>
              </a:spcBef>
              <a:spcAft>
                <a:spcPts val="0"/>
              </a:spcAft>
              <a:buClr>
                <a:schemeClr val="dk1"/>
              </a:buClr>
              <a:buSzPts val="2800"/>
              <a:buChar char="•"/>
            </a:pPr>
            <a:r>
              <a:rPr lang="en-US"/>
              <a:t>PPP won the majority while Nawaz Sharif PML was not able to compete PPP. </a:t>
            </a:r>
            <a:endParaRPr/>
          </a:p>
          <a:p>
            <a:pPr marL="228600" lvl="0" indent="-228600" algn="l" rtl="0">
              <a:lnSpc>
                <a:spcPct val="90000"/>
              </a:lnSpc>
              <a:spcBef>
                <a:spcPts val="1000"/>
              </a:spcBef>
              <a:spcAft>
                <a:spcPts val="0"/>
              </a:spcAft>
              <a:buClr>
                <a:schemeClr val="dk1"/>
              </a:buClr>
              <a:buSzPts val="2800"/>
              <a:buChar char="•"/>
            </a:pPr>
            <a:r>
              <a:rPr lang="en-US"/>
              <a:t>Benazir became Prime minister for the second term, and Farooq Ahmed Khan leghari became the President.</a:t>
            </a:r>
            <a:endParaRPr/>
          </a:p>
          <a:p>
            <a:pPr marL="0" lvl="0" indent="0" algn="l" rtl="0">
              <a:lnSpc>
                <a:spcPct val="90000"/>
              </a:lnSpc>
              <a:spcBef>
                <a:spcPts val="1000"/>
              </a:spcBef>
              <a:spcAft>
                <a:spcPts val="0"/>
              </a:spcAft>
              <a:buClr>
                <a:schemeClr val="dk1"/>
              </a:buClr>
              <a:buSzPts val="2800"/>
              <a:buNone/>
            </a:pPr>
            <a:r>
              <a:rPr lang="en-US" b="1"/>
              <a:t>Political conditions </a:t>
            </a:r>
            <a:endParaRPr/>
          </a:p>
          <a:p>
            <a:pPr marL="228600" lvl="0" indent="-228600" algn="l" rtl="0">
              <a:lnSpc>
                <a:spcPct val="90000"/>
              </a:lnSpc>
              <a:spcBef>
                <a:spcPts val="1000"/>
              </a:spcBef>
              <a:spcAft>
                <a:spcPts val="0"/>
              </a:spcAft>
              <a:buClr>
                <a:schemeClr val="dk1"/>
              </a:buClr>
              <a:buSzPts val="2800"/>
              <a:buChar char="•"/>
            </a:pPr>
            <a:r>
              <a:rPr lang="en-US"/>
              <a:t>PML formed a coalition government in NWFP which was ousted after two months of its formation.</a:t>
            </a:r>
            <a:endParaRPr/>
          </a:p>
          <a:p>
            <a:pPr marL="228600" lvl="0" indent="-228600" algn="l" rtl="0">
              <a:lnSpc>
                <a:spcPct val="90000"/>
              </a:lnSpc>
              <a:spcBef>
                <a:spcPts val="1000"/>
              </a:spcBef>
              <a:spcAft>
                <a:spcPts val="0"/>
              </a:spcAft>
              <a:buClr>
                <a:schemeClr val="dk1"/>
              </a:buClr>
              <a:buSzPts val="2800"/>
              <a:buChar char="•"/>
            </a:pPr>
            <a:r>
              <a:rPr lang="en-US"/>
              <a:t>The law and order conditions deteriorated in Karachi in which PPP conducted extra judicial killing.</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body" idx="1"/>
          </p:nvPr>
        </p:nvSpPr>
        <p:spPr>
          <a:xfrm>
            <a:off x="838200" y="193183"/>
            <a:ext cx="10515600" cy="59837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Asif Ali Zardari the husband of Benazir came under sever criticism due to his involvement in corruption.</a:t>
            </a:r>
            <a:endParaRPr/>
          </a:p>
          <a:p>
            <a:pPr marL="0" lvl="0" indent="0" algn="l" rtl="0">
              <a:lnSpc>
                <a:spcPct val="90000"/>
              </a:lnSpc>
              <a:spcBef>
                <a:spcPts val="1000"/>
              </a:spcBef>
              <a:spcAft>
                <a:spcPts val="0"/>
              </a:spcAft>
              <a:buClr>
                <a:schemeClr val="dk1"/>
              </a:buClr>
              <a:buSzPts val="2800"/>
              <a:buNone/>
            </a:pPr>
            <a:r>
              <a:rPr lang="en-US" b="1"/>
              <a:t>Judges case</a:t>
            </a:r>
            <a:endParaRPr/>
          </a:p>
          <a:p>
            <a:pPr marL="228600" lvl="0" indent="-228600" algn="l" rtl="0">
              <a:lnSpc>
                <a:spcPct val="90000"/>
              </a:lnSpc>
              <a:spcBef>
                <a:spcPts val="1000"/>
              </a:spcBef>
              <a:spcAft>
                <a:spcPts val="0"/>
              </a:spcAft>
              <a:buClr>
                <a:schemeClr val="dk1"/>
              </a:buClr>
              <a:buSzPts val="2800"/>
              <a:buChar char="•"/>
            </a:pPr>
            <a:r>
              <a:rPr lang="en-US"/>
              <a:t>The supreme court of Pakistan gave a judgment on the appointment of the judges. </a:t>
            </a:r>
            <a:endParaRPr/>
          </a:p>
          <a:p>
            <a:pPr marL="228600" lvl="0" indent="-228600" algn="l" rtl="0">
              <a:lnSpc>
                <a:spcPct val="90000"/>
              </a:lnSpc>
              <a:spcBef>
                <a:spcPts val="1000"/>
              </a:spcBef>
              <a:spcAft>
                <a:spcPts val="0"/>
              </a:spcAft>
              <a:buClr>
                <a:schemeClr val="dk1"/>
              </a:buClr>
              <a:buSzPts val="2800"/>
              <a:buChar char="•"/>
            </a:pPr>
            <a:r>
              <a:rPr lang="en-US"/>
              <a:t>The PPP government resisted that judgment which was a violation of the constitutional method that the executive and the judicial authorities should work in assistance with the supreme court.</a:t>
            </a:r>
            <a:endParaRPr/>
          </a:p>
          <a:p>
            <a:pPr marL="228600" lvl="0" indent="-228600" algn="l" rtl="0">
              <a:lnSpc>
                <a:spcPct val="90000"/>
              </a:lnSpc>
              <a:spcBef>
                <a:spcPts val="1000"/>
              </a:spcBef>
              <a:spcAft>
                <a:spcPts val="0"/>
              </a:spcAft>
              <a:buClr>
                <a:schemeClr val="dk1"/>
              </a:buClr>
              <a:buSzPts val="2800"/>
              <a:buChar char="•"/>
            </a:pPr>
            <a:r>
              <a:rPr lang="en-US"/>
              <a:t>The Jamaat-i-Islami gave a sit in in front of the National Assembly.</a:t>
            </a:r>
            <a:endParaRPr/>
          </a:p>
          <a:p>
            <a:pPr marL="228600" lvl="0" indent="-228600" algn="l" rtl="0">
              <a:lnSpc>
                <a:spcPct val="90000"/>
              </a:lnSpc>
              <a:spcBef>
                <a:spcPts val="1000"/>
              </a:spcBef>
              <a:spcAft>
                <a:spcPts val="0"/>
              </a:spcAft>
              <a:buClr>
                <a:schemeClr val="dk1"/>
              </a:buClr>
              <a:buSzPts val="2800"/>
              <a:buChar char="•"/>
            </a:pPr>
            <a:r>
              <a:rPr lang="en-US"/>
              <a:t>The President using his powers under article 58-2B dissolved the assembly on the charges of corruption.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6"/>
          <p:cNvSpPr txBox="1">
            <a:spLocks noGrp="1"/>
          </p:cNvSpPr>
          <p:nvPr>
            <p:ph type="title"/>
          </p:nvPr>
        </p:nvSpPr>
        <p:spPr>
          <a:xfrm>
            <a:off x="838200" y="365125"/>
            <a:ext cx="10515600" cy="69094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Nawaz Sharif Era (1997-1999)</a:t>
            </a:r>
            <a:endParaRPr/>
          </a:p>
        </p:txBody>
      </p:sp>
      <p:sp>
        <p:nvSpPr>
          <p:cNvPr id="387" name="Google Shape;387;p56"/>
          <p:cNvSpPr txBox="1">
            <a:spLocks noGrp="1"/>
          </p:cNvSpPr>
          <p:nvPr>
            <p:ph type="body" idx="1"/>
          </p:nvPr>
        </p:nvSpPr>
        <p:spPr>
          <a:xfrm>
            <a:off x="838200" y="1056068"/>
            <a:ext cx="10515600" cy="51208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Imran Khan formed his party with the name Pakistan Tehrik-e-Insaf few days before the general elections were scheduled.</a:t>
            </a:r>
            <a:endParaRPr/>
          </a:p>
          <a:p>
            <a:pPr marL="228600" lvl="0" indent="-228600" algn="l" rtl="0">
              <a:lnSpc>
                <a:spcPct val="90000"/>
              </a:lnSpc>
              <a:spcBef>
                <a:spcPts val="1000"/>
              </a:spcBef>
              <a:spcAft>
                <a:spcPts val="0"/>
              </a:spcAft>
              <a:buClr>
                <a:schemeClr val="dk1"/>
              </a:buClr>
              <a:buSzPts val="2800"/>
              <a:buChar char="•"/>
            </a:pPr>
            <a:r>
              <a:rPr lang="en-US"/>
              <a:t>The general elections were held on 2</a:t>
            </a:r>
            <a:r>
              <a:rPr lang="en-US" baseline="30000"/>
              <a:t>nd</a:t>
            </a:r>
            <a:r>
              <a:rPr lang="en-US"/>
              <a:t> February 1997 in which PML (N) won majority of the seats in Punjab and Sindh. </a:t>
            </a:r>
            <a:endParaRPr/>
          </a:p>
          <a:p>
            <a:pPr marL="228600" lvl="0" indent="-228600" algn="l" rtl="0">
              <a:lnSpc>
                <a:spcPct val="90000"/>
              </a:lnSpc>
              <a:spcBef>
                <a:spcPts val="1000"/>
              </a:spcBef>
              <a:spcAft>
                <a:spcPts val="0"/>
              </a:spcAft>
              <a:buClr>
                <a:schemeClr val="dk1"/>
              </a:buClr>
              <a:buSzPts val="2800"/>
              <a:buChar char="•"/>
            </a:pPr>
            <a:r>
              <a:rPr lang="en-US"/>
              <a:t>Nawaz Sharif became Prime minister.</a:t>
            </a:r>
            <a:endParaRPr/>
          </a:p>
          <a:p>
            <a:pPr marL="0" lvl="0" indent="0" algn="l" rtl="0">
              <a:lnSpc>
                <a:spcPct val="90000"/>
              </a:lnSpc>
              <a:spcBef>
                <a:spcPts val="1000"/>
              </a:spcBef>
              <a:spcAft>
                <a:spcPts val="0"/>
              </a:spcAft>
              <a:buClr>
                <a:schemeClr val="dk1"/>
              </a:buClr>
              <a:buSzPts val="2800"/>
              <a:buNone/>
            </a:pPr>
            <a:r>
              <a:rPr lang="en-US" b="1"/>
              <a:t>National Debt Retirement scheme</a:t>
            </a:r>
            <a:endParaRPr/>
          </a:p>
          <a:p>
            <a:pPr marL="228600" lvl="0" indent="-228600" algn="l" rtl="0">
              <a:lnSpc>
                <a:spcPct val="90000"/>
              </a:lnSpc>
              <a:spcBef>
                <a:spcPts val="1000"/>
              </a:spcBef>
              <a:spcAft>
                <a:spcPts val="0"/>
              </a:spcAft>
              <a:buClr>
                <a:schemeClr val="dk1"/>
              </a:buClr>
              <a:buSzPts val="2800"/>
              <a:buChar char="•"/>
            </a:pPr>
            <a:r>
              <a:rPr lang="en-US"/>
              <a:t>The scheme was introduced to relieve the economy of its devastated status. </a:t>
            </a:r>
            <a:endParaRPr/>
          </a:p>
          <a:p>
            <a:pPr marL="228600" lvl="0" indent="-228600" algn="l" rtl="0">
              <a:lnSpc>
                <a:spcPct val="90000"/>
              </a:lnSpc>
              <a:spcBef>
                <a:spcPts val="1000"/>
              </a:spcBef>
              <a:spcAft>
                <a:spcPts val="0"/>
              </a:spcAft>
              <a:buClr>
                <a:schemeClr val="dk1"/>
              </a:buClr>
              <a:buSzPts val="2800"/>
              <a:buChar char="•"/>
            </a:pPr>
            <a:r>
              <a:rPr lang="en-US"/>
              <a:t>Domestic debt 1987 Rs. 247 billion which became Rs.908 billion</a:t>
            </a:r>
            <a:endParaRPr/>
          </a:p>
          <a:p>
            <a:pPr marL="228600" lvl="0" indent="-228600" algn="l" rtl="0">
              <a:lnSpc>
                <a:spcPct val="90000"/>
              </a:lnSpc>
              <a:spcBef>
                <a:spcPts val="1000"/>
              </a:spcBef>
              <a:spcAft>
                <a:spcPts val="0"/>
              </a:spcAft>
              <a:buClr>
                <a:schemeClr val="dk1"/>
              </a:buClr>
              <a:buSzPts val="2800"/>
              <a:buChar char="•"/>
            </a:pPr>
            <a:r>
              <a:rPr lang="en-US"/>
              <a:t>External debt 1987 Rs. 208 billion which became Rs. 809 billion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7"/>
          <p:cNvSpPr txBox="1">
            <a:spLocks noGrp="1"/>
          </p:cNvSpPr>
          <p:nvPr>
            <p:ph type="body" idx="1"/>
          </p:nvPr>
        </p:nvSpPr>
        <p:spPr>
          <a:xfrm>
            <a:off x="838200" y="0"/>
            <a:ext cx="10515600" cy="61769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b="1"/>
              <a:t>Accountability</a:t>
            </a:r>
            <a:endParaRPr/>
          </a:p>
          <a:p>
            <a:pPr marL="228600" lvl="0" indent="-228600" algn="l" rtl="0">
              <a:lnSpc>
                <a:spcPct val="90000"/>
              </a:lnSpc>
              <a:spcBef>
                <a:spcPts val="1000"/>
              </a:spcBef>
              <a:spcAft>
                <a:spcPts val="0"/>
              </a:spcAft>
              <a:buClr>
                <a:schemeClr val="dk1"/>
              </a:buClr>
              <a:buSzPts val="2800"/>
              <a:buChar char="•"/>
            </a:pPr>
            <a:r>
              <a:rPr lang="en-US"/>
              <a:t>Accountability cell was established with the purpose of dealing with those officials who were found engaged in corruption.</a:t>
            </a:r>
            <a:endParaRPr/>
          </a:p>
          <a:p>
            <a:pPr marL="0" lvl="0" indent="0" algn="l" rtl="0">
              <a:lnSpc>
                <a:spcPct val="90000"/>
              </a:lnSpc>
              <a:spcBef>
                <a:spcPts val="1000"/>
              </a:spcBef>
              <a:spcAft>
                <a:spcPts val="0"/>
              </a:spcAft>
              <a:buClr>
                <a:schemeClr val="dk1"/>
              </a:buClr>
              <a:buSzPts val="2800"/>
              <a:buNone/>
            </a:pPr>
            <a:r>
              <a:rPr lang="en-US" b="1"/>
              <a:t>13</a:t>
            </a:r>
            <a:r>
              <a:rPr lang="en-US" b="1" baseline="30000"/>
              <a:t>th</a:t>
            </a:r>
            <a:r>
              <a:rPr lang="en-US" b="1"/>
              <a:t> constitutional amendement</a:t>
            </a:r>
            <a:endParaRPr b="1"/>
          </a:p>
          <a:p>
            <a:pPr marL="228600" lvl="0" indent="-228600" algn="l" rtl="0">
              <a:lnSpc>
                <a:spcPct val="90000"/>
              </a:lnSpc>
              <a:spcBef>
                <a:spcPts val="1000"/>
              </a:spcBef>
              <a:spcAft>
                <a:spcPts val="0"/>
              </a:spcAft>
              <a:buClr>
                <a:schemeClr val="dk1"/>
              </a:buClr>
              <a:buSzPts val="2800"/>
              <a:buChar char="•"/>
            </a:pPr>
            <a:r>
              <a:rPr lang="en-US"/>
              <a:t>The article 58-2B that gave powers to the President to dissolve the provincial assembly and the article 112(2) which gave power to dissolve the national assembly was taken away from the president.</a:t>
            </a:r>
            <a:endParaRPr/>
          </a:p>
          <a:p>
            <a:pPr marL="0" lvl="0" indent="0" algn="l" rtl="0">
              <a:lnSpc>
                <a:spcPct val="90000"/>
              </a:lnSpc>
              <a:spcBef>
                <a:spcPts val="1000"/>
              </a:spcBef>
              <a:spcAft>
                <a:spcPts val="0"/>
              </a:spcAft>
              <a:buClr>
                <a:schemeClr val="dk1"/>
              </a:buClr>
              <a:buSzPts val="2800"/>
              <a:buNone/>
            </a:pPr>
            <a:r>
              <a:rPr lang="en-US" b="1"/>
              <a:t>Motorway (M2)</a:t>
            </a:r>
            <a:endParaRPr/>
          </a:p>
          <a:p>
            <a:pPr marL="228600" lvl="0" indent="-228600" algn="l" rtl="0">
              <a:lnSpc>
                <a:spcPct val="90000"/>
              </a:lnSpc>
              <a:spcBef>
                <a:spcPts val="1000"/>
              </a:spcBef>
              <a:spcAft>
                <a:spcPts val="0"/>
              </a:spcAft>
              <a:buClr>
                <a:schemeClr val="dk1"/>
              </a:buClr>
              <a:buSzPts val="2800"/>
              <a:buChar char="•"/>
            </a:pPr>
            <a:r>
              <a:rPr lang="en-US"/>
              <a:t>On 26</a:t>
            </a:r>
            <a:r>
              <a:rPr lang="en-US" baseline="30000"/>
              <a:t>th</a:t>
            </a:r>
            <a:r>
              <a:rPr lang="en-US"/>
              <a:t> November, 1997 Nawaz Sharif inaugurated the Lahore-Islamabad motorway. </a:t>
            </a:r>
            <a:endParaRPr/>
          </a:p>
          <a:p>
            <a:pPr marL="228600" lvl="0" indent="-228600" algn="l" rtl="0">
              <a:lnSpc>
                <a:spcPct val="90000"/>
              </a:lnSpc>
              <a:spcBef>
                <a:spcPts val="1000"/>
              </a:spcBef>
              <a:spcAft>
                <a:spcPts val="0"/>
              </a:spcAft>
              <a:buClr>
                <a:schemeClr val="dk1"/>
              </a:buClr>
              <a:buSzPts val="2800"/>
              <a:buChar char="•"/>
            </a:pPr>
            <a:r>
              <a:rPr lang="en-US"/>
              <a:t>The motorway was aimed to link the land locked countries of central Asia to the sea port of Pakistan. </a:t>
            </a:r>
            <a:endParaRPr/>
          </a:p>
          <a:p>
            <a:pPr marL="228600" lvl="0" indent="-228600" algn="l" rtl="0">
              <a:lnSpc>
                <a:spcPct val="90000"/>
              </a:lnSpc>
              <a:spcBef>
                <a:spcPts val="1000"/>
              </a:spcBef>
              <a:spcAft>
                <a:spcPts val="0"/>
              </a:spcAft>
              <a:buClr>
                <a:schemeClr val="dk1"/>
              </a:buClr>
              <a:buSzPts val="2800"/>
              <a:buChar char="•"/>
            </a:pPr>
            <a:r>
              <a:rPr lang="en-US"/>
              <a:t>It was important for transporting the goods for agricultural and industrial development.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8"/>
          <p:cNvSpPr txBox="1">
            <a:spLocks noGrp="1"/>
          </p:cNvSpPr>
          <p:nvPr>
            <p:ph type="body" idx="1"/>
          </p:nvPr>
        </p:nvSpPr>
        <p:spPr>
          <a:xfrm>
            <a:off x="838200" y="180304"/>
            <a:ext cx="10515600" cy="59966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Nuclear Missile</a:t>
            </a:r>
            <a:endParaRPr/>
          </a:p>
          <a:p>
            <a:pPr marL="228600" lvl="0" indent="-228600" algn="l" rtl="0">
              <a:lnSpc>
                <a:spcPct val="90000"/>
              </a:lnSpc>
              <a:spcBef>
                <a:spcPts val="1000"/>
              </a:spcBef>
              <a:spcAft>
                <a:spcPts val="0"/>
              </a:spcAft>
              <a:buClr>
                <a:schemeClr val="dk1"/>
              </a:buClr>
              <a:buSzPts val="2800"/>
              <a:buChar char="•"/>
            </a:pPr>
            <a:r>
              <a:rPr lang="en-US"/>
              <a:t>On 28</a:t>
            </a:r>
            <a:r>
              <a:rPr lang="en-US" baseline="30000"/>
              <a:t>th</a:t>
            </a:r>
            <a:r>
              <a:rPr lang="en-US"/>
              <a:t> May, 1998, Pakistan in response to the nuclear explosions of India conducted explosion of nuclear weapons at Chaghi.</a:t>
            </a:r>
            <a:endParaRPr/>
          </a:p>
          <a:p>
            <a:pPr marL="0" lvl="0" indent="0" algn="l" rtl="0">
              <a:lnSpc>
                <a:spcPct val="90000"/>
              </a:lnSpc>
              <a:spcBef>
                <a:spcPts val="1000"/>
              </a:spcBef>
              <a:spcAft>
                <a:spcPts val="0"/>
              </a:spcAft>
              <a:buClr>
                <a:schemeClr val="dk1"/>
              </a:buClr>
              <a:buSzPts val="2800"/>
              <a:buNone/>
            </a:pPr>
            <a:r>
              <a:rPr lang="en-US" b="1"/>
              <a:t>Lahore Declaration</a:t>
            </a:r>
            <a:endParaRPr/>
          </a:p>
          <a:p>
            <a:pPr marL="228600" lvl="0" indent="-228600" algn="l" rtl="0">
              <a:lnSpc>
                <a:spcPct val="90000"/>
              </a:lnSpc>
              <a:spcBef>
                <a:spcPts val="1000"/>
              </a:spcBef>
              <a:spcAft>
                <a:spcPts val="0"/>
              </a:spcAft>
              <a:buClr>
                <a:schemeClr val="dk1"/>
              </a:buClr>
              <a:buSzPts val="2800"/>
              <a:buChar char="•"/>
            </a:pPr>
            <a:r>
              <a:rPr lang="en-US"/>
              <a:t>On 20</a:t>
            </a:r>
            <a:r>
              <a:rPr lang="en-US" baseline="30000"/>
              <a:t>th</a:t>
            </a:r>
            <a:r>
              <a:rPr lang="en-US"/>
              <a:t> February Indian Prime minister Atal Bihari Vajpayee came to Lahore for inauguration of Delhi-Lahore bus service.</a:t>
            </a:r>
            <a:endParaRPr/>
          </a:p>
          <a:p>
            <a:pPr marL="228600" lvl="0" indent="-228600" algn="l" rtl="0">
              <a:lnSpc>
                <a:spcPct val="90000"/>
              </a:lnSpc>
              <a:spcBef>
                <a:spcPts val="1000"/>
              </a:spcBef>
              <a:spcAft>
                <a:spcPts val="0"/>
              </a:spcAft>
              <a:buClr>
                <a:schemeClr val="dk1"/>
              </a:buClr>
              <a:buSzPts val="2800"/>
              <a:buChar char="•"/>
            </a:pPr>
            <a:r>
              <a:rPr lang="en-US"/>
              <a:t>Both the leaders decided to do every effort to bring peace in the country, and to commit themselves to the nuclear disarmament.</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9"/>
          <p:cNvSpPr txBox="1">
            <a:spLocks noGrp="1"/>
          </p:cNvSpPr>
          <p:nvPr>
            <p:ph type="title"/>
          </p:nvPr>
        </p:nvSpPr>
        <p:spPr>
          <a:xfrm>
            <a:off x="838200" y="365126"/>
            <a:ext cx="10515600" cy="56215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Musharaf Era (1999-2008)</a:t>
            </a:r>
            <a:endParaRPr/>
          </a:p>
        </p:txBody>
      </p:sp>
      <p:sp>
        <p:nvSpPr>
          <p:cNvPr id="403" name="Google Shape;403;p59"/>
          <p:cNvSpPr txBox="1">
            <a:spLocks noGrp="1"/>
          </p:cNvSpPr>
          <p:nvPr>
            <p:ph type="body" idx="1"/>
          </p:nvPr>
        </p:nvSpPr>
        <p:spPr>
          <a:xfrm>
            <a:off x="838200" y="1120462"/>
            <a:ext cx="10515600" cy="505650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The government of Nawaz Sharif was dismantled by the chief of army staff General Pervaiz Musharaf.</a:t>
            </a:r>
            <a:endParaRPr/>
          </a:p>
          <a:p>
            <a:pPr marL="228600" lvl="0" indent="-228600" algn="l" rtl="0">
              <a:lnSpc>
                <a:spcPct val="90000"/>
              </a:lnSpc>
              <a:spcBef>
                <a:spcPts val="1000"/>
              </a:spcBef>
              <a:spcAft>
                <a:spcPts val="0"/>
              </a:spcAft>
              <a:buClr>
                <a:schemeClr val="dk1"/>
              </a:buClr>
              <a:buSzPts val="2800"/>
              <a:buChar char="•"/>
            </a:pPr>
            <a:r>
              <a:rPr lang="en-US"/>
              <a:t>Nawaz Sharif has agreed to the cease fire on the Kargil issue on the advice of USA, and deposed General Pervaiz Musharaf as the chief of army staff. </a:t>
            </a:r>
            <a:endParaRPr/>
          </a:p>
          <a:p>
            <a:pPr marL="228600" lvl="0" indent="-228600" algn="l" rtl="0">
              <a:lnSpc>
                <a:spcPct val="90000"/>
              </a:lnSpc>
              <a:spcBef>
                <a:spcPts val="1000"/>
              </a:spcBef>
              <a:spcAft>
                <a:spcPts val="0"/>
              </a:spcAft>
              <a:buClr>
                <a:schemeClr val="dk1"/>
              </a:buClr>
              <a:buSzPts val="2800"/>
              <a:buChar char="•"/>
            </a:pPr>
            <a:r>
              <a:rPr lang="en-US"/>
              <a:t>The senate, national assembly and the four provincial assemblies were dissolved by General Musharaf. </a:t>
            </a:r>
            <a:endParaRPr/>
          </a:p>
          <a:p>
            <a:pPr marL="228600" lvl="0" indent="-228600" algn="l" rtl="0">
              <a:lnSpc>
                <a:spcPct val="90000"/>
              </a:lnSpc>
              <a:spcBef>
                <a:spcPts val="1000"/>
              </a:spcBef>
              <a:spcAft>
                <a:spcPts val="0"/>
              </a:spcAft>
              <a:buClr>
                <a:schemeClr val="dk1"/>
              </a:buClr>
              <a:buSzPts val="2800"/>
              <a:buChar char="•"/>
            </a:pPr>
            <a:r>
              <a:rPr lang="en-US"/>
              <a:t>He introduced the Local government setup on the similar lines on which it was existed on the rule of previous military rulers.</a:t>
            </a:r>
            <a:endParaRPr/>
          </a:p>
          <a:p>
            <a:pPr marL="0" lvl="0" indent="0" algn="l" rtl="0">
              <a:lnSpc>
                <a:spcPct val="90000"/>
              </a:lnSpc>
              <a:spcBef>
                <a:spcPts val="1000"/>
              </a:spcBef>
              <a:spcAft>
                <a:spcPts val="0"/>
              </a:spcAft>
              <a:buClr>
                <a:schemeClr val="dk1"/>
              </a:buClr>
              <a:buSzPts val="2800"/>
              <a:buNone/>
            </a:pPr>
            <a:r>
              <a:rPr lang="en-US" b="1"/>
              <a:t>Agra Summit</a:t>
            </a:r>
            <a:endParaRPr/>
          </a:p>
          <a:p>
            <a:pPr marL="0" lvl="0" indent="0" algn="l" rtl="0">
              <a:lnSpc>
                <a:spcPct val="90000"/>
              </a:lnSpc>
              <a:spcBef>
                <a:spcPts val="1000"/>
              </a:spcBef>
              <a:spcAft>
                <a:spcPts val="0"/>
              </a:spcAft>
              <a:buClr>
                <a:schemeClr val="dk1"/>
              </a:buClr>
              <a:buSzPts val="2800"/>
              <a:buNone/>
            </a:pPr>
            <a:r>
              <a:rPr lang="en-US"/>
              <a:t>As a result of the Kargil clash the relations between India and Pakistan was strained.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0"/>
          <p:cNvSpPr txBox="1">
            <a:spLocks noGrp="1"/>
          </p:cNvSpPr>
          <p:nvPr>
            <p:ph type="body" idx="1"/>
          </p:nvPr>
        </p:nvSpPr>
        <p:spPr>
          <a:xfrm>
            <a:off x="838200" y="103031"/>
            <a:ext cx="10515600" cy="60739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Indian Prime minister Atal Bihari invited Pervaiz Musharaf for a dialogue. </a:t>
            </a:r>
            <a:endParaRPr/>
          </a:p>
          <a:p>
            <a:pPr marL="228600" lvl="0" indent="-228600" algn="l" rtl="0">
              <a:lnSpc>
                <a:spcPct val="90000"/>
              </a:lnSpc>
              <a:spcBef>
                <a:spcPts val="1000"/>
              </a:spcBef>
              <a:spcAft>
                <a:spcPts val="0"/>
              </a:spcAft>
              <a:buClr>
                <a:schemeClr val="dk1"/>
              </a:buClr>
              <a:buSzPts val="2800"/>
              <a:buChar char="•"/>
            </a:pPr>
            <a:r>
              <a:rPr lang="en-US"/>
              <a:t>Pervaiz Musharaf started dialogue with Atal Bihari on 14</a:t>
            </a:r>
            <a:r>
              <a:rPr lang="en-US" baseline="30000"/>
              <a:t>th</a:t>
            </a:r>
            <a:r>
              <a:rPr lang="en-US"/>
              <a:t> August 2001.</a:t>
            </a:r>
            <a:endParaRPr/>
          </a:p>
          <a:p>
            <a:pPr marL="228600" lvl="0" indent="-228600" algn="l" rtl="0">
              <a:lnSpc>
                <a:spcPct val="90000"/>
              </a:lnSpc>
              <a:spcBef>
                <a:spcPts val="1000"/>
              </a:spcBef>
              <a:spcAft>
                <a:spcPts val="0"/>
              </a:spcAft>
              <a:buClr>
                <a:schemeClr val="dk1"/>
              </a:buClr>
              <a:buSzPts val="2800"/>
              <a:buChar char="•"/>
            </a:pPr>
            <a:r>
              <a:rPr lang="en-US"/>
              <a:t>They discussed the cooperation on trade, visa restriction, exchange of technology. </a:t>
            </a:r>
            <a:endParaRPr/>
          </a:p>
          <a:p>
            <a:pPr marL="228600" lvl="0" indent="-228600" algn="l" rtl="0">
              <a:lnSpc>
                <a:spcPct val="90000"/>
              </a:lnSpc>
              <a:spcBef>
                <a:spcPts val="1000"/>
              </a:spcBef>
              <a:spcAft>
                <a:spcPts val="0"/>
              </a:spcAft>
              <a:buClr>
                <a:schemeClr val="dk1"/>
              </a:buClr>
              <a:buSzPts val="2800"/>
              <a:buChar char="•"/>
            </a:pPr>
            <a:r>
              <a:rPr lang="en-US"/>
              <a:t>Pervaiz Musharaf demanded that no peace and no agreement could be reached in between the two countries if the Kashmir issue has not been taken into account. </a:t>
            </a:r>
            <a:endParaRPr/>
          </a:p>
          <a:p>
            <a:pPr marL="228600" lvl="0" indent="-228600" algn="l" rtl="0">
              <a:lnSpc>
                <a:spcPct val="90000"/>
              </a:lnSpc>
              <a:spcBef>
                <a:spcPts val="1000"/>
              </a:spcBef>
              <a:spcAft>
                <a:spcPts val="0"/>
              </a:spcAft>
              <a:buClr>
                <a:schemeClr val="dk1"/>
              </a:buClr>
              <a:buSzPts val="2800"/>
              <a:buChar char="•"/>
            </a:pPr>
            <a:r>
              <a:rPr lang="en-US"/>
              <a:t>The talks failed on this point. </a:t>
            </a:r>
            <a:endParaRPr/>
          </a:p>
          <a:p>
            <a:pPr marL="0" lvl="0" indent="0" algn="l" rtl="0">
              <a:lnSpc>
                <a:spcPct val="90000"/>
              </a:lnSpc>
              <a:spcBef>
                <a:spcPts val="1000"/>
              </a:spcBef>
              <a:spcAft>
                <a:spcPts val="0"/>
              </a:spcAft>
              <a:buClr>
                <a:schemeClr val="dk1"/>
              </a:buClr>
              <a:buSzPts val="2800"/>
              <a:buNone/>
            </a:pPr>
            <a:r>
              <a:rPr lang="en-US" b="1"/>
              <a:t>War on terror</a:t>
            </a:r>
            <a:endParaRPr/>
          </a:p>
          <a:p>
            <a:pPr marL="228600" lvl="0" indent="-228600" algn="l" rtl="0">
              <a:lnSpc>
                <a:spcPct val="90000"/>
              </a:lnSpc>
              <a:spcBef>
                <a:spcPts val="1000"/>
              </a:spcBef>
              <a:spcAft>
                <a:spcPts val="0"/>
              </a:spcAft>
              <a:buClr>
                <a:schemeClr val="dk1"/>
              </a:buClr>
              <a:buSzPts val="2800"/>
              <a:buChar char="•"/>
            </a:pPr>
            <a:r>
              <a:rPr lang="en-US"/>
              <a:t>On 9</a:t>
            </a:r>
            <a:r>
              <a:rPr lang="en-US" baseline="30000"/>
              <a:t>th</a:t>
            </a:r>
            <a:r>
              <a:rPr lang="en-US"/>
              <a:t> September 2001, The World trade center, and Pentagon was attacked through the hijacked plane.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1"/>
          <p:cNvSpPr txBox="1">
            <a:spLocks noGrp="1"/>
          </p:cNvSpPr>
          <p:nvPr>
            <p:ph type="body" idx="1"/>
          </p:nvPr>
        </p:nvSpPr>
        <p:spPr>
          <a:xfrm>
            <a:off x="838200" y="128789"/>
            <a:ext cx="10515600" cy="60481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USA held Osama Bin Laden responsible for the attacks and demanded the Taliban regime in Afghanistan to hand him over to them.</a:t>
            </a:r>
            <a:endParaRPr/>
          </a:p>
          <a:p>
            <a:pPr marL="228600" lvl="0" indent="-228600" algn="l" rtl="0">
              <a:lnSpc>
                <a:spcPct val="90000"/>
              </a:lnSpc>
              <a:spcBef>
                <a:spcPts val="1000"/>
              </a:spcBef>
              <a:spcAft>
                <a:spcPts val="0"/>
              </a:spcAft>
              <a:buClr>
                <a:schemeClr val="dk1"/>
              </a:buClr>
              <a:buSzPts val="2800"/>
              <a:buChar char="•"/>
            </a:pPr>
            <a:r>
              <a:rPr lang="en-US"/>
              <a:t>Taliban government has rejected the allegation of USA</a:t>
            </a:r>
            <a:endParaRPr/>
          </a:p>
          <a:p>
            <a:pPr marL="228600" lvl="0" indent="-228600" algn="l" rtl="0">
              <a:lnSpc>
                <a:spcPct val="90000"/>
              </a:lnSpc>
              <a:spcBef>
                <a:spcPts val="1000"/>
              </a:spcBef>
              <a:spcAft>
                <a:spcPts val="0"/>
              </a:spcAft>
              <a:buClr>
                <a:schemeClr val="dk1"/>
              </a:buClr>
              <a:buSzPts val="2800"/>
              <a:buChar char="•"/>
            </a:pPr>
            <a:r>
              <a:rPr lang="en-US"/>
              <a:t>On 7</a:t>
            </a:r>
            <a:r>
              <a:rPr lang="en-US" baseline="30000"/>
              <a:t>th</a:t>
            </a:r>
            <a:r>
              <a:rPr lang="en-US"/>
              <a:t> October, USA along with Britain invaded Afghanistan.</a:t>
            </a:r>
            <a:endParaRPr/>
          </a:p>
          <a:p>
            <a:pPr marL="228600" lvl="0" indent="-228600" algn="l" rtl="0">
              <a:lnSpc>
                <a:spcPct val="90000"/>
              </a:lnSpc>
              <a:spcBef>
                <a:spcPts val="1000"/>
              </a:spcBef>
              <a:spcAft>
                <a:spcPts val="0"/>
              </a:spcAft>
              <a:buClr>
                <a:schemeClr val="dk1"/>
              </a:buClr>
              <a:buSzPts val="2800"/>
              <a:buChar char="•"/>
            </a:pPr>
            <a:r>
              <a:rPr lang="en-US"/>
              <a:t>President Bush called Musharaf to ask that whether he is with him or on the side of the Taliban regime. Musharaf sided with USA.</a:t>
            </a:r>
            <a:endParaRPr/>
          </a:p>
          <a:p>
            <a:pPr marL="228600" lvl="0" indent="-228600" algn="l" rtl="0">
              <a:lnSpc>
                <a:spcPct val="90000"/>
              </a:lnSpc>
              <a:spcBef>
                <a:spcPts val="1000"/>
              </a:spcBef>
              <a:spcAft>
                <a:spcPts val="0"/>
              </a:spcAft>
              <a:buClr>
                <a:schemeClr val="dk1"/>
              </a:buClr>
              <a:buSzPts val="2800"/>
              <a:buChar char="•"/>
            </a:pPr>
            <a:r>
              <a:rPr lang="en-US"/>
              <a:t>The USA and Pakistan agreed that Pakistan would share the intelligence, provide the bases in Pakistan to launch attacks in Afghanistan, and provide logistical support.</a:t>
            </a:r>
            <a:endParaRPr/>
          </a:p>
          <a:p>
            <a:pPr marL="228600" lvl="0" indent="-228600" algn="l" rtl="0">
              <a:lnSpc>
                <a:spcPct val="90000"/>
              </a:lnSpc>
              <a:spcBef>
                <a:spcPts val="1000"/>
              </a:spcBef>
              <a:spcAft>
                <a:spcPts val="0"/>
              </a:spcAft>
              <a:buClr>
                <a:schemeClr val="dk1"/>
              </a:buClr>
              <a:buSzPts val="2800"/>
              <a:buChar char="•"/>
            </a:pPr>
            <a:r>
              <a:rPr lang="en-US"/>
              <a:t>The religious parties opposed the decision of the Musharaf regime for taking the side of USA. Demonstrations were held at Peshawar and Quetta.</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2"/>
          <p:cNvSpPr txBox="1">
            <a:spLocks noGrp="1"/>
          </p:cNvSpPr>
          <p:nvPr>
            <p:ph type="body" idx="1"/>
          </p:nvPr>
        </p:nvSpPr>
        <p:spPr>
          <a:xfrm>
            <a:off x="838200" y="128789"/>
            <a:ext cx="10515600" cy="60481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National Referendum 2002</a:t>
            </a:r>
            <a:endParaRPr/>
          </a:p>
          <a:p>
            <a:pPr marL="228600" lvl="0" indent="-228600" algn="l" rtl="0">
              <a:lnSpc>
                <a:spcPct val="90000"/>
              </a:lnSpc>
              <a:spcBef>
                <a:spcPts val="1000"/>
              </a:spcBef>
              <a:spcAft>
                <a:spcPts val="0"/>
              </a:spcAft>
              <a:buClr>
                <a:schemeClr val="dk1"/>
              </a:buClr>
              <a:buSzPts val="2800"/>
              <a:buChar char="•"/>
            </a:pPr>
            <a:r>
              <a:rPr lang="en-US"/>
              <a:t>Some political parties opposed it which included: PPP, PML(N), ANP, and MQM.</a:t>
            </a:r>
            <a:endParaRPr/>
          </a:p>
          <a:p>
            <a:pPr marL="228600" lvl="0" indent="-228600" algn="l" rtl="0">
              <a:lnSpc>
                <a:spcPct val="90000"/>
              </a:lnSpc>
              <a:spcBef>
                <a:spcPts val="1000"/>
              </a:spcBef>
              <a:spcAft>
                <a:spcPts val="0"/>
              </a:spcAft>
              <a:buClr>
                <a:schemeClr val="dk1"/>
              </a:buClr>
              <a:buSzPts val="2800"/>
              <a:buChar char="•"/>
            </a:pPr>
            <a:r>
              <a:rPr lang="en-US"/>
              <a:t>Some parties supported the referendum: PTI, and PAT</a:t>
            </a:r>
            <a:endParaRPr/>
          </a:p>
          <a:p>
            <a:pPr marL="228600" lvl="0" indent="-228600" algn="l" rtl="0">
              <a:lnSpc>
                <a:spcPct val="90000"/>
              </a:lnSpc>
              <a:spcBef>
                <a:spcPts val="1000"/>
              </a:spcBef>
              <a:spcAft>
                <a:spcPts val="0"/>
              </a:spcAft>
              <a:buClr>
                <a:schemeClr val="dk1"/>
              </a:buClr>
              <a:buSzPts val="2800"/>
              <a:buChar char="•"/>
            </a:pPr>
            <a:r>
              <a:rPr lang="en-US"/>
              <a:t>Despite of opposition Musharraf won the referendum.</a:t>
            </a:r>
            <a:endParaRPr/>
          </a:p>
          <a:p>
            <a:pPr marL="0" lvl="0" indent="0" algn="l" rtl="0">
              <a:lnSpc>
                <a:spcPct val="90000"/>
              </a:lnSpc>
              <a:spcBef>
                <a:spcPts val="1000"/>
              </a:spcBef>
              <a:spcAft>
                <a:spcPts val="0"/>
              </a:spcAft>
              <a:buClr>
                <a:schemeClr val="dk1"/>
              </a:buClr>
              <a:buSzPts val="2800"/>
              <a:buNone/>
            </a:pPr>
            <a:r>
              <a:rPr lang="en-US" b="1"/>
              <a:t>16</a:t>
            </a:r>
            <a:r>
              <a:rPr lang="en-US" b="1" baseline="30000"/>
              <a:t>th</a:t>
            </a:r>
            <a:r>
              <a:rPr lang="en-US" b="1"/>
              <a:t> Constitutional amendment</a:t>
            </a:r>
            <a:endParaRPr/>
          </a:p>
          <a:p>
            <a:pPr marL="228600" lvl="0" indent="-228600" algn="l" rtl="0">
              <a:lnSpc>
                <a:spcPct val="90000"/>
              </a:lnSpc>
              <a:spcBef>
                <a:spcPts val="1000"/>
              </a:spcBef>
              <a:spcAft>
                <a:spcPts val="0"/>
              </a:spcAft>
              <a:buClr>
                <a:schemeClr val="dk1"/>
              </a:buClr>
              <a:buSzPts val="2800"/>
              <a:buChar char="•"/>
            </a:pPr>
            <a:r>
              <a:rPr lang="en-US"/>
              <a:t>The article 58-2B was reintroduced that increased the power of the President to dismiss the provincial governments.</a:t>
            </a:r>
            <a:endParaRPr/>
          </a:p>
          <a:p>
            <a:pPr marL="0" lvl="0" indent="0" algn="l" rtl="0">
              <a:lnSpc>
                <a:spcPct val="90000"/>
              </a:lnSpc>
              <a:spcBef>
                <a:spcPts val="1000"/>
              </a:spcBef>
              <a:spcAft>
                <a:spcPts val="0"/>
              </a:spcAft>
              <a:buClr>
                <a:schemeClr val="dk1"/>
              </a:buClr>
              <a:buSzPts val="2800"/>
              <a:buNone/>
            </a:pPr>
            <a:r>
              <a:rPr lang="en-US" b="1"/>
              <a:t>17</a:t>
            </a:r>
            <a:r>
              <a:rPr lang="en-US" b="1" baseline="30000"/>
              <a:t>th</a:t>
            </a:r>
            <a:r>
              <a:rPr lang="en-US" b="1"/>
              <a:t> Constitutional amendment</a:t>
            </a:r>
            <a:endParaRPr/>
          </a:p>
          <a:p>
            <a:pPr marL="228600" lvl="0" indent="-228600" algn="l" rtl="0">
              <a:lnSpc>
                <a:spcPct val="90000"/>
              </a:lnSpc>
              <a:spcBef>
                <a:spcPts val="1000"/>
              </a:spcBef>
              <a:spcAft>
                <a:spcPts val="0"/>
              </a:spcAft>
              <a:buClr>
                <a:schemeClr val="dk1"/>
              </a:buClr>
              <a:buSzPts val="2800"/>
              <a:buChar char="•"/>
            </a:pPr>
            <a:r>
              <a:rPr lang="en-US"/>
              <a:t>It provided Musharaf to keep two offices at the same time that is chief of army staff and President.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body" idx="1"/>
          </p:nvPr>
        </p:nvSpPr>
        <p:spPr>
          <a:xfrm>
            <a:off x="838200" y="167425"/>
            <a:ext cx="10515600" cy="60095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Pakistan’s economy was predominantly agricultural and the water was the backbone of Pakistan’s economy. </a:t>
            </a:r>
            <a:endParaRPr/>
          </a:p>
          <a:p>
            <a:pPr marL="228600" lvl="0" indent="-228600" algn="l" rtl="0">
              <a:lnSpc>
                <a:spcPct val="90000"/>
              </a:lnSpc>
              <a:spcBef>
                <a:spcPts val="1000"/>
              </a:spcBef>
              <a:spcAft>
                <a:spcPts val="0"/>
              </a:spcAft>
              <a:buClr>
                <a:schemeClr val="dk1"/>
              </a:buClr>
              <a:buSzPts val="2800"/>
              <a:buChar char="•"/>
            </a:pPr>
            <a:r>
              <a:rPr lang="en-US"/>
              <a:t>Pakistan was compelled to purchase the water from India in the initial times. </a:t>
            </a:r>
            <a:endParaRPr/>
          </a:p>
          <a:p>
            <a:pPr marL="228600" lvl="0" indent="-228600" algn="l" rtl="0">
              <a:lnSpc>
                <a:spcPct val="90000"/>
              </a:lnSpc>
              <a:spcBef>
                <a:spcPts val="1000"/>
              </a:spcBef>
              <a:spcAft>
                <a:spcPts val="0"/>
              </a:spcAft>
              <a:buClr>
                <a:schemeClr val="dk1"/>
              </a:buClr>
              <a:buSzPts val="2800"/>
              <a:buChar char="•"/>
            </a:pPr>
            <a:r>
              <a:rPr lang="en-US"/>
              <a:t>Pakistan took the issue to World Bank; as a result of which, Indus water treaty was signed between India and Pakistan in 1960. </a:t>
            </a:r>
            <a:endParaRPr/>
          </a:p>
          <a:p>
            <a:pPr marL="228600" lvl="0" indent="-228600" algn="l" rtl="0">
              <a:lnSpc>
                <a:spcPct val="90000"/>
              </a:lnSpc>
              <a:spcBef>
                <a:spcPts val="1000"/>
              </a:spcBef>
              <a:spcAft>
                <a:spcPts val="0"/>
              </a:spcAft>
              <a:buClr>
                <a:schemeClr val="dk1"/>
              </a:buClr>
              <a:buSzPts val="2800"/>
              <a:buChar char="•"/>
            </a:pPr>
            <a:r>
              <a:rPr lang="en-US"/>
              <a:t>The control of three eastern rivers: Sultej, Ravi, and Beas was given to India, and the control of three western rivers: Indus, Jehlum, and Chenab was given to Pakistan.</a:t>
            </a:r>
            <a:endParaRPr/>
          </a:p>
          <a:p>
            <a:pPr marL="228600" lvl="0" indent="-228600" algn="l" rtl="0">
              <a:lnSpc>
                <a:spcPct val="90000"/>
              </a:lnSpc>
              <a:spcBef>
                <a:spcPts val="1000"/>
              </a:spcBef>
              <a:spcAft>
                <a:spcPts val="0"/>
              </a:spcAft>
              <a:buClr>
                <a:schemeClr val="dk1"/>
              </a:buClr>
              <a:buSzPts val="2800"/>
              <a:buChar char="•"/>
            </a:pPr>
            <a:r>
              <a:rPr lang="en-US" b="1"/>
              <a:t>The Accession of Princely States</a:t>
            </a:r>
            <a:endParaRPr/>
          </a:p>
          <a:p>
            <a:pPr marL="228600" lvl="0" indent="-228600" algn="l" rtl="0">
              <a:lnSpc>
                <a:spcPct val="90000"/>
              </a:lnSpc>
              <a:spcBef>
                <a:spcPts val="1000"/>
              </a:spcBef>
              <a:spcAft>
                <a:spcPts val="0"/>
              </a:spcAft>
              <a:buClr>
                <a:schemeClr val="dk1"/>
              </a:buClr>
              <a:buSzPts val="2800"/>
              <a:buChar char="•"/>
            </a:pPr>
            <a:r>
              <a:rPr lang="en-US" b="1"/>
              <a:t>Junagarh</a:t>
            </a:r>
            <a:endParaRPr/>
          </a:p>
          <a:p>
            <a:pPr marL="228600" lvl="0" indent="-228600" algn="l" rtl="0">
              <a:lnSpc>
                <a:spcPct val="90000"/>
              </a:lnSpc>
              <a:spcBef>
                <a:spcPts val="1000"/>
              </a:spcBef>
              <a:spcAft>
                <a:spcPts val="0"/>
              </a:spcAft>
              <a:buClr>
                <a:schemeClr val="dk1"/>
              </a:buClr>
              <a:buSzPts val="2800"/>
              <a:buChar char="•"/>
            </a:pPr>
            <a:r>
              <a:rPr lang="en-US"/>
              <a:t>The ruler of the princely state was a Muslim but the majority of the population were Hindus..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3"/>
          <p:cNvSpPr txBox="1">
            <a:spLocks noGrp="1"/>
          </p:cNvSpPr>
          <p:nvPr>
            <p:ph type="body" idx="1"/>
          </p:nvPr>
        </p:nvSpPr>
        <p:spPr>
          <a:xfrm>
            <a:off x="838200" y="180304"/>
            <a:ext cx="10515600" cy="599665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Removal of Chief Justice of Pakistan</a:t>
            </a:r>
            <a:endParaRPr/>
          </a:p>
          <a:p>
            <a:pPr marL="228600" lvl="0" indent="-228600" algn="l" rtl="0">
              <a:lnSpc>
                <a:spcPct val="90000"/>
              </a:lnSpc>
              <a:spcBef>
                <a:spcPts val="1000"/>
              </a:spcBef>
              <a:spcAft>
                <a:spcPts val="0"/>
              </a:spcAft>
              <a:buClr>
                <a:schemeClr val="dk1"/>
              </a:buClr>
              <a:buSzPts val="2800"/>
              <a:buChar char="•"/>
            </a:pPr>
            <a:r>
              <a:rPr lang="en-US"/>
              <a:t>Musharaf removed the chief justice of Pakistan on the charges of misconduct.</a:t>
            </a:r>
            <a:endParaRPr/>
          </a:p>
          <a:p>
            <a:pPr marL="228600" lvl="0" indent="-228600" algn="l" rtl="0">
              <a:lnSpc>
                <a:spcPct val="90000"/>
              </a:lnSpc>
              <a:spcBef>
                <a:spcPts val="1000"/>
              </a:spcBef>
              <a:spcAft>
                <a:spcPts val="0"/>
              </a:spcAft>
              <a:buClr>
                <a:schemeClr val="dk1"/>
              </a:buClr>
              <a:buSzPts val="2800"/>
              <a:buChar char="•"/>
            </a:pPr>
            <a:r>
              <a:rPr lang="en-US"/>
              <a:t>The lawyers started to stage protest  all over the country and demanded to restore the chief justice.</a:t>
            </a:r>
            <a:endParaRPr/>
          </a:p>
          <a:p>
            <a:pPr marL="228600" lvl="0" indent="-228600" algn="l" rtl="0">
              <a:lnSpc>
                <a:spcPct val="90000"/>
              </a:lnSpc>
              <a:spcBef>
                <a:spcPts val="1000"/>
              </a:spcBef>
              <a:spcAft>
                <a:spcPts val="0"/>
              </a:spcAft>
              <a:buClr>
                <a:schemeClr val="dk1"/>
              </a:buClr>
              <a:buSzPts val="2800"/>
              <a:buChar char="•"/>
            </a:pPr>
            <a:r>
              <a:rPr lang="en-US" b="1"/>
              <a:t>Charter of Democracy</a:t>
            </a:r>
            <a:endParaRPr/>
          </a:p>
          <a:p>
            <a:pPr marL="228600" lvl="0" indent="-228600" algn="l" rtl="0">
              <a:lnSpc>
                <a:spcPct val="90000"/>
              </a:lnSpc>
              <a:spcBef>
                <a:spcPts val="1000"/>
              </a:spcBef>
              <a:spcAft>
                <a:spcPts val="0"/>
              </a:spcAft>
              <a:buClr>
                <a:schemeClr val="dk1"/>
              </a:buClr>
              <a:buSzPts val="2800"/>
              <a:buChar char="•"/>
            </a:pPr>
            <a:r>
              <a:rPr lang="en-US"/>
              <a:t>Benazir and Nawaz Sharif were in exile. They met in London and signed charter of Democracy. The charter was aimed to promote democracy and eliminate the influence of the army in the politics of Pakistan.</a:t>
            </a:r>
            <a:endParaRPr/>
          </a:p>
          <a:p>
            <a:pPr marL="228600" lvl="0" indent="-228600" algn="l" rtl="0">
              <a:lnSpc>
                <a:spcPct val="90000"/>
              </a:lnSpc>
              <a:spcBef>
                <a:spcPts val="1000"/>
              </a:spcBef>
              <a:spcAft>
                <a:spcPts val="0"/>
              </a:spcAft>
              <a:buClr>
                <a:schemeClr val="dk1"/>
              </a:buClr>
              <a:buSzPts val="2800"/>
              <a:buChar char="•"/>
            </a:pPr>
            <a:r>
              <a:rPr lang="en-US"/>
              <a:t>Benazir arrived in Pakistan on 18</a:t>
            </a:r>
            <a:r>
              <a:rPr lang="en-US" baseline="30000"/>
              <a:t>th</a:t>
            </a:r>
            <a:r>
              <a:rPr lang="en-US"/>
              <a:t> October 2007, she was attacked on the day she arrived. The suicide attack at her rally killed almost 150 people.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4"/>
          <p:cNvSpPr txBox="1">
            <a:spLocks noGrp="1"/>
          </p:cNvSpPr>
          <p:nvPr>
            <p:ph type="body" idx="1"/>
          </p:nvPr>
        </p:nvSpPr>
        <p:spPr>
          <a:xfrm>
            <a:off x="838200" y="193183"/>
            <a:ext cx="10515600" cy="59837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Musharaf declared emergency in Pakistan due to increase suicide bombings on the government and military institutions. The constitution was suspended. </a:t>
            </a:r>
            <a:endParaRPr/>
          </a:p>
          <a:p>
            <a:pPr marL="228600" lvl="0" indent="-228600" algn="l" rtl="0">
              <a:lnSpc>
                <a:spcPct val="90000"/>
              </a:lnSpc>
              <a:spcBef>
                <a:spcPts val="1000"/>
              </a:spcBef>
              <a:spcAft>
                <a:spcPts val="0"/>
              </a:spcAft>
              <a:buClr>
                <a:schemeClr val="dk1"/>
              </a:buClr>
              <a:buSzPts val="2800"/>
              <a:buChar char="•"/>
            </a:pPr>
            <a:r>
              <a:rPr lang="en-US"/>
              <a:t>The terrorist activity was increasing due to which Musharaf launched operation against Lal Masjid and its supporters in Swat. </a:t>
            </a:r>
            <a:endParaRPr/>
          </a:p>
          <a:p>
            <a:pPr marL="228600" lvl="0" indent="-228600" algn="l" rtl="0">
              <a:lnSpc>
                <a:spcPct val="90000"/>
              </a:lnSpc>
              <a:spcBef>
                <a:spcPts val="1000"/>
              </a:spcBef>
              <a:spcAft>
                <a:spcPts val="0"/>
              </a:spcAft>
              <a:buClr>
                <a:schemeClr val="dk1"/>
              </a:buClr>
              <a:buSzPts val="2800"/>
              <a:buChar char="•"/>
            </a:pPr>
            <a:r>
              <a:rPr lang="en-US"/>
              <a:t>Nawaz Sharif also returned from exile on 25</a:t>
            </a:r>
            <a:r>
              <a:rPr lang="en-US" baseline="30000"/>
              <a:t>th</a:t>
            </a:r>
            <a:r>
              <a:rPr lang="en-US"/>
              <a:t> November 2007 with the mediation of Saudi king.</a:t>
            </a:r>
            <a:endParaRPr/>
          </a:p>
          <a:p>
            <a:pPr marL="228600" lvl="0" indent="-228600" algn="l" rtl="0">
              <a:lnSpc>
                <a:spcPct val="90000"/>
              </a:lnSpc>
              <a:spcBef>
                <a:spcPts val="1000"/>
              </a:spcBef>
              <a:spcAft>
                <a:spcPts val="0"/>
              </a:spcAft>
              <a:buClr>
                <a:schemeClr val="dk1"/>
              </a:buClr>
              <a:buSzPts val="2800"/>
              <a:buChar char="•"/>
            </a:pPr>
            <a:r>
              <a:rPr lang="en-US"/>
              <a:t>Musharaf abdicated from the post of Chief of army staff and General Ashfaq Pervaiz Kiyani became the new army chief. </a:t>
            </a:r>
            <a:endParaRPr/>
          </a:p>
          <a:p>
            <a:pPr marL="0" lvl="0" indent="0" algn="l" rtl="0">
              <a:lnSpc>
                <a:spcPct val="90000"/>
              </a:lnSpc>
              <a:spcBef>
                <a:spcPts val="1000"/>
              </a:spcBef>
              <a:spcAft>
                <a:spcPts val="0"/>
              </a:spcAft>
              <a:buClr>
                <a:schemeClr val="dk1"/>
              </a:buClr>
              <a:buSzPts val="2800"/>
              <a:buNone/>
            </a:pPr>
            <a:r>
              <a:rPr lang="en-US" b="1"/>
              <a:t>General Elections </a:t>
            </a:r>
            <a:endParaRPr/>
          </a:p>
          <a:p>
            <a:pPr marL="228600" lvl="0" indent="-228600" algn="l" rtl="0">
              <a:lnSpc>
                <a:spcPct val="90000"/>
              </a:lnSpc>
              <a:spcBef>
                <a:spcPts val="1000"/>
              </a:spcBef>
              <a:spcAft>
                <a:spcPts val="0"/>
              </a:spcAft>
              <a:buClr>
                <a:schemeClr val="dk1"/>
              </a:buClr>
              <a:buSzPts val="2800"/>
              <a:buChar char="•"/>
            </a:pPr>
            <a:r>
              <a:rPr lang="en-US"/>
              <a:t>The general elections were scheduled to be held on January 2008, but due to the assassination of Benazir Bhutto it was delayed.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5"/>
          <p:cNvSpPr txBox="1">
            <a:spLocks noGrp="1"/>
          </p:cNvSpPr>
          <p:nvPr>
            <p:ph type="body" idx="1"/>
          </p:nvPr>
        </p:nvSpPr>
        <p:spPr>
          <a:xfrm>
            <a:off x="838200" y="360608"/>
            <a:ext cx="10515600" cy="58163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opposition started to demand the restoration of the judiciary and Musharaf to step down.</a:t>
            </a:r>
            <a:endParaRPr/>
          </a:p>
          <a:p>
            <a:pPr marL="228600" lvl="0" indent="-228600" algn="l" rtl="0">
              <a:lnSpc>
                <a:spcPct val="90000"/>
              </a:lnSpc>
              <a:spcBef>
                <a:spcPts val="1000"/>
              </a:spcBef>
              <a:spcAft>
                <a:spcPts val="0"/>
              </a:spcAft>
              <a:buClr>
                <a:schemeClr val="dk1"/>
              </a:buClr>
              <a:buSzPts val="2800"/>
              <a:buChar char="•"/>
            </a:pPr>
            <a:r>
              <a:rPr lang="en-US"/>
              <a:t>The PPP won major seats in three provinces of Baluchistan, Sindh, and Punjab. In NWFP ANP won majority.</a:t>
            </a:r>
            <a:endParaRPr/>
          </a:p>
          <a:p>
            <a:pPr marL="0" lvl="0" indent="0" algn="l" rtl="0">
              <a:lnSpc>
                <a:spcPct val="90000"/>
              </a:lnSpc>
              <a:spcBef>
                <a:spcPts val="1000"/>
              </a:spcBef>
              <a:spcAft>
                <a:spcPts val="0"/>
              </a:spcAft>
              <a:buClr>
                <a:schemeClr val="dk1"/>
              </a:buClr>
              <a:buSzPts val="2800"/>
              <a:buNone/>
            </a:pPr>
            <a:r>
              <a:rPr lang="en-US" b="1"/>
              <a:t>The long March of Lawyers</a:t>
            </a:r>
            <a:endParaRPr/>
          </a:p>
          <a:p>
            <a:pPr marL="228600" lvl="0" indent="-228600" algn="l" rtl="0">
              <a:lnSpc>
                <a:spcPct val="90000"/>
              </a:lnSpc>
              <a:spcBef>
                <a:spcPts val="1000"/>
              </a:spcBef>
              <a:spcAft>
                <a:spcPts val="0"/>
              </a:spcAft>
              <a:buClr>
                <a:schemeClr val="dk1"/>
              </a:buClr>
              <a:buSzPts val="2800"/>
              <a:buChar char="•"/>
            </a:pPr>
            <a:r>
              <a:rPr lang="en-US"/>
              <a:t>On 17</a:t>
            </a:r>
            <a:r>
              <a:rPr lang="en-US" baseline="30000"/>
              <a:t>th</a:t>
            </a:r>
            <a:r>
              <a:rPr lang="en-US"/>
              <a:t> May 2008, The Lawyers gathered in Lahore to discuss the restoration of the chief justice of Pakistan.</a:t>
            </a:r>
            <a:endParaRPr/>
          </a:p>
          <a:p>
            <a:pPr marL="228600" lvl="0" indent="-228600" algn="l" rtl="0">
              <a:lnSpc>
                <a:spcPct val="90000"/>
              </a:lnSpc>
              <a:spcBef>
                <a:spcPts val="1000"/>
              </a:spcBef>
              <a:spcAft>
                <a:spcPts val="0"/>
              </a:spcAft>
              <a:buClr>
                <a:schemeClr val="dk1"/>
              </a:buClr>
              <a:buSzPts val="2800"/>
              <a:buChar char="•"/>
            </a:pPr>
            <a:r>
              <a:rPr lang="en-US"/>
              <a:t>They decided to start a long march from Lahore to Islamabad.</a:t>
            </a:r>
            <a:endParaRPr/>
          </a:p>
          <a:p>
            <a:pPr marL="228600" lvl="0" indent="-228600" algn="l" rtl="0">
              <a:lnSpc>
                <a:spcPct val="90000"/>
              </a:lnSpc>
              <a:spcBef>
                <a:spcPts val="1000"/>
              </a:spcBef>
              <a:spcAft>
                <a:spcPts val="0"/>
              </a:spcAft>
              <a:buClr>
                <a:schemeClr val="dk1"/>
              </a:buClr>
              <a:buSzPts val="2800"/>
              <a:buChar char="•"/>
            </a:pPr>
            <a:r>
              <a:rPr lang="en-US"/>
              <a:t>The members of civil society and the political parties also joined them</a:t>
            </a:r>
            <a:endParaRPr/>
          </a:p>
          <a:p>
            <a:pPr marL="228600" lvl="0" indent="-228600" algn="l" rtl="0">
              <a:lnSpc>
                <a:spcPct val="90000"/>
              </a:lnSpc>
              <a:spcBef>
                <a:spcPts val="1000"/>
              </a:spcBef>
              <a:spcAft>
                <a:spcPts val="0"/>
              </a:spcAft>
              <a:buClr>
                <a:schemeClr val="dk1"/>
              </a:buClr>
              <a:buSzPts val="2800"/>
              <a:buChar char="•"/>
            </a:pPr>
            <a:r>
              <a:rPr lang="en-US"/>
              <a:t>The political parties which came to join hands with lawyers included PML-N, JI, PTI</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6"/>
          <p:cNvSpPr txBox="1">
            <a:spLocks noGrp="1"/>
          </p:cNvSpPr>
          <p:nvPr>
            <p:ph type="body" idx="1"/>
          </p:nvPr>
        </p:nvSpPr>
        <p:spPr>
          <a:xfrm>
            <a:off x="838200" y="309093"/>
            <a:ext cx="10515600" cy="58678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1">
                <a:solidFill>
                  <a:srgbClr val="000000"/>
                </a:solidFill>
              </a:rPr>
              <a:t>Formation of the coalition government </a:t>
            </a:r>
            <a:endParaRPr/>
          </a:p>
          <a:p>
            <a:pPr marL="228600" lvl="0" indent="-228600" algn="l" rtl="0">
              <a:lnSpc>
                <a:spcPct val="90000"/>
              </a:lnSpc>
              <a:spcBef>
                <a:spcPts val="1000"/>
              </a:spcBef>
              <a:spcAft>
                <a:spcPts val="0"/>
              </a:spcAft>
              <a:buClr>
                <a:srgbClr val="000000"/>
              </a:buClr>
              <a:buSzPts val="2800"/>
              <a:buChar char="•"/>
            </a:pPr>
            <a:r>
              <a:rPr lang="en-US">
                <a:solidFill>
                  <a:srgbClr val="000000"/>
                </a:solidFill>
              </a:rPr>
              <a:t>Nawaz Sharif joined the coalition of Zardari and ANP to form a coalition government </a:t>
            </a:r>
            <a:endParaRPr/>
          </a:p>
          <a:p>
            <a:pPr marL="228600" lvl="0" indent="-228600" algn="l" rtl="0">
              <a:lnSpc>
                <a:spcPct val="90000"/>
              </a:lnSpc>
              <a:spcBef>
                <a:spcPts val="1000"/>
              </a:spcBef>
              <a:spcAft>
                <a:spcPts val="0"/>
              </a:spcAft>
              <a:buClr>
                <a:srgbClr val="000000"/>
              </a:buClr>
              <a:buSzPts val="2800"/>
              <a:buChar char="•"/>
            </a:pPr>
            <a:r>
              <a:rPr lang="en-US">
                <a:solidFill>
                  <a:srgbClr val="000000"/>
                </a:solidFill>
              </a:rPr>
              <a:t>Nawaz Sharif and Zardari signed Murree declaration in which it was decided to restore the deposed judges. </a:t>
            </a:r>
            <a:endParaRPr/>
          </a:p>
          <a:p>
            <a:pPr marL="228600" lvl="0" indent="-228600" algn="l" rtl="0">
              <a:lnSpc>
                <a:spcPct val="90000"/>
              </a:lnSpc>
              <a:spcBef>
                <a:spcPts val="1000"/>
              </a:spcBef>
              <a:spcAft>
                <a:spcPts val="0"/>
              </a:spcAft>
              <a:buClr>
                <a:srgbClr val="000000"/>
              </a:buClr>
              <a:buSzPts val="2800"/>
              <a:buChar char="•"/>
            </a:pPr>
            <a:r>
              <a:rPr lang="en-US">
                <a:solidFill>
                  <a:srgbClr val="000000"/>
                </a:solidFill>
              </a:rPr>
              <a:t>The coalition also went ahead to compel Musharaf to step down. </a:t>
            </a:r>
            <a:endParaRPr/>
          </a:p>
          <a:p>
            <a:pPr marL="228600" lvl="0" indent="-228600" algn="l" rtl="0">
              <a:lnSpc>
                <a:spcPct val="90000"/>
              </a:lnSpc>
              <a:spcBef>
                <a:spcPts val="1000"/>
              </a:spcBef>
              <a:spcAft>
                <a:spcPts val="0"/>
              </a:spcAft>
              <a:buClr>
                <a:srgbClr val="000000"/>
              </a:buClr>
              <a:buSzPts val="2800"/>
              <a:buChar char="•"/>
            </a:pPr>
            <a:r>
              <a:rPr lang="en-US">
                <a:solidFill>
                  <a:srgbClr val="000000"/>
                </a:solidFill>
              </a:rPr>
              <a:t>All of the four provincial assemblies passed the no confidence motion against Musharaf.</a:t>
            </a:r>
            <a:endParaRPr/>
          </a:p>
          <a:p>
            <a:pPr marL="228600" lvl="0" indent="-228600" algn="l" rtl="0">
              <a:lnSpc>
                <a:spcPct val="90000"/>
              </a:lnSpc>
              <a:spcBef>
                <a:spcPts val="1000"/>
              </a:spcBef>
              <a:spcAft>
                <a:spcPts val="0"/>
              </a:spcAft>
              <a:buClr>
                <a:schemeClr val="dk1"/>
              </a:buClr>
              <a:buSzPts val="2800"/>
              <a:buChar char="•"/>
            </a:pPr>
            <a:r>
              <a:rPr lang="en-US"/>
              <a:t>Musharaf agreed to resign and on 18</a:t>
            </a:r>
            <a:r>
              <a:rPr lang="en-US" baseline="30000"/>
              <a:t>th</a:t>
            </a:r>
            <a:r>
              <a:rPr lang="en-US"/>
              <a:t> August 2008 Musharaf resigned from the post of President.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7"/>
          <p:cNvSpPr txBox="1">
            <a:spLocks noGrp="1"/>
          </p:cNvSpPr>
          <p:nvPr>
            <p:ph type="title"/>
          </p:nvPr>
        </p:nvSpPr>
        <p:spPr>
          <a:xfrm>
            <a:off x="838200" y="365126"/>
            <a:ext cx="10515600" cy="7424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Asif Ali Zardari Era (2008-2013)</a:t>
            </a:r>
            <a:endParaRPr/>
          </a:p>
        </p:txBody>
      </p:sp>
      <p:sp>
        <p:nvSpPr>
          <p:cNvPr id="444" name="Google Shape;444;p67"/>
          <p:cNvSpPr txBox="1">
            <a:spLocks noGrp="1"/>
          </p:cNvSpPr>
          <p:nvPr>
            <p:ph type="body" idx="1"/>
          </p:nvPr>
        </p:nvSpPr>
        <p:spPr>
          <a:xfrm>
            <a:off x="838200" y="1107584"/>
            <a:ext cx="10515600" cy="525457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Asif Ali Zardari became the President while Syed Yousaf Raza Gilani became the Prime minister of Pakistan.</a:t>
            </a:r>
            <a:endParaRPr/>
          </a:p>
          <a:p>
            <a:pPr marL="0" lvl="0" indent="0" algn="l" rtl="0">
              <a:lnSpc>
                <a:spcPct val="90000"/>
              </a:lnSpc>
              <a:spcBef>
                <a:spcPts val="1000"/>
              </a:spcBef>
              <a:spcAft>
                <a:spcPts val="0"/>
              </a:spcAft>
              <a:buClr>
                <a:schemeClr val="dk1"/>
              </a:buClr>
              <a:buSzPts val="2800"/>
              <a:buNone/>
            </a:pPr>
            <a:r>
              <a:rPr lang="en-US" b="1"/>
              <a:t>Pak-China Friendship</a:t>
            </a:r>
            <a:endParaRPr/>
          </a:p>
          <a:p>
            <a:pPr marL="228600" lvl="0" indent="-228600" algn="l" rtl="0">
              <a:lnSpc>
                <a:spcPct val="90000"/>
              </a:lnSpc>
              <a:spcBef>
                <a:spcPts val="1000"/>
              </a:spcBef>
              <a:spcAft>
                <a:spcPts val="0"/>
              </a:spcAft>
              <a:buClr>
                <a:schemeClr val="dk1"/>
              </a:buClr>
              <a:buSzPts val="2800"/>
              <a:buChar char="•"/>
            </a:pPr>
            <a:r>
              <a:rPr lang="en-US"/>
              <a:t>Asif Ali Zardari visited China on the invitation of China on 20</a:t>
            </a:r>
            <a:r>
              <a:rPr lang="en-US" baseline="30000"/>
              <a:t>th</a:t>
            </a:r>
            <a:r>
              <a:rPr lang="en-US"/>
              <a:t> February 2008.</a:t>
            </a:r>
            <a:endParaRPr/>
          </a:p>
          <a:p>
            <a:pPr marL="228600" lvl="0" indent="-228600" algn="l" rtl="0">
              <a:lnSpc>
                <a:spcPct val="90000"/>
              </a:lnSpc>
              <a:spcBef>
                <a:spcPts val="1000"/>
              </a:spcBef>
              <a:spcAft>
                <a:spcPts val="0"/>
              </a:spcAft>
              <a:buClr>
                <a:schemeClr val="dk1"/>
              </a:buClr>
              <a:buSzPts val="2800"/>
              <a:buChar char="•"/>
            </a:pPr>
            <a:r>
              <a:rPr lang="en-US"/>
              <a:t>Pakistan and China passed several agreements which included power, agriculture, finance, banking, infrastructure development, and bilateral trade.</a:t>
            </a:r>
            <a:endParaRPr/>
          </a:p>
          <a:p>
            <a:pPr marL="228600" lvl="0" indent="-228600" algn="l" rtl="0">
              <a:lnSpc>
                <a:spcPct val="90000"/>
              </a:lnSpc>
              <a:spcBef>
                <a:spcPts val="1000"/>
              </a:spcBef>
              <a:spcAft>
                <a:spcPts val="0"/>
              </a:spcAft>
              <a:buClr>
                <a:schemeClr val="dk1"/>
              </a:buClr>
              <a:buSzPts val="2800"/>
              <a:buChar char="•"/>
            </a:pPr>
            <a:r>
              <a:rPr lang="en-US"/>
              <a:t>It was decided that China would construct small dams in Pakistan. </a:t>
            </a:r>
            <a:endParaRPr/>
          </a:p>
          <a:p>
            <a:pPr marL="228600" lvl="0" indent="-228600" algn="l" rtl="0">
              <a:lnSpc>
                <a:spcPct val="90000"/>
              </a:lnSpc>
              <a:spcBef>
                <a:spcPts val="1000"/>
              </a:spcBef>
              <a:spcAft>
                <a:spcPts val="0"/>
              </a:spcAft>
              <a:buClr>
                <a:schemeClr val="dk1"/>
              </a:buClr>
              <a:buSzPts val="2800"/>
              <a:buChar char="•"/>
            </a:pPr>
            <a:r>
              <a:rPr lang="en-US"/>
              <a:t>China would invest $448 in the production of hydel power in Pakistan. </a:t>
            </a:r>
            <a:endParaRPr/>
          </a:p>
          <a:p>
            <a:pPr marL="228600" lvl="0" indent="-228600" algn="l" rtl="0">
              <a:lnSpc>
                <a:spcPct val="90000"/>
              </a:lnSpc>
              <a:spcBef>
                <a:spcPts val="1000"/>
              </a:spcBef>
              <a:spcAft>
                <a:spcPts val="0"/>
              </a:spcAft>
              <a:buClr>
                <a:schemeClr val="dk1"/>
              </a:buClr>
              <a:buSzPts val="2800"/>
              <a:buChar char="•"/>
            </a:pPr>
            <a:r>
              <a:rPr lang="en-US"/>
              <a:t>Gawader port would be established by China.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8"/>
          <p:cNvSpPr txBox="1">
            <a:spLocks noGrp="1"/>
          </p:cNvSpPr>
          <p:nvPr>
            <p:ph type="body" idx="1"/>
          </p:nvPr>
        </p:nvSpPr>
        <p:spPr>
          <a:xfrm>
            <a:off x="838200" y="193183"/>
            <a:ext cx="10515600" cy="59837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China would open also open the commercial banks in Pakistan</a:t>
            </a:r>
            <a:endParaRPr/>
          </a:p>
          <a:p>
            <a:pPr marL="228600" lvl="0" indent="-228600" algn="l" rtl="0">
              <a:lnSpc>
                <a:spcPct val="90000"/>
              </a:lnSpc>
              <a:spcBef>
                <a:spcPts val="1000"/>
              </a:spcBef>
              <a:spcAft>
                <a:spcPts val="0"/>
              </a:spcAft>
              <a:buClr>
                <a:schemeClr val="dk1"/>
              </a:buClr>
              <a:buSzPts val="2800"/>
              <a:buChar char="•"/>
            </a:pPr>
            <a:r>
              <a:rPr lang="en-US"/>
              <a:t>The railway link and access to the Gawader port would be established as well.</a:t>
            </a:r>
            <a:endParaRPr/>
          </a:p>
          <a:p>
            <a:pPr marL="0" lvl="0" indent="0" algn="l" rtl="0">
              <a:lnSpc>
                <a:spcPct val="90000"/>
              </a:lnSpc>
              <a:spcBef>
                <a:spcPts val="1000"/>
              </a:spcBef>
              <a:spcAft>
                <a:spcPts val="0"/>
              </a:spcAft>
              <a:buClr>
                <a:schemeClr val="dk1"/>
              </a:buClr>
              <a:buSzPts val="2800"/>
              <a:buNone/>
            </a:pPr>
            <a:r>
              <a:rPr lang="en-US" b="1"/>
              <a:t>Second Long March</a:t>
            </a:r>
            <a:endParaRPr/>
          </a:p>
          <a:p>
            <a:pPr marL="228600" lvl="0" indent="-228600" algn="l" rtl="0">
              <a:lnSpc>
                <a:spcPct val="90000"/>
              </a:lnSpc>
              <a:spcBef>
                <a:spcPts val="1000"/>
              </a:spcBef>
              <a:spcAft>
                <a:spcPts val="0"/>
              </a:spcAft>
              <a:buClr>
                <a:schemeClr val="dk1"/>
              </a:buClr>
              <a:buSzPts val="2800"/>
              <a:buChar char="•"/>
            </a:pPr>
            <a:r>
              <a:rPr lang="en-US"/>
              <a:t>The first long march has not restored the deposed chief justice of Pakistan, hence the lawyers decided to conduct the second long march. </a:t>
            </a:r>
            <a:endParaRPr/>
          </a:p>
          <a:p>
            <a:pPr marL="228600" lvl="0" indent="-228600" algn="l" rtl="0">
              <a:lnSpc>
                <a:spcPct val="90000"/>
              </a:lnSpc>
              <a:spcBef>
                <a:spcPts val="1000"/>
              </a:spcBef>
              <a:spcAft>
                <a:spcPts val="0"/>
              </a:spcAft>
              <a:buClr>
                <a:schemeClr val="dk1"/>
              </a:buClr>
              <a:buSzPts val="2800"/>
              <a:buChar char="•"/>
            </a:pPr>
            <a:r>
              <a:rPr lang="en-US"/>
              <a:t>It was decided that they would began their second long march from Karachi to Islamabad.</a:t>
            </a:r>
            <a:endParaRPr/>
          </a:p>
          <a:p>
            <a:pPr marL="228600" lvl="0" indent="-228600" algn="l" rtl="0">
              <a:lnSpc>
                <a:spcPct val="90000"/>
              </a:lnSpc>
              <a:spcBef>
                <a:spcPts val="1000"/>
              </a:spcBef>
              <a:spcAft>
                <a:spcPts val="0"/>
              </a:spcAft>
              <a:buClr>
                <a:schemeClr val="dk1"/>
              </a:buClr>
              <a:buSzPts val="2800"/>
              <a:buChar char="•"/>
            </a:pPr>
            <a:r>
              <a:rPr lang="en-US"/>
              <a:t>PML-N and PTI joined the long march of the lawyers. </a:t>
            </a:r>
            <a:endParaRPr/>
          </a:p>
          <a:p>
            <a:pPr marL="228600" lvl="0" indent="-228600" algn="l" rtl="0">
              <a:lnSpc>
                <a:spcPct val="90000"/>
              </a:lnSpc>
              <a:spcBef>
                <a:spcPts val="1000"/>
              </a:spcBef>
              <a:spcAft>
                <a:spcPts val="0"/>
              </a:spcAft>
              <a:buClr>
                <a:schemeClr val="dk1"/>
              </a:buClr>
              <a:buSzPts val="2800"/>
              <a:buChar char="•"/>
            </a:pPr>
            <a:r>
              <a:rPr lang="en-US"/>
              <a:t>However, the chief justice was restored before the long march reached Islamabad.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9"/>
          <p:cNvSpPr txBox="1">
            <a:spLocks noGrp="1"/>
          </p:cNvSpPr>
          <p:nvPr>
            <p:ph type="body" idx="1"/>
          </p:nvPr>
        </p:nvSpPr>
        <p:spPr>
          <a:xfrm>
            <a:off x="838200" y="128789"/>
            <a:ext cx="10515600" cy="60481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Military operations</a:t>
            </a:r>
            <a:endParaRPr/>
          </a:p>
          <a:p>
            <a:pPr marL="228600" lvl="0" indent="-228600" algn="l" rtl="0">
              <a:lnSpc>
                <a:spcPct val="90000"/>
              </a:lnSpc>
              <a:spcBef>
                <a:spcPts val="1000"/>
              </a:spcBef>
              <a:spcAft>
                <a:spcPts val="0"/>
              </a:spcAft>
              <a:buClr>
                <a:schemeClr val="dk1"/>
              </a:buClr>
              <a:buSzPts val="2800"/>
              <a:buChar char="•"/>
            </a:pPr>
            <a:r>
              <a:rPr lang="en-US"/>
              <a:t>The operation against Lal masjid in Islamabad by the Musharaf government had incited the expansion of the counter attacks by the religious fundamentalist in Swat.</a:t>
            </a:r>
            <a:endParaRPr/>
          </a:p>
          <a:p>
            <a:pPr marL="228600" lvl="0" indent="-228600" algn="l" rtl="0">
              <a:lnSpc>
                <a:spcPct val="90000"/>
              </a:lnSpc>
              <a:spcBef>
                <a:spcPts val="1000"/>
              </a:spcBef>
              <a:spcAft>
                <a:spcPts val="0"/>
              </a:spcAft>
              <a:buClr>
                <a:schemeClr val="dk1"/>
              </a:buClr>
              <a:buSzPts val="2800"/>
              <a:buChar char="•"/>
            </a:pPr>
            <a:r>
              <a:rPr lang="en-US"/>
              <a:t>The movement with the name of Tanzeem-e-Nifaz-e-Shariat-e-Muhammadi (TSNM) was launched by Maulana Sufi Muhammad.</a:t>
            </a:r>
            <a:endParaRPr/>
          </a:p>
          <a:p>
            <a:pPr marL="228600" lvl="0" indent="-228600" algn="l" rtl="0">
              <a:lnSpc>
                <a:spcPct val="90000"/>
              </a:lnSpc>
              <a:spcBef>
                <a:spcPts val="1000"/>
              </a:spcBef>
              <a:spcAft>
                <a:spcPts val="0"/>
              </a:spcAft>
              <a:buClr>
                <a:schemeClr val="dk1"/>
              </a:buClr>
              <a:buSzPts val="2800"/>
              <a:buChar char="•"/>
            </a:pPr>
            <a:r>
              <a:rPr lang="en-US"/>
              <a:t>Meanwhile the Tehrek-e-Taliban-i-Pakistan TTP which was waging a Jehad against the Pakistani military since the military has joined hands with the USA. TTP was attacking the NATO supply also.</a:t>
            </a:r>
            <a:endParaRPr/>
          </a:p>
          <a:p>
            <a:pPr marL="228600" lvl="0" indent="-228600" algn="l" rtl="0">
              <a:lnSpc>
                <a:spcPct val="90000"/>
              </a:lnSpc>
              <a:spcBef>
                <a:spcPts val="1000"/>
              </a:spcBef>
              <a:spcAft>
                <a:spcPts val="0"/>
              </a:spcAft>
              <a:buClr>
                <a:schemeClr val="dk1"/>
              </a:buClr>
              <a:buSzPts val="2800"/>
              <a:buChar char="•"/>
            </a:pPr>
            <a:r>
              <a:rPr lang="en-US"/>
              <a:t>TTP joined hands with TSNM </a:t>
            </a:r>
            <a:endParaRPr/>
          </a:p>
          <a:p>
            <a:pPr marL="228600" lvl="0" indent="-228600" algn="l" rtl="0">
              <a:lnSpc>
                <a:spcPct val="90000"/>
              </a:lnSpc>
              <a:spcBef>
                <a:spcPts val="1000"/>
              </a:spcBef>
              <a:spcAft>
                <a:spcPts val="0"/>
              </a:spcAft>
              <a:buClr>
                <a:schemeClr val="dk1"/>
              </a:buClr>
              <a:buSzPts val="2800"/>
              <a:buChar char="•"/>
            </a:pPr>
            <a:r>
              <a:rPr lang="en-US"/>
              <a:t>An agreement was signed between Maulana Sufi Muhammad and government Nizam-e-Adl regulation 2009, in which the Sharia was enforced in Malakand and Bajaur agency.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0"/>
          <p:cNvSpPr txBox="1">
            <a:spLocks noGrp="1"/>
          </p:cNvSpPr>
          <p:nvPr>
            <p:ph type="body" idx="1"/>
          </p:nvPr>
        </p:nvSpPr>
        <p:spPr>
          <a:xfrm>
            <a:off x="838200" y="193183"/>
            <a:ext cx="10515600" cy="59837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Operation Rah-e-Rast</a:t>
            </a:r>
            <a:endParaRPr b="1"/>
          </a:p>
          <a:p>
            <a:pPr marL="228600" lvl="0" indent="-228600" algn="l" rtl="0">
              <a:lnSpc>
                <a:spcPct val="90000"/>
              </a:lnSpc>
              <a:spcBef>
                <a:spcPts val="1000"/>
              </a:spcBef>
              <a:spcAft>
                <a:spcPts val="0"/>
              </a:spcAft>
              <a:buClr>
                <a:schemeClr val="dk1"/>
              </a:buClr>
              <a:buSzPts val="2800"/>
              <a:buChar char="•"/>
            </a:pPr>
            <a:r>
              <a:rPr lang="en-US"/>
              <a:t>Sufi Muhammad declared the rest of the country as unIslamic and all its institutions as Wajib-ul-qatal. They started to attack the government institutions and the law and order conditions of the region deteriorated.</a:t>
            </a:r>
            <a:endParaRPr/>
          </a:p>
          <a:p>
            <a:pPr marL="228600" lvl="0" indent="-228600" algn="l" rtl="0">
              <a:lnSpc>
                <a:spcPct val="90000"/>
              </a:lnSpc>
              <a:spcBef>
                <a:spcPts val="1000"/>
              </a:spcBef>
              <a:spcAft>
                <a:spcPts val="0"/>
              </a:spcAft>
              <a:buClr>
                <a:srgbClr val="000000"/>
              </a:buClr>
              <a:buSzPts val="2800"/>
              <a:buChar char="•"/>
            </a:pPr>
            <a:r>
              <a:rPr lang="en-US">
                <a:solidFill>
                  <a:srgbClr val="000000"/>
                </a:solidFill>
              </a:rPr>
              <a:t>The government called an ALL Parties Conference to decide about the military operation in Swat all parties passed an unanimous resolution an approved the military operation in Swat. All political parties supported the resolution except PTI. Imran khan supported the actions of TTP and TSNM in Swat.</a:t>
            </a:r>
            <a:endParaRPr/>
          </a:p>
          <a:p>
            <a:pPr marL="228600" lvl="0" indent="-228600" algn="l" rtl="0">
              <a:lnSpc>
                <a:spcPct val="90000"/>
              </a:lnSpc>
              <a:spcBef>
                <a:spcPts val="1000"/>
              </a:spcBef>
              <a:spcAft>
                <a:spcPts val="0"/>
              </a:spcAft>
              <a:buClr>
                <a:schemeClr val="dk1"/>
              </a:buClr>
              <a:buSzPts val="2800"/>
              <a:buChar char="•"/>
            </a:pPr>
            <a:r>
              <a:rPr lang="en-US"/>
              <a:t>On 28</a:t>
            </a:r>
            <a:r>
              <a:rPr lang="en-US" baseline="30000"/>
              <a:t>th</a:t>
            </a:r>
            <a:r>
              <a:rPr lang="en-US"/>
              <a:t> April, 2009 the military launched an operation to get rid of the extremist forces of Mualana Sufi Muhammad.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1"/>
          <p:cNvSpPr txBox="1">
            <a:spLocks noGrp="1"/>
          </p:cNvSpPr>
          <p:nvPr>
            <p:ph type="body" idx="1"/>
          </p:nvPr>
        </p:nvSpPr>
        <p:spPr>
          <a:xfrm>
            <a:off x="838200" y="206062"/>
            <a:ext cx="10515600" cy="597090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Operation Rah-e-Nijat</a:t>
            </a:r>
            <a:endParaRPr b="1"/>
          </a:p>
          <a:p>
            <a:pPr marL="228600" lvl="0" indent="-228600" algn="l" rtl="0">
              <a:lnSpc>
                <a:spcPct val="90000"/>
              </a:lnSpc>
              <a:spcBef>
                <a:spcPts val="1000"/>
              </a:spcBef>
              <a:spcAft>
                <a:spcPts val="0"/>
              </a:spcAft>
              <a:buClr>
                <a:schemeClr val="dk1"/>
              </a:buClr>
              <a:buSzPts val="2800"/>
              <a:buChar char="•"/>
            </a:pPr>
            <a:r>
              <a:rPr lang="en-US"/>
              <a:t>After the completion of the operation at Swat, the government contemplated another operation against the stronghold of TTP in South Waziristan. </a:t>
            </a:r>
            <a:endParaRPr/>
          </a:p>
          <a:p>
            <a:pPr marL="228600" lvl="0" indent="-228600" algn="l" rtl="0">
              <a:lnSpc>
                <a:spcPct val="90000"/>
              </a:lnSpc>
              <a:spcBef>
                <a:spcPts val="1000"/>
              </a:spcBef>
              <a:spcAft>
                <a:spcPts val="0"/>
              </a:spcAft>
              <a:buClr>
                <a:schemeClr val="dk1"/>
              </a:buClr>
              <a:buSzPts val="2800"/>
              <a:buChar char="•"/>
            </a:pPr>
            <a:r>
              <a:rPr lang="en-US" b="1"/>
              <a:t>18</a:t>
            </a:r>
            <a:r>
              <a:rPr lang="en-US" b="1" baseline="30000"/>
              <a:t>th</a:t>
            </a:r>
            <a:r>
              <a:rPr lang="en-US" b="1"/>
              <a:t> amendment </a:t>
            </a:r>
            <a:endParaRPr/>
          </a:p>
          <a:p>
            <a:pPr marL="228600" lvl="0" indent="-228600" algn="l" rtl="0">
              <a:lnSpc>
                <a:spcPct val="90000"/>
              </a:lnSpc>
              <a:spcBef>
                <a:spcPts val="1000"/>
              </a:spcBef>
              <a:spcAft>
                <a:spcPts val="0"/>
              </a:spcAft>
              <a:buClr>
                <a:schemeClr val="dk1"/>
              </a:buClr>
              <a:buSzPts val="2800"/>
              <a:buChar char="•"/>
            </a:pPr>
            <a:r>
              <a:rPr lang="en-US"/>
              <a:t>NWFP was renamed as Khyber Pakhtunkhwa</a:t>
            </a:r>
            <a:endParaRPr/>
          </a:p>
          <a:p>
            <a:pPr marL="228600" lvl="0" indent="-228600" algn="l" rtl="0">
              <a:lnSpc>
                <a:spcPct val="90000"/>
              </a:lnSpc>
              <a:spcBef>
                <a:spcPts val="1000"/>
              </a:spcBef>
              <a:spcAft>
                <a:spcPts val="0"/>
              </a:spcAft>
              <a:buClr>
                <a:schemeClr val="dk1"/>
              </a:buClr>
              <a:buSzPts val="2800"/>
              <a:buChar char="•"/>
            </a:pPr>
            <a:r>
              <a:rPr lang="en-US"/>
              <a:t>17 ministries were devolved to the provinces to bring forth the provincial autonomy.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body" idx="1"/>
          </p:nvPr>
        </p:nvSpPr>
        <p:spPr>
          <a:xfrm>
            <a:off x="838200" y="180304"/>
            <a:ext cx="10515600" cy="599665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After the partition of India Junagarh and a small contagious princely state of Manavadar gave its accession to Pakistan. </a:t>
            </a:r>
            <a:endParaRPr/>
          </a:p>
          <a:p>
            <a:pPr marL="228600" lvl="0" indent="-228600" algn="l" rtl="0">
              <a:lnSpc>
                <a:spcPct val="90000"/>
              </a:lnSpc>
              <a:spcBef>
                <a:spcPts val="1000"/>
              </a:spcBef>
              <a:spcAft>
                <a:spcPts val="0"/>
              </a:spcAft>
              <a:buClr>
                <a:schemeClr val="dk1"/>
              </a:buClr>
              <a:buSzPts val="2800"/>
              <a:buChar char="•"/>
            </a:pPr>
            <a:r>
              <a:rPr lang="en-US"/>
              <a:t>Mountbatten had not accepted the accession of these states to Pakistan </a:t>
            </a:r>
            <a:endParaRPr/>
          </a:p>
          <a:p>
            <a:pPr marL="228600" lvl="0" indent="-228600" algn="l" rtl="0">
              <a:lnSpc>
                <a:spcPct val="90000"/>
              </a:lnSpc>
              <a:spcBef>
                <a:spcPts val="1000"/>
              </a:spcBef>
              <a:spcAft>
                <a:spcPts val="0"/>
              </a:spcAft>
              <a:buClr>
                <a:schemeClr val="dk1"/>
              </a:buClr>
              <a:buSzPts val="2800"/>
              <a:buChar char="•"/>
            </a:pPr>
            <a:r>
              <a:rPr lang="en-US"/>
              <a:t> The Indian army conducted a referendum in Junagarh. </a:t>
            </a:r>
            <a:endParaRPr/>
          </a:p>
          <a:p>
            <a:pPr marL="228600" lvl="0" indent="-228600" algn="l" rtl="0">
              <a:lnSpc>
                <a:spcPct val="90000"/>
              </a:lnSpc>
              <a:spcBef>
                <a:spcPts val="1000"/>
              </a:spcBef>
              <a:spcAft>
                <a:spcPts val="0"/>
              </a:spcAft>
              <a:buClr>
                <a:schemeClr val="dk1"/>
              </a:buClr>
              <a:buSzPts val="2800"/>
              <a:buChar char="•"/>
            </a:pPr>
            <a:r>
              <a:rPr lang="en-US"/>
              <a:t>As the majority of the population were Hindus they voted in favor of accession to India</a:t>
            </a:r>
            <a:endParaRPr/>
          </a:p>
          <a:p>
            <a:pPr marL="228600" lvl="0" indent="-228600" algn="l" rtl="0">
              <a:lnSpc>
                <a:spcPct val="90000"/>
              </a:lnSpc>
              <a:spcBef>
                <a:spcPts val="1000"/>
              </a:spcBef>
              <a:spcAft>
                <a:spcPts val="0"/>
              </a:spcAft>
              <a:buClr>
                <a:schemeClr val="dk1"/>
              </a:buClr>
              <a:buSzPts val="2800"/>
              <a:buChar char="•"/>
            </a:pPr>
            <a:r>
              <a:rPr lang="en-US" b="1"/>
              <a:t>Hyderabad</a:t>
            </a:r>
            <a:endParaRPr/>
          </a:p>
          <a:p>
            <a:pPr marL="228600" lvl="0" indent="-228600" algn="l" rtl="0">
              <a:lnSpc>
                <a:spcPct val="90000"/>
              </a:lnSpc>
              <a:spcBef>
                <a:spcPts val="1000"/>
              </a:spcBef>
              <a:spcAft>
                <a:spcPts val="0"/>
              </a:spcAft>
              <a:buClr>
                <a:schemeClr val="dk1"/>
              </a:buClr>
              <a:buSzPts val="2800"/>
              <a:buChar char="•"/>
            </a:pPr>
            <a:r>
              <a:rPr lang="en-US"/>
              <a:t>The ruler of Hyderabad was a Muslim who was known as Nizam. The State of Hyderabad was a rich state economically. The annual revenue of the state was Rs 260 million, and the state had its own system of currency and postage stamps.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9"/>
          <p:cNvSpPr txBox="1">
            <a:spLocks noGrp="1"/>
          </p:cNvSpPr>
          <p:nvPr>
            <p:ph type="body" idx="1"/>
          </p:nvPr>
        </p:nvSpPr>
        <p:spPr>
          <a:xfrm>
            <a:off x="838200" y="141668"/>
            <a:ext cx="10515600" cy="603529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Therefore the state asked for an independent status similar to that of Pakistan and India.</a:t>
            </a:r>
            <a:endParaRPr/>
          </a:p>
          <a:p>
            <a:pPr marL="228600" lvl="0" indent="-228600" algn="l" rtl="0">
              <a:lnSpc>
                <a:spcPct val="90000"/>
              </a:lnSpc>
              <a:spcBef>
                <a:spcPts val="1000"/>
              </a:spcBef>
              <a:spcAft>
                <a:spcPts val="0"/>
              </a:spcAft>
              <a:buClr>
                <a:schemeClr val="dk1"/>
              </a:buClr>
              <a:buSzPts val="2800"/>
              <a:buChar char="•"/>
            </a:pPr>
            <a:r>
              <a:rPr lang="en-US"/>
              <a:t> Mountbatten did not Accept this and Hyderabad was forcefully taken into Indian Territory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0"/>
          <p:cNvSpPr txBox="1">
            <a:spLocks noGrp="1"/>
          </p:cNvSpPr>
          <p:nvPr>
            <p:ph type="body" idx="1"/>
          </p:nvPr>
        </p:nvSpPr>
        <p:spPr>
          <a:xfrm>
            <a:off x="838200" y="231820"/>
            <a:ext cx="10515600" cy="594514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Kashmir</a:t>
            </a:r>
            <a:endParaRPr/>
          </a:p>
          <a:p>
            <a:pPr marL="228600" lvl="0" indent="-228600" algn="l" rtl="0">
              <a:lnSpc>
                <a:spcPct val="90000"/>
              </a:lnSpc>
              <a:spcBef>
                <a:spcPts val="1000"/>
              </a:spcBef>
              <a:spcAft>
                <a:spcPts val="0"/>
              </a:spcAft>
              <a:buClr>
                <a:schemeClr val="dk1"/>
              </a:buClr>
              <a:buSzPts val="2800"/>
              <a:buChar char="•"/>
            </a:pPr>
            <a:r>
              <a:rPr lang="en-US"/>
              <a:t>The state of Kashmir was created when the British sold it to the Dogra ruler Gulab Singh by treaty of Amritsar in 1846.</a:t>
            </a:r>
            <a:endParaRPr/>
          </a:p>
          <a:p>
            <a:pPr marL="228600" lvl="0" indent="-228600" algn="l" rtl="0">
              <a:lnSpc>
                <a:spcPct val="90000"/>
              </a:lnSpc>
              <a:spcBef>
                <a:spcPts val="1000"/>
              </a:spcBef>
              <a:spcAft>
                <a:spcPts val="0"/>
              </a:spcAft>
              <a:buClr>
                <a:schemeClr val="dk1"/>
              </a:buClr>
              <a:buSzPts val="2800"/>
              <a:buChar char="•"/>
            </a:pPr>
            <a:r>
              <a:rPr lang="en-US"/>
              <a:t> The princely state had the majority of the Muslim population but the ruler were the Sikhs. At the time of partition of sub-continent the state was ruled by the Sikh Maharaja Hari Singh. </a:t>
            </a:r>
            <a:endParaRPr/>
          </a:p>
          <a:p>
            <a:pPr marL="228600" lvl="0" indent="-228600" algn="l" rtl="0">
              <a:lnSpc>
                <a:spcPct val="90000"/>
              </a:lnSpc>
              <a:spcBef>
                <a:spcPts val="1000"/>
              </a:spcBef>
              <a:spcAft>
                <a:spcPts val="0"/>
              </a:spcAft>
              <a:buClr>
                <a:schemeClr val="dk1"/>
              </a:buClr>
              <a:buSzPts val="2800"/>
              <a:buChar char="•"/>
            </a:pPr>
            <a:r>
              <a:rPr lang="en-US"/>
              <a:t>The population wanted to accede to Pakistan. The public pressurized the Maharaja to accede to Pakistan. The Maharaja started to oppress the local Muslim population as a result of which they revolted against the Maharaja. </a:t>
            </a:r>
            <a:endParaRPr/>
          </a:p>
          <a:p>
            <a:pPr marL="228600" lvl="0" indent="-292100" algn="l" rtl="0">
              <a:spcBef>
                <a:spcPts val="1000"/>
              </a:spcBef>
              <a:spcAft>
                <a:spcPts val="0"/>
              </a:spcAft>
              <a:buSzPts val="2800"/>
              <a:buChar char="•"/>
            </a:pPr>
            <a:r>
              <a:rPr lang="en-US"/>
              <a:t>When the Indian army entered the region of Kashmir, Pakistan also sent its forces in Kashmir due to which the first Kashmir war was started. India blamed Pakistan for aggression and took the issue to United Nations, but the issue has not been solved ever since.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6273</Words>
  <PresentationFormat>Custom</PresentationFormat>
  <Paragraphs>470</Paragraphs>
  <Slides>68</Slides>
  <Notes>68</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Post Partition Period (1947-2013)</vt:lpstr>
      <vt:lpstr>Initial problems of Pakistan </vt:lpstr>
      <vt:lpstr>Slide 3</vt:lpstr>
      <vt:lpstr>Slide 4</vt:lpstr>
      <vt:lpstr>Slide 5</vt:lpstr>
      <vt:lpstr>Slide 6</vt:lpstr>
      <vt:lpstr>Slide 7</vt:lpstr>
      <vt:lpstr>Slide 8</vt:lpstr>
      <vt:lpstr>Slide 9</vt:lpstr>
      <vt:lpstr>Slide 10</vt:lpstr>
      <vt:lpstr>Constitutional History of Pakistan</vt:lpstr>
      <vt:lpstr>Federalism (center and province distribution of Power)</vt:lpstr>
      <vt:lpstr>Representation</vt:lpstr>
      <vt:lpstr>Slide 14</vt:lpstr>
      <vt:lpstr>Language Issue</vt:lpstr>
      <vt:lpstr>Constitution of 1956</vt:lpstr>
      <vt:lpstr>Slide 17</vt:lpstr>
      <vt:lpstr>Slide 18</vt:lpstr>
      <vt:lpstr>Slide 19</vt:lpstr>
      <vt:lpstr>Reforms introduced by Ayub Khan</vt:lpstr>
      <vt:lpstr>Slide 21</vt:lpstr>
      <vt:lpstr>Slide 22</vt:lpstr>
      <vt:lpstr>Causes Of Downfall</vt:lpstr>
      <vt:lpstr>Basic democracies </vt:lpstr>
      <vt:lpstr>Constitution of 1962</vt:lpstr>
      <vt:lpstr>Slide 26</vt:lpstr>
      <vt:lpstr>1965 war </vt:lpstr>
      <vt:lpstr>Slide 28</vt:lpstr>
      <vt:lpstr>Yahya Khan and separation of East Pakistan (1969-1971)    </vt:lpstr>
      <vt:lpstr>Slide 30</vt:lpstr>
      <vt:lpstr>Slide 31</vt:lpstr>
      <vt:lpstr>Slide 32</vt:lpstr>
      <vt:lpstr>Slide 33</vt:lpstr>
      <vt:lpstr>Slide 34</vt:lpstr>
      <vt:lpstr>Slide 35</vt:lpstr>
      <vt:lpstr>Z.A Bhutto era (1972-1977)</vt:lpstr>
      <vt:lpstr>Slide 37</vt:lpstr>
      <vt:lpstr>Slide 38</vt:lpstr>
      <vt:lpstr>Slide 39</vt:lpstr>
      <vt:lpstr>Constitution of 1973</vt:lpstr>
      <vt:lpstr>Slide 41</vt:lpstr>
      <vt:lpstr>Zia-ul-Haq Era (1977-1988)</vt:lpstr>
      <vt:lpstr>Slide 43</vt:lpstr>
      <vt:lpstr>Slide 44</vt:lpstr>
      <vt:lpstr>Slide 45</vt:lpstr>
      <vt:lpstr>Benazir Bhutto Era (1988-90)</vt:lpstr>
      <vt:lpstr>Slide 47</vt:lpstr>
      <vt:lpstr>Nawaz Sharif Era (1990-1993)</vt:lpstr>
      <vt:lpstr>Dissolution of Nawaz Sharif government</vt:lpstr>
      <vt:lpstr>Slide 50</vt:lpstr>
      <vt:lpstr>Benazir Bhutto Era (1993- 1996)</vt:lpstr>
      <vt:lpstr>Slide 52</vt:lpstr>
      <vt:lpstr>Nawaz Sharif Era (1997-1999)</vt:lpstr>
      <vt:lpstr>Slide 54</vt:lpstr>
      <vt:lpstr>Slide 55</vt:lpstr>
      <vt:lpstr>Musharaf Era (1999-2008)</vt:lpstr>
      <vt:lpstr>Slide 57</vt:lpstr>
      <vt:lpstr>Slide 58</vt:lpstr>
      <vt:lpstr>Slide 59</vt:lpstr>
      <vt:lpstr>Slide 60</vt:lpstr>
      <vt:lpstr>Slide 61</vt:lpstr>
      <vt:lpstr>Slide 62</vt:lpstr>
      <vt:lpstr>Slide 63</vt:lpstr>
      <vt:lpstr>Asif Ali Zardari Era (2008-2013)</vt:lpstr>
      <vt:lpstr>Slide 65</vt:lpstr>
      <vt:lpstr>Slide 66</vt:lpstr>
      <vt:lpstr>Slide 67</vt:lpstr>
      <vt:lpstr>Slide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Partition Period (1947-2013)</dc:title>
  <dc:creator>IBRAHIM AHMED</dc:creator>
  <cp:lastModifiedBy>naqiya ali asghar</cp:lastModifiedBy>
  <cp:revision>6</cp:revision>
  <dcterms:created xsi:type="dcterms:W3CDTF">2020-10-28T05:52:28Z</dcterms:created>
  <dcterms:modified xsi:type="dcterms:W3CDTF">2022-01-10T14:10:45Z</dcterms:modified>
</cp:coreProperties>
</file>