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9" r:id="rId3"/>
    <p:sldId id="280" r:id="rId4"/>
    <p:sldId id="281" r:id="rId5"/>
    <p:sldId id="282" r:id="rId6"/>
    <p:sldId id="275" r:id="rId7"/>
    <p:sldId id="283" r:id="rId8"/>
    <p:sldId id="289" r:id="rId9"/>
    <p:sldId id="290" r:id="rId10"/>
    <p:sldId id="278" r:id="rId11"/>
    <p:sldId id="286" r:id="rId12"/>
    <p:sldId id="284" r:id="rId13"/>
    <p:sldId id="287" r:id="rId14"/>
    <p:sldId id="285"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A010F-E182-4FEE-B79A-1A8E2CB9F178}" type="datetimeFigureOut">
              <a:rPr lang="en-US" smtClean="0"/>
              <a:pPr/>
              <a:t>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C783C-05C6-41E5-A82A-223DE688D8BF}" type="slidenum">
              <a:rPr lang="en-US" smtClean="0"/>
              <a:pPr/>
              <a:t>‹#›</a:t>
            </a:fld>
            <a:endParaRPr lang="en-US"/>
          </a:p>
        </p:txBody>
      </p:sp>
    </p:spTree>
    <p:extLst>
      <p:ext uri="{BB962C8B-B14F-4D97-AF65-F5344CB8AC3E}">
        <p14:creationId xmlns:p14="http://schemas.microsoft.com/office/powerpoint/2010/main" xmlns="" val="3010762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E2543B-4719-4F86-84F3-752425E2CC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079A536-5474-492E-9711-DC9179EB03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13A5D8E-8218-465C-BDAC-AFD0E272EDD1}"/>
              </a:ext>
            </a:extLst>
          </p:cNvPr>
          <p:cNvSpPr>
            <a:spLocks noGrp="1"/>
          </p:cNvSpPr>
          <p:nvPr>
            <p:ph type="dt" sz="half" idx="10"/>
          </p:nvPr>
        </p:nvSpPr>
        <p:spPr/>
        <p:txBody>
          <a:bodyPr/>
          <a:lstStyle/>
          <a:p>
            <a:fld id="{4018D271-3C63-471D-B563-BCF3CD41326D}" type="datetimeFigureOut">
              <a:rPr lang="en-US" smtClean="0"/>
              <a:pPr/>
              <a:t>1/10/2022</a:t>
            </a:fld>
            <a:endParaRPr lang="en-US"/>
          </a:p>
        </p:txBody>
      </p:sp>
      <p:sp>
        <p:nvSpPr>
          <p:cNvPr id="5" name="Footer Placeholder 4">
            <a:extLst>
              <a:ext uri="{FF2B5EF4-FFF2-40B4-BE49-F238E27FC236}">
                <a16:creationId xmlns:a16="http://schemas.microsoft.com/office/drawing/2014/main" xmlns="" id="{07D6EC61-7671-495E-B2BF-BD572E22A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1D1BE80-2BB7-4514-9614-33163979D743}"/>
              </a:ext>
            </a:extLst>
          </p:cNvPr>
          <p:cNvSpPr>
            <a:spLocks noGrp="1"/>
          </p:cNvSpPr>
          <p:nvPr>
            <p:ph type="sldNum" sz="quarter" idx="12"/>
          </p:nvPr>
        </p:nvSpPr>
        <p:spPr/>
        <p:txBody>
          <a:bodyPr/>
          <a:lstStyle/>
          <a:p>
            <a:fld id="{7E1B2491-90EF-44C8-A469-C4DC5A2D1BDB}" type="slidenum">
              <a:rPr lang="en-US" smtClean="0"/>
              <a:pPr/>
              <a:t>‹#›</a:t>
            </a:fld>
            <a:endParaRPr lang="en-US"/>
          </a:p>
        </p:txBody>
      </p:sp>
    </p:spTree>
    <p:extLst>
      <p:ext uri="{BB962C8B-B14F-4D97-AF65-F5344CB8AC3E}">
        <p14:creationId xmlns:p14="http://schemas.microsoft.com/office/powerpoint/2010/main" xmlns="" val="60539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722507-3E4A-4F36-96CB-1945F30A39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C6F75FC-3457-4A11-9194-19FA1BEE1A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AB2D6EE-515F-4033-9AA4-C235CB762EC5}"/>
              </a:ext>
            </a:extLst>
          </p:cNvPr>
          <p:cNvSpPr>
            <a:spLocks noGrp="1"/>
          </p:cNvSpPr>
          <p:nvPr>
            <p:ph type="dt" sz="half" idx="10"/>
          </p:nvPr>
        </p:nvSpPr>
        <p:spPr/>
        <p:txBody>
          <a:bodyPr/>
          <a:lstStyle/>
          <a:p>
            <a:fld id="{4018D271-3C63-471D-B563-BCF3CD41326D}" type="datetimeFigureOut">
              <a:rPr lang="en-US" smtClean="0"/>
              <a:pPr/>
              <a:t>1/10/2022</a:t>
            </a:fld>
            <a:endParaRPr lang="en-US"/>
          </a:p>
        </p:txBody>
      </p:sp>
      <p:sp>
        <p:nvSpPr>
          <p:cNvPr id="5" name="Footer Placeholder 4">
            <a:extLst>
              <a:ext uri="{FF2B5EF4-FFF2-40B4-BE49-F238E27FC236}">
                <a16:creationId xmlns:a16="http://schemas.microsoft.com/office/drawing/2014/main" xmlns="" id="{DB632EA3-CAC8-4A4F-8C9E-A88D5A9BD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D1C633B-0683-4D62-A41F-D3DA1C32C9D7}"/>
              </a:ext>
            </a:extLst>
          </p:cNvPr>
          <p:cNvSpPr>
            <a:spLocks noGrp="1"/>
          </p:cNvSpPr>
          <p:nvPr>
            <p:ph type="sldNum" sz="quarter" idx="12"/>
          </p:nvPr>
        </p:nvSpPr>
        <p:spPr/>
        <p:txBody>
          <a:bodyPr/>
          <a:lstStyle/>
          <a:p>
            <a:fld id="{7E1B2491-90EF-44C8-A469-C4DC5A2D1BDB}" type="slidenum">
              <a:rPr lang="en-US" smtClean="0"/>
              <a:pPr/>
              <a:t>‹#›</a:t>
            </a:fld>
            <a:endParaRPr lang="en-US"/>
          </a:p>
        </p:txBody>
      </p:sp>
    </p:spTree>
    <p:extLst>
      <p:ext uri="{BB962C8B-B14F-4D97-AF65-F5344CB8AC3E}">
        <p14:creationId xmlns:p14="http://schemas.microsoft.com/office/powerpoint/2010/main" xmlns="" val="134391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98FAD06-0FDF-4EFC-AEEC-CE0E3C2B87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0B362BA-DCF3-4BA1-A679-C6B9E5639A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5AD5367-F3A8-4442-869F-9AD897787FC8}"/>
              </a:ext>
            </a:extLst>
          </p:cNvPr>
          <p:cNvSpPr>
            <a:spLocks noGrp="1"/>
          </p:cNvSpPr>
          <p:nvPr>
            <p:ph type="dt" sz="half" idx="10"/>
          </p:nvPr>
        </p:nvSpPr>
        <p:spPr/>
        <p:txBody>
          <a:bodyPr/>
          <a:lstStyle/>
          <a:p>
            <a:fld id="{4018D271-3C63-471D-B563-BCF3CD41326D}" type="datetimeFigureOut">
              <a:rPr lang="en-US" smtClean="0"/>
              <a:pPr/>
              <a:t>1/10/2022</a:t>
            </a:fld>
            <a:endParaRPr lang="en-US"/>
          </a:p>
        </p:txBody>
      </p:sp>
      <p:sp>
        <p:nvSpPr>
          <p:cNvPr id="5" name="Footer Placeholder 4">
            <a:extLst>
              <a:ext uri="{FF2B5EF4-FFF2-40B4-BE49-F238E27FC236}">
                <a16:creationId xmlns:a16="http://schemas.microsoft.com/office/drawing/2014/main" xmlns="" id="{09B25610-B721-44FB-BD6B-B7EEBD76F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EFCEF0-9AA1-494A-A0D8-61B27A3D11B7}"/>
              </a:ext>
            </a:extLst>
          </p:cNvPr>
          <p:cNvSpPr>
            <a:spLocks noGrp="1"/>
          </p:cNvSpPr>
          <p:nvPr>
            <p:ph type="sldNum" sz="quarter" idx="12"/>
          </p:nvPr>
        </p:nvSpPr>
        <p:spPr/>
        <p:txBody>
          <a:bodyPr/>
          <a:lstStyle/>
          <a:p>
            <a:fld id="{7E1B2491-90EF-44C8-A469-C4DC5A2D1BDB}" type="slidenum">
              <a:rPr lang="en-US" smtClean="0"/>
              <a:pPr/>
              <a:t>‹#›</a:t>
            </a:fld>
            <a:endParaRPr lang="en-US"/>
          </a:p>
        </p:txBody>
      </p:sp>
    </p:spTree>
    <p:extLst>
      <p:ext uri="{BB962C8B-B14F-4D97-AF65-F5344CB8AC3E}">
        <p14:creationId xmlns:p14="http://schemas.microsoft.com/office/powerpoint/2010/main" xmlns="" val="151511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E57232-DB92-45DB-81C5-28CC66496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CA404D-503C-47D9-A4EA-276F3613D7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053F5C-35C0-45A3-83C9-C2B0081D7951}"/>
              </a:ext>
            </a:extLst>
          </p:cNvPr>
          <p:cNvSpPr>
            <a:spLocks noGrp="1"/>
          </p:cNvSpPr>
          <p:nvPr>
            <p:ph type="dt" sz="half" idx="10"/>
          </p:nvPr>
        </p:nvSpPr>
        <p:spPr/>
        <p:txBody>
          <a:bodyPr/>
          <a:lstStyle/>
          <a:p>
            <a:fld id="{4018D271-3C63-471D-B563-BCF3CD41326D}" type="datetimeFigureOut">
              <a:rPr lang="en-US" smtClean="0"/>
              <a:pPr/>
              <a:t>1/10/2022</a:t>
            </a:fld>
            <a:endParaRPr lang="en-US"/>
          </a:p>
        </p:txBody>
      </p:sp>
      <p:sp>
        <p:nvSpPr>
          <p:cNvPr id="5" name="Footer Placeholder 4">
            <a:extLst>
              <a:ext uri="{FF2B5EF4-FFF2-40B4-BE49-F238E27FC236}">
                <a16:creationId xmlns:a16="http://schemas.microsoft.com/office/drawing/2014/main" xmlns="" id="{D71B1B29-BF8C-4FDF-95AB-64B52D408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07E1DB1-A102-4EB4-9498-1B2FDB2C86C8}"/>
              </a:ext>
            </a:extLst>
          </p:cNvPr>
          <p:cNvSpPr>
            <a:spLocks noGrp="1"/>
          </p:cNvSpPr>
          <p:nvPr>
            <p:ph type="sldNum" sz="quarter" idx="12"/>
          </p:nvPr>
        </p:nvSpPr>
        <p:spPr/>
        <p:txBody>
          <a:bodyPr/>
          <a:lstStyle/>
          <a:p>
            <a:fld id="{7E1B2491-90EF-44C8-A469-C4DC5A2D1BDB}" type="slidenum">
              <a:rPr lang="en-US" smtClean="0"/>
              <a:pPr/>
              <a:t>‹#›</a:t>
            </a:fld>
            <a:endParaRPr lang="en-US"/>
          </a:p>
        </p:txBody>
      </p:sp>
    </p:spTree>
    <p:extLst>
      <p:ext uri="{BB962C8B-B14F-4D97-AF65-F5344CB8AC3E}">
        <p14:creationId xmlns:p14="http://schemas.microsoft.com/office/powerpoint/2010/main" xmlns="" val="29092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840D2-BDE1-4AF1-A6CE-E7A32B56A9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C2E1D56-4846-4BAA-9C72-2A74528957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83676E1-E84E-4D1F-8E8A-A3BD1F8975B9}"/>
              </a:ext>
            </a:extLst>
          </p:cNvPr>
          <p:cNvSpPr>
            <a:spLocks noGrp="1"/>
          </p:cNvSpPr>
          <p:nvPr>
            <p:ph type="dt" sz="half" idx="10"/>
          </p:nvPr>
        </p:nvSpPr>
        <p:spPr/>
        <p:txBody>
          <a:bodyPr/>
          <a:lstStyle/>
          <a:p>
            <a:fld id="{4018D271-3C63-471D-B563-BCF3CD41326D}" type="datetimeFigureOut">
              <a:rPr lang="en-US" smtClean="0"/>
              <a:pPr/>
              <a:t>1/10/2022</a:t>
            </a:fld>
            <a:endParaRPr lang="en-US"/>
          </a:p>
        </p:txBody>
      </p:sp>
      <p:sp>
        <p:nvSpPr>
          <p:cNvPr id="5" name="Footer Placeholder 4">
            <a:extLst>
              <a:ext uri="{FF2B5EF4-FFF2-40B4-BE49-F238E27FC236}">
                <a16:creationId xmlns:a16="http://schemas.microsoft.com/office/drawing/2014/main" xmlns="" id="{8BE8B8FB-F8EC-4E75-A66E-C661EB72D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961C5A9-8110-49BF-961E-E7708315415C}"/>
              </a:ext>
            </a:extLst>
          </p:cNvPr>
          <p:cNvSpPr>
            <a:spLocks noGrp="1"/>
          </p:cNvSpPr>
          <p:nvPr>
            <p:ph type="sldNum" sz="quarter" idx="12"/>
          </p:nvPr>
        </p:nvSpPr>
        <p:spPr/>
        <p:txBody>
          <a:bodyPr/>
          <a:lstStyle/>
          <a:p>
            <a:fld id="{7E1B2491-90EF-44C8-A469-C4DC5A2D1BDB}" type="slidenum">
              <a:rPr lang="en-US" smtClean="0"/>
              <a:pPr/>
              <a:t>‹#›</a:t>
            </a:fld>
            <a:endParaRPr lang="en-US"/>
          </a:p>
        </p:txBody>
      </p:sp>
    </p:spTree>
    <p:extLst>
      <p:ext uri="{BB962C8B-B14F-4D97-AF65-F5344CB8AC3E}">
        <p14:creationId xmlns:p14="http://schemas.microsoft.com/office/powerpoint/2010/main" xmlns="" val="3767203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BD6142-24CF-403A-9FC9-1414D291FB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C90ECD1-AECE-40F4-AF00-CA6FC3122A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C1DD691-F199-4207-A9A1-4EC2F091D4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0949E0F-7769-4AC2-9065-90BA452A6872}"/>
              </a:ext>
            </a:extLst>
          </p:cNvPr>
          <p:cNvSpPr>
            <a:spLocks noGrp="1"/>
          </p:cNvSpPr>
          <p:nvPr>
            <p:ph type="dt" sz="half" idx="10"/>
          </p:nvPr>
        </p:nvSpPr>
        <p:spPr/>
        <p:txBody>
          <a:bodyPr/>
          <a:lstStyle/>
          <a:p>
            <a:fld id="{4018D271-3C63-471D-B563-BCF3CD41326D}" type="datetimeFigureOut">
              <a:rPr lang="en-US" smtClean="0"/>
              <a:pPr/>
              <a:t>1/10/2022</a:t>
            </a:fld>
            <a:endParaRPr lang="en-US"/>
          </a:p>
        </p:txBody>
      </p:sp>
      <p:sp>
        <p:nvSpPr>
          <p:cNvPr id="6" name="Footer Placeholder 5">
            <a:extLst>
              <a:ext uri="{FF2B5EF4-FFF2-40B4-BE49-F238E27FC236}">
                <a16:creationId xmlns:a16="http://schemas.microsoft.com/office/drawing/2014/main" xmlns="" id="{85A86F87-5D71-43BE-A966-20AF72B8E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B5D63B3-114E-4E00-9B7B-55D7EFFA1D9E}"/>
              </a:ext>
            </a:extLst>
          </p:cNvPr>
          <p:cNvSpPr>
            <a:spLocks noGrp="1"/>
          </p:cNvSpPr>
          <p:nvPr>
            <p:ph type="sldNum" sz="quarter" idx="12"/>
          </p:nvPr>
        </p:nvSpPr>
        <p:spPr/>
        <p:txBody>
          <a:bodyPr/>
          <a:lstStyle/>
          <a:p>
            <a:fld id="{7E1B2491-90EF-44C8-A469-C4DC5A2D1BDB}" type="slidenum">
              <a:rPr lang="en-US" smtClean="0"/>
              <a:pPr/>
              <a:t>‹#›</a:t>
            </a:fld>
            <a:endParaRPr lang="en-US"/>
          </a:p>
        </p:txBody>
      </p:sp>
    </p:spTree>
    <p:extLst>
      <p:ext uri="{BB962C8B-B14F-4D97-AF65-F5344CB8AC3E}">
        <p14:creationId xmlns:p14="http://schemas.microsoft.com/office/powerpoint/2010/main" xmlns="" val="117278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D239B-3BD8-4352-B2C3-1E652FB90C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0FF3520-BCAA-476A-B2AF-4014B3BE3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09C4311-3CF4-4C94-965D-BC902394B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454E79-B7AD-4346-8C79-0209D3EE07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5C0784A-EC6F-457E-B071-4B910BE120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CB181F4-2FBF-43E4-94C1-04B6A1493326}"/>
              </a:ext>
            </a:extLst>
          </p:cNvPr>
          <p:cNvSpPr>
            <a:spLocks noGrp="1"/>
          </p:cNvSpPr>
          <p:nvPr>
            <p:ph type="dt" sz="half" idx="10"/>
          </p:nvPr>
        </p:nvSpPr>
        <p:spPr/>
        <p:txBody>
          <a:bodyPr/>
          <a:lstStyle/>
          <a:p>
            <a:fld id="{4018D271-3C63-471D-B563-BCF3CD41326D}" type="datetimeFigureOut">
              <a:rPr lang="en-US" smtClean="0"/>
              <a:pPr/>
              <a:t>1/10/2022</a:t>
            </a:fld>
            <a:endParaRPr lang="en-US"/>
          </a:p>
        </p:txBody>
      </p:sp>
      <p:sp>
        <p:nvSpPr>
          <p:cNvPr id="8" name="Footer Placeholder 7">
            <a:extLst>
              <a:ext uri="{FF2B5EF4-FFF2-40B4-BE49-F238E27FC236}">
                <a16:creationId xmlns:a16="http://schemas.microsoft.com/office/drawing/2014/main" xmlns="" id="{9E0BD821-BE62-4C8E-A888-47B50F8DE6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3A1CA34-3FC3-49CC-A372-4A425B6CC8FF}"/>
              </a:ext>
            </a:extLst>
          </p:cNvPr>
          <p:cNvSpPr>
            <a:spLocks noGrp="1"/>
          </p:cNvSpPr>
          <p:nvPr>
            <p:ph type="sldNum" sz="quarter" idx="12"/>
          </p:nvPr>
        </p:nvSpPr>
        <p:spPr/>
        <p:txBody>
          <a:bodyPr/>
          <a:lstStyle/>
          <a:p>
            <a:fld id="{7E1B2491-90EF-44C8-A469-C4DC5A2D1BDB}" type="slidenum">
              <a:rPr lang="en-US" smtClean="0"/>
              <a:pPr/>
              <a:t>‹#›</a:t>
            </a:fld>
            <a:endParaRPr lang="en-US"/>
          </a:p>
        </p:txBody>
      </p:sp>
    </p:spTree>
    <p:extLst>
      <p:ext uri="{BB962C8B-B14F-4D97-AF65-F5344CB8AC3E}">
        <p14:creationId xmlns:p14="http://schemas.microsoft.com/office/powerpoint/2010/main" xmlns="" val="390351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90C8C-9F46-44B7-ADA9-DE7E3A53D7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93CA3B8-B27F-4E84-96FE-97CDDC0359DD}"/>
              </a:ext>
            </a:extLst>
          </p:cNvPr>
          <p:cNvSpPr>
            <a:spLocks noGrp="1"/>
          </p:cNvSpPr>
          <p:nvPr>
            <p:ph type="dt" sz="half" idx="10"/>
          </p:nvPr>
        </p:nvSpPr>
        <p:spPr/>
        <p:txBody>
          <a:bodyPr/>
          <a:lstStyle/>
          <a:p>
            <a:fld id="{4018D271-3C63-471D-B563-BCF3CD41326D}" type="datetimeFigureOut">
              <a:rPr lang="en-US" smtClean="0"/>
              <a:pPr/>
              <a:t>1/10/2022</a:t>
            </a:fld>
            <a:endParaRPr lang="en-US"/>
          </a:p>
        </p:txBody>
      </p:sp>
      <p:sp>
        <p:nvSpPr>
          <p:cNvPr id="4" name="Footer Placeholder 3">
            <a:extLst>
              <a:ext uri="{FF2B5EF4-FFF2-40B4-BE49-F238E27FC236}">
                <a16:creationId xmlns:a16="http://schemas.microsoft.com/office/drawing/2014/main" xmlns="" id="{04C806B0-231F-493D-B272-50DDF09E8B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3A9150D-54C2-4A12-AF69-0CB574D7FC73}"/>
              </a:ext>
            </a:extLst>
          </p:cNvPr>
          <p:cNvSpPr>
            <a:spLocks noGrp="1"/>
          </p:cNvSpPr>
          <p:nvPr>
            <p:ph type="sldNum" sz="quarter" idx="12"/>
          </p:nvPr>
        </p:nvSpPr>
        <p:spPr/>
        <p:txBody>
          <a:bodyPr/>
          <a:lstStyle/>
          <a:p>
            <a:fld id="{7E1B2491-90EF-44C8-A469-C4DC5A2D1BDB}" type="slidenum">
              <a:rPr lang="en-US" smtClean="0"/>
              <a:pPr/>
              <a:t>‹#›</a:t>
            </a:fld>
            <a:endParaRPr lang="en-US"/>
          </a:p>
        </p:txBody>
      </p:sp>
    </p:spTree>
    <p:extLst>
      <p:ext uri="{BB962C8B-B14F-4D97-AF65-F5344CB8AC3E}">
        <p14:creationId xmlns:p14="http://schemas.microsoft.com/office/powerpoint/2010/main" xmlns="" val="1966731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E8FFCB7-2E8C-415E-991D-E4E6BBBB992B}"/>
              </a:ext>
            </a:extLst>
          </p:cNvPr>
          <p:cNvSpPr>
            <a:spLocks noGrp="1"/>
          </p:cNvSpPr>
          <p:nvPr>
            <p:ph type="dt" sz="half" idx="10"/>
          </p:nvPr>
        </p:nvSpPr>
        <p:spPr/>
        <p:txBody>
          <a:bodyPr/>
          <a:lstStyle/>
          <a:p>
            <a:fld id="{4018D271-3C63-471D-B563-BCF3CD41326D}" type="datetimeFigureOut">
              <a:rPr lang="en-US" smtClean="0"/>
              <a:pPr/>
              <a:t>1/10/2022</a:t>
            </a:fld>
            <a:endParaRPr lang="en-US"/>
          </a:p>
        </p:txBody>
      </p:sp>
      <p:sp>
        <p:nvSpPr>
          <p:cNvPr id="3" name="Footer Placeholder 2">
            <a:extLst>
              <a:ext uri="{FF2B5EF4-FFF2-40B4-BE49-F238E27FC236}">
                <a16:creationId xmlns:a16="http://schemas.microsoft.com/office/drawing/2014/main" xmlns="" id="{73D98C17-96F1-4FF0-A7D4-91590B3D78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B7E2386-CDFC-4906-B289-F31B942A643F}"/>
              </a:ext>
            </a:extLst>
          </p:cNvPr>
          <p:cNvSpPr>
            <a:spLocks noGrp="1"/>
          </p:cNvSpPr>
          <p:nvPr>
            <p:ph type="sldNum" sz="quarter" idx="12"/>
          </p:nvPr>
        </p:nvSpPr>
        <p:spPr/>
        <p:txBody>
          <a:bodyPr/>
          <a:lstStyle/>
          <a:p>
            <a:fld id="{7E1B2491-90EF-44C8-A469-C4DC5A2D1BDB}" type="slidenum">
              <a:rPr lang="en-US" smtClean="0"/>
              <a:pPr/>
              <a:t>‹#›</a:t>
            </a:fld>
            <a:endParaRPr lang="en-US"/>
          </a:p>
        </p:txBody>
      </p:sp>
    </p:spTree>
    <p:extLst>
      <p:ext uri="{BB962C8B-B14F-4D97-AF65-F5344CB8AC3E}">
        <p14:creationId xmlns:p14="http://schemas.microsoft.com/office/powerpoint/2010/main" xmlns="" val="82596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E99A82-76BA-4FD8-9D58-E52B1B40F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B7889D1-DF76-41AC-9DA1-DE5B75C2A4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1EB4968-FEB5-4859-BEFA-BEB734FE7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E8C6F4E-A44C-4759-86D2-6B1BF3465563}"/>
              </a:ext>
            </a:extLst>
          </p:cNvPr>
          <p:cNvSpPr>
            <a:spLocks noGrp="1"/>
          </p:cNvSpPr>
          <p:nvPr>
            <p:ph type="dt" sz="half" idx="10"/>
          </p:nvPr>
        </p:nvSpPr>
        <p:spPr/>
        <p:txBody>
          <a:bodyPr/>
          <a:lstStyle/>
          <a:p>
            <a:fld id="{4018D271-3C63-471D-B563-BCF3CD41326D}" type="datetimeFigureOut">
              <a:rPr lang="en-US" smtClean="0"/>
              <a:pPr/>
              <a:t>1/10/2022</a:t>
            </a:fld>
            <a:endParaRPr lang="en-US"/>
          </a:p>
        </p:txBody>
      </p:sp>
      <p:sp>
        <p:nvSpPr>
          <p:cNvPr id="6" name="Footer Placeholder 5">
            <a:extLst>
              <a:ext uri="{FF2B5EF4-FFF2-40B4-BE49-F238E27FC236}">
                <a16:creationId xmlns:a16="http://schemas.microsoft.com/office/drawing/2014/main" xmlns="" id="{5D02B5C6-D116-4F06-BB76-43B8815B76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6315264-7D69-428C-AD60-862692D33EDC}"/>
              </a:ext>
            </a:extLst>
          </p:cNvPr>
          <p:cNvSpPr>
            <a:spLocks noGrp="1"/>
          </p:cNvSpPr>
          <p:nvPr>
            <p:ph type="sldNum" sz="quarter" idx="12"/>
          </p:nvPr>
        </p:nvSpPr>
        <p:spPr/>
        <p:txBody>
          <a:bodyPr/>
          <a:lstStyle/>
          <a:p>
            <a:fld id="{7E1B2491-90EF-44C8-A469-C4DC5A2D1BDB}" type="slidenum">
              <a:rPr lang="en-US" smtClean="0"/>
              <a:pPr/>
              <a:t>‹#›</a:t>
            </a:fld>
            <a:endParaRPr lang="en-US"/>
          </a:p>
        </p:txBody>
      </p:sp>
    </p:spTree>
    <p:extLst>
      <p:ext uri="{BB962C8B-B14F-4D97-AF65-F5344CB8AC3E}">
        <p14:creationId xmlns:p14="http://schemas.microsoft.com/office/powerpoint/2010/main" xmlns="" val="342451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1D4CB6-BF4C-4228-BAD6-BC17EBCD3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F0CE25D-CE82-4FB8-BEBF-D9CB1F62DC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8918A54-3FF6-4128-B799-BC68AFA2F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31E9028-5340-4129-84FE-853EA6F120E0}"/>
              </a:ext>
            </a:extLst>
          </p:cNvPr>
          <p:cNvSpPr>
            <a:spLocks noGrp="1"/>
          </p:cNvSpPr>
          <p:nvPr>
            <p:ph type="dt" sz="half" idx="10"/>
          </p:nvPr>
        </p:nvSpPr>
        <p:spPr/>
        <p:txBody>
          <a:bodyPr/>
          <a:lstStyle/>
          <a:p>
            <a:fld id="{4018D271-3C63-471D-B563-BCF3CD41326D}" type="datetimeFigureOut">
              <a:rPr lang="en-US" smtClean="0"/>
              <a:pPr/>
              <a:t>1/10/2022</a:t>
            </a:fld>
            <a:endParaRPr lang="en-US"/>
          </a:p>
        </p:txBody>
      </p:sp>
      <p:sp>
        <p:nvSpPr>
          <p:cNvPr id="6" name="Footer Placeholder 5">
            <a:extLst>
              <a:ext uri="{FF2B5EF4-FFF2-40B4-BE49-F238E27FC236}">
                <a16:creationId xmlns:a16="http://schemas.microsoft.com/office/drawing/2014/main" xmlns="" id="{2E1FA2EC-D5C4-42BE-BC42-9A39F4BC3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EE1D54C-2C33-4A52-B2D9-E075B61D2304}"/>
              </a:ext>
            </a:extLst>
          </p:cNvPr>
          <p:cNvSpPr>
            <a:spLocks noGrp="1"/>
          </p:cNvSpPr>
          <p:nvPr>
            <p:ph type="sldNum" sz="quarter" idx="12"/>
          </p:nvPr>
        </p:nvSpPr>
        <p:spPr/>
        <p:txBody>
          <a:bodyPr/>
          <a:lstStyle/>
          <a:p>
            <a:fld id="{7E1B2491-90EF-44C8-A469-C4DC5A2D1BDB}" type="slidenum">
              <a:rPr lang="en-US" smtClean="0"/>
              <a:pPr/>
              <a:t>‹#›</a:t>
            </a:fld>
            <a:endParaRPr lang="en-US"/>
          </a:p>
        </p:txBody>
      </p:sp>
    </p:spTree>
    <p:extLst>
      <p:ext uri="{BB962C8B-B14F-4D97-AF65-F5344CB8AC3E}">
        <p14:creationId xmlns:p14="http://schemas.microsoft.com/office/powerpoint/2010/main" xmlns="" val="309523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22B7A9E-2B0D-46D8-9EE9-D8FFAB01C5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097397B-2330-418C-B854-85A36AB72C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BB85AB1-B6F2-4366-84F5-02B727736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8D271-3C63-471D-B563-BCF3CD41326D}" type="datetimeFigureOut">
              <a:rPr lang="en-US" smtClean="0"/>
              <a:pPr/>
              <a:t>1/10/2022</a:t>
            </a:fld>
            <a:endParaRPr lang="en-US"/>
          </a:p>
        </p:txBody>
      </p:sp>
      <p:sp>
        <p:nvSpPr>
          <p:cNvPr id="5" name="Footer Placeholder 4">
            <a:extLst>
              <a:ext uri="{FF2B5EF4-FFF2-40B4-BE49-F238E27FC236}">
                <a16:creationId xmlns:a16="http://schemas.microsoft.com/office/drawing/2014/main" xmlns="" id="{D868C55B-BBD5-49EA-991B-841E2D85D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C957675-FE2A-479A-BA5F-4F85B5B3F0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B2491-90EF-44C8-A469-C4DC5A2D1BDB}" type="slidenum">
              <a:rPr lang="en-US" smtClean="0"/>
              <a:pPr/>
              <a:t>‹#›</a:t>
            </a:fld>
            <a:endParaRPr lang="en-US"/>
          </a:p>
        </p:txBody>
      </p:sp>
    </p:spTree>
    <p:extLst>
      <p:ext uri="{BB962C8B-B14F-4D97-AF65-F5344CB8AC3E}">
        <p14:creationId xmlns:p14="http://schemas.microsoft.com/office/powerpoint/2010/main" xmlns="" val="1681765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9FF22-DDE1-47F0-9F5D-6997845FB3AE}"/>
              </a:ext>
            </a:extLst>
          </p:cNvPr>
          <p:cNvSpPr>
            <a:spLocks noGrp="1"/>
          </p:cNvSpPr>
          <p:nvPr>
            <p:ph type="ctrTitle"/>
          </p:nvPr>
        </p:nvSpPr>
        <p:spPr>
          <a:xfrm>
            <a:off x="1524000" y="777807"/>
            <a:ext cx="9144000" cy="2387600"/>
          </a:xfrm>
        </p:spPr>
        <p:txBody>
          <a:bodyPr/>
          <a:lstStyle/>
          <a:p>
            <a:r>
              <a:rPr lang="en-US" dirty="0"/>
              <a:t>Zulfiqar Ali Bhutto Regime (1971-1977)</a:t>
            </a:r>
          </a:p>
        </p:txBody>
      </p:sp>
    </p:spTree>
    <p:extLst>
      <p:ext uri="{BB962C8B-B14F-4D97-AF65-F5344CB8AC3E}">
        <p14:creationId xmlns:p14="http://schemas.microsoft.com/office/powerpoint/2010/main" xmlns="" val="1430822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1200" y="1524000"/>
            <a:ext cx="4419600" cy="5334000"/>
          </a:xfrm>
        </p:spPr>
        <p:txBody>
          <a:bodyPr>
            <a:noAutofit/>
          </a:bodyPr>
          <a:lstStyle/>
          <a:p>
            <a:pPr marL="274320" indent="-274320">
              <a:buFont typeface="Wingdings 2"/>
              <a:buChar char=""/>
              <a:defRPr/>
            </a:pPr>
            <a:r>
              <a:rPr lang="en-US" sz="2600" dirty="0"/>
              <a:t>1973 Constitution was passed with absolute majority on 10</a:t>
            </a:r>
            <a:r>
              <a:rPr lang="en-US" sz="2600" baseline="30000" dirty="0"/>
              <a:t>th</a:t>
            </a:r>
            <a:r>
              <a:rPr lang="en-US" sz="2600" dirty="0"/>
              <a:t> April 1973 which was promulgated on 14</a:t>
            </a:r>
            <a:r>
              <a:rPr lang="en-US" sz="2600" baseline="30000" dirty="0"/>
              <a:t>th</a:t>
            </a:r>
            <a:r>
              <a:rPr lang="en-US" sz="2600" dirty="0"/>
              <a:t> August 1973 and on same day Z A Bhutto took oath as PM </a:t>
            </a:r>
          </a:p>
          <a:p>
            <a:pPr marL="274320" indent="-274320">
              <a:buFont typeface="Wingdings 2"/>
              <a:buChar char=""/>
              <a:defRPr/>
            </a:pPr>
            <a:r>
              <a:rPr lang="en-US" sz="2600" dirty="0"/>
              <a:t>1973 Constitution provided parliamentary form of </a:t>
            </a:r>
            <a:r>
              <a:rPr lang="en-US" sz="2600" dirty="0" err="1"/>
              <a:t>Govt</a:t>
            </a:r>
            <a:r>
              <a:rPr lang="en-US" sz="2600" dirty="0"/>
              <a:t> with bicameral legislature where as from 1947 to 1973 the country had unicameral legislature</a:t>
            </a:r>
          </a:p>
          <a:p>
            <a:pPr marL="274320" indent="-274320">
              <a:buFont typeface="Wingdings 2"/>
              <a:buChar char=""/>
              <a:defRPr/>
            </a:pPr>
            <a:endParaRPr lang="en-US" sz="2600" dirty="0"/>
          </a:p>
        </p:txBody>
      </p:sp>
      <p:sp>
        <p:nvSpPr>
          <p:cNvPr id="4" name="Title 3"/>
          <p:cNvSpPr>
            <a:spLocks noGrp="1"/>
          </p:cNvSpPr>
          <p:nvPr>
            <p:ph type="title"/>
          </p:nvPr>
        </p:nvSpPr>
        <p:spPr>
          <a:xfrm>
            <a:off x="1981200" y="609600"/>
            <a:ext cx="8229600" cy="1143000"/>
          </a:xfrm>
        </p:spPr>
        <p:txBody>
          <a:bodyPr/>
          <a:lstStyle/>
          <a:p>
            <a:r>
              <a:rPr lang="en-US" b="1" dirty="0"/>
              <a:t>1973 Constitution</a:t>
            </a:r>
            <a:endParaRPr lang="en-US" dirty="0"/>
          </a:p>
        </p:txBody>
      </p:sp>
      <p:sp>
        <p:nvSpPr>
          <p:cNvPr id="6" name="Footer Placeholder 3"/>
          <p:cNvSpPr>
            <a:spLocks noGrp="1"/>
          </p:cNvSpPr>
          <p:nvPr>
            <p:ph type="ftr" sz="quarter" idx="11"/>
          </p:nvPr>
        </p:nvSpPr>
        <p:spPr>
          <a:xfrm>
            <a:off x="2819400" y="6533820"/>
            <a:ext cx="2895600" cy="365125"/>
          </a:xfrm>
        </p:spPr>
        <p:txBody>
          <a:bodyPr/>
          <a:lstStyle/>
          <a:p>
            <a:r>
              <a:rPr lang="en-US" b="1" dirty="0">
                <a:solidFill>
                  <a:schemeClr val="tx1"/>
                </a:solidFill>
              </a:rPr>
              <a:t>Parliamentary History of Pakistan</a:t>
            </a:r>
          </a:p>
        </p:txBody>
      </p:sp>
      <p:pic>
        <p:nvPicPr>
          <p:cNvPr id="4098" name="Picture 2" descr="E:\ishtiaq\Presentations\Pictorial history presentations\pak history images\1973.jpg"/>
          <p:cNvPicPr>
            <a:picLocks noChangeAspect="1" noChangeArrowheads="1"/>
          </p:cNvPicPr>
          <p:nvPr/>
        </p:nvPicPr>
        <p:blipFill>
          <a:blip r:embed="rId3"/>
          <a:srcRect/>
          <a:stretch>
            <a:fillRect/>
          </a:stretch>
        </p:blipFill>
        <p:spPr bwMode="auto">
          <a:xfrm>
            <a:off x="2209801" y="2057401"/>
            <a:ext cx="2600325" cy="3677383"/>
          </a:xfrm>
          <a:prstGeom prst="rect">
            <a:avLst/>
          </a:prstGeom>
          <a:ln w="111125" cap="sq">
            <a:solidFill>
              <a:schemeClr val="accent1">
                <a:lumMod val="75000"/>
              </a:schemeClr>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C2B87-B0D8-40B7-9AC8-F5E71DCC60D1}"/>
              </a:ext>
            </a:extLst>
          </p:cNvPr>
          <p:cNvSpPr>
            <a:spLocks noGrp="1"/>
          </p:cNvSpPr>
          <p:nvPr>
            <p:ph type="title"/>
          </p:nvPr>
        </p:nvSpPr>
        <p:spPr/>
        <p:txBody>
          <a:bodyPr/>
          <a:lstStyle/>
          <a:p>
            <a:r>
              <a:rPr lang="en-US" b="1" dirty="0"/>
              <a:t>Amendments to constitution</a:t>
            </a:r>
          </a:p>
        </p:txBody>
      </p:sp>
      <p:sp>
        <p:nvSpPr>
          <p:cNvPr id="3" name="Content Placeholder 2">
            <a:extLst>
              <a:ext uri="{FF2B5EF4-FFF2-40B4-BE49-F238E27FC236}">
                <a16:creationId xmlns:a16="http://schemas.microsoft.com/office/drawing/2014/main" xmlns="" id="{DAC654F8-5F29-4C47-BA2A-F9F52045C577}"/>
              </a:ext>
            </a:extLst>
          </p:cNvPr>
          <p:cNvSpPr>
            <a:spLocks noGrp="1"/>
          </p:cNvSpPr>
          <p:nvPr>
            <p:ph idx="1"/>
          </p:nvPr>
        </p:nvSpPr>
        <p:spPr>
          <a:xfrm>
            <a:off x="838200" y="1484243"/>
            <a:ext cx="10515600" cy="5605670"/>
          </a:xfrm>
        </p:spPr>
        <p:txBody>
          <a:bodyPr>
            <a:normAutofit fontScale="92500" lnSpcReduction="20000"/>
          </a:bodyPr>
          <a:lstStyle/>
          <a:p>
            <a:r>
              <a:rPr lang="en-US" b="1" dirty="0"/>
              <a:t>1</a:t>
            </a:r>
            <a:r>
              <a:rPr lang="en-US" b="1" baseline="30000" dirty="0"/>
              <a:t>st</a:t>
            </a:r>
            <a:r>
              <a:rPr lang="en-US" b="1" dirty="0"/>
              <a:t> amendment</a:t>
            </a:r>
          </a:p>
          <a:p>
            <a:pPr marL="0" indent="0">
              <a:buNone/>
            </a:pPr>
            <a:r>
              <a:rPr lang="en-US" dirty="0"/>
              <a:t>    The second Islamic Summit Conference was held in 1974 in Lahore, Pakistan. </a:t>
            </a:r>
          </a:p>
          <a:p>
            <a:pPr marL="0" indent="0">
              <a:buNone/>
            </a:pPr>
            <a:r>
              <a:rPr lang="en-US" dirty="0"/>
              <a:t>     The organization of Islamic conference was established to oppose the annexation of Palestinian territories by Israel in 1970.</a:t>
            </a:r>
          </a:p>
          <a:p>
            <a:pPr marL="0" indent="0">
              <a:buNone/>
            </a:pPr>
            <a:r>
              <a:rPr lang="en-US" dirty="0"/>
              <a:t>      Bhutto recognized the state of Bangladesh in the second Islamic Conference due to the request made by King Faisal of Saudi Arabia and Qadhafi of Libya </a:t>
            </a:r>
          </a:p>
          <a:p>
            <a:pPr marL="0" indent="0">
              <a:buNone/>
            </a:pPr>
            <a:r>
              <a:rPr lang="en-US" dirty="0"/>
              <a:t>      Mujib was not wiling to attend the conference until Bangladesh had not been recognized as separate country by Pakistan. </a:t>
            </a:r>
          </a:p>
          <a:p>
            <a:r>
              <a:rPr lang="en-US" b="1" dirty="0"/>
              <a:t>2</a:t>
            </a:r>
            <a:r>
              <a:rPr lang="en-US" b="1" baseline="30000" dirty="0"/>
              <a:t>nd</a:t>
            </a:r>
            <a:r>
              <a:rPr lang="en-US" b="1" dirty="0"/>
              <a:t> amendment </a:t>
            </a:r>
          </a:p>
          <a:p>
            <a:pPr marL="0" indent="0">
              <a:buNone/>
            </a:pPr>
            <a:r>
              <a:rPr lang="en-US" dirty="0"/>
              <a:t>   Ahmadis were declared as non-Muslims. Article (260) was added to the constitution in which the non-Muslim was defined. It was stated that whosoever does not believe in the finality of the prophet is not a Muslim.</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xmlns="" val="2835987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EA0BAE-F866-4AEC-AA81-EB0C1968D5EF}"/>
              </a:ext>
            </a:extLst>
          </p:cNvPr>
          <p:cNvSpPr>
            <a:spLocks noGrp="1"/>
          </p:cNvSpPr>
          <p:nvPr>
            <p:ph type="title"/>
          </p:nvPr>
        </p:nvSpPr>
        <p:spPr/>
        <p:txBody>
          <a:bodyPr/>
          <a:lstStyle/>
          <a:p>
            <a:r>
              <a:rPr lang="en-US" b="1" dirty="0"/>
              <a:t>Bhutto and security agencies</a:t>
            </a:r>
          </a:p>
        </p:txBody>
      </p:sp>
      <p:sp>
        <p:nvSpPr>
          <p:cNvPr id="3" name="Content Placeholder 2">
            <a:extLst>
              <a:ext uri="{FF2B5EF4-FFF2-40B4-BE49-F238E27FC236}">
                <a16:creationId xmlns:a16="http://schemas.microsoft.com/office/drawing/2014/main" xmlns="" id="{2F1C34BF-6FDC-4134-9F5D-526433D3D42A}"/>
              </a:ext>
            </a:extLst>
          </p:cNvPr>
          <p:cNvSpPr>
            <a:spLocks noGrp="1"/>
          </p:cNvSpPr>
          <p:nvPr>
            <p:ph idx="1"/>
          </p:nvPr>
        </p:nvSpPr>
        <p:spPr/>
        <p:txBody>
          <a:bodyPr/>
          <a:lstStyle/>
          <a:p>
            <a:r>
              <a:rPr lang="en-US" dirty="0"/>
              <a:t>Bhutto created Federal Security Force to subdue the political opponents. </a:t>
            </a:r>
          </a:p>
          <a:p>
            <a:r>
              <a:rPr lang="en-US" dirty="0"/>
              <a:t>The security agencies like army and police did not like the creation of FSF because it was a parallel organization to them. </a:t>
            </a:r>
          </a:p>
          <a:p>
            <a:r>
              <a:rPr lang="en-US" dirty="0"/>
              <a:t>Bhutto also acted against the military, he dismissed 43 senior military officers who thought to have remained closer to Yahya Khan.</a:t>
            </a:r>
          </a:p>
          <a:p>
            <a:r>
              <a:rPr lang="en-US" dirty="0"/>
              <a:t>He removed Lt. Gen Gul Hasan Khan, army chief and Air Marshal Rahim Khan, chief of Air staff. </a:t>
            </a:r>
          </a:p>
        </p:txBody>
      </p:sp>
    </p:spTree>
    <p:extLst>
      <p:ext uri="{BB962C8B-B14F-4D97-AF65-F5344CB8AC3E}">
        <p14:creationId xmlns:p14="http://schemas.microsoft.com/office/powerpoint/2010/main" xmlns="" val="2816940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5AB09F-A258-4D31-A90F-1F219035E704}"/>
              </a:ext>
            </a:extLst>
          </p:cNvPr>
          <p:cNvSpPr>
            <a:spLocks noGrp="1"/>
          </p:cNvSpPr>
          <p:nvPr>
            <p:ph type="title"/>
          </p:nvPr>
        </p:nvSpPr>
        <p:spPr>
          <a:xfrm>
            <a:off x="838200" y="325370"/>
            <a:ext cx="10515600" cy="1092614"/>
          </a:xfrm>
        </p:spPr>
        <p:txBody>
          <a:bodyPr>
            <a:normAutofit fontScale="90000"/>
          </a:bodyPr>
          <a:lstStyle/>
          <a:p>
            <a:r>
              <a:rPr lang="en-US" dirty="0"/>
              <a:t>Center and province relations during Bhutto era		</a:t>
            </a:r>
          </a:p>
        </p:txBody>
      </p:sp>
      <p:sp>
        <p:nvSpPr>
          <p:cNvPr id="3" name="Content Placeholder 2">
            <a:extLst>
              <a:ext uri="{FF2B5EF4-FFF2-40B4-BE49-F238E27FC236}">
                <a16:creationId xmlns:a16="http://schemas.microsoft.com/office/drawing/2014/main" xmlns="" id="{8CC15D5E-8547-4031-8FD7-437B69DF2010}"/>
              </a:ext>
            </a:extLst>
          </p:cNvPr>
          <p:cNvSpPr>
            <a:spLocks noGrp="1"/>
          </p:cNvSpPr>
          <p:nvPr>
            <p:ph idx="1"/>
          </p:nvPr>
        </p:nvSpPr>
        <p:spPr>
          <a:xfrm>
            <a:off x="838200" y="1417983"/>
            <a:ext cx="10515600" cy="4758980"/>
          </a:xfrm>
        </p:spPr>
        <p:txBody>
          <a:bodyPr>
            <a:normAutofit lnSpcReduction="10000"/>
          </a:bodyPr>
          <a:lstStyle/>
          <a:p>
            <a:r>
              <a:rPr lang="en-US" dirty="0"/>
              <a:t>NAP and JUI has agreed for the continuation of Martial law and also voted for Bhutto as President in 1972.</a:t>
            </a:r>
          </a:p>
          <a:p>
            <a:r>
              <a:rPr lang="en-US" dirty="0"/>
              <a:t>In return they were allowed by Bhutto to form ministries in NWFP and Baluchistan. </a:t>
            </a:r>
          </a:p>
          <a:p>
            <a:r>
              <a:rPr lang="en-US" dirty="0"/>
              <a:t>The Martial law has been used to restrict fundamental rights, judicial authority, and the due process of law. </a:t>
            </a:r>
          </a:p>
          <a:p>
            <a:r>
              <a:rPr lang="en-US" dirty="0"/>
              <a:t>Under this context the NAP-JUI government announced that the Martial law should be lifted.</a:t>
            </a:r>
          </a:p>
          <a:p>
            <a:r>
              <a:rPr lang="en-US" dirty="0"/>
              <a:t>Although Bhutto agreed to lift Martial Law, but he started to encourage the rival political parties of NAP-JUI in Baluchistan and NWFP.</a:t>
            </a:r>
          </a:p>
        </p:txBody>
      </p:sp>
    </p:spTree>
    <p:extLst>
      <p:ext uri="{BB962C8B-B14F-4D97-AF65-F5344CB8AC3E}">
        <p14:creationId xmlns:p14="http://schemas.microsoft.com/office/powerpoint/2010/main" xmlns="" val="1228942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7BEF85D-38F2-4BA9-8B95-123F01371062}"/>
              </a:ext>
            </a:extLst>
          </p:cNvPr>
          <p:cNvSpPr>
            <a:spLocks noGrp="1"/>
          </p:cNvSpPr>
          <p:nvPr>
            <p:ph idx="1"/>
          </p:nvPr>
        </p:nvSpPr>
        <p:spPr>
          <a:xfrm>
            <a:off x="838200" y="437322"/>
            <a:ext cx="10515600" cy="5739641"/>
          </a:xfrm>
        </p:spPr>
        <p:txBody>
          <a:bodyPr/>
          <a:lstStyle/>
          <a:p>
            <a:r>
              <a:rPr lang="en-US" dirty="0"/>
              <a:t>When Bhutto returned from </a:t>
            </a:r>
            <a:r>
              <a:rPr lang="en-US" dirty="0" err="1"/>
              <a:t>Simla</a:t>
            </a:r>
            <a:r>
              <a:rPr lang="en-US" dirty="0"/>
              <a:t>, he began accusing the NAP-JUI government in NWFP of seeking confrontation with the central government. They were labelled as traitors, and foreign agents. </a:t>
            </a:r>
          </a:p>
          <a:p>
            <a:r>
              <a:rPr lang="en-US" dirty="0"/>
              <a:t>NAP-JUI government in Baluchistan demanded to return the non-local public servants in favor of the local people.</a:t>
            </a:r>
          </a:p>
          <a:p>
            <a:r>
              <a:rPr lang="en-US" dirty="0"/>
              <a:t>In 1972, the Marri Tribes man raided Punjabi settlements in the Pat Feeder area and killed several men.</a:t>
            </a:r>
          </a:p>
          <a:p>
            <a:r>
              <a:rPr lang="en-US" dirty="0"/>
              <a:t>The Baluchistan student's organization an affiliate of NAP at that time kidnapped federal railway officials in Quetta. </a:t>
            </a:r>
          </a:p>
          <a:p>
            <a:r>
              <a:rPr lang="en-US" dirty="0"/>
              <a:t>Bhutto used the FSF to subdue the opposition in provinces. </a:t>
            </a:r>
          </a:p>
          <a:p>
            <a:r>
              <a:rPr lang="en-US" dirty="0"/>
              <a:t>The separation of East Pakistan has encouraged the emergence of Baloch separatist movement. </a:t>
            </a:r>
          </a:p>
        </p:txBody>
      </p:sp>
    </p:spTree>
    <p:extLst>
      <p:ext uri="{BB962C8B-B14F-4D97-AF65-F5344CB8AC3E}">
        <p14:creationId xmlns:p14="http://schemas.microsoft.com/office/powerpoint/2010/main" xmlns="" val="318417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8A629-A0CE-4DF5-8C3A-82C5FA1FF198}"/>
              </a:ext>
            </a:extLst>
          </p:cNvPr>
          <p:cNvSpPr>
            <a:spLocks noGrp="1"/>
          </p:cNvSpPr>
          <p:nvPr>
            <p:ph type="title"/>
          </p:nvPr>
        </p:nvSpPr>
        <p:spPr/>
        <p:txBody>
          <a:bodyPr/>
          <a:lstStyle/>
          <a:p>
            <a:r>
              <a:rPr lang="en-US" dirty="0"/>
              <a:t>1977 elections and downfall of Bhutto</a:t>
            </a:r>
          </a:p>
        </p:txBody>
      </p:sp>
      <p:sp>
        <p:nvSpPr>
          <p:cNvPr id="3" name="Content Placeholder 2">
            <a:extLst>
              <a:ext uri="{FF2B5EF4-FFF2-40B4-BE49-F238E27FC236}">
                <a16:creationId xmlns:a16="http://schemas.microsoft.com/office/drawing/2014/main" xmlns="" id="{EB97F72C-4AC3-426B-93C3-E674439256ED}"/>
              </a:ext>
            </a:extLst>
          </p:cNvPr>
          <p:cNvSpPr>
            <a:spLocks noGrp="1"/>
          </p:cNvSpPr>
          <p:nvPr>
            <p:ph idx="1"/>
          </p:nvPr>
        </p:nvSpPr>
        <p:spPr/>
        <p:txBody>
          <a:bodyPr>
            <a:normAutofit/>
          </a:bodyPr>
          <a:lstStyle/>
          <a:p>
            <a:r>
              <a:rPr lang="en-US" dirty="0"/>
              <a:t>The 1977 elections held under the Bhutto regime were opposed by the opposition (Pakistan National Alliance) to have been rigged.</a:t>
            </a:r>
          </a:p>
          <a:p>
            <a:r>
              <a:rPr lang="en-US" dirty="0"/>
              <a:t>The PNA gathered public support against Bhutto and demanded to implement the Nizam-e-Mustafa.</a:t>
            </a:r>
          </a:p>
          <a:p>
            <a:r>
              <a:rPr lang="en-US" dirty="0"/>
              <a:t>The opposition was supported by the armed forces. </a:t>
            </a:r>
          </a:p>
          <a:p>
            <a:r>
              <a:rPr lang="en-US" dirty="0"/>
              <a:t>Zia-ul-</a:t>
            </a:r>
            <a:r>
              <a:rPr lang="en-US" dirty="0" err="1"/>
              <a:t>Haq</a:t>
            </a:r>
            <a:r>
              <a:rPr lang="en-US" dirty="0"/>
              <a:t> who was appointed by Bhutto as army chief of Pakistan prevented the opposition from reaching a consensus with Bhutto.</a:t>
            </a:r>
          </a:p>
          <a:p>
            <a:r>
              <a:rPr lang="en-US" dirty="0"/>
              <a:t>In this manner when the conditions of the country worsened. Zia-ul-</a:t>
            </a:r>
            <a:r>
              <a:rPr lang="en-US" dirty="0" err="1"/>
              <a:t>Haq</a:t>
            </a:r>
            <a:r>
              <a:rPr lang="en-US" dirty="0"/>
              <a:t> imposed Martial law in the country. </a:t>
            </a:r>
          </a:p>
        </p:txBody>
      </p:sp>
    </p:spTree>
    <p:extLst>
      <p:ext uri="{BB962C8B-B14F-4D97-AF65-F5344CB8AC3E}">
        <p14:creationId xmlns:p14="http://schemas.microsoft.com/office/powerpoint/2010/main" xmlns="" val="51607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9707A-4D88-4651-B26B-C58CD93E7639}"/>
              </a:ext>
            </a:extLst>
          </p:cNvPr>
          <p:cNvSpPr>
            <a:spLocks noGrp="1"/>
          </p:cNvSpPr>
          <p:nvPr>
            <p:ph type="title"/>
          </p:nvPr>
        </p:nvSpPr>
        <p:spPr/>
        <p:txBody>
          <a:bodyPr/>
          <a:lstStyle/>
          <a:p>
            <a:r>
              <a:rPr lang="en-US" b="1" dirty="0"/>
              <a:t>Civilian Marital Law administrator</a:t>
            </a:r>
          </a:p>
        </p:txBody>
      </p:sp>
      <p:sp>
        <p:nvSpPr>
          <p:cNvPr id="3" name="Content Placeholder 2">
            <a:extLst>
              <a:ext uri="{FF2B5EF4-FFF2-40B4-BE49-F238E27FC236}">
                <a16:creationId xmlns:a16="http://schemas.microsoft.com/office/drawing/2014/main" xmlns="" id="{0564A03C-03A6-4A15-A27C-71676FAF70D2}"/>
              </a:ext>
            </a:extLst>
          </p:cNvPr>
          <p:cNvSpPr>
            <a:spLocks noGrp="1"/>
          </p:cNvSpPr>
          <p:nvPr>
            <p:ph idx="1"/>
          </p:nvPr>
        </p:nvSpPr>
        <p:spPr/>
        <p:txBody>
          <a:bodyPr/>
          <a:lstStyle/>
          <a:p>
            <a:r>
              <a:rPr lang="en-US" dirty="0"/>
              <a:t>On 16 December, 1971 Yahya khan admitted defeat in East Pakistan.</a:t>
            </a:r>
          </a:p>
          <a:p>
            <a:r>
              <a:rPr lang="en-US" dirty="0"/>
              <a:t>Mrs. Gandhi, under pressure of USA, announced unilateral ceasefire on 17 December, 1971. </a:t>
            </a:r>
          </a:p>
          <a:p>
            <a:r>
              <a:rPr lang="en-US" dirty="0"/>
              <a:t>After fall of Dhaka and the emergence of Bangladesh, there was no justification for Yahya Khan to continue in power.</a:t>
            </a:r>
          </a:p>
          <a:p>
            <a:r>
              <a:rPr lang="en-US" dirty="0"/>
              <a:t>The military colleagues of Yahya khan asked Yahya khan to hand over power to Bhutto.</a:t>
            </a:r>
          </a:p>
          <a:p>
            <a:r>
              <a:rPr lang="en-US" dirty="0"/>
              <a:t>Z.A Bhutto’s </a:t>
            </a:r>
            <a:r>
              <a:rPr lang="en-US" dirty="0" smtClean="0"/>
              <a:t>PPP </a:t>
            </a:r>
            <a:r>
              <a:rPr lang="en-US" dirty="0"/>
              <a:t>had won majority seats in the West Pakistan. </a:t>
            </a:r>
          </a:p>
        </p:txBody>
      </p:sp>
    </p:spTree>
    <p:extLst>
      <p:ext uri="{BB962C8B-B14F-4D97-AF65-F5344CB8AC3E}">
        <p14:creationId xmlns:p14="http://schemas.microsoft.com/office/powerpoint/2010/main" xmlns="" val="214091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331C69-C981-41A3-9373-530FD9B8054D}"/>
              </a:ext>
            </a:extLst>
          </p:cNvPr>
          <p:cNvSpPr>
            <a:spLocks noGrp="1"/>
          </p:cNvSpPr>
          <p:nvPr>
            <p:ph type="title"/>
          </p:nvPr>
        </p:nvSpPr>
        <p:spPr>
          <a:xfrm>
            <a:off x="838200" y="365125"/>
            <a:ext cx="10515600" cy="1291397"/>
          </a:xfrm>
        </p:spPr>
        <p:txBody>
          <a:bodyPr>
            <a:normAutofit fontScale="90000"/>
          </a:bodyPr>
          <a:lstStyle/>
          <a:p>
            <a:r>
              <a:rPr lang="en-US" b="1" dirty="0"/>
              <a:t>Land Reforms 1972</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67535E61-F25A-40F2-94D8-6B45EB9D638F}"/>
              </a:ext>
            </a:extLst>
          </p:cNvPr>
          <p:cNvSpPr>
            <a:spLocks noGrp="1"/>
          </p:cNvSpPr>
          <p:nvPr>
            <p:ph idx="1"/>
          </p:nvPr>
        </p:nvSpPr>
        <p:spPr>
          <a:xfrm>
            <a:off x="838200" y="1179443"/>
            <a:ext cx="10515600" cy="4997520"/>
          </a:xfrm>
        </p:spPr>
        <p:txBody>
          <a:bodyPr/>
          <a:lstStyle/>
          <a:p>
            <a:r>
              <a:rPr lang="en-US" dirty="0"/>
              <a:t>Bhutto revised the land reforms introduced by </a:t>
            </a:r>
            <a:r>
              <a:rPr lang="en-US" dirty="0" err="1"/>
              <a:t>Ayub</a:t>
            </a:r>
            <a:r>
              <a:rPr lang="en-US" dirty="0"/>
              <a:t> Khan</a:t>
            </a:r>
          </a:p>
          <a:p>
            <a:r>
              <a:rPr lang="en-US" dirty="0"/>
              <a:t>Whereas the ceiling for the irrigated land was 500 acres and unirrigated was 1000 acres during </a:t>
            </a:r>
            <a:r>
              <a:rPr lang="en-US" dirty="0" err="1"/>
              <a:t>Ayub</a:t>
            </a:r>
            <a:r>
              <a:rPr lang="en-US" dirty="0"/>
              <a:t> Khan era, Bhutto changed it in to 150 acres and 300 acres respectively.</a:t>
            </a:r>
          </a:p>
          <a:p>
            <a:r>
              <a:rPr lang="en-US" dirty="0"/>
              <a:t>However, the transfer of lands before 20 December 1971 to wife, sons, daughters, father, mother, and sons were declared valid. </a:t>
            </a:r>
          </a:p>
          <a:p>
            <a:r>
              <a:rPr lang="en-US" dirty="0"/>
              <a:t>The courts did not have any jurisdiction to challenged the provisions of the land reforms.</a:t>
            </a:r>
          </a:p>
          <a:p>
            <a:endParaRPr lang="en-US" dirty="0"/>
          </a:p>
        </p:txBody>
      </p:sp>
    </p:spTree>
    <p:extLst>
      <p:ext uri="{BB962C8B-B14F-4D97-AF65-F5344CB8AC3E}">
        <p14:creationId xmlns:p14="http://schemas.microsoft.com/office/powerpoint/2010/main" xmlns="" val="166956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E54ED-DE93-44AC-B95C-A67A222C5ADA}"/>
              </a:ext>
            </a:extLst>
          </p:cNvPr>
          <p:cNvSpPr>
            <a:spLocks noGrp="1"/>
          </p:cNvSpPr>
          <p:nvPr>
            <p:ph type="title"/>
          </p:nvPr>
        </p:nvSpPr>
        <p:spPr>
          <a:xfrm>
            <a:off x="838200" y="365125"/>
            <a:ext cx="10515600" cy="1039605"/>
          </a:xfrm>
        </p:spPr>
        <p:txBody>
          <a:bodyPr/>
          <a:lstStyle/>
          <a:p>
            <a:r>
              <a:rPr lang="en-US" b="1" dirty="0"/>
              <a:t>Nationalization of industries</a:t>
            </a:r>
          </a:p>
        </p:txBody>
      </p:sp>
      <p:sp>
        <p:nvSpPr>
          <p:cNvPr id="3" name="Content Placeholder 2">
            <a:extLst>
              <a:ext uri="{FF2B5EF4-FFF2-40B4-BE49-F238E27FC236}">
                <a16:creationId xmlns:a16="http://schemas.microsoft.com/office/drawing/2014/main" xmlns="" id="{4316C7D1-8D45-442F-B8EE-286B8A7E14E3}"/>
              </a:ext>
            </a:extLst>
          </p:cNvPr>
          <p:cNvSpPr>
            <a:spLocks noGrp="1"/>
          </p:cNvSpPr>
          <p:nvPr>
            <p:ph idx="1"/>
          </p:nvPr>
        </p:nvSpPr>
        <p:spPr>
          <a:xfrm>
            <a:off x="838200" y="1404730"/>
            <a:ext cx="10515600" cy="4772233"/>
          </a:xfrm>
        </p:spPr>
        <p:txBody>
          <a:bodyPr/>
          <a:lstStyle/>
          <a:p>
            <a:r>
              <a:rPr lang="en-US" dirty="0"/>
              <a:t>On January, 1972 government took over the private industries </a:t>
            </a:r>
            <a:r>
              <a:rPr lang="en-US" dirty="0" smtClean="0"/>
              <a:t>(that </a:t>
            </a:r>
            <a:r>
              <a:rPr lang="en-US" dirty="0"/>
              <a:t>included the iron and steel foundries, metal, engineering, heavy electrical, motor vehicles assembly, cement, chemical, etc</a:t>
            </a:r>
            <a:r>
              <a:rPr lang="en-US" dirty="0" smtClean="0"/>
              <a:t>.)</a:t>
            </a:r>
            <a:endParaRPr lang="en-US" dirty="0"/>
          </a:p>
          <a:p>
            <a:r>
              <a:rPr lang="en-US" dirty="0"/>
              <a:t>Economic reform order was issues in 1972. </a:t>
            </a:r>
          </a:p>
          <a:p>
            <a:r>
              <a:rPr lang="en-US" dirty="0"/>
              <a:t>No courts including supreme court or the high court could challenge any provision of the nationalization of the industries. </a:t>
            </a:r>
          </a:p>
          <a:p>
            <a:r>
              <a:rPr lang="en-US" dirty="0"/>
              <a:t>The managing directors of the industries were appointed from the bureaucrats who lacked the experience of managing the industries. </a:t>
            </a:r>
          </a:p>
          <a:p>
            <a:r>
              <a:rPr lang="en-US" dirty="0"/>
              <a:t>The raw material disappeared from the industries</a:t>
            </a:r>
          </a:p>
        </p:txBody>
      </p:sp>
    </p:spTree>
    <p:extLst>
      <p:ext uri="{BB962C8B-B14F-4D97-AF65-F5344CB8AC3E}">
        <p14:creationId xmlns:p14="http://schemas.microsoft.com/office/powerpoint/2010/main" xmlns="" val="338778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5E6E07-7B1B-4B54-86D2-E5083D604B5F}"/>
              </a:ext>
            </a:extLst>
          </p:cNvPr>
          <p:cNvSpPr>
            <a:spLocks noGrp="1"/>
          </p:cNvSpPr>
          <p:nvPr>
            <p:ph type="title"/>
          </p:nvPr>
        </p:nvSpPr>
        <p:spPr/>
        <p:txBody>
          <a:bodyPr/>
          <a:lstStyle/>
          <a:p>
            <a:r>
              <a:rPr lang="en-US" b="1" dirty="0"/>
              <a:t>Nationalization of schools</a:t>
            </a:r>
          </a:p>
        </p:txBody>
      </p:sp>
      <p:sp>
        <p:nvSpPr>
          <p:cNvPr id="3" name="Content Placeholder 2">
            <a:extLst>
              <a:ext uri="{FF2B5EF4-FFF2-40B4-BE49-F238E27FC236}">
                <a16:creationId xmlns:a16="http://schemas.microsoft.com/office/drawing/2014/main" xmlns="" id="{F9AF482B-618B-44D1-A8F8-A7F9EC6065AE}"/>
              </a:ext>
            </a:extLst>
          </p:cNvPr>
          <p:cNvSpPr>
            <a:spLocks noGrp="1"/>
          </p:cNvSpPr>
          <p:nvPr>
            <p:ph idx="1"/>
          </p:nvPr>
        </p:nvSpPr>
        <p:spPr/>
        <p:txBody>
          <a:bodyPr/>
          <a:lstStyle/>
          <a:p>
            <a:r>
              <a:rPr lang="en-US" dirty="0"/>
              <a:t>Another reform introduced under which the management of the , private schools and colleges were taken over by government on April 1972.</a:t>
            </a:r>
          </a:p>
          <a:p>
            <a:r>
              <a:rPr lang="en-US" dirty="0"/>
              <a:t>The regulation did a lot of damage to the educational set up in the country. </a:t>
            </a:r>
          </a:p>
          <a:p>
            <a:r>
              <a:rPr lang="en-US" dirty="0"/>
              <a:t>The reputation of high-quality education and maintaining high standards was ruined.  </a:t>
            </a:r>
          </a:p>
        </p:txBody>
      </p:sp>
    </p:spTree>
    <p:extLst>
      <p:ext uri="{BB962C8B-B14F-4D97-AF65-F5344CB8AC3E}">
        <p14:creationId xmlns:p14="http://schemas.microsoft.com/office/powerpoint/2010/main" xmlns="" val="365129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752600"/>
            <a:ext cx="4191000" cy="3429000"/>
          </a:xfrm>
        </p:spPr>
        <p:txBody>
          <a:bodyPr>
            <a:noAutofit/>
          </a:bodyPr>
          <a:lstStyle/>
          <a:p>
            <a:pPr marL="274320" indent="-274320" algn="r">
              <a:buFont typeface="Wingdings 2"/>
              <a:buChar char=""/>
              <a:defRPr/>
            </a:pPr>
            <a:r>
              <a:rPr lang="en-US" dirty="0"/>
              <a:t>On 17</a:t>
            </a:r>
            <a:r>
              <a:rPr lang="en-US" baseline="30000" dirty="0"/>
              <a:t>th</a:t>
            </a:r>
            <a:r>
              <a:rPr lang="en-US" dirty="0"/>
              <a:t> April 1972 an interim Constitution was adopted by NA which provided Presidential form of Govt.</a:t>
            </a:r>
          </a:p>
          <a:p>
            <a:pPr marL="274320" indent="-274320" algn="r">
              <a:buFont typeface="Wingdings 2"/>
              <a:buChar char=""/>
              <a:defRPr/>
            </a:pPr>
            <a:endParaRPr lang="en-US" dirty="0"/>
          </a:p>
          <a:p>
            <a:pPr marL="274320" indent="-274320" algn="r">
              <a:buFont typeface="Wingdings 2"/>
              <a:buChar char=""/>
              <a:defRPr/>
            </a:pPr>
            <a:r>
              <a:rPr lang="en-US" dirty="0"/>
              <a:t>The assembly formed a Constitution Committee on 17</a:t>
            </a:r>
            <a:r>
              <a:rPr lang="en-US" baseline="30000" dirty="0"/>
              <a:t>th</a:t>
            </a:r>
            <a:r>
              <a:rPr lang="en-US" dirty="0"/>
              <a:t> April 1972 to prepare the draft for new Constitution</a:t>
            </a:r>
          </a:p>
        </p:txBody>
      </p:sp>
      <p:sp>
        <p:nvSpPr>
          <p:cNvPr id="5" name="Footer Placeholder 3"/>
          <p:cNvSpPr>
            <a:spLocks noGrp="1"/>
          </p:cNvSpPr>
          <p:nvPr>
            <p:ph type="ftr" sz="quarter" idx="11"/>
          </p:nvPr>
        </p:nvSpPr>
        <p:spPr>
          <a:xfrm>
            <a:off x="4343400" y="6533820"/>
            <a:ext cx="2895600" cy="365125"/>
          </a:xfrm>
        </p:spPr>
        <p:txBody>
          <a:bodyPr/>
          <a:lstStyle/>
          <a:p>
            <a:r>
              <a:rPr lang="en-US" b="1" dirty="0">
                <a:solidFill>
                  <a:schemeClr val="tx1"/>
                </a:solidFill>
              </a:rPr>
              <a:t>Parliamentary History of Pakistan</a:t>
            </a:r>
          </a:p>
        </p:txBody>
      </p:sp>
      <p:pic>
        <p:nvPicPr>
          <p:cNvPr id="3074" name="Picture 2" descr="E:\ishtiaq\Presentations\Pictorial history presentations\pak history images\0.jpg"/>
          <p:cNvPicPr>
            <a:picLocks noChangeAspect="1" noChangeArrowheads="1"/>
          </p:cNvPicPr>
          <p:nvPr/>
        </p:nvPicPr>
        <p:blipFill>
          <a:blip r:embed="rId3"/>
          <a:srcRect l="3659" t="4878" r="3049" b="2439"/>
          <a:stretch>
            <a:fillRect/>
          </a:stretch>
        </p:blipFill>
        <p:spPr bwMode="auto">
          <a:xfrm>
            <a:off x="6400800" y="1828800"/>
            <a:ext cx="3886200" cy="2895600"/>
          </a:xfrm>
          <a:prstGeom prst="roundRect">
            <a:avLst>
              <a:gd name="adj" fmla="val 4167"/>
            </a:avLst>
          </a:prstGeom>
          <a:solidFill>
            <a:srgbClr val="FFFFFF"/>
          </a:solidFill>
          <a:ln w="76200" cap="sq">
            <a:solidFill>
              <a:schemeClr val="accent2">
                <a:lumMod val="75000"/>
              </a:schemeClr>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075" name="Picture 3" descr="E:\ishtiaq\Presentations\Pictorial history presentations\pak history images\ZAB-1.jpg"/>
          <p:cNvPicPr>
            <a:picLocks noChangeAspect="1" noChangeArrowheads="1"/>
          </p:cNvPicPr>
          <p:nvPr/>
        </p:nvPicPr>
        <p:blipFill>
          <a:blip r:embed="rId4"/>
          <a:srcRect/>
          <a:stretch>
            <a:fillRect/>
          </a:stretch>
        </p:blipFill>
        <p:spPr bwMode="auto">
          <a:xfrm>
            <a:off x="5943600" y="4267200"/>
            <a:ext cx="3086100" cy="2171700"/>
          </a:xfrm>
          <a:prstGeom prst="roundRect">
            <a:avLst>
              <a:gd name="adj" fmla="val 4167"/>
            </a:avLst>
          </a:prstGeom>
          <a:solidFill>
            <a:srgbClr val="FFFFFF"/>
          </a:solidFill>
          <a:ln w="76200" cap="sq">
            <a:solidFill>
              <a:schemeClr val="accent2">
                <a:lumMod val="50000"/>
              </a:schemeClr>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81DEF8-BFEC-41AC-80A6-400EEFC1AD26}"/>
              </a:ext>
            </a:extLst>
          </p:cNvPr>
          <p:cNvSpPr>
            <a:spLocks noGrp="1"/>
          </p:cNvSpPr>
          <p:nvPr>
            <p:ph type="title"/>
          </p:nvPr>
        </p:nvSpPr>
        <p:spPr/>
        <p:txBody>
          <a:bodyPr/>
          <a:lstStyle/>
          <a:p>
            <a:r>
              <a:rPr lang="en-US" dirty="0"/>
              <a:t>Interim Constitution 1972</a:t>
            </a:r>
          </a:p>
        </p:txBody>
      </p:sp>
      <p:sp>
        <p:nvSpPr>
          <p:cNvPr id="3" name="Content Placeholder 2">
            <a:extLst>
              <a:ext uri="{FF2B5EF4-FFF2-40B4-BE49-F238E27FC236}">
                <a16:creationId xmlns:a16="http://schemas.microsoft.com/office/drawing/2014/main" xmlns="" id="{CE39B82B-B103-419D-B5CD-DC0707E9B1F2}"/>
              </a:ext>
            </a:extLst>
          </p:cNvPr>
          <p:cNvSpPr>
            <a:spLocks noGrp="1"/>
          </p:cNvSpPr>
          <p:nvPr>
            <p:ph idx="1"/>
          </p:nvPr>
        </p:nvSpPr>
        <p:spPr/>
        <p:txBody>
          <a:bodyPr/>
          <a:lstStyle/>
          <a:p>
            <a:r>
              <a:rPr lang="en-US" dirty="0"/>
              <a:t>Presidential form of government was retained as it was in 1962 constitution.</a:t>
            </a:r>
          </a:p>
          <a:p>
            <a:r>
              <a:rPr lang="en-US" dirty="0"/>
              <a:t>The President was the head of state as well as the head of government. </a:t>
            </a:r>
          </a:p>
          <a:p>
            <a:r>
              <a:rPr lang="en-US" dirty="0"/>
              <a:t>The unicameral system was maintained as it was during 1962 constitution. </a:t>
            </a:r>
          </a:p>
          <a:p>
            <a:r>
              <a:rPr lang="en-US" dirty="0"/>
              <a:t>The distribution of power between center and government was also similar to 1962 constitution. </a:t>
            </a:r>
          </a:p>
          <a:p>
            <a:endParaRPr lang="en-US" dirty="0"/>
          </a:p>
        </p:txBody>
      </p:sp>
    </p:spTree>
    <p:extLst>
      <p:ext uri="{BB962C8B-B14F-4D97-AF65-F5344CB8AC3E}">
        <p14:creationId xmlns:p14="http://schemas.microsoft.com/office/powerpoint/2010/main" xmlns="" val="304531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4DF22D-9FB5-4365-AA89-115E20FE1876}"/>
              </a:ext>
            </a:extLst>
          </p:cNvPr>
          <p:cNvSpPr>
            <a:spLocks noGrp="1"/>
          </p:cNvSpPr>
          <p:nvPr>
            <p:ph type="title"/>
          </p:nvPr>
        </p:nvSpPr>
        <p:spPr/>
        <p:txBody>
          <a:bodyPr/>
          <a:lstStyle/>
          <a:p>
            <a:r>
              <a:rPr lang="en-US" dirty="0" err="1" smtClean="0"/>
              <a:t>Shimla</a:t>
            </a:r>
            <a:r>
              <a:rPr lang="en-US" dirty="0" smtClean="0"/>
              <a:t> </a:t>
            </a:r>
            <a:r>
              <a:rPr lang="en-US" dirty="0"/>
              <a:t>Agreement</a:t>
            </a:r>
          </a:p>
        </p:txBody>
      </p:sp>
      <p:sp>
        <p:nvSpPr>
          <p:cNvPr id="3" name="Content Placeholder 2">
            <a:extLst>
              <a:ext uri="{FF2B5EF4-FFF2-40B4-BE49-F238E27FC236}">
                <a16:creationId xmlns:a16="http://schemas.microsoft.com/office/drawing/2014/main" xmlns="" id="{B5294384-B71F-4B67-8588-59ACE993FA0A}"/>
              </a:ext>
            </a:extLst>
          </p:cNvPr>
          <p:cNvSpPr>
            <a:spLocks noGrp="1"/>
          </p:cNvSpPr>
          <p:nvPr>
            <p:ph idx="1"/>
          </p:nvPr>
        </p:nvSpPr>
        <p:spPr>
          <a:xfrm>
            <a:off x="838200" y="1364974"/>
            <a:ext cx="10515600" cy="4811989"/>
          </a:xfrm>
        </p:spPr>
        <p:txBody>
          <a:bodyPr/>
          <a:lstStyle/>
          <a:p>
            <a:r>
              <a:rPr lang="en-US" dirty="0"/>
              <a:t>Peace negotiations between Pakistan and India since the creation of Bangladesh started in April, 1972.</a:t>
            </a:r>
          </a:p>
          <a:p>
            <a:r>
              <a:rPr lang="en-US" dirty="0"/>
              <a:t>Initial talks were held in </a:t>
            </a:r>
            <a:r>
              <a:rPr lang="en-US" dirty="0" err="1" smtClean="0"/>
              <a:t>Murree</a:t>
            </a:r>
            <a:r>
              <a:rPr lang="en-US" dirty="0" smtClean="0"/>
              <a:t> </a:t>
            </a:r>
            <a:r>
              <a:rPr lang="en-US" dirty="0"/>
              <a:t>between Pakistan and India in which emissaries from both India and Pakistan participated. In this talks meeting was decided to be held between Bhutto and Indira Gandhi in June of 1972.</a:t>
            </a:r>
          </a:p>
          <a:p>
            <a:r>
              <a:rPr lang="en-US" dirty="0"/>
              <a:t>The summit conference between Bhutto and Indira Gandhi held in June 1972 in </a:t>
            </a:r>
            <a:r>
              <a:rPr lang="en-US" dirty="0" err="1"/>
              <a:t>Simla</a:t>
            </a:r>
            <a:r>
              <a:rPr lang="en-US" dirty="0"/>
              <a:t>.</a:t>
            </a:r>
          </a:p>
          <a:p>
            <a:r>
              <a:rPr lang="en-US" dirty="0"/>
              <a:t>A peace agreement was decided by both the leaders in July 1972.</a:t>
            </a:r>
          </a:p>
          <a:p>
            <a:pPr marL="0" indent="0">
              <a:buNone/>
            </a:pPr>
            <a:endParaRPr lang="en-US" dirty="0"/>
          </a:p>
        </p:txBody>
      </p:sp>
    </p:spTree>
    <p:extLst>
      <p:ext uri="{BB962C8B-B14F-4D97-AF65-F5344CB8AC3E}">
        <p14:creationId xmlns:p14="http://schemas.microsoft.com/office/powerpoint/2010/main" xmlns="" val="1129994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608AFE-BFB1-4AA9-B4CF-7CBFC6929721}"/>
              </a:ext>
            </a:extLst>
          </p:cNvPr>
          <p:cNvSpPr>
            <a:spLocks noGrp="1"/>
          </p:cNvSpPr>
          <p:nvPr>
            <p:ph type="title"/>
          </p:nvPr>
        </p:nvSpPr>
        <p:spPr/>
        <p:txBody>
          <a:bodyPr/>
          <a:lstStyle/>
          <a:p>
            <a:r>
              <a:rPr lang="en-US" dirty="0"/>
              <a:t>Major points</a:t>
            </a:r>
          </a:p>
        </p:txBody>
      </p:sp>
      <p:sp>
        <p:nvSpPr>
          <p:cNvPr id="3" name="Content Placeholder 2">
            <a:extLst>
              <a:ext uri="{FF2B5EF4-FFF2-40B4-BE49-F238E27FC236}">
                <a16:creationId xmlns:a16="http://schemas.microsoft.com/office/drawing/2014/main" xmlns="" id="{0C3D8929-6F77-4E57-86B6-7214D706D1F0}"/>
              </a:ext>
            </a:extLst>
          </p:cNvPr>
          <p:cNvSpPr>
            <a:spLocks noGrp="1"/>
          </p:cNvSpPr>
          <p:nvPr>
            <p:ph idx="1"/>
          </p:nvPr>
        </p:nvSpPr>
        <p:spPr/>
        <p:txBody>
          <a:bodyPr>
            <a:normAutofit lnSpcReduction="10000"/>
          </a:bodyPr>
          <a:lstStyle/>
          <a:p>
            <a:r>
              <a:rPr lang="en-US" dirty="0"/>
              <a:t>Line of control resulting from the ceasefire of 17 December, 1971 shall be respected by both sides.</a:t>
            </a:r>
          </a:p>
          <a:p>
            <a:r>
              <a:rPr lang="en-US" dirty="0"/>
              <a:t>The Indians troops shall be withdrawn from the Pakistani territory from Punjab and Sindh occupied during the war.</a:t>
            </a:r>
          </a:p>
          <a:p>
            <a:r>
              <a:rPr lang="en-US" dirty="0"/>
              <a:t>The Pakistani troops shall be withdrawn from Indian territory Indian territory of Punjab and </a:t>
            </a:r>
            <a:r>
              <a:rPr lang="en-US" dirty="0" err="1"/>
              <a:t>Rajhistan</a:t>
            </a:r>
            <a:r>
              <a:rPr lang="en-US" dirty="0"/>
              <a:t>. </a:t>
            </a:r>
          </a:p>
          <a:p>
            <a:r>
              <a:rPr lang="en-US" dirty="0"/>
              <a:t>In Kashmir, India will retain the territories 480 square miles west and north of former ceasefire line in </a:t>
            </a:r>
            <a:r>
              <a:rPr lang="en-US" dirty="0" err="1"/>
              <a:t>Poonch</a:t>
            </a:r>
            <a:r>
              <a:rPr lang="en-US" dirty="0"/>
              <a:t>, </a:t>
            </a:r>
            <a:r>
              <a:rPr lang="en-US" dirty="0" err="1"/>
              <a:t>Tithwal</a:t>
            </a:r>
            <a:r>
              <a:rPr lang="en-US" dirty="0"/>
              <a:t>, and </a:t>
            </a:r>
            <a:r>
              <a:rPr lang="en-US" dirty="0" err="1"/>
              <a:t>Kargil</a:t>
            </a:r>
            <a:r>
              <a:rPr lang="en-US" dirty="0"/>
              <a:t>.</a:t>
            </a:r>
          </a:p>
          <a:p>
            <a:r>
              <a:rPr lang="en-US" dirty="0"/>
              <a:t> Pakistan will retain 52 square miles east of the line of control in the </a:t>
            </a:r>
            <a:r>
              <a:rPr lang="en-US" dirty="0" err="1"/>
              <a:t>Chamb</a:t>
            </a:r>
            <a:r>
              <a:rPr lang="en-US"/>
              <a:t> sector</a:t>
            </a:r>
            <a:endParaRPr lang="en-US" dirty="0"/>
          </a:p>
        </p:txBody>
      </p:sp>
    </p:spTree>
    <p:extLst>
      <p:ext uri="{BB962C8B-B14F-4D97-AF65-F5344CB8AC3E}">
        <p14:creationId xmlns:p14="http://schemas.microsoft.com/office/powerpoint/2010/main" xmlns="" val="98114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TotalTime>
  <Words>1191</Words>
  <Application>Microsoft Office PowerPoint</Application>
  <PresentationFormat>Custom</PresentationFormat>
  <Paragraphs>81</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Zulfiqar Ali Bhutto Regime (1971-1977)</vt:lpstr>
      <vt:lpstr>Civilian Marital Law administrator</vt:lpstr>
      <vt:lpstr>Land Reforms 1972 </vt:lpstr>
      <vt:lpstr>Nationalization of industries</vt:lpstr>
      <vt:lpstr>Nationalization of schools</vt:lpstr>
      <vt:lpstr>Slide 6</vt:lpstr>
      <vt:lpstr>Interim Constitution 1972</vt:lpstr>
      <vt:lpstr>Shimla Agreement</vt:lpstr>
      <vt:lpstr>Major points</vt:lpstr>
      <vt:lpstr>1973 Constitution</vt:lpstr>
      <vt:lpstr>Amendments to constitution</vt:lpstr>
      <vt:lpstr>Bhutto and security agencies</vt:lpstr>
      <vt:lpstr>Center and province relations during Bhutto era  </vt:lpstr>
      <vt:lpstr>Slide 14</vt:lpstr>
      <vt:lpstr>1977 elections and downfall of Bhutto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Zulfiqar Ali Bhutto Regime (1971-1977)</dc:title>
  <dc:creator>3191811002 Student QAU</dc:creator>
  <cp:lastModifiedBy>naqiya ali asghar</cp:lastModifiedBy>
  <cp:revision>26</cp:revision>
  <dcterms:created xsi:type="dcterms:W3CDTF">2020-11-30T06:17:08Z</dcterms:created>
  <dcterms:modified xsi:type="dcterms:W3CDTF">2022-01-10T14:10:54Z</dcterms:modified>
</cp:coreProperties>
</file>