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390" r:id="rId7"/>
    <p:sldId id="266" r:id="rId8"/>
    <p:sldId id="267" r:id="rId9"/>
    <p:sldId id="269" r:id="rId10"/>
    <p:sldId id="270" r:id="rId11"/>
    <p:sldId id="271" r:id="rId12"/>
    <p:sldId id="272" r:id="rId13"/>
    <p:sldId id="38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01A3-E8E4-418D-845B-5008A113D2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81FEFE-EA29-4669-B547-2294101DF0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F398C9-9A0B-4EDC-9FDB-60704CB5D5CC}"/>
              </a:ext>
            </a:extLst>
          </p:cNvPr>
          <p:cNvSpPr>
            <a:spLocks noGrp="1"/>
          </p:cNvSpPr>
          <p:nvPr>
            <p:ph type="dt" sz="half" idx="10"/>
          </p:nvPr>
        </p:nvSpPr>
        <p:spPr/>
        <p:txBody>
          <a:bodyPr/>
          <a:lstStyle/>
          <a:p>
            <a:fld id="{25CBB509-4D5F-4526-BF91-FD591A89F2D0}" type="datetimeFigureOut">
              <a:rPr lang="en-US" smtClean="0"/>
              <a:t>27-Oct-20</a:t>
            </a:fld>
            <a:endParaRPr lang="en-US"/>
          </a:p>
        </p:txBody>
      </p:sp>
      <p:sp>
        <p:nvSpPr>
          <p:cNvPr id="5" name="Footer Placeholder 4">
            <a:extLst>
              <a:ext uri="{FF2B5EF4-FFF2-40B4-BE49-F238E27FC236}">
                <a16:creationId xmlns:a16="http://schemas.microsoft.com/office/drawing/2014/main" id="{06F45FEB-B579-4EDC-93D4-A61E022195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A754E8-E6E6-42CE-9380-B22A9440D9DB}"/>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3649151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C3B6B-3AFC-4DDA-9C09-581583D766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8563BE-AB30-474B-A2F7-A6FD29319A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669C93-12F4-42CA-BED0-92E3F1E009C8}"/>
              </a:ext>
            </a:extLst>
          </p:cNvPr>
          <p:cNvSpPr>
            <a:spLocks noGrp="1"/>
          </p:cNvSpPr>
          <p:nvPr>
            <p:ph type="dt" sz="half" idx="10"/>
          </p:nvPr>
        </p:nvSpPr>
        <p:spPr/>
        <p:txBody>
          <a:bodyPr/>
          <a:lstStyle/>
          <a:p>
            <a:fld id="{25CBB509-4D5F-4526-BF91-FD591A89F2D0}" type="datetimeFigureOut">
              <a:rPr lang="en-US" smtClean="0"/>
              <a:t>27-Oct-20</a:t>
            </a:fld>
            <a:endParaRPr lang="en-US"/>
          </a:p>
        </p:txBody>
      </p:sp>
      <p:sp>
        <p:nvSpPr>
          <p:cNvPr id="5" name="Footer Placeholder 4">
            <a:extLst>
              <a:ext uri="{FF2B5EF4-FFF2-40B4-BE49-F238E27FC236}">
                <a16:creationId xmlns:a16="http://schemas.microsoft.com/office/drawing/2014/main" id="{97A206A4-974A-41B2-8FF8-62718A0D6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D65E7E-3DF8-40DE-B47E-E018A0437BB6}"/>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2122812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53EA16-50B8-4ED9-9D9B-A4FAB0A78A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45FD7F-D772-407B-9DB5-98EEE41725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DF868C-698F-405B-9AE9-C7CC2FAE6E4A}"/>
              </a:ext>
            </a:extLst>
          </p:cNvPr>
          <p:cNvSpPr>
            <a:spLocks noGrp="1"/>
          </p:cNvSpPr>
          <p:nvPr>
            <p:ph type="dt" sz="half" idx="10"/>
          </p:nvPr>
        </p:nvSpPr>
        <p:spPr/>
        <p:txBody>
          <a:bodyPr/>
          <a:lstStyle/>
          <a:p>
            <a:fld id="{25CBB509-4D5F-4526-BF91-FD591A89F2D0}" type="datetimeFigureOut">
              <a:rPr lang="en-US" smtClean="0"/>
              <a:t>27-Oct-20</a:t>
            </a:fld>
            <a:endParaRPr lang="en-US"/>
          </a:p>
        </p:txBody>
      </p:sp>
      <p:sp>
        <p:nvSpPr>
          <p:cNvPr id="5" name="Footer Placeholder 4">
            <a:extLst>
              <a:ext uri="{FF2B5EF4-FFF2-40B4-BE49-F238E27FC236}">
                <a16:creationId xmlns:a16="http://schemas.microsoft.com/office/drawing/2014/main" id="{3BF77018-6A36-419D-8C32-845C8D8A35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C43CD-D1D3-4C4E-87AD-EBAE47242596}"/>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1230277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C8767-B521-4FD1-80D9-5A39B0F2D8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A29F82-50EC-4D00-85DD-9728DA1DFB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20565A-E7D7-4A16-A9AA-81EA79D1BD0A}"/>
              </a:ext>
            </a:extLst>
          </p:cNvPr>
          <p:cNvSpPr>
            <a:spLocks noGrp="1"/>
          </p:cNvSpPr>
          <p:nvPr>
            <p:ph type="dt" sz="half" idx="10"/>
          </p:nvPr>
        </p:nvSpPr>
        <p:spPr/>
        <p:txBody>
          <a:bodyPr/>
          <a:lstStyle/>
          <a:p>
            <a:fld id="{25CBB509-4D5F-4526-BF91-FD591A89F2D0}" type="datetimeFigureOut">
              <a:rPr lang="en-US" smtClean="0"/>
              <a:t>27-Oct-20</a:t>
            </a:fld>
            <a:endParaRPr lang="en-US"/>
          </a:p>
        </p:txBody>
      </p:sp>
      <p:sp>
        <p:nvSpPr>
          <p:cNvPr id="5" name="Footer Placeholder 4">
            <a:extLst>
              <a:ext uri="{FF2B5EF4-FFF2-40B4-BE49-F238E27FC236}">
                <a16:creationId xmlns:a16="http://schemas.microsoft.com/office/drawing/2014/main" id="{075BCE9B-8ABF-49FE-A111-186867CE3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121F0-D318-457A-B698-A8C694C0D41B}"/>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390052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4EE2F-C3A6-4243-B086-19F40382EA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C3C81A-EF2C-4D01-A878-0237C62678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EDBC5B-3AFD-4217-9953-1F6F42BE5E0D}"/>
              </a:ext>
            </a:extLst>
          </p:cNvPr>
          <p:cNvSpPr>
            <a:spLocks noGrp="1"/>
          </p:cNvSpPr>
          <p:nvPr>
            <p:ph type="dt" sz="half" idx="10"/>
          </p:nvPr>
        </p:nvSpPr>
        <p:spPr/>
        <p:txBody>
          <a:bodyPr/>
          <a:lstStyle/>
          <a:p>
            <a:fld id="{25CBB509-4D5F-4526-BF91-FD591A89F2D0}" type="datetimeFigureOut">
              <a:rPr lang="en-US" smtClean="0"/>
              <a:t>27-Oct-20</a:t>
            </a:fld>
            <a:endParaRPr lang="en-US"/>
          </a:p>
        </p:txBody>
      </p:sp>
      <p:sp>
        <p:nvSpPr>
          <p:cNvPr id="5" name="Footer Placeholder 4">
            <a:extLst>
              <a:ext uri="{FF2B5EF4-FFF2-40B4-BE49-F238E27FC236}">
                <a16:creationId xmlns:a16="http://schemas.microsoft.com/office/drawing/2014/main" id="{D524E338-90E1-46F4-A78E-188E826DF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C5DC66-CB23-43AB-8B38-281D88B5581E}"/>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1667510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A499-72A9-4255-AD94-DF80AAD3AD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37C4D1-58AC-44B8-B9AD-9CDBE086B7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2812AB-7C5A-4F78-A4C5-3BFB25EA3A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FDFD6B-4886-4DCB-A5D9-9908C2B35083}"/>
              </a:ext>
            </a:extLst>
          </p:cNvPr>
          <p:cNvSpPr>
            <a:spLocks noGrp="1"/>
          </p:cNvSpPr>
          <p:nvPr>
            <p:ph type="dt" sz="half" idx="10"/>
          </p:nvPr>
        </p:nvSpPr>
        <p:spPr/>
        <p:txBody>
          <a:bodyPr/>
          <a:lstStyle/>
          <a:p>
            <a:fld id="{25CBB509-4D5F-4526-BF91-FD591A89F2D0}" type="datetimeFigureOut">
              <a:rPr lang="en-US" smtClean="0"/>
              <a:t>27-Oct-20</a:t>
            </a:fld>
            <a:endParaRPr lang="en-US"/>
          </a:p>
        </p:txBody>
      </p:sp>
      <p:sp>
        <p:nvSpPr>
          <p:cNvPr id="6" name="Footer Placeholder 5">
            <a:extLst>
              <a:ext uri="{FF2B5EF4-FFF2-40B4-BE49-F238E27FC236}">
                <a16:creationId xmlns:a16="http://schemas.microsoft.com/office/drawing/2014/main" id="{7E09A773-988A-456C-83D0-0D5AEBA29D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13C5AC-77DE-43AE-A279-4BF32A3728BD}"/>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1983420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27068-846C-4986-9B67-7FEE8D7AC5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B8DE52-1A01-4CC8-BD6B-C6D5C3193E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083605-483B-4F48-B296-0B4FA4A44C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B71F38-BFD0-44A6-8A63-2721F4EC39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31169E-74B1-4D16-B98D-16B1714519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523EE1-6C72-4476-8D46-11C5D624AC4A}"/>
              </a:ext>
            </a:extLst>
          </p:cNvPr>
          <p:cNvSpPr>
            <a:spLocks noGrp="1"/>
          </p:cNvSpPr>
          <p:nvPr>
            <p:ph type="dt" sz="half" idx="10"/>
          </p:nvPr>
        </p:nvSpPr>
        <p:spPr/>
        <p:txBody>
          <a:bodyPr/>
          <a:lstStyle/>
          <a:p>
            <a:fld id="{25CBB509-4D5F-4526-BF91-FD591A89F2D0}" type="datetimeFigureOut">
              <a:rPr lang="en-US" smtClean="0"/>
              <a:t>27-Oct-20</a:t>
            </a:fld>
            <a:endParaRPr lang="en-US"/>
          </a:p>
        </p:txBody>
      </p:sp>
      <p:sp>
        <p:nvSpPr>
          <p:cNvPr id="8" name="Footer Placeholder 7">
            <a:extLst>
              <a:ext uri="{FF2B5EF4-FFF2-40B4-BE49-F238E27FC236}">
                <a16:creationId xmlns:a16="http://schemas.microsoft.com/office/drawing/2014/main" id="{18BA5B51-FEC5-440C-B9E8-C81E955D1E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D47767-8DB0-491F-B117-1C92BAA7EEF2}"/>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94824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9D11-7B96-4413-B60F-C4A0FD698A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55601A-D544-4FA4-A387-DE4F15A1DA00}"/>
              </a:ext>
            </a:extLst>
          </p:cNvPr>
          <p:cNvSpPr>
            <a:spLocks noGrp="1"/>
          </p:cNvSpPr>
          <p:nvPr>
            <p:ph type="dt" sz="half" idx="10"/>
          </p:nvPr>
        </p:nvSpPr>
        <p:spPr/>
        <p:txBody>
          <a:bodyPr/>
          <a:lstStyle/>
          <a:p>
            <a:fld id="{25CBB509-4D5F-4526-BF91-FD591A89F2D0}" type="datetimeFigureOut">
              <a:rPr lang="en-US" smtClean="0"/>
              <a:t>27-Oct-20</a:t>
            </a:fld>
            <a:endParaRPr lang="en-US"/>
          </a:p>
        </p:txBody>
      </p:sp>
      <p:sp>
        <p:nvSpPr>
          <p:cNvPr id="4" name="Footer Placeholder 3">
            <a:extLst>
              <a:ext uri="{FF2B5EF4-FFF2-40B4-BE49-F238E27FC236}">
                <a16:creationId xmlns:a16="http://schemas.microsoft.com/office/drawing/2014/main" id="{A6B5725D-E218-4C5C-87BE-D2573F65A0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45014A-1B1E-4B7B-9CDD-849FD7BF5350}"/>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2733148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5999B-107A-43FE-A387-977DE06073D9}"/>
              </a:ext>
            </a:extLst>
          </p:cNvPr>
          <p:cNvSpPr>
            <a:spLocks noGrp="1"/>
          </p:cNvSpPr>
          <p:nvPr>
            <p:ph type="dt" sz="half" idx="10"/>
          </p:nvPr>
        </p:nvSpPr>
        <p:spPr/>
        <p:txBody>
          <a:bodyPr/>
          <a:lstStyle/>
          <a:p>
            <a:fld id="{25CBB509-4D5F-4526-BF91-FD591A89F2D0}" type="datetimeFigureOut">
              <a:rPr lang="en-US" smtClean="0"/>
              <a:t>27-Oct-20</a:t>
            </a:fld>
            <a:endParaRPr lang="en-US"/>
          </a:p>
        </p:txBody>
      </p:sp>
      <p:sp>
        <p:nvSpPr>
          <p:cNvPr id="3" name="Footer Placeholder 2">
            <a:extLst>
              <a:ext uri="{FF2B5EF4-FFF2-40B4-BE49-F238E27FC236}">
                <a16:creationId xmlns:a16="http://schemas.microsoft.com/office/drawing/2014/main" id="{48BA8704-2F08-4901-9FD3-129EF3CCD5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F6D7BE-0623-4102-B110-408088EC90D5}"/>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2191189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19D64-8A7E-4256-AE54-206795C859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C638DD-0B34-40D9-AD9F-0524EC4ABB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5C054B-9874-402A-954D-5E6019F421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5BDD33-C65A-4DD8-A49B-6D47D6C39559}"/>
              </a:ext>
            </a:extLst>
          </p:cNvPr>
          <p:cNvSpPr>
            <a:spLocks noGrp="1"/>
          </p:cNvSpPr>
          <p:nvPr>
            <p:ph type="dt" sz="half" idx="10"/>
          </p:nvPr>
        </p:nvSpPr>
        <p:spPr/>
        <p:txBody>
          <a:bodyPr/>
          <a:lstStyle/>
          <a:p>
            <a:fld id="{25CBB509-4D5F-4526-BF91-FD591A89F2D0}" type="datetimeFigureOut">
              <a:rPr lang="en-US" smtClean="0"/>
              <a:t>27-Oct-20</a:t>
            </a:fld>
            <a:endParaRPr lang="en-US"/>
          </a:p>
        </p:txBody>
      </p:sp>
      <p:sp>
        <p:nvSpPr>
          <p:cNvPr id="6" name="Footer Placeholder 5">
            <a:extLst>
              <a:ext uri="{FF2B5EF4-FFF2-40B4-BE49-F238E27FC236}">
                <a16:creationId xmlns:a16="http://schemas.microsoft.com/office/drawing/2014/main" id="{CE062BB0-D443-41F5-AA6C-3F87EBC3C4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A464A6-A2D7-4A4A-91AB-107501152FA5}"/>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3830924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8771-1AA3-4235-BE51-F0D9A1BF52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DCC7D0-129C-4958-B326-7F8E0AA481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2C42C6-C06B-4C5D-AC60-1A8E582F32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E1C401-6670-49CB-B2C3-5A4662B4E463}"/>
              </a:ext>
            </a:extLst>
          </p:cNvPr>
          <p:cNvSpPr>
            <a:spLocks noGrp="1"/>
          </p:cNvSpPr>
          <p:nvPr>
            <p:ph type="dt" sz="half" idx="10"/>
          </p:nvPr>
        </p:nvSpPr>
        <p:spPr/>
        <p:txBody>
          <a:bodyPr/>
          <a:lstStyle/>
          <a:p>
            <a:fld id="{25CBB509-4D5F-4526-BF91-FD591A89F2D0}" type="datetimeFigureOut">
              <a:rPr lang="en-US" smtClean="0"/>
              <a:t>27-Oct-20</a:t>
            </a:fld>
            <a:endParaRPr lang="en-US"/>
          </a:p>
        </p:txBody>
      </p:sp>
      <p:sp>
        <p:nvSpPr>
          <p:cNvPr id="6" name="Footer Placeholder 5">
            <a:extLst>
              <a:ext uri="{FF2B5EF4-FFF2-40B4-BE49-F238E27FC236}">
                <a16:creationId xmlns:a16="http://schemas.microsoft.com/office/drawing/2014/main" id="{1A3FA2AD-3C28-41A2-8FF9-7F7D603A15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354D43-F072-4A05-A228-523BBC22C7B3}"/>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2196953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805207-9730-43B5-8F94-645DFC180E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F53272-AFFC-4CFB-A885-E8EB7D8ED5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06971B-6AF7-4EF8-9148-3FA4639E3E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CBB509-4D5F-4526-BF91-FD591A89F2D0}" type="datetimeFigureOut">
              <a:rPr lang="en-US" smtClean="0"/>
              <a:t>27-Oct-20</a:t>
            </a:fld>
            <a:endParaRPr lang="en-US"/>
          </a:p>
        </p:txBody>
      </p:sp>
      <p:sp>
        <p:nvSpPr>
          <p:cNvPr id="5" name="Footer Placeholder 4">
            <a:extLst>
              <a:ext uri="{FF2B5EF4-FFF2-40B4-BE49-F238E27FC236}">
                <a16:creationId xmlns:a16="http://schemas.microsoft.com/office/drawing/2014/main" id="{D1171DB5-881B-4B10-A6D0-5DA5DF168C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6D8F30-2542-4D7F-AEBE-D2BA4383D0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9751FB-9572-4642-823D-917E036D4ADB}" type="slidenum">
              <a:rPr lang="en-US" smtClean="0"/>
              <a:t>‹#›</a:t>
            </a:fld>
            <a:endParaRPr lang="en-US"/>
          </a:p>
        </p:txBody>
      </p:sp>
    </p:spTree>
    <p:extLst>
      <p:ext uri="{BB962C8B-B14F-4D97-AF65-F5344CB8AC3E}">
        <p14:creationId xmlns:p14="http://schemas.microsoft.com/office/powerpoint/2010/main" val="1036927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DC11C-73BD-423C-9B89-53F8686BCDEC}"/>
              </a:ext>
            </a:extLst>
          </p:cNvPr>
          <p:cNvSpPr>
            <a:spLocks noGrp="1"/>
          </p:cNvSpPr>
          <p:nvPr>
            <p:ph type="ctrTitle"/>
          </p:nvPr>
        </p:nvSpPr>
        <p:spPr>
          <a:xfrm>
            <a:off x="1524000" y="1122363"/>
            <a:ext cx="9144000" cy="1766611"/>
          </a:xfrm>
        </p:spPr>
        <p:txBody>
          <a:bodyPr/>
          <a:lstStyle/>
          <a:p>
            <a:r>
              <a:rPr lang="en-US" dirty="0"/>
              <a:t>Political and constitutional development 1935-1947</a:t>
            </a:r>
          </a:p>
        </p:txBody>
      </p:sp>
      <p:sp>
        <p:nvSpPr>
          <p:cNvPr id="3" name="Subtitle 2">
            <a:extLst>
              <a:ext uri="{FF2B5EF4-FFF2-40B4-BE49-F238E27FC236}">
                <a16:creationId xmlns:a16="http://schemas.microsoft.com/office/drawing/2014/main" id="{38356A12-4485-4174-8661-EFD27ED60BEF}"/>
              </a:ext>
            </a:extLst>
          </p:cNvPr>
          <p:cNvSpPr>
            <a:spLocks noGrp="1"/>
          </p:cNvSpPr>
          <p:nvPr>
            <p:ph type="subTitle" idx="1"/>
          </p:nvPr>
        </p:nvSpPr>
        <p:spPr>
          <a:xfrm>
            <a:off x="1524000" y="2888974"/>
            <a:ext cx="9144000" cy="2368826"/>
          </a:xfrm>
        </p:spPr>
        <p:txBody>
          <a:bodyPr>
            <a:normAutofit fontScale="92500" lnSpcReduction="10000"/>
          </a:bodyPr>
          <a:lstStyle/>
          <a:p>
            <a:r>
              <a:rPr lang="en-US" dirty="0"/>
              <a:t>Government of India Act 1935</a:t>
            </a:r>
          </a:p>
          <a:p>
            <a:r>
              <a:rPr lang="en-US" dirty="0"/>
              <a:t>1937 elections and formation of congress ministries</a:t>
            </a:r>
          </a:p>
          <a:p>
            <a:r>
              <a:rPr lang="en-US" dirty="0"/>
              <a:t>1940 Pakistan Resolution</a:t>
            </a:r>
          </a:p>
          <a:p>
            <a:r>
              <a:rPr lang="en-US" dirty="0"/>
              <a:t>Cripps Mission 1942</a:t>
            </a:r>
          </a:p>
          <a:p>
            <a:r>
              <a:rPr lang="en-US" dirty="0"/>
              <a:t>Cabinet Mission 1946</a:t>
            </a:r>
          </a:p>
          <a:p>
            <a:r>
              <a:rPr lang="en-US" dirty="0"/>
              <a:t>3</a:t>
            </a:r>
            <a:r>
              <a:rPr lang="en-US" baseline="30000" dirty="0"/>
              <a:t>rd</a:t>
            </a:r>
            <a:r>
              <a:rPr lang="en-US" dirty="0"/>
              <a:t> June Plan and transfer of Power</a:t>
            </a:r>
          </a:p>
          <a:p>
            <a:endParaRPr lang="en-US" dirty="0"/>
          </a:p>
          <a:p>
            <a:endParaRPr lang="en-US" dirty="0"/>
          </a:p>
          <a:p>
            <a:endParaRPr lang="en-US" dirty="0"/>
          </a:p>
        </p:txBody>
      </p:sp>
    </p:spTree>
    <p:extLst>
      <p:ext uri="{BB962C8B-B14F-4D97-AF65-F5344CB8AC3E}">
        <p14:creationId xmlns:p14="http://schemas.microsoft.com/office/powerpoint/2010/main" val="4242196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D3E6-A7D5-4F6D-B0F1-EFEEFE848385}"/>
              </a:ext>
            </a:extLst>
          </p:cNvPr>
          <p:cNvSpPr>
            <a:spLocks noGrp="1"/>
          </p:cNvSpPr>
          <p:nvPr>
            <p:ph type="title"/>
          </p:nvPr>
        </p:nvSpPr>
        <p:spPr/>
        <p:txBody>
          <a:bodyPr/>
          <a:lstStyle/>
          <a:p>
            <a:r>
              <a:rPr lang="en-US" sz="2800" b="1" dirty="0"/>
              <a:t>Major points</a:t>
            </a:r>
            <a:br>
              <a:rPr lang="en-US" b="1" dirty="0"/>
            </a:br>
            <a:endParaRPr lang="en-US" dirty="0"/>
          </a:p>
        </p:txBody>
      </p:sp>
      <p:sp>
        <p:nvSpPr>
          <p:cNvPr id="3" name="Content Placeholder 2">
            <a:extLst>
              <a:ext uri="{FF2B5EF4-FFF2-40B4-BE49-F238E27FC236}">
                <a16:creationId xmlns:a16="http://schemas.microsoft.com/office/drawing/2014/main" id="{411D10FC-234B-476D-BF4D-E541A6D5D21A}"/>
              </a:ext>
            </a:extLst>
          </p:cNvPr>
          <p:cNvSpPr>
            <a:spLocks noGrp="1"/>
          </p:cNvSpPr>
          <p:nvPr>
            <p:ph idx="1"/>
          </p:nvPr>
        </p:nvSpPr>
        <p:spPr>
          <a:xfrm>
            <a:off x="838200" y="954157"/>
            <a:ext cx="10515600" cy="5222806"/>
          </a:xfrm>
        </p:spPr>
        <p:txBody>
          <a:bodyPr>
            <a:normAutofit lnSpcReduction="10000"/>
          </a:bodyPr>
          <a:lstStyle/>
          <a:p>
            <a:pPr lvl="0" algn="just"/>
            <a:r>
              <a:rPr lang="en-US" dirty="0"/>
              <a:t>The Punjab and the Bengal legislature would decide to partition the province or not</a:t>
            </a:r>
          </a:p>
          <a:p>
            <a:pPr lvl="0" algn="just"/>
            <a:r>
              <a:rPr lang="en-US" dirty="0"/>
              <a:t>Referendum in NWFP</a:t>
            </a:r>
          </a:p>
          <a:p>
            <a:pPr lvl="0" algn="just"/>
            <a:r>
              <a:rPr lang="en-US" dirty="0"/>
              <a:t>Baluchistan would be asked to decide their future</a:t>
            </a:r>
          </a:p>
          <a:p>
            <a:pPr lvl="0" algn="just"/>
            <a:r>
              <a:rPr lang="en-US" dirty="0"/>
              <a:t>A boundary commission was formed to demarcate the borders.</a:t>
            </a:r>
          </a:p>
          <a:p>
            <a:pPr lvl="0" algn="just"/>
            <a:r>
              <a:rPr lang="en-US" dirty="0"/>
              <a:t>Both countries shall have their own Governor-General</a:t>
            </a:r>
          </a:p>
          <a:p>
            <a:pPr lvl="0" algn="just"/>
            <a:r>
              <a:rPr lang="en-US" dirty="0"/>
              <a:t>Military assets shall be divided among the two countries</a:t>
            </a:r>
          </a:p>
          <a:p>
            <a:pPr lvl="0" algn="just"/>
            <a:r>
              <a:rPr lang="en-US" dirty="0"/>
              <a:t>States shall be free to join one country or another</a:t>
            </a:r>
          </a:p>
          <a:p>
            <a:pPr algn="just"/>
            <a:r>
              <a:rPr lang="en-US" b="1" dirty="0"/>
              <a:t>Radcliff award</a:t>
            </a:r>
            <a:endParaRPr lang="en-US" dirty="0"/>
          </a:p>
          <a:p>
            <a:pPr algn="just"/>
            <a:r>
              <a:rPr lang="en-US" dirty="0"/>
              <a:t>A Boundary commission was setup under the chairmanship of Sir Cyril Radcliff to demarcate the borders of Punjab and Bengal. </a:t>
            </a:r>
          </a:p>
          <a:p>
            <a:pPr lvl="0"/>
            <a:endParaRPr lang="en-US" dirty="0"/>
          </a:p>
          <a:p>
            <a:endParaRPr lang="en-US" dirty="0"/>
          </a:p>
        </p:txBody>
      </p:sp>
    </p:spTree>
    <p:extLst>
      <p:ext uri="{BB962C8B-B14F-4D97-AF65-F5344CB8AC3E}">
        <p14:creationId xmlns:p14="http://schemas.microsoft.com/office/powerpoint/2010/main" val="3433699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a:extLst>
              <a:ext uri="{FF2B5EF4-FFF2-40B4-BE49-F238E27FC236}">
                <a16:creationId xmlns:a16="http://schemas.microsoft.com/office/drawing/2014/main" id="{2D25F065-22C2-41FB-9890-00E689CDF85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78157" y="-1"/>
            <a:ext cx="7699513" cy="6957391"/>
          </a:xfrm>
        </p:spPr>
      </p:pic>
    </p:spTree>
    <p:extLst>
      <p:ext uri="{BB962C8B-B14F-4D97-AF65-F5344CB8AC3E}">
        <p14:creationId xmlns:p14="http://schemas.microsoft.com/office/powerpoint/2010/main" val="1550503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228D7E7-7C7E-43F6-BAA7-754FBD57CE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7009" y="357808"/>
            <a:ext cx="8600661" cy="6175513"/>
          </a:xfrm>
        </p:spPr>
        <p:style>
          <a:lnRef idx="2">
            <a:schemeClr val="dk1">
              <a:shade val="50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3614345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6373" y="0"/>
            <a:ext cx="8654602" cy="6858000"/>
          </a:xfrm>
        </p:spPr>
      </p:pic>
    </p:spTree>
    <p:extLst>
      <p:ext uri="{BB962C8B-B14F-4D97-AF65-F5344CB8AC3E}">
        <p14:creationId xmlns:p14="http://schemas.microsoft.com/office/powerpoint/2010/main" val="1010881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315B-337E-4D20-B91E-764EDD38AA5D}"/>
              </a:ext>
            </a:extLst>
          </p:cNvPr>
          <p:cNvSpPr>
            <a:spLocks noGrp="1"/>
          </p:cNvSpPr>
          <p:nvPr>
            <p:ph type="title"/>
          </p:nvPr>
        </p:nvSpPr>
        <p:spPr>
          <a:xfrm>
            <a:off x="838200" y="365126"/>
            <a:ext cx="10515600" cy="907084"/>
          </a:xfrm>
        </p:spPr>
        <p:txBody>
          <a:bodyPr>
            <a:normAutofit/>
          </a:bodyPr>
          <a:lstStyle/>
          <a:p>
            <a:r>
              <a:rPr lang="en-US" sz="2800" b="1" u="sng" dirty="0"/>
              <a:t>Government of India Act 1935</a:t>
            </a:r>
          </a:p>
        </p:txBody>
      </p:sp>
      <p:sp>
        <p:nvSpPr>
          <p:cNvPr id="3" name="Content Placeholder 2">
            <a:extLst>
              <a:ext uri="{FF2B5EF4-FFF2-40B4-BE49-F238E27FC236}">
                <a16:creationId xmlns:a16="http://schemas.microsoft.com/office/drawing/2014/main" id="{CE2AF9DD-EFA9-40DE-A758-40D0728D148C}"/>
              </a:ext>
            </a:extLst>
          </p:cNvPr>
          <p:cNvSpPr>
            <a:spLocks noGrp="1"/>
          </p:cNvSpPr>
          <p:nvPr>
            <p:ph idx="1"/>
          </p:nvPr>
        </p:nvSpPr>
        <p:spPr>
          <a:xfrm>
            <a:off x="838200" y="1086678"/>
            <a:ext cx="10515600" cy="5090285"/>
          </a:xfrm>
        </p:spPr>
        <p:txBody>
          <a:bodyPr>
            <a:normAutofit lnSpcReduction="10000"/>
          </a:bodyPr>
          <a:lstStyle/>
          <a:p>
            <a:pPr algn="just"/>
            <a:r>
              <a:rPr lang="en-US" dirty="0"/>
              <a:t>Three lists of subjects were drawn up </a:t>
            </a:r>
          </a:p>
          <a:p>
            <a:pPr algn="just"/>
            <a:r>
              <a:rPr lang="en-US" b="1" dirty="0"/>
              <a:t>Federal list</a:t>
            </a:r>
          </a:p>
          <a:p>
            <a:pPr algn="just"/>
            <a:r>
              <a:rPr lang="en-US" dirty="0"/>
              <a:t>Federal government could make laws in the subjects given</a:t>
            </a:r>
          </a:p>
          <a:p>
            <a:pPr algn="just"/>
            <a:r>
              <a:rPr lang="en-US" b="1" dirty="0"/>
              <a:t>Provincial list</a:t>
            </a:r>
          </a:p>
          <a:p>
            <a:pPr algn="just"/>
            <a:r>
              <a:rPr lang="en-US" dirty="0"/>
              <a:t>Provincial government could make laws in the subjects given in the list</a:t>
            </a:r>
          </a:p>
          <a:p>
            <a:pPr algn="just"/>
            <a:r>
              <a:rPr lang="en-US" b="1" dirty="0"/>
              <a:t>Concurrent List</a:t>
            </a:r>
          </a:p>
          <a:p>
            <a:pPr algn="just"/>
            <a:r>
              <a:rPr lang="en-US" dirty="0"/>
              <a:t>Both Federal and provincial government could make laws</a:t>
            </a:r>
          </a:p>
          <a:p>
            <a:pPr marL="0" indent="0" algn="just">
              <a:buNone/>
            </a:pPr>
            <a:endParaRPr lang="en-US" dirty="0"/>
          </a:p>
          <a:p>
            <a:pPr algn="just"/>
            <a:r>
              <a:rPr lang="en-US" dirty="0"/>
              <a:t>System of dyarchy was transferred from provinces to center.</a:t>
            </a:r>
          </a:p>
          <a:p>
            <a:pPr algn="just"/>
            <a:r>
              <a:rPr lang="en-US" dirty="0"/>
              <a:t>Sindh was separated from Bombay, and Orissa Separated from Bihar.</a:t>
            </a:r>
          </a:p>
          <a:p>
            <a:pPr algn="just"/>
            <a:endParaRPr lang="en-US" dirty="0"/>
          </a:p>
          <a:p>
            <a:endParaRPr lang="en-US" dirty="0"/>
          </a:p>
        </p:txBody>
      </p:sp>
    </p:spTree>
    <p:extLst>
      <p:ext uri="{BB962C8B-B14F-4D97-AF65-F5344CB8AC3E}">
        <p14:creationId xmlns:p14="http://schemas.microsoft.com/office/powerpoint/2010/main" val="1220680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E93C4C-BD68-4D51-A418-EF2D2948D404}"/>
              </a:ext>
            </a:extLst>
          </p:cNvPr>
          <p:cNvSpPr>
            <a:spLocks noGrp="1"/>
          </p:cNvSpPr>
          <p:nvPr>
            <p:ph idx="1"/>
          </p:nvPr>
        </p:nvSpPr>
        <p:spPr>
          <a:xfrm>
            <a:off x="838200" y="437322"/>
            <a:ext cx="10515600" cy="5739641"/>
          </a:xfrm>
        </p:spPr>
        <p:txBody>
          <a:bodyPr>
            <a:normAutofit fontScale="92500" lnSpcReduction="10000"/>
          </a:bodyPr>
          <a:lstStyle/>
          <a:p>
            <a:pPr algn="just"/>
            <a:r>
              <a:rPr lang="en-US" dirty="0"/>
              <a:t>NWFP was made province and Burma was separated from British India. </a:t>
            </a:r>
          </a:p>
          <a:p>
            <a:pPr algn="just"/>
            <a:r>
              <a:rPr lang="en-US" dirty="0"/>
              <a:t>Special powers given to the governors of the provinces to protect the rights of the minorities.</a:t>
            </a:r>
          </a:p>
          <a:p>
            <a:pPr algn="just"/>
            <a:r>
              <a:rPr lang="en-US" dirty="0"/>
              <a:t>India was divided into 11 provinces; Bihar, Orissa, Bengal, Punjab, Bombay, Madras, Sindh, NWFP, Central Provinces and Berar, United Provinces.</a:t>
            </a:r>
          </a:p>
          <a:p>
            <a:pPr marL="0" indent="0" algn="just">
              <a:buNone/>
            </a:pPr>
            <a:r>
              <a:rPr lang="en-US" b="1" dirty="0"/>
              <a:t>1937 elections and formation of Congress ministries</a:t>
            </a:r>
          </a:p>
          <a:p>
            <a:pPr marL="0" indent="0" algn="just">
              <a:buNone/>
            </a:pPr>
            <a:r>
              <a:rPr lang="en-US" dirty="0"/>
              <a:t>The provincial elections were announced soon after the passage of the Government of India Act 1935 in 1936-37</a:t>
            </a:r>
          </a:p>
          <a:p>
            <a:pPr algn="just"/>
            <a:r>
              <a:rPr lang="en-US" b="1" dirty="0"/>
              <a:t>Results of elections</a:t>
            </a:r>
            <a:endParaRPr lang="en-US" dirty="0"/>
          </a:p>
          <a:p>
            <a:pPr algn="just"/>
            <a:r>
              <a:rPr lang="en-US" dirty="0"/>
              <a:t>The results of the elections were disappointing for the Muslim League, as the Congress won majority seats and formed ministries in eight provinces.  Bihar, Orissa, Berar and Central Provinces, NWFP, Assam, Madras and Bombay. In Punjab, Unionist party formed ministry. In Bengal, a coalition government was formed of Congress. In Sindh, Sindh united party won major seats. </a:t>
            </a:r>
          </a:p>
          <a:p>
            <a:pPr marL="0" indent="0">
              <a:buNone/>
            </a:pPr>
            <a:endParaRPr lang="en-US" dirty="0"/>
          </a:p>
          <a:p>
            <a:pPr marL="0" indent="0">
              <a:buNone/>
            </a:pPr>
            <a:endParaRPr lang="en-US" b="1" dirty="0"/>
          </a:p>
        </p:txBody>
      </p:sp>
    </p:spTree>
    <p:extLst>
      <p:ext uri="{BB962C8B-B14F-4D97-AF65-F5344CB8AC3E}">
        <p14:creationId xmlns:p14="http://schemas.microsoft.com/office/powerpoint/2010/main" val="4145552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5D7FF2-3BC4-4173-896B-5FCF9DA87078}"/>
              </a:ext>
            </a:extLst>
          </p:cNvPr>
          <p:cNvSpPr>
            <a:spLocks noGrp="1"/>
          </p:cNvSpPr>
          <p:nvPr>
            <p:ph idx="1"/>
          </p:nvPr>
        </p:nvSpPr>
        <p:spPr>
          <a:xfrm>
            <a:off x="838200" y="463826"/>
            <a:ext cx="10515600" cy="5713137"/>
          </a:xfrm>
        </p:spPr>
        <p:txBody>
          <a:bodyPr/>
          <a:lstStyle/>
          <a:p>
            <a:pPr algn="just"/>
            <a:r>
              <a:rPr lang="en-US" dirty="0"/>
              <a:t>Muslim league failed to win seats in the Muslim majority provinces but managed to get seats in Muslim minority province like UP. </a:t>
            </a:r>
          </a:p>
          <a:p>
            <a:pPr marL="0" indent="0" algn="just">
              <a:buNone/>
            </a:pPr>
            <a:r>
              <a:rPr lang="en-US" b="1" dirty="0"/>
              <a:t>Pakistan Resolution 1940 </a:t>
            </a:r>
          </a:p>
          <a:p>
            <a:pPr algn="just"/>
            <a:r>
              <a:rPr lang="en-US" dirty="0"/>
              <a:t>British declared war against Germany and made India part of War without taking opinions of the Indian Legislators, due to which Congress ministries resigned. </a:t>
            </a:r>
          </a:p>
          <a:p>
            <a:pPr algn="just"/>
            <a:r>
              <a:rPr lang="en-US" dirty="0"/>
              <a:t>After two years of Congress rule the Muslims have realized that if the British left India then the Congress will dominate in the central legislature. Due to which Muslim league changed its politics from united India to partition of India. </a:t>
            </a:r>
          </a:p>
          <a:p>
            <a:pPr algn="just"/>
            <a:r>
              <a:rPr lang="en-US" dirty="0"/>
              <a:t>Muslim League presented the Pakistan Resolution in Lahore. A.K </a:t>
            </a:r>
            <a:r>
              <a:rPr lang="en-US" dirty="0" err="1"/>
              <a:t>Fazl</a:t>
            </a:r>
            <a:r>
              <a:rPr lang="en-US" dirty="0"/>
              <a:t> ul </a:t>
            </a:r>
            <a:r>
              <a:rPr lang="en-US" dirty="0" err="1"/>
              <a:t>Haq</a:t>
            </a:r>
            <a:r>
              <a:rPr lang="en-US" dirty="0"/>
              <a:t> presented the resolution and Jinnah presided the session. </a:t>
            </a:r>
          </a:p>
        </p:txBody>
      </p:sp>
    </p:spTree>
    <p:extLst>
      <p:ext uri="{BB962C8B-B14F-4D97-AF65-F5344CB8AC3E}">
        <p14:creationId xmlns:p14="http://schemas.microsoft.com/office/powerpoint/2010/main" val="1909900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47C9B1-8E7D-4672-95B5-CBC4395402E8}"/>
              </a:ext>
            </a:extLst>
          </p:cNvPr>
          <p:cNvSpPr>
            <a:spLocks noGrp="1"/>
          </p:cNvSpPr>
          <p:nvPr>
            <p:ph idx="1"/>
          </p:nvPr>
        </p:nvSpPr>
        <p:spPr>
          <a:xfrm>
            <a:off x="838200" y="543339"/>
            <a:ext cx="10515600" cy="5633624"/>
          </a:xfrm>
        </p:spPr>
        <p:txBody>
          <a:bodyPr>
            <a:normAutofit/>
          </a:bodyPr>
          <a:lstStyle/>
          <a:p>
            <a:r>
              <a:rPr lang="en-US" b="1" dirty="0"/>
              <a:t>Text of the Lahore Resolution 1940</a:t>
            </a:r>
            <a:endParaRPr lang="en-US" dirty="0"/>
          </a:p>
          <a:p>
            <a:pPr algn="just"/>
            <a:r>
              <a:rPr lang="en-US" i="1" dirty="0"/>
              <a:t>“No constitutional plan would be workable in this country or acceptable to  the Muslims unless it is designed on the following basic principles, namely, that the geographically contagious units are demarcated into regions which should be so constituted, with such territorial readjustments as may be necessary, that </a:t>
            </a:r>
            <a:r>
              <a:rPr lang="en-US" i="1" dirty="0">
                <a:highlight>
                  <a:srgbClr val="FFFF00"/>
                </a:highlight>
              </a:rPr>
              <a:t>the areas in which the Muslims are in a majority as in the north-western and eastern zones of India should be grouped to constitute independent states in which the constituent units shall be autonomous and sovereign</a:t>
            </a:r>
            <a:r>
              <a:rPr lang="en-US" i="1" dirty="0"/>
              <a:t>. Adequate, effective and mandatory safeguards should be specifically provided in the constitution for minorities for the protection of their religious, cultural, economic, political, administrative and other rights”</a:t>
            </a:r>
            <a:endParaRPr lang="en-US" dirty="0"/>
          </a:p>
          <a:p>
            <a:endParaRPr lang="en-US" dirty="0"/>
          </a:p>
        </p:txBody>
      </p:sp>
    </p:spTree>
    <p:extLst>
      <p:ext uri="{BB962C8B-B14F-4D97-AF65-F5344CB8AC3E}">
        <p14:creationId xmlns:p14="http://schemas.microsoft.com/office/powerpoint/2010/main" val="1435511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56C6DE-27E8-4748-82B5-1F0BA0C4B57A}"/>
              </a:ext>
            </a:extLst>
          </p:cNvPr>
          <p:cNvSpPr>
            <a:spLocks noGrp="1"/>
          </p:cNvSpPr>
          <p:nvPr>
            <p:ph idx="1"/>
          </p:nvPr>
        </p:nvSpPr>
        <p:spPr>
          <a:xfrm>
            <a:off x="838200" y="477078"/>
            <a:ext cx="10515600" cy="5699885"/>
          </a:xfrm>
        </p:spPr>
        <p:txBody>
          <a:bodyPr/>
          <a:lstStyle/>
          <a:p>
            <a:pPr algn="just"/>
            <a:r>
              <a:rPr lang="en-US" b="1" dirty="0"/>
              <a:t>Elections 1945-46.</a:t>
            </a:r>
            <a:endParaRPr lang="en-US" dirty="0"/>
          </a:p>
          <a:p>
            <a:pPr algn="just"/>
            <a:r>
              <a:rPr lang="en-US" dirty="0"/>
              <a:t>The AIML won all the seats reserved for Muslims at the central legislature, and won 446 out of 496 seats reserved for the Muslims in the provinces</a:t>
            </a:r>
          </a:p>
          <a:p>
            <a:pPr marL="0" indent="0" algn="just">
              <a:buNone/>
            </a:pPr>
            <a:r>
              <a:rPr lang="en-US" b="1" dirty="0"/>
              <a:t>Cabinet Mission plan 1946</a:t>
            </a:r>
          </a:p>
          <a:p>
            <a:pPr algn="just"/>
            <a:r>
              <a:rPr lang="en-US" b="1" dirty="0"/>
              <a:t>Socio-economic conditions of India</a:t>
            </a:r>
            <a:endParaRPr lang="en-US" dirty="0"/>
          </a:p>
          <a:p>
            <a:pPr algn="just"/>
            <a:r>
              <a:rPr lang="en-US" dirty="0"/>
              <a:t>India was passing through an economic crisis after the WW-II.</a:t>
            </a:r>
          </a:p>
          <a:p>
            <a:pPr algn="just"/>
            <a:r>
              <a:rPr lang="en-US" dirty="0"/>
              <a:t> The inflation and the unemployment</a:t>
            </a:r>
          </a:p>
          <a:p>
            <a:pPr algn="just"/>
            <a:r>
              <a:rPr lang="en-US" b="1" dirty="0"/>
              <a:t>Announcement of Cabinet Mission</a:t>
            </a:r>
            <a:endParaRPr lang="en-US" dirty="0"/>
          </a:p>
          <a:p>
            <a:pPr algn="just"/>
            <a:r>
              <a:rPr lang="en-US" dirty="0"/>
              <a:t>The new British government headed by Lord Attlee, announced a mission for India consisting of three cabinet ministers on February 19, 1946.</a:t>
            </a:r>
          </a:p>
          <a:p>
            <a:endParaRPr lang="en-US" dirty="0"/>
          </a:p>
        </p:txBody>
      </p:sp>
    </p:spTree>
    <p:extLst>
      <p:ext uri="{BB962C8B-B14F-4D97-AF65-F5344CB8AC3E}">
        <p14:creationId xmlns:p14="http://schemas.microsoft.com/office/powerpoint/2010/main" val="191033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90E7D9-D22D-4D38-8297-2543D458F906}"/>
              </a:ext>
            </a:extLst>
          </p:cNvPr>
          <p:cNvSpPr>
            <a:spLocks noGrp="1"/>
          </p:cNvSpPr>
          <p:nvPr>
            <p:ph idx="1"/>
          </p:nvPr>
        </p:nvSpPr>
        <p:spPr>
          <a:xfrm>
            <a:off x="838200" y="304800"/>
            <a:ext cx="10515600" cy="5872163"/>
          </a:xfrm>
        </p:spPr>
        <p:txBody>
          <a:bodyPr>
            <a:normAutofit/>
          </a:bodyPr>
          <a:lstStyle/>
          <a:p>
            <a:pPr algn="just"/>
            <a:r>
              <a:rPr lang="en-US" dirty="0"/>
              <a:t>The ministers which were included in the mission were; Petherick Lawrence, A.V Alexander, and Stafford Cripps.</a:t>
            </a:r>
          </a:p>
          <a:p>
            <a:pPr algn="just"/>
            <a:r>
              <a:rPr lang="en-US" dirty="0"/>
              <a:t> The mission was given the task to resolve the constitutional issues with the Viceroy and the Indian political leaders.</a:t>
            </a:r>
          </a:p>
          <a:p>
            <a:pPr marL="0" indent="0" algn="just">
              <a:buNone/>
            </a:pPr>
            <a:r>
              <a:rPr lang="en-US" b="1" dirty="0"/>
              <a:t>Major points</a:t>
            </a:r>
            <a:endParaRPr lang="en-US" sz="2400" dirty="0"/>
          </a:p>
          <a:p>
            <a:pPr lvl="0" algn="just"/>
            <a:r>
              <a:rPr lang="en-US" dirty="0"/>
              <a:t>Indian Union would be established comprising of British India and the states. The Union would deal with the defense, foreign affairs, and communication.</a:t>
            </a:r>
            <a:endParaRPr lang="en-US" sz="2400" dirty="0"/>
          </a:p>
          <a:p>
            <a:pPr lvl="0" algn="just"/>
            <a:r>
              <a:rPr lang="en-US" dirty="0"/>
              <a:t>Three groups of provinces would be established</a:t>
            </a:r>
            <a:endParaRPr lang="en-US" sz="2400" dirty="0"/>
          </a:p>
          <a:p>
            <a:pPr lvl="1" algn="just"/>
            <a:r>
              <a:rPr lang="en-US" dirty="0"/>
              <a:t>Group A: Punjab, Sind, Bengal, NWFP</a:t>
            </a:r>
            <a:endParaRPr lang="en-US" sz="2000" dirty="0"/>
          </a:p>
          <a:p>
            <a:pPr lvl="1" algn="just"/>
            <a:r>
              <a:rPr lang="en-US" dirty="0"/>
              <a:t>Group B: Madras, Bihar, Orissa, UP, CP, Bombay</a:t>
            </a:r>
            <a:endParaRPr lang="en-US" sz="2000" dirty="0"/>
          </a:p>
          <a:p>
            <a:pPr lvl="1" algn="just"/>
            <a:r>
              <a:rPr lang="en-US" dirty="0"/>
              <a:t>Group C:Aasam, Bengal</a:t>
            </a:r>
            <a:endParaRPr lang="en-US" sz="2000" dirty="0"/>
          </a:p>
          <a:p>
            <a:endParaRPr lang="en-US" dirty="0"/>
          </a:p>
          <a:p>
            <a:endParaRPr lang="en-US" dirty="0"/>
          </a:p>
          <a:p>
            <a:endParaRPr lang="en-US" dirty="0"/>
          </a:p>
        </p:txBody>
      </p:sp>
    </p:spTree>
    <p:extLst>
      <p:ext uri="{BB962C8B-B14F-4D97-AF65-F5344CB8AC3E}">
        <p14:creationId xmlns:p14="http://schemas.microsoft.com/office/powerpoint/2010/main" val="1613527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18337C-71BD-407B-BEF2-9E52E52A44FD}"/>
              </a:ext>
            </a:extLst>
          </p:cNvPr>
          <p:cNvSpPr>
            <a:spLocks noGrp="1"/>
          </p:cNvSpPr>
          <p:nvPr>
            <p:ph idx="1"/>
          </p:nvPr>
        </p:nvSpPr>
        <p:spPr>
          <a:xfrm>
            <a:off x="838200" y="463826"/>
            <a:ext cx="10515600" cy="5713137"/>
          </a:xfrm>
        </p:spPr>
        <p:txBody>
          <a:bodyPr>
            <a:normAutofit fontScale="92500" lnSpcReduction="10000"/>
          </a:bodyPr>
          <a:lstStyle/>
          <a:p>
            <a:pPr lvl="0" algn="just"/>
            <a:r>
              <a:rPr lang="en-US" dirty="0"/>
              <a:t>All residuary powers would be vested in the provinces</a:t>
            </a:r>
            <a:endParaRPr lang="en-US" sz="2400" dirty="0"/>
          </a:p>
          <a:p>
            <a:pPr lvl="0" algn="just"/>
            <a:r>
              <a:rPr lang="en-US" dirty="0"/>
              <a:t>Each province have seats in proportion to its population</a:t>
            </a:r>
            <a:endParaRPr lang="en-US" sz="2400" dirty="0"/>
          </a:p>
          <a:p>
            <a:pPr lvl="0" algn="just"/>
            <a:r>
              <a:rPr lang="en-US" dirty="0"/>
              <a:t>Each province have the option of opting out of the provincial groups after 10 years.</a:t>
            </a:r>
            <a:endParaRPr lang="en-US" sz="2400" dirty="0"/>
          </a:p>
          <a:p>
            <a:pPr lvl="0" algn="just"/>
            <a:r>
              <a:rPr lang="en-US" dirty="0"/>
              <a:t>An interim government would be established with all portfolios held by the Indians.</a:t>
            </a:r>
          </a:p>
          <a:p>
            <a:pPr marL="0" lvl="0" indent="0" algn="just">
              <a:buNone/>
            </a:pPr>
            <a:r>
              <a:rPr lang="en-US" b="1" dirty="0"/>
              <a:t>Failure of interim government formation.</a:t>
            </a:r>
          </a:p>
          <a:p>
            <a:pPr algn="just"/>
            <a:r>
              <a:rPr lang="en-US" dirty="0"/>
              <a:t>The Viceroy declared that whichever party was willing to join the interim government would be invited to form the interim government. </a:t>
            </a:r>
          </a:p>
          <a:p>
            <a:pPr algn="just"/>
            <a:r>
              <a:rPr lang="en-US" dirty="0"/>
              <a:t>INC refused to join the interim government, on the other hand the AIML decided to join the government. but Viceroy did not ask Jinnah to form government. </a:t>
            </a:r>
          </a:p>
          <a:p>
            <a:pPr algn="just"/>
            <a:r>
              <a:rPr lang="en-US" dirty="0"/>
              <a:t>Jinnah decided to take direct action along with withdrawing their acceptance of the Cabinet Mission plan. </a:t>
            </a:r>
          </a:p>
          <a:p>
            <a:pPr lvl="0"/>
            <a:endParaRPr lang="en-US" dirty="0"/>
          </a:p>
          <a:p>
            <a:pPr lvl="0"/>
            <a:endParaRPr lang="en-US" sz="2400" dirty="0"/>
          </a:p>
        </p:txBody>
      </p:sp>
    </p:spTree>
    <p:extLst>
      <p:ext uri="{BB962C8B-B14F-4D97-AF65-F5344CB8AC3E}">
        <p14:creationId xmlns:p14="http://schemas.microsoft.com/office/powerpoint/2010/main" val="553634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9D22-E158-48DA-9CE0-FA30D7F6FB8E}"/>
              </a:ext>
            </a:extLst>
          </p:cNvPr>
          <p:cNvSpPr>
            <a:spLocks noGrp="1"/>
          </p:cNvSpPr>
          <p:nvPr>
            <p:ph type="title"/>
          </p:nvPr>
        </p:nvSpPr>
        <p:spPr/>
        <p:txBody>
          <a:bodyPr>
            <a:normAutofit/>
          </a:bodyPr>
          <a:lstStyle/>
          <a:p>
            <a:r>
              <a:rPr lang="en-US" sz="2800" b="1" u="sng" dirty="0"/>
              <a:t>Transfer of power to India and Pakistan from British government </a:t>
            </a:r>
            <a:endParaRPr lang="en-US" sz="2800" u="sng" dirty="0"/>
          </a:p>
        </p:txBody>
      </p:sp>
      <p:sp>
        <p:nvSpPr>
          <p:cNvPr id="3" name="Content Placeholder 2">
            <a:extLst>
              <a:ext uri="{FF2B5EF4-FFF2-40B4-BE49-F238E27FC236}">
                <a16:creationId xmlns:a16="http://schemas.microsoft.com/office/drawing/2014/main" id="{DED270D3-4102-4867-ADBF-3C2629CBFD37}"/>
              </a:ext>
            </a:extLst>
          </p:cNvPr>
          <p:cNvSpPr>
            <a:spLocks noGrp="1"/>
          </p:cNvSpPr>
          <p:nvPr>
            <p:ph idx="1"/>
          </p:nvPr>
        </p:nvSpPr>
        <p:spPr>
          <a:xfrm>
            <a:off x="838200" y="1404730"/>
            <a:ext cx="10515600" cy="4772233"/>
          </a:xfrm>
        </p:spPr>
        <p:txBody>
          <a:bodyPr>
            <a:normAutofit fontScale="92500"/>
          </a:bodyPr>
          <a:lstStyle/>
          <a:p>
            <a:pPr algn="just"/>
            <a:r>
              <a:rPr lang="en-US" dirty="0"/>
              <a:t>The British Prime minister Lord Attlee declared in British parliament that India would be granted independence by February 1948. </a:t>
            </a:r>
          </a:p>
          <a:p>
            <a:pPr algn="just"/>
            <a:r>
              <a:rPr lang="en-US" dirty="0"/>
              <a:t>Lord Mountbatten was sent to India with the orders by the British government to transfer the power up to the June 1947. </a:t>
            </a:r>
          </a:p>
          <a:p>
            <a:pPr algn="just"/>
            <a:r>
              <a:rPr lang="en-US" b="1" dirty="0"/>
              <a:t>3</a:t>
            </a:r>
            <a:r>
              <a:rPr lang="en-US" b="1" baseline="30000" dirty="0"/>
              <a:t>rd</a:t>
            </a:r>
            <a:r>
              <a:rPr lang="en-US" b="1" dirty="0"/>
              <a:t> June Plan</a:t>
            </a:r>
            <a:endParaRPr lang="en-US" dirty="0"/>
          </a:p>
          <a:p>
            <a:pPr algn="just"/>
            <a:r>
              <a:rPr lang="en-US" dirty="0"/>
              <a:t>After having discussion with political leaders of India, Lord Mountbatten decided to partition India. </a:t>
            </a:r>
          </a:p>
          <a:p>
            <a:pPr algn="just"/>
            <a:r>
              <a:rPr lang="en-US" dirty="0"/>
              <a:t>Both AIML and INC gave their acceptance to the draft partition plan. Mountbatten went to England to take approval of the British government. </a:t>
            </a:r>
          </a:p>
          <a:p>
            <a:pPr algn="just"/>
            <a:r>
              <a:rPr lang="en-US" dirty="0"/>
              <a:t>The British government approved the partition plan, which was known as the 3</a:t>
            </a:r>
            <a:r>
              <a:rPr lang="en-US" baseline="30000" dirty="0"/>
              <a:t>rd</a:t>
            </a:r>
            <a:r>
              <a:rPr lang="en-US" dirty="0"/>
              <a:t> June plan</a:t>
            </a:r>
          </a:p>
          <a:p>
            <a:endParaRPr lang="en-US" dirty="0"/>
          </a:p>
          <a:p>
            <a:endParaRPr lang="en-US" dirty="0"/>
          </a:p>
          <a:p>
            <a:endParaRPr lang="en-US" dirty="0"/>
          </a:p>
        </p:txBody>
      </p:sp>
    </p:spTree>
    <p:extLst>
      <p:ext uri="{BB962C8B-B14F-4D97-AF65-F5344CB8AC3E}">
        <p14:creationId xmlns:p14="http://schemas.microsoft.com/office/powerpoint/2010/main" val="4132469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1024</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Political and constitutional development 1935-1947</vt:lpstr>
      <vt:lpstr>Government of India Act 1935</vt:lpstr>
      <vt:lpstr>PowerPoint Presentation</vt:lpstr>
      <vt:lpstr>PowerPoint Presentation</vt:lpstr>
      <vt:lpstr>PowerPoint Presentation</vt:lpstr>
      <vt:lpstr>PowerPoint Presentation</vt:lpstr>
      <vt:lpstr>PowerPoint Presentation</vt:lpstr>
      <vt:lpstr>PowerPoint Presentation</vt:lpstr>
      <vt:lpstr>Transfer of power to India and Pakistan from British government </vt:lpstr>
      <vt:lpstr>Major points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Political and constitutional development 1935-1947</dc:title>
  <dc:creator>IBRAHIM AHMED</dc:creator>
  <cp:lastModifiedBy>Kashif Ahmed</cp:lastModifiedBy>
  <cp:revision>13</cp:revision>
  <dcterms:created xsi:type="dcterms:W3CDTF">2020-10-08T03:31:52Z</dcterms:created>
  <dcterms:modified xsi:type="dcterms:W3CDTF">2020-10-27T07:59:11Z</dcterms:modified>
</cp:coreProperties>
</file>