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Asif Ali Zardari Era (2008-2013)</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6"/>
            <a:ext cx="10515600" cy="7424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Asif Ali Zardari Era (2008-2013)</a:t>
            </a:r>
            <a:endParaRPr/>
          </a:p>
        </p:txBody>
      </p:sp>
      <p:sp>
        <p:nvSpPr>
          <p:cNvPr id="91" name="Google Shape;91;p14"/>
          <p:cNvSpPr txBox="1"/>
          <p:nvPr>
            <p:ph idx="1" type="body"/>
          </p:nvPr>
        </p:nvSpPr>
        <p:spPr>
          <a:xfrm>
            <a:off x="838200" y="1107584"/>
            <a:ext cx="10515600" cy="52545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Asif Ali Zardari became the President while Syed Yousaf Raza Gilani became the Prime minister of Pakistan.</a:t>
            </a:r>
            <a:endParaRPr/>
          </a:p>
          <a:p>
            <a:pPr indent="0" lvl="0" marL="0" rtl="0" algn="l">
              <a:lnSpc>
                <a:spcPct val="90000"/>
              </a:lnSpc>
              <a:spcBef>
                <a:spcPts val="1000"/>
              </a:spcBef>
              <a:spcAft>
                <a:spcPts val="0"/>
              </a:spcAft>
              <a:buClr>
                <a:schemeClr val="dk1"/>
              </a:buClr>
              <a:buSzPts val="2800"/>
              <a:buNone/>
            </a:pPr>
            <a:r>
              <a:rPr b="1" lang="en-US"/>
              <a:t>Pak-China Friendship</a:t>
            </a:r>
            <a:endParaRPr/>
          </a:p>
          <a:p>
            <a:pPr indent="-228600" lvl="0" marL="228600" rtl="0" algn="l">
              <a:lnSpc>
                <a:spcPct val="90000"/>
              </a:lnSpc>
              <a:spcBef>
                <a:spcPts val="1000"/>
              </a:spcBef>
              <a:spcAft>
                <a:spcPts val="0"/>
              </a:spcAft>
              <a:buClr>
                <a:schemeClr val="dk1"/>
              </a:buClr>
              <a:buSzPts val="2800"/>
              <a:buChar char="•"/>
            </a:pPr>
            <a:r>
              <a:rPr lang="en-US"/>
              <a:t>Asif Ali Zardari visited China on the invitation of China on 20</a:t>
            </a:r>
            <a:r>
              <a:rPr baseline="30000" lang="en-US"/>
              <a:t>th</a:t>
            </a:r>
            <a:r>
              <a:rPr lang="en-US"/>
              <a:t> February 2008.</a:t>
            </a:r>
            <a:endParaRPr/>
          </a:p>
          <a:p>
            <a:pPr indent="-228600" lvl="0" marL="228600" rtl="0" algn="l">
              <a:lnSpc>
                <a:spcPct val="90000"/>
              </a:lnSpc>
              <a:spcBef>
                <a:spcPts val="1000"/>
              </a:spcBef>
              <a:spcAft>
                <a:spcPts val="0"/>
              </a:spcAft>
              <a:buClr>
                <a:schemeClr val="dk1"/>
              </a:buClr>
              <a:buSzPts val="2800"/>
              <a:buChar char="•"/>
            </a:pPr>
            <a:r>
              <a:rPr lang="en-US"/>
              <a:t>Pakistan and China passed several agreements which included power, agriculture, finance, banking, infrastructure development, and bilateral trade.</a:t>
            </a:r>
            <a:endParaRPr/>
          </a:p>
          <a:p>
            <a:pPr indent="-228600" lvl="0" marL="228600" rtl="0" algn="l">
              <a:lnSpc>
                <a:spcPct val="90000"/>
              </a:lnSpc>
              <a:spcBef>
                <a:spcPts val="1000"/>
              </a:spcBef>
              <a:spcAft>
                <a:spcPts val="0"/>
              </a:spcAft>
              <a:buClr>
                <a:schemeClr val="dk1"/>
              </a:buClr>
              <a:buSzPts val="2800"/>
              <a:buChar char="•"/>
            </a:pPr>
            <a:r>
              <a:rPr lang="en-US"/>
              <a:t>It was decided that China would construct small dams in Pakistan. </a:t>
            </a:r>
            <a:endParaRPr/>
          </a:p>
          <a:p>
            <a:pPr indent="-228600" lvl="0" marL="228600" rtl="0" algn="l">
              <a:lnSpc>
                <a:spcPct val="90000"/>
              </a:lnSpc>
              <a:spcBef>
                <a:spcPts val="1000"/>
              </a:spcBef>
              <a:spcAft>
                <a:spcPts val="0"/>
              </a:spcAft>
              <a:buClr>
                <a:schemeClr val="dk1"/>
              </a:buClr>
              <a:buSzPts val="2800"/>
              <a:buChar char="•"/>
            </a:pPr>
            <a:r>
              <a:rPr lang="en-US"/>
              <a:t>China would invest $448 in the production of hydel power in Pakistan. </a:t>
            </a:r>
            <a:endParaRPr/>
          </a:p>
          <a:p>
            <a:pPr indent="-228600" lvl="0" marL="228600" rtl="0" algn="l">
              <a:lnSpc>
                <a:spcPct val="90000"/>
              </a:lnSpc>
              <a:spcBef>
                <a:spcPts val="1000"/>
              </a:spcBef>
              <a:spcAft>
                <a:spcPts val="0"/>
              </a:spcAft>
              <a:buClr>
                <a:schemeClr val="dk1"/>
              </a:buClr>
              <a:buSzPts val="2800"/>
              <a:buChar char="•"/>
            </a:pPr>
            <a:r>
              <a:rPr lang="en-US"/>
              <a:t>Gawader port would be established by China.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838200" y="193183"/>
            <a:ext cx="10515600" cy="59837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China would open also open the commercial banks in Pakistan</a:t>
            </a:r>
            <a:endParaRPr/>
          </a:p>
          <a:p>
            <a:pPr indent="-228600" lvl="0" marL="228600" rtl="0" algn="l">
              <a:lnSpc>
                <a:spcPct val="90000"/>
              </a:lnSpc>
              <a:spcBef>
                <a:spcPts val="1000"/>
              </a:spcBef>
              <a:spcAft>
                <a:spcPts val="0"/>
              </a:spcAft>
              <a:buClr>
                <a:schemeClr val="dk1"/>
              </a:buClr>
              <a:buSzPts val="2800"/>
              <a:buChar char="•"/>
            </a:pPr>
            <a:r>
              <a:rPr lang="en-US"/>
              <a:t>The railway link and access to the Gawader port would be established as well.</a:t>
            </a:r>
            <a:endParaRPr/>
          </a:p>
          <a:p>
            <a:pPr indent="0" lvl="0" marL="0" rtl="0" algn="l">
              <a:lnSpc>
                <a:spcPct val="90000"/>
              </a:lnSpc>
              <a:spcBef>
                <a:spcPts val="1000"/>
              </a:spcBef>
              <a:spcAft>
                <a:spcPts val="0"/>
              </a:spcAft>
              <a:buClr>
                <a:schemeClr val="dk1"/>
              </a:buClr>
              <a:buSzPts val="2800"/>
              <a:buNone/>
            </a:pPr>
            <a:r>
              <a:rPr b="1" lang="en-US"/>
              <a:t>Second Long March</a:t>
            </a:r>
            <a:endParaRPr/>
          </a:p>
          <a:p>
            <a:pPr indent="-228600" lvl="0" marL="228600" rtl="0" algn="l">
              <a:lnSpc>
                <a:spcPct val="90000"/>
              </a:lnSpc>
              <a:spcBef>
                <a:spcPts val="1000"/>
              </a:spcBef>
              <a:spcAft>
                <a:spcPts val="0"/>
              </a:spcAft>
              <a:buClr>
                <a:schemeClr val="dk1"/>
              </a:buClr>
              <a:buSzPts val="2800"/>
              <a:buChar char="•"/>
            </a:pPr>
            <a:r>
              <a:rPr lang="en-US"/>
              <a:t>The first long march has not restored the deposed chief justice of Pakistan, hence the lawyers decided to conduct the second long march. </a:t>
            </a:r>
            <a:endParaRPr/>
          </a:p>
          <a:p>
            <a:pPr indent="-228600" lvl="0" marL="228600" rtl="0" algn="l">
              <a:lnSpc>
                <a:spcPct val="90000"/>
              </a:lnSpc>
              <a:spcBef>
                <a:spcPts val="1000"/>
              </a:spcBef>
              <a:spcAft>
                <a:spcPts val="0"/>
              </a:spcAft>
              <a:buClr>
                <a:schemeClr val="dk1"/>
              </a:buClr>
              <a:buSzPts val="2800"/>
              <a:buChar char="•"/>
            </a:pPr>
            <a:r>
              <a:rPr lang="en-US"/>
              <a:t>It was decided that they would began their second long march from Karachi to Islamabad.</a:t>
            </a:r>
            <a:endParaRPr/>
          </a:p>
          <a:p>
            <a:pPr indent="-228600" lvl="0" marL="228600" rtl="0" algn="l">
              <a:lnSpc>
                <a:spcPct val="90000"/>
              </a:lnSpc>
              <a:spcBef>
                <a:spcPts val="1000"/>
              </a:spcBef>
              <a:spcAft>
                <a:spcPts val="0"/>
              </a:spcAft>
              <a:buClr>
                <a:schemeClr val="dk1"/>
              </a:buClr>
              <a:buSzPts val="2800"/>
              <a:buChar char="•"/>
            </a:pPr>
            <a:r>
              <a:rPr lang="en-US"/>
              <a:t>PML-N and PTI joined the long march of the lawyers. </a:t>
            </a:r>
            <a:endParaRPr/>
          </a:p>
          <a:p>
            <a:pPr indent="-228600" lvl="0" marL="228600" rtl="0" algn="l">
              <a:lnSpc>
                <a:spcPct val="90000"/>
              </a:lnSpc>
              <a:spcBef>
                <a:spcPts val="1000"/>
              </a:spcBef>
              <a:spcAft>
                <a:spcPts val="0"/>
              </a:spcAft>
              <a:buClr>
                <a:schemeClr val="dk1"/>
              </a:buClr>
              <a:buSzPts val="2800"/>
              <a:buChar char="•"/>
            </a:pPr>
            <a:r>
              <a:rPr lang="en-US"/>
              <a:t>However, the chief justice was restored before the long march reached Islamabad.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838200" y="128789"/>
            <a:ext cx="10515600" cy="60481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Military operations</a:t>
            </a:r>
            <a:endParaRPr/>
          </a:p>
          <a:p>
            <a:pPr indent="-228600" lvl="0" marL="228600" rtl="0" algn="l">
              <a:lnSpc>
                <a:spcPct val="90000"/>
              </a:lnSpc>
              <a:spcBef>
                <a:spcPts val="1000"/>
              </a:spcBef>
              <a:spcAft>
                <a:spcPts val="0"/>
              </a:spcAft>
              <a:buClr>
                <a:schemeClr val="dk1"/>
              </a:buClr>
              <a:buSzPts val="2800"/>
              <a:buChar char="•"/>
            </a:pPr>
            <a:r>
              <a:rPr lang="en-US"/>
              <a:t>The operation against Lal masjid in Islamabad by the Musharaf government had incited the expansion of the counter attacks by the religious fundamentalist in Swat.</a:t>
            </a:r>
            <a:endParaRPr/>
          </a:p>
          <a:p>
            <a:pPr indent="-228600" lvl="0" marL="228600" rtl="0" algn="l">
              <a:lnSpc>
                <a:spcPct val="90000"/>
              </a:lnSpc>
              <a:spcBef>
                <a:spcPts val="1000"/>
              </a:spcBef>
              <a:spcAft>
                <a:spcPts val="0"/>
              </a:spcAft>
              <a:buClr>
                <a:schemeClr val="dk1"/>
              </a:buClr>
              <a:buSzPts val="2800"/>
              <a:buChar char="•"/>
            </a:pPr>
            <a:r>
              <a:rPr lang="en-US"/>
              <a:t>The movement with the name of Tanzeem-e-Nifaz-e-Shariat-e-Muhammadi (TSNM) was launched by Maulana Sufi Muhammad.</a:t>
            </a:r>
            <a:endParaRPr/>
          </a:p>
          <a:p>
            <a:pPr indent="-228600" lvl="0" marL="228600" rtl="0" algn="l">
              <a:lnSpc>
                <a:spcPct val="90000"/>
              </a:lnSpc>
              <a:spcBef>
                <a:spcPts val="1000"/>
              </a:spcBef>
              <a:spcAft>
                <a:spcPts val="0"/>
              </a:spcAft>
              <a:buClr>
                <a:schemeClr val="dk1"/>
              </a:buClr>
              <a:buSzPts val="2800"/>
              <a:buChar char="•"/>
            </a:pPr>
            <a:r>
              <a:rPr lang="en-US"/>
              <a:t>Meanwhile the Tehrek-e-Taliban-i-Pakistan TTP which was waging a Jehad against the Pakistani military since the military has joined hands with the USA. TTP was attacking the NATO supply also.</a:t>
            </a:r>
            <a:endParaRPr/>
          </a:p>
          <a:p>
            <a:pPr indent="-228600" lvl="0" marL="228600" rtl="0" algn="l">
              <a:lnSpc>
                <a:spcPct val="90000"/>
              </a:lnSpc>
              <a:spcBef>
                <a:spcPts val="1000"/>
              </a:spcBef>
              <a:spcAft>
                <a:spcPts val="0"/>
              </a:spcAft>
              <a:buClr>
                <a:schemeClr val="dk1"/>
              </a:buClr>
              <a:buSzPts val="2800"/>
              <a:buChar char="•"/>
            </a:pPr>
            <a:r>
              <a:rPr lang="en-US"/>
              <a:t>TTP joined hands with TSNM </a:t>
            </a:r>
            <a:endParaRPr/>
          </a:p>
          <a:p>
            <a:pPr indent="-228600" lvl="0" marL="228600" rtl="0" algn="l">
              <a:lnSpc>
                <a:spcPct val="90000"/>
              </a:lnSpc>
              <a:spcBef>
                <a:spcPts val="1000"/>
              </a:spcBef>
              <a:spcAft>
                <a:spcPts val="0"/>
              </a:spcAft>
              <a:buClr>
                <a:schemeClr val="dk1"/>
              </a:buClr>
              <a:buSzPts val="2800"/>
              <a:buChar char="•"/>
            </a:pPr>
            <a:r>
              <a:rPr lang="en-US"/>
              <a:t>An agreement was signed between Maulana Sufi Muhammad and government Nizam-e-Adl regulation 2009, in which the Sharia was enforced in Malakand and Bajaur agency.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body"/>
          </p:nvPr>
        </p:nvSpPr>
        <p:spPr>
          <a:xfrm>
            <a:off x="838200" y="193183"/>
            <a:ext cx="10515600" cy="59837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Operation Rah-e-Rast</a:t>
            </a:r>
            <a:endParaRPr b="1"/>
          </a:p>
          <a:p>
            <a:pPr indent="-228600" lvl="0" marL="228600" rtl="0" algn="l">
              <a:lnSpc>
                <a:spcPct val="90000"/>
              </a:lnSpc>
              <a:spcBef>
                <a:spcPts val="1000"/>
              </a:spcBef>
              <a:spcAft>
                <a:spcPts val="0"/>
              </a:spcAft>
              <a:buClr>
                <a:schemeClr val="dk1"/>
              </a:buClr>
              <a:buSzPts val="2800"/>
              <a:buChar char="•"/>
            </a:pPr>
            <a:r>
              <a:rPr lang="en-US"/>
              <a:t>Sufi Muhammad declared the rest of the country as unIslamic and all its institutions as Wajib-ul-qatal. They started to attack the government institutions and the law and order conditions of the region deteriorated.</a:t>
            </a:r>
            <a:endParaRPr/>
          </a:p>
          <a:p>
            <a:pPr indent="-228600" lvl="0" marL="228600" rtl="0" algn="l">
              <a:lnSpc>
                <a:spcPct val="90000"/>
              </a:lnSpc>
              <a:spcBef>
                <a:spcPts val="1000"/>
              </a:spcBef>
              <a:spcAft>
                <a:spcPts val="0"/>
              </a:spcAft>
              <a:buClr>
                <a:srgbClr val="000000"/>
              </a:buClr>
              <a:buSzPts val="2800"/>
              <a:buChar char="•"/>
            </a:pPr>
            <a:r>
              <a:rPr lang="en-US">
                <a:solidFill>
                  <a:srgbClr val="000000"/>
                </a:solidFill>
              </a:rPr>
              <a:t>The government called an ALL Parties Conference to decide about the military operation in Swat all parties passed an unanimous resolution an approved the military operation in Swat. All political parties supported the resolution except PTI. Imran khan supported the actions of TTP and TSNM in Swat.</a:t>
            </a:r>
            <a:endParaRPr/>
          </a:p>
          <a:p>
            <a:pPr indent="-228600" lvl="0" marL="228600" rtl="0" algn="l">
              <a:lnSpc>
                <a:spcPct val="90000"/>
              </a:lnSpc>
              <a:spcBef>
                <a:spcPts val="1000"/>
              </a:spcBef>
              <a:spcAft>
                <a:spcPts val="0"/>
              </a:spcAft>
              <a:buClr>
                <a:schemeClr val="dk1"/>
              </a:buClr>
              <a:buSzPts val="2800"/>
              <a:buChar char="•"/>
            </a:pPr>
            <a:r>
              <a:rPr lang="en-US"/>
              <a:t>On 28</a:t>
            </a:r>
            <a:r>
              <a:rPr baseline="30000" lang="en-US"/>
              <a:t>th</a:t>
            </a:r>
            <a:r>
              <a:rPr lang="en-US"/>
              <a:t> April, 2009 the military launched an operation to get rid of the extremist forces of Mualana Sufi Muhammad.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idx="1" type="body"/>
          </p:nvPr>
        </p:nvSpPr>
        <p:spPr>
          <a:xfrm>
            <a:off x="838200" y="206062"/>
            <a:ext cx="10515600" cy="597090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Operation Rah-e-Nijat</a:t>
            </a:r>
            <a:endParaRPr b="1"/>
          </a:p>
          <a:p>
            <a:pPr indent="-228600" lvl="0" marL="228600" rtl="0" algn="l">
              <a:lnSpc>
                <a:spcPct val="90000"/>
              </a:lnSpc>
              <a:spcBef>
                <a:spcPts val="1000"/>
              </a:spcBef>
              <a:spcAft>
                <a:spcPts val="0"/>
              </a:spcAft>
              <a:buClr>
                <a:schemeClr val="dk1"/>
              </a:buClr>
              <a:buSzPts val="2800"/>
              <a:buChar char="•"/>
            </a:pPr>
            <a:r>
              <a:rPr lang="en-US"/>
              <a:t>After the completion of the operation at Swat, the government contemplated another operation against the stronghold of TTP in South Waziristan. </a:t>
            </a:r>
            <a:endParaRPr/>
          </a:p>
          <a:p>
            <a:pPr indent="-228600" lvl="0" marL="228600" rtl="0" algn="l">
              <a:lnSpc>
                <a:spcPct val="90000"/>
              </a:lnSpc>
              <a:spcBef>
                <a:spcPts val="1000"/>
              </a:spcBef>
              <a:spcAft>
                <a:spcPts val="0"/>
              </a:spcAft>
              <a:buClr>
                <a:schemeClr val="dk1"/>
              </a:buClr>
              <a:buSzPts val="2800"/>
              <a:buChar char="•"/>
            </a:pPr>
            <a:r>
              <a:rPr b="1" lang="en-US"/>
              <a:t>18</a:t>
            </a:r>
            <a:r>
              <a:rPr b="1" baseline="30000" lang="en-US"/>
              <a:t>th</a:t>
            </a:r>
            <a:r>
              <a:rPr b="1" lang="en-US"/>
              <a:t> amendment </a:t>
            </a:r>
            <a:endParaRPr/>
          </a:p>
          <a:p>
            <a:pPr indent="-228600" lvl="0" marL="228600" rtl="0" algn="l">
              <a:lnSpc>
                <a:spcPct val="90000"/>
              </a:lnSpc>
              <a:spcBef>
                <a:spcPts val="1000"/>
              </a:spcBef>
              <a:spcAft>
                <a:spcPts val="0"/>
              </a:spcAft>
              <a:buClr>
                <a:schemeClr val="dk1"/>
              </a:buClr>
              <a:buSzPts val="2800"/>
              <a:buChar char="•"/>
            </a:pPr>
            <a:r>
              <a:rPr b="1" lang="en-US"/>
              <a:t>   </a:t>
            </a:r>
            <a:r>
              <a:rPr lang="en-US"/>
              <a:t>The powers of President has been increased due to successive military rule in Pakistan. Musharaf has reintroduced article 58-2(b) through 16</a:t>
            </a:r>
            <a:r>
              <a:rPr baseline="30000" lang="en-US"/>
              <a:t>th</a:t>
            </a:r>
            <a:r>
              <a:rPr lang="en-US"/>
              <a:t> constitutional amendment. </a:t>
            </a:r>
            <a:endParaRPr/>
          </a:p>
          <a:p>
            <a:pPr indent="-228600" lvl="0" marL="228600" rtl="0" algn="l">
              <a:lnSpc>
                <a:spcPct val="90000"/>
              </a:lnSpc>
              <a:spcBef>
                <a:spcPts val="1000"/>
              </a:spcBef>
              <a:spcAft>
                <a:spcPts val="0"/>
              </a:spcAft>
              <a:buClr>
                <a:schemeClr val="dk1"/>
              </a:buClr>
              <a:buSzPts val="2800"/>
              <a:buChar char="•"/>
            </a:pPr>
            <a:r>
              <a:rPr lang="en-US"/>
              <a:t>Moreover, the provinces were made more autonomous. </a:t>
            </a:r>
            <a:endParaRPr/>
          </a:p>
          <a:p>
            <a:pPr indent="-228600" lvl="0" marL="228600" rtl="0" algn="l">
              <a:lnSpc>
                <a:spcPct val="90000"/>
              </a:lnSpc>
              <a:spcBef>
                <a:spcPts val="1000"/>
              </a:spcBef>
              <a:spcAft>
                <a:spcPts val="0"/>
              </a:spcAft>
              <a:buClr>
                <a:schemeClr val="dk1"/>
              </a:buClr>
              <a:buSzPts val="2800"/>
              <a:buChar char="•"/>
            </a:pPr>
            <a:r>
              <a:rPr lang="en-US"/>
              <a:t>Proper methods were introduced to appoint the judges of Supreme court. </a:t>
            </a:r>
            <a:endParaRPr/>
          </a:p>
          <a:p>
            <a:pPr indent="-228600" lvl="0" marL="228600" rtl="0" algn="l">
              <a:lnSpc>
                <a:spcPct val="90000"/>
              </a:lnSpc>
              <a:spcBef>
                <a:spcPts val="1000"/>
              </a:spcBef>
              <a:spcAft>
                <a:spcPts val="0"/>
              </a:spcAft>
              <a:buClr>
                <a:schemeClr val="dk1"/>
              </a:buClr>
              <a:buSzPts val="2800"/>
              <a:buChar char="•"/>
            </a:pPr>
            <a:r>
              <a:rPr lang="en-US"/>
              <a:t>The bill was introduced on 7</a:t>
            </a:r>
            <a:r>
              <a:rPr baseline="30000" lang="en-US"/>
              <a:t>th</a:t>
            </a:r>
            <a:r>
              <a:rPr lang="en-US"/>
              <a:t> April, 2010 in national assembly. It was passed on 8</a:t>
            </a:r>
            <a:r>
              <a:rPr baseline="30000" lang="en-US"/>
              <a:t>th</a:t>
            </a:r>
            <a:r>
              <a:rPr lang="en-US"/>
              <a:t> April, 2010. It was introduced in senate on 12</a:t>
            </a:r>
            <a:r>
              <a:rPr baseline="30000" lang="en-US"/>
              <a:t>th</a:t>
            </a:r>
            <a:r>
              <a:rPr lang="en-US"/>
              <a:t> April and passed from senate as well.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Main points</a:t>
            </a:r>
            <a:endParaRPr/>
          </a:p>
        </p:txBody>
      </p:sp>
      <p:sp>
        <p:nvSpPr>
          <p:cNvPr id="117" name="Google Shape;117;p19"/>
          <p:cNvSpPr txBox="1"/>
          <p:nvPr>
            <p:ph idx="1" type="body"/>
          </p:nvPr>
        </p:nvSpPr>
        <p:spPr>
          <a:xfrm>
            <a:off x="838200" y="1431235"/>
            <a:ext cx="10515600" cy="474572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President’s power to dissolve the assembly on his own under article 58-2 (b) has been withdrawn.</a:t>
            </a:r>
            <a:endParaRPr/>
          </a:p>
          <a:p>
            <a:pPr indent="-228600" lvl="0" marL="228600" rtl="0" algn="l">
              <a:lnSpc>
                <a:spcPct val="90000"/>
              </a:lnSpc>
              <a:spcBef>
                <a:spcPts val="1000"/>
              </a:spcBef>
              <a:spcAft>
                <a:spcPts val="0"/>
              </a:spcAft>
              <a:buClr>
                <a:schemeClr val="dk1"/>
              </a:buClr>
              <a:buSzPct val="100000"/>
              <a:buChar char="•"/>
            </a:pPr>
            <a:r>
              <a:rPr lang="en-US"/>
              <a:t>The name of NWFP was changed to Khyber Pakhtunkhwa.</a:t>
            </a:r>
            <a:endParaRPr/>
          </a:p>
          <a:p>
            <a:pPr indent="-228600" lvl="0" marL="228600" rtl="0" algn="l">
              <a:lnSpc>
                <a:spcPct val="90000"/>
              </a:lnSpc>
              <a:spcBef>
                <a:spcPts val="1000"/>
              </a:spcBef>
              <a:spcAft>
                <a:spcPts val="0"/>
              </a:spcAft>
              <a:buClr>
                <a:schemeClr val="dk1"/>
              </a:buClr>
              <a:buSzPct val="100000"/>
              <a:buChar char="•"/>
            </a:pPr>
            <a:r>
              <a:rPr lang="en-US"/>
              <a:t>A proper system to appoint members of the superior judiciary will be proposed. Previously, the judiciary has made it necessary for the President to appoint the judges of the supreme court in consultation with the chief justice in their judges judgement of 1996. Under 18</a:t>
            </a:r>
            <a:r>
              <a:rPr baseline="30000" lang="en-US"/>
              <a:t>th</a:t>
            </a:r>
            <a:r>
              <a:rPr lang="en-US"/>
              <a:t> amendment, judicial commission will give recommendation to parliamentary commission for review then they will decide the appointment. </a:t>
            </a:r>
            <a:endParaRPr/>
          </a:p>
          <a:p>
            <a:pPr indent="-228600" lvl="0" marL="228600" rtl="0" algn="l">
              <a:lnSpc>
                <a:spcPct val="90000"/>
              </a:lnSpc>
              <a:spcBef>
                <a:spcPts val="1000"/>
              </a:spcBef>
              <a:spcAft>
                <a:spcPts val="0"/>
              </a:spcAft>
              <a:buClr>
                <a:schemeClr val="dk1"/>
              </a:buClr>
              <a:buSzPct val="100000"/>
              <a:buChar char="•"/>
            </a:pPr>
            <a:r>
              <a:rPr lang="en-US"/>
              <a:t>Concurrent list was abolished, and 17 ministries were transferred to the provinces.</a:t>
            </a:r>
            <a:endParaRPr/>
          </a:p>
          <a:p>
            <a:pPr indent="-228600" lvl="0" marL="228600" rtl="0" algn="l">
              <a:lnSpc>
                <a:spcPct val="90000"/>
              </a:lnSpc>
              <a:spcBef>
                <a:spcPts val="1000"/>
              </a:spcBef>
              <a:spcAft>
                <a:spcPts val="0"/>
              </a:spcAft>
              <a:buClr>
                <a:schemeClr val="dk1"/>
              </a:buClr>
              <a:buSzPct val="100000"/>
              <a:buChar char="•"/>
            </a:pPr>
            <a:r>
              <a:rPr lang="en-US"/>
              <a:t>Chief election commissioner was to be appointed in consultation with the opposition.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Criticism on 18</a:t>
            </a:r>
            <a:r>
              <a:rPr b="1" baseline="30000" lang="en-US"/>
              <a:t>th</a:t>
            </a:r>
            <a:r>
              <a:rPr b="1" lang="en-US"/>
              <a:t> amendment</a:t>
            </a:r>
            <a:endParaRPr/>
          </a:p>
        </p:txBody>
      </p:sp>
      <p:sp>
        <p:nvSpPr>
          <p:cNvPr id="123" name="Google Shape;1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Disagreement emerged on the issue of renaming NWFP as Khyber Pakhtunkhwa. </a:t>
            </a:r>
            <a:endParaRPr/>
          </a:p>
          <a:p>
            <a:pPr indent="-228600" lvl="0" marL="228600" rtl="0" algn="l">
              <a:lnSpc>
                <a:spcPct val="90000"/>
              </a:lnSpc>
              <a:spcBef>
                <a:spcPts val="1000"/>
              </a:spcBef>
              <a:spcAft>
                <a:spcPts val="0"/>
              </a:spcAft>
              <a:buClr>
                <a:schemeClr val="dk1"/>
              </a:buClr>
              <a:buSzPts val="2800"/>
              <a:buChar char="•"/>
            </a:pPr>
            <a:r>
              <a:rPr lang="en-US"/>
              <a:t>PML-Q members voted against the renaming of the province, while PML-N walked out of the assembly. </a:t>
            </a:r>
            <a:endParaRPr/>
          </a:p>
          <a:p>
            <a:pPr indent="-228600" lvl="0" marL="228600" rtl="0" algn="l">
              <a:lnSpc>
                <a:spcPct val="90000"/>
              </a:lnSpc>
              <a:spcBef>
                <a:spcPts val="1000"/>
              </a:spcBef>
              <a:spcAft>
                <a:spcPts val="0"/>
              </a:spcAft>
              <a:buClr>
                <a:schemeClr val="dk1"/>
              </a:buClr>
              <a:buSzPts val="2800"/>
              <a:buChar char="•"/>
            </a:pPr>
            <a:r>
              <a:rPr lang="en-US"/>
              <a:t>A fierce agitation broke out in Hazara division of NWFP against the renaming of the province. Seven protestors were killed in Abbottabad while clashing with police.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