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3"/>
          <p:cNvSpPr/>
          <p:nvPr/>
        </p:nvSpPr>
        <p:spPr>
          <a:xfrm>
            <a:off x="-3048" y="227"/>
            <a:ext cx="12188952" cy="4551895"/>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3"/>
          <p:cNvSpPr txBox="1"/>
          <p:nvPr>
            <p:ph type="ctrTitle"/>
          </p:nvPr>
        </p:nvSpPr>
        <p:spPr>
          <a:xfrm>
            <a:off x="795342" y="637953"/>
            <a:ext cx="8272458" cy="318950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7400"/>
              <a:buFont typeface="Calibri"/>
              <a:buNone/>
            </a:pPr>
            <a:r>
              <a:rPr lang="en-US" sz="7400">
                <a:solidFill>
                  <a:srgbClr val="FFFFFF"/>
                </a:solidFill>
              </a:rPr>
              <a:t>Benazir Bhutto Second Term (1993-1996)</a:t>
            </a:r>
            <a:endParaRPr/>
          </a:p>
        </p:txBody>
      </p:sp>
      <p:sp>
        <p:nvSpPr>
          <p:cNvPr id="87" name="Google Shape;87;p13"/>
          <p:cNvSpPr/>
          <p:nvPr/>
        </p:nvSpPr>
        <p:spPr>
          <a:xfrm>
            <a:off x="8727747" y="4208147"/>
            <a:ext cx="339126" cy="1938528"/>
          </a:xfrm>
          <a:custGeom>
            <a:rect b="b" l="l" r="r" t="t"/>
            <a:pathLst>
              <a:path extrusionOk="0" h="2447" w="414">
                <a:moveTo>
                  <a:pt x="414" y="2447"/>
                </a:moveTo>
                <a:lnTo>
                  <a:pt x="0" y="2247"/>
                </a:lnTo>
                <a:lnTo>
                  <a:pt x="0" y="0"/>
                </a:lnTo>
                <a:lnTo>
                  <a:pt x="414" y="200"/>
                </a:lnTo>
                <a:lnTo>
                  <a:pt x="414" y="244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3"/>
          <p:cNvSpPr/>
          <p:nvPr/>
        </p:nvSpPr>
        <p:spPr>
          <a:xfrm>
            <a:off x="8728739" y="4098333"/>
            <a:ext cx="201857" cy="1874520"/>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3"/>
          <p:cNvSpPr/>
          <p:nvPr/>
        </p:nvSpPr>
        <p:spPr>
          <a:xfrm>
            <a:off x="-3048" y="4098334"/>
            <a:ext cx="8933019" cy="177393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3"/>
          <p:cNvSpPr txBox="1"/>
          <p:nvPr>
            <p:ph idx="1" type="subTitle"/>
          </p:nvPr>
        </p:nvSpPr>
        <p:spPr>
          <a:xfrm>
            <a:off x="795342" y="4377268"/>
            <a:ext cx="7970903" cy="128058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rgbClr val="FEFFFF"/>
              </a:buClr>
              <a:buSzPct val="100000"/>
              <a:buNone/>
            </a:pPr>
            <a:r>
              <a:rPr lang="en-US" sz="2200">
                <a:solidFill>
                  <a:srgbClr val="FEFFFF"/>
                </a:solidFill>
              </a:rPr>
              <a:t>General elections </a:t>
            </a:r>
            <a:endParaRPr/>
          </a:p>
          <a:p>
            <a:pPr indent="0" lvl="0" marL="0" rtl="0" algn="l">
              <a:lnSpc>
                <a:spcPct val="90000"/>
              </a:lnSpc>
              <a:spcBef>
                <a:spcPts val="1000"/>
              </a:spcBef>
              <a:spcAft>
                <a:spcPts val="0"/>
              </a:spcAft>
              <a:buClr>
                <a:srgbClr val="FEFFFF"/>
              </a:buClr>
              <a:buSzPct val="100000"/>
              <a:buNone/>
            </a:pPr>
            <a:r>
              <a:rPr lang="en-US" sz="2200">
                <a:solidFill>
                  <a:srgbClr val="FEFFFF"/>
                </a:solidFill>
              </a:rPr>
              <a:t>Confrontation with the judiciary</a:t>
            </a:r>
            <a:endParaRPr/>
          </a:p>
          <a:p>
            <a:pPr indent="0" lvl="0" marL="0" rtl="0" algn="l">
              <a:lnSpc>
                <a:spcPct val="90000"/>
              </a:lnSpc>
              <a:spcBef>
                <a:spcPts val="1000"/>
              </a:spcBef>
              <a:spcAft>
                <a:spcPts val="0"/>
              </a:spcAft>
              <a:buClr>
                <a:srgbClr val="FEFFFF"/>
              </a:buClr>
              <a:buSzPct val="100000"/>
              <a:buNone/>
            </a:pPr>
            <a:r>
              <a:rPr lang="en-US" sz="2200">
                <a:solidFill>
                  <a:srgbClr val="FEFFFF"/>
                </a:solidFill>
              </a:rPr>
              <a:t>Economic conditions</a:t>
            </a:r>
            <a:endParaRPr/>
          </a:p>
          <a:p>
            <a:pPr indent="0" lvl="0" marL="0" rtl="0" algn="l">
              <a:lnSpc>
                <a:spcPct val="90000"/>
              </a:lnSpc>
              <a:spcBef>
                <a:spcPts val="1000"/>
              </a:spcBef>
              <a:spcAft>
                <a:spcPts val="0"/>
              </a:spcAft>
              <a:buClr>
                <a:srgbClr val="FEFFFF"/>
              </a:buClr>
              <a:buSzPct val="100000"/>
              <a:buNone/>
            </a:pPr>
            <a:r>
              <a:rPr lang="en-US" sz="2200">
                <a:solidFill>
                  <a:srgbClr val="FEFFFF"/>
                </a:solidFill>
              </a:rPr>
              <a:t>Dismissal of Benazir government</a:t>
            </a:r>
            <a:endParaRPr/>
          </a:p>
        </p:txBody>
      </p:sp>
      <p:sp>
        <p:nvSpPr>
          <p:cNvPr id="91" name="Google Shape;91;p13"/>
          <p:cNvSpPr/>
          <p:nvPr/>
        </p:nvSpPr>
        <p:spPr>
          <a:xfrm>
            <a:off x="9066873" y="4377267"/>
            <a:ext cx="3122079" cy="177393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2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22"/>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22"/>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22"/>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22"/>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22"/>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2"/>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13</a:t>
            </a:r>
            <a:r>
              <a:rPr baseline="30000" lang="en-US" sz="4000">
                <a:solidFill>
                  <a:srgbClr val="FFFFFF"/>
                </a:solidFill>
              </a:rPr>
              <a:t>th</a:t>
            </a:r>
            <a:r>
              <a:rPr lang="en-US" sz="4000">
                <a:solidFill>
                  <a:srgbClr val="FFFFFF"/>
                </a:solidFill>
              </a:rPr>
              <a:t> amendment and abolition of article 58 (2)(B)</a:t>
            </a:r>
            <a:endParaRPr/>
          </a:p>
        </p:txBody>
      </p:sp>
      <p:sp>
        <p:nvSpPr>
          <p:cNvPr id="188" name="Google Shape;188;p22"/>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Article 58 (2) (b) of the constitution that gave the President the discretionary powers to dissolve the national assembly was done away with by PML (N) because they had two third majority in national assembly. </a:t>
            </a:r>
            <a:endParaRPr/>
          </a:p>
          <a:p>
            <a:pPr indent="0" lvl="0" marL="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2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23"/>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23"/>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23"/>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23"/>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23"/>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23"/>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Construction of Motorway (M2)</a:t>
            </a:r>
            <a:br>
              <a:rPr lang="en-US" sz="4000">
                <a:solidFill>
                  <a:srgbClr val="FFFFFF"/>
                </a:solidFill>
              </a:rPr>
            </a:br>
            <a:endParaRPr sz="4000">
              <a:solidFill>
                <a:srgbClr val="FFFFFF"/>
              </a:solidFill>
            </a:endParaRPr>
          </a:p>
        </p:txBody>
      </p:sp>
      <p:sp>
        <p:nvSpPr>
          <p:cNvPr id="200" name="Google Shape;200;p23"/>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The construction of Motorway was started in the first term of PML (N) government. </a:t>
            </a:r>
            <a:endParaRPr/>
          </a:p>
          <a:p>
            <a:pPr indent="-228600" lvl="0" marL="228600" rtl="0" algn="just">
              <a:lnSpc>
                <a:spcPct val="90000"/>
              </a:lnSpc>
              <a:spcBef>
                <a:spcPts val="1000"/>
              </a:spcBef>
              <a:spcAft>
                <a:spcPts val="0"/>
              </a:spcAft>
              <a:buClr>
                <a:schemeClr val="dk1"/>
              </a:buClr>
              <a:buSzPts val="2400"/>
              <a:buChar char="•"/>
            </a:pPr>
            <a:r>
              <a:rPr lang="en-US" sz="2400"/>
              <a:t>On 26</a:t>
            </a:r>
            <a:r>
              <a:rPr baseline="30000" lang="en-US" sz="2400"/>
              <a:t>th</a:t>
            </a:r>
            <a:r>
              <a:rPr lang="en-US" sz="2400"/>
              <a:t> November 1997 Nawaz Sharif inaugurated the Lahore-Islamabad motorway. </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2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24"/>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24"/>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24"/>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24"/>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24"/>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24"/>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Nuclear explosions</a:t>
            </a:r>
            <a:endParaRPr/>
          </a:p>
        </p:txBody>
      </p:sp>
      <p:sp>
        <p:nvSpPr>
          <p:cNvPr id="212" name="Google Shape;212;p24"/>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BJP, a Hindu nationalist party, won election in India in 1998. They wanted to change the special status of Kashmir under article 370; they wanted construction of Ram Mandir on the place where Babri Masjid was demolished by RSS in 1992. </a:t>
            </a:r>
            <a:endParaRPr/>
          </a:p>
          <a:p>
            <a:pPr indent="-228600" lvl="0" marL="228600" rtl="0" algn="just">
              <a:lnSpc>
                <a:spcPct val="90000"/>
              </a:lnSpc>
              <a:spcBef>
                <a:spcPts val="1000"/>
              </a:spcBef>
              <a:spcAft>
                <a:spcPts val="0"/>
              </a:spcAft>
              <a:buClr>
                <a:schemeClr val="dk1"/>
              </a:buClr>
              <a:buSzPts val="2400"/>
              <a:buChar char="•"/>
            </a:pPr>
            <a:r>
              <a:rPr lang="en-US" sz="2400"/>
              <a:t>As soon as BJP formed government, they detonated five nuclear devices in the Pokhran desert in Rajasthan on 11 May 1998. </a:t>
            </a:r>
            <a:endParaRPr/>
          </a:p>
          <a:p>
            <a:pPr indent="-228600" lvl="0" marL="228600" rtl="0" algn="just">
              <a:lnSpc>
                <a:spcPct val="90000"/>
              </a:lnSpc>
              <a:spcBef>
                <a:spcPts val="1000"/>
              </a:spcBef>
              <a:spcAft>
                <a:spcPts val="0"/>
              </a:spcAft>
              <a:buClr>
                <a:schemeClr val="dk1"/>
              </a:buClr>
              <a:buSzPts val="2400"/>
              <a:buChar char="•"/>
            </a:pPr>
            <a:r>
              <a:rPr lang="en-US" sz="2400"/>
              <a:t>Pakistan retaliated by detonating five nuclear devices in the Chaghi hills of Baluchistan on 28 May 1998.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2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25"/>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25"/>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25"/>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25"/>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25"/>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25"/>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Lahore Declaration</a:t>
            </a:r>
            <a:endParaRPr/>
          </a:p>
        </p:txBody>
      </p:sp>
      <p:sp>
        <p:nvSpPr>
          <p:cNvPr id="224" name="Google Shape;224;p25"/>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In February 1999, Nawaz Sharif initiated the process of normalizing relationship with India. </a:t>
            </a:r>
            <a:endParaRPr/>
          </a:p>
          <a:p>
            <a:pPr indent="-228600" lvl="0" marL="228600" rtl="0" algn="just">
              <a:lnSpc>
                <a:spcPct val="90000"/>
              </a:lnSpc>
              <a:spcBef>
                <a:spcPts val="1000"/>
              </a:spcBef>
              <a:spcAft>
                <a:spcPts val="0"/>
              </a:spcAft>
              <a:buClr>
                <a:schemeClr val="dk1"/>
              </a:buClr>
              <a:buSzPts val="2400"/>
              <a:buChar char="•"/>
            </a:pPr>
            <a:r>
              <a:rPr lang="en-US" sz="2400"/>
              <a:t>Atal Bihari Vajpayee, BJP, visited Lahore on a bus. And a regular bus service was launched between Lahore and Delhi. </a:t>
            </a:r>
            <a:endParaRPr/>
          </a:p>
          <a:p>
            <a:pPr indent="-228600" lvl="0" marL="228600" rtl="0" algn="just">
              <a:lnSpc>
                <a:spcPct val="90000"/>
              </a:lnSpc>
              <a:spcBef>
                <a:spcPts val="1000"/>
              </a:spcBef>
              <a:spcAft>
                <a:spcPts val="0"/>
              </a:spcAft>
              <a:buClr>
                <a:schemeClr val="dk1"/>
              </a:buClr>
              <a:buSzPts val="2400"/>
              <a:buChar char="•"/>
            </a:pPr>
            <a:r>
              <a:rPr lang="en-US" sz="2400"/>
              <a:t>Both Nawaz Sharif and Vajpayee signed Lahore Declaration and pledged to normalize relationship between the two countries.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2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26"/>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26"/>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26"/>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26"/>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26"/>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26"/>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Kargil war</a:t>
            </a:r>
            <a:endParaRPr/>
          </a:p>
        </p:txBody>
      </p:sp>
      <p:sp>
        <p:nvSpPr>
          <p:cNvPr id="236" name="Google Shape;236;p26"/>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The chief of army staff General Jehangir Karamat while addressing to Naval war college has proposed the establishment of National Security council on 5</a:t>
            </a:r>
            <a:r>
              <a:rPr baseline="30000" lang="en-US" sz="2400"/>
              <a:t>th</a:t>
            </a:r>
            <a:r>
              <a:rPr lang="en-US" sz="2400"/>
              <a:t> October 1998.</a:t>
            </a:r>
            <a:endParaRPr/>
          </a:p>
          <a:p>
            <a:pPr indent="-228600" lvl="0" marL="228600" rtl="0" algn="just">
              <a:lnSpc>
                <a:spcPct val="90000"/>
              </a:lnSpc>
              <a:spcBef>
                <a:spcPts val="1000"/>
              </a:spcBef>
              <a:spcAft>
                <a:spcPts val="0"/>
              </a:spcAft>
              <a:buClr>
                <a:schemeClr val="dk1"/>
              </a:buClr>
              <a:buSzPts val="2400"/>
              <a:buChar char="•"/>
            </a:pPr>
            <a:r>
              <a:rPr lang="en-US" sz="2400"/>
              <a:t>On 7</a:t>
            </a:r>
            <a:r>
              <a:rPr baseline="30000" lang="en-US" sz="2400"/>
              <a:t>th</a:t>
            </a:r>
            <a:r>
              <a:rPr lang="en-US" sz="2400"/>
              <a:t> October 1998, he was replaced as chief of army staff and Gen Musharraf was appointed as army chief by Nawaz Sharif.</a:t>
            </a:r>
            <a:endParaRPr/>
          </a:p>
          <a:p>
            <a:pPr indent="-228600" lvl="0" marL="228600" rtl="0" algn="just">
              <a:lnSpc>
                <a:spcPct val="90000"/>
              </a:lnSpc>
              <a:spcBef>
                <a:spcPts val="1000"/>
              </a:spcBef>
              <a:spcAft>
                <a:spcPts val="0"/>
              </a:spcAft>
              <a:buClr>
                <a:schemeClr val="dk1"/>
              </a:buClr>
              <a:buSzPts val="2400"/>
              <a:buChar char="•"/>
            </a:pPr>
            <a:r>
              <a:rPr lang="en-US" sz="2400"/>
              <a:t>Pakistani forces were ejected by the Indian forces in kargil some years. Pakistani army backed the Mujahedeen to infiltrate in the region of Kargil. But India soon recognized and initiated international propaganda and accused Pakistan of aggression.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idx="1" type="body"/>
          </p:nvPr>
        </p:nvSpPr>
        <p:spPr>
          <a:xfrm>
            <a:off x="838200" y="556591"/>
            <a:ext cx="10515600" cy="562037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Nawaz Sharif appealed to President Clinton of USA to bail him out. </a:t>
            </a:r>
            <a:endParaRPr/>
          </a:p>
          <a:p>
            <a:pPr indent="-228600" lvl="0" marL="228600" rtl="0" algn="just">
              <a:lnSpc>
                <a:spcPct val="90000"/>
              </a:lnSpc>
              <a:spcBef>
                <a:spcPts val="1000"/>
              </a:spcBef>
              <a:spcAft>
                <a:spcPts val="0"/>
              </a:spcAft>
              <a:buClr>
                <a:schemeClr val="dk1"/>
              </a:buClr>
              <a:buSzPts val="2800"/>
              <a:buChar char="•"/>
            </a:pPr>
            <a:r>
              <a:rPr lang="en-US"/>
              <a:t>On 4</a:t>
            </a:r>
            <a:r>
              <a:rPr baseline="30000" lang="en-US"/>
              <a:t>th</a:t>
            </a:r>
            <a:r>
              <a:rPr lang="en-US"/>
              <a:t> July Nawaz Sharif went to Washington and unilaterally signed the accord with USA without the participation of India. Pakistan agreed to withdraw its forces from Kargil and respect the line of Control. </a:t>
            </a:r>
            <a:endParaRPr/>
          </a:p>
          <a:p>
            <a:pPr indent="-228600" lvl="0" marL="228600" rtl="0" algn="just">
              <a:lnSpc>
                <a:spcPct val="90000"/>
              </a:lnSpc>
              <a:spcBef>
                <a:spcPts val="1000"/>
              </a:spcBef>
              <a:spcAft>
                <a:spcPts val="0"/>
              </a:spcAft>
              <a:buClr>
                <a:schemeClr val="dk1"/>
              </a:buClr>
              <a:buSzPts val="2800"/>
              <a:buChar char="•"/>
            </a:pPr>
            <a:r>
              <a:rPr lang="en-US"/>
              <a:t>As a result of this event the relationship between army and civilian government turned tense. </a:t>
            </a:r>
            <a:endParaRPr/>
          </a:p>
          <a:p>
            <a:pPr indent="-228600" lvl="0" marL="228600" rtl="0" algn="just">
              <a:lnSpc>
                <a:spcPct val="90000"/>
              </a:lnSpc>
              <a:spcBef>
                <a:spcPts val="1000"/>
              </a:spcBef>
              <a:spcAft>
                <a:spcPts val="0"/>
              </a:spcAft>
              <a:buClr>
                <a:schemeClr val="dk1"/>
              </a:buClr>
              <a:buSzPts val="2800"/>
              <a:buChar char="•"/>
            </a:pPr>
            <a:r>
              <a:rPr lang="en-US"/>
              <a:t>Nawaz Sharif wanted to promote Lt. Gen Zia Uddin, who was junior from his colleagues to general and appoint him chief of army staff. </a:t>
            </a:r>
            <a:endParaRPr/>
          </a:p>
          <a:p>
            <a:pPr indent="-228600" lvl="0" marL="228600" rtl="0" algn="just">
              <a:lnSpc>
                <a:spcPct val="90000"/>
              </a:lnSpc>
              <a:spcBef>
                <a:spcPts val="1000"/>
              </a:spcBef>
              <a:spcAft>
                <a:spcPts val="0"/>
              </a:spcAft>
              <a:buClr>
                <a:schemeClr val="dk1"/>
              </a:buClr>
              <a:buSzPts val="2800"/>
              <a:buChar char="•"/>
            </a:pPr>
            <a:r>
              <a:rPr lang="en-US"/>
              <a:t>General Pervaiz Musharaf was coming back to Pakistan from his visit to Sri Lanka. Nawaz Sharif ordered to not allow the PIA flight to land in Pakistan and land the flight either in Gulf states or India.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2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28"/>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28"/>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28"/>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28"/>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28"/>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28"/>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Military take over</a:t>
            </a:r>
            <a:endParaRPr/>
          </a:p>
        </p:txBody>
      </p:sp>
      <p:sp>
        <p:nvSpPr>
          <p:cNvPr id="253" name="Google Shape;253;p28"/>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Nawaz Sharif wanted to promote Lt. Gen Zia Uddin, who was junior from his colleagues to general and appoint him chief of army staff. </a:t>
            </a:r>
            <a:endParaRPr/>
          </a:p>
          <a:p>
            <a:pPr indent="-228600" lvl="0" marL="228600" rtl="0" algn="just">
              <a:lnSpc>
                <a:spcPct val="90000"/>
              </a:lnSpc>
              <a:spcBef>
                <a:spcPts val="1000"/>
              </a:spcBef>
              <a:spcAft>
                <a:spcPts val="0"/>
              </a:spcAft>
              <a:buClr>
                <a:schemeClr val="dk1"/>
              </a:buClr>
              <a:buSzPts val="2400"/>
              <a:buChar char="•"/>
            </a:pPr>
            <a:r>
              <a:rPr lang="en-US" sz="2400"/>
              <a:t>General Pervaiz Musharaf was coming back to Pakistan from his visit to Sri Lanka. Nawaz Sharif ordered to not allow the PIA flight to land in Pakistan and land the flight either in Gulf states or India. </a:t>
            </a:r>
            <a:endParaRPr/>
          </a:p>
          <a:p>
            <a:pPr indent="-228600" lvl="0" marL="228600" rtl="0" algn="just">
              <a:lnSpc>
                <a:spcPct val="90000"/>
              </a:lnSpc>
              <a:spcBef>
                <a:spcPts val="1000"/>
              </a:spcBef>
              <a:spcAft>
                <a:spcPts val="0"/>
              </a:spcAft>
              <a:buClr>
                <a:schemeClr val="dk1"/>
              </a:buClr>
              <a:buSzPts val="2400"/>
              <a:buChar char="•"/>
            </a:pPr>
            <a:r>
              <a:rPr lang="en-US" sz="2400"/>
              <a:t>But the military general has taken over the airport in Karachi, where Musharaf landed.</a:t>
            </a:r>
            <a:endParaRPr/>
          </a:p>
          <a:p>
            <a:pPr indent="-228600" lvl="0" marL="228600" rtl="0" algn="just">
              <a:lnSpc>
                <a:spcPct val="90000"/>
              </a:lnSpc>
              <a:spcBef>
                <a:spcPts val="1000"/>
              </a:spcBef>
              <a:spcAft>
                <a:spcPts val="0"/>
              </a:spcAft>
              <a:buClr>
                <a:schemeClr val="dk1"/>
              </a:buClr>
              <a:buSzPts val="2400"/>
              <a:buChar char="•"/>
            </a:pPr>
            <a:r>
              <a:rPr lang="en-US" sz="2400"/>
              <a:t>Military has already taken control of PTV, and Musharaf addressed the nation that he has imposed Martial law in Pakistan.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4"/>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4"/>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4"/>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4"/>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4"/>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14"/>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General elections of 1993</a:t>
            </a:r>
            <a:endParaRPr/>
          </a:p>
        </p:txBody>
      </p:sp>
      <p:sp>
        <p:nvSpPr>
          <p:cNvPr id="103" name="Google Shape;103;p14"/>
          <p:cNvSpPr txBox="1"/>
          <p:nvPr>
            <p:ph idx="1" type="body"/>
          </p:nvPr>
        </p:nvSpPr>
        <p:spPr>
          <a:xfrm>
            <a:off x="1119322" y="2490435"/>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Moeen Qureshi, a retired bureaucrat and ex-employee of world bank, was appointed as caretaker Prime Minister. </a:t>
            </a:r>
            <a:endParaRPr/>
          </a:p>
          <a:p>
            <a:pPr indent="-228600" lvl="0" marL="228600" rtl="0" algn="just">
              <a:lnSpc>
                <a:spcPct val="90000"/>
              </a:lnSpc>
              <a:spcBef>
                <a:spcPts val="1000"/>
              </a:spcBef>
              <a:spcAft>
                <a:spcPts val="0"/>
              </a:spcAft>
              <a:buClr>
                <a:schemeClr val="dk1"/>
              </a:buClr>
              <a:buSzPts val="2400"/>
              <a:buChar char="•"/>
            </a:pPr>
            <a:r>
              <a:rPr lang="en-US" sz="2400"/>
              <a:t>The elections held on 6</a:t>
            </a:r>
            <a:r>
              <a:rPr baseline="30000" lang="en-US" sz="2400"/>
              <a:t>th</a:t>
            </a:r>
            <a:r>
              <a:rPr lang="en-US" sz="2400"/>
              <a:t> February 1993. PPP won 86 seats and PML (N) won 72 seats out of 205 total seats of national assembly. </a:t>
            </a:r>
            <a:endParaRPr/>
          </a:p>
          <a:p>
            <a:pPr indent="-228600" lvl="0" marL="228600" rtl="0" algn="just">
              <a:lnSpc>
                <a:spcPct val="90000"/>
              </a:lnSpc>
              <a:spcBef>
                <a:spcPts val="1000"/>
              </a:spcBef>
              <a:spcAft>
                <a:spcPts val="0"/>
              </a:spcAft>
              <a:buClr>
                <a:schemeClr val="dk1"/>
              </a:buClr>
              <a:buSzPts val="2400"/>
              <a:buChar char="•"/>
            </a:pPr>
            <a:r>
              <a:rPr lang="en-US" sz="2400"/>
              <a:t>The overall percentage of voter decreased to 40.54 %.</a:t>
            </a:r>
            <a:endParaRPr/>
          </a:p>
          <a:p>
            <a:pPr indent="-228600" lvl="0" marL="228600" rtl="0" algn="just">
              <a:lnSpc>
                <a:spcPct val="90000"/>
              </a:lnSpc>
              <a:spcBef>
                <a:spcPts val="1000"/>
              </a:spcBef>
              <a:spcAft>
                <a:spcPts val="0"/>
              </a:spcAft>
              <a:buClr>
                <a:schemeClr val="dk1"/>
              </a:buClr>
              <a:buSzPts val="2400"/>
              <a:buChar char="•"/>
            </a:pPr>
            <a:r>
              <a:rPr lang="en-US" sz="2400"/>
              <a:t>The reason for the low turn around was lack of trust of the citizen in the politicians due to growing corruption, and inefficiency in governance.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15"/>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15"/>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5"/>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5"/>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5"/>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5"/>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Formation of government	</a:t>
            </a:r>
            <a:endParaRPr/>
          </a:p>
        </p:txBody>
      </p:sp>
      <p:sp>
        <p:nvSpPr>
          <p:cNvPr id="115" name="Google Shape;115;p15"/>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Benazir Bhutto became the Prime minister with the cooperation of  the PML (J) and independent member of the national assembly.</a:t>
            </a:r>
            <a:endParaRPr/>
          </a:p>
          <a:p>
            <a:pPr indent="-228600" lvl="0" marL="228600" rtl="0" algn="just">
              <a:lnSpc>
                <a:spcPct val="90000"/>
              </a:lnSpc>
              <a:spcBef>
                <a:spcPts val="1000"/>
              </a:spcBef>
              <a:spcAft>
                <a:spcPts val="0"/>
              </a:spcAft>
              <a:buClr>
                <a:schemeClr val="dk1"/>
              </a:buClr>
              <a:buSzPts val="2400"/>
              <a:buChar char="•"/>
            </a:pPr>
            <a:r>
              <a:rPr lang="en-US" sz="2400"/>
              <a:t>After the election of the Prime Minister and formation of the provincial assemblies the election of the President was to be held.</a:t>
            </a:r>
            <a:endParaRPr/>
          </a:p>
          <a:p>
            <a:pPr indent="-228600" lvl="0" marL="228600" rtl="0" algn="just">
              <a:lnSpc>
                <a:spcPct val="90000"/>
              </a:lnSpc>
              <a:spcBef>
                <a:spcPts val="1000"/>
              </a:spcBef>
              <a:spcAft>
                <a:spcPts val="0"/>
              </a:spcAft>
              <a:buClr>
                <a:schemeClr val="dk1"/>
              </a:buClr>
              <a:buSzPts val="2400"/>
              <a:buChar char="•"/>
            </a:pPr>
            <a:r>
              <a:rPr lang="en-US" sz="2400"/>
              <a:t>The nomination of different candidates were submitted in which the potential nominees were from PML (N) and PPP.</a:t>
            </a:r>
            <a:endParaRPr/>
          </a:p>
          <a:p>
            <a:pPr indent="-228600" lvl="0" marL="228600" rtl="0" algn="just">
              <a:lnSpc>
                <a:spcPct val="90000"/>
              </a:lnSpc>
              <a:spcBef>
                <a:spcPts val="1000"/>
              </a:spcBef>
              <a:spcAft>
                <a:spcPts val="0"/>
              </a:spcAft>
              <a:buClr>
                <a:schemeClr val="dk1"/>
              </a:buClr>
              <a:buSzPts val="2400"/>
              <a:buChar char="•"/>
            </a:pPr>
            <a:r>
              <a:rPr lang="en-US" sz="2400"/>
              <a:t>Wasim Sajjad was the acting President from PML (N) at that time who contested with Farooq Leghari from PPP.</a:t>
            </a:r>
            <a:endParaRPr/>
          </a:p>
          <a:p>
            <a:pPr indent="-228600" lvl="0" marL="228600" rtl="0" algn="just">
              <a:lnSpc>
                <a:spcPct val="90000"/>
              </a:lnSpc>
              <a:spcBef>
                <a:spcPts val="1000"/>
              </a:spcBef>
              <a:spcAft>
                <a:spcPts val="0"/>
              </a:spcAft>
              <a:buClr>
                <a:schemeClr val="dk1"/>
              </a:buClr>
              <a:buSzPts val="2400"/>
              <a:buChar char="•"/>
            </a:pPr>
            <a:r>
              <a:rPr lang="en-US" sz="2400"/>
              <a:t>Farooq Leghari won with  274 votes and Sajjad lost with 168 votes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1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16"/>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6"/>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6"/>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6"/>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6"/>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6"/>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Confrontation with Judiciary</a:t>
            </a:r>
            <a:endParaRPr/>
          </a:p>
        </p:txBody>
      </p:sp>
      <p:sp>
        <p:nvSpPr>
          <p:cNvPr id="127" name="Google Shape;127;p16"/>
          <p:cNvSpPr txBox="1"/>
          <p:nvPr>
            <p:ph idx="1" type="body"/>
          </p:nvPr>
        </p:nvSpPr>
        <p:spPr>
          <a:xfrm>
            <a:off x="1367624" y="2177170"/>
            <a:ext cx="9708995" cy="3880439"/>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Before becoming Prime Minister, Benazir had promised that she would bring reforms in appointment of the judges. The appointment would be based on merit rather than personal choices. </a:t>
            </a:r>
            <a:endParaRPr/>
          </a:p>
          <a:p>
            <a:pPr indent="-228600" lvl="0" marL="228600" rtl="0" algn="just">
              <a:lnSpc>
                <a:spcPct val="90000"/>
              </a:lnSpc>
              <a:spcBef>
                <a:spcPts val="1000"/>
              </a:spcBef>
              <a:spcAft>
                <a:spcPts val="0"/>
              </a:spcAft>
              <a:buClr>
                <a:schemeClr val="dk1"/>
              </a:buClr>
              <a:buSzPts val="2400"/>
              <a:buChar char="•"/>
            </a:pPr>
            <a:r>
              <a:rPr lang="en-US" sz="2400"/>
              <a:t>However, she did not follow what she has promised. On 5 June 1994, she appointed Justice Sajjad Ali Shah who was junior to Justice Jan and two other colleagues as the chief Justice of Pakistan. </a:t>
            </a:r>
            <a:endParaRPr/>
          </a:p>
          <a:p>
            <a:pPr indent="-228600" lvl="0" marL="228600" rtl="0" algn="just">
              <a:lnSpc>
                <a:spcPct val="90000"/>
              </a:lnSpc>
              <a:spcBef>
                <a:spcPts val="1000"/>
              </a:spcBef>
              <a:spcAft>
                <a:spcPts val="0"/>
              </a:spcAft>
              <a:buClr>
                <a:schemeClr val="dk1"/>
              </a:buClr>
              <a:buSzPts val="2400"/>
              <a:buChar char="•"/>
            </a:pPr>
            <a:r>
              <a:rPr lang="en-US" sz="2400"/>
              <a:t>The matter was taken by the supreme court to decide the issue of appointment of the judges.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idx="1" type="body"/>
          </p:nvPr>
        </p:nvSpPr>
        <p:spPr>
          <a:xfrm>
            <a:off x="838200" y="1298715"/>
            <a:ext cx="10515600" cy="352507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sz="2800"/>
              <a:t>The Judges judgment made consultation with the chief justice on the matter of the appointment of the judges effective. </a:t>
            </a:r>
            <a:endParaRPr/>
          </a:p>
          <a:p>
            <a:pPr indent="-228600" lvl="0" marL="228600" rtl="0" algn="just">
              <a:lnSpc>
                <a:spcPct val="90000"/>
              </a:lnSpc>
              <a:spcBef>
                <a:spcPts val="1000"/>
              </a:spcBef>
              <a:spcAft>
                <a:spcPts val="0"/>
              </a:spcAft>
              <a:buClr>
                <a:schemeClr val="dk1"/>
              </a:buClr>
              <a:buSzPts val="2800"/>
              <a:buChar char="•"/>
            </a:pPr>
            <a:r>
              <a:rPr lang="en-US" sz="2800"/>
              <a:t>President filed a petition that the President should have the authority to appoint the judges to ensure the independence of judiciary from executive but supreme judgement maintained that the appointment of the judges should be carried as per the constitutional practice that is through advice of Prime minister by President.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1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18"/>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8"/>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8"/>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18"/>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8"/>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8"/>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Economic conditions </a:t>
            </a:r>
            <a:endParaRPr/>
          </a:p>
        </p:txBody>
      </p:sp>
      <p:sp>
        <p:nvSpPr>
          <p:cNvPr id="144" name="Google Shape;144;p18"/>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IMF had informed the government that they would continue supporting financially if tax on agriculture is imposed, reduction is done on the military expenditure, the import duties is lifted, and reduction of tariffs.</a:t>
            </a:r>
            <a:endParaRPr/>
          </a:p>
          <a:p>
            <a:pPr indent="-228600" lvl="0" marL="228600" rtl="0" algn="just">
              <a:lnSpc>
                <a:spcPct val="90000"/>
              </a:lnSpc>
              <a:spcBef>
                <a:spcPts val="1000"/>
              </a:spcBef>
              <a:spcAft>
                <a:spcPts val="0"/>
              </a:spcAft>
              <a:buClr>
                <a:schemeClr val="dk1"/>
              </a:buClr>
              <a:buSzPts val="2400"/>
              <a:buChar char="•"/>
            </a:pPr>
            <a:r>
              <a:rPr lang="en-US" sz="2400"/>
              <a:t>Benazir government has started to purchase electricity from the Independent power producers. The rate of electricity increased which became a burden on the consumers. The industries were forced to pay large sum of money for the electricity.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1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19"/>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9"/>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9"/>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9"/>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9"/>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9"/>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Dismissal of Benazir government	</a:t>
            </a:r>
            <a:endParaRPr/>
          </a:p>
        </p:txBody>
      </p:sp>
      <p:sp>
        <p:nvSpPr>
          <p:cNvPr id="156" name="Google Shape;156;p19"/>
          <p:cNvSpPr txBox="1"/>
          <p:nvPr>
            <p:ph idx="1" type="body"/>
          </p:nvPr>
        </p:nvSpPr>
        <p:spPr>
          <a:xfrm>
            <a:off x="1367624" y="2490436"/>
            <a:ext cx="9708995" cy="1687669"/>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The President dissolved the assembly using his discretionary power under article 58 (2) (B) on  4 November 1996. </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20"/>
          <p:cNvSpPr txBox="1"/>
          <p:nvPr>
            <p:ph type="title"/>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Nawaz Sharif Second term (1997-1999)</a:t>
            </a:r>
            <a:endParaRPr/>
          </a:p>
        </p:txBody>
      </p:sp>
      <p:sp>
        <p:nvSpPr>
          <p:cNvPr id="163" name="Google Shape;163;p20"/>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20"/>
          <p:cNvSpPr txBox="1"/>
          <p:nvPr>
            <p:ph idx="1" type="body"/>
          </p:nvPr>
        </p:nvSpPr>
        <p:spPr>
          <a:xfrm>
            <a:off x="5126418" y="552091"/>
            <a:ext cx="6224335" cy="543153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Election of 1997</a:t>
            </a:r>
            <a:endParaRPr/>
          </a:p>
          <a:p>
            <a:pPr indent="-228600" lvl="0" marL="228600" rtl="0" algn="l">
              <a:lnSpc>
                <a:spcPct val="90000"/>
              </a:lnSpc>
              <a:spcBef>
                <a:spcPts val="1000"/>
              </a:spcBef>
              <a:spcAft>
                <a:spcPts val="0"/>
              </a:spcAft>
              <a:buClr>
                <a:schemeClr val="dk1"/>
              </a:buClr>
              <a:buSzPts val="2200"/>
              <a:buChar char="•"/>
            </a:pPr>
            <a:r>
              <a:rPr lang="en-US" sz="2200"/>
              <a:t>13</a:t>
            </a:r>
            <a:r>
              <a:rPr baseline="30000" lang="en-US" sz="2200"/>
              <a:t>th</a:t>
            </a:r>
            <a:r>
              <a:rPr lang="en-US" sz="2200"/>
              <a:t> amendment abolition of article 58(2)(B)</a:t>
            </a:r>
            <a:endParaRPr/>
          </a:p>
          <a:p>
            <a:pPr indent="-228600" lvl="0" marL="228600" rtl="0" algn="l">
              <a:lnSpc>
                <a:spcPct val="90000"/>
              </a:lnSpc>
              <a:spcBef>
                <a:spcPts val="1000"/>
              </a:spcBef>
              <a:spcAft>
                <a:spcPts val="0"/>
              </a:spcAft>
              <a:buClr>
                <a:schemeClr val="dk1"/>
              </a:buClr>
              <a:buSzPts val="2200"/>
              <a:buChar char="•"/>
            </a:pPr>
            <a:r>
              <a:rPr lang="en-US" sz="2200"/>
              <a:t>Construction of Motorway (M2)</a:t>
            </a:r>
            <a:endParaRPr/>
          </a:p>
          <a:p>
            <a:pPr indent="-228600" lvl="0" marL="228600" rtl="0" algn="l">
              <a:lnSpc>
                <a:spcPct val="90000"/>
              </a:lnSpc>
              <a:spcBef>
                <a:spcPts val="1000"/>
              </a:spcBef>
              <a:spcAft>
                <a:spcPts val="0"/>
              </a:spcAft>
              <a:buClr>
                <a:schemeClr val="dk1"/>
              </a:buClr>
              <a:buSzPts val="2200"/>
              <a:buChar char="•"/>
            </a:pPr>
            <a:r>
              <a:rPr lang="en-US" sz="2200"/>
              <a:t>Nuclear explosions</a:t>
            </a:r>
            <a:endParaRPr/>
          </a:p>
          <a:p>
            <a:pPr indent="-228600" lvl="0" marL="228600" rtl="0" algn="l">
              <a:lnSpc>
                <a:spcPct val="90000"/>
              </a:lnSpc>
              <a:spcBef>
                <a:spcPts val="1000"/>
              </a:spcBef>
              <a:spcAft>
                <a:spcPts val="0"/>
              </a:spcAft>
              <a:buClr>
                <a:schemeClr val="dk1"/>
              </a:buClr>
              <a:buSzPts val="2200"/>
              <a:buChar char="•"/>
            </a:pPr>
            <a:r>
              <a:rPr lang="en-US" sz="2200"/>
              <a:t>Lahore declaration</a:t>
            </a:r>
            <a:endParaRPr/>
          </a:p>
          <a:p>
            <a:pPr indent="-228600" lvl="0" marL="228600" rtl="0" algn="l">
              <a:lnSpc>
                <a:spcPct val="90000"/>
              </a:lnSpc>
              <a:spcBef>
                <a:spcPts val="1000"/>
              </a:spcBef>
              <a:spcAft>
                <a:spcPts val="0"/>
              </a:spcAft>
              <a:buClr>
                <a:schemeClr val="dk1"/>
              </a:buClr>
              <a:buSzPts val="2200"/>
              <a:buChar char="•"/>
            </a:pPr>
            <a:r>
              <a:rPr lang="en-US" sz="2200"/>
              <a:t>Kargil war</a:t>
            </a:r>
            <a:endParaRPr/>
          </a:p>
          <a:p>
            <a:pPr indent="-228600" lvl="0" marL="228600" rtl="0" algn="l">
              <a:lnSpc>
                <a:spcPct val="90000"/>
              </a:lnSpc>
              <a:spcBef>
                <a:spcPts val="1000"/>
              </a:spcBef>
              <a:spcAft>
                <a:spcPts val="0"/>
              </a:spcAft>
              <a:buClr>
                <a:schemeClr val="dk1"/>
              </a:buClr>
              <a:buSzPts val="2200"/>
              <a:buChar char="•"/>
            </a:pPr>
            <a:r>
              <a:rPr lang="en-US" sz="2200"/>
              <a:t>Military take over by Gen Musharaf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2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21"/>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21"/>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21"/>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21"/>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21"/>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21"/>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Elections 1997</a:t>
            </a:r>
            <a:endParaRPr/>
          </a:p>
        </p:txBody>
      </p:sp>
      <p:sp>
        <p:nvSpPr>
          <p:cNvPr id="176" name="Google Shape;176;p21"/>
          <p:cNvSpPr txBox="1"/>
          <p:nvPr>
            <p:ph idx="1" type="body"/>
          </p:nvPr>
        </p:nvSpPr>
        <p:spPr>
          <a:xfrm>
            <a:off x="1367624" y="2490436"/>
            <a:ext cx="9708995" cy="3830851"/>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Founding member of PPP, Meraj Khalid was appointed as the caretaker Prime Minster. He was a former speaker of national assembly and worked as chief minister of Punjab.</a:t>
            </a:r>
            <a:endParaRPr/>
          </a:p>
          <a:p>
            <a:pPr indent="-228600" lvl="0" marL="228600" rtl="0" algn="just">
              <a:lnSpc>
                <a:spcPct val="90000"/>
              </a:lnSpc>
              <a:spcBef>
                <a:spcPts val="1000"/>
              </a:spcBef>
              <a:spcAft>
                <a:spcPts val="0"/>
              </a:spcAft>
              <a:buClr>
                <a:schemeClr val="dk1"/>
              </a:buClr>
              <a:buSzPts val="2400"/>
              <a:buChar char="•"/>
            </a:pPr>
            <a:r>
              <a:rPr lang="en-US" sz="2400"/>
              <a:t>PML (N) won major seats this time in the election 134 out of 205. while PPP only won 19 seats. </a:t>
            </a:r>
            <a:endParaRPr/>
          </a:p>
          <a:p>
            <a:pPr indent="-228600" lvl="0" marL="228600" rtl="0" algn="just">
              <a:lnSpc>
                <a:spcPct val="90000"/>
              </a:lnSpc>
              <a:spcBef>
                <a:spcPts val="1000"/>
              </a:spcBef>
              <a:spcAft>
                <a:spcPts val="0"/>
              </a:spcAft>
              <a:buClr>
                <a:schemeClr val="dk1"/>
              </a:buClr>
              <a:buSzPts val="2400"/>
              <a:buChar char="•"/>
            </a:pPr>
            <a:r>
              <a:rPr lang="en-US" sz="2400"/>
              <a:t>Imran Khan formed his party with the name Pakistan Tehrik-e-Insaf few days before the general elections were scheduled.</a:t>
            </a:r>
            <a:endParaRPr/>
          </a:p>
          <a:p>
            <a:pPr indent="-228600" lvl="0" marL="228600" rtl="0" algn="just">
              <a:lnSpc>
                <a:spcPct val="90000"/>
              </a:lnSpc>
              <a:spcBef>
                <a:spcPts val="1000"/>
              </a:spcBef>
              <a:spcAft>
                <a:spcPts val="0"/>
              </a:spcAft>
              <a:buClr>
                <a:schemeClr val="dk1"/>
              </a:buClr>
              <a:buSzPts val="2400"/>
              <a:buChar char="•"/>
            </a:pPr>
            <a:r>
              <a:rPr lang="en-US" sz="2400"/>
              <a:t>The voter turn around decreased comparatively to the elections of 1993. It was 26 % in urban areas and 27 % in rural areas. </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