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Zia-ul-Haq Era (1977-1988)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Referendum 1984 </a:t>
            </a:r>
            <a:endParaRPr/>
          </a:p>
        </p:txBody>
      </p:sp>
      <p:sp>
        <p:nvSpPr>
          <p:cNvPr id="134" name="Google Shape;134;p22"/>
          <p:cNvSpPr txBox="1"/>
          <p:nvPr>
            <p:ph idx="1" type="body"/>
          </p:nvPr>
        </p:nvSpPr>
        <p:spPr>
          <a:xfrm>
            <a:off x="838200" y="1497496"/>
            <a:ext cx="10515600" cy="4679467"/>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Zia-ul-Haq decided to hold referendum to decide whether the people are with him or not. </a:t>
            </a:r>
            <a:endParaRPr/>
          </a:p>
          <a:p>
            <a:pPr indent="-228600" lvl="0" marL="228600" rtl="0" algn="l">
              <a:lnSpc>
                <a:spcPct val="90000"/>
              </a:lnSpc>
              <a:spcBef>
                <a:spcPts val="1000"/>
              </a:spcBef>
              <a:spcAft>
                <a:spcPts val="0"/>
              </a:spcAft>
              <a:buClr>
                <a:schemeClr val="dk1"/>
              </a:buClr>
              <a:buSzPct val="100000"/>
              <a:buChar char="•"/>
            </a:pPr>
            <a:r>
              <a:rPr lang="en-US"/>
              <a:t>The question which was asked in the referendum from the people was;</a:t>
            </a:r>
            <a:endParaRPr/>
          </a:p>
          <a:p>
            <a:pPr indent="0" lvl="0" marL="0" rtl="0" algn="l">
              <a:lnSpc>
                <a:spcPct val="90000"/>
              </a:lnSpc>
              <a:spcBef>
                <a:spcPts val="1000"/>
              </a:spcBef>
              <a:spcAft>
                <a:spcPts val="0"/>
              </a:spcAft>
              <a:buClr>
                <a:schemeClr val="dk1"/>
              </a:buClr>
              <a:buSzPct val="100000"/>
              <a:buNone/>
            </a:pPr>
            <a:r>
              <a:rPr lang="en-US"/>
              <a:t>         “whether the people of Pakistan endorse the process initiated by General Muhammad Zia-ul-Haq, The President of Pakistan for bringing laws of Pakistan in conformity with the injunctions as laid down in the Holy Quran and Sunnah of the Holy Prophet and for the preservation of the ideology of Pakistan and for the smooth and orderly transfer of power to the elected representatives of the people”</a:t>
            </a:r>
            <a:endParaRPr/>
          </a:p>
          <a:p>
            <a:pPr indent="-228600" lvl="0" marL="228600" rtl="0" algn="l">
              <a:lnSpc>
                <a:spcPct val="90000"/>
              </a:lnSpc>
              <a:spcBef>
                <a:spcPts val="1000"/>
              </a:spcBef>
              <a:spcAft>
                <a:spcPts val="0"/>
              </a:spcAft>
              <a:buClr>
                <a:schemeClr val="dk1"/>
              </a:buClr>
              <a:buSzPct val="100000"/>
              <a:buChar char="•"/>
            </a:pPr>
            <a:r>
              <a:rPr lang="en-US"/>
              <a:t>The option of Yes or No was given to the people.</a:t>
            </a:r>
            <a:endParaRPr/>
          </a:p>
          <a:p>
            <a:pPr indent="-228600" lvl="0" marL="228600" rtl="0" algn="l">
              <a:lnSpc>
                <a:spcPct val="90000"/>
              </a:lnSpc>
              <a:spcBef>
                <a:spcPts val="1000"/>
              </a:spcBef>
              <a:spcAft>
                <a:spcPts val="0"/>
              </a:spcAft>
              <a:buClr>
                <a:schemeClr val="dk1"/>
              </a:buClr>
              <a:buSzPct val="100000"/>
              <a:buChar char="•"/>
            </a:pPr>
            <a:r>
              <a:rPr lang="en-US"/>
              <a:t>97.7 % of the people voted in favor of the retention of the Zia rule</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Elections 1985</a:t>
            </a:r>
            <a:br>
              <a:rPr b="1" lang="en-US"/>
            </a:br>
            <a:endParaRPr/>
          </a:p>
        </p:txBody>
      </p:sp>
      <p:sp>
        <p:nvSpPr>
          <p:cNvPr id="140" name="Google Shape;140;p23"/>
          <p:cNvSpPr txBox="1"/>
          <p:nvPr>
            <p:ph idx="1" type="body"/>
          </p:nvPr>
        </p:nvSpPr>
        <p:spPr>
          <a:xfrm>
            <a:off x="838200" y="1258957"/>
            <a:ext cx="10515600" cy="49180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elections were announced by Zia to be held on February 1985. </a:t>
            </a:r>
            <a:endParaRPr/>
          </a:p>
          <a:p>
            <a:pPr indent="-228600" lvl="0" marL="228600" rtl="0" algn="l">
              <a:lnSpc>
                <a:spcPct val="90000"/>
              </a:lnSpc>
              <a:spcBef>
                <a:spcPts val="1000"/>
              </a:spcBef>
              <a:spcAft>
                <a:spcPts val="0"/>
              </a:spcAft>
              <a:buClr>
                <a:schemeClr val="dk1"/>
              </a:buClr>
              <a:buSzPts val="2800"/>
              <a:buChar char="•"/>
            </a:pPr>
            <a:r>
              <a:rPr lang="en-US"/>
              <a:t>The elections were to be held on non-party basis</a:t>
            </a:r>
            <a:endParaRPr/>
          </a:p>
          <a:p>
            <a:pPr indent="-228600" lvl="0" marL="228600" rtl="0" algn="l">
              <a:lnSpc>
                <a:spcPct val="90000"/>
              </a:lnSpc>
              <a:spcBef>
                <a:spcPts val="1000"/>
              </a:spcBef>
              <a:spcAft>
                <a:spcPts val="0"/>
              </a:spcAft>
              <a:buClr>
                <a:schemeClr val="dk1"/>
              </a:buClr>
              <a:buSzPts val="2800"/>
              <a:buChar char="•"/>
            </a:pPr>
            <a:r>
              <a:rPr lang="en-US"/>
              <a:t>Separate electorate would be maintained for the minority representation</a:t>
            </a:r>
            <a:endParaRPr/>
          </a:p>
          <a:p>
            <a:pPr indent="-228600" lvl="0" marL="228600" rtl="0" algn="l">
              <a:lnSpc>
                <a:spcPct val="90000"/>
              </a:lnSpc>
              <a:spcBef>
                <a:spcPts val="1000"/>
              </a:spcBef>
              <a:spcAft>
                <a:spcPts val="0"/>
              </a:spcAft>
              <a:buClr>
                <a:schemeClr val="dk1"/>
              </a:buClr>
              <a:buSzPts val="2800"/>
              <a:buChar char="•"/>
            </a:pPr>
            <a:r>
              <a:rPr lang="en-US"/>
              <a:t>Armed forced would assist the election commission and the civil forces for conducting the elections.</a:t>
            </a:r>
            <a:endParaRPr/>
          </a:p>
          <a:p>
            <a:pPr indent="-228600" lvl="0" marL="228600" rtl="0" algn="l">
              <a:lnSpc>
                <a:spcPct val="90000"/>
              </a:lnSpc>
              <a:spcBef>
                <a:spcPts val="1000"/>
              </a:spcBef>
              <a:spcAft>
                <a:spcPts val="0"/>
              </a:spcAft>
              <a:buClr>
                <a:schemeClr val="dk1"/>
              </a:buClr>
              <a:buSzPts val="2800"/>
              <a:buChar char="•"/>
            </a:pPr>
            <a:r>
              <a:rPr lang="en-US"/>
              <a:t>Zia introduced Revival of Constitution of 1973 Order with some key amendments. </a:t>
            </a:r>
            <a:endParaRPr/>
          </a:p>
          <a:p>
            <a:pPr indent="-228600" lvl="0" marL="228600" rtl="0" algn="l">
              <a:lnSpc>
                <a:spcPct val="90000"/>
              </a:lnSpc>
              <a:spcBef>
                <a:spcPts val="1000"/>
              </a:spcBef>
              <a:spcAft>
                <a:spcPts val="0"/>
              </a:spcAft>
              <a:buClr>
                <a:schemeClr val="dk1"/>
              </a:buClr>
              <a:buSzPts val="2800"/>
              <a:buChar char="•"/>
            </a:pPr>
            <a:r>
              <a:rPr lang="en-US"/>
              <a:t>The arbitrary powers were increased of the President.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Afghan War Settlement</a:t>
            </a:r>
            <a:endParaRPr/>
          </a:p>
        </p:txBody>
      </p:sp>
      <p:sp>
        <p:nvSpPr>
          <p:cNvPr id="146" name="Google Shape;146;p24"/>
          <p:cNvSpPr txBox="1"/>
          <p:nvPr>
            <p:ph idx="1" type="body"/>
          </p:nvPr>
        </p:nvSpPr>
        <p:spPr>
          <a:xfrm>
            <a:off x="838200" y="140155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In 1979, Russian forces invaded Afghanistan. Communism came to the threshold of Pakistan when forces led by Babrak Karmel overthrew the Government of Afghanistan. Some 120,000 Russian troops entered Afghanistan .The Afghan people organized a resistance force against this blatant aggression. The Soviet forces suffered greatly in terms of manpower and material, and the Afghan War proved expensive even for a world power like the Soviet Union.</a:t>
            </a:r>
            <a:endParaRPr/>
          </a:p>
          <a:p>
            <a:pPr indent="-228600" lvl="0" marL="228600" rtl="0" algn="just">
              <a:lnSpc>
                <a:spcPct val="90000"/>
              </a:lnSpc>
              <a:spcBef>
                <a:spcPts val="1000"/>
              </a:spcBef>
              <a:spcAft>
                <a:spcPts val="0"/>
              </a:spcAft>
              <a:buClr>
                <a:schemeClr val="dk1"/>
              </a:buClr>
              <a:buSzPct val="100000"/>
              <a:buChar char="•"/>
            </a:pPr>
            <a:r>
              <a:rPr lang="en-US"/>
              <a:t>It has always been said about Afghanistan that it can be invaded and occupied easily but it is very difficult to hold and control it. Afghans have a history of resisting foreign invaders. The British imperial power failed in all three attempts to occupy and control Afghanistan. The Soviets were to learn the same lesson. In the beginning, the Soviet army was successful in occupying and controlling Afghanistan.</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838200" y="619677"/>
            <a:ext cx="10515600" cy="6006410"/>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lang="en-US"/>
              <a:t> On the domestic front his policy of Islamization became more relevant as it was seen that in the neighboring Afghanistan, Islam was in danger. As Pakistan was a frontline state, huge amounts of money, military equipment and aid arrived in Pakistan. The huge amounts of aid that poured in propped up Zia’s government. With the Afghan problem, a new phase of modernization of the military began. The arms provided to Afghanistan freedom fighters were also provided to the Pakistan Army. As a result the Pakistan Army became better equipped.</a:t>
            </a:r>
            <a:endParaRPr/>
          </a:p>
          <a:p>
            <a:pPr indent="-228600" lvl="0" marL="228600" rtl="0" algn="l">
              <a:lnSpc>
                <a:spcPct val="90000"/>
              </a:lnSpc>
              <a:spcBef>
                <a:spcPts val="1000"/>
              </a:spcBef>
              <a:spcAft>
                <a:spcPts val="0"/>
              </a:spcAft>
              <a:buClr>
                <a:schemeClr val="dk1"/>
              </a:buClr>
              <a:buSzPct val="100000"/>
              <a:buChar char="•"/>
            </a:pPr>
            <a:r>
              <a:rPr lang="en-US"/>
              <a:t>Other than the problems faced due to the Afghan War efforts, the Soviet Empire was breaking apart at the seams. This led the Soviets to seek peace in Afghanistan. Negotiations on Afghanistan were carried out under Zia’s Government, and the Geneva Accord was signed on April 14, 1988, under which the Soviet Union agreed to withdraw its forces in two installments .The Soviet Government lived up to its commitment of withdrawal of forces according to the agreed timetable.</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838200" y="318052"/>
            <a:ext cx="10515600" cy="585891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The victory in Afghanistan was achieved at a great cost to Pakistan. It had to look after and feed more than three million Afghan refugees that had crossed over to Pakistan. The refugees were a great economic burden on Pakistan. Not only this but, they also caused the problem of drugs and gunrunning in the country.</a:t>
            </a:r>
            <a:endParaRPr/>
          </a:p>
          <a:p>
            <a:pPr indent="-228600" lvl="0" marL="228600" rtl="0" algn="just">
              <a:lnSpc>
                <a:spcPct val="90000"/>
              </a:lnSpc>
              <a:spcBef>
                <a:spcPts val="1000"/>
              </a:spcBef>
              <a:spcAft>
                <a:spcPts val="0"/>
              </a:spcAft>
              <a:buClr>
                <a:schemeClr val="dk1"/>
              </a:buClr>
              <a:buSzPts val="2800"/>
              <a:buChar char="•"/>
            </a:pPr>
            <a:r>
              <a:rPr lang="en-US"/>
              <a:t>Long after the Soviet forces had left Afghanistan, fighting continued between the various factions of the mujahideen. With the emergence of the Taliban, Pakistan found itself an ally in Afghanistan that enforced peace and virtually eliminated the drug cultivation. After the September 11 tragedy of 2001, world attention again focused on Afghanistan as they considered it as training grounds of terrorists responsible for the tragedy. The Talibans were removed by power and a U. S. led coalition installed an interim government in Afghanistan, which till today keeps a fragile peace in the country. Meanwhile Pakistan continues to suffer numerous problems from the legacy of the Afghan War such as refugees, drugs, guns, crime, and terrorism.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 Elections, February 1985</a:t>
            </a:r>
            <a:br>
              <a:rPr lang="en-US"/>
            </a:br>
            <a:endParaRPr/>
          </a:p>
        </p:txBody>
      </p:sp>
      <p:sp>
        <p:nvSpPr>
          <p:cNvPr id="162" name="Google Shape;16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After the 1984 referendum, General Zia announced elections of the National and Provincial Assemblies in February 1985. The elections were to be held on a non-party basis, which was legalized through an amendment to the 1973 Constitution. Each candidate had to be supported by at least 50 people to be able to contest in the elections. In a nationwide speech on January 12, 1985, General Zia also announced various other conditions for the elections. Amendments were made in the Political Parties Act of 1962. These amendments affected all political parties. The opposition parties, M. R. D., boycotted the elections, as their demands for party-based elections and restoration of the 1973 Constitution were not met.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1" type="body"/>
          </p:nvPr>
        </p:nvSpPr>
        <p:spPr>
          <a:xfrm>
            <a:off x="718930" y="93772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general elections to the National and Provincial Assemblies were held peacefully and with a large participation of the people. Total voter turnout for the National Assembly was 53.69 percent. In the Provincial Assemblies elections, where the constituencies were smaller and the contest harder, the turnout of the voters was even better. It was 57.37 percent nationwide. The newly elected National Assembly was to replace the Majlis-i-Shoora and was to have legislative powers as well. Muhammad Khan Junejo was appointed as the Prime Minister and he formed the government. It was this newly elected Assembly that set the tone for later years by incorporating the controversial Eighth Amendment in the Constitution of Pakistan.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Muhammad Khan Junejo Becomes Prime Minister</a:t>
            </a:r>
            <a:br>
              <a:rPr lang="en-US"/>
            </a:br>
            <a:endParaRPr/>
          </a:p>
        </p:txBody>
      </p:sp>
      <p:sp>
        <p:nvSpPr>
          <p:cNvPr id="173" name="Google Shape;173;p29"/>
          <p:cNvSpPr txBox="1"/>
          <p:nvPr>
            <p:ph idx="1" type="body"/>
          </p:nvPr>
        </p:nvSpPr>
        <p:spPr>
          <a:xfrm>
            <a:off x="838200" y="1192696"/>
            <a:ext cx="10515600" cy="555266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After the Presidential referendum of December 1984, elections for the National and Provincial Assemblies were held in February 1985 on a non-party basis. President Zia-ul-Haq nominated Muhammad Khan Junejo as the Prime Minister of Pakistan on March 20, 1985.</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On being nominated, Muhammad Khan Junejo promised the nation that he would lift the Martial Law and restore a civilian government as soon as possible. Junejo’s position was weak and vulnerable under the constitutional amendments made by Zia, which made the position of the President paramount and that of the Prime Minister subordinate. Despite his weak position, Junejo, after being sworn in as the Prime Minister, carried out his promise of lifting the Martial Law and the restoration of fundamental rights, but at the price of the Eight Amendment and validating the Revival of the Constitutional Order.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idx="1" type="body"/>
          </p:nvPr>
        </p:nvSpPr>
        <p:spPr>
          <a:xfrm>
            <a:off x="705679" y="1017242"/>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Junejo’s regime met its sudden and unexpected end while he was returning from a visit to South Korea on May 29, 1988. General Zia dismissed Junejo’s Government using the controversial rule under Article 58(2) b of the Constitution. According to General Zia, Junejo’s Government had been dismissed because the law and order situation had broken down to an alarming extent and the government could not be run in accordance with the Constitution. Not only were the Junejo Government dismissed, but also were the Federal and Provincial Assemblies and the Provincial Cabinets and their Chief Ministers. General Zia installed a new caretaker government in the Center and Provinces. Fresh elections were promised after 90 days but were eventually held on November 16, 1988, three months after Zia’s death in a plane crash.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Historic 8th Amendment is passed</a:t>
            </a:r>
            <a:br>
              <a:rPr lang="en-US"/>
            </a:br>
            <a:endParaRPr/>
          </a:p>
        </p:txBody>
      </p:sp>
      <p:sp>
        <p:nvSpPr>
          <p:cNvPr id="184" name="Google Shape;184;p31"/>
          <p:cNvSpPr txBox="1"/>
          <p:nvPr>
            <p:ph idx="1" type="body"/>
          </p:nvPr>
        </p:nvSpPr>
        <p:spPr>
          <a:xfrm>
            <a:off x="838200" y="1166191"/>
            <a:ext cx="10515600" cy="532668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1973 Constitution of Pakistan envisaged a Parliamentary System of government, with the balance of power tilted towards the Prime Minister. The President could not exercise his powers without the concurrence of the Prime Minister. The Eight Constitutional Amendment, however, altered the form of the Constitution drastically. Passed by the Senate on November 14, 1985, the Eight Amendment affected almost 19 clauses of the Constitution and brought the office of the President of Pakistan almost at par with that of the Prime Minister.</a:t>
            </a:r>
            <a:endParaRPr/>
          </a:p>
          <a:p>
            <a:pPr indent="-228600" lvl="0" marL="228600" rtl="0" algn="just">
              <a:lnSpc>
                <a:spcPct val="90000"/>
              </a:lnSpc>
              <a:spcBef>
                <a:spcPts val="1000"/>
              </a:spcBef>
              <a:spcAft>
                <a:spcPts val="0"/>
              </a:spcAft>
              <a:buClr>
                <a:schemeClr val="dk1"/>
              </a:buClr>
              <a:buSzPts val="2800"/>
              <a:buChar char="•"/>
            </a:pPr>
            <a:r>
              <a:rPr lang="en-US"/>
              <a:t>However, the most controversial power awarded to the office of the President was under the Article 58(2) b, which was the power of dissolution of the National Assembly at his own discretion.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Outline</a:t>
            </a:r>
            <a:endParaRPr/>
          </a:p>
        </p:txBody>
      </p:sp>
      <p:sp>
        <p:nvSpPr>
          <p:cNvPr id="90" name="Google Shape;9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Introduction</a:t>
            </a:r>
            <a:endParaRPr/>
          </a:p>
          <a:p>
            <a:pPr indent="-228600" lvl="0" marL="228600" rtl="0" algn="l">
              <a:lnSpc>
                <a:spcPct val="90000"/>
              </a:lnSpc>
              <a:spcBef>
                <a:spcPts val="1000"/>
              </a:spcBef>
              <a:spcAft>
                <a:spcPts val="0"/>
              </a:spcAft>
              <a:buClr>
                <a:schemeClr val="dk1"/>
              </a:buClr>
              <a:buSzPct val="100000"/>
              <a:buChar char="•"/>
            </a:pPr>
            <a:r>
              <a:rPr lang="en-US"/>
              <a:t>Islamization</a:t>
            </a:r>
            <a:endParaRPr/>
          </a:p>
          <a:p>
            <a:pPr indent="-228600" lvl="0" marL="228600" rtl="0" algn="l">
              <a:lnSpc>
                <a:spcPct val="90000"/>
              </a:lnSpc>
              <a:spcBef>
                <a:spcPts val="1000"/>
              </a:spcBef>
              <a:spcAft>
                <a:spcPts val="0"/>
              </a:spcAft>
              <a:buClr>
                <a:schemeClr val="dk1"/>
              </a:buClr>
              <a:buSzPct val="100000"/>
              <a:buChar char="•"/>
            </a:pPr>
            <a:r>
              <a:rPr lang="en-US"/>
              <a:t>Bhutto’s trial</a:t>
            </a:r>
            <a:endParaRPr/>
          </a:p>
          <a:p>
            <a:pPr indent="-228600" lvl="0" marL="228600" rtl="0" algn="l">
              <a:lnSpc>
                <a:spcPct val="90000"/>
              </a:lnSpc>
              <a:spcBef>
                <a:spcPts val="1000"/>
              </a:spcBef>
              <a:spcAft>
                <a:spcPts val="0"/>
              </a:spcAft>
              <a:buClr>
                <a:schemeClr val="dk1"/>
              </a:buClr>
              <a:buSzPct val="100000"/>
              <a:buChar char="•"/>
            </a:pPr>
            <a:r>
              <a:rPr lang="en-US"/>
              <a:t>Movement for restoration of Democracy 1983</a:t>
            </a:r>
            <a:endParaRPr/>
          </a:p>
          <a:p>
            <a:pPr indent="-228600" lvl="0" marL="228600" rtl="0" algn="l">
              <a:lnSpc>
                <a:spcPct val="90000"/>
              </a:lnSpc>
              <a:spcBef>
                <a:spcPts val="1000"/>
              </a:spcBef>
              <a:spcAft>
                <a:spcPts val="0"/>
              </a:spcAft>
              <a:buClr>
                <a:schemeClr val="dk1"/>
              </a:buClr>
              <a:buSzPct val="100000"/>
              <a:buChar char="•"/>
            </a:pPr>
            <a:r>
              <a:rPr lang="en-US"/>
              <a:t>The Afghan War Settlement</a:t>
            </a:r>
            <a:endParaRPr/>
          </a:p>
          <a:p>
            <a:pPr indent="-228600" lvl="0" marL="228600" rtl="0" algn="l">
              <a:lnSpc>
                <a:spcPct val="90000"/>
              </a:lnSpc>
              <a:spcBef>
                <a:spcPts val="1000"/>
              </a:spcBef>
              <a:spcAft>
                <a:spcPts val="0"/>
              </a:spcAft>
              <a:buClr>
                <a:schemeClr val="dk1"/>
              </a:buClr>
              <a:buSzPct val="100000"/>
              <a:buChar char="•"/>
            </a:pPr>
            <a:r>
              <a:rPr lang="en-US"/>
              <a:t>Referendum 1984</a:t>
            </a:r>
            <a:endParaRPr/>
          </a:p>
          <a:p>
            <a:pPr indent="-228600" lvl="0" marL="228600" rtl="0" algn="l">
              <a:lnSpc>
                <a:spcPct val="90000"/>
              </a:lnSpc>
              <a:spcBef>
                <a:spcPts val="1000"/>
              </a:spcBef>
              <a:spcAft>
                <a:spcPts val="0"/>
              </a:spcAft>
              <a:buClr>
                <a:schemeClr val="dk1"/>
              </a:buClr>
              <a:buSzPct val="100000"/>
              <a:buChar char="•"/>
            </a:pPr>
            <a:r>
              <a:rPr lang="en-US"/>
              <a:t>General Elections, February 1985</a:t>
            </a:r>
            <a:endParaRPr/>
          </a:p>
          <a:p>
            <a:pPr indent="-228600" lvl="0" marL="228600" rtl="0" algn="l">
              <a:lnSpc>
                <a:spcPct val="90000"/>
              </a:lnSpc>
              <a:spcBef>
                <a:spcPts val="1000"/>
              </a:spcBef>
              <a:spcAft>
                <a:spcPts val="0"/>
              </a:spcAft>
              <a:buClr>
                <a:schemeClr val="dk1"/>
              </a:buClr>
              <a:buSzPct val="100000"/>
              <a:buChar char="•"/>
            </a:pPr>
            <a:r>
              <a:rPr lang="en-US"/>
              <a:t>Muhammad Khan Junejo Becomes Prime Minister</a:t>
            </a:r>
            <a:endParaRPr/>
          </a:p>
          <a:p>
            <a:pPr indent="-228600" lvl="0" marL="228600" rtl="0" algn="l">
              <a:lnSpc>
                <a:spcPct val="90000"/>
              </a:lnSpc>
              <a:spcBef>
                <a:spcPts val="1000"/>
              </a:spcBef>
              <a:spcAft>
                <a:spcPts val="0"/>
              </a:spcAft>
              <a:buClr>
                <a:schemeClr val="dk1"/>
              </a:buClr>
              <a:buSzPct val="100000"/>
              <a:buChar char="•"/>
            </a:pPr>
            <a:r>
              <a:rPr lang="en-US"/>
              <a:t>Historic 8th Amendment is passed</a:t>
            </a:r>
            <a:endParaRPr/>
          </a:p>
          <a:p>
            <a:pPr indent="-228600" lvl="0" marL="228600" rtl="0" algn="l">
              <a:lnSpc>
                <a:spcPct val="90000"/>
              </a:lnSpc>
              <a:spcBef>
                <a:spcPts val="1000"/>
              </a:spcBef>
              <a:spcAft>
                <a:spcPts val="0"/>
              </a:spcAft>
              <a:buClr>
                <a:schemeClr val="dk1"/>
              </a:buClr>
              <a:buSzPct val="100000"/>
              <a:buChar char="•"/>
            </a:pPr>
            <a:r>
              <a:rPr lang="en-US"/>
              <a:t>Ojhri Camp Disaster</a:t>
            </a:r>
            <a:endParaRPr/>
          </a:p>
          <a:p>
            <a:pPr indent="-228600" lvl="0" marL="228600" rtl="0" algn="l">
              <a:lnSpc>
                <a:spcPct val="90000"/>
              </a:lnSpc>
              <a:spcBef>
                <a:spcPts val="1000"/>
              </a:spcBef>
              <a:spcAft>
                <a:spcPts val="0"/>
              </a:spcAft>
              <a:buClr>
                <a:schemeClr val="dk1"/>
              </a:buClr>
              <a:buSzPct val="100000"/>
              <a:buChar char="•"/>
            </a:pPr>
            <a:r>
              <a:rPr lang="en-US"/>
              <a:t>Death of General Zia-ul-Haq</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 type="body"/>
          </p:nvPr>
        </p:nvSpPr>
        <p:spPr>
          <a:xfrm>
            <a:off x="838200" y="371061"/>
            <a:ext cx="10515600" cy="5805902"/>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Other clauses amended by the Eight Amendment dealt with the office of the Prime Minister, Senate, and Governors. Article 51 increased the number of the National Assembly seats from 200 to 207. The number of the Senate seats was increased from 63 to 87 under Article 59. The Eight Amendment also indemnified the entire President’s Orders, Ordinances, Martial Law Regulations and Martial Law Orders, including the Referendum Orders made between July 5, 1977, and September 13, 1985.</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Eighth Amendment is considered as a landmark in the constitutional history of Pakistan. It not only altered the very form of the Constitution from purely Parliamentary to semi-Presidential, but also changed the constitutional and political history of the country.</a:t>
            </a:r>
            <a:endParaRPr/>
          </a:p>
          <a:p>
            <a:pPr indent="-228600" lvl="0" marL="228600" rtl="0" algn="l">
              <a:lnSpc>
                <a:spcPct val="90000"/>
              </a:lnSpc>
              <a:spcBef>
                <a:spcPts val="1000"/>
              </a:spcBef>
              <a:spcAft>
                <a:spcPts val="0"/>
              </a:spcAft>
              <a:buClr>
                <a:schemeClr val="dk1"/>
              </a:buClr>
              <a:buSzPts val="2800"/>
              <a:buChar char="•"/>
            </a:pPr>
            <a:br>
              <a:rPr lang="en-US"/>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idx="1" type="body"/>
          </p:nvPr>
        </p:nvSpPr>
        <p:spPr>
          <a:xfrm>
            <a:off x="838200" y="304800"/>
            <a:ext cx="10515600" cy="58721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Ojhri Camp Disaster</a:t>
            </a:r>
            <a:endParaRPr/>
          </a:p>
          <a:p>
            <a:pPr indent="-228600" lvl="0" marL="228600" rtl="0" algn="just">
              <a:lnSpc>
                <a:spcPct val="90000"/>
              </a:lnSpc>
              <a:spcBef>
                <a:spcPts val="1000"/>
              </a:spcBef>
              <a:spcAft>
                <a:spcPts val="0"/>
              </a:spcAft>
              <a:buClr>
                <a:schemeClr val="dk1"/>
              </a:buClr>
              <a:buSzPts val="2800"/>
              <a:buChar char="•"/>
            </a:pPr>
            <a:r>
              <a:rPr lang="en-US"/>
              <a:t>It was a depot established during the British period where the British kept their arms and ammunition.</a:t>
            </a:r>
            <a:endParaRPr/>
          </a:p>
          <a:p>
            <a:pPr indent="-228600" lvl="0" marL="228600" rtl="0" algn="just">
              <a:lnSpc>
                <a:spcPct val="90000"/>
              </a:lnSpc>
              <a:spcBef>
                <a:spcPts val="1000"/>
              </a:spcBef>
              <a:spcAft>
                <a:spcPts val="0"/>
              </a:spcAft>
              <a:buClr>
                <a:schemeClr val="dk1"/>
              </a:buClr>
              <a:buSzPts val="2800"/>
              <a:buChar char="•"/>
            </a:pPr>
            <a:r>
              <a:rPr lang="en-US"/>
              <a:t>On 10 April, 1988, a fire broke out in that depot due to which there occurred severe explosion. There were missiles, rockets, and bombs in that depot.</a:t>
            </a:r>
            <a:endParaRPr/>
          </a:p>
          <a:p>
            <a:pPr indent="-228600" lvl="0" marL="228600" rtl="0" algn="just">
              <a:lnSpc>
                <a:spcPct val="90000"/>
              </a:lnSpc>
              <a:spcBef>
                <a:spcPts val="1000"/>
              </a:spcBef>
              <a:spcAft>
                <a:spcPts val="0"/>
              </a:spcAft>
              <a:buClr>
                <a:schemeClr val="dk1"/>
              </a:buClr>
              <a:buSzPts val="2800"/>
              <a:buChar char="•"/>
            </a:pPr>
            <a:r>
              <a:rPr lang="en-US"/>
              <a:t>Junejo appointed a commission to investigate the incident. The report of the commission held the former chief of ISI Akhtar AbdurRehman, and sitting chief of ISI General Hamid Gul responsible for the incident.</a:t>
            </a:r>
            <a:endParaRPr/>
          </a:p>
          <a:p>
            <a:pPr indent="-228600" lvl="0" marL="228600" rtl="0" algn="just">
              <a:lnSpc>
                <a:spcPct val="90000"/>
              </a:lnSpc>
              <a:spcBef>
                <a:spcPts val="1000"/>
              </a:spcBef>
              <a:spcAft>
                <a:spcPts val="0"/>
              </a:spcAft>
              <a:buClr>
                <a:schemeClr val="dk1"/>
              </a:buClr>
              <a:buSzPts val="2800"/>
              <a:buChar char="•"/>
            </a:pPr>
            <a:r>
              <a:rPr lang="en-US"/>
              <a:t>In order to avoid the trial of the ISI chiefs, Zia dismissed the elected government of Junejo, and accused him of corruption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Death of General Zia-ul-Haq</a:t>
            </a:r>
            <a:br>
              <a:rPr lang="en-US"/>
            </a:br>
            <a:endParaRPr/>
          </a:p>
        </p:txBody>
      </p:sp>
      <p:sp>
        <p:nvSpPr>
          <p:cNvPr id="200" name="Google Shape;20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General Muhammad Zia-ul-Haq was killed in an air crash on August 17, 1988. He had gone to Bhawalpur to see a demonstration of tanks where he was accompanied by a number of Generals, including the Chairman Joint Chiefs of Staff Committee, Chief of General Staff, high-ranking Military Attaches, as well as the U. S. Ambassador to Pakistan. On his return journey, his military transport aircraft, a C-130, exploded in mid-air a few minutes after takeoff from Bhawalpur airport, killing all passengers aboard including the President.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838200" y="636104"/>
            <a:ext cx="10515600" cy="554085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Zia-ul-Haq imposed Martial law on 5</a:t>
            </a:r>
            <a:r>
              <a:rPr baseline="30000" lang="en-US"/>
              <a:t>th</a:t>
            </a:r>
            <a:r>
              <a:rPr lang="en-US"/>
              <a:t> July 1977. The fundamental rights of the people were suspended .</a:t>
            </a:r>
            <a:endParaRPr/>
          </a:p>
          <a:p>
            <a:pPr indent="-228600" lvl="0" marL="228600" rtl="0" algn="just">
              <a:lnSpc>
                <a:spcPct val="90000"/>
              </a:lnSpc>
              <a:spcBef>
                <a:spcPts val="1000"/>
              </a:spcBef>
              <a:spcAft>
                <a:spcPts val="0"/>
              </a:spcAft>
              <a:buClr>
                <a:schemeClr val="dk1"/>
              </a:buClr>
              <a:buSzPts val="2800"/>
              <a:buChar char="•"/>
            </a:pPr>
            <a:r>
              <a:rPr lang="en-US"/>
              <a:t>The political activities were banned. All political parties were dismissed, and no new political party could establish itself. </a:t>
            </a:r>
            <a:endParaRPr/>
          </a:p>
          <a:p>
            <a:pPr indent="-228600" lvl="0" marL="228600" rtl="0" algn="just">
              <a:lnSpc>
                <a:spcPct val="90000"/>
              </a:lnSpc>
              <a:spcBef>
                <a:spcPts val="1000"/>
              </a:spcBef>
              <a:spcAft>
                <a:spcPts val="0"/>
              </a:spcAft>
              <a:buClr>
                <a:schemeClr val="dk1"/>
              </a:buClr>
              <a:buSzPts val="2800"/>
              <a:buChar char="•"/>
            </a:pPr>
            <a:r>
              <a:rPr lang="en-US"/>
              <a:t>Zia said that he want to restore democracy. He promised that the elections would be held in 90 days and the power would be transferred to the elected representatives of the people. </a:t>
            </a:r>
            <a:endParaRPr/>
          </a:p>
          <a:p>
            <a:pPr indent="-228600" lvl="0" marL="228600" rtl="0" algn="just">
              <a:lnSpc>
                <a:spcPct val="90000"/>
              </a:lnSpc>
              <a:spcBef>
                <a:spcPts val="1000"/>
              </a:spcBef>
              <a:spcAft>
                <a:spcPts val="0"/>
              </a:spcAft>
              <a:buClr>
                <a:schemeClr val="dk1"/>
              </a:buClr>
              <a:buSzPts val="2800"/>
              <a:buChar char="•"/>
            </a:pPr>
            <a:r>
              <a:rPr lang="en-US"/>
              <a:t>However, the imposition of Martial law was different this time, because the constitution was not abrogated rather it was held in abeyance. </a:t>
            </a:r>
            <a:endParaRPr/>
          </a:p>
          <a:p>
            <a:pPr indent="-228600" lvl="0" marL="228600" rtl="0" algn="just">
              <a:lnSpc>
                <a:spcPct val="90000"/>
              </a:lnSpc>
              <a:spcBef>
                <a:spcPts val="1000"/>
              </a:spcBef>
              <a:spcAft>
                <a:spcPts val="0"/>
              </a:spcAft>
              <a:buClr>
                <a:schemeClr val="dk1"/>
              </a:buClr>
              <a:buSzPts val="2800"/>
              <a:buChar char="•"/>
            </a:pPr>
            <a:r>
              <a:rPr lang="en-US"/>
              <a:t>It was declared that the Martial law order 1977 will be used to administer the country.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Policy of Islamization or Shariatization</a:t>
            </a:r>
            <a:br>
              <a:rPr b="1" lang="en-US"/>
            </a:br>
            <a:endParaRPr/>
          </a:p>
        </p:txBody>
      </p:sp>
      <p:sp>
        <p:nvSpPr>
          <p:cNvPr id="101" name="Google Shape;10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Legal System</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In 1978, General Muhammad Zia-UL-Haq announced the legal system in the whole country that would be consist or based on Nizam-ie-Mustafa </a:t>
            </a:r>
            <a:r>
              <a:rPr b="1" lang="en-US" sz="2800">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For the constitutional amendments or changing, special Shariat bench was established or formulated. These benches were set up in each of the four provincial high courts and appellate branch in Supreme Court. After a year, the Shariat court replaced by the name of Federal Shariat court</a:t>
            </a:r>
            <a:endParaRPr b="1"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1" type="body"/>
          </p:nvPr>
        </p:nvSpPr>
        <p:spPr>
          <a:xfrm>
            <a:off x="838200" y="530087"/>
            <a:ext cx="10515600" cy="564687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b="1" lang="en-US" sz="2400"/>
              <a:t>Zakat</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He introduced the government collection of Zakat (almsgiving). zakat policy introduced which applied in saving as well as other investments at the rate or ratio of 2.5% per annum.</a:t>
            </a:r>
            <a:endParaRPr/>
          </a:p>
          <a:p>
            <a:pPr indent="0" lvl="0" marL="0" marR="0" rtl="0" algn="just">
              <a:lnSpc>
                <a:spcPct val="107000"/>
              </a:lnSpc>
              <a:spcBef>
                <a:spcPts val="200"/>
              </a:spcBef>
              <a:spcAft>
                <a:spcPts val="0"/>
              </a:spcAft>
              <a:buClr>
                <a:schemeClr val="dk1"/>
              </a:buClr>
              <a:buSzPts val="2400"/>
              <a:buNone/>
            </a:pPr>
            <a:r>
              <a:rPr b="1" lang="en-US" sz="2400">
                <a:latin typeface="Times New Roman"/>
                <a:ea typeface="Times New Roman"/>
                <a:cs typeface="Times New Roman"/>
                <a:sym typeface="Times New Roman"/>
              </a:rPr>
              <a:t>Council of Islamic Ideology (CII):</a:t>
            </a:r>
            <a:endParaRPr b="1" sz="2400">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first step is to formulate the Council of Islamic ideology CII. The function of CII was advised to the government to Islamize the policy and all the existing laws in the country or state according to the Quran Sunna and Hadith.</a:t>
            </a:r>
            <a:endParaRPr sz="2400">
              <a:latin typeface="Calibri"/>
              <a:ea typeface="Calibri"/>
              <a:cs typeface="Calibri"/>
              <a:sym typeface="Calibri"/>
            </a:endParaRPr>
          </a:p>
          <a:p>
            <a:pPr indent="0" lvl="0" marL="0" marR="0" rtl="0" algn="just">
              <a:lnSpc>
                <a:spcPct val="107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Educational sector policy</a:t>
            </a:r>
            <a:endParaRPr b="1" sz="2400">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education sector, higher education curriculums were also revised according to the teaching of Quran and Sunnah and in the light of Hadith. The school curriculums were also revised and stress or focused on Islamic principles and teaching of Pakistan ideology</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1" type="body"/>
          </p:nvPr>
        </p:nvSpPr>
        <p:spPr>
          <a:xfrm>
            <a:off x="838200" y="556591"/>
            <a:ext cx="10515600" cy="5620372"/>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107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Media sector policy:</a:t>
            </a:r>
            <a:endParaRPr b="1" sz="2400">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electronic media sector, and press were strictly compelled to reflect the orthodox valve of Islam and other activities like woman drama, woman sports stage performance was discouraged. The woman T.V announcers and news anchors were ordered to cover their heads during board caste on T.V</a:t>
            </a:r>
            <a:endParaRPr/>
          </a:p>
          <a:p>
            <a:pPr indent="0" lvl="0" marL="0" rtl="0" algn="just">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USSR invasion of Afghanistan</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USSR invaded Afghanistan on 25th December 1979.</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viewpoints of the United States and Pakistan merged here, as Pakistan turned into the front- line state in the control of the Soviet risk. It was the era of Cold War, between the two giants i.e., America and USSR. So, America decided to covertly fight USSR on Afghan soil and bury it on “Graveyard of Empires”.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Pakistan's backing for the Afghan Mujahedeen turned out to be invaluable in helping them to contain Soviet socialism</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Ziaul Haq effectively used this opportunity to fortify its Armed Forces and advance its atomic weapons program.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Bhutto’s trial</a:t>
            </a:r>
            <a:endParaRPr/>
          </a:p>
        </p:txBody>
      </p:sp>
      <p:sp>
        <p:nvSpPr>
          <p:cNvPr id="117" name="Google Shape;117;p19"/>
          <p:cNvSpPr txBox="1"/>
          <p:nvPr>
            <p:ph idx="1" type="body"/>
          </p:nvPr>
        </p:nvSpPr>
        <p:spPr>
          <a:xfrm>
            <a:off x="838200" y="1311965"/>
            <a:ext cx="10515600" cy="486499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Bhutto and the PNA leaders were held in protective custody in Muree. </a:t>
            </a:r>
            <a:endParaRPr/>
          </a:p>
          <a:p>
            <a:pPr indent="-228600" lvl="0" marL="228600" rtl="0" algn="just">
              <a:lnSpc>
                <a:spcPct val="90000"/>
              </a:lnSpc>
              <a:spcBef>
                <a:spcPts val="1000"/>
              </a:spcBef>
              <a:spcAft>
                <a:spcPts val="0"/>
              </a:spcAft>
              <a:buClr>
                <a:schemeClr val="dk1"/>
              </a:buClr>
              <a:buSzPts val="2800"/>
              <a:buChar char="•"/>
            </a:pPr>
            <a:r>
              <a:rPr lang="en-US"/>
              <a:t>However, they were released soon after the imposition of the Martial law.</a:t>
            </a:r>
            <a:endParaRPr/>
          </a:p>
          <a:p>
            <a:pPr indent="-228600" lvl="0" marL="228600" rtl="0" algn="just">
              <a:lnSpc>
                <a:spcPct val="90000"/>
              </a:lnSpc>
              <a:spcBef>
                <a:spcPts val="1000"/>
              </a:spcBef>
              <a:spcAft>
                <a:spcPts val="0"/>
              </a:spcAft>
              <a:buClr>
                <a:schemeClr val="dk1"/>
              </a:buClr>
              <a:buSzPts val="2800"/>
              <a:buChar char="•"/>
            </a:pPr>
            <a:r>
              <a:rPr lang="en-US"/>
              <a:t>Bhutto started his mass election campaign and toured Multan, Lahore, Karachi, and Peshawar. </a:t>
            </a:r>
            <a:endParaRPr/>
          </a:p>
          <a:p>
            <a:pPr indent="-228600" lvl="0" marL="228600" rtl="0" algn="just">
              <a:lnSpc>
                <a:spcPct val="90000"/>
              </a:lnSpc>
              <a:spcBef>
                <a:spcPts val="1000"/>
              </a:spcBef>
              <a:spcAft>
                <a:spcPts val="0"/>
              </a:spcAft>
              <a:buClr>
                <a:schemeClr val="dk1"/>
              </a:buClr>
              <a:buSzPts val="2800"/>
              <a:buChar char="•"/>
            </a:pPr>
            <a:r>
              <a:rPr lang="en-US"/>
              <a:t>Zia thought that the popularity Bhutto might not diminish with the passage of time. </a:t>
            </a:r>
            <a:endParaRPr/>
          </a:p>
          <a:p>
            <a:pPr indent="-228600" lvl="0" marL="228600" rtl="0" algn="just">
              <a:lnSpc>
                <a:spcPct val="90000"/>
              </a:lnSpc>
              <a:spcBef>
                <a:spcPts val="1000"/>
              </a:spcBef>
              <a:spcAft>
                <a:spcPts val="0"/>
              </a:spcAft>
              <a:buClr>
                <a:schemeClr val="dk1"/>
              </a:buClr>
              <a:buSzPts val="2800"/>
              <a:buChar char="•"/>
            </a:pPr>
            <a:r>
              <a:rPr lang="en-US"/>
              <a:t>Bhutto was arrested under the murder charges of Muhammad Ahmed Khan father of Ahmed Raza Kasuri by Lahore high court.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 type="body"/>
          </p:nvPr>
        </p:nvSpPr>
        <p:spPr>
          <a:xfrm>
            <a:off x="838200" y="410817"/>
            <a:ext cx="10515600" cy="57661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However, Bhutto was granted Bail by Lahore High court.</a:t>
            </a:r>
            <a:endParaRPr/>
          </a:p>
          <a:p>
            <a:pPr indent="-228600" lvl="0" marL="228600" rtl="0" algn="l">
              <a:lnSpc>
                <a:spcPct val="90000"/>
              </a:lnSpc>
              <a:spcBef>
                <a:spcPts val="1000"/>
              </a:spcBef>
              <a:spcAft>
                <a:spcPts val="0"/>
              </a:spcAft>
              <a:buClr>
                <a:schemeClr val="dk1"/>
              </a:buClr>
              <a:buSzPts val="2800"/>
              <a:buChar char="•"/>
            </a:pPr>
            <a:r>
              <a:rPr lang="en-US"/>
              <a:t>But Bhutto was arrested again by Zia ul Haq. The trial started again in Lahore High court.</a:t>
            </a:r>
            <a:endParaRPr/>
          </a:p>
          <a:p>
            <a:pPr indent="-228600" lvl="0" marL="228600" rtl="0" algn="l">
              <a:lnSpc>
                <a:spcPct val="90000"/>
              </a:lnSpc>
              <a:spcBef>
                <a:spcPts val="1000"/>
              </a:spcBef>
              <a:spcAft>
                <a:spcPts val="0"/>
              </a:spcAft>
              <a:buClr>
                <a:schemeClr val="dk1"/>
              </a:buClr>
              <a:buSzPts val="2800"/>
              <a:buChar char="•"/>
            </a:pPr>
            <a:r>
              <a:rPr lang="en-US"/>
              <a:t>The Federal security force junior officials confessed that they had been involved with Bhutto in murder.</a:t>
            </a:r>
            <a:endParaRPr/>
          </a:p>
          <a:p>
            <a:pPr indent="-228600" lvl="0" marL="228600" rtl="0" algn="l">
              <a:lnSpc>
                <a:spcPct val="90000"/>
              </a:lnSpc>
              <a:spcBef>
                <a:spcPts val="1000"/>
              </a:spcBef>
              <a:spcAft>
                <a:spcPts val="0"/>
              </a:spcAft>
              <a:buClr>
                <a:schemeClr val="dk1"/>
              </a:buClr>
              <a:buSzPts val="2800"/>
              <a:buChar char="•"/>
            </a:pPr>
            <a:r>
              <a:rPr lang="en-US"/>
              <a:t> The High court in its judgement convicted all the accused for criminal conspiracy and murder and sentenced them to death.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Movement for restoration of Democracy 1983</a:t>
            </a:r>
            <a:endParaRPr/>
          </a:p>
        </p:txBody>
      </p:sp>
      <p:sp>
        <p:nvSpPr>
          <p:cNvPr id="128" name="Google Shape;12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February, 1981, PPP and several other smaller parties who had never been or were no longer associated with the PNA formed a group named the Movement for the restoration of Democracy (MRD).</a:t>
            </a:r>
            <a:endParaRPr/>
          </a:p>
          <a:p>
            <a:pPr indent="-228600" lvl="0" marL="228600" rtl="0" algn="l">
              <a:lnSpc>
                <a:spcPct val="90000"/>
              </a:lnSpc>
              <a:spcBef>
                <a:spcPts val="1000"/>
              </a:spcBef>
              <a:spcAft>
                <a:spcPts val="0"/>
              </a:spcAft>
              <a:buClr>
                <a:schemeClr val="dk1"/>
              </a:buClr>
              <a:buSzPts val="2800"/>
              <a:buChar char="•"/>
            </a:pPr>
            <a:r>
              <a:rPr lang="en-US"/>
              <a:t>The parties included: Jamiat-i-ulema-i-Islam, Tehrik-i-Istaqlal, and PPP. </a:t>
            </a:r>
            <a:endParaRPr/>
          </a:p>
          <a:p>
            <a:pPr indent="-228600" lvl="0" marL="228600" rtl="0" algn="l">
              <a:lnSpc>
                <a:spcPct val="90000"/>
              </a:lnSpc>
              <a:spcBef>
                <a:spcPts val="1000"/>
              </a:spcBef>
              <a:spcAft>
                <a:spcPts val="0"/>
              </a:spcAft>
              <a:buClr>
                <a:schemeClr val="dk1"/>
              </a:buClr>
              <a:buSzPts val="2800"/>
              <a:buChar char="•"/>
            </a:pPr>
            <a:r>
              <a:rPr lang="en-US"/>
              <a:t>However, the hijacking of Pakistan International Airline (PIA) by AL-Zulfiqar, an organization led by Murtaza Bhutto son of Z.A Bhutto. </a:t>
            </a:r>
            <a:endParaRPr/>
          </a:p>
          <a:p>
            <a:pPr indent="-228600" lvl="0" marL="228600" rtl="0" algn="l">
              <a:lnSpc>
                <a:spcPct val="90000"/>
              </a:lnSpc>
              <a:spcBef>
                <a:spcPts val="1000"/>
              </a:spcBef>
              <a:spcAft>
                <a:spcPts val="0"/>
              </a:spcAft>
              <a:buClr>
                <a:schemeClr val="dk1"/>
              </a:buClr>
              <a:buSzPts val="2800"/>
              <a:buChar char="•"/>
            </a:pPr>
            <a:r>
              <a:rPr lang="en-US"/>
              <a:t>The plane was taken first from Karachi to Kabul then Damascus. The Hijackers killed some young army officers.</a:t>
            </a:r>
            <a:endParaRPr/>
          </a:p>
          <a:p>
            <a:pPr indent="-228600" lvl="0" marL="228600" rtl="0" algn="l">
              <a:lnSpc>
                <a:spcPct val="90000"/>
              </a:lnSpc>
              <a:spcBef>
                <a:spcPts val="1000"/>
              </a:spcBef>
              <a:spcAft>
                <a:spcPts val="0"/>
              </a:spcAft>
              <a:buClr>
                <a:schemeClr val="dk1"/>
              </a:buClr>
              <a:buSzPts val="2800"/>
              <a:buChar char="•"/>
            </a:pPr>
            <a:r>
              <a:rPr lang="en-US"/>
              <a:t>As a result of which public reaction started to tilt against the PPP.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