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6858000" cx="9144000"/>
  <p:notesSz cx="6858000" cy="9144000"/>
  <p:embeddedFontLst>
    <p:embeddedFont>
      <p:font typeface="Constantia"/>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6" roundtripDataSignature="AMtx7mhTlHHnAFf3aM0YTfW1ndCufOwn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Constantia-bold.fntdata"/><Relationship Id="rId10" Type="http://schemas.openxmlformats.org/officeDocument/2006/relationships/slide" Target="slides/slide4.xml"/><Relationship Id="rId32" Type="http://schemas.openxmlformats.org/officeDocument/2006/relationships/font" Target="fonts/Constantia-regular.fntdata"/><Relationship Id="rId13" Type="http://schemas.openxmlformats.org/officeDocument/2006/relationships/slide" Target="slides/slide7.xml"/><Relationship Id="rId35" Type="http://schemas.openxmlformats.org/officeDocument/2006/relationships/font" Target="fonts/Constantia-boldItalic.fntdata"/><Relationship Id="rId12" Type="http://schemas.openxmlformats.org/officeDocument/2006/relationships/slide" Target="slides/slide6.xml"/><Relationship Id="rId34" Type="http://schemas.openxmlformats.org/officeDocument/2006/relationships/font" Target="fonts/Constantia-italic.fntdata"/><Relationship Id="rId15" Type="http://schemas.openxmlformats.org/officeDocument/2006/relationships/slide" Target="slides/slide9.xml"/><Relationship Id="rId14" Type="http://schemas.openxmlformats.org/officeDocument/2006/relationships/slide" Target="slides/slide8.xml"/><Relationship Id="rId36" Type="http://customschemas.google.com/relationships/presentationmetadata" Target="meta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439FD7"/>
            </a:gs>
            <a:gs pos="25000">
              <a:srgbClr val="4397CA"/>
            </a:gs>
            <a:gs pos="100000">
              <a:srgbClr val="00466A"/>
            </a:gs>
          </a:gsLst>
          <a:path path="circle">
            <a:fillToRect b="50%" l="50%" r="50%" t="50%"/>
          </a:path>
          <a:tileRect/>
        </a:gradFill>
      </p:bgPr>
    </p:bg>
    <p:spTree>
      <p:nvGrpSpPr>
        <p:cNvPr id="20" name="Shape 20"/>
        <p:cNvGrpSpPr/>
        <p:nvPr/>
      </p:nvGrpSpPr>
      <p:grpSpPr>
        <a:xfrm>
          <a:off x="0" y="0"/>
          <a:ext cx="0" cy="0"/>
          <a:chOff x="0" y="0"/>
          <a:chExt cx="0" cy="0"/>
        </a:xfrm>
      </p:grpSpPr>
      <p:sp>
        <p:nvSpPr>
          <p:cNvPr id="21" name="Google Shape;21;p36"/>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lvl1pPr lvl="0" algn="r">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6"/>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rmAutofit/>
          </a:bodyPr>
          <a:lstStyle>
            <a:lvl1pPr lvl="0" marR="4572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23" name="Google Shape;23;p36"/>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6"/>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6"/>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7" name="Shape 87"/>
        <p:cNvGrpSpPr/>
        <p:nvPr/>
      </p:nvGrpSpPr>
      <p:grpSpPr>
        <a:xfrm>
          <a:off x="0" y="0"/>
          <a:ext cx="0" cy="0"/>
          <a:chOff x="0" y="0"/>
          <a:chExt cx="0" cy="0"/>
        </a:xfrm>
      </p:grpSpPr>
      <p:sp>
        <p:nvSpPr>
          <p:cNvPr id="88" name="Google Shape;88;p44"/>
          <p:cNvSpPr/>
          <p:nvPr/>
        </p:nvSpPr>
        <p:spPr>
          <a:xfrm flipH="1" rot="-10380000">
            <a:off x="3165753" y="1108077"/>
            <a:ext cx="5257800" cy="4114800"/>
          </a:xfrm>
          <a:prstGeom prst="snipRoundRect">
            <a:avLst>
              <a:gd fmla="val 0" name="adj1"/>
              <a:gd fmla="val 3646" name="adj2"/>
            </a:avLst>
          </a:prstGeom>
          <a:solidFill>
            <a:srgbClr val="FFFFFF"/>
          </a:solidFill>
          <a:ln cap="rnd" cmpd="sng" w="9525">
            <a:solidFill>
              <a:srgbClr val="C0C0C0"/>
            </a:solidFill>
            <a:prstDash val="solid"/>
            <a:round/>
            <a:headEnd len="sm" w="sm" type="none"/>
            <a:tailEnd len="sm" w="sm" type="none"/>
          </a:ln>
          <a:effectLst>
            <a:outerShdw blurRad="63500" sx="98500" kx="100000" rotWithShape="0" algn="tl" dir="7500000" dist="38500" sy="10008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89" name="Google Shape;89;p44"/>
          <p:cNvSpPr/>
          <p:nvPr/>
        </p:nvSpPr>
        <p:spPr>
          <a:xfrm flipH="1" rot="-10380000">
            <a:off x="8004134" y="5359769"/>
            <a:ext cx="155448" cy="155448"/>
          </a:xfrm>
          <a:prstGeom prst="rtTriangle">
            <a:avLst/>
          </a:prstGeom>
          <a:solidFill>
            <a:srgbClr val="FFFFFF"/>
          </a:solidFill>
          <a:ln cap="flat" cmpd="sng" w="12700">
            <a:solidFill>
              <a:srgbClr val="FFFFFF"/>
            </a:solidFill>
            <a:prstDash val="solid"/>
            <a:bevel/>
            <a:headEnd len="sm" w="sm" type="none"/>
            <a:tailEnd len="sm" w="sm" type="none"/>
          </a:ln>
          <a:effectLst>
            <a:outerShdw blurRad="19685" rotWithShape="0" algn="tl" dir="12900000" dist="6350">
              <a:srgbClr val="000000">
                <a:alpha val="4666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90" name="Google Shape;90;p44"/>
          <p:cNvSpPr txBox="1"/>
          <p:nvPr>
            <p:ph type="title"/>
          </p:nvPr>
        </p:nvSpPr>
        <p:spPr>
          <a:xfrm>
            <a:off x="609600" y="1176996"/>
            <a:ext cx="2212848" cy="1582621"/>
          </a:xfrm>
          <a:prstGeom prst="rect">
            <a:avLst/>
          </a:prstGeom>
          <a:noFill/>
          <a:ln>
            <a:noFill/>
          </a:ln>
        </p:spPr>
        <p:txBody>
          <a:bodyPr anchorCtr="0" anchor="b" bIns="45700" lIns="45700" spcFirstLastPara="1" rIns="45700" wrap="square" tIns="45700">
            <a:normAutofit/>
          </a:bodyPr>
          <a:lstStyle>
            <a:lvl1pPr lvl="0" algn="l">
              <a:spcBef>
                <a:spcPts val="0"/>
              </a:spcBef>
              <a:spcAft>
                <a:spcPts val="0"/>
              </a:spcAft>
              <a:buClr>
                <a:schemeClr val="dk2"/>
              </a:buClr>
              <a:buSzPts val="2000"/>
              <a:buFont typeface="Calibri"/>
              <a:buNone/>
              <a:defRPr b="1" sz="2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44"/>
          <p:cNvSpPr txBox="1"/>
          <p:nvPr>
            <p:ph idx="1" type="body"/>
          </p:nvPr>
        </p:nvSpPr>
        <p:spPr>
          <a:xfrm>
            <a:off x="609600" y="2828785"/>
            <a:ext cx="2209800" cy="2179320"/>
          </a:xfrm>
          <a:prstGeom prst="rect">
            <a:avLst/>
          </a:prstGeom>
          <a:noFill/>
          <a:ln>
            <a:noFill/>
          </a:ln>
        </p:spPr>
        <p:txBody>
          <a:bodyPr anchorCtr="0" anchor="t" bIns="45700" lIns="64000" spcFirstLastPara="1" rIns="45700" wrap="square" tIns="45700">
            <a:normAutofit/>
          </a:bodyPr>
          <a:lstStyle>
            <a:lvl1pPr indent="-228600" lvl="0" marL="457200" algn="l">
              <a:spcBef>
                <a:spcPts val="250"/>
              </a:spcBef>
              <a:spcAft>
                <a:spcPts val="0"/>
              </a:spcAft>
              <a:buSzPts val="1235"/>
              <a:buFont typeface="Constantia"/>
              <a:buNone/>
              <a:defRPr sz="1300"/>
            </a:lvl1pPr>
            <a:lvl2pPr indent="-293369" lvl="1" marL="914400" algn="l">
              <a:spcBef>
                <a:spcPts val="240"/>
              </a:spcBef>
              <a:spcAft>
                <a:spcPts val="0"/>
              </a:spcAft>
              <a:buSzPts val="1020"/>
              <a:buChar char="⚫"/>
              <a:defRPr sz="1200"/>
            </a:lvl2pPr>
            <a:lvl3pPr indent="-273050" lvl="2" marL="1371600" algn="l">
              <a:spcBef>
                <a:spcPts val="200"/>
              </a:spcBef>
              <a:spcAft>
                <a:spcPts val="0"/>
              </a:spcAft>
              <a:buSzPts val="700"/>
              <a:buChar char="⚫"/>
              <a:defRPr sz="1000"/>
            </a:lvl3pPr>
            <a:lvl4pPr indent="-265747" lvl="3" marL="1828800" algn="l">
              <a:spcBef>
                <a:spcPts val="180"/>
              </a:spcBef>
              <a:spcAft>
                <a:spcPts val="0"/>
              </a:spcAft>
              <a:buSzPts val="585"/>
              <a:buChar char="⚫"/>
              <a:defRPr sz="900"/>
            </a:lvl4pPr>
            <a:lvl5pPr indent="-265747" lvl="4" marL="2286000" algn="l">
              <a:spcBef>
                <a:spcPts val="180"/>
              </a:spcBef>
              <a:spcAft>
                <a:spcPts val="0"/>
              </a:spcAft>
              <a:buSzPts val="585"/>
              <a:buChar char="⚫"/>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2" name="Google Shape;92;p4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44"/>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44"/>
          <p:cNvSpPr txBox="1"/>
          <p:nvPr>
            <p:ph idx="12" type="sldNum"/>
          </p:nvPr>
        </p:nvSpPr>
        <p:spPr>
          <a:xfrm>
            <a:off x="8077200" y="6356350"/>
            <a:ext cx="6096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5" name="Google Shape;95;p44"/>
          <p:cNvSpPr/>
          <p:nvPr>
            <p:ph idx="2" type="pic"/>
          </p:nvPr>
        </p:nvSpPr>
        <p:spPr>
          <a:xfrm rot="420000">
            <a:off x="3485793" y="1199517"/>
            <a:ext cx="4617720" cy="3931920"/>
          </a:xfrm>
          <a:prstGeom prst="rect">
            <a:avLst/>
          </a:prstGeom>
          <a:solidFill>
            <a:schemeClr val="lt2"/>
          </a:solidFill>
          <a:ln cap="rnd" cmpd="sng" w="9525">
            <a:solidFill>
              <a:srgbClr val="C0C0C0"/>
            </a:solidFill>
            <a:prstDash val="solid"/>
            <a:round/>
            <a:headEnd len="sm" w="sm" type="none"/>
            <a:tailEnd len="sm" w="sm" type="none"/>
          </a:ln>
        </p:spPr>
      </p:sp>
      <p:sp>
        <p:nvSpPr>
          <p:cNvPr id="96" name="Google Shape;96;p44"/>
          <p:cNvSpPr/>
          <p:nvPr/>
        </p:nvSpPr>
        <p:spPr>
          <a:xfrm flipH="1" rot="10800000">
            <a:off x="-9525" y="5816600"/>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97" name="Google Shape;97;p44"/>
          <p:cNvSpPr/>
          <p:nvPr/>
        </p:nvSpPr>
        <p:spPr>
          <a:xfrm flipH="1" rot="10800000">
            <a:off x="4381500" y="6219825"/>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8" name="Shape 98"/>
        <p:cNvGrpSpPr/>
        <p:nvPr/>
      </p:nvGrpSpPr>
      <p:grpSpPr>
        <a:xfrm>
          <a:off x="0" y="0"/>
          <a:ext cx="0" cy="0"/>
          <a:chOff x="0" y="0"/>
          <a:chExt cx="0" cy="0"/>
        </a:xfrm>
      </p:grpSpPr>
      <p:sp>
        <p:nvSpPr>
          <p:cNvPr id="99" name="Google Shape;99;p45"/>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45"/>
          <p:cNvSpPr txBox="1"/>
          <p:nvPr>
            <p:ph idx="1" type="body"/>
          </p:nvPr>
        </p:nvSpPr>
        <p:spPr>
          <a:xfrm rot="5400000">
            <a:off x="2377440" y="15240"/>
            <a:ext cx="4389120" cy="822960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1" name="Google Shape;101;p45"/>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45"/>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45"/>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4" name="Shape 104"/>
        <p:cNvGrpSpPr/>
        <p:nvPr/>
      </p:nvGrpSpPr>
      <p:grpSpPr>
        <a:xfrm>
          <a:off x="0" y="0"/>
          <a:ext cx="0" cy="0"/>
          <a:chOff x="0" y="0"/>
          <a:chExt cx="0" cy="0"/>
        </a:xfrm>
      </p:grpSpPr>
      <p:sp>
        <p:nvSpPr>
          <p:cNvPr id="105" name="Google Shape;105;p46"/>
          <p:cNvSpPr txBox="1"/>
          <p:nvPr>
            <p:ph type="title"/>
          </p:nvPr>
        </p:nvSpPr>
        <p:spPr>
          <a:xfrm rot="5400000">
            <a:off x="5052218" y="2491583"/>
            <a:ext cx="5211763" cy="20574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46"/>
          <p:cNvSpPr txBox="1"/>
          <p:nvPr>
            <p:ph idx="1" type="body"/>
          </p:nvPr>
        </p:nvSpPr>
        <p:spPr>
          <a:xfrm rot="5400000">
            <a:off x="861219" y="510383"/>
            <a:ext cx="5211763" cy="601980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7" name="Google Shape;107;p46"/>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46"/>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46"/>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7" name="Shape 37"/>
        <p:cNvGrpSpPr/>
        <p:nvPr/>
      </p:nvGrpSpPr>
      <p:grpSpPr>
        <a:xfrm>
          <a:off x="0" y="0"/>
          <a:ext cx="0" cy="0"/>
          <a:chOff x="0" y="0"/>
          <a:chExt cx="0" cy="0"/>
        </a:xfrm>
      </p:grpSpPr>
      <p:sp>
        <p:nvSpPr>
          <p:cNvPr id="38" name="Google Shape;38;p37"/>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37"/>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0" name="Google Shape;40;p37"/>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7"/>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7"/>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3" name="Shape 43"/>
        <p:cNvGrpSpPr/>
        <p:nvPr/>
      </p:nvGrpSpPr>
      <p:grpSpPr>
        <a:xfrm>
          <a:off x="0" y="0"/>
          <a:ext cx="0" cy="0"/>
          <a:chOff x="0" y="0"/>
          <a:chExt cx="0" cy="0"/>
        </a:xfrm>
      </p:grpSpPr>
      <p:sp>
        <p:nvSpPr>
          <p:cNvPr id="44" name="Google Shape;44;p38"/>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38"/>
          <p:cNvSpPr txBox="1"/>
          <p:nvPr>
            <p:ph idx="1" type="body"/>
          </p:nvPr>
        </p:nvSpPr>
        <p:spPr>
          <a:xfrm>
            <a:off x="457200" y="1920085"/>
            <a:ext cx="4038600" cy="4434840"/>
          </a:xfrm>
          <a:prstGeom prst="rect">
            <a:avLst/>
          </a:prstGeom>
          <a:noFill/>
          <a:ln>
            <a:noFill/>
          </a:ln>
        </p:spPr>
        <p:txBody>
          <a:bodyPr anchorCtr="0" anchor="t" bIns="45700" lIns="91425" spcFirstLastPara="1" rIns="91425" wrap="square" tIns="45700">
            <a:norm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6" name="Google Shape;46;p38"/>
          <p:cNvSpPr txBox="1"/>
          <p:nvPr>
            <p:ph idx="2" type="body"/>
          </p:nvPr>
        </p:nvSpPr>
        <p:spPr>
          <a:xfrm>
            <a:off x="4648200" y="1920085"/>
            <a:ext cx="4038600" cy="4434840"/>
          </a:xfrm>
          <a:prstGeom prst="rect">
            <a:avLst/>
          </a:prstGeom>
          <a:noFill/>
          <a:ln>
            <a:noFill/>
          </a:ln>
        </p:spPr>
        <p:txBody>
          <a:bodyPr anchorCtr="0" anchor="t" bIns="45700" lIns="91425" spcFirstLastPara="1" rIns="91425" wrap="square" tIns="45700">
            <a:norm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7" name="Google Shape;47;p38"/>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8"/>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8"/>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39"/>
          <p:cNvSpPr txBox="1"/>
          <p:nvPr>
            <p:ph type="title"/>
          </p:nvPr>
        </p:nvSpPr>
        <p:spPr>
          <a:xfrm>
            <a:off x="457200" y="704088"/>
            <a:ext cx="83058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5000"/>
              <a:buFont typeface="Calibri"/>
              <a:buNone/>
              <a:defRPr b="0" sz="500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39"/>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9"/>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9"/>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439FD7"/>
            </a:gs>
            <a:gs pos="25000">
              <a:srgbClr val="4397CA"/>
            </a:gs>
            <a:gs pos="100000">
              <a:srgbClr val="00466A"/>
            </a:gs>
          </a:gsLst>
          <a:path path="circle">
            <a:fillToRect b="50%" l="50%" r="50%" t="50%"/>
          </a:path>
          <a:tileRect/>
        </a:gradFill>
      </p:bgPr>
    </p:bg>
    <p:spTree>
      <p:nvGrpSpPr>
        <p:cNvPr id="55" name="Shape 55"/>
        <p:cNvGrpSpPr/>
        <p:nvPr/>
      </p:nvGrpSpPr>
      <p:grpSpPr>
        <a:xfrm>
          <a:off x="0" y="0"/>
          <a:ext cx="0" cy="0"/>
          <a:chOff x="0" y="0"/>
          <a:chExt cx="0" cy="0"/>
        </a:xfrm>
      </p:grpSpPr>
      <p:sp>
        <p:nvSpPr>
          <p:cNvPr id="56" name="Google Shape;56;p35"/>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lvl1pPr lvl="0" algn="r">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35"/>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rmAutofit/>
          </a:bodyPr>
          <a:lstStyle>
            <a:lvl1pPr lvl="0" marR="4572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58" name="Google Shape;58;p35"/>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5"/>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5"/>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439FD7"/>
            </a:gs>
            <a:gs pos="25000">
              <a:srgbClr val="4397CA"/>
            </a:gs>
            <a:gs pos="100000">
              <a:srgbClr val="00466A"/>
            </a:gs>
          </a:gsLst>
          <a:path path="circle">
            <a:fillToRect b="50%" l="50%" r="50%" t="50%"/>
          </a:path>
          <a:tileRect/>
        </a:gradFill>
      </p:bgPr>
    </p:bg>
    <p:spTree>
      <p:nvGrpSpPr>
        <p:cNvPr id="61" name="Shape 61"/>
        <p:cNvGrpSpPr/>
        <p:nvPr/>
      </p:nvGrpSpPr>
      <p:grpSpPr>
        <a:xfrm>
          <a:off x="0" y="0"/>
          <a:ext cx="0" cy="0"/>
          <a:chOff x="0" y="0"/>
          <a:chExt cx="0" cy="0"/>
        </a:xfrm>
      </p:grpSpPr>
      <p:sp>
        <p:nvSpPr>
          <p:cNvPr id="62" name="Google Shape;62;p40"/>
          <p:cNvSpPr txBox="1"/>
          <p:nvPr>
            <p:ph type="title"/>
          </p:nvPr>
        </p:nvSpPr>
        <p:spPr>
          <a:xfrm>
            <a:off x="530352" y="1316736"/>
            <a:ext cx="7772400" cy="1362456"/>
          </a:xfrm>
          <a:prstGeom prst="rect">
            <a:avLst/>
          </a:prstGeom>
          <a:noFill/>
          <a:ln>
            <a:noFill/>
          </a:ln>
        </p:spPr>
        <p:txBody>
          <a:bodyPr anchorCtr="0" anchor="b" bIns="0" lIns="0" spcFirstLastPara="1" rIns="0" wrap="square" tIns="0">
            <a:noAutofit/>
          </a:bodyPr>
          <a:lstStyle>
            <a:lvl1pPr lvl="0" algn="l">
              <a:spcBef>
                <a:spcPts val="0"/>
              </a:spcBef>
              <a:spcAft>
                <a:spcPts val="0"/>
              </a:spcAft>
              <a:buClr>
                <a:srgbClr val="4AE3AC"/>
              </a:buClr>
              <a:buSzPts val="5600"/>
              <a:buFont typeface="Calibri"/>
              <a:buNone/>
              <a:defRPr b="1" sz="5600" cap="none">
                <a:solidFill>
                  <a:srgbClr val="4AE3AC"/>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0"/>
          <p:cNvSpPr txBox="1"/>
          <p:nvPr>
            <p:ph idx="1" type="body"/>
          </p:nvPr>
        </p:nvSpPr>
        <p:spPr>
          <a:xfrm>
            <a:off x="530352" y="2704664"/>
            <a:ext cx="7772400" cy="1509712"/>
          </a:xfrm>
          <a:prstGeom prst="rect">
            <a:avLst/>
          </a:prstGeom>
          <a:noFill/>
          <a:ln>
            <a:noFill/>
          </a:ln>
        </p:spPr>
        <p:txBody>
          <a:bodyPr anchorCtr="0" anchor="t" bIns="45700" lIns="45700" spcFirstLastPara="1" rIns="45700" wrap="square" tIns="45700">
            <a:normAutofit/>
          </a:bodyPr>
          <a:lstStyle>
            <a:lvl1pPr indent="-228600" lvl="0" marL="457200" algn="l">
              <a:spcBef>
                <a:spcPts val="440"/>
              </a:spcBef>
              <a:spcAft>
                <a:spcPts val="0"/>
              </a:spcAft>
              <a:buSzPts val="2090"/>
              <a:buNone/>
              <a:defRPr sz="2200">
                <a:solidFill>
                  <a:schemeClr val="lt1"/>
                </a:solidFill>
              </a:defRPr>
            </a:lvl1pPr>
            <a:lvl2pPr indent="-228600" lvl="1" marL="914400" algn="l">
              <a:spcBef>
                <a:spcPts val="360"/>
              </a:spcBef>
              <a:spcAft>
                <a:spcPts val="0"/>
              </a:spcAft>
              <a:buSzPts val="1530"/>
              <a:buNone/>
              <a:defRPr sz="1800">
                <a:solidFill>
                  <a:schemeClr val="lt1"/>
                </a:solidFill>
              </a:defRPr>
            </a:lvl2pPr>
            <a:lvl3pPr indent="-228600" lvl="2" marL="1371600" algn="l">
              <a:spcBef>
                <a:spcPts val="320"/>
              </a:spcBef>
              <a:spcAft>
                <a:spcPts val="0"/>
              </a:spcAft>
              <a:buSzPts val="1120"/>
              <a:buNone/>
              <a:defRPr sz="1600">
                <a:solidFill>
                  <a:schemeClr val="lt1"/>
                </a:solidFill>
              </a:defRPr>
            </a:lvl3pPr>
            <a:lvl4pPr indent="-228600" lvl="3" marL="1828800" algn="l">
              <a:spcBef>
                <a:spcPts val="280"/>
              </a:spcBef>
              <a:spcAft>
                <a:spcPts val="0"/>
              </a:spcAft>
              <a:buSzPts val="910"/>
              <a:buNone/>
              <a:defRPr sz="1400">
                <a:solidFill>
                  <a:schemeClr val="lt1"/>
                </a:solidFill>
              </a:defRPr>
            </a:lvl4pPr>
            <a:lvl5pPr indent="-228600" lvl="4" marL="2286000" algn="l">
              <a:spcBef>
                <a:spcPts val="280"/>
              </a:spcBef>
              <a:spcAft>
                <a:spcPts val="0"/>
              </a:spcAft>
              <a:buSzPts val="910"/>
              <a:buNone/>
              <a:defRPr sz="1400">
                <a:solidFill>
                  <a:schemeClr val="lt1"/>
                </a:solidFill>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4" name="Google Shape;64;p40"/>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40"/>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0"/>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7" name="Shape 67"/>
        <p:cNvGrpSpPr/>
        <p:nvPr/>
      </p:nvGrpSpPr>
      <p:grpSpPr>
        <a:xfrm>
          <a:off x="0" y="0"/>
          <a:ext cx="0" cy="0"/>
          <a:chOff x="0" y="0"/>
          <a:chExt cx="0" cy="0"/>
        </a:xfrm>
      </p:grpSpPr>
      <p:sp>
        <p:nvSpPr>
          <p:cNvPr id="68" name="Google Shape;68;p41"/>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50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41"/>
          <p:cNvSpPr txBox="1"/>
          <p:nvPr>
            <p:ph idx="1" type="body"/>
          </p:nvPr>
        </p:nvSpPr>
        <p:spPr>
          <a:xfrm>
            <a:off x="457200" y="1855248"/>
            <a:ext cx="4040188" cy="659352"/>
          </a:xfrm>
          <a:prstGeom prst="rect">
            <a:avLst/>
          </a:prstGeom>
          <a:noFill/>
          <a:ln>
            <a:noFill/>
          </a:ln>
        </p:spPr>
        <p:txBody>
          <a:bodyPr anchorCtr="0" anchor="ctr" bIns="0" lIns="45700" spcFirstLastPara="1" rIns="45700" wrap="square" tIns="0">
            <a:no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0" name="Google Shape;70;p41"/>
          <p:cNvSpPr txBox="1"/>
          <p:nvPr>
            <p:ph idx="2" type="body"/>
          </p:nvPr>
        </p:nvSpPr>
        <p:spPr>
          <a:xfrm>
            <a:off x="4645025" y="1859757"/>
            <a:ext cx="4041775" cy="654843"/>
          </a:xfrm>
          <a:prstGeom prst="rect">
            <a:avLst/>
          </a:prstGeom>
          <a:noFill/>
          <a:ln>
            <a:noFill/>
          </a:ln>
        </p:spPr>
        <p:txBody>
          <a:bodyPr anchorCtr="0" anchor="ctr" bIns="0" lIns="45700" spcFirstLastPara="1" rIns="45700" wrap="square" tIns="0">
            <a:norm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1" name="Google Shape;71;p41"/>
          <p:cNvSpPr txBox="1"/>
          <p:nvPr>
            <p:ph idx="3" type="body"/>
          </p:nvPr>
        </p:nvSpPr>
        <p:spPr>
          <a:xfrm>
            <a:off x="457200" y="2514600"/>
            <a:ext cx="4040188" cy="3845720"/>
          </a:xfrm>
          <a:prstGeom prst="rect">
            <a:avLst/>
          </a:prstGeom>
          <a:noFill/>
          <a:ln>
            <a:noFill/>
          </a:ln>
        </p:spPr>
        <p:txBody>
          <a:bodyPr anchorCtr="0" anchor="t" bIns="45700" lIns="91425" spcFirstLastPara="1" rIns="91425" wrap="square" tIns="0">
            <a:norm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2" name="Google Shape;72;p41"/>
          <p:cNvSpPr txBox="1"/>
          <p:nvPr>
            <p:ph idx="4" type="body"/>
          </p:nvPr>
        </p:nvSpPr>
        <p:spPr>
          <a:xfrm>
            <a:off x="4645025" y="2514600"/>
            <a:ext cx="4041775" cy="3845720"/>
          </a:xfrm>
          <a:prstGeom prst="rect">
            <a:avLst/>
          </a:prstGeom>
          <a:noFill/>
          <a:ln>
            <a:noFill/>
          </a:ln>
        </p:spPr>
        <p:txBody>
          <a:bodyPr anchorCtr="0" anchor="t" bIns="45700" lIns="91425" spcFirstLastPara="1" rIns="91425" wrap="square" tIns="0">
            <a:norm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3" name="Google Shape;73;p4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4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4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
        <p:nvSpPr>
          <p:cNvPr id="77" name="Google Shape;77;p4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0" name="Shape 80"/>
        <p:cNvGrpSpPr/>
        <p:nvPr/>
      </p:nvGrpSpPr>
      <p:grpSpPr>
        <a:xfrm>
          <a:off x="0" y="0"/>
          <a:ext cx="0" cy="0"/>
          <a:chOff x="0" y="0"/>
          <a:chExt cx="0" cy="0"/>
        </a:xfrm>
      </p:grpSpPr>
      <p:sp>
        <p:nvSpPr>
          <p:cNvPr id="81" name="Google Shape;81;p43"/>
          <p:cNvSpPr txBox="1"/>
          <p:nvPr>
            <p:ph type="title"/>
          </p:nvPr>
        </p:nvSpPr>
        <p:spPr>
          <a:xfrm>
            <a:off x="685800" y="514352"/>
            <a:ext cx="2743200" cy="116205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2600"/>
              <a:buFont typeface="Calibri"/>
              <a:buNone/>
              <a:defRPr b="0" sz="260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43"/>
          <p:cNvSpPr txBox="1"/>
          <p:nvPr>
            <p:ph idx="1" type="body"/>
          </p:nvPr>
        </p:nvSpPr>
        <p:spPr>
          <a:xfrm>
            <a:off x="685800" y="1676400"/>
            <a:ext cx="2743200" cy="4572000"/>
          </a:xfrm>
          <a:prstGeom prst="rect">
            <a:avLst/>
          </a:prstGeom>
          <a:noFill/>
          <a:ln>
            <a:noFill/>
          </a:ln>
        </p:spPr>
        <p:txBody>
          <a:bodyPr anchorCtr="0" anchor="t" bIns="45700" lIns="18275" spcFirstLastPara="1" rIns="18275" wrap="square" tIns="45700">
            <a:normAutofit/>
          </a:bodyPr>
          <a:lstStyle>
            <a:lvl1pPr indent="-228600" lvl="0" marL="457200" algn="l">
              <a:spcBef>
                <a:spcPts val="280"/>
              </a:spcBef>
              <a:spcAft>
                <a:spcPts val="0"/>
              </a:spcAft>
              <a:buSzPts val="133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585"/>
              <a:buNone/>
              <a:defRPr sz="900"/>
            </a:lvl4pPr>
            <a:lvl5pPr indent="-228600" lvl="4" marL="2286000" algn="l">
              <a:spcBef>
                <a:spcPts val="180"/>
              </a:spcBef>
              <a:spcAft>
                <a:spcPts val="0"/>
              </a:spcAft>
              <a:buSzPts val="585"/>
              <a:buNone/>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3" name="Google Shape;83;p43"/>
          <p:cNvSpPr txBox="1"/>
          <p:nvPr>
            <p:ph idx="2" type="body"/>
          </p:nvPr>
        </p:nvSpPr>
        <p:spPr>
          <a:xfrm>
            <a:off x="3575050" y="1676400"/>
            <a:ext cx="5111750" cy="4572000"/>
          </a:xfrm>
          <a:prstGeom prst="rect">
            <a:avLst/>
          </a:prstGeom>
          <a:noFill/>
          <a:ln>
            <a:noFill/>
          </a:ln>
        </p:spPr>
        <p:txBody>
          <a:bodyPr anchorCtr="0" anchor="t" bIns="45700" lIns="91425" spcFirstLastPara="1" rIns="91425" wrap="square" tIns="0">
            <a:normAutofit/>
          </a:bodyPr>
          <a:lstStyle>
            <a:lvl1pPr indent="-397510" lvl="0" marL="457200" algn="l">
              <a:spcBef>
                <a:spcPts val="560"/>
              </a:spcBef>
              <a:spcAft>
                <a:spcPts val="0"/>
              </a:spcAft>
              <a:buSzPts val="2660"/>
              <a:buChar char="⚫"/>
              <a:defRPr sz="2800"/>
            </a:lvl1pPr>
            <a:lvl2pPr indent="-368935" lvl="1" marL="914400" algn="l">
              <a:spcBef>
                <a:spcPts val="520"/>
              </a:spcBef>
              <a:spcAft>
                <a:spcPts val="0"/>
              </a:spcAft>
              <a:buSzPts val="2210"/>
              <a:buChar char="⚫"/>
              <a:defRPr sz="2600"/>
            </a:lvl2pPr>
            <a:lvl3pPr indent="-335280" lvl="2" marL="1371600" algn="l">
              <a:spcBef>
                <a:spcPts val="480"/>
              </a:spcBef>
              <a:spcAft>
                <a:spcPts val="0"/>
              </a:spcAft>
              <a:buSzPts val="1680"/>
              <a:buChar char="⚫"/>
              <a:defRPr sz="2400"/>
            </a:lvl3pPr>
            <a:lvl4pPr indent="-311150" lvl="3" marL="1828800" algn="l">
              <a:spcBef>
                <a:spcPts val="400"/>
              </a:spcBef>
              <a:spcAft>
                <a:spcPts val="0"/>
              </a:spcAft>
              <a:buSzPts val="1300"/>
              <a:buChar char="⚫"/>
              <a:defRPr sz="20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4" name="Google Shape;84;p4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4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4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65000" ty="0" sy="65000"/>
        </a:blipFill>
      </p:bgPr>
    </p:bg>
    <p:spTree>
      <p:nvGrpSpPr>
        <p:cNvPr id="9" name="Shape 9"/>
        <p:cNvGrpSpPr/>
        <p:nvPr/>
      </p:nvGrpSpPr>
      <p:grpSpPr>
        <a:xfrm>
          <a:off x="0" y="0"/>
          <a:ext cx="0" cy="0"/>
          <a:chOff x="0" y="0"/>
          <a:chExt cx="0" cy="0"/>
        </a:xfrm>
      </p:grpSpPr>
      <p:sp>
        <p:nvSpPr>
          <p:cNvPr id="10" name="Google Shape;10;p34"/>
          <p:cNvSpPr/>
          <p:nvPr/>
        </p:nvSpPr>
        <p:spPr>
          <a:xfrm>
            <a:off x="-9525" y="-7144"/>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11" name="Google Shape;11;p34"/>
          <p:cNvSpPr/>
          <p:nvPr/>
        </p:nvSpPr>
        <p:spPr>
          <a:xfrm>
            <a:off x="4381500" y="-7144"/>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12" name="Google Shape;12;p34"/>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marR="0" rtl="0" algn="l">
              <a:spcBef>
                <a:spcPts val="0"/>
              </a:spcBef>
              <a:spcAft>
                <a:spcPts val="0"/>
              </a:spcAft>
              <a:buClr>
                <a:schemeClr val="lt2"/>
              </a:buClr>
              <a:buSzPts val="5000"/>
              <a:buFont typeface="Calibri"/>
              <a:buNone/>
              <a:defRPr b="0" i="0" sz="5000" u="none" cap="none" strike="noStrike">
                <a:solidFill>
                  <a:schemeClr val="lt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34"/>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lt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lt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lt1"/>
                </a:solidFill>
                <a:latin typeface="Constantia"/>
                <a:ea typeface="Constantia"/>
                <a:cs typeface="Constantia"/>
                <a:sym typeface="Constantia"/>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lt1"/>
                </a:solidFill>
                <a:latin typeface="Constantia"/>
                <a:ea typeface="Constantia"/>
                <a:cs typeface="Constantia"/>
                <a:sym typeface="Constantia"/>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lt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lt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lt1"/>
                </a:solidFill>
                <a:latin typeface="Constantia"/>
                <a:ea typeface="Constantia"/>
                <a:cs typeface="Constantia"/>
                <a:sym typeface="Constantia"/>
              </a:defRPr>
            </a:lvl7pPr>
            <a:lvl8pPr indent="-330200" lvl="7" marL="3657600" marR="0" rtl="0" algn="l">
              <a:spcBef>
                <a:spcPts val="320"/>
              </a:spcBef>
              <a:spcAft>
                <a:spcPts val="0"/>
              </a:spcAft>
              <a:buClr>
                <a:schemeClr val="lt2"/>
              </a:buClr>
              <a:buSzPts val="1600"/>
              <a:buFont typeface="Constantia"/>
              <a:buChar char="•"/>
              <a:defRPr b="0" i="0" sz="1600" u="none" cap="none" strike="noStrike">
                <a:solidFill>
                  <a:schemeClr val="lt1"/>
                </a:solidFill>
                <a:latin typeface="Constantia"/>
                <a:ea typeface="Constantia"/>
                <a:cs typeface="Constantia"/>
                <a:sym typeface="Constantia"/>
              </a:defRPr>
            </a:lvl8pPr>
            <a:lvl9pPr indent="-317500" lvl="8" marL="4114800" marR="0" rtl="0" algn="l">
              <a:spcBef>
                <a:spcPts val="280"/>
              </a:spcBef>
              <a:spcAft>
                <a:spcPts val="0"/>
              </a:spcAft>
              <a:buClr>
                <a:schemeClr val="lt2"/>
              </a:buClr>
              <a:buSzPts val="1400"/>
              <a:buFont typeface="Constantia"/>
              <a:buChar char="•"/>
              <a:defRPr b="0" i="0" sz="1400" u="none" cap="none" strike="noStrike">
                <a:solidFill>
                  <a:schemeClr val="lt1"/>
                </a:solidFill>
                <a:latin typeface="Constantia"/>
                <a:ea typeface="Constantia"/>
                <a:cs typeface="Constantia"/>
                <a:sym typeface="Constantia"/>
              </a:defRPr>
            </a:lvl9pPr>
          </a:lstStyle>
          <a:p/>
        </p:txBody>
      </p:sp>
      <p:sp>
        <p:nvSpPr>
          <p:cNvPr id="14" name="Google Shape;14;p3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200" u="none" cap="none" strike="noStrike">
                <a:solidFill>
                  <a:srgbClr val="D0E9ED"/>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15" name="Google Shape;15;p34"/>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200" u="none" cap="none" strike="noStrike">
                <a:solidFill>
                  <a:srgbClr val="D0E9ED"/>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16" name="Google Shape;16;p3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i="0" sz="1200" u="none" cap="none" strike="noStrike">
                <a:solidFill>
                  <a:srgbClr val="D0E9ED"/>
                </a:solidFill>
                <a:latin typeface="Constantia"/>
                <a:ea typeface="Constantia"/>
                <a:cs typeface="Constantia"/>
                <a:sym typeface="Constantia"/>
              </a:defRPr>
            </a:lvl1pPr>
            <a:lvl2pPr indent="0" lvl="1" marL="0" marR="0" rtl="0" algn="r">
              <a:spcBef>
                <a:spcPts val="0"/>
              </a:spcBef>
              <a:buNone/>
              <a:defRPr b="0" i="0" sz="1200" u="none" cap="none" strike="noStrike">
                <a:solidFill>
                  <a:srgbClr val="D0E9ED"/>
                </a:solidFill>
                <a:latin typeface="Constantia"/>
                <a:ea typeface="Constantia"/>
                <a:cs typeface="Constantia"/>
                <a:sym typeface="Constantia"/>
              </a:defRPr>
            </a:lvl2pPr>
            <a:lvl3pPr indent="0" lvl="2" marL="0" marR="0" rtl="0" algn="r">
              <a:spcBef>
                <a:spcPts val="0"/>
              </a:spcBef>
              <a:buNone/>
              <a:defRPr b="0" i="0" sz="1200" u="none" cap="none" strike="noStrike">
                <a:solidFill>
                  <a:srgbClr val="D0E9ED"/>
                </a:solidFill>
                <a:latin typeface="Constantia"/>
                <a:ea typeface="Constantia"/>
                <a:cs typeface="Constantia"/>
                <a:sym typeface="Constantia"/>
              </a:defRPr>
            </a:lvl3pPr>
            <a:lvl4pPr indent="0" lvl="3" marL="0" marR="0" rtl="0" algn="r">
              <a:spcBef>
                <a:spcPts val="0"/>
              </a:spcBef>
              <a:buNone/>
              <a:defRPr b="0" i="0" sz="1200" u="none" cap="none" strike="noStrike">
                <a:solidFill>
                  <a:srgbClr val="D0E9ED"/>
                </a:solidFill>
                <a:latin typeface="Constantia"/>
                <a:ea typeface="Constantia"/>
                <a:cs typeface="Constantia"/>
                <a:sym typeface="Constantia"/>
              </a:defRPr>
            </a:lvl4pPr>
            <a:lvl5pPr indent="0" lvl="4" marL="0" marR="0" rtl="0" algn="r">
              <a:spcBef>
                <a:spcPts val="0"/>
              </a:spcBef>
              <a:buNone/>
              <a:defRPr b="0" i="0" sz="1200" u="none" cap="none" strike="noStrike">
                <a:solidFill>
                  <a:srgbClr val="D0E9ED"/>
                </a:solidFill>
                <a:latin typeface="Constantia"/>
                <a:ea typeface="Constantia"/>
                <a:cs typeface="Constantia"/>
                <a:sym typeface="Constantia"/>
              </a:defRPr>
            </a:lvl5pPr>
            <a:lvl6pPr indent="0" lvl="5" marL="0" marR="0" rtl="0" algn="r">
              <a:spcBef>
                <a:spcPts val="0"/>
              </a:spcBef>
              <a:buNone/>
              <a:defRPr b="0" i="0" sz="1200" u="none" cap="none" strike="noStrike">
                <a:solidFill>
                  <a:srgbClr val="D0E9ED"/>
                </a:solidFill>
                <a:latin typeface="Constantia"/>
                <a:ea typeface="Constantia"/>
                <a:cs typeface="Constantia"/>
                <a:sym typeface="Constantia"/>
              </a:defRPr>
            </a:lvl6pPr>
            <a:lvl7pPr indent="0" lvl="6" marL="0" marR="0" rtl="0" algn="r">
              <a:spcBef>
                <a:spcPts val="0"/>
              </a:spcBef>
              <a:buNone/>
              <a:defRPr b="0" i="0" sz="1200" u="none" cap="none" strike="noStrike">
                <a:solidFill>
                  <a:srgbClr val="D0E9ED"/>
                </a:solidFill>
                <a:latin typeface="Constantia"/>
                <a:ea typeface="Constantia"/>
                <a:cs typeface="Constantia"/>
                <a:sym typeface="Constantia"/>
              </a:defRPr>
            </a:lvl7pPr>
            <a:lvl8pPr indent="0" lvl="7" marL="0" marR="0" rtl="0" algn="r">
              <a:spcBef>
                <a:spcPts val="0"/>
              </a:spcBef>
              <a:buNone/>
              <a:defRPr b="0" i="0" sz="1200" u="none" cap="none" strike="noStrike">
                <a:solidFill>
                  <a:srgbClr val="D0E9ED"/>
                </a:solidFill>
                <a:latin typeface="Constantia"/>
                <a:ea typeface="Constantia"/>
                <a:cs typeface="Constantia"/>
                <a:sym typeface="Constantia"/>
              </a:defRPr>
            </a:lvl8pPr>
            <a:lvl9pPr indent="0" lvl="8" marL="0" marR="0" rtl="0" algn="r">
              <a:spcBef>
                <a:spcPts val="0"/>
              </a:spcBef>
              <a:buNone/>
              <a:defRPr b="0" i="0" sz="1200" u="none" cap="none" strike="noStrike">
                <a:solidFill>
                  <a:srgbClr val="D0E9ED"/>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grpSp>
        <p:nvGrpSpPr>
          <p:cNvPr id="17" name="Google Shape;17;p34"/>
          <p:cNvGrpSpPr/>
          <p:nvPr/>
        </p:nvGrpSpPr>
        <p:grpSpPr>
          <a:xfrm>
            <a:off x="-29294" y="-16113"/>
            <a:ext cx="9198255" cy="1086266"/>
            <a:chOff x="-29322" y="-1971"/>
            <a:chExt cx="9198255" cy="1086266"/>
          </a:xfrm>
        </p:grpSpPr>
        <p:sp>
          <p:nvSpPr>
            <p:cNvPr id="18" name="Google Shape;18;p34"/>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19" name="Google Shape;19;p34"/>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65000" ty="0" sy="65000"/>
        </a:blipFill>
      </p:bgPr>
    </p:bg>
    <p:spTree>
      <p:nvGrpSpPr>
        <p:cNvPr id="26" name="Shape 26"/>
        <p:cNvGrpSpPr/>
        <p:nvPr/>
      </p:nvGrpSpPr>
      <p:grpSpPr>
        <a:xfrm>
          <a:off x="0" y="0"/>
          <a:ext cx="0" cy="0"/>
          <a:chOff x="0" y="0"/>
          <a:chExt cx="0" cy="0"/>
        </a:xfrm>
      </p:grpSpPr>
      <p:sp>
        <p:nvSpPr>
          <p:cNvPr id="27" name="Google Shape;27;p33"/>
          <p:cNvSpPr/>
          <p:nvPr/>
        </p:nvSpPr>
        <p:spPr>
          <a:xfrm>
            <a:off x="-9525" y="-7144"/>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28" name="Google Shape;28;p33"/>
          <p:cNvSpPr/>
          <p:nvPr/>
        </p:nvSpPr>
        <p:spPr>
          <a:xfrm>
            <a:off x="4381500" y="-7144"/>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29" name="Google Shape;29;p33"/>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marR="0" rtl="0" algn="l">
              <a:spcBef>
                <a:spcPts val="0"/>
              </a:spcBef>
              <a:spcAft>
                <a:spcPts val="0"/>
              </a:spcAft>
              <a:buClr>
                <a:schemeClr val="dk2"/>
              </a:buClr>
              <a:buSzPts val="5000"/>
              <a:buFont typeface="Calibri"/>
              <a:buNone/>
              <a:defRPr b="0" i="0" sz="5000" u="none" cap="none" strike="noStrik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 name="Google Shape;30;p33"/>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31" name="Google Shape;31;p3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32" name="Google Shape;32;p3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33" name="Google Shape;33;p3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sz="1200" u="none">
                <a:solidFill>
                  <a:srgbClr val="035C75"/>
                </a:solidFill>
                <a:latin typeface="Constantia"/>
                <a:ea typeface="Constantia"/>
                <a:cs typeface="Constantia"/>
                <a:sym typeface="Constantia"/>
              </a:defRPr>
            </a:lvl1pPr>
            <a:lvl2pPr indent="0" lvl="1" marL="0" marR="0" rtl="0" algn="r">
              <a:spcBef>
                <a:spcPts val="0"/>
              </a:spcBef>
              <a:buNone/>
              <a:defRPr b="0" sz="1200" u="none">
                <a:solidFill>
                  <a:srgbClr val="035C75"/>
                </a:solidFill>
                <a:latin typeface="Constantia"/>
                <a:ea typeface="Constantia"/>
                <a:cs typeface="Constantia"/>
                <a:sym typeface="Constantia"/>
              </a:defRPr>
            </a:lvl2pPr>
            <a:lvl3pPr indent="0" lvl="2" marL="0" marR="0" rtl="0" algn="r">
              <a:spcBef>
                <a:spcPts val="0"/>
              </a:spcBef>
              <a:buNone/>
              <a:defRPr b="0" sz="1200" u="none">
                <a:solidFill>
                  <a:srgbClr val="035C75"/>
                </a:solidFill>
                <a:latin typeface="Constantia"/>
                <a:ea typeface="Constantia"/>
                <a:cs typeface="Constantia"/>
                <a:sym typeface="Constantia"/>
              </a:defRPr>
            </a:lvl3pPr>
            <a:lvl4pPr indent="0" lvl="3" marL="0" marR="0" rtl="0" algn="r">
              <a:spcBef>
                <a:spcPts val="0"/>
              </a:spcBef>
              <a:buNone/>
              <a:defRPr b="0" sz="1200" u="none">
                <a:solidFill>
                  <a:srgbClr val="035C75"/>
                </a:solidFill>
                <a:latin typeface="Constantia"/>
                <a:ea typeface="Constantia"/>
                <a:cs typeface="Constantia"/>
                <a:sym typeface="Constantia"/>
              </a:defRPr>
            </a:lvl4pPr>
            <a:lvl5pPr indent="0" lvl="4" marL="0" marR="0" rtl="0" algn="r">
              <a:spcBef>
                <a:spcPts val="0"/>
              </a:spcBef>
              <a:buNone/>
              <a:defRPr b="0" sz="1200" u="none">
                <a:solidFill>
                  <a:srgbClr val="035C75"/>
                </a:solidFill>
                <a:latin typeface="Constantia"/>
                <a:ea typeface="Constantia"/>
                <a:cs typeface="Constantia"/>
                <a:sym typeface="Constantia"/>
              </a:defRPr>
            </a:lvl5pPr>
            <a:lvl6pPr indent="0" lvl="5" marL="0" marR="0" rtl="0" algn="r">
              <a:spcBef>
                <a:spcPts val="0"/>
              </a:spcBef>
              <a:buNone/>
              <a:defRPr b="0" sz="1200" u="none">
                <a:solidFill>
                  <a:srgbClr val="035C75"/>
                </a:solidFill>
                <a:latin typeface="Constantia"/>
                <a:ea typeface="Constantia"/>
                <a:cs typeface="Constantia"/>
                <a:sym typeface="Constantia"/>
              </a:defRPr>
            </a:lvl6pPr>
            <a:lvl7pPr indent="0" lvl="6" marL="0" marR="0" rtl="0" algn="r">
              <a:spcBef>
                <a:spcPts val="0"/>
              </a:spcBef>
              <a:buNone/>
              <a:defRPr b="0" sz="1200" u="none">
                <a:solidFill>
                  <a:srgbClr val="035C75"/>
                </a:solidFill>
                <a:latin typeface="Constantia"/>
                <a:ea typeface="Constantia"/>
                <a:cs typeface="Constantia"/>
                <a:sym typeface="Constantia"/>
              </a:defRPr>
            </a:lvl7pPr>
            <a:lvl8pPr indent="0" lvl="7" marL="0" marR="0" rtl="0" algn="r">
              <a:spcBef>
                <a:spcPts val="0"/>
              </a:spcBef>
              <a:buNone/>
              <a:defRPr b="0" sz="1200" u="none">
                <a:solidFill>
                  <a:srgbClr val="035C75"/>
                </a:solidFill>
                <a:latin typeface="Constantia"/>
                <a:ea typeface="Constantia"/>
                <a:cs typeface="Constantia"/>
                <a:sym typeface="Constantia"/>
              </a:defRPr>
            </a:lvl8pPr>
            <a:lvl9pPr indent="0" lvl="8" marL="0" marR="0" rtl="0" algn="r">
              <a:spcBef>
                <a:spcPts val="0"/>
              </a:spcBef>
              <a:buNone/>
              <a:defRPr b="0" sz="1200" u="non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grpSp>
        <p:nvGrpSpPr>
          <p:cNvPr id="34" name="Google Shape;34;p33"/>
          <p:cNvGrpSpPr/>
          <p:nvPr/>
        </p:nvGrpSpPr>
        <p:grpSpPr>
          <a:xfrm>
            <a:off x="-29294" y="-16113"/>
            <a:ext cx="9198255" cy="1086266"/>
            <a:chOff x="-29322" y="-1971"/>
            <a:chExt cx="9198255" cy="1086266"/>
          </a:xfrm>
        </p:grpSpPr>
        <p:sp>
          <p:nvSpPr>
            <p:cNvPr id="35" name="Google Shape;35;p33"/>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36" name="Google Shape;36;p33"/>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jpg"/><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jp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jpg"/><Relationship Id="rId4" Type="http://schemas.openxmlformats.org/officeDocument/2006/relationships/image" Target="../media/image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p>
            <a:pPr indent="0" lvl="0" marL="0" rtl="0" algn="r">
              <a:spcBef>
                <a:spcPts val="0"/>
              </a:spcBef>
              <a:spcAft>
                <a:spcPts val="0"/>
              </a:spcAft>
              <a:buClr>
                <a:srgbClr val="4CE0EA"/>
              </a:buClr>
              <a:buSzPts val="5600"/>
              <a:buFont typeface="Calibri"/>
              <a:buNone/>
            </a:pPr>
            <a:r>
              <a:rPr lang="en-US"/>
              <a:t>Initial Problems Of Pakistan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2"/>
          <p:cNvSpPr txBox="1"/>
          <p:nvPr>
            <p:ph idx="1" type="body"/>
          </p:nvPr>
        </p:nvSpPr>
        <p:spPr>
          <a:xfrm>
            <a:off x="457200" y="1219200"/>
            <a:ext cx="8229600" cy="51054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660"/>
              <a:buChar char="⚫"/>
            </a:pPr>
            <a:r>
              <a:rPr lang="en-US" sz="2800"/>
              <a:t>Millions of refugees were killed before they reached Pakistan.</a:t>
            </a:r>
            <a:endParaRPr/>
          </a:p>
          <a:p>
            <a:pPr indent="-105410" lvl="0" marL="274320" rtl="0" algn="l">
              <a:spcBef>
                <a:spcPts val="560"/>
              </a:spcBef>
              <a:spcAft>
                <a:spcPts val="0"/>
              </a:spcAft>
              <a:buSzPts val="2660"/>
              <a:buNone/>
            </a:pPr>
            <a:r>
              <a:t/>
            </a:r>
            <a:endParaRPr sz="2800"/>
          </a:p>
          <a:p>
            <a:pPr indent="-274320" lvl="0" marL="274320" rtl="0" algn="l">
              <a:spcBef>
                <a:spcPts val="560"/>
              </a:spcBef>
              <a:spcAft>
                <a:spcPts val="0"/>
              </a:spcAft>
              <a:buSzPts val="2660"/>
              <a:buChar char="⚫"/>
            </a:pPr>
            <a:r>
              <a:rPr lang="en-US" sz="2800"/>
              <a:t>The most conservative estimates of the casualties were 250,000.</a:t>
            </a:r>
            <a:endParaRPr/>
          </a:p>
          <a:p>
            <a:pPr indent="-105410" lvl="0" marL="274320" rtl="0" algn="l">
              <a:spcBef>
                <a:spcPts val="560"/>
              </a:spcBef>
              <a:spcAft>
                <a:spcPts val="0"/>
              </a:spcAft>
              <a:buSzPts val="2660"/>
              <a:buNone/>
            </a:pPr>
            <a:r>
              <a:t/>
            </a:r>
            <a:endParaRPr sz="2800"/>
          </a:p>
          <a:p>
            <a:pPr indent="-274320" lvl="0" marL="274320" rtl="0" algn="l">
              <a:spcBef>
                <a:spcPts val="560"/>
              </a:spcBef>
              <a:spcAft>
                <a:spcPts val="0"/>
              </a:spcAft>
              <a:buSzPts val="2660"/>
              <a:buChar char="⚫"/>
            </a:pPr>
            <a:r>
              <a:rPr lang="en-US" sz="2800"/>
              <a:t>Many migrants were looted and had to be provided boarding immediately as they reached Pakistan.</a:t>
            </a:r>
            <a:endParaRPr sz="2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3"/>
          <p:cNvSpPr txBox="1"/>
          <p:nvPr>
            <p:ph type="title"/>
          </p:nvPr>
        </p:nvSpPr>
        <p:spPr>
          <a:xfrm>
            <a:off x="457200" y="457200"/>
            <a:ext cx="8229600" cy="1219200"/>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Calibri"/>
              <a:buNone/>
            </a:pPr>
            <a:r>
              <a:rPr lang="en-US"/>
              <a:t>5. Division Of Armed Forces and Military Assets:</a:t>
            </a:r>
            <a:endParaRPr/>
          </a:p>
        </p:txBody>
      </p:sp>
      <p:sp>
        <p:nvSpPr>
          <p:cNvPr id="173" name="Google Shape;173;p13"/>
          <p:cNvSpPr txBox="1"/>
          <p:nvPr>
            <p:ph idx="1" type="body"/>
          </p:nvPr>
        </p:nvSpPr>
        <p:spPr>
          <a:xfrm>
            <a:off x="457200" y="1676400"/>
            <a:ext cx="8229600" cy="4648200"/>
          </a:xfrm>
          <a:prstGeom prst="rect">
            <a:avLst/>
          </a:prstGeom>
          <a:noFill/>
          <a:ln>
            <a:noFill/>
          </a:ln>
        </p:spPr>
        <p:txBody>
          <a:bodyPr anchorCtr="0" anchor="t" bIns="45700" lIns="91425" spcFirstLastPara="1" rIns="91425" wrap="square" tIns="45700">
            <a:normAutofit fontScale="92500" lnSpcReduction="20000"/>
          </a:bodyPr>
          <a:lstStyle/>
          <a:p>
            <a:pPr indent="-274320" lvl="0" marL="274320" rtl="0" algn="l">
              <a:spcBef>
                <a:spcPts val="0"/>
              </a:spcBef>
              <a:spcAft>
                <a:spcPts val="0"/>
              </a:spcAft>
              <a:buSzPct val="95000"/>
              <a:buChar char="⚫"/>
            </a:pPr>
            <a:r>
              <a:rPr lang="en-US"/>
              <a:t>For the security and safeguard of its territory, Pakistan needed armed forces and military equipment.</a:t>
            </a:r>
            <a:endParaRPr/>
          </a:p>
          <a:p>
            <a:pPr indent="-129238" lvl="0" marL="274320" rtl="0" algn="l">
              <a:spcBef>
                <a:spcPts val="481"/>
              </a:spcBef>
              <a:spcAft>
                <a:spcPts val="0"/>
              </a:spcAft>
              <a:buSzPct val="95000"/>
              <a:buNone/>
            </a:pPr>
            <a:r>
              <a:t/>
            </a:r>
            <a:endParaRPr/>
          </a:p>
          <a:p>
            <a:pPr indent="-274320" lvl="0" marL="274320" rtl="0" algn="l">
              <a:spcBef>
                <a:spcPts val="481"/>
              </a:spcBef>
              <a:spcAft>
                <a:spcPts val="0"/>
              </a:spcAft>
              <a:buSzPct val="95000"/>
              <a:buChar char="⚫"/>
            </a:pPr>
            <a:r>
              <a:rPr lang="en-US"/>
              <a:t>It became a sensitive issue for Pakistan which demanded the immediate division of army assets and personnel.</a:t>
            </a:r>
            <a:endParaRPr/>
          </a:p>
          <a:p>
            <a:pPr indent="-129238" lvl="0" marL="274320" rtl="0" algn="l">
              <a:spcBef>
                <a:spcPts val="481"/>
              </a:spcBef>
              <a:spcAft>
                <a:spcPts val="0"/>
              </a:spcAft>
              <a:buSzPct val="95000"/>
              <a:buNone/>
            </a:pPr>
            <a:r>
              <a:t/>
            </a:r>
            <a:endParaRPr/>
          </a:p>
          <a:p>
            <a:pPr indent="-274320" lvl="0" marL="274320" rtl="0" algn="l">
              <a:spcBef>
                <a:spcPts val="481"/>
              </a:spcBef>
              <a:spcAft>
                <a:spcPts val="0"/>
              </a:spcAft>
              <a:buSzPct val="95000"/>
              <a:buChar char="⚫"/>
            </a:pPr>
            <a:r>
              <a:rPr lang="en-US"/>
              <a:t>No problem was faced with regard to the division of soldiers but the Indian leaders created many difficulties in the division of military assets and equipment.</a:t>
            </a:r>
            <a:endParaRPr/>
          </a:p>
          <a:p>
            <a:pPr indent="-129238" lvl="0" marL="274320" rtl="0" algn="l">
              <a:spcBef>
                <a:spcPts val="481"/>
              </a:spcBef>
              <a:spcAft>
                <a:spcPts val="0"/>
              </a:spcAft>
              <a:buSzPct val="95000"/>
              <a:buNone/>
            </a:pPr>
            <a:r>
              <a:t/>
            </a:r>
            <a:endParaRPr/>
          </a:p>
          <a:p>
            <a:pPr indent="-274320" lvl="0" marL="274320" rtl="0" algn="l">
              <a:spcBef>
                <a:spcPts val="481"/>
              </a:spcBef>
              <a:spcAft>
                <a:spcPts val="0"/>
              </a:spcAft>
              <a:buSzPct val="95000"/>
              <a:buChar char="⚫"/>
            </a:pPr>
            <a:r>
              <a:rPr lang="en-US"/>
              <a:t>Pakistan received was nothing but scrap and out of order machines, broken weapons, unserivceable artillery and aircrafts.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4"/>
          <p:cNvSpPr txBox="1"/>
          <p:nvPr>
            <p:ph idx="1" type="body"/>
          </p:nvPr>
        </p:nvSpPr>
        <p:spPr>
          <a:xfrm>
            <a:off x="457200" y="762000"/>
            <a:ext cx="8229600" cy="5562600"/>
          </a:xfrm>
          <a:prstGeom prst="rect">
            <a:avLst/>
          </a:prstGeom>
          <a:noFill/>
          <a:ln>
            <a:noFill/>
          </a:ln>
        </p:spPr>
        <p:txBody>
          <a:bodyPr anchorCtr="0" anchor="t" bIns="45700" lIns="91425" spcFirstLastPara="1" rIns="91425" wrap="square" tIns="45700">
            <a:normAutofit/>
          </a:bodyPr>
          <a:lstStyle/>
          <a:p>
            <a:pPr indent="-117475" lvl="0" marL="274320" rtl="0" algn="l">
              <a:spcBef>
                <a:spcPts val="0"/>
              </a:spcBef>
              <a:spcAft>
                <a:spcPts val="0"/>
              </a:spcAft>
              <a:buSzPts val="2470"/>
              <a:buNone/>
            </a:pPr>
            <a:r>
              <a:t/>
            </a:r>
            <a:endParaRPr/>
          </a:p>
          <a:p>
            <a:pPr indent="-274320" lvl="0" marL="274320" rtl="0" algn="l">
              <a:spcBef>
                <a:spcPts val="520"/>
              </a:spcBef>
              <a:spcAft>
                <a:spcPts val="0"/>
              </a:spcAft>
              <a:buSzPts val="2470"/>
              <a:buChar char="⚫"/>
            </a:pPr>
            <a:r>
              <a:rPr lang="en-US"/>
              <a:t>There were 16 ordinance factories and all were located in India. Pakistan was given 60 million rupees towards its share in the Ordinance Factories.</a:t>
            </a:r>
            <a:endParaRPr/>
          </a:p>
          <a:p>
            <a:pPr indent="-117475" lvl="0" marL="274320" rtl="0" algn="l">
              <a:spcBef>
                <a:spcPts val="520"/>
              </a:spcBef>
              <a:spcAft>
                <a:spcPts val="0"/>
              </a:spcAft>
              <a:buSzPts val="2470"/>
              <a:buNone/>
            </a:pPr>
            <a:r>
              <a:t/>
            </a:r>
            <a:endParaRPr/>
          </a:p>
          <a:p>
            <a:pPr indent="-274320" lvl="0" marL="274320" rtl="0" algn="l">
              <a:spcBef>
                <a:spcPts val="520"/>
              </a:spcBef>
              <a:spcAft>
                <a:spcPts val="0"/>
              </a:spcAft>
              <a:buSzPts val="2470"/>
              <a:buChar char="⚫"/>
            </a:pPr>
            <a:r>
              <a:rPr lang="en-US"/>
              <a:t>Pakistan did not receive the due share of the military assets till now. </a:t>
            </a:r>
            <a:endParaRPr/>
          </a:p>
          <a:p>
            <a:pPr indent="-117475" lvl="0" marL="274320" rtl="0" algn="l">
              <a:spcBef>
                <a:spcPts val="520"/>
              </a:spcBef>
              <a:spcAft>
                <a:spcPts val="0"/>
              </a:spcAft>
              <a:buSzPts val="2470"/>
              <a:buNone/>
            </a:pPr>
            <a:r>
              <a:t/>
            </a:r>
            <a:endParaRPr/>
          </a:p>
          <a:p>
            <a:pPr indent="-274320" lvl="0" marL="274320" rtl="0" algn="l">
              <a:spcBef>
                <a:spcPts val="520"/>
              </a:spcBef>
              <a:spcAft>
                <a:spcPts val="0"/>
              </a:spcAft>
              <a:buSzPts val="2470"/>
              <a:buChar char="⚫"/>
            </a:pPr>
            <a:r>
              <a:rPr lang="en-US"/>
              <a:t>This dishonest attitude put Pakistan into great difficulties.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6"/>
          <p:cNvSpPr txBox="1"/>
          <p:nvPr>
            <p:ph type="title"/>
          </p:nvPr>
        </p:nvSpPr>
        <p:spPr>
          <a:xfrm>
            <a:off x="533400" y="228600"/>
            <a:ext cx="8229600" cy="9906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4000"/>
              <a:buFont typeface="Calibri"/>
              <a:buNone/>
            </a:pPr>
            <a:r>
              <a:rPr lang="en-US" sz="4000"/>
              <a:t>6. Division Of Financial Assets:</a:t>
            </a:r>
            <a:endParaRPr sz="4000"/>
          </a:p>
        </p:txBody>
      </p:sp>
      <p:sp>
        <p:nvSpPr>
          <p:cNvPr id="184" name="Google Shape;184;p16"/>
          <p:cNvSpPr txBox="1"/>
          <p:nvPr>
            <p:ph idx="1" type="body"/>
          </p:nvPr>
        </p:nvSpPr>
        <p:spPr>
          <a:xfrm>
            <a:off x="457200" y="1295400"/>
            <a:ext cx="8229600" cy="3581399"/>
          </a:xfrm>
          <a:prstGeom prst="rect">
            <a:avLst/>
          </a:prstGeom>
          <a:noFill/>
          <a:ln>
            <a:noFill/>
          </a:ln>
        </p:spPr>
        <p:txBody>
          <a:bodyPr anchorCtr="0" anchor="t" bIns="45700" lIns="91425" spcFirstLastPara="1" rIns="91425" wrap="square" tIns="45700">
            <a:normAutofit fontScale="85000" lnSpcReduction="10000"/>
          </a:bodyPr>
          <a:lstStyle/>
          <a:p>
            <a:pPr indent="-274320" lvl="0" marL="274320" rtl="0" algn="l">
              <a:spcBef>
                <a:spcPts val="0"/>
              </a:spcBef>
              <a:spcAft>
                <a:spcPts val="0"/>
              </a:spcAft>
              <a:buSzPct val="95000"/>
              <a:buChar char="⚫"/>
            </a:pPr>
            <a:r>
              <a:rPr lang="en-US"/>
              <a:t>At the time of division there was cash balance of 4 billion rupees in the reserve Bank of India which was to be divided between India and Pakistan.</a:t>
            </a:r>
            <a:endParaRPr/>
          </a:p>
          <a:p>
            <a:pPr indent="-274320" lvl="0" marL="274320" rtl="0" algn="l">
              <a:spcBef>
                <a:spcPts val="442"/>
              </a:spcBef>
              <a:spcAft>
                <a:spcPts val="0"/>
              </a:spcAft>
              <a:buSzPct val="95000"/>
              <a:buChar char="⚫"/>
            </a:pPr>
            <a:r>
              <a:rPr lang="en-US"/>
              <a:t>Pakistan was to receive 750 million rupees, which was initially delayed by the Indian Government. After the protest of Pakistan, India agreed to pay 200 million rupees. As the war between India and Pakistan started on Kashmir issue India again stopped the rest of the amount.</a:t>
            </a:r>
            <a:endParaRPr/>
          </a:p>
          <a:p>
            <a:pPr indent="-274320" lvl="0" marL="274320" rtl="0" algn="l">
              <a:spcBef>
                <a:spcPts val="442"/>
              </a:spcBef>
              <a:spcAft>
                <a:spcPts val="0"/>
              </a:spcAft>
              <a:buSzPct val="95000"/>
              <a:buChar char="⚫"/>
            </a:pPr>
            <a:r>
              <a:rPr lang="en-US"/>
              <a:t>However the remaining 50 million rupees are still not paid. The money was Pakistan’s rightful share. India deliberately withhold it because they hoped that Pakistan would become Bankrupt.</a:t>
            </a:r>
            <a:endParaRPr/>
          </a:p>
        </p:txBody>
      </p:sp>
      <p:pic>
        <p:nvPicPr>
          <p:cNvPr descr="2290172969_09a1b8c979_b.jpg" id="185" name="Google Shape;185;p16"/>
          <p:cNvPicPr preferRelativeResize="0"/>
          <p:nvPr/>
        </p:nvPicPr>
        <p:blipFill rotWithShape="1">
          <a:blip r:embed="rId3">
            <a:alphaModFix/>
          </a:blip>
          <a:srcRect b="0" l="0" r="0" t="0"/>
          <a:stretch/>
        </p:blipFill>
        <p:spPr>
          <a:xfrm>
            <a:off x="685800" y="4800600"/>
            <a:ext cx="2971800" cy="1676400"/>
          </a:xfrm>
          <a:prstGeom prst="rect">
            <a:avLst/>
          </a:prstGeom>
          <a:noFill/>
          <a:ln>
            <a:noFill/>
          </a:ln>
        </p:spPr>
      </p:pic>
      <p:pic>
        <p:nvPicPr>
          <p:cNvPr descr="pakistani-rupee-could-further-be-devaluated-says-ceo-tundra-fonder.jpg" id="186" name="Google Shape;186;p16"/>
          <p:cNvPicPr preferRelativeResize="0"/>
          <p:nvPr/>
        </p:nvPicPr>
        <p:blipFill rotWithShape="1">
          <a:blip r:embed="rId4">
            <a:alphaModFix/>
          </a:blip>
          <a:srcRect b="0" l="0" r="0" t="0"/>
          <a:stretch/>
        </p:blipFill>
        <p:spPr>
          <a:xfrm>
            <a:off x="3886200" y="4800600"/>
            <a:ext cx="4572000" cy="1676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7"/>
          <p:cNvSpPr txBox="1"/>
          <p:nvPr>
            <p:ph type="title"/>
          </p:nvPr>
        </p:nvSpPr>
        <p:spPr>
          <a:xfrm>
            <a:off x="457200" y="704088"/>
            <a:ext cx="8229600" cy="896112"/>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400"/>
              <a:buFont typeface="Calibri"/>
              <a:buNone/>
            </a:pPr>
            <a:r>
              <a:rPr lang="en-US" sz="5400"/>
              <a:t>7. Canal Water Dispute:</a:t>
            </a:r>
            <a:endParaRPr/>
          </a:p>
        </p:txBody>
      </p:sp>
      <p:sp>
        <p:nvSpPr>
          <p:cNvPr id="192" name="Google Shape;192;p17"/>
          <p:cNvSpPr txBox="1"/>
          <p:nvPr>
            <p:ph idx="1" type="body"/>
          </p:nvPr>
        </p:nvSpPr>
        <p:spPr>
          <a:xfrm>
            <a:off x="457200" y="1752600"/>
            <a:ext cx="822960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The boundary of India and Pakistan in a way that it cut across the rivers and canals, make India the Upper beneficiary and Pakistan the Lower beneficiary.</a:t>
            </a:r>
            <a:endParaRPr/>
          </a:p>
          <a:p>
            <a:pPr indent="-274320" lvl="0" marL="274320" rtl="0" algn="l">
              <a:spcBef>
                <a:spcPts val="520"/>
              </a:spcBef>
              <a:spcAft>
                <a:spcPts val="0"/>
              </a:spcAft>
              <a:buSzPts val="2470"/>
              <a:buChar char="⚫"/>
            </a:pPr>
            <a:r>
              <a:rPr lang="en-US"/>
              <a:t>Most of the rivers flowing in Pakistan have their origin in India.</a:t>
            </a:r>
            <a:endParaRPr/>
          </a:p>
          <a:p>
            <a:pPr indent="-274320" lvl="0" marL="274320" rtl="0" algn="l">
              <a:spcBef>
                <a:spcPts val="520"/>
              </a:spcBef>
              <a:spcAft>
                <a:spcPts val="0"/>
              </a:spcAft>
              <a:buSzPts val="2470"/>
              <a:buChar char="⚫"/>
            </a:pPr>
            <a:r>
              <a:rPr lang="en-US"/>
              <a:t>In 1948, India Stopped water supply to Pakistani canals to damage the Pakistani agriculture.</a:t>
            </a:r>
            <a:endParaRPr/>
          </a:p>
          <a:p>
            <a:pPr indent="-274320" lvl="0" marL="274320" rtl="0" algn="l">
              <a:spcBef>
                <a:spcPts val="520"/>
              </a:spcBef>
              <a:spcAft>
                <a:spcPts val="0"/>
              </a:spcAft>
              <a:buSzPts val="2470"/>
              <a:buChar char="⚫"/>
            </a:pPr>
            <a:r>
              <a:rPr lang="en-US"/>
              <a:t>However, on 9</a:t>
            </a:r>
            <a:r>
              <a:rPr baseline="30000" lang="en-US"/>
              <a:t>th</a:t>
            </a:r>
            <a:r>
              <a:rPr lang="en-US"/>
              <a:t>September, 1960 an agreement called Indus Basin Treaty was signed between the two countries.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9"/>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8. Economic Problems:</a:t>
            </a:r>
            <a:endParaRPr/>
          </a:p>
        </p:txBody>
      </p:sp>
      <p:sp>
        <p:nvSpPr>
          <p:cNvPr id="198" name="Google Shape;198;p19"/>
          <p:cNvSpPr txBox="1"/>
          <p:nvPr>
            <p:ph idx="1" type="body"/>
          </p:nvPr>
        </p:nvSpPr>
        <p:spPr>
          <a:xfrm>
            <a:off x="152400" y="1935480"/>
            <a:ext cx="8839200" cy="4389120"/>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spcBef>
                <a:spcPts val="0"/>
              </a:spcBef>
              <a:spcAft>
                <a:spcPts val="0"/>
              </a:spcAft>
              <a:buSzPct val="95000"/>
              <a:buChar char="⚫"/>
            </a:pPr>
            <a:r>
              <a:rPr lang="en-US"/>
              <a:t>When Pakistan came into existence, it was mostly consisted of economically backward and underdeveloped areas.</a:t>
            </a:r>
            <a:endParaRPr/>
          </a:p>
          <a:p>
            <a:pPr indent="-274320" lvl="0" marL="274320" rtl="0" algn="l">
              <a:spcBef>
                <a:spcPts val="481"/>
              </a:spcBef>
              <a:spcAft>
                <a:spcPts val="0"/>
              </a:spcAft>
              <a:buSzPct val="95000"/>
              <a:buChar char="⚫"/>
            </a:pPr>
            <a:r>
              <a:rPr lang="en-US"/>
              <a:t>The agricultural system was obsolete and outdated which added to the economics backwardness of the areas forming part of Pakistan.</a:t>
            </a:r>
            <a:endParaRPr/>
          </a:p>
          <a:p>
            <a:pPr indent="-274320" lvl="0" marL="274320" rtl="0" algn="l">
              <a:spcBef>
                <a:spcPts val="481"/>
              </a:spcBef>
              <a:spcAft>
                <a:spcPts val="0"/>
              </a:spcAft>
              <a:buSzPct val="95000"/>
              <a:buChar char="⚫"/>
            </a:pPr>
            <a:r>
              <a:rPr lang="en-US"/>
              <a:t>The entire capital was in the hands of the Hindus.</a:t>
            </a:r>
            <a:endParaRPr/>
          </a:p>
          <a:p>
            <a:pPr indent="-274320" lvl="0" marL="274320" rtl="0" algn="l">
              <a:spcBef>
                <a:spcPts val="481"/>
              </a:spcBef>
              <a:spcAft>
                <a:spcPts val="0"/>
              </a:spcAft>
              <a:buSzPct val="95000"/>
              <a:buChar char="⚫"/>
            </a:pPr>
            <a:r>
              <a:rPr lang="en-US"/>
              <a:t>Unfortunately, the banks and other financial institutions were located in Indian territory.</a:t>
            </a:r>
            <a:endParaRPr/>
          </a:p>
          <a:p>
            <a:pPr indent="-274320" lvl="0" marL="274320" rtl="0" algn="l">
              <a:spcBef>
                <a:spcPts val="481"/>
              </a:spcBef>
              <a:spcAft>
                <a:spcPts val="0"/>
              </a:spcAft>
              <a:buSzPct val="95000"/>
              <a:buChar char="⚫"/>
            </a:pPr>
            <a:r>
              <a:rPr lang="en-US"/>
              <a:t>Besides these factors the technical experts and laborers, who operated the industries, were all Hindus because the Muslims extremely lagged behind in education and financial capabilities.</a:t>
            </a:r>
            <a:endParaRPr/>
          </a:p>
          <a:p>
            <a:pPr indent="-129238" lvl="0" marL="274320" rtl="0" algn="l">
              <a:spcBef>
                <a:spcPts val="481"/>
              </a:spcBef>
              <a:spcAft>
                <a:spcPts val="0"/>
              </a:spcAft>
              <a:buSzPct val="950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1"/>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9. Administrative Problems:</a:t>
            </a:r>
            <a:endParaRPr/>
          </a:p>
        </p:txBody>
      </p:sp>
      <p:sp>
        <p:nvSpPr>
          <p:cNvPr id="204" name="Google Shape;204;p21"/>
          <p:cNvSpPr txBox="1"/>
          <p:nvPr>
            <p:ph idx="1" type="body"/>
          </p:nvPr>
        </p:nvSpPr>
        <p:spPr>
          <a:xfrm>
            <a:off x="228600" y="1935480"/>
            <a:ext cx="8763000" cy="4389120"/>
          </a:xfrm>
          <a:prstGeom prst="rect">
            <a:avLst/>
          </a:prstGeom>
          <a:noFill/>
          <a:ln>
            <a:noFill/>
          </a:ln>
        </p:spPr>
        <p:txBody>
          <a:bodyPr anchorCtr="0" anchor="t" bIns="45700" lIns="91425" spcFirstLastPara="1" rIns="91425" wrap="square" tIns="45700">
            <a:normAutofit/>
          </a:bodyPr>
          <a:lstStyle/>
          <a:p>
            <a:pPr indent="-117475" lvl="0" marL="274320" rtl="0" algn="l">
              <a:spcBef>
                <a:spcPts val="0"/>
              </a:spcBef>
              <a:spcAft>
                <a:spcPts val="0"/>
              </a:spcAft>
              <a:buSzPts val="2470"/>
              <a:buNone/>
            </a:pPr>
            <a:r>
              <a:t/>
            </a:r>
            <a:endParaRPr/>
          </a:p>
          <a:p>
            <a:pPr indent="-274320" lvl="0" marL="274320" rtl="0" algn="l">
              <a:spcBef>
                <a:spcPts val="560"/>
              </a:spcBef>
              <a:spcAft>
                <a:spcPts val="0"/>
              </a:spcAft>
              <a:buSzPts val="2660"/>
              <a:buChar char="⚫"/>
            </a:pPr>
            <a:r>
              <a:rPr lang="en-US" sz="2800"/>
              <a:t>The Government of Pakistan could not get enough time to set up workable administrative machinery because of the great difficulties created by Congress.</a:t>
            </a:r>
            <a:endParaRPr/>
          </a:p>
          <a:p>
            <a:pPr indent="-105410" lvl="0" marL="274320" rtl="0" algn="l">
              <a:spcBef>
                <a:spcPts val="560"/>
              </a:spcBef>
              <a:spcAft>
                <a:spcPts val="0"/>
              </a:spcAft>
              <a:buSzPts val="2660"/>
              <a:buNone/>
            </a:pPr>
            <a:r>
              <a:t/>
            </a:r>
            <a:endParaRPr sz="2800"/>
          </a:p>
          <a:p>
            <a:pPr indent="-274320" lvl="0" marL="274320" rtl="0" algn="l">
              <a:spcBef>
                <a:spcPts val="560"/>
              </a:spcBef>
              <a:spcAft>
                <a:spcPts val="0"/>
              </a:spcAft>
              <a:buSzPts val="2660"/>
              <a:buChar char="⚫"/>
            </a:pPr>
            <a:r>
              <a:rPr lang="en-US" sz="2800"/>
              <a:t>The Indian Government delayed in transferring the Government servants and official record which aggravated the situation.</a:t>
            </a:r>
            <a:endParaRPr/>
          </a:p>
          <a:p>
            <a:pPr indent="0" lvl="0" marL="0" rtl="0" algn="l">
              <a:spcBef>
                <a:spcPts val="520"/>
              </a:spcBef>
              <a:spcAft>
                <a:spcPts val="0"/>
              </a:spcAft>
              <a:buSzPts val="247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2"/>
          <p:cNvSpPr txBox="1"/>
          <p:nvPr>
            <p:ph idx="1" type="body"/>
          </p:nvPr>
        </p:nvSpPr>
        <p:spPr>
          <a:xfrm>
            <a:off x="457200" y="838200"/>
            <a:ext cx="8229600" cy="54864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Font typeface="Arial"/>
              <a:buChar char="•"/>
            </a:pPr>
            <a:r>
              <a:rPr lang="en-US"/>
              <a:t>The biggest administrative problem faced by Pakistan was the acute shortage of competent and experienced personnel in the Central and Provincial Governments.</a:t>
            </a:r>
            <a:endParaRPr/>
          </a:p>
          <a:p>
            <a:pPr indent="-117475" lvl="0" marL="274320" rtl="0" algn="l">
              <a:spcBef>
                <a:spcPts val="520"/>
              </a:spcBef>
              <a:spcAft>
                <a:spcPts val="0"/>
              </a:spcAft>
              <a:buSzPts val="2470"/>
              <a:buFont typeface="Arial"/>
              <a:buNone/>
            </a:pPr>
            <a:r>
              <a:t/>
            </a:r>
            <a:endParaRPr/>
          </a:p>
          <a:p>
            <a:pPr indent="-274320" lvl="0" marL="274320" rtl="0" algn="l">
              <a:spcBef>
                <a:spcPts val="520"/>
              </a:spcBef>
              <a:spcAft>
                <a:spcPts val="0"/>
              </a:spcAft>
              <a:buSzPts val="2470"/>
              <a:buFont typeface="Arial"/>
              <a:buChar char="•"/>
            </a:pPr>
            <a:r>
              <a:rPr lang="en-US"/>
              <a:t>Furthermore, there were not enough chairs, tables or even stationary and paper pins for administrative purposes.</a:t>
            </a:r>
            <a:endParaRPr/>
          </a:p>
          <a:p>
            <a:pPr indent="-117475" lvl="0" marL="274320" rtl="0" algn="l">
              <a:spcBef>
                <a:spcPts val="520"/>
              </a:spcBef>
              <a:spcAft>
                <a:spcPts val="0"/>
              </a:spcAft>
              <a:buSzPts val="2470"/>
              <a:buFont typeface="Arial"/>
              <a:buNone/>
            </a:pPr>
            <a:r>
              <a:t/>
            </a:r>
            <a:endParaRPr/>
          </a:p>
          <a:p>
            <a:pPr indent="-274320" lvl="0" marL="274320" rtl="0" algn="l">
              <a:spcBef>
                <a:spcPts val="520"/>
              </a:spcBef>
              <a:spcAft>
                <a:spcPts val="0"/>
              </a:spcAft>
              <a:buSzPts val="2470"/>
              <a:buFont typeface="Arial"/>
              <a:buChar char="•"/>
            </a:pPr>
            <a:r>
              <a:rPr lang="en-US"/>
              <a:t>Quaid-e-Azam paid his immediate attention towards setting up of administrative machinery and took number of steps to overcome administrative problems of a new state.</a:t>
            </a:r>
            <a:endParaRPr/>
          </a:p>
          <a:p>
            <a:pPr indent="-117475" lvl="0" marL="274320" rtl="0" algn="l">
              <a:spcBef>
                <a:spcPts val="520"/>
              </a:spcBef>
              <a:spcAft>
                <a:spcPts val="0"/>
              </a:spcAft>
              <a:buSzPts val="2470"/>
              <a:buNone/>
            </a:pPr>
            <a:r>
              <a:t/>
            </a:r>
            <a:endParaRPr/>
          </a:p>
          <a:p>
            <a:pPr indent="-117475" lvl="0" marL="274320" rtl="0" algn="l">
              <a:spcBef>
                <a:spcPts val="520"/>
              </a:spcBef>
              <a:spcAft>
                <a:spcPts val="0"/>
              </a:spcAft>
              <a:buSzPts val="2470"/>
              <a:buNone/>
            </a:pPr>
            <a:r>
              <a:t/>
            </a:r>
            <a:endParaRPr/>
          </a:p>
          <a:p>
            <a:pPr indent="0" lvl="0" marL="0" rtl="0" algn="l">
              <a:spcBef>
                <a:spcPts val="520"/>
              </a:spcBef>
              <a:spcAft>
                <a:spcPts val="0"/>
              </a:spcAft>
              <a:buSzPts val="2470"/>
              <a:buNone/>
            </a:pPr>
            <a:r>
              <a:t/>
            </a:r>
            <a:endParaRPr/>
          </a:p>
          <a:p>
            <a:pPr indent="-117475" lvl="0" marL="274320" rtl="0" algn="l">
              <a:spcBef>
                <a:spcPts val="520"/>
              </a:spcBef>
              <a:spcAft>
                <a:spcPts val="0"/>
              </a:spcAft>
              <a:buSzPts val="247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3"/>
          <p:cNvSpPr txBox="1"/>
          <p:nvPr>
            <p:ph type="title"/>
          </p:nvPr>
        </p:nvSpPr>
        <p:spPr>
          <a:xfrm>
            <a:off x="533400" y="457200"/>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4000"/>
              <a:buFont typeface="Calibri"/>
              <a:buNone/>
            </a:pPr>
            <a:r>
              <a:rPr lang="en-US" sz="4000"/>
              <a:t>10. Issue Of National Language:</a:t>
            </a:r>
            <a:endParaRPr sz="4000"/>
          </a:p>
        </p:txBody>
      </p:sp>
      <p:sp>
        <p:nvSpPr>
          <p:cNvPr id="215" name="Google Shape;215;p23"/>
          <p:cNvSpPr txBox="1"/>
          <p:nvPr>
            <p:ph idx="1" type="body"/>
          </p:nvPr>
        </p:nvSpPr>
        <p:spPr>
          <a:xfrm>
            <a:off x="457200" y="1600200"/>
            <a:ext cx="8229600" cy="5105399"/>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After the establishment of Pakistan, language controversy was started between East and West Pakistan.</a:t>
            </a:r>
            <a:endParaRPr/>
          </a:p>
          <a:p>
            <a:pPr indent="-274320" lvl="0" marL="274320" rtl="0" algn="l">
              <a:spcBef>
                <a:spcPts val="520"/>
              </a:spcBef>
              <a:spcAft>
                <a:spcPts val="0"/>
              </a:spcAft>
              <a:buSzPts val="2470"/>
              <a:buChar char="⚫"/>
            </a:pPr>
            <a:r>
              <a:rPr lang="en-US"/>
              <a:t>The members of the Constituent Assembly belonged to East Pakistan demanded Bengali as National Language of Pakistan instead of Urdu.</a:t>
            </a:r>
            <a:endParaRPr/>
          </a:p>
          <a:p>
            <a:pPr indent="-274320" lvl="0" marL="274320" rtl="0" algn="l">
              <a:spcBef>
                <a:spcPts val="520"/>
              </a:spcBef>
              <a:spcAft>
                <a:spcPts val="0"/>
              </a:spcAft>
              <a:buSzPts val="2470"/>
              <a:buChar char="⚫"/>
            </a:pPr>
            <a:r>
              <a:rPr lang="en-US"/>
              <a:t>In March 1948 while addressing at Dhaka, Quaid e Azam declared,</a:t>
            </a:r>
            <a:endParaRPr/>
          </a:p>
          <a:p>
            <a:pPr indent="-274320" lvl="0" marL="274320" rtl="0" algn="ctr">
              <a:spcBef>
                <a:spcPts val="520"/>
              </a:spcBef>
              <a:spcAft>
                <a:spcPts val="0"/>
              </a:spcAft>
              <a:buSzPts val="2470"/>
              <a:buNone/>
            </a:pPr>
            <a:br>
              <a:rPr lang="en-US"/>
            </a:br>
            <a:r>
              <a:rPr lang="en-US"/>
              <a:t>“Urdu and Urdu alone would be the national language of Pakistan”.</a:t>
            </a:r>
            <a:endParaRPr/>
          </a:p>
          <a:p>
            <a:pPr indent="-274320" lvl="0" marL="274320" rtl="0" algn="l">
              <a:spcBef>
                <a:spcPts val="520"/>
              </a:spcBef>
              <a:spcAft>
                <a:spcPts val="0"/>
              </a:spcAft>
              <a:buSzPts val="2470"/>
              <a:buNone/>
            </a:pPr>
            <a:r>
              <a:t/>
            </a:r>
            <a:endParaRPr/>
          </a:p>
        </p:txBody>
      </p:sp>
      <p:sp>
        <p:nvSpPr>
          <p:cNvPr id="216" name="Google Shape;216;p23"/>
          <p:cNvSpPr/>
          <p:nvPr/>
        </p:nvSpPr>
        <p:spPr>
          <a:xfrm>
            <a:off x="2412700" y="6097825"/>
            <a:ext cx="4750200" cy="539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cap="none">
                <a:solidFill>
                  <a:schemeClr val="accent1"/>
                </a:solidFill>
                <a:latin typeface="Constantia"/>
                <a:ea typeface="Constantia"/>
                <a:cs typeface="Constantia"/>
                <a:sym typeface="Constantia"/>
              </a:rPr>
              <a:t>URDU</a:t>
            </a:r>
            <a:r>
              <a:rPr lang="en-US" sz="4400" cap="none">
                <a:solidFill>
                  <a:schemeClr val="accent1"/>
                </a:solidFill>
                <a:latin typeface="Constantia"/>
                <a:ea typeface="Constantia"/>
                <a:cs typeface="Constantia"/>
                <a:sym typeface="Constantia"/>
              </a:rPr>
              <a:t>/</a:t>
            </a:r>
            <a:r>
              <a:rPr b="1" lang="en-US" sz="4400" cap="none">
                <a:solidFill>
                  <a:schemeClr val="accent1"/>
                </a:solidFill>
                <a:latin typeface="Constantia"/>
                <a:ea typeface="Constantia"/>
                <a:cs typeface="Constantia"/>
                <a:sym typeface="Constantia"/>
              </a:rPr>
              <a:t>BENGAL</a:t>
            </a:r>
            <a:r>
              <a:rPr b="1" lang="en-US" sz="4400">
                <a:solidFill>
                  <a:schemeClr val="accent1"/>
                </a:solidFill>
                <a:latin typeface="Constantia"/>
                <a:ea typeface="Constantia"/>
                <a:cs typeface="Constantia"/>
                <a:sym typeface="Constantia"/>
              </a:rPr>
              <a:t>I</a:t>
            </a:r>
            <a:endParaRPr b="1" sz="4400" cap="none">
              <a:solidFill>
                <a:schemeClr val="accent1"/>
              </a:solidFill>
              <a:latin typeface="Constantia"/>
              <a:ea typeface="Constantia"/>
              <a:cs typeface="Constantia"/>
              <a:sym typeface="Constantia"/>
            </a:endParaRPr>
          </a:p>
        </p:txBody>
      </p:sp>
      <p:sp>
        <p:nvSpPr>
          <p:cNvPr id="217" name="Google Shape;217;p23"/>
          <p:cNvSpPr/>
          <p:nvPr/>
        </p:nvSpPr>
        <p:spPr>
          <a:xfrm>
            <a:off x="7315200" y="6134400"/>
            <a:ext cx="716100" cy="723600"/>
          </a:xfrm>
          <a:prstGeom prst="mathMultiply">
            <a:avLst>
              <a:gd fmla="val 23520" name="adj1"/>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218" name="Google Shape;218;p23"/>
          <p:cNvSpPr/>
          <p:nvPr/>
        </p:nvSpPr>
        <p:spPr>
          <a:xfrm>
            <a:off x="1252250" y="6312927"/>
            <a:ext cx="829800" cy="324000"/>
          </a:xfrm>
          <a:prstGeom prst="notchedRightArrow">
            <a:avLst>
              <a:gd fmla="val 50000" name="adj1"/>
              <a:gd fmla="val 50000" name="adj2"/>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4"/>
          <p:cNvSpPr txBox="1"/>
          <p:nvPr>
            <p:ph type="title"/>
          </p:nvPr>
        </p:nvSpPr>
        <p:spPr>
          <a:xfrm>
            <a:off x="457200" y="457200"/>
            <a:ext cx="8229600" cy="9144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400"/>
              <a:buFont typeface="Calibri"/>
              <a:buNone/>
            </a:pPr>
            <a:r>
              <a:rPr lang="en-US" sz="5400"/>
              <a:t>11. Constitutional Problems:</a:t>
            </a:r>
            <a:endParaRPr/>
          </a:p>
        </p:txBody>
      </p:sp>
      <p:sp>
        <p:nvSpPr>
          <p:cNvPr id="224" name="Google Shape;224;p24"/>
          <p:cNvSpPr txBox="1"/>
          <p:nvPr>
            <p:ph idx="1" type="body"/>
          </p:nvPr>
        </p:nvSpPr>
        <p:spPr>
          <a:xfrm>
            <a:off x="457200" y="1371600"/>
            <a:ext cx="8229600" cy="3581400"/>
          </a:xfrm>
          <a:prstGeom prst="rect">
            <a:avLst/>
          </a:prstGeom>
          <a:noFill/>
          <a:ln>
            <a:noFill/>
          </a:ln>
        </p:spPr>
        <p:txBody>
          <a:bodyPr anchorCtr="0" anchor="t" bIns="45700" lIns="91425" spcFirstLastPara="1" rIns="91425" wrap="square" tIns="45700">
            <a:normAutofit fontScale="77500" lnSpcReduction="20000"/>
          </a:bodyPr>
          <a:lstStyle/>
          <a:p>
            <a:pPr indent="-274319" lvl="0" marL="274320" rtl="0" algn="l">
              <a:spcBef>
                <a:spcPts val="0"/>
              </a:spcBef>
              <a:spcAft>
                <a:spcPts val="0"/>
              </a:spcAft>
              <a:buSzPct val="95000"/>
              <a:buChar char="⚫"/>
            </a:pPr>
            <a:r>
              <a:rPr lang="en-US" sz="2800"/>
              <a:t>At the time of establishment of Pakistan the Government of India Act 1935 became the working constitution of Pakistan with certain adaptations.</a:t>
            </a:r>
            <a:endParaRPr/>
          </a:p>
          <a:p>
            <a:pPr indent="-274319" lvl="0" marL="274320" rtl="0" algn="l">
              <a:spcBef>
                <a:spcPts val="434"/>
              </a:spcBef>
              <a:spcAft>
                <a:spcPts val="0"/>
              </a:spcAft>
              <a:buSzPct val="95000"/>
              <a:buChar char="⚫"/>
            </a:pPr>
            <a:r>
              <a:rPr lang="en-US" sz="2800"/>
              <a:t>The need of a constitution framed by the elected representatives of the people was necessary for free people.</a:t>
            </a:r>
            <a:endParaRPr/>
          </a:p>
          <a:p>
            <a:pPr indent="-274319" lvl="0" marL="274320" rtl="0" algn="l">
              <a:spcBef>
                <a:spcPts val="434"/>
              </a:spcBef>
              <a:spcAft>
                <a:spcPts val="0"/>
              </a:spcAft>
              <a:buSzPct val="95000"/>
              <a:buChar char="⚫"/>
            </a:pPr>
            <a:r>
              <a:rPr lang="en-US" sz="2800"/>
              <a:t>So the first constitution assembly was formed and was given the task to frame the constitution for the country.</a:t>
            </a:r>
            <a:endParaRPr/>
          </a:p>
          <a:p>
            <a:pPr indent="-274319" lvl="0" marL="274320" rtl="0" algn="l">
              <a:spcBef>
                <a:spcPts val="434"/>
              </a:spcBef>
              <a:spcAft>
                <a:spcPts val="0"/>
              </a:spcAft>
              <a:buSzPct val="95000"/>
              <a:buChar char="⚫"/>
            </a:pPr>
            <a:r>
              <a:rPr lang="en-US" sz="2800"/>
              <a:t>But the constituent assembly failed to frame a constitution even in eight years.</a:t>
            </a:r>
            <a:endParaRPr/>
          </a:p>
          <a:p>
            <a:pPr indent="-274319" lvl="0" marL="274320" rtl="0" algn="l">
              <a:spcBef>
                <a:spcPts val="434"/>
              </a:spcBef>
              <a:spcAft>
                <a:spcPts val="0"/>
              </a:spcAft>
              <a:buSzPct val="95000"/>
              <a:buChar char="⚫"/>
            </a:pPr>
            <a:r>
              <a:rPr lang="en-US" sz="2800"/>
              <a:t>Lack of a permanent constitution created chances of corrupt interference in democratic progress of Pakistan.</a:t>
            </a:r>
            <a:endParaRPr/>
          </a:p>
          <a:p>
            <a:pPr indent="-152765" lvl="0" marL="274320" rtl="0" algn="l">
              <a:spcBef>
                <a:spcPts val="403"/>
              </a:spcBef>
              <a:spcAft>
                <a:spcPts val="0"/>
              </a:spcAft>
              <a:buSzPct val="95000"/>
              <a:buNone/>
            </a:pPr>
            <a:r>
              <a:t/>
            </a:r>
            <a:endParaRPr/>
          </a:p>
        </p:txBody>
      </p:sp>
      <p:pic>
        <p:nvPicPr>
          <p:cNvPr descr="464491-ConstitutionofPakistanlaw-1352735079-785-640x480.jpg" id="225" name="Google Shape;225;p24"/>
          <p:cNvPicPr preferRelativeResize="0"/>
          <p:nvPr/>
        </p:nvPicPr>
        <p:blipFill rotWithShape="1">
          <a:blip r:embed="rId3">
            <a:alphaModFix/>
          </a:blip>
          <a:srcRect b="0" l="0" r="0" t="0"/>
          <a:stretch/>
        </p:blipFill>
        <p:spPr>
          <a:xfrm>
            <a:off x="381000" y="4953000"/>
            <a:ext cx="3733800" cy="1905000"/>
          </a:xfrm>
          <a:prstGeom prst="rect">
            <a:avLst/>
          </a:prstGeom>
          <a:noFill/>
          <a:ln>
            <a:noFill/>
          </a:ln>
        </p:spPr>
      </p:pic>
      <p:pic>
        <p:nvPicPr>
          <p:cNvPr id="226" name="Google Shape;226;p24"/>
          <p:cNvPicPr preferRelativeResize="0"/>
          <p:nvPr/>
        </p:nvPicPr>
        <p:blipFill rotWithShape="1">
          <a:blip r:embed="rId4">
            <a:alphaModFix/>
          </a:blip>
          <a:srcRect b="0" l="0" r="0" t="0"/>
          <a:stretch/>
        </p:blipFill>
        <p:spPr>
          <a:xfrm>
            <a:off x="5029200" y="4648200"/>
            <a:ext cx="3276600" cy="2095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3"/>
          <p:cNvSpPr txBox="1"/>
          <p:nvPr>
            <p:ph type="title"/>
          </p:nvPr>
        </p:nvSpPr>
        <p:spPr>
          <a:xfrm>
            <a:off x="457200" y="533400"/>
            <a:ext cx="8229600" cy="9144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Initial Problems:</a:t>
            </a:r>
            <a:endParaRPr/>
          </a:p>
        </p:txBody>
      </p:sp>
      <p:sp>
        <p:nvSpPr>
          <p:cNvPr id="120" name="Google Shape;120;p3"/>
          <p:cNvSpPr txBox="1"/>
          <p:nvPr>
            <p:ph idx="1" type="body"/>
          </p:nvPr>
        </p:nvSpPr>
        <p:spPr>
          <a:xfrm>
            <a:off x="457200" y="1600200"/>
            <a:ext cx="8229600" cy="4724400"/>
          </a:xfrm>
          <a:prstGeom prst="rect">
            <a:avLst/>
          </a:prstGeom>
          <a:noFill/>
          <a:ln>
            <a:noFill/>
          </a:ln>
        </p:spPr>
        <p:txBody>
          <a:bodyPr anchorCtr="0" anchor="t" bIns="45700" lIns="91425" spcFirstLastPara="1" rIns="91425" wrap="square" tIns="45700">
            <a:noAutofit/>
          </a:bodyPr>
          <a:lstStyle/>
          <a:p>
            <a:pPr indent="-129540" lvl="0" marL="274320" rtl="0" algn="l">
              <a:spcBef>
                <a:spcPts val="0"/>
              </a:spcBef>
              <a:spcAft>
                <a:spcPts val="0"/>
              </a:spcAft>
              <a:buSzPts val="2280"/>
              <a:buNone/>
            </a:pPr>
            <a:r>
              <a:t/>
            </a:r>
            <a:endParaRPr sz="2400"/>
          </a:p>
          <a:p>
            <a:pPr indent="-274320" lvl="0" marL="274320" rtl="0" algn="l">
              <a:spcBef>
                <a:spcPts val="480"/>
              </a:spcBef>
              <a:spcAft>
                <a:spcPts val="0"/>
              </a:spcAft>
              <a:buSzPts val="2280"/>
              <a:buChar char="⚫"/>
            </a:pPr>
            <a:r>
              <a:rPr lang="en-US" sz="2400"/>
              <a:t>1. Choice of Capital and Establishment of Government.</a:t>
            </a:r>
            <a:endParaRPr/>
          </a:p>
          <a:p>
            <a:pPr indent="-274320" lvl="0" marL="274320" rtl="0" algn="l">
              <a:spcBef>
                <a:spcPts val="480"/>
              </a:spcBef>
              <a:spcAft>
                <a:spcPts val="0"/>
              </a:spcAft>
              <a:buSzPts val="2280"/>
              <a:buChar char="⚫"/>
            </a:pPr>
            <a:r>
              <a:rPr lang="en-US" sz="2400"/>
              <a:t>2. Radcliff’s Award – an Unfair Boundary Distribution.</a:t>
            </a:r>
            <a:endParaRPr/>
          </a:p>
          <a:p>
            <a:pPr indent="-274320" lvl="0" marL="274320" rtl="0" algn="l">
              <a:spcBef>
                <a:spcPts val="480"/>
              </a:spcBef>
              <a:spcAft>
                <a:spcPts val="0"/>
              </a:spcAft>
              <a:buSzPts val="2280"/>
              <a:buChar char="⚫"/>
            </a:pPr>
            <a:r>
              <a:rPr lang="en-US" sz="2400"/>
              <a:t>3. Accession of Princely States.</a:t>
            </a:r>
            <a:endParaRPr/>
          </a:p>
          <a:p>
            <a:pPr indent="-274320" lvl="0" marL="274320" rtl="0" algn="l">
              <a:spcBef>
                <a:spcPts val="480"/>
              </a:spcBef>
              <a:spcAft>
                <a:spcPts val="0"/>
              </a:spcAft>
              <a:buSzPts val="2280"/>
              <a:buChar char="⚫"/>
            </a:pPr>
            <a:r>
              <a:rPr lang="en-US" sz="2400"/>
              <a:t>4. The Massacre of Muslim Refugees in India.</a:t>
            </a:r>
            <a:endParaRPr/>
          </a:p>
          <a:p>
            <a:pPr indent="-274320" lvl="0" marL="274320" rtl="0" algn="l">
              <a:spcBef>
                <a:spcPts val="480"/>
              </a:spcBef>
              <a:spcAft>
                <a:spcPts val="0"/>
              </a:spcAft>
              <a:buSzPts val="2280"/>
              <a:buChar char="⚫"/>
            </a:pPr>
            <a:r>
              <a:rPr lang="en-US" sz="2400"/>
              <a:t>5. Division of Armed Forces and Military Assets.</a:t>
            </a:r>
            <a:endParaRPr/>
          </a:p>
          <a:p>
            <a:pPr indent="-274320" lvl="0" marL="274320" rtl="0" algn="l">
              <a:spcBef>
                <a:spcPts val="480"/>
              </a:spcBef>
              <a:spcAft>
                <a:spcPts val="0"/>
              </a:spcAft>
              <a:buSzPts val="2280"/>
              <a:buChar char="⚫"/>
            </a:pPr>
            <a:r>
              <a:rPr lang="en-US" sz="2400"/>
              <a:t>6. Division of Financial Assets.</a:t>
            </a:r>
            <a:endParaRPr sz="2400"/>
          </a:p>
          <a:p>
            <a:pPr indent="-274320" lvl="0" marL="274320" rtl="0" algn="l">
              <a:spcBef>
                <a:spcPts val="480"/>
              </a:spcBef>
              <a:spcAft>
                <a:spcPts val="0"/>
              </a:spcAft>
              <a:buSzPts val="2280"/>
              <a:buChar char="⚫"/>
            </a:pPr>
            <a:r>
              <a:rPr lang="en-US" sz="2400"/>
              <a:t>7. Indus Water Dispute.</a:t>
            </a:r>
            <a:endParaRPr/>
          </a:p>
          <a:p>
            <a:pPr indent="-274320" lvl="0" marL="274320" rtl="0" algn="l">
              <a:spcBef>
                <a:spcPts val="480"/>
              </a:spcBef>
              <a:spcAft>
                <a:spcPts val="0"/>
              </a:spcAft>
              <a:buSzPts val="2280"/>
              <a:buChar char="⚫"/>
            </a:pPr>
            <a:r>
              <a:rPr lang="en-US" sz="2400"/>
              <a:t>8. Economic Problems.</a:t>
            </a:r>
            <a:endParaRPr/>
          </a:p>
          <a:p>
            <a:pPr indent="0" lvl="0" marL="0" rtl="0" algn="l">
              <a:spcBef>
                <a:spcPts val="480"/>
              </a:spcBef>
              <a:spcAft>
                <a:spcPts val="0"/>
              </a:spcAft>
              <a:buSzPts val="2280"/>
              <a:buNone/>
            </a:pPr>
            <a:r>
              <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5"/>
          <p:cNvSpPr txBox="1"/>
          <p:nvPr>
            <p:ph type="title"/>
          </p:nvPr>
        </p:nvSpPr>
        <p:spPr>
          <a:xfrm>
            <a:off x="381000" y="533400"/>
            <a:ext cx="8229600" cy="8382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4000"/>
              <a:buFont typeface="Calibri"/>
              <a:buNone/>
            </a:pPr>
            <a:r>
              <a:rPr lang="en-US" sz="4000"/>
              <a:t>12. Electricity Problems:</a:t>
            </a:r>
            <a:endParaRPr sz="4000"/>
          </a:p>
        </p:txBody>
      </p:sp>
      <p:sp>
        <p:nvSpPr>
          <p:cNvPr id="232" name="Google Shape;232;p25"/>
          <p:cNvSpPr txBox="1"/>
          <p:nvPr>
            <p:ph idx="1" type="body"/>
          </p:nvPr>
        </p:nvSpPr>
        <p:spPr>
          <a:xfrm>
            <a:off x="457200" y="1295401"/>
            <a:ext cx="8229600" cy="3429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Due to transfer of Muslim majority areas to Bharat and unfair demarcation, electricity system of West Punjab was disrupted, because all power stations were at Mundi, a predominantly Muslim majority area, gifted to Bharat but Quaid e Azam said;</a:t>
            </a:r>
            <a:endParaRPr/>
          </a:p>
          <a:p>
            <a:pPr indent="0" lvl="0" marL="0" rtl="0" algn="ctr">
              <a:spcBef>
                <a:spcPts val="520"/>
              </a:spcBef>
              <a:spcAft>
                <a:spcPts val="0"/>
              </a:spcAft>
              <a:buSzPts val="2470"/>
              <a:buNone/>
            </a:pPr>
            <a:r>
              <a:rPr lang="en-US"/>
              <a:t>	“If we are to exist as a nation, we will have to face the problems with determination and force”.</a:t>
            </a:r>
            <a:endParaRPr/>
          </a:p>
        </p:txBody>
      </p:sp>
      <p:pic>
        <p:nvPicPr>
          <p:cNvPr descr="electricity_afp_0.jpg" id="233" name="Google Shape;233;p25"/>
          <p:cNvPicPr preferRelativeResize="0"/>
          <p:nvPr/>
        </p:nvPicPr>
        <p:blipFill rotWithShape="1">
          <a:blip r:embed="rId3">
            <a:alphaModFix/>
          </a:blip>
          <a:srcRect b="0" l="0" r="0" t="0"/>
          <a:stretch/>
        </p:blipFill>
        <p:spPr>
          <a:xfrm>
            <a:off x="228600" y="4724400"/>
            <a:ext cx="4343400" cy="1977292"/>
          </a:xfrm>
          <a:prstGeom prst="rect">
            <a:avLst/>
          </a:prstGeom>
          <a:noFill/>
          <a:ln>
            <a:noFill/>
          </a:ln>
        </p:spPr>
      </p:pic>
      <p:pic>
        <p:nvPicPr>
          <p:cNvPr descr="download.jpg" id="234" name="Google Shape;234;p25"/>
          <p:cNvPicPr preferRelativeResize="0"/>
          <p:nvPr/>
        </p:nvPicPr>
        <p:blipFill rotWithShape="1">
          <a:blip r:embed="rId4">
            <a:alphaModFix/>
          </a:blip>
          <a:srcRect b="0" l="0" r="0" t="0"/>
          <a:stretch/>
        </p:blipFill>
        <p:spPr>
          <a:xfrm>
            <a:off x="4648200" y="4724400"/>
            <a:ext cx="4267200" cy="1981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7"/>
          <p:cNvSpPr txBox="1"/>
          <p:nvPr>
            <p:ph type="title"/>
          </p:nvPr>
        </p:nvSpPr>
        <p:spPr>
          <a:xfrm>
            <a:off x="457200" y="685800"/>
            <a:ext cx="8229600" cy="9144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13. Kashmir Dispute:</a:t>
            </a:r>
            <a:endParaRPr/>
          </a:p>
        </p:txBody>
      </p:sp>
      <p:sp>
        <p:nvSpPr>
          <p:cNvPr id="240" name="Google Shape;240;p27"/>
          <p:cNvSpPr txBox="1"/>
          <p:nvPr>
            <p:ph idx="1" type="body"/>
          </p:nvPr>
        </p:nvSpPr>
        <p:spPr>
          <a:xfrm>
            <a:off x="457200" y="1676400"/>
            <a:ext cx="8229600" cy="4648200"/>
          </a:xfrm>
          <a:prstGeom prst="rect">
            <a:avLst/>
          </a:prstGeom>
          <a:noFill/>
          <a:ln>
            <a:noFill/>
          </a:ln>
        </p:spPr>
        <p:txBody>
          <a:bodyPr anchorCtr="0" anchor="t" bIns="45700" lIns="91425" spcFirstLastPara="1" rIns="91425" wrap="square" tIns="45700">
            <a:normAutofit lnSpcReduction="10000"/>
          </a:bodyPr>
          <a:lstStyle/>
          <a:p>
            <a:pPr indent="-274320" lvl="0" marL="274320" rtl="0" algn="l">
              <a:spcBef>
                <a:spcPts val="0"/>
              </a:spcBef>
              <a:spcAft>
                <a:spcPts val="0"/>
              </a:spcAft>
              <a:buSzPts val="2470"/>
              <a:buChar char="⚫"/>
            </a:pPr>
            <a:r>
              <a:rPr lang="en-US"/>
              <a:t>Kashmir dispute is the most important and unsolved problem.</a:t>
            </a:r>
            <a:endParaRPr/>
          </a:p>
          <a:p>
            <a:pPr indent="-274320" lvl="0" marL="274320" rtl="0" algn="l">
              <a:spcBef>
                <a:spcPts val="520"/>
              </a:spcBef>
              <a:spcAft>
                <a:spcPts val="0"/>
              </a:spcAft>
              <a:buSzPts val="2470"/>
              <a:buChar char="⚫"/>
            </a:pPr>
            <a:r>
              <a:rPr lang="en-US"/>
              <a:t>Kashmir is the natural part of Pakistan because at the time of partition 85% of the Kashmir’s total population was Muslim.</a:t>
            </a:r>
            <a:endParaRPr/>
          </a:p>
          <a:p>
            <a:pPr indent="-274320" lvl="0" marL="274320" rtl="0" algn="l">
              <a:spcBef>
                <a:spcPts val="520"/>
              </a:spcBef>
              <a:spcAft>
                <a:spcPts val="0"/>
              </a:spcAft>
              <a:buSzPts val="2470"/>
              <a:buChar char="⚫"/>
            </a:pPr>
            <a:r>
              <a:rPr lang="en-US"/>
              <a:t>The Hindus Dogra rule, who was secretly with the Goverment of India declared Kashmir as a part of India.</a:t>
            </a:r>
            <a:endParaRPr/>
          </a:p>
          <a:p>
            <a:pPr indent="-274320" lvl="0" marL="274320" rtl="0" algn="l">
              <a:spcBef>
                <a:spcPts val="520"/>
              </a:spcBef>
              <a:spcAft>
                <a:spcPts val="0"/>
              </a:spcAft>
              <a:buSzPts val="2470"/>
              <a:buChar char="⚫"/>
            </a:pPr>
            <a:r>
              <a:rPr lang="en-US"/>
              <a:t>Pakistan has continuously insisted that Kashmir must get their right of self determination but due to non-cooperation of India, Kashmir issue still remain unsolved.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9"/>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14. India Office Library:</a:t>
            </a:r>
            <a:endParaRPr/>
          </a:p>
        </p:txBody>
      </p:sp>
      <p:sp>
        <p:nvSpPr>
          <p:cNvPr id="246" name="Google Shape;246;p29"/>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660"/>
              <a:buChar char="⚫"/>
            </a:pPr>
            <a:r>
              <a:rPr lang="en-US" sz="2800"/>
              <a:t>India Office Library is the inheritance treasure of knowledge having more than 2,30,000 books and more than 25,000 hand written rare manuscripts.</a:t>
            </a:r>
            <a:endParaRPr/>
          </a:p>
          <a:p>
            <a:pPr indent="-105410" lvl="0" marL="274320" rtl="0" algn="l">
              <a:spcBef>
                <a:spcPts val="560"/>
              </a:spcBef>
              <a:spcAft>
                <a:spcPts val="0"/>
              </a:spcAft>
              <a:buSzPts val="2660"/>
              <a:buNone/>
            </a:pPr>
            <a:r>
              <a:t/>
            </a:r>
            <a:endParaRPr sz="2800"/>
          </a:p>
          <a:p>
            <a:pPr indent="-274320" lvl="0" marL="274320" rtl="0" algn="l">
              <a:spcBef>
                <a:spcPts val="560"/>
              </a:spcBef>
              <a:spcAft>
                <a:spcPts val="0"/>
              </a:spcAft>
              <a:buSzPts val="2660"/>
              <a:buChar char="⚫"/>
            </a:pPr>
            <a:r>
              <a:rPr lang="en-US" sz="2800"/>
              <a:t>It is a rare collection of the Indo-Pakistan civilization, culture and history.</a:t>
            </a:r>
            <a:endParaRPr/>
          </a:p>
          <a:p>
            <a:pPr indent="-105410" lvl="0" marL="274320" rtl="0" algn="l">
              <a:spcBef>
                <a:spcPts val="560"/>
              </a:spcBef>
              <a:spcAft>
                <a:spcPts val="0"/>
              </a:spcAft>
              <a:buSzPts val="2660"/>
              <a:buNone/>
            </a:pPr>
            <a:r>
              <a:t/>
            </a:r>
            <a:endParaRPr sz="2800"/>
          </a:p>
          <a:p>
            <a:pPr indent="-274320" lvl="0" marL="274320" rtl="0" algn="l">
              <a:spcBef>
                <a:spcPts val="560"/>
              </a:spcBef>
              <a:spcAft>
                <a:spcPts val="0"/>
              </a:spcAft>
              <a:buSzPts val="2660"/>
              <a:buChar char="⚫"/>
            </a:pPr>
            <a:r>
              <a:rPr lang="en-US" sz="2800"/>
              <a:t>But the division of the assets of India Office Library is still neglected.</a:t>
            </a:r>
            <a:endParaRPr sz="2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0"/>
          <p:cNvSpPr txBox="1"/>
          <p:nvPr>
            <p:ph type="title"/>
          </p:nvPr>
        </p:nvSpPr>
        <p:spPr>
          <a:xfrm>
            <a:off x="457200" y="533400"/>
            <a:ext cx="8229600" cy="1371600"/>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Calibri"/>
              <a:buNone/>
            </a:pPr>
            <a:r>
              <a:rPr lang="en-US"/>
              <a:t>15. Membership of International 	Organizations:</a:t>
            </a:r>
            <a:endParaRPr/>
          </a:p>
        </p:txBody>
      </p:sp>
      <p:sp>
        <p:nvSpPr>
          <p:cNvPr id="252" name="Google Shape;252;p30"/>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spcBef>
                <a:spcPts val="0"/>
              </a:spcBef>
              <a:spcAft>
                <a:spcPts val="0"/>
              </a:spcAft>
              <a:buSzPct val="95000"/>
              <a:buChar char="⚫"/>
            </a:pPr>
            <a:r>
              <a:rPr lang="en-US"/>
              <a:t>India had both rights and duties of being member of International Organizations.</a:t>
            </a:r>
            <a:endParaRPr/>
          </a:p>
          <a:p>
            <a:pPr indent="-129238" lvl="0" marL="274320" rtl="0" algn="l">
              <a:spcBef>
                <a:spcPts val="481"/>
              </a:spcBef>
              <a:spcAft>
                <a:spcPts val="0"/>
              </a:spcAft>
              <a:buSzPct val="95000"/>
              <a:buNone/>
            </a:pPr>
            <a:r>
              <a:t/>
            </a:r>
            <a:endParaRPr/>
          </a:p>
          <a:p>
            <a:pPr indent="-274320" lvl="0" marL="274320" rtl="0" algn="l">
              <a:spcBef>
                <a:spcPts val="481"/>
              </a:spcBef>
              <a:spcAft>
                <a:spcPts val="0"/>
              </a:spcAft>
              <a:buSzPct val="95000"/>
              <a:buChar char="⚫"/>
            </a:pPr>
            <a:r>
              <a:rPr lang="en-US"/>
              <a:t>Pakistan had to re-apply for its membership in these International Organizations.</a:t>
            </a:r>
            <a:endParaRPr/>
          </a:p>
          <a:p>
            <a:pPr indent="-129238" lvl="0" marL="274320" rtl="0" algn="l">
              <a:spcBef>
                <a:spcPts val="481"/>
              </a:spcBef>
              <a:spcAft>
                <a:spcPts val="0"/>
              </a:spcAft>
              <a:buSzPct val="95000"/>
              <a:buNone/>
            </a:pPr>
            <a:r>
              <a:t/>
            </a:r>
            <a:endParaRPr/>
          </a:p>
          <a:p>
            <a:pPr indent="-274320" lvl="0" marL="274320" rtl="0" algn="l">
              <a:spcBef>
                <a:spcPts val="481"/>
              </a:spcBef>
              <a:spcAft>
                <a:spcPts val="0"/>
              </a:spcAft>
              <a:buSzPct val="95000"/>
              <a:buChar char="⚫"/>
            </a:pPr>
            <a:r>
              <a:rPr lang="en-US"/>
              <a:t>Pakistan as a new country had to establish its embassies in different countries.</a:t>
            </a:r>
            <a:endParaRPr/>
          </a:p>
          <a:p>
            <a:pPr indent="-129238" lvl="0" marL="274320" rtl="0" algn="l">
              <a:spcBef>
                <a:spcPts val="481"/>
              </a:spcBef>
              <a:spcAft>
                <a:spcPts val="0"/>
              </a:spcAft>
              <a:buSzPct val="95000"/>
              <a:buNone/>
            </a:pPr>
            <a:r>
              <a:t/>
            </a:r>
            <a:endParaRPr/>
          </a:p>
          <a:p>
            <a:pPr indent="-274320" lvl="0" marL="274320" rtl="0" algn="l">
              <a:spcBef>
                <a:spcPts val="481"/>
              </a:spcBef>
              <a:spcAft>
                <a:spcPts val="0"/>
              </a:spcAft>
              <a:buSzPct val="95000"/>
              <a:buChar char="⚫"/>
            </a:pPr>
            <a:r>
              <a:rPr lang="en-US"/>
              <a:t>This problem was financial as well as administrative in nature.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1"/>
          <p:cNvSpPr txBox="1"/>
          <p:nvPr>
            <p:ph type="title"/>
          </p:nvPr>
        </p:nvSpPr>
        <p:spPr>
          <a:xfrm>
            <a:off x="457200" y="704088"/>
            <a:ext cx="8229600" cy="819912"/>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Conclusion:</a:t>
            </a:r>
            <a:endParaRPr/>
          </a:p>
        </p:txBody>
      </p:sp>
      <p:sp>
        <p:nvSpPr>
          <p:cNvPr id="258" name="Google Shape;258;p31"/>
          <p:cNvSpPr txBox="1"/>
          <p:nvPr>
            <p:ph idx="1" type="body"/>
          </p:nvPr>
        </p:nvSpPr>
        <p:spPr>
          <a:xfrm>
            <a:off x="381000" y="1676400"/>
            <a:ext cx="8229600" cy="48768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00"/>
              <a:buChar char="⚫"/>
            </a:pPr>
            <a:r>
              <a:rPr lang="en-US" sz="2000"/>
              <a:t>Pakistan came into being as a free Muslim state in  quite unfavorable circumstances, it had to build up its administrative machinery from a scrap. But supreme efforts were made by the Quaid-e-Azam and his colleagues to grapple with the situation. His golden principles “</a:t>
            </a:r>
            <a:r>
              <a:rPr b="1" i="1" lang="en-US" sz="2000" u="sng"/>
              <a:t>Unity</a:t>
            </a:r>
            <a:r>
              <a:rPr lang="en-US" sz="2000"/>
              <a:t>” “</a:t>
            </a:r>
            <a:r>
              <a:rPr b="1" i="1" lang="en-US" sz="2000" u="sng"/>
              <a:t>Faith</a:t>
            </a:r>
            <a:r>
              <a:rPr lang="en-US" sz="2000"/>
              <a:t>” and “</a:t>
            </a:r>
            <a:r>
              <a:rPr b="1" i="1" lang="en-US" sz="2000" u="sng"/>
              <a:t>Discipline</a:t>
            </a:r>
            <a:r>
              <a:rPr lang="en-US" sz="2000"/>
              <a:t>” gave way to Pakistan for a bright future of a strong and well developed country.</a:t>
            </a:r>
            <a:endParaRPr/>
          </a:p>
          <a:p>
            <a:pPr indent="-274320" lvl="0" marL="274320" rtl="0" algn="l">
              <a:spcBef>
                <a:spcPts val="400"/>
              </a:spcBef>
              <a:spcAft>
                <a:spcPts val="0"/>
              </a:spcAft>
              <a:buSzPts val="1900"/>
              <a:buChar char="⚫"/>
            </a:pPr>
            <a:r>
              <a:rPr lang="en-US" sz="2000"/>
              <a:t>In his last message to the nation on 14</a:t>
            </a:r>
            <a:r>
              <a:rPr baseline="30000" lang="en-US" sz="2000"/>
              <a:t>th</a:t>
            </a:r>
            <a:r>
              <a:rPr lang="en-US" sz="2000"/>
              <a:t> August 1948, he told the nation: </a:t>
            </a:r>
            <a:endParaRPr/>
          </a:p>
          <a:p>
            <a:pPr indent="-274320" lvl="0" marL="274320" rtl="0" algn="ctr">
              <a:spcBef>
                <a:spcPts val="400"/>
              </a:spcBef>
              <a:spcAft>
                <a:spcPts val="0"/>
              </a:spcAft>
              <a:buSzPts val="1900"/>
              <a:buNone/>
            </a:pPr>
            <a:r>
              <a:rPr lang="en-US" sz="2000"/>
              <a:t>“The Foundation of your state have been laid and it is now for you to build and build as quickly as you can”.</a:t>
            </a:r>
            <a:endParaRPr/>
          </a:p>
          <a:p>
            <a:pPr indent="-274320" lvl="0" marL="274320" rtl="0" algn="l">
              <a:spcBef>
                <a:spcPts val="400"/>
              </a:spcBef>
              <a:spcAft>
                <a:spcPts val="0"/>
              </a:spcAft>
              <a:buSzPts val="1900"/>
              <a:buChar char="⚫"/>
            </a:pPr>
            <a:r>
              <a:rPr lang="en-US" sz="2000"/>
              <a:t>Quaid e Azam was addressing the historic public meeting at Lahore , he said:</a:t>
            </a:r>
            <a:endParaRPr/>
          </a:p>
          <a:p>
            <a:pPr indent="-274320" lvl="0" marL="274320" rtl="0" algn="ctr">
              <a:spcBef>
                <a:spcPts val="400"/>
              </a:spcBef>
              <a:spcAft>
                <a:spcPts val="0"/>
              </a:spcAft>
              <a:buSzPts val="1900"/>
              <a:buNone/>
            </a:pPr>
            <a:r>
              <a:rPr lang="en-US" sz="2000"/>
              <a:t>“It is now up to you to work, work and work and we are bound to succeed. And never forget our motto Unity, Faith and Discipline.”</a:t>
            </a:r>
            <a:endParaRPr sz="2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2"/>
          <p:cNvSpPr txBox="1"/>
          <p:nvPr>
            <p:ph type="title"/>
          </p:nvPr>
        </p:nvSpPr>
        <p:spPr>
          <a:xfrm>
            <a:off x="457200" y="1524000"/>
            <a:ext cx="8305800" cy="2209800"/>
          </a:xfrm>
          <a:prstGeom prst="rect">
            <a:avLst/>
          </a:prstGeom>
          <a:noFill/>
          <a:ln>
            <a:noFill/>
          </a:ln>
        </p:spPr>
        <p:txBody>
          <a:bodyPr anchorCtr="0" anchor="b" bIns="0" lIns="0" spcFirstLastPara="1" rIns="0" wrap="square" tIns="45700">
            <a:normAutofit/>
          </a:bodyPr>
          <a:lstStyle/>
          <a:p>
            <a:pPr indent="0" lvl="0" marL="0" rtl="0" algn="ctr">
              <a:spcBef>
                <a:spcPts val="0"/>
              </a:spcBef>
              <a:spcAft>
                <a:spcPts val="0"/>
              </a:spcAft>
              <a:buClr>
                <a:schemeClr val="dk2"/>
              </a:buClr>
              <a:buSzPts val="8800"/>
              <a:buFont typeface="Calibri"/>
              <a:buNone/>
            </a:pPr>
            <a:r>
              <a:rPr lang="en-US" sz="8800"/>
              <a:t>THANK YOU</a:t>
            </a:r>
            <a:endParaRPr sz="8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4"/>
          <p:cNvSpPr txBox="1"/>
          <p:nvPr>
            <p:ph type="title"/>
          </p:nvPr>
        </p:nvSpPr>
        <p:spPr>
          <a:xfrm>
            <a:off x="457200" y="533400"/>
            <a:ext cx="8229600" cy="9144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Cont.</a:t>
            </a:r>
            <a:endParaRPr/>
          </a:p>
        </p:txBody>
      </p:sp>
      <p:sp>
        <p:nvSpPr>
          <p:cNvPr id="126" name="Google Shape;126;p4"/>
          <p:cNvSpPr txBox="1"/>
          <p:nvPr>
            <p:ph idx="1" type="body"/>
          </p:nvPr>
        </p:nvSpPr>
        <p:spPr>
          <a:xfrm>
            <a:off x="457200" y="1524000"/>
            <a:ext cx="8229600" cy="4800600"/>
          </a:xfrm>
          <a:prstGeom prst="rect">
            <a:avLst/>
          </a:prstGeom>
          <a:noFill/>
          <a:ln>
            <a:noFill/>
          </a:ln>
        </p:spPr>
        <p:txBody>
          <a:bodyPr anchorCtr="0" anchor="t" bIns="45700" lIns="91425" spcFirstLastPara="1" rIns="91425" wrap="square" tIns="45700">
            <a:normAutofit/>
          </a:bodyPr>
          <a:lstStyle/>
          <a:p>
            <a:pPr indent="-105410" lvl="0" marL="274320" rtl="0" algn="l">
              <a:spcBef>
                <a:spcPts val="0"/>
              </a:spcBef>
              <a:spcAft>
                <a:spcPts val="0"/>
              </a:spcAft>
              <a:buSzPts val="2660"/>
              <a:buNone/>
            </a:pPr>
            <a:r>
              <a:t/>
            </a:r>
            <a:endParaRPr sz="2800"/>
          </a:p>
          <a:p>
            <a:pPr indent="-274320" lvl="0" marL="274320" rtl="0" algn="l">
              <a:spcBef>
                <a:spcPts val="560"/>
              </a:spcBef>
              <a:spcAft>
                <a:spcPts val="0"/>
              </a:spcAft>
              <a:buSzPts val="2660"/>
              <a:buChar char="⚫"/>
            </a:pPr>
            <a:r>
              <a:rPr lang="en-US" sz="2800"/>
              <a:t>9. Administrative Problems.</a:t>
            </a:r>
            <a:endParaRPr/>
          </a:p>
          <a:p>
            <a:pPr indent="-274320" lvl="0" marL="274320" rtl="0" algn="l">
              <a:spcBef>
                <a:spcPts val="560"/>
              </a:spcBef>
              <a:spcAft>
                <a:spcPts val="0"/>
              </a:spcAft>
              <a:buSzPts val="2660"/>
              <a:buChar char="⚫"/>
            </a:pPr>
            <a:r>
              <a:rPr lang="en-US" sz="2800"/>
              <a:t>10. Linguistic Riots.</a:t>
            </a:r>
            <a:endParaRPr/>
          </a:p>
          <a:p>
            <a:pPr indent="-274320" lvl="0" marL="274320" rtl="0" algn="l">
              <a:spcBef>
                <a:spcPts val="560"/>
              </a:spcBef>
              <a:spcAft>
                <a:spcPts val="0"/>
              </a:spcAft>
              <a:buSzPts val="2660"/>
              <a:buChar char="⚫"/>
            </a:pPr>
            <a:r>
              <a:rPr lang="en-US" sz="2800"/>
              <a:t>11. Constitutional Problems.</a:t>
            </a:r>
            <a:endParaRPr/>
          </a:p>
          <a:p>
            <a:pPr indent="-274320" lvl="0" marL="274320" rtl="0" algn="l">
              <a:spcBef>
                <a:spcPts val="560"/>
              </a:spcBef>
              <a:spcAft>
                <a:spcPts val="0"/>
              </a:spcAft>
              <a:buSzPts val="2660"/>
              <a:buChar char="⚫"/>
            </a:pPr>
            <a:r>
              <a:rPr lang="en-US" sz="2800"/>
              <a:t>12. Electricity Problem.</a:t>
            </a:r>
            <a:endParaRPr sz="2800"/>
          </a:p>
          <a:p>
            <a:pPr indent="-274320" lvl="0" marL="274320" rtl="0" algn="l">
              <a:spcBef>
                <a:spcPts val="560"/>
              </a:spcBef>
              <a:spcAft>
                <a:spcPts val="0"/>
              </a:spcAft>
              <a:buSzPts val="2660"/>
              <a:buChar char="⚫"/>
            </a:pPr>
            <a:r>
              <a:rPr lang="en-US" sz="2800"/>
              <a:t>13. Kashmir Dispute.</a:t>
            </a:r>
            <a:endParaRPr sz="2800"/>
          </a:p>
          <a:p>
            <a:pPr indent="-274320" lvl="0" marL="274320" rtl="0" algn="l">
              <a:spcBef>
                <a:spcPts val="560"/>
              </a:spcBef>
              <a:spcAft>
                <a:spcPts val="0"/>
              </a:spcAft>
              <a:buSzPts val="2660"/>
              <a:buChar char="⚫"/>
            </a:pPr>
            <a:r>
              <a:rPr lang="en-US" sz="2800"/>
              <a:t>14. India Office Library.</a:t>
            </a:r>
            <a:endParaRPr/>
          </a:p>
          <a:p>
            <a:pPr indent="-274320" lvl="0" marL="274320" rtl="0" algn="l">
              <a:spcBef>
                <a:spcPts val="560"/>
              </a:spcBef>
              <a:spcAft>
                <a:spcPts val="0"/>
              </a:spcAft>
              <a:buSzPts val="2660"/>
              <a:buChar char="⚫"/>
            </a:pPr>
            <a:r>
              <a:rPr lang="en-US" sz="2800"/>
              <a:t>15. Membership of International Organizations.</a:t>
            </a:r>
            <a:endParaRPr/>
          </a:p>
          <a:p>
            <a:pPr indent="-274320" lvl="0" marL="274320" rtl="0" algn="l">
              <a:spcBef>
                <a:spcPts val="560"/>
              </a:spcBef>
              <a:spcAft>
                <a:spcPts val="0"/>
              </a:spcAft>
              <a:buSzPts val="2660"/>
              <a:buChar char="⚫"/>
            </a:pPr>
            <a:r>
              <a:rPr lang="en-US" sz="2800"/>
              <a:t>16. Death of Quaid-e-Azam.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5"/>
          <p:cNvSpPr txBox="1"/>
          <p:nvPr>
            <p:ph type="title"/>
          </p:nvPr>
        </p:nvSpPr>
        <p:spPr>
          <a:xfrm>
            <a:off x="457200" y="704088"/>
            <a:ext cx="8229600" cy="819912"/>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INTRODUCTION	</a:t>
            </a:r>
            <a:endParaRPr/>
          </a:p>
        </p:txBody>
      </p:sp>
      <p:sp>
        <p:nvSpPr>
          <p:cNvPr id="132" name="Google Shape;132;p5"/>
          <p:cNvSpPr txBox="1"/>
          <p:nvPr>
            <p:ph idx="1" type="body"/>
          </p:nvPr>
        </p:nvSpPr>
        <p:spPr>
          <a:xfrm>
            <a:off x="381000" y="1600200"/>
            <a:ext cx="8229600" cy="510540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1900"/>
              <a:buChar char="⚫"/>
            </a:pPr>
            <a:r>
              <a:rPr lang="en-US" sz="2000"/>
              <a:t>Pakistan came into existence on 14</a:t>
            </a:r>
            <a:r>
              <a:rPr baseline="30000" lang="en-US" sz="2000"/>
              <a:t>th</a:t>
            </a:r>
            <a:r>
              <a:rPr lang="en-US" sz="2000"/>
              <a:t> August 1947. Soon after its establishment, Pakistan had to  face a number of problems.</a:t>
            </a:r>
            <a:endParaRPr/>
          </a:p>
          <a:p>
            <a:pPr indent="-274320" lvl="0" marL="274320" rtl="0" algn="l">
              <a:spcBef>
                <a:spcPts val="400"/>
              </a:spcBef>
              <a:spcAft>
                <a:spcPts val="0"/>
              </a:spcAft>
              <a:buSzPts val="1900"/>
              <a:buChar char="⚫"/>
            </a:pPr>
            <a:r>
              <a:rPr lang="en-US" sz="2000"/>
              <a:t>Most of them were related with Pakistan disputes with India.</a:t>
            </a:r>
            <a:endParaRPr/>
          </a:p>
          <a:p>
            <a:pPr indent="-153670" lvl="0" marL="274320" rtl="0" algn="l">
              <a:spcBef>
                <a:spcPts val="400"/>
              </a:spcBef>
              <a:spcAft>
                <a:spcPts val="0"/>
              </a:spcAft>
              <a:buSzPts val="1900"/>
              <a:buNone/>
            </a:pPr>
            <a:r>
              <a:t/>
            </a:r>
            <a:endParaRPr sz="2000"/>
          </a:p>
          <a:p>
            <a:pPr indent="-274320" lvl="0" marL="274320" rtl="0" algn="l">
              <a:spcBef>
                <a:spcPts val="400"/>
              </a:spcBef>
              <a:spcAft>
                <a:spcPts val="0"/>
              </a:spcAft>
              <a:buSzPts val="1900"/>
              <a:buChar char="⚫"/>
            </a:pPr>
            <a:r>
              <a:rPr lang="en-US" sz="2000"/>
              <a:t>Such as the Accession of Princely States, Canal Water Dispute, Refugee’s problems and Distribution of Armed and Military Assets. Infact most of these problems were deliberately created by India itself so that Pakistan would not maintain its Independent Status and soon will merge with India.</a:t>
            </a:r>
            <a:endParaRPr/>
          </a:p>
          <a:p>
            <a:pPr indent="-153670" lvl="0" marL="274320" rtl="0" algn="l">
              <a:spcBef>
                <a:spcPts val="400"/>
              </a:spcBef>
              <a:spcAft>
                <a:spcPts val="0"/>
              </a:spcAft>
              <a:buSzPts val="1900"/>
              <a:buNone/>
            </a:pPr>
            <a:r>
              <a:t/>
            </a:r>
            <a:endParaRPr sz="2000"/>
          </a:p>
          <a:p>
            <a:pPr indent="-274320" lvl="0" marL="274320" rtl="0" algn="l">
              <a:spcBef>
                <a:spcPts val="400"/>
              </a:spcBef>
              <a:spcAft>
                <a:spcPts val="0"/>
              </a:spcAft>
              <a:buSzPts val="1900"/>
              <a:buChar char="⚫"/>
            </a:pPr>
            <a:r>
              <a:rPr lang="en-US" sz="2000"/>
              <a:t>Nehru told General Sir Frank Walter Messervy in 1945:</a:t>
            </a:r>
            <a:endParaRPr sz="2000"/>
          </a:p>
          <a:p>
            <a:pPr indent="0" lvl="0" marL="0" rtl="0" algn="l">
              <a:spcBef>
                <a:spcPts val="400"/>
              </a:spcBef>
              <a:spcAft>
                <a:spcPts val="0"/>
              </a:spcAft>
              <a:buSzPts val="1900"/>
              <a:buNone/>
            </a:pPr>
            <a:r>
              <a:rPr lang="en-US" sz="2000"/>
              <a:t>   	“His deliberate plan would be to allow Jinah to have his 	Pakistan, and gradually make things so impossible economically 	 for Pakistan that they have to come on their banded knees and 	asked to be allowed back to India”.</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6"/>
          <p:cNvSpPr txBox="1"/>
          <p:nvPr>
            <p:ph type="title"/>
          </p:nvPr>
        </p:nvSpPr>
        <p:spPr>
          <a:xfrm>
            <a:off x="457200" y="838200"/>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4000"/>
              <a:buFont typeface="Calibri"/>
              <a:buNone/>
            </a:pPr>
            <a:r>
              <a:rPr lang="en-US" sz="4000"/>
              <a:t>1. Choice of Capital and Establishment of Government:</a:t>
            </a:r>
            <a:endParaRPr/>
          </a:p>
        </p:txBody>
      </p:sp>
      <p:sp>
        <p:nvSpPr>
          <p:cNvPr id="138" name="Google Shape;138;p6"/>
          <p:cNvSpPr txBox="1"/>
          <p:nvPr>
            <p:ph idx="1" type="body"/>
          </p:nvPr>
        </p:nvSpPr>
        <p:spPr>
          <a:xfrm>
            <a:off x="304800" y="2057400"/>
            <a:ext cx="8534400" cy="48006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80"/>
              <a:buChar char="⚫"/>
            </a:pPr>
            <a:r>
              <a:rPr lang="en-US" sz="2400"/>
              <a:t>The first problem that Pakistan faced was to choose a capital to form a Government and to establish a secretariat.</a:t>
            </a:r>
            <a:endParaRPr/>
          </a:p>
          <a:p>
            <a:pPr indent="-274320" lvl="0" marL="274320" rtl="0" algn="l">
              <a:spcBef>
                <a:spcPts val="480"/>
              </a:spcBef>
              <a:spcAft>
                <a:spcPts val="0"/>
              </a:spcAft>
              <a:buSzPts val="2280"/>
              <a:buChar char="⚫"/>
            </a:pPr>
            <a:r>
              <a:rPr lang="en-US" sz="2400"/>
              <a:t> Karachi was chosen as the capital of Pakistan.</a:t>
            </a:r>
            <a:endParaRPr/>
          </a:p>
          <a:p>
            <a:pPr indent="-274320" lvl="0" marL="274320" rtl="0" algn="l">
              <a:spcBef>
                <a:spcPts val="480"/>
              </a:spcBef>
              <a:spcAft>
                <a:spcPts val="0"/>
              </a:spcAft>
              <a:buSzPts val="2280"/>
              <a:buChar char="⚫"/>
            </a:pPr>
            <a:r>
              <a:rPr lang="en-US" sz="2400"/>
              <a:t> Quaid e Azam took the office of the Governor General, Liaquat Ali Khan was appointed as the Prime Minister and a Cabinet of experienced persons was selected.</a:t>
            </a:r>
            <a:endParaRPr/>
          </a:p>
        </p:txBody>
      </p:sp>
      <p:pic>
        <p:nvPicPr>
          <p:cNvPr descr="karachi_map_360x270.jpg" id="139" name="Google Shape;139;p6"/>
          <p:cNvPicPr preferRelativeResize="0"/>
          <p:nvPr/>
        </p:nvPicPr>
        <p:blipFill rotWithShape="1">
          <a:blip r:embed="rId3">
            <a:alphaModFix/>
          </a:blip>
          <a:srcRect b="0" l="0" r="0" t="0"/>
          <a:stretch/>
        </p:blipFill>
        <p:spPr>
          <a:xfrm>
            <a:off x="2743200" y="4800600"/>
            <a:ext cx="3429000" cy="190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7"/>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2. Unfair Boundary Distribution:</a:t>
            </a:r>
            <a:endParaRPr/>
          </a:p>
        </p:txBody>
      </p:sp>
      <p:sp>
        <p:nvSpPr>
          <p:cNvPr id="145" name="Google Shape;145;p7"/>
          <p:cNvSpPr txBox="1"/>
          <p:nvPr>
            <p:ph idx="1" type="body"/>
          </p:nvPr>
        </p:nvSpPr>
        <p:spPr>
          <a:xfrm>
            <a:off x="457200" y="1935480"/>
            <a:ext cx="8458200" cy="4693920"/>
          </a:xfrm>
          <a:prstGeom prst="rect">
            <a:avLst/>
          </a:prstGeom>
          <a:noFill/>
          <a:ln>
            <a:noFill/>
          </a:ln>
        </p:spPr>
        <p:txBody>
          <a:bodyPr anchorCtr="0" anchor="t" bIns="45700" lIns="91425" spcFirstLastPara="1" rIns="91425" wrap="square" tIns="45700">
            <a:normAutofit fontScale="92500" lnSpcReduction="20000"/>
          </a:bodyPr>
          <a:lstStyle/>
          <a:p>
            <a:pPr indent="-274320" lvl="0" marL="274320" rtl="0" algn="l">
              <a:spcBef>
                <a:spcPts val="0"/>
              </a:spcBef>
              <a:spcAft>
                <a:spcPts val="0"/>
              </a:spcAft>
              <a:buSzPct val="95000"/>
              <a:buChar char="⚫"/>
            </a:pPr>
            <a:r>
              <a:rPr lang="en-US"/>
              <a:t>Two Boundary Commissions were set up under a British Chairman, Sir Cyril Radcliff for the division of Punjab and Bengal.</a:t>
            </a:r>
            <a:endParaRPr/>
          </a:p>
          <a:p>
            <a:pPr indent="-274320" lvl="0" marL="274320" rtl="0" algn="l">
              <a:spcBef>
                <a:spcPts val="481"/>
              </a:spcBef>
              <a:spcAft>
                <a:spcPts val="0"/>
              </a:spcAft>
              <a:buSzPct val="95000"/>
              <a:buChar char="⚫"/>
            </a:pPr>
            <a:r>
              <a:rPr lang="en-US"/>
              <a:t>Each Commission was consist of two representatives of Muslim League and two from Congress.</a:t>
            </a:r>
            <a:endParaRPr/>
          </a:p>
          <a:p>
            <a:pPr indent="-274320" lvl="0" marL="274320" rtl="0" algn="l">
              <a:spcBef>
                <a:spcPts val="481"/>
              </a:spcBef>
              <a:spcAft>
                <a:spcPts val="0"/>
              </a:spcAft>
              <a:buSzPct val="95000"/>
              <a:buChar char="⚫"/>
            </a:pPr>
            <a:r>
              <a:rPr lang="en-US"/>
              <a:t>All of them were High Court Judges.</a:t>
            </a:r>
            <a:endParaRPr/>
          </a:p>
          <a:p>
            <a:pPr indent="-274320" lvl="0" marL="274320" rtl="0" algn="l">
              <a:spcBef>
                <a:spcPts val="481"/>
              </a:spcBef>
              <a:spcAft>
                <a:spcPts val="0"/>
              </a:spcAft>
              <a:buSzPct val="95000"/>
              <a:buChar char="⚫"/>
            </a:pPr>
            <a:r>
              <a:rPr lang="en-US"/>
              <a:t>It was mutually agreed that in case of conflict the Chairman should give his verdict.</a:t>
            </a:r>
            <a:endParaRPr/>
          </a:p>
          <a:p>
            <a:pPr indent="-274320" lvl="0" marL="274320" rtl="0" algn="l">
              <a:spcBef>
                <a:spcPts val="481"/>
              </a:spcBef>
              <a:spcAft>
                <a:spcPts val="0"/>
              </a:spcAft>
              <a:buSzPct val="95000"/>
              <a:buChar char="⚫"/>
            </a:pPr>
            <a:r>
              <a:rPr lang="en-US"/>
              <a:t>So, he misused his powers and handed over Muslims majority areas like Gurdaspur, Ferozpur and Junagadh to India hence providing them a gateway to Kashmir.</a:t>
            </a:r>
            <a:endParaRPr/>
          </a:p>
          <a:p>
            <a:pPr indent="-129238" lvl="0" marL="274320" rtl="0" algn="l">
              <a:spcBef>
                <a:spcPts val="481"/>
              </a:spcBef>
              <a:spcAft>
                <a:spcPts val="0"/>
              </a:spcAft>
              <a:buSzPct val="95000"/>
              <a:buNone/>
            </a:pPr>
            <a:r>
              <a:t/>
            </a:r>
            <a:endParaRPr/>
          </a:p>
          <a:p>
            <a:pPr indent="-274320" lvl="0" marL="274320" rtl="0" algn="l">
              <a:spcBef>
                <a:spcPts val="481"/>
              </a:spcBef>
              <a:spcAft>
                <a:spcPts val="0"/>
              </a:spcAft>
              <a:buSzPct val="95000"/>
              <a:buChar char="⚫"/>
            </a:pPr>
            <a:r>
              <a:rPr lang="en-US"/>
              <a:t>Quaid e Azam called it “ An Unjust, Incomprehensible and even perverse award.”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9"/>
          <p:cNvSpPr txBox="1"/>
          <p:nvPr>
            <p:ph type="title"/>
          </p:nvPr>
        </p:nvSpPr>
        <p:spPr>
          <a:xfrm>
            <a:off x="457200" y="533400"/>
            <a:ext cx="8229600" cy="8382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3. Accession of Princely States:</a:t>
            </a:r>
            <a:endParaRPr/>
          </a:p>
        </p:txBody>
      </p:sp>
      <p:sp>
        <p:nvSpPr>
          <p:cNvPr id="151" name="Google Shape;151;p9"/>
          <p:cNvSpPr txBox="1"/>
          <p:nvPr>
            <p:ph idx="1" type="body"/>
          </p:nvPr>
        </p:nvSpPr>
        <p:spPr>
          <a:xfrm>
            <a:off x="457200" y="1447800"/>
            <a:ext cx="8229600" cy="5105400"/>
          </a:xfrm>
          <a:prstGeom prst="rect">
            <a:avLst/>
          </a:prstGeom>
          <a:noFill/>
          <a:ln>
            <a:noFill/>
          </a:ln>
        </p:spPr>
        <p:txBody>
          <a:bodyPr anchorCtr="0" anchor="t" bIns="45700" lIns="91425" spcFirstLastPara="1" rIns="91425" wrap="square" tIns="45700">
            <a:normAutofit lnSpcReduction="10000"/>
          </a:bodyPr>
          <a:lstStyle/>
          <a:p>
            <a:pPr indent="-274320" lvl="0" marL="274320" rtl="0" algn="l">
              <a:spcBef>
                <a:spcPts val="0"/>
              </a:spcBef>
              <a:spcAft>
                <a:spcPts val="0"/>
              </a:spcAft>
              <a:buSzPts val="2470"/>
              <a:buChar char="⚫"/>
            </a:pPr>
            <a:r>
              <a:rPr lang="en-US"/>
              <a:t>Prior to partition, there were some semi-autonomous princely states existed in British India whose future had to be settled before Britain withdrew from India.</a:t>
            </a:r>
            <a:endParaRPr/>
          </a:p>
          <a:p>
            <a:pPr indent="-117475" lvl="0" marL="274320" rtl="0" algn="l">
              <a:spcBef>
                <a:spcPts val="520"/>
              </a:spcBef>
              <a:spcAft>
                <a:spcPts val="0"/>
              </a:spcAft>
              <a:buSzPts val="2470"/>
              <a:buNone/>
            </a:pPr>
            <a:r>
              <a:t/>
            </a:r>
            <a:endParaRPr/>
          </a:p>
          <a:p>
            <a:pPr indent="-274320" lvl="0" marL="274320" rtl="0" algn="l">
              <a:spcBef>
                <a:spcPts val="520"/>
              </a:spcBef>
              <a:spcAft>
                <a:spcPts val="0"/>
              </a:spcAft>
              <a:buSzPts val="2470"/>
              <a:buChar char="⚫"/>
            </a:pPr>
            <a:r>
              <a:rPr lang="en-US"/>
              <a:t>They were 560 in number all over the Sub-continent.</a:t>
            </a:r>
            <a:endParaRPr/>
          </a:p>
          <a:p>
            <a:pPr indent="-117475" lvl="0" marL="274320" rtl="0" algn="l">
              <a:spcBef>
                <a:spcPts val="520"/>
              </a:spcBef>
              <a:spcAft>
                <a:spcPts val="0"/>
              </a:spcAft>
              <a:buSzPts val="2470"/>
              <a:buNone/>
            </a:pPr>
            <a:r>
              <a:t/>
            </a:r>
            <a:endParaRPr/>
          </a:p>
          <a:p>
            <a:pPr indent="-274320" lvl="0" marL="274320" rtl="0" algn="l">
              <a:spcBef>
                <a:spcPts val="520"/>
              </a:spcBef>
              <a:spcAft>
                <a:spcPts val="0"/>
              </a:spcAft>
              <a:buSzPts val="2470"/>
              <a:buChar char="⚫"/>
            </a:pPr>
            <a:r>
              <a:rPr lang="en-US"/>
              <a:t>On July 25</a:t>
            </a:r>
            <a:r>
              <a:rPr baseline="30000" lang="en-US"/>
              <a:t>th</a:t>
            </a:r>
            <a:r>
              <a:rPr lang="en-US"/>
              <a:t>, 1947, Lord Mountbatten (the last Viceroy of United India) addressed to the chamber of Princes and advised them that in deciding the question of accession, they should take into consideration the communal composition and the geographical location of their states.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0"/>
          <p:cNvSpPr txBox="1"/>
          <p:nvPr>
            <p:ph idx="1" type="body"/>
          </p:nvPr>
        </p:nvSpPr>
        <p:spPr>
          <a:xfrm>
            <a:off x="457200" y="1219200"/>
            <a:ext cx="8229600" cy="5105400"/>
          </a:xfrm>
          <a:prstGeom prst="rect">
            <a:avLst/>
          </a:prstGeom>
          <a:noFill/>
          <a:ln>
            <a:noFill/>
          </a:ln>
        </p:spPr>
        <p:txBody>
          <a:bodyPr anchorCtr="0" anchor="t" bIns="45700" lIns="91425" spcFirstLastPara="1" rIns="91425" wrap="square" tIns="45700">
            <a:normAutofit/>
          </a:bodyPr>
          <a:lstStyle/>
          <a:p>
            <a:pPr indent="-117475" lvl="0" marL="274320" rtl="0" algn="l">
              <a:spcBef>
                <a:spcPts val="0"/>
              </a:spcBef>
              <a:spcAft>
                <a:spcPts val="0"/>
              </a:spcAft>
              <a:buSzPts val="2470"/>
              <a:buNone/>
            </a:pPr>
            <a:r>
              <a:t/>
            </a:r>
            <a:endParaRPr/>
          </a:p>
          <a:p>
            <a:pPr indent="-274320" lvl="0" marL="274320" rtl="0" algn="l">
              <a:spcBef>
                <a:spcPts val="520"/>
              </a:spcBef>
              <a:spcAft>
                <a:spcPts val="0"/>
              </a:spcAft>
              <a:buSzPts val="2470"/>
              <a:buChar char="⚫"/>
            </a:pPr>
            <a:r>
              <a:rPr lang="en-US"/>
              <a:t>Nearly all the states accepted the reality of the situation and opted either for Pakistan or India accordingly.</a:t>
            </a:r>
            <a:endParaRPr/>
          </a:p>
          <a:p>
            <a:pPr indent="-117475" lvl="0" marL="274320" rtl="0" algn="l">
              <a:spcBef>
                <a:spcPts val="520"/>
              </a:spcBef>
              <a:spcAft>
                <a:spcPts val="0"/>
              </a:spcAft>
              <a:buSzPts val="2470"/>
              <a:buNone/>
            </a:pPr>
            <a:r>
              <a:t/>
            </a:r>
            <a:endParaRPr/>
          </a:p>
          <a:p>
            <a:pPr indent="-274320" lvl="0" marL="274320" rtl="0" algn="l">
              <a:spcBef>
                <a:spcPts val="520"/>
              </a:spcBef>
              <a:spcAft>
                <a:spcPts val="0"/>
              </a:spcAft>
              <a:buSzPts val="2470"/>
              <a:buChar char="⚫"/>
            </a:pPr>
            <a:r>
              <a:rPr lang="en-US"/>
              <a:t>There were few states Junagadh, Hyderabad, Jodhpur and Kashmir which defied the principle of partition.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1"/>
          <p:cNvSpPr txBox="1"/>
          <p:nvPr>
            <p:ph type="title"/>
          </p:nvPr>
        </p:nvSpPr>
        <p:spPr>
          <a:xfrm>
            <a:off x="457200" y="685800"/>
            <a:ext cx="8229600" cy="1219200"/>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Calibri"/>
              <a:buNone/>
            </a:pPr>
            <a:r>
              <a:rPr lang="en-US"/>
              <a:t>4. The Massacre of Muslim 	Refugees in India:</a:t>
            </a:r>
            <a:endParaRPr/>
          </a:p>
        </p:txBody>
      </p:sp>
      <p:sp>
        <p:nvSpPr>
          <p:cNvPr id="162" name="Google Shape;162;p11"/>
          <p:cNvSpPr txBox="1"/>
          <p:nvPr>
            <p:ph idx="1" type="body"/>
          </p:nvPr>
        </p:nvSpPr>
        <p:spPr>
          <a:xfrm>
            <a:off x="457200" y="1935480"/>
            <a:ext cx="8229600" cy="461772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660"/>
              <a:buChar char="⚫"/>
            </a:pPr>
            <a:r>
              <a:rPr lang="en-US" sz="2800"/>
              <a:t>Above all other concerns, were the violence and refugees problem.</a:t>
            </a:r>
            <a:endParaRPr/>
          </a:p>
          <a:p>
            <a:pPr indent="-274320" lvl="0" marL="274320" rtl="0" algn="l">
              <a:spcBef>
                <a:spcPts val="560"/>
              </a:spcBef>
              <a:spcAft>
                <a:spcPts val="0"/>
              </a:spcAft>
              <a:buSzPts val="2660"/>
              <a:buChar char="⚫"/>
            </a:pPr>
            <a:r>
              <a:rPr lang="en-US" sz="2800"/>
              <a:t>Jinah’s plea to regard religion as a personal matter, not a state matter, was ignored.</a:t>
            </a:r>
            <a:endParaRPr/>
          </a:p>
          <a:p>
            <a:pPr indent="-274320" lvl="0" marL="274320" rtl="0" algn="l">
              <a:spcBef>
                <a:spcPts val="560"/>
              </a:spcBef>
              <a:spcAft>
                <a:spcPts val="0"/>
              </a:spcAft>
              <a:buSzPts val="2660"/>
              <a:buChar char="⚫"/>
            </a:pPr>
            <a:r>
              <a:rPr lang="en-US" sz="2800"/>
              <a:t>On the birth of Pakistan, Hindus and Sikhs became more furious.</a:t>
            </a:r>
            <a:endParaRPr sz="2800"/>
          </a:p>
          <a:p>
            <a:pPr indent="-274320" lvl="0" marL="274320" rtl="0" algn="l">
              <a:spcBef>
                <a:spcPts val="560"/>
              </a:spcBef>
              <a:spcAft>
                <a:spcPts val="0"/>
              </a:spcAft>
              <a:buSzPts val="2660"/>
              <a:buChar char="⚫"/>
            </a:pPr>
            <a:r>
              <a:rPr lang="en-US" sz="2800"/>
              <a:t>In a planned move, Muslim properties were set on fire and they were compelled to leave Bharat for Pakistan with nothing but their lives.</a:t>
            </a:r>
            <a:endParaRPr sz="2800"/>
          </a:p>
        </p:txBody>
      </p:sp>
    </p:spTree>
  </p:cSld>
  <p:clrMapOvr>
    <a:masterClrMapping/>
  </p:clrMapOvr>
</p:sld>
</file>

<file path=ppt/theme/theme1.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2018-12-11T12:45:14Z</dcterms:created>
  <dc:creator>Awesaar Sehaj</dc:creator>
</cp:coreProperties>
</file>