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345" r:id="rId7"/>
    <p:sldId id="346" r:id="rId8"/>
    <p:sldId id="262" r:id="rId9"/>
    <p:sldId id="263" r:id="rId10"/>
    <p:sldId id="264" r:id="rId11"/>
    <p:sldId id="265" r:id="rId12"/>
    <p:sldId id="344" r:id="rId13"/>
    <p:sldId id="266" r:id="rId14"/>
    <p:sldId id="384" r:id="rId15"/>
    <p:sldId id="347" r:id="rId16"/>
    <p:sldId id="349" r:id="rId17"/>
    <p:sldId id="380" r:id="rId18"/>
    <p:sldId id="381" r:id="rId19"/>
    <p:sldId id="350" r:id="rId20"/>
    <p:sldId id="351" r:id="rId21"/>
    <p:sldId id="352" r:id="rId22"/>
    <p:sldId id="353" r:id="rId23"/>
    <p:sldId id="358" r:id="rId24"/>
    <p:sldId id="360" r:id="rId25"/>
    <p:sldId id="270" r:id="rId26"/>
    <p:sldId id="272" r:id="rId27"/>
    <p:sldId id="271" r:id="rId28"/>
    <p:sldId id="361" r:id="rId29"/>
    <p:sldId id="363" r:id="rId30"/>
    <p:sldId id="273" r:id="rId31"/>
    <p:sldId id="325" r:id="rId32"/>
    <p:sldId id="274" r:id="rId33"/>
    <p:sldId id="275" r:id="rId34"/>
    <p:sldId id="276" r:id="rId35"/>
    <p:sldId id="277" r:id="rId36"/>
    <p:sldId id="278" r:id="rId37"/>
    <p:sldId id="279" r:id="rId38"/>
    <p:sldId id="280" r:id="rId39"/>
    <p:sldId id="281" r:id="rId40"/>
    <p:sldId id="282" r:id="rId41"/>
    <p:sldId id="283" r:id="rId42"/>
    <p:sldId id="284" r:id="rId43"/>
    <p:sldId id="365" r:id="rId44"/>
    <p:sldId id="366"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440-586E-4E92-BA54-B4A6BF5876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7BCF66-BF63-4373-99D7-0D77B8FD7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564785-8A2F-446F-9DA7-6B75836B3239}"/>
              </a:ext>
            </a:extLst>
          </p:cNvPr>
          <p:cNvSpPr>
            <a:spLocks noGrp="1"/>
          </p:cNvSpPr>
          <p:nvPr>
            <p:ph type="dt" sz="half" idx="10"/>
          </p:nvPr>
        </p:nvSpPr>
        <p:spPr/>
        <p:txBody>
          <a:bodyPr/>
          <a:lstStyle/>
          <a:p>
            <a:fld id="{3E1AE878-F41E-4B95-8248-6C2B9B411A61}" type="datetimeFigureOut">
              <a:rPr lang="en-US" smtClean="0"/>
              <a:t>17-Nov-21</a:t>
            </a:fld>
            <a:endParaRPr lang="en-US"/>
          </a:p>
        </p:txBody>
      </p:sp>
      <p:sp>
        <p:nvSpPr>
          <p:cNvPr id="5" name="Footer Placeholder 4">
            <a:extLst>
              <a:ext uri="{FF2B5EF4-FFF2-40B4-BE49-F238E27FC236}">
                <a16:creationId xmlns:a16="http://schemas.microsoft.com/office/drawing/2014/main" id="{F0D56241-5362-4AC3-9053-122B8ACAE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1EB29-E537-4927-B2D2-75EFD25BE048}"/>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94865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8DBB-F2D9-403C-A4CB-3BF38EC65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837169-6AF2-41CD-9576-71077D245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C3F31-1048-469F-B9B2-E2F0CA3E83A8}"/>
              </a:ext>
            </a:extLst>
          </p:cNvPr>
          <p:cNvSpPr>
            <a:spLocks noGrp="1"/>
          </p:cNvSpPr>
          <p:nvPr>
            <p:ph type="dt" sz="half" idx="10"/>
          </p:nvPr>
        </p:nvSpPr>
        <p:spPr/>
        <p:txBody>
          <a:bodyPr/>
          <a:lstStyle/>
          <a:p>
            <a:fld id="{3E1AE878-F41E-4B95-8248-6C2B9B411A61}" type="datetimeFigureOut">
              <a:rPr lang="en-US" smtClean="0"/>
              <a:t>17-Nov-21</a:t>
            </a:fld>
            <a:endParaRPr lang="en-US"/>
          </a:p>
        </p:txBody>
      </p:sp>
      <p:sp>
        <p:nvSpPr>
          <p:cNvPr id="5" name="Footer Placeholder 4">
            <a:extLst>
              <a:ext uri="{FF2B5EF4-FFF2-40B4-BE49-F238E27FC236}">
                <a16:creationId xmlns:a16="http://schemas.microsoft.com/office/drawing/2014/main" id="{FE8A1707-BDC9-4D46-8199-DD8132B9E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9C15D-FB7E-4221-A495-478124FA6486}"/>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82211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F8FBD-AB99-4748-B89E-2BDB15B10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EC4776-954E-42C7-9A02-ED27BF9DB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51466-B00E-40F9-BEA9-A9A1BD5E1326}"/>
              </a:ext>
            </a:extLst>
          </p:cNvPr>
          <p:cNvSpPr>
            <a:spLocks noGrp="1"/>
          </p:cNvSpPr>
          <p:nvPr>
            <p:ph type="dt" sz="half" idx="10"/>
          </p:nvPr>
        </p:nvSpPr>
        <p:spPr/>
        <p:txBody>
          <a:bodyPr/>
          <a:lstStyle/>
          <a:p>
            <a:fld id="{3E1AE878-F41E-4B95-8248-6C2B9B411A61}" type="datetimeFigureOut">
              <a:rPr lang="en-US" smtClean="0"/>
              <a:t>17-Nov-21</a:t>
            </a:fld>
            <a:endParaRPr lang="en-US"/>
          </a:p>
        </p:txBody>
      </p:sp>
      <p:sp>
        <p:nvSpPr>
          <p:cNvPr id="5" name="Footer Placeholder 4">
            <a:extLst>
              <a:ext uri="{FF2B5EF4-FFF2-40B4-BE49-F238E27FC236}">
                <a16:creationId xmlns:a16="http://schemas.microsoft.com/office/drawing/2014/main" id="{773B32D7-CAFA-4040-A3F3-DF81B71A5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5E85F-C74C-4CD1-9A8D-10359D26F9E6}"/>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413089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30B-1F96-4AB6-9758-AAC5FA898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138D3-C056-4BAA-9FCA-781F9C45A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10F9B-FF82-47FE-BA81-47D9F516D777}"/>
              </a:ext>
            </a:extLst>
          </p:cNvPr>
          <p:cNvSpPr>
            <a:spLocks noGrp="1"/>
          </p:cNvSpPr>
          <p:nvPr>
            <p:ph type="dt" sz="half" idx="10"/>
          </p:nvPr>
        </p:nvSpPr>
        <p:spPr/>
        <p:txBody>
          <a:bodyPr/>
          <a:lstStyle/>
          <a:p>
            <a:fld id="{3E1AE878-F41E-4B95-8248-6C2B9B411A61}" type="datetimeFigureOut">
              <a:rPr lang="en-US" smtClean="0"/>
              <a:t>17-Nov-21</a:t>
            </a:fld>
            <a:endParaRPr lang="en-US"/>
          </a:p>
        </p:txBody>
      </p:sp>
      <p:sp>
        <p:nvSpPr>
          <p:cNvPr id="5" name="Footer Placeholder 4">
            <a:extLst>
              <a:ext uri="{FF2B5EF4-FFF2-40B4-BE49-F238E27FC236}">
                <a16:creationId xmlns:a16="http://schemas.microsoft.com/office/drawing/2014/main" id="{29597A07-8737-491D-9A4C-96A61B55C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7771F-D8E2-4DF9-B015-E7A4C2551FA3}"/>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6050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3A9C-6992-4918-ACA7-A8FF87FFB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8A2787-04ED-411E-A755-E08E7E38F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F681B-C3CE-4196-9882-2B79D3EA2285}"/>
              </a:ext>
            </a:extLst>
          </p:cNvPr>
          <p:cNvSpPr>
            <a:spLocks noGrp="1"/>
          </p:cNvSpPr>
          <p:nvPr>
            <p:ph type="dt" sz="half" idx="10"/>
          </p:nvPr>
        </p:nvSpPr>
        <p:spPr/>
        <p:txBody>
          <a:bodyPr/>
          <a:lstStyle/>
          <a:p>
            <a:fld id="{3E1AE878-F41E-4B95-8248-6C2B9B411A61}" type="datetimeFigureOut">
              <a:rPr lang="en-US" smtClean="0"/>
              <a:t>17-Nov-21</a:t>
            </a:fld>
            <a:endParaRPr lang="en-US"/>
          </a:p>
        </p:txBody>
      </p:sp>
      <p:sp>
        <p:nvSpPr>
          <p:cNvPr id="5" name="Footer Placeholder 4">
            <a:extLst>
              <a:ext uri="{FF2B5EF4-FFF2-40B4-BE49-F238E27FC236}">
                <a16:creationId xmlns:a16="http://schemas.microsoft.com/office/drawing/2014/main" id="{3D8C8F73-54BD-4A75-A50B-FDE78117E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35DC-A411-4F4F-A5D3-DAFFDEF793D3}"/>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30782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833C-948F-41C1-9C07-578672A2B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B59AB-6B0D-4BBB-A6C3-96B012F8F0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976D21-A273-4AF3-9819-C03AE92891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38B260-2E15-4BA1-BAD9-6FB11DD3B2A5}"/>
              </a:ext>
            </a:extLst>
          </p:cNvPr>
          <p:cNvSpPr>
            <a:spLocks noGrp="1"/>
          </p:cNvSpPr>
          <p:nvPr>
            <p:ph type="dt" sz="half" idx="10"/>
          </p:nvPr>
        </p:nvSpPr>
        <p:spPr/>
        <p:txBody>
          <a:bodyPr/>
          <a:lstStyle/>
          <a:p>
            <a:fld id="{3E1AE878-F41E-4B95-8248-6C2B9B411A61}" type="datetimeFigureOut">
              <a:rPr lang="en-US" smtClean="0"/>
              <a:t>17-Nov-21</a:t>
            </a:fld>
            <a:endParaRPr lang="en-US"/>
          </a:p>
        </p:txBody>
      </p:sp>
      <p:sp>
        <p:nvSpPr>
          <p:cNvPr id="6" name="Footer Placeholder 5">
            <a:extLst>
              <a:ext uri="{FF2B5EF4-FFF2-40B4-BE49-F238E27FC236}">
                <a16:creationId xmlns:a16="http://schemas.microsoft.com/office/drawing/2014/main" id="{27A82CD8-8168-429B-AA54-A64CBBD94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AFDA7-4367-4376-AEFA-E6603E02283D}"/>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20881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0237-6A15-4C9D-882F-79A83E8B94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0BE638-2889-4556-BE72-15B96FE4C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52D8D-72FC-4025-8C1E-1390479B8D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E7C65A-DCBA-4429-872A-FB78A3D3F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169417-A6E2-48A4-9860-CCDD73097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58BCE4-373F-4417-8EEC-DC06461838A7}"/>
              </a:ext>
            </a:extLst>
          </p:cNvPr>
          <p:cNvSpPr>
            <a:spLocks noGrp="1"/>
          </p:cNvSpPr>
          <p:nvPr>
            <p:ph type="dt" sz="half" idx="10"/>
          </p:nvPr>
        </p:nvSpPr>
        <p:spPr/>
        <p:txBody>
          <a:bodyPr/>
          <a:lstStyle/>
          <a:p>
            <a:fld id="{3E1AE878-F41E-4B95-8248-6C2B9B411A61}" type="datetimeFigureOut">
              <a:rPr lang="en-US" smtClean="0"/>
              <a:t>17-Nov-21</a:t>
            </a:fld>
            <a:endParaRPr lang="en-US"/>
          </a:p>
        </p:txBody>
      </p:sp>
      <p:sp>
        <p:nvSpPr>
          <p:cNvPr id="8" name="Footer Placeholder 7">
            <a:extLst>
              <a:ext uri="{FF2B5EF4-FFF2-40B4-BE49-F238E27FC236}">
                <a16:creationId xmlns:a16="http://schemas.microsoft.com/office/drawing/2014/main" id="{68143C67-69AB-4DB8-B2FB-78537CA8BC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94C429-4C5F-4741-8EE6-1D9048B1D928}"/>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18986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A133-3BA4-4120-8975-A545D65B7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C427F2-28D6-4077-A629-114D02BC46AD}"/>
              </a:ext>
            </a:extLst>
          </p:cNvPr>
          <p:cNvSpPr>
            <a:spLocks noGrp="1"/>
          </p:cNvSpPr>
          <p:nvPr>
            <p:ph type="dt" sz="half" idx="10"/>
          </p:nvPr>
        </p:nvSpPr>
        <p:spPr/>
        <p:txBody>
          <a:bodyPr/>
          <a:lstStyle/>
          <a:p>
            <a:fld id="{3E1AE878-F41E-4B95-8248-6C2B9B411A61}" type="datetimeFigureOut">
              <a:rPr lang="en-US" smtClean="0"/>
              <a:t>17-Nov-21</a:t>
            </a:fld>
            <a:endParaRPr lang="en-US"/>
          </a:p>
        </p:txBody>
      </p:sp>
      <p:sp>
        <p:nvSpPr>
          <p:cNvPr id="4" name="Footer Placeholder 3">
            <a:extLst>
              <a:ext uri="{FF2B5EF4-FFF2-40B4-BE49-F238E27FC236}">
                <a16:creationId xmlns:a16="http://schemas.microsoft.com/office/drawing/2014/main" id="{47FB2D2F-F34F-4AD7-8F49-BBF1A47B56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829297-C8DD-45CF-9E13-A0170C4F02BC}"/>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418096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F7329-2B79-479A-B91C-A3A2CE1F3207}"/>
              </a:ext>
            </a:extLst>
          </p:cNvPr>
          <p:cNvSpPr>
            <a:spLocks noGrp="1"/>
          </p:cNvSpPr>
          <p:nvPr>
            <p:ph type="dt" sz="half" idx="10"/>
          </p:nvPr>
        </p:nvSpPr>
        <p:spPr/>
        <p:txBody>
          <a:bodyPr/>
          <a:lstStyle/>
          <a:p>
            <a:fld id="{3E1AE878-F41E-4B95-8248-6C2B9B411A61}" type="datetimeFigureOut">
              <a:rPr lang="en-US" smtClean="0"/>
              <a:t>17-Nov-21</a:t>
            </a:fld>
            <a:endParaRPr lang="en-US"/>
          </a:p>
        </p:txBody>
      </p:sp>
      <p:sp>
        <p:nvSpPr>
          <p:cNvPr id="3" name="Footer Placeholder 2">
            <a:extLst>
              <a:ext uri="{FF2B5EF4-FFF2-40B4-BE49-F238E27FC236}">
                <a16:creationId xmlns:a16="http://schemas.microsoft.com/office/drawing/2014/main" id="{C24587C5-F162-41E9-BF07-2B6E95685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AC52-5E7F-4A89-83EE-46293B66ECBB}"/>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14878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57BC-33D0-4F11-8D92-61E538582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A6091-03CC-4E2C-87E0-7E547F18F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C085A-FC40-484F-A341-D373C6E77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F4535-61AD-4D85-B78A-5B98A0599595}"/>
              </a:ext>
            </a:extLst>
          </p:cNvPr>
          <p:cNvSpPr>
            <a:spLocks noGrp="1"/>
          </p:cNvSpPr>
          <p:nvPr>
            <p:ph type="dt" sz="half" idx="10"/>
          </p:nvPr>
        </p:nvSpPr>
        <p:spPr/>
        <p:txBody>
          <a:bodyPr/>
          <a:lstStyle/>
          <a:p>
            <a:fld id="{3E1AE878-F41E-4B95-8248-6C2B9B411A61}" type="datetimeFigureOut">
              <a:rPr lang="en-US" smtClean="0"/>
              <a:t>17-Nov-21</a:t>
            </a:fld>
            <a:endParaRPr lang="en-US"/>
          </a:p>
        </p:txBody>
      </p:sp>
      <p:sp>
        <p:nvSpPr>
          <p:cNvPr id="6" name="Footer Placeholder 5">
            <a:extLst>
              <a:ext uri="{FF2B5EF4-FFF2-40B4-BE49-F238E27FC236}">
                <a16:creationId xmlns:a16="http://schemas.microsoft.com/office/drawing/2014/main" id="{6E388145-5CD0-4998-9B9F-8AEF8E48E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DF0E8-2754-4B59-A8C2-D7C6E55016DD}"/>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269845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D6A6-1067-4F4E-A230-E1E2B7363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A7E39-E981-4859-B715-CBCC35458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BDA3FC-C356-40F1-9CB6-49E8D71AE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14909-DFFB-4FA7-9262-5997B2FA6151}"/>
              </a:ext>
            </a:extLst>
          </p:cNvPr>
          <p:cNvSpPr>
            <a:spLocks noGrp="1"/>
          </p:cNvSpPr>
          <p:nvPr>
            <p:ph type="dt" sz="half" idx="10"/>
          </p:nvPr>
        </p:nvSpPr>
        <p:spPr/>
        <p:txBody>
          <a:bodyPr/>
          <a:lstStyle/>
          <a:p>
            <a:fld id="{3E1AE878-F41E-4B95-8248-6C2B9B411A61}" type="datetimeFigureOut">
              <a:rPr lang="en-US" smtClean="0"/>
              <a:t>17-Nov-21</a:t>
            </a:fld>
            <a:endParaRPr lang="en-US"/>
          </a:p>
        </p:txBody>
      </p:sp>
      <p:sp>
        <p:nvSpPr>
          <p:cNvPr id="6" name="Footer Placeholder 5">
            <a:extLst>
              <a:ext uri="{FF2B5EF4-FFF2-40B4-BE49-F238E27FC236}">
                <a16:creationId xmlns:a16="http://schemas.microsoft.com/office/drawing/2014/main" id="{0A83B8B7-2367-482D-9AEF-4F4E57DC8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3D1B2-6F99-4692-9102-D5DBE58CFD3C}"/>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16923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ECE9E-62E0-4D98-A7A4-AA2E1C6513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F5AFB-9D49-458C-8A60-AC66D0D91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21603-9250-48DB-B177-3E250B872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AE878-F41E-4B95-8248-6C2B9B411A61}" type="datetimeFigureOut">
              <a:rPr lang="en-US" smtClean="0"/>
              <a:t>17-Nov-21</a:t>
            </a:fld>
            <a:endParaRPr lang="en-US"/>
          </a:p>
        </p:txBody>
      </p:sp>
      <p:sp>
        <p:nvSpPr>
          <p:cNvPr id="5" name="Footer Placeholder 4">
            <a:extLst>
              <a:ext uri="{FF2B5EF4-FFF2-40B4-BE49-F238E27FC236}">
                <a16:creationId xmlns:a16="http://schemas.microsoft.com/office/drawing/2014/main" id="{939468D1-2E12-46AA-8E7E-E204BE9A6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DB3C36-B7D6-42EC-88B7-5ADEC88E6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09C81-3D0E-488B-A536-FDDDC8DD561F}" type="slidenum">
              <a:rPr lang="en-US" smtClean="0"/>
              <a:t>‹#›</a:t>
            </a:fld>
            <a:endParaRPr lang="en-US"/>
          </a:p>
        </p:txBody>
      </p:sp>
    </p:spTree>
    <p:extLst>
      <p:ext uri="{BB962C8B-B14F-4D97-AF65-F5344CB8AC3E}">
        <p14:creationId xmlns:p14="http://schemas.microsoft.com/office/powerpoint/2010/main" val="1497056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1D6B-ADF4-436C-8736-6FA1B4A06232}"/>
              </a:ext>
            </a:extLst>
          </p:cNvPr>
          <p:cNvSpPr>
            <a:spLocks noGrp="1"/>
          </p:cNvSpPr>
          <p:nvPr>
            <p:ph type="ctrTitle"/>
          </p:nvPr>
        </p:nvSpPr>
        <p:spPr/>
        <p:txBody>
          <a:bodyPr/>
          <a:lstStyle/>
          <a:p>
            <a:r>
              <a:rPr lang="en-US" dirty="0"/>
              <a:t>Post </a:t>
            </a:r>
            <a:r>
              <a:rPr lang="en-US"/>
              <a:t>Partition Period </a:t>
            </a:r>
            <a:r>
              <a:rPr lang="en-US" dirty="0"/>
              <a:t>(1947-2013)</a:t>
            </a:r>
          </a:p>
        </p:txBody>
      </p:sp>
      <p:sp>
        <p:nvSpPr>
          <p:cNvPr id="3" name="Subtitle 2">
            <a:extLst>
              <a:ext uri="{FF2B5EF4-FFF2-40B4-BE49-F238E27FC236}">
                <a16:creationId xmlns:a16="http://schemas.microsoft.com/office/drawing/2014/main" id="{B04DB6F0-1768-4DAA-9CEF-492C300E4C4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1515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normAutofit/>
          </a:bodyPr>
          <a:lstStyle/>
          <a:p>
            <a:r>
              <a:rPr lang="en-US" b="1" dirty="0"/>
              <a:t>Kashmir</a:t>
            </a:r>
            <a:endParaRPr lang="en-US" dirty="0"/>
          </a:p>
          <a:p>
            <a:r>
              <a:rPr lang="en-US" dirty="0"/>
              <a:t>The state of Kashmir was created when the British sold it to the Dogra ruler </a:t>
            </a:r>
            <a:r>
              <a:rPr lang="en-US" dirty="0" err="1"/>
              <a:t>Gulab</a:t>
            </a:r>
            <a:r>
              <a:rPr lang="en-US" dirty="0"/>
              <a:t> Singh by treaty of Amritsar in 1846.</a:t>
            </a:r>
          </a:p>
          <a:p>
            <a:r>
              <a:rPr lang="en-US" dirty="0"/>
              <a:t> The princely state had the majority of the Muslim population but the ruler were the Sikhs. At the time of partition of sub-continent the state was ruled by the Sikh Maharaja Hari Singh. </a:t>
            </a:r>
          </a:p>
          <a:p>
            <a:r>
              <a:rPr lang="en-US" dirty="0"/>
              <a:t>The population wanted to accede to Pakistan. The public pressurized the Maharaja to accede to Pakistan. The Maharaja started to oppress the local Muslim population as a result of which they revolted against the Maharaja. </a:t>
            </a:r>
          </a:p>
          <a:p>
            <a:r>
              <a:rPr lang="en-US" dirty="0"/>
              <a:t>The Tribesmen from the North-West Frontier Province also joined the rebellion. </a:t>
            </a:r>
          </a:p>
          <a:p>
            <a:endParaRPr lang="en-US" dirty="0"/>
          </a:p>
        </p:txBody>
      </p:sp>
    </p:spTree>
    <p:extLst>
      <p:ext uri="{BB962C8B-B14F-4D97-AF65-F5344CB8AC3E}">
        <p14:creationId xmlns:p14="http://schemas.microsoft.com/office/powerpoint/2010/main" val="76994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5919386"/>
          </a:xfrm>
        </p:spPr>
        <p:txBody>
          <a:bodyPr>
            <a:normAutofit lnSpcReduction="10000"/>
          </a:bodyPr>
          <a:lstStyle/>
          <a:p>
            <a:r>
              <a:rPr lang="en-US" dirty="0"/>
              <a:t>The Maharaja asked India for military assistance. India demanded to give a letter of accession to India of the state of Jammu and Kashmir. Maharaja gave the letter of accession to India; consequently, the India sent its forces to Kashmir.</a:t>
            </a:r>
          </a:p>
          <a:p>
            <a:r>
              <a:rPr lang="en-US" dirty="0"/>
              <a:t> When the Indian army entered the region of Kashmir, Pakistan also sent its forces in Kashmir due to which the first Kashmir war was started. India blamed Pakistan for aggression and took the issue to United Nations. </a:t>
            </a:r>
          </a:p>
          <a:p>
            <a:r>
              <a:rPr lang="en-US" dirty="0"/>
              <a:t>Thus United Nation Commission for India and Pakistan was created to resolve the dispute. </a:t>
            </a:r>
          </a:p>
          <a:p>
            <a:r>
              <a:rPr lang="en-US" dirty="0"/>
              <a:t>It was decided in the resolutions of UNCIP that a cease fire line would be created and a referendum would be held in Kashmir to ask the opinion of local population. </a:t>
            </a:r>
          </a:p>
          <a:p>
            <a:r>
              <a:rPr lang="en-US" dirty="0"/>
              <a:t>However no referendum was held under the UNCIP till now in Kashmir.</a:t>
            </a:r>
          </a:p>
        </p:txBody>
      </p:sp>
    </p:spTree>
    <p:extLst>
      <p:ext uri="{BB962C8B-B14F-4D97-AF65-F5344CB8AC3E}">
        <p14:creationId xmlns:p14="http://schemas.microsoft.com/office/powerpoint/2010/main" val="104449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198" y="193183"/>
            <a:ext cx="6851560" cy="5983780"/>
          </a:xfrm>
        </p:spPr>
      </p:pic>
    </p:spTree>
    <p:extLst>
      <p:ext uri="{BB962C8B-B14F-4D97-AF65-F5344CB8AC3E}">
        <p14:creationId xmlns:p14="http://schemas.microsoft.com/office/powerpoint/2010/main" val="145563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lstStyle/>
          <a:p>
            <a:r>
              <a:rPr lang="en-US" b="1" dirty="0"/>
              <a:t>Economic Problems</a:t>
            </a:r>
            <a:endParaRPr lang="en-US" dirty="0"/>
          </a:p>
          <a:p>
            <a:r>
              <a:rPr lang="en-US" dirty="0"/>
              <a:t>When Pakistan was created it comprised of those regions which were economically underdeveloped. </a:t>
            </a:r>
          </a:p>
          <a:p>
            <a:r>
              <a:rPr lang="en-US" dirty="0"/>
              <a:t>Most of the industries were located in India </a:t>
            </a:r>
            <a:r>
              <a:rPr lang="en-US" dirty="0" err="1"/>
              <a:t>e.g</a:t>
            </a:r>
            <a:r>
              <a:rPr lang="en-US" dirty="0"/>
              <a:t> </a:t>
            </a:r>
            <a:r>
              <a:rPr lang="en-US" dirty="0" err="1"/>
              <a:t>Calcultta</a:t>
            </a:r>
            <a:r>
              <a:rPr lang="en-US" dirty="0"/>
              <a:t> was given to India during the partition of Bengal. </a:t>
            </a:r>
          </a:p>
          <a:p>
            <a:r>
              <a:rPr lang="en-US" dirty="0"/>
              <a:t>The agriculture was also not developed to meet the needs of the country. </a:t>
            </a:r>
          </a:p>
          <a:p>
            <a:r>
              <a:rPr lang="en-US" dirty="0"/>
              <a:t>The two wings of Pakistan, that is East and West Pakistan, was separated from each other with the Indian territory. The Hindus were dominating the trade and the commerce of India.</a:t>
            </a:r>
          </a:p>
          <a:p>
            <a:r>
              <a:rPr lang="en-US" dirty="0"/>
              <a:t> The railway system and the river transportation in East Pakistan was in depleted condition. </a:t>
            </a:r>
          </a:p>
          <a:p>
            <a:endParaRPr lang="en-US" dirty="0"/>
          </a:p>
        </p:txBody>
      </p:sp>
    </p:spTree>
    <p:extLst>
      <p:ext uri="{BB962C8B-B14F-4D97-AF65-F5344CB8AC3E}">
        <p14:creationId xmlns:p14="http://schemas.microsoft.com/office/powerpoint/2010/main" val="250692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408" y="489397"/>
            <a:ext cx="7186412" cy="5687566"/>
          </a:xfrm>
        </p:spPr>
      </p:pic>
      <p:cxnSp>
        <p:nvCxnSpPr>
          <p:cNvPr id="6" name="Straight Arrow Connector 5"/>
          <p:cNvCxnSpPr/>
          <p:nvPr/>
        </p:nvCxnSpPr>
        <p:spPr>
          <a:xfrm flipV="1">
            <a:off x="8216721" y="2691685"/>
            <a:ext cx="1674254" cy="643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10019763" y="2253803"/>
            <a:ext cx="1339403" cy="10045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 population</a:t>
            </a:r>
          </a:p>
        </p:txBody>
      </p:sp>
      <p:cxnSp>
        <p:nvCxnSpPr>
          <p:cNvPr id="9" name="Straight Arrow Connector 8"/>
          <p:cNvCxnSpPr/>
          <p:nvPr/>
        </p:nvCxnSpPr>
        <p:spPr>
          <a:xfrm flipH="1" flipV="1">
            <a:off x="1378039" y="1712890"/>
            <a:ext cx="2266682" cy="12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0" y="1287887"/>
            <a:ext cx="1339403" cy="965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44% population</a:t>
            </a:r>
          </a:p>
        </p:txBody>
      </p:sp>
      <p:cxnSp>
        <p:nvCxnSpPr>
          <p:cNvPr id="12" name="Straight Arrow Connector 11"/>
          <p:cNvCxnSpPr/>
          <p:nvPr/>
        </p:nvCxnSpPr>
        <p:spPr>
          <a:xfrm flipH="1">
            <a:off x="1532586" y="2253803"/>
            <a:ext cx="1481070" cy="1403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296213" y="3876541"/>
            <a:ext cx="1159099" cy="862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 provinces </a:t>
            </a:r>
          </a:p>
        </p:txBody>
      </p:sp>
      <p:cxnSp>
        <p:nvCxnSpPr>
          <p:cNvPr id="15" name="Straight Arrow Connector 14"/>
          <p:cNvCxnSpPr/>
          <p:nvPr/>
        </p:nvCxnSpPr>
        <p:spPr>
          <a:xfrm>
            <a:off x="7946265" y="2949262"/>
            <a:ext cx="2073498" cy="862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10380372" y="3747752"/>
            <a:ext cx="1416676" cy="789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province</a:t>
            </a:r>
          </a:p>
        </p:txBody>
      </p:sp>
      <p:cxnSp>
        <p:nvCxnSpPr>
          <p:cNvPr id="18" name="Straight Arrow Connector 17"/>
          <p:cNvCxnSpPr/>
          <p:nvPr/>
        </p:nvCxnSpPr>
        <p:spPr>
          <a:xfrm>
            <a:off x="4146997" y="2356834"/>
            <a:ext cx="3425780" cy="59242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5132231" y="1287888"/>
            <a:ext cx="2440546" cy="965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Geographical distance (separated by 1600 miles of Indian Territory</a:t>
            </a:r>
          </a:p>
        </p:txBody>
      </p:sp>
      <p:cxnSp>
        <p:nvCxnSpPr>
          <p:cNvPr id="23" name="Straight Arrow Connector 22"/>
          <p:cNvCxnSpPr/>
          <p:nvPr/>
        </p:nvCxnSpPr>
        <p:spPr>
          <a:xfrm flipH="1">
            <a:off x="6181860" y="2253803"/>
            <a:ext cx="257577" cy="437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4754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Constitutional History of Pakistan</a:t>
            </a:r>
          </a:p>
        </p:txBody>
      </p:sp>
      <p:sp>
        <p:nvSpPr>
          <p:cNvPr id="3" name="Content Placeholder 2"/>
          <p:cNvSpPr>
            <a:spLocks noGrp="1"/>
          </p:cNvSpPr>
          <p:nvPr>
            <p:ph idx="1"/>
          </p:nvPr>
        </p:nvSpPr>
        <p:spPr/>
        <p:txBody>
          <a:bodyPr>
            <a:normAutofit/>
          </a:bodyPr>
          <a:lstStyle/>
          <a:p>
            <a:r>
              <a:rPr lang="en-US" b="1" dirty="0"/>
              <a:t>Constitution making issues (1947-1956)</a:t>
            </a:r>
          </a:p>
          <a:p>
            <a:pPr marL="0" indent="0">
              <a:buNone/>
            </a:pPr>
            <a:r>
              <a:rPr lang="en-US" b="1" dirty="0"/>
              <a:t> 1. Secular vs Islamic State</a:t>
            </a:r>
          </a:p>
          <a:p>
            <a:pPr marL="0" indent="0">
              <a:buNone/>
            </a:pPr>
            <a:r>
              <a:rPr lang="en-US" dirty="0"/>
              <a:t>   Objective Resolution 1949: Sovereignty belong to Allah Almighty</a:t>
            </a:r>
          </a:p>
          <a:p>
            <a:pPr marL="0" indent="0">
              <a:buNone/>
            </a:pPr>
            <a:r>
              <a:rPr lang="en-US" dirty="0"/>
              <a:t>   Rights of minorities were recognized to follow their religion and </a:t>
            </a:r>
          </a:p>
          <a:p>
            <a:pPr marL="0" indent="0">
              <a:buNone/>
            </a:pPr>
            <a:r>
              <a:rPr lang="en-US" dirty="0"/>
              <a:t>   culture (Ministry for minority affairs)</a:t>
            </a:r>
          </a:p>
          <a:p>
            <a:pPr marL="0" indent="0">
              <a:buNone/>
            </a:pPr>
            <a:r>
              <a:rPr lang="en-US" dirty="0"/>
              <a:t>   Fundamental rights of the people were secured (everyone could appeal to Supreme Court</a:t>
            </a:r>
          </a:p>
          <a:p>
            <a:pPr marL="0" indent="0">
              <a:buNone/>
            </a:pPr>
            <a:r>
              <a:rPr lang="en-US" dirty="0"/>
              <a:t>No law shall be enacted against Koran and Sunnah</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8875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Federalism (center and province distribution of Power)</a:t>
            </a:r>
          </a:p>
        </p:txBody>
      </p:sp>
      <p:sp>
        <p:nvSpPr>
          <p:cNvPr id="3" name="Content Placeholder 2"/>
          <p:cNvSpPr>
            <a:spLocks noGrp="1"/>
          </p:cNvSpPr>
          <p:nvPr>
            <p:ph idx="1"/>
          </p:nvPr>
        </p:nvSpPr>
        <p:spPr/>
        <p:txBody>
          <a:bodyPr>
            <a:normAutofit fontScale="92500" lnSpcReduction="10000"/>
          </a:bodyPr>
          <a:lstStyle/>
          <a:p>
            <a:r>
              <a:rPr lang="en-US" dirty="0"/>
              <a:t>Distribution of power between provincial and federal government was decided as per the Government of India Act 1935</a:t>
            </a:r>
          </a:p>
          <a:p>
            <a:r>
              <a:rPr lang="en-US" dirty="0"/>
              <a:t>Federal list (subjects on which the federal government has the legislative power.</a:t>
            </a:r>
          </a:p>
          <a:p>
            <a:r>
              <a:rPr lang="en-US" dirty="0"/>
              <a:t>Provincial list ( subjects on which the provincial government has the legislative power)</a:t>
            </a:r>
          </a:p>
          <a:p>
            <a:r>
              <a:rPr lang="en-US" dirty="0"/>
              <a:t>Concurrent list (subjects on which both the provincial and federal government could legislate- however, incase of disagreement the federal legislation would receive priority.</a:t>
            </a:r>
          </a:p>
          <a:p>
            <a:r>
              <a:rPr lang="en-US" dirty="0"/>
              <a:t>Residual powers was vested in the head of the state (President or Governor General)</a:t>
            </a:r>
          </a:p>
        </p:txBody>
      </p:sp>
    </p:spTree>
    <p:extLst>
      <p:ext uri="{BB962C8B-B14F-4D97-AF65-F5344CB8AC3E}">
        <p14:creationId xmlns:p14="http://schemas.microsoft.com/office/powerpoint/2010/main" val="101265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US" dirty="0"/>
              <a:t>Representation</a:t>
            </a:r>
          </a:p>
        </p:txBody>
      </p:sp>
      <p:sp>
        <p:nvSpPr>
          <p:cNvPr id="3" name="Content Placeholder 2"/>
          <p:cNvSpPr>
            <a:spLocks noGrp="1"/>
          </p:cNvSpPr>
          <p:nvPr>
            <p:ph idx="1"/>
          </p:nvPr>
        </p:nvSpPr>
        <p:spPr>
          <a:xfrm>
            <a:off x="838200" y="837128"/>
            <a:ext cx="10515600" cy="6020872"/>
          </a:xfrm>
        </p:spPr>
        <p:txBody>
          <a:bodyPr>
            <a:normAutofit/>
          </a:bodyPr>
          <a:lstStyle/>
          <a:p>
            <a:r>
              <a:rPr lang="en-US" b="1" dirty="0"/>
              <a:t>1</a:t>
            </a:r>
            <a:r>
              <a:rPr lang="en-US" b="1" baseline="30000" dirty="0"/>
              <a:t>st</a:t>
            </a:r>
            <a:r>
              <a:rPr lang="en-US" b="1" dirty="0"/>
              <a:t> Basic Principal committee report 1950</a:t>
            </a:r>
          </a:p>
          <a:p>
            <a:pPr marL="0" indent="0">
              <a:buNone/>
            </a:pPr>
            <a:r>
              <a:rPr lang="en-US" dirty="0"/>
              <a:t>   Equal power for both houses</a:t>
            </a:r>
          </a:p>
          <a:p>
            <a:pPr marL="0" indent="0">
              <a:buNone/>
            </a:pPr>
            <a:r>
              <a:rPr lang="en-US" dirty="0"/>
              <a:t>   cabinet responsible to both houses</a:t>
            </a:r>
          </a:p>
          <a:p>
            <a:pPr marL="0" indent="0">
              <a:buNone/>
            </a:pPr>
            <a:r>
              <a:rPr lang="en-US" dirty="0"/>
              <a:t>   Lower house structure was not clear  (East Pakistan resisted)</a:t>
            </a:r>
          </a:p>
          <a:p>
            <a:r>
              <a:rPr lang="en-US" dirty="0"/>
              <a:t>No mention of the composition and size of the assembly</a:t>
            </a:r>
          </a:p>
          <a:p>
            <a:r>
              <a:rPr lang="en-US" b="1" dirty="0"/>
              <a:t>2</a:t>
            </a:r>
            <a:r>
              <a:rPr lang="en-US" b="1" baseline="30000" dirty="0"/>
              <a:t>nd</a:t>
            </a:r>
            <a:r>
              <a:rPr lang="en-US" b="1" dirty="0"/>
              <a:t> Basic Principal committee report 1952</a:t>
            </a:r>
          </a:p>
          <a:p>
            <a:pPr marL="0" indent="0">
              <a:buNone/>
            </a:pPr>
            <a:r>
              <a:rPr lang="en-US" dirty="0"/>
              <a:t>   Lower house was empowered (West Pakistan) resisted.</a:t>
            </a:r>
          </a:p>
          <a:p>
            <a:pPr marL="0" indent="0">
              <a:buNone/>
            </a:pPr>
            <a:r>
              <a:rPr lang="en-US" dirty="0"/>
              <a:t>   Cabinet responsible to lower house only</a:t>
            </a:r>
          </a:p>
          <a:p>
            <a:pPr marL="0" indent="0">
              <a:buNone/>
            </a:pPr>
            <a:r>
              <a:rPr lang="en-US" dirty="0"/>
              <a:t>   Equal representation in both houses of East Pakistan vis-à-vis West Pakistan 120 upper house: 400 Lower house.</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52881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lstStyle/>
          <a:p>
            <a:r>
              <a:rPr lang="en-US" b="1" dirty="0" err="1"/>
              <a:t>Bogra</a:t>
            </a:r>
            <a:r>
              <a:rPr lang="en-US" b="1" dirty="0"/>
              <a:t> Formula 1953</a:t>
            </a:r>
          </a:p>
          <a:p>
            <a:pPr marL="0" indent="0">
              <a:buNone/>
            </a:pPr>
            <a:r>
              <a:rPr lang="en-US" b="1" dirty="0"/>
              <a:t>                               L.H                     U.P                     joint session</a:t>
            </a:r>
          </a:p>
          <a:p>
            <a:pPr marL="0" indent="0">
              <a:buNone/>
            </a:pPr>
            <a:r>
              <a:rPr lang="en-US" b="1" dirty="0"/>
              <a:t>East Pakistan        165                     10                             175</a:t>
            </a:r>
          </a:p>
          <a:p>
            <a:pPr marL="0" indent="0">
              <a:buNone/>
            </a:pPr>
            <a:r>
              <a:rPr lang="en-US" b="1" dirty="0"/>
              <a:t>West Pakistan       135                     40                             175</a:t>
            </a:r>
          </a:p>
          <a:p>
            <a:pPr marL="0" indent="0">
              <a:buNone/>
            </a:pPr>
            <a:r>
              <a:rPr lang="en-US" dirty="0"/>
              <a:t>                                                                                             -------</a:t>
            </a:r>
          </a:p>
          <a:p>
            <a:pPr marL="0" indent="0">
              <a:buNone/>
            </a:pPr>
            <a:r>
              <a:rPr lang="en-US" dirty="0"/>
              <a:t>                                                                                             350</a:t>
            </a:r>
          </a:p>
          <a:p>
            <a:pPr marL="0" indent="0">
              <a:buNone/>
            </a:pPr>
            <a:r>
              <a:rPr lang="en-US" dirty="0"/>
              <a:t>Both houses given equal power</a:t>
            </a:r>
          </a:p>
          <a:p>
            <a:r>
              <a:rPr lang="en-US" dirty="0"/>
              <a:t>Governor General Ghulam Muhammad dissolved Assembly in 1954</a:t>
            </a:r>
          </a:p>
          <a:p>
            <a:r>
              <a:rPr lang="en-US" dirty="0"/>
              <a:t>On 30</a:t>
            </a:r>
            <a:r>
              <a:rPr lang="en-US" baseline="30000" dirty="0"/>
              <a:t>th</a:t>
            </a:r>
            <a:r>
              <a:rPr lang="en-US" dirty="0"/>
              <a:t> September 1955, west Pakistan was made one-unit, means all the provinces were merged into one province that was West Pakistan to resolve the issue of representation.   </a:t>
            </a:r>
          </a:p>
        </p:txBody>
      </p:sp>
    </p:spTree>
    <p:extLst>
      <p:ext uri="{BB962C8B-B14F-4D97-AF65-F5344CB8AC3E}">
        <p14:creationId xmlns:p14="http://schemas.microsoft.com/office/powerpoint/2010/main" val="3268276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Issue</a:t>
            </a:r>
          </a:p>
        </p:txBody>
      </p:sp>
      <p:sp>
        <p:nvSpPr>
          <p:cNvPr id="3" name="Content Placeholder 2"/>
          <p:cNvSpPr>
            <a:spLocks noGrp="1"/>
          </p:cNvSpPr>
          <p:nvPr>
            <p:ph idx="1"/>
          </p:nvPr>
        </p:nvSpPr>
        <p:spPr/>
        <p:txBody>
          <a:bodyPr/>
          <a:lstStyle/>
          <a:p>
            <a:r>
              <a:rPr lang="en-US" dirty="0"/>
              <a:t>Urdu was declared as the official language of Pakistan</a:t>
            </a:r>
          </a:p>
          <a:p>
            <a:r>
              <a:rPr lang="en-US" dirty="0"/>
              <a:t>In 1953, Bangladeshi language movement emerged in East Pakistan</a:t>
            </a:r>
          </a:p>
          <a:p>
            <a:r>
              <a:rPr lang="en-US" dirty="0"/>
              <a:t>The Pakistani government tried to introduce Persian-Arabic script for the Bengali Language.</a:t>
            </a:r>
          </a:p>
          <a:p>
            <a:r>
              <a:rPr lang="en-US" dirty="0"/>
              <a:t>The Bangladeshi Language was recognized as the official language of Pakistan in 1956. </a:t>
            </a:r>
          </a:p>
        </p:txBody>
      </p:sp>
    </p:spTree>
    <p:extLst>
      <p:ext uri="{BB962C8B-B14F-4D97-AF65-F5344CB8AC3E}">
        <p14:creationId xmlns:p14="http://schemas.microsoft.com/office/powerpoint/2010/main" val="84003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 problems of Pakistan</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Congress reaction to the establishment of Pakistan</a:t>
            </a:r>
            <a:endParaRPr lang="en-US" dirty="0"/>
          </a:p>
          <a:p>
            <a:r>
              <a:rPr lang="en-US" dirty="0"/>
              <a:t>Mountbatten wanted to become Governor-General of both India and Pakistan</a:t>
            </a:r>
          </a:p>
          <a:p>
            <a:r>
              <a:rPr lang="en-US" dirty="0"/>
              <a:t> Jinnah had not accepted it. Mountbatten became Governor-General of India</a:t>
            </a:r>
          </a:p>
          <a:p>
            <a:r>
              <a:rPr lang="en-US" dirty="0"/>
              <a:t>The Congress leaders with the cooperation of Mountbatten started to create problems for Pakistan</a:t>
            </a:r>
          </a:p>
          <a:p>
            <a:r>
              <a:rPr lang="en-US" b="1" dirty="0"/>
              <a:t>Formation of Government Ministry</a:t>
            </a:r>
            <a:endParaRPr lang="en-US" dirty="0"/>
          </a:p>
          <a:p>
            <a:r>
              <a:rPr lang="en-US" dirty="0"/>
              <a:t>The Congress delayed the transfer of civil servants and the official records when Pakistan was established as an independent country</a:t>
            </a:r>
          </a:p>
        </p:txBody>
      </p:sp>
    </p:spTree>
    <p:extLst>
      <p:ext uri="{BB962C8B-B14F-4D97-AF65-F5344CB8AC3E}">
        <p14:creationId xmlns:p14="http://schemas.microsoft.com/office/powerpoint/2010/main" val="1965294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Constitution of 1956</a:t>
            </a:r>
          </a:p>
        </p:txBody>
      </p:sp>
      <p:sp>
        <p:nvSpPr>
          <p:cNvPr id="3" name="Content Placeholder 2"/>
          <p:cNvSpPr>
            <a:spLocks noGrp="1"/>
          </p:cNvSpPr>
          <p:nvPr>
            <p:ph idx="1"/>
          </p:nvPr>
        </p:nvSpPr>
        <p:spPr>
          <a:xfrm>
            <a:off x="838200" y="1532586"/>
            <a:ext cx="10515600" cy="6078828"/>
          </a:xfrm>
        </p:spPr>
        <p:txBody>
          <a:bodyPr>
            <a:normAutofit fontScale="85000" lnSpcReduction="10000"/>
          </a:bodyPr>
          <a:lstStyle/>
          <a:p>
            <a:r>
              <a:rPr lang="en-US" b="1" dirty="0"/>
              <a:t>President</a:t>
            </a:r>
          </a:p>
          <a:p>
            <a:r>
              <a:rPr lang="en-US" dirty="0"/>
              <a:t>Chief executive and head of state</a:t>
            </a:r>
          </a:p>
          <a:p>
            <a:r>
              <a:rPr lang="en-US" dirty="0"/>
              <a:t>Elected by national and provincial assembly members by majority          vote</a:t>
            </a:r>
          </a:p>
          <a:p>
            <a:r>
              <a:rPr lang="en-US" dirty="0"/>
              <a:t>Appointment of Provincial Governors, Judges of Supreme Court, Auditor General</a:t>
            </a:r>
          </a:p>
          <a:p>
            <a:r>
              <a:rPr lang="en-US" dirty="0"/>
              <a:t>Summon, prorogue, and dissolve national assembly</a:t>
            </a:r>
          </a:p>
          <a:p>
            <a:r>
              <a:rPr lang="en-US" dirty="0"/>
              <a:t>Veto power to reject or withhold his assent to the bills.</a:t>
            </a:r>
          </a:p>
          <a:p>
            <a:r>
              <a:rPr lang="en-US" b="1" dirty="0"/>
              <a:t>Prime-Minister</a:t>
            </a:r>
          </a:p>
          <a:p>
            <a:r>
              <a:rPr lang="en-US" dirty="0"/>
              <a:t>Head of the majority party, and leader of the cabinet in the parliament.</a:t>
            </a:r>
          </a:p>
          <a:p>
            <a:r>
              <a:rPr lang="en-US" dirty="0"/>
              <a:t>He could be removed by the President</a:t>
            </a:r>
          </a:p>
          <a:p>
            <a:r>
              <a:rPr lang="en-US" dirty="0"/>
              <a:t>Cabinet Ministers are under his pleasure</a:t>
            </a:r>
          </a:p>
          <a:p>
            <a:endParaRPr lang="en-US" b="1" dirty="0"/>
          </a:p>
          <a:p>
            <a:pPr marL="0" indent="0">
              <a:buNone/>
            </a:pPr>
            <a:r>
              <a:rPr lang="en-US" dirty="0"/>
              <a: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76472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b="1" dirty="0"/>
              <a:t>National Assembly</a:t>
            </a:r>
          </a:p>
          <a:p>
            <a:r>
              <a:rPr lang="en-US" dirty="0"/>
              <a:t>300 members equally divided between the two wings of the country</a:t>
            </a:r>
          </a:p>
          <a:p>
            <a:r>
              <a:rPr lang="en-US" dirty="0"/>
              <a:t>10 seats for women, 5 each reserved for the women.</a:t>
            </a:r>
          </a:p>
          <a:p>
            <a:r>
              <a:rPr lang="en-US" dirty="0"/>
              <a:t>National assembly complete control over the finances</a:t>
            </a:r>
          </a:p>
          <a:p>
            <a:r>
              <a:rPr lang="en-US" b="1" dirty="0"/>
              <a:t>Governor</a:t>
            </a:r>
          </a:p>
          <a:p>
            <a:r>
              <a:rPr lang="en-US" dirty="0"/>
              <a:t>Governor works under the pleasure of the President who appoint him.</a:t>
            </a:r>
          </a:p>
          <a:p>
            <a:r>
              <a:rPr lang="en-US" dirty="0"/>
              <a:t>He is responsible for appointing Chief minister who in his view command the majority in the provincial assembly.</a:t>
            </a:r>
          </a:p>
          <a:p>
            <a:r>
              <a:rPr lang="en-US" b="1" dirty="0"/>
              <a:t>Provincial Assembly</a:t>
            </a:r>
          </a:p>
          <a:p>
            <a:r>
              <a:rPr lang="en-US" dirty="0"/>
              <a:t>Provincial legislature and Governor with 80 members elected and 10 seats for women</a:t>
            </a:r>
          </a:p>
        </p:txBody>
      </p:sp>
    </p:spTree>
    <p:extLst>
      <p:ext uri="{BB962C8B-B14F-4D97-AF65-F5344CB8AC3E}">
        <p14:creationId xmlns:p14="http://schemas.microsoft.com/office/powerpoint/2010/main" val="224858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b="1" dirty="0"/>
              <a:t>Judicial Structure</a:t>
            </a:r>
          </a:p>
          <a:p>
            <a:r>
              <a:rPr lang="en-US" dirty="0"/>
              <a:t>Chief </a:t>
            </a:r>
            <a:r>
              <a:rPr lang="en-US" dirty="0" err="1"/>
              <a:t>Justic</a:t>
            </a:r>
            <a:r>
              <a:rPr lang="en-US" dirty="0"/>
              <a:t> appointed by President </a:t>
            </a:r>
          </a:p>
          <a:p>
            <a:r>
              <a:rPr lang="en-US" dirty="0"/>
              <a:t>Original as well as appellate jurisdiction</a:t>
            </a:r>
          </a:p>
          <a:p>
            <a:r>
              <a:rPr lang="en-US" b="1" dirty="0"/>
              <a:t>High Court</a:t>
            </a:r>
          </a:p>
          <a:p>
            <a:r>
              <a:rPr lang="en-US" dirty="0"/>
              <a:t>The chief Justice would be appointed by President in consultation with the President.</a:t>
            </a:r>
          </a:p>
          <a:p>
            <a:r>
              <a:rPr lang="en-US" b="1" dirty="0"/>
              <a:t>Islamic Provisions</a:t>
            </a:r>
          </a:p>
          <a:p>
            <a:r>
              <a:rPr lang="en-US" dirty="0"/>
              <a:t>Pakistan was named as Islamic Republic of Pakistan</a:t>
            </a:r>
          </a:p>
          <a:p>
            <a:r>
              <a:rPr lang="en-US" dirty="0"/>
              <a:t>Preamble consisted the Sovereignty of Allah</a:t>
            </a:r>
          </a:p>
          <a:p>
            <a:r>
              <a:rPr lang="en-US" dirty="0"/>
              <a:t>Head of the state shall be a Muslim</a:t>
            </a:r>
          </a:p>
          <a:p>
            <a:r>
              <a:rPr lang="en-US" dirty="0"/>
              <a:t>Islamic advisory council shall be set up</a:t>
            </a:r>
          </a:p>
          <a:p>
            <a:r>
              <a:rPr lang="en-US" dirty="0"/>
              <a:t>No law against Islam shall be enacted.</a:t>
            </a:r>
          </a:p>
        </p:txBody>
      </p:sp>
    </p:spTree>
    <p:extLst>
      <p:ext uri="{BB962C8B-B14F-4D97-AF65-F5344CB8AC3E}">
        <p14:creationId xmlns:p14="http://schemas.microsoft.com/office/powerpoint/2010/main" val="230947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b="1" dirty="0" err="1"/>
              <a:t>Ayub</a:t>
            </a:r>
            <a:r>
              <a:rPr lang="en-US" b="1" dirty="0"/>
              <a:t> Khan Era (1958-1969)</a:t>
            </a:r>
          </a:p>
          <a:p>
            <a:r>
              <a:rPr lang="en-US" dirty="0"/>
              <a:t>The 1956 constitution was drafted by the constituent assembly after 9 years of independence.</a:t>
            </a:r>
          </a:p>
          <a:p>
            <a:r>
              <a:rPr lang="en-US" dirty="0"/>
              <a:t>Not a single general election was held during this period. </a:t>
            </a:r>
          </a:p>
          <a:p>
            <a:r>
              <a:rPr lang="en-US" dirty="0"/>
              <a:t>The first general elections was scheduled to be held in March 1959.</a:t>
            </a:r>
          </a:p>
          <a:p>
            <a:r>
              <a:rPr lang="en-US" dirty="0"/>
              <a:t>President </a:t>
            </a:r>
            <a:r>
              <a:rPr lang="en-US" dirty="0" err="1"/>
              <a:t>Iskander</a:t>
            </a:r>
            <a:r>
              <a:rPr lang="en-US" dirty="0"/>
              <a:t> Mirza anticipated that the </a:t>
            </a:r>
            <a:r>
              <a:rPr lang="en-US" dirty="0" err="1"/>
              <a:t>Awami</a:t>
            </a:r>
            <a:r>
              <a:rPr lang="en-US" dirty="0"/>
              <a:t> League of the Eastern Wing would sweep the elections with a majority as result of  which Muslim league would not be able to form the government.</a:t>
            </a:r>
          </a:p>
          <a:p>
            <a:r>
              <a:rPr lang="en-US" dirty="0"/>
              <a:t>He asked </a:t>
            </a:r>
            <a:r>
              <a:rPr lang="en-US" dirty="0" err="1"/>
              <a:t>Ayub</a:t>
            </a:r>
            <a:r>
              <a:rPr lang="en-US" dirty="0"/>
              <a:t> Khan the Chief of Army staff to impose Martial Law.</a:t>
            </a:r>
          </a:p>
          <a:p>
            <a:r>
              <a:rPr lang="en-US" dirty="0"/>
              <a:t>On 7 October, 1958 President </a:t>
            </a:r>
            <a:r>
              <a:rPr lang="en-US" dirty="0" err="1"/>
              <a:t>Iskander</a:t>
            </a:r>
            <a:r>
              <a:rPr lang="en-US" dirty="0"/>
              <a:t> Mirza abrogated the constitution and dismissed the central and provincial governments.</a:t>
            </a:r>
          </a:p>
          <a:p>
            <a:r>
              <a:rPr lang="en-US" dirty="0"/>
              <a:t>Supreme Court called the imposition of the Martial as a revolution and provided it legitimacy</a:t>
            </a:r>
          </a:p>
          <a:p>
            <a:endParaRPr lang="en-US" dirty="0"/>
          </a:p>
        </p:txBody>
      </p:sp>
    </p:spTree>
    <p:extLst>
      <p:ext uri="{BB962C8B-B14F-4D97-AF65-F5344CB8AC3E}">
        <p14:creationId xmlns:p14="http://schemas.microsoft.com/office/powerpoint/2010/main" val="55042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Reforms introduced by </a:t>
            </a:r>
            <a:r>
              <a:rPr lang="en-US" dirty="0" err="1"/>
              <a:t>Ayub</a:t>
            </a:r>
            <a:r>
              <a:rPr lang="en-US" dirty="0"/>
              <a:t> Khan</a:t>
            </a:r>
          </a:p>
        </p:txBody>
      </p:sp>
      <p:sp>
        <p:nvSpPr>
          <p:cNvPr id="3" name="Content Placeholder 2"/>
          <p:cNvSpPr>
            <a:spLocks noGrp="1"/>
          </p:cNvSpPr>
          <p:nvPr>
            <p:ph idx="1"/>
          </p:nvPr>
        </p:nvSpPr>
        <p:spPr>
          <a:xfrm>
            <a:off x="838200" y="1262130"/>
            <a:ext cx="10515600" cy="4914833"/>
          </a:xfrm>
        </p:spPr>
        <p:txBody>
          <a:bodyPr>
            <a:normAutofit/>
          </a:bodyPr>
          <a:lstStyle/>
          <a:p>
            <a:r>
              <a:rPr lang="en-US" b="1" dirty="0"/>
              <a:t>EBDO (elective body disqualification order)</a:t>
            </a:r>
          </a:p>
          <a:p>
            <a:r>
              <a:rPr lang="en-US" dirty="0"/>
              <a:t>The politicians who were alleged to be corrupt they were given two options either to face trial under the EBDO or voluntarily leave politics for 6 years.</a:t>
            </a:r>
          </a:p>
          <a:p>
            <a:r>
              <a:rPr lang="en-US" b="1" dirty="0"/>
              <a:t>PRODO (public representative officer disqualification order)</a:t>
            </a:r>
          </a:p>
          <a:p>
            <a:r>
              <a:rPr lang="en-US" dirty="0"/>
              <a:t>The corrupt bureaucrats were disqualified under this order </a:t>
            </a:r>
          </a:p>
          <a:p>
            <a:r>
              <a:rPr lang="en-US" b="1" dirty="0"/>
              <a:t>Land Reforms 1959</a:t>
            </a:r>
          </a:p>
          <a:p>
            <a:r>
              <a:rPr lang="en-US" dirty="0"/>
              <a:t>A person could not own more than 500 acres of irrigated and 1000 acres of unirrigated land, and 150 acres of orchard land. </a:t>
            </a:r>
          </a:p>
          <a:p>
            <a:endParaRPr lang="en-US" dirty="0"/>
          </a:p>
          <a:p>
            <a:endParaRPr lang="en-US" b="1" dirty="0"/>
          </a:p>
          <a:p>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1102105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a:bodyPr>
          <a:lstStyle/>
          <a:p>
            <a:r>
              <a:rPr lang="en-US" b="1" dirty="0"/>
              <a:t>Green Revolution</a:t>
            </a:r>
          </a:p>
          <a:p>
            <a:r>
              <a:rPr lang="en-US" dirty="0"/>
              <a:t>SCARP (salinity control and reclamation program) this was intended to control the problems of water-logging and salinity</a:t>
            </a:r>
          </a:p>
          <a:p>
            <a:r>
              <a:rPr lang="en-US" dirty="0"/>
              <a:t>Tube wells were installs to extract the excess water out of the land. </a:t>
            </a:r>
          </a:p>
          <a:p>
            <a:r>
              <a:rPr lang="en-US" dirty="0"/>
              <a:t>Tractors were introduced</a:t>
            </a:r>
          </a:p>
          <a:p>
            <a:r>
              <a:rPr lang="en-US" dirty="0"/>
              <a:t>ADBP (agricultural development bank of Pakistan)</a:t>
            </a:r>
          </a:p>
          <a:p>
            <a:r>
              <a:rPr lang="en-US" dirty="0"/>
              <a:t>Provided loans to the peasants.</a:t>
            </a:r>
          </a:p>
          <a:p>
            <a:r>
              <a:rPr lang="en-US" dirty="0"/>
              <a:t>In 1960, Indus Water Treaty was signed as a result of which </a:t>
            </a:r>
            <a:r>
              <a:rPr lang="en-US" dirty="0" err="1"/>
              <a:t>Mangla</a:t>
            </a:r>
            <a:r>
              <a:rPr lang="en-US" dirty="0"/>
              <a:t>, </a:t>
            </a:r>
            <a:r>
              <a:rPr lang="en-US" dirty="0" err="1"/>
              <a:t>Warsak</a:t>
            </a:r>
            <a:r>
              <a:rPr lang="en-US" dirty="0"/>
              <a:t>, and </a:t>
            </a:r>
            <a:r>
              <a:rPr lang="en-US" dirty="0" err="1"/>
              <a:t>Tarbela</a:t>
            </a:r>
            <a:r>
              <a:rPr lang="en-US" dirty="0"/>
              <a:t> Dam was constructed. Indi gave compensation money and world bank also provide funds.</a:t>
            </a:r>
          </a:p>
          <a:p>
            <a:r>
              <a:rPr lang="en-US" dirty="0"/>
              <a:t>Hybrid seeds were introduced.</a:t>
            </a:r>
          </a:p>
          <a:p>
            <a:r>
              <a:rPr lang="en-US" dirty="0"/>
              <a:t>Pesticides and insecticides were introduced</a:t>
            </a:r>
          </a:p>
        </p:txBody>
      </p:sp>
    </p:spTree>
    <p:extLst>
      <p:ext uri="{BB962C8B-B14F-4D97-AF65-F5344CB8AC3E}">
        <p14:creationId xmlns:p14="http://schemas.microsoft.com/office/powerpoint/2010/main" val="329827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b="1" dirty="0"/>
              <a:t>Family Law Ordinance 1961</a:t>
            </a:r>
          </a:p>
          <a:p>
            <a:r>
              <a:rPr lang="en-US" dirty="0"/>
              <a:t>All marriages need to registered by the government </a:t>
            </a:r>
          </a:p>
          <a:p>
            <a:r>
              <a:rPr lang="en-US" dirty="0"/>
              <a:t>A man who want to divorce his wife must go through the conciliatory procedures of the union council.</a:t>
            </a:r>
          </a:p>
          <a:p>
            <a:r>
              <a:rPr lang="en-US" dirty="0"/>
              <a:t>A man want to remarry need the written permission of the first wife</a:t>
            </a:r>
          </a:p>
          <a:p>
            <a:r>
              <a:rPr lang="en-US" dirty="0"/>
              <a:t>Minimum age for marriage was decided</a:t>
            </a:r>
          </a:p>
          <a:p>
            <a:r>
              <a:rPr lang="en-US" b="1" dirty="0" err="1"/>
              <a:t>Oppostition</a:t>
            </a:r>
            <a:endParaRPr lang="en-US" b="1" dirty="0"/>
          </a:p>
          <a:p>
            <a:r>
              <a:rPr lang="en-US" dirty="0" err="1"/>
              <a:t>Jamat-i-Islami</a:t>
            </a:r>
            <a:r>
              <a:rPr lang="en-US" dirty="0"/>
              <a:t> opposed the family laws of </a:t>
            </a:r>
            <a:r>
              <a:rPr lang="en-US" dirty="0" err="1"/>
              <a:t>Ayub</a:t>
            </a:r>
            <a:r>
              <a:rPr lang="en-US" dirty="0"/>
              <a:t> </a:t>
            </a:r>
          </a:p>
          <a:p>
            <a:endParaRPr lang="en-US" dirty="0"/>
          </a:p>
        </p:txBody>
      </p:sp>
    </p:spTree>
    <p:extLst>
      <p:ext uri="{BB962C8B-B14F-4D97-AF65-F5344CB8AC3E}">
        <p14:creationId xmlns:p14="http://schemas.microsoft.com/office/powerpoint/2010/main" val="1427132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1065"/>
          </a:xfrm>
        </p:spPr>
        <p:txBody>
          <a:bodyPr>
            <a:normAutofit fontScale="90000"/>
          </a:bodyPr>
          <a:lstStyle/>
          <a:p>
            <a:r>
              <a:rPr lang="en-US" b="1" dirty="0"/>
              <a:t>Basic democracies	</a:t>
            </a:r>
          </a:p>
        </p:txBody>
      </p:sp>
      <p:sp>
        <p:nvSpPr>
          <p:cNvPr id="3" name="Content Placeholder 2"/>
          <p:cNvSpPr>
            <a:spLocks noGrp="1"/>
          </p:cNvSpPr>
          <p:nvPr>
            <p:ph idx="1"/>
          </p:nvPr>
        </p:nvSpPr>
        <p:spPr>
          <a:xfrm>
            <a:off x="0" y="631065"/>
            <a:ext cx="12192000" cy="5545898"/>
          </a:xfrm>
        </p:spPr>
        <p:txBody>
          <a:bodyPr/>
          <a:lstStyle/>
          <a:p>
            <a:pPr marL="0" indent="0">
              <a:buNone/>
            </a:pPr>
            <a:endParaRPr lang="en-US" dirty="0"/>
          </a:p>
        </p:txBody>
      </p:sp>
      <p:sp>
        <p:nvSpPr>
          <p:cNvPr id="4" name="Rectangle 3"/>
          <p:cNvSpPr/>
          <p:nvPr/>
        </p:nvSpPr>
        <p:spPr>
          <a:xfrm>
            <a:off x="4842456" y="811369"/>
            <a:ext cx="2137893" cy="450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Divisional Council</a:t>
            </a:r>
          </a:p>
        </p:txBody>
      </p:sp>
      <p:sp>
        <p:nvSpPr>
          <p:cNvPr id="5" name="Rectangle 4"/>
          <p:cNvSpPr/>
          <p:nvPr/>
        </p:nvSpPr>
        <p:spPr>
          <a:xfrm>
            <a:off x="4833870" y="1687133"/>
            <a:ext cx="2137893" cy="41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District Council</a:t>
            </a:r>
          </a:p>
        </p:txBody>
      </p:sp>
      <p:sp>
        <p:nvSpPr>
          <p:cNvPr id="6" name="Rectangle 5"/>
          <p:cNvSpPr/>
          <p:nvPr/>
        </p:nvSpPr>
        <p:spPr>
          <a:xfrm>
            <a:off x="7675806" y="2395471"/>
            <a:ext cx="2975021" cy="618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Tehsil Council(West Pakistan)</a:t>
            </a:r>
          </a:p>
          <a:p>
            <a:pPr algn="ctr"/>
            <a:r>
              <a:rPr lang="en-US" dirty="0"/>
              <a:t>Thana Council (East Pakistan)</a:t>
            </a:r>
          </a:p>
        </p:txBody>
      </p:sp>
      <p:sp>
        <p:nvSpPr>
          <p:cNvPr id="7" name="Rectangle 6"/>
          <p:cNvSpPr/>
          <p:nvPr/>
        </p:nvSpPr>
        <p:spPr>
          <a:xfrm>
            <a:off x="3825025" y="2395471"/>
            <a:ext cx="1970468" cy="41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Cantonment Board</a:t>
            </a:r>
          </a:p>
        </p:txBody>
      </p:sp>
      <p:sp>
        <p:nvSpPr>
          <p:cNvPr id="9" name="Rectangle 8"/>
          <p:cNvSpPr/>
          <p:nvPr/>
        </p:nvSpPr>
        <p:spPr>
          <a:xfrm>
            <a:off x="135766" y="2395471"/>
            <a:ext cx="2240922" cy="444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Municipal Committee</a:t>
            </a:r>
          </a:p>
        </p:txBody>
      </p:sp>
      <p:sp>
        <p:nvSpPr>
          <p:cNvPr id="10" name="Rectangle 9"/>
          <p:cNvSpPr/>
          <p:nvPr/>
        </p:nvSpPr>
        <p:spPr>
          <a:xfrm>
            <a:off x="6971763" y="3404014"/>
            <a:ext cx="1463899" cy="433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Small Towns</a:t>
            </a:r>
          </a:p>
        </p:txBody>
      </p:sp>
      <p:sp>
        <p:nvSpPr>
          <p:cNvPr id="11" name="Rectangle 10"/>
          <p:cNvSpPr/>
          <p:nvPr/>
        </p:nvSpPr>
        <p:spPr>
          <a:xfrm>
            <a:off x="9163316" y="3404015"/>
            <a:ext cx="1777284" cy="433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Council (Village)</a:t>
            </a:r>
          </a:p>
        </p:txBody>
      </p:sp>
      <p:sp>
        <p:nvSpPr>
          <p:cNvPr id="14" name="Rectangle 13"/>
          <p:cNvSpPr/>
          <p:nvPr/>
        </p:nvSpPr>
        <p:spPr>
          <a:xfrm>
            <a:off x="4868214" y="3404014"/>
            <a:ext cx="1854558" cy="427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Town Committee</a:t>
            </a:r>
          </a:p>
        </p:txBody>
      </p:sp>
      <p:sp>
        <p:nvSpPr>
          <p:cNvPr id="15" name="Rectangle 14"/>
          <p:cNvSpPr/>
          <p:nvPr/>
        </p:nvSpPr>
        <p:spPr>
          <a:xfrm>
            <a:off x="3880833" y="5136223"/>
            <a:ext cx="2021983" cy="463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Cantonment</a:t>
            </a:r>
          </a:p>
        </p:txBody>
      </p:sp>
      <p:sp>
        <p:nvSpPr>
          <p:cNvPr id="16" name="Rectangle 15"/>
          <p:cNvSpPr/>
          <p:nvPr/>
        </p:nvSpPr>
        <p:spPr>
          <a:xfrm>
            <a:off x="2368101" y="4279778"/>
            <a:ext cx="1365161" cy="792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Union Committees</a:t>
            </a:r>
          </a:p>
        </p:txBody>
      </p:sp>
      <p:sp>
        <p:nvSpPr>
          <p:cNvPr id="17" name="Rectangle 16"/>
          <p:cNvSpPr/>
          <p:nvPr/>
        </p:nvSpPr>
        <p:spPr>
          <a:xfrm>
            <a:off x="450761" y="4279778"/>
            <a:ext cx="1133341" cy="792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Town and Cities</a:t>
            </a:r>
          </a:p>
        </p:txBody>
      </p:sp>
      <p:cxnSp>
        <p:nvCxnSpPr>
          <p:cNvPr id="21" name="Straight Arrow Connector 20"/>
          <p:cNvCxnSpPr>
            <a:stCxn id="9" idx="2"/>
          </p:cNvCxnSpPr>
          <p:nvPr/>
        </p:nvCxnSpPr>
        <p:spPr>
          <a:xfrm flipH="1">
            <a:off x="1249251" y="2839792"/>
            <a:ext cx="6976" cy="1345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5902816" y="1290338"/>
            <a:ext cx="0" cy="3967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889937" y="2099257"/>
            <a:ext cx="0" cy="193182"/>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1256227" y="2233487"/>
            <a:ext cx="4633710" cy="30746"/>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a:endCxn id="9" idx="0"/>
          </p:cNvCxnSpPr>
          <p:nvPr/>
        </p:nvCxnSpPr>
        <p:spPr>
          <a:xfrm>
            <a:off x="1249251" y="2231991"/>
            <a:ext cx="6976" cy="16348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5889937" y="2248860"/>
            <a:ext cx="3273379" cy="15373"/>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9163316" y="2248860"/>
            <a:ext cx="0" cy="101511"/>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4517261" y="2855890"/>
            <a:ext cx="38101" cy="2206281"/>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7703712" y="3230919"/>
            <a:ext cx="0" cy="144889"/>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a:off x="10051958" y="3230919"/>
            <a:ext cx="0" cy="144889"/>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7703712" y="3230919"/>
            <a:ext cx="2348246"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9163316" y="3013657"/>
            <a:ext cx="0" cy="21726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567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Constitution of 1962</a:t>
            </a:r>
          </a:p>
        </p:txBody>
      </p:sp>
      <p:sp>
        <p:nvSpPr>
          <p:cNvPr id="3" name="Content Placeholder 2"/>
          <p:cNvSpPr>
            <a:spLocks noGrp="1"/>
          </p:cNvSpPr>
          <p:nvPr>
            <p:ph idx="1"/>
          </p:nvPr>
        </p:nvSpPr>
        <p:spPr/>
        <p:txBody>
          <a:bodyPr/>
          <a:lstStyle/>
          <a:p>
            <a:r>
              <a:rPr lang="en-US" b="1" dirty="0"/>
              <a:t>President</a:t>
            </a:r>
          </a:p>
          <a:p>
            <a:r>
              <a:rPr lang="en-US" dirty="0"/>
              <a:t>Executive head of the country</a:t>
            </a:r>
          </a:p>
          <a:p>
            <a:r>
              <a:rPr lang="en-US" dirty="0"/>
              <a:t>Elected indirectly by 80000 Basic Democrats elected directly by the people</a:t>
            </a:r>
          </a:p>
          <a:p>
            <a:r>
              <a:rPr lang="en-US" dirty="0"/>
              <a:t>President Powerful in appointment and removal of Governors</a:t>
            </a:r>
          </a:p>
          <a:p>
            <a:r>
              <a:rPr lang="en-US" dirty="0"/>
              <a:t>Reject All Bills passed by the legislature</a:t>
            </a:r>
          </a:p>
          <a:p>
            <a:r>
              <a:rPr lang="en-US" dirty="0"/>
              <a:t>He could issue ordinances</a:t>
            </a:r>
          </a:p>
          <a:p>
            <a:r>
              <a:rPr lang="en-US" dirty="0"/>
              <a:t>He could summon, prorogue and dissolve national assembly</a:t>
            </a:r>
          </a:p>
        </p:txBody>
      </p:sp>
    </p:spTree>
    <p:extLst>
      <p:ext uri="{BB962C8B-B14F-4D97-AF65-F5344CB8AC3E}">
        <p14:creationId xmlns:p14="http://schemas.microsoft.com/office/powerpoint/2010/main" val="3595975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normAutofit fontScale="92500" lnSpcReduction="10000"/>
          </a:bodyPr>
          <a:lstStyle/>
          <a:p>
            <a:r>
              <a:rPr lang="en-US" b="1" dirty="0"/>
              <a:t>National Assembly</a:t>
            </a:r>
          </a:p>
          <a:p>
            <a:r>
              <a:rPr lang="en-US" dirty="0"/>
              <a:t>Central legislature President and national assembly</a:t>
            </a:r>
          </a:p>
          <a:p>
            <a:r>
              <a:rPr lang="en-US" dirty="0"/>
              <a:t>200 members of national assembly, ten intellectuals nominated by the government. Six seats reserved for women</a:t>
            </a:r>
          </a:p>
          <a:p>
            <a:r>
              <a:rPr lang="en-US" dirty="0"/>
              <a:t>National Assembly had full authority in finances. It could levy taxes and pass the annual budget</a:t>
            </a:r>
          </a:p>
          <a:p>
            <a:r>
              <a:rPr lang="en-US" dirty="0"/>
              <a:t>National Assembly could pass an amendment by 2/3 majority.</a:t>
            </a:r>
          </a:p>
          <a:p>
            <a:r>
              <a:rPr lang="en-US" dirty="0"/>
              <a:t>National Assembly acted as court of law when a resolution of impeachment, conviction declaring the President as incapacitated was before the house</a:t>
            </a:r>
          </a:p>
          <a:p>
            <a:r>
              <a:rPr lang="en-US" b="1" dirty="0"/>
              <a:t>Governor</a:t>
            </a:r>
          </a:p>
          <a:p>
            <a:r>
              <a:rPr lang="en-US" dirty="0"/>
              <a:t>Provincial Chief appointed by the President and could serve under his pleasure</a:t>
            </a:r>
          </a:p>
          <a:p>
            <a:r>
              <a:rPr lang="en-US" dirty="0"/>
              <a:t>Ministers were appointed and dismissed by the President, who could also dissolve the assembly.</a:t>
            </a:r>
          </a:p>
          <a:p>
            <a:endParaRPr lang="en-US" dirty="0"/>
          </a:p>
        </p:txBody>
      </p:sp>
    </p:spTree>
    <p:extLst>
      <p:ext uri="{BB962C8B-B14F-4D97-AF65-F5344CB8AC3E}">
        <p14:creationId xmlns:p14="http://schemas.microsoft.com/office/powerpoint/2010/main" val="284733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lstStyle/>
          <a:p>
            <a:r>
              <a:rPr lang="en-US" dirty="0"/>
              <a:t>shortage of the experienced civil servants</a:t>
            </a:r>
          </a:p>
          <a:p>
            <a:r>
              <a:rPr lang="en-US" dirty="0"/>
              <a:t>There was not enough stationary or furniture in the offices</a:t>
            </a:r>
          </a:p>
          <a:p>
            <a:r>
              <a:rPr lang="en-US" dirty="0"/>
              <a:t>Most of the civil servants were Hindus and they migrated to India</a:t>
            </a:r>
          </a:p>
          <a:p>
            <a:r>
              <a:rPr lang="en-US" dirty="0"/>
              <a:t>Pakistan was compelled to appoint the British officers to overcome the shortage</a:t>
            </a:r>
          </a:p>
          <a:p>
            <a:r>
              <a:rPr lang="en-US" b="1" dirty="0"/>
              <a:t>Division of Armed Forces and Military Assets</a:t>
            </a:r>
            <a:endParaRPr lang="en-US" dirty="0"/>
          </a:p>
          <a:p>
            <a:r>
              <a:rPr lang="en-US" dirty="0"/>
              <a:t>British commander in chief of military </a:t>
            </a:r>
            <a:r>
              <a:rPr lang="en-US" dirty="0" err="1"/>
              <a:t>Auchinleck</a:t>
            </a:r>
            <a:r>
              <a:rPr lang="en-US" dirty="0"/>
              <a:t> was in favor of keeping one military for both the nations</a:t>
            </a:r>
          </a:p>
          <a:p>
            <a:r>
              <a:rPr lang="en-US" dirty="0"/>
              <a:t>On the insistence of Muslim League he had accepted the division of the military assets</a:t>
            </a:r>
          </a:p>
          <a:p>
            <a:r>
              <a:rPr lang="en-US" dirty="0"/>
              <a:t>It was decided that the military assets would be divided on the ratio of 36% and 64% for Pakistan and India </a:t>
            </a:r>
          </a:p>
        </p:txBody>
      </p:sp>
    </p:spTree>
    <p:extLst>
      <p:ext uri="{BB962C8B-B14F-4D97-AF65-F5344CB8AC3E}">
        <p14:creationId xmlns:p14="http://schemas.microsoft.com/office/powerpoint/2010/main" val="3522741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dirty="0"/>
              <a:t>1965 war	</a:t>
            </a:r>
          </a:p>
        </p:txBody>
      </p:sp>
      <p:sp>
        <p:nvSpPr>
          <p:cNvPr id="3" name="Content Placeholder 2"/>
          <p:cNvSpPr>
            <a:spLocks noGrp="1"/>
          </p:cNvSpPr>
          <p:nvPr>
            <p:ph idx="1"/>
          </p:nvPr>
        </p:nvSpPr>
        <p:spPr>
          <a:xfrm>
            <a:off x="838200" y="1120462"/>
            <a:ext cx="10515600" cy="5056501"/>
          </a:xfrm>
        </p:spPr>
        <p:txBody>
          <a:bodyPr>
            <a:normAutofit lnSpcReduction="10000"/>
          </a:bodyPr>
          <a:lstStyle/>
          <a:p>
            <a:r>
              <a:rPr lang="en-US" dirty="0"/>
              <a:t>The 1965 war was started due to </a:t>
            </a:r>
            <a:r>
              <a:rPr lang="en-US" dirty="0" err="1"/>
              <a:t>Rann</a:t>
            </a:r>
            <a:r>
              <a:rPr lang="en-US" dirty="0"/>
              <a:t> and Kutch conflict between Pakistan and India in which Pakistan gained control of some regions in </a:t>
            </a:r>
            <a:r>
              <a:rPr lang="en-US" dirty="0" err="1"/>
              <a:t>Rann</a:t>
            </a:r>
            <a:r>
              <a:rPr lang="en-US" dirty="0"/>
              <a:t> and Kutch.</a:t>
            </a:r>
          </a:p>
          <a:p>
            <a:r>
              <a:rPr lang="en-US" dirty="0"/>
              <a:t>India and China fought on the border region in 1962.</a:t>
            </a:r>
          </a:p>
          <a:p>
            <a:r>
              <a:rPr lang="en-US" dirty="0" err="1"/>
              <a:t>Ayub</a:t>
            </a:r>
            <a:r>
              <a:rPr lang="en-US" dirty="0"/>
              <a:t> khan launched operation Gibraltar with the hope that India position is vulnerable.</a:t>
            </a:r>
          </a:p>
          <a:p>
            <a:r>
              <a:rPr lang="en-US" dirty="0"/>
              <a:t>Pakistan infiltrated mujahedeen in the Indian Occupied region of Kashmir from working boundary (Sialkot-Jammu).</a:t>
            </a:r>
          </a:p>
          <a:p>
            <a:r>
              <a:rPr lang="en-US" dirty="0"/>
              <a:t>India recognized those mujahedeen who entered the region, and started advancing its troops across cease fire line</a:t>
            </a:r>
          </a:p>
          <a:p>
            <a:r>
              <a:rPr lang="en-US" dirty="0"/>
              <a:t>Pakistani troops also advanced in the cease fire line and the clashes started.</a:t>
            </a:r>
          </a:p>
        </p:txBody>
      </p:sp>
    </p:spTree>
    <p:extLst>
      <p:ext uri="{BB962C8B-B14F-4D97-AF65-F5344CB8AC3E}">
        <p14:creationId xmlns:p14="http://schemas.microsoft.com/office/powerpoint/2010/main" val="1683763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lstStyle/>
          <a:p>
            <a:r>
              <a:rPr lang="en-US" dirty="0"/>
              <a:t>India launched attack on Pakistan through crossing the international boundary in Punjab. </a:t>
            </a:r>
          </a:p>
          <a:p>
            <a:r>
              <a:rPr lang="en-US" dirty="0"/>
              <a:t>The war was fought for almost 17 days from 6-23 September 1965</a:t>
            </a:r>
          </a:p>
          <a:p>
            <a:r>
              <a:rPr lang="en-US" b="1" dirty="0"/>
              <a:t>Tashkent agreement 1966</a:t>
            </a:r>
          </a:p>
          <a:p>
            <a:r>
              <a:rPr lang="en-US" dirty="0"/>
              <a:t>USSR intervened to bring cessation of the hostilities in between India and Pakistan</a:t>
            </a:r>
          </a:p>
          <a:p>
            <a:r>
              <a:rPr lang="en-US" dirty="0"/>
              <a:t>USSR Prime minister Alexi Kosygin invited </a:t>
            </a:r>
            <a:r>
              <a:rPr lang="en-US" dirty="0" err="1"/>
              <a:t>Ayub</a:t>
            </a:r>
            <a:r>
              <a:rPr lang="en-US" dirty="0"/>
              <a:t> and Indian Prime Minister Lal Bahadur </a:t>
            </a:r>
            <a:r>
              <a:rPr lang="en-US" dirty="0" err="1"/>
              <a:t>Shastri</a:t>
            </a:r>
            <a:r>
              <a:rPr lang="en-US" dirty="0"/>
              <a:t> to Tashkent to sign a peace agreement </a:t>
            </a:r>
          </a:p>
        </p:txBody>
      </p:sp>
    </p:spTree>
    <p:extLst>
      <p:ext uri="{BB962C8B-B14F-4D97-AF65-F5344CB8AC3E}">
        <p14:creationId xmlns:p14="http://schemas.microsoft.com/office/powerpoint/2010/main" val="3085113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Yahya</a:t>
            </a:r>
            <a:r>
              <a:rPr lang="en-US" dirty="0"/>
              <a:t> Khan and separation of East Pakistan (1969-1971)</a:t>
            </a:r>
          </a:p>
        </p:txBody>
      </p:sp>
      <p:sp>
        <p:nvSpPr>
          <p:cNvPr id="3" name="Content Placeholder 2"/>
          <p:cNvSpPr>
            <a:spLocks noGrp="1"/>
          </p:cNvSpPr>
          <p:nvPr>
            <p:ph idx="1"/>
          </p:nvPr>
        </p:nvSpPr>
        <p:spPr/>
        <p:txBody>
          <a:bodyPr>
            <a:normAutofit/>
          </a:bodyPr>
          <a:lstStyle/>
          <a:p>
            <a:r>
              <a:rPr lang="en-US" dirty="0"/>
              <a:t>On 25</a:t>
            </a:r>
            <a:r>
              <a:rPr lang="en-US" baseline="30000" dirty="0"/>
              <a:t>th</a:t>
            </a:r>
            <a:r>
              <a:rPr lang="en-US" dirty="0"/>
              <a:t> March </a:t>
            </a:r>
            <a:r>
              <a:rPr lang="en-US" dirty="0" err="1"/>
              <a:t>Ayub</a:t>
            </a:r>
            <a:r>
              <a:rPr lang="en-US" dirty="0"/>
              <a:t> khan declared that he is transferring power to General </a:t>
            </a:r>
            <a:r>
              <a:rPr lang="en-US" dirty="0" err="1"/>
              <a:t>Yahya</a:t>
            </a:r>
            <a:r>
              <a:rPr lang="en-US" dirty="0"/>
              <a:t> Khan instead of elections, who also became the chief of army staff</a:t>
            </a:r>
          </a:p>
          <a:p>
            <a:r>
              <a:rPr lang="en-US" dirty="0"/>
              <a:t>When </a:t>
            </a:r>
            <a:r>
              <a:rPr lang="en-US" dirty="0" err="1"/>
              <a:t>Yahya</a:t>
            </a:r>
            <a:r>
              <a:rPr lang="en-US" dirty="0"/>
              <a:t> khan assumed the reigns of government he abrogated the 1962 constitution, banned all political activities, dismissed central and provincial assemblies and declared Martial law in the country.</a:t>
            </a:r>
          </a:p>
          <a:p>
            <a:r>
              <a:rPr lang="en-US" dirty="0"/>
              <a:t>The fundamental rights were suspended </a:t>
            </a:r>
          </a:p>
          <a:p>
            <a:r>
              <a:rPr lang="en-US" dirty="0"/>
              <a:t>There was a rise of discontentment and a sense of deprivation was assuming momentum in the East Pakistan. </a:t>
            </a:r>
          </a:p>
          <a:p>
            <a:endParaRPr lang="en-US" dirty="0"/>
          </a:p>
        </p:txBody>
      </p:sp>
    </p:spTree>
    <p:extLst>
      <p:ext uri="{BB962C8B-B14F-4D97-AF65-F5344CB8AC3E}">
        <p14:creationId xmlns:p14="http://schemas.microsoft.com/office/powerpoint/2010/main" val="2618111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normAutofit lnSpcReduction="10000"/>
          </a:bodyPr>
          <a:lstStyle/>
          <a:p>
            <a:r>
              <a:rPr lang="en-US" dirty="0"/>
              <a:t>The bureaucracy has assumed more power during the </a:t>
            </a:r>
            <a:r>
              <a:rPr lang="en-US" dirty="0" err="1"/>
              <a:t>Ayub</a:t>
            </a:r>
            <a:r>
              <a:rPr lang="en-US" dirty="0"/>
              <a:t> regime due to introduction of the Basic democracies. </a:t>
            </a:r>
          </a:p>
          <a:p>
            <a:r>
              <a:rPr lang="en-US" dirty="0" err="1"/>
              <a:t>Yahya</a:t>
            </a:r>
            <a:r>
              <a:rPr lang="en-US" dirty="0"/>
              <a:t> khan has decided to transfer the power to the elected representative body as soon as possible.</a:t>
            </a:r>
          </a:p>
          <a:p>
            <a:r>
              <a:rPr lang="en-US" dirty="0"/>
              <a:t>He appointed chief election commissioner on 28</a:t>
            </a:r>
            <a:r>
              <a:rPr lang="en-US" baseline="30000" dirty="0"/>
              <a:t>th</a:t>
            </a:r>
            <a:r>
              <a:rPr lang="en-US" dirty="0"/>
              <a:t> July, 1970.</a:t>
            </a:r>
          </a:p>
          <a:p>
            <a:r>
              <a:rPr lang="en-US" dirty="0"/>
              <a:t>One unit scheme was dissolved and West Pakistan province was divided into four provinces namely; NWFP, </a:t>
            </a:r>
            <a:r>
              <a:rPr lang="en-US" dirty="0" err="1"/>
              <a:t>Balochistan</a:t>
            </a:r>
            <a:r>
              <a:rPr lang="en-US" dirty="0"/>
              <a:t>, Sindh, and Punjab.</a:t>
            </a:r>
          </a:p>
          <a:p>
            <a:r>
              <a:rPr lang="en-US" dirty="0"/>
              <a:t>The princely states of Dir, Swat, and </a:t>
            </a:r>
            <a:r>
              <a:rPr lang="en-US" dirty="0" err="1"/>
              <a:t>Chitral</a:t>
            </a:r>
            <a:r>
              <a:rPr lang="en-US" dirty="0"/>
              <a:t> were integrated into the West Pakistan province of NWFP.</a:t>
            </a:r>
          </a:p>
          <a:p>
            <a:r>
              <a:rPr lang="en-US" dirty="0"/>
              <a:t>The principle of one man one vote was accepted for the general elections. </a:t>
            </a:r>
          </a:p>
          <a:p>
            <a:r>
              <a:rPr lang="en-US" dirty="0"/>
              <a:t>Legal Framework order (1970) was introduced in order to run the affairs of the country in the absence of the constitution. </a:t>
            </a:r>
          </a:p>
          <a:p>
            <a:endParaRPr lang="en-US" dirty="0"/>
          </a:p>
        </p:txBody>
      </p:sp>
    </p:spTree>
    <p:extLst>
      <p:ext uri="{BB962C8B-B14F-4D97-AF65-F5344CB8AC3E}">
        <p14:creationId xmlns:p14="http://schemas.microsoft.com/office/powerpoint/2010/main" val="149103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dirty="0"/>
              <a:t>It was declared that after the elections the constituent assembly has to frame constitution within 120 days of its first meeting. Otherwise the assembly would be dismissed</a:t>
            </a:r>
          </a:p>
          <a:p>
            <a:r>
              <a:rPr lang="en-US" b="1" dirty="0"/>
              <a:t>1970 general elections</a:t>
            </a:r>
          </a:p>
          <a:p>
            <a:r>
              <a:rPr lang="en-US" dirty="0" err="1"/>
              <a:t>Awami</a:t>
            </a:r>
            <a:r>
              <a:rPr lang="en-US" dirty="0"/>
              <a:t> League was dominant political actor in the eastern wing of Pakistan. </a:t>
            </a:r>
          </a:p>
          <a:p>
            <a:r>
              <a:rPr lang="en-US" dirty="0"/>
              <a:t>It fought the elections on the six point agenda of </a:t>
            </a:r>
            <a:r>
              <a:rPr lang="en-US" dirty="0" err="1"/>
              <a:t>Shiekh</a:t>
            </a:r>
            <a:r>
              <a:rPr lang="en-US" dirty="0"/>
              <a:t> </a:t>
            </a:r>
            <a:r>
              <a:rPr lang="en-US" dirty="0" err="1"/>
              <a:t>Mujib</a:t>
            </a:r>
            <a:r>
              <a:rPr lang="en-US" dirty="0"/>
              <a:t>. </a:t>
            </a:r>
          </a:p>
          <a:p>
            <a:r>
              <a:rPr lang="en-US" dirty="0"/>
              <a:t>The six point agenda was aimed at turning the country into a confederation</a:t>
            </a:r>
          </a:p>
          <a:p>
            <a:r>
              <a:rPr lang="en-US" dirty="0"/>
              <a:t>In Western wing of Pakistan, Pakistan Peoples Party was the dominant political party. </a:t>
            </a:r>
            <a:r>
              <a:rPr lang="en-US" dirty="0" err="1"/>
              <a:t>Zulfiqaur</a:t>
            </a:r>
            <a:r>
              <a:rPr lang="en-US" dirty="0"/>
              <a:t> Ali Bhutto fought the elections on the concept of Islamic Socialism with the slogan of Roti, </a:t>
            </a:r>
            <a:r>
              <a:rPr lang="en-US" dirty="0" err="1"/>
              <a:t>Kapra</a:t>
            </a:r>
            <a:r>
              <a:rPr lang="en-US" dirty="0"/>
              <a:t>, </a:t>
            </a:r>
            <a:r>
              <a:rPr lang="en-US" dirty="0" err="1"/>
              <a:t>Makan</a:t>
            </a:r>
            <a:r>
              <a:rPr lang="en-US" dirty="0"/>
              <a:t>.</a:t>
            </a:r>
          </a:p>
          <a:p>
            <a:endParaRPr lang="en-US" dirty="0"/>
          </a:p>
        </p:txBody>
      </p:sp>
    </p:spTree>
    <p:extLst>
      <p:ext uri="{BB962C8B-B14F-4D97-AF65-F5344CB8AC3E}">
        <p14:creationId xmlns:p14="http://schemas.microsoft.com/office/powerpoint/2010/main" val="2467506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lstStyle/>
          <a:p>
            <a:r>
              <a:rPr lang="en-US" dirty="0" err="1"/>
              <a:t>Awami</a:t>
            </a:r>
            <a:r>
              <a:rPr lang="en-US" dirty="0"/>
              <a:t> league won all the seats in the Eastern Wing except 2 seats. On the other hand PPP won majority in the Western wing.</a:t>
            </a:r>
          </a:p>
          <a:p>
            <a:r>
              <a:rPr lang="en-US" b="1" dirty="0"/>
              <a:t>Transfer of power </a:t>
            </a:r>
            <a:r>
              <a:rPr lang="en-US" b="1" dirty="0" err="1"/>
              <a:t>Mujib</a:t>
            </a:r>
            <a:r>
              <a:rPr lang="en-US" b="1" dirty="0"/>
              <a:t>-Bhutto-</a:t>
            </a:r>
            <a:r>
              <a:rPr lang="en-US" b="1" dirty="0" err="1"/>
              <a:t>Yahya</a:t>
            </a:r>
            <a:endParaRPr lang="en-US" b="1" dirty="0"/>
          </a:p>
          <a:p>
            <a:r>
              <a:rPr lang="en-US" dirty="0" err="1"/>
              <a:t>Mujib</a:t>
            </a:r>
            <a:r>
              <a:rPr lang="en-US" dirty="0"/>
              <a:t> declared that he would make the six point agenda part of the constitution</a:t>
            </a:r>
          </a:p>
          <a:p>
            <a:r>
              <a:rPr lang="en-US" dirty="0" err="1"/>
              <a:t>Mujib</a:t>
            </a:r>
            <a:r>
              <a:rPr lang="en-US" dirty="0"/>
              <a:t> has kept the rebellious movement active it the eastern wing of Pakistan to keep the power of the people in order to negotiate with the government.</a:t>
            </a:r>
          </a:p>
          <a:p>
            <a:r>
              <a:rPr lang="en-US" dirty="0"/>
              <a:t>Bhutto declared that without the involvement of his party no constitution could be framed just on the basis of the dictates of the majority party. </a:t>
            </a:r>
          </a:p>
          <a:p>
            <a:r>
              <a:rPr lang="en-US" dirty="0"/>
              <a:t>The session of the National Assembly was delayed due to the deadlock in between Bhutto and </a:t>
            </a:r>
            <a:r>
              <a:rPr lang="en-US" dirty="0" err="1"/>
              <a:t>Mujib</a:t>
            </a:r>
            <a:endParaRPr lang="en-US" dirty="0"/>
          </a:p>
        </p:txBody>
      </p:sp>
    </p:spTree>
    <p:extLst>
      <p:ext uri="{BB962C8B-B14F-4D97-AF65-F5344CB8AC3E}">
        <p14:creationId xmlns:p14="http://schemas.microsoft.com/office/powerpoint/2010/main" val="2902642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a:t>Bhutto went Dhaka to held negotiations with </a:t>
            </a:r>
            <a:r>
              <a:rPr lang="en-US" dirty="0" err="1"/>
              <a:t>Mujib</a:t>
            </a:r>
            <a:r>
              <a:rPr lang="en-US" dirty="0"/>
              <a:t> on 26</a:t>
            </a:r>
            <a:r>
              <a:rPr lang="en-US" baseline="30000" dirty="0"/>
              <a:t>th</a:t>
            </a:r>
            <a:r>
              <a:rPr lang="en-US" dirty="0"/>
              <a:t> January 1971. However, </a:t>
            </a:r>
            <a:r>
              <a:rPr lang="en-US" dirty="0" err="1"/>
              <a:t>Mujib</a:t>
            </a:r>
            <a:r>
              <a:rPr lang="en-US" dirty="0"/>
              <a:t> remained adamant on his demand of six point agenda to be made the part of the constitution.</a:t>
            </a:r>
          </a:p>
          <a:p>
            <a:r>
              <a:rPr lang="en-US" dirty="0" err="1"/>
              <a:t>Yahya</a:t>
            </a:r>
            <a:r>
              <a:rPr lang="en-US" dirty="0"/>
              <a:t> Khan postponed the </a:t>
            </a:r>
            <a:r>
              <a:rPr lang="en-US" dirty="0" err="1"/>
              <a:t>assesmbly</a:t>
            </a:r>
            <a:r>
              <a:rPr lang="en-US" dirty="0"/>
              <a:t> session because Bhutto said that if the session of assembly took place he would launch a great movement in the West Pakistan.</a:t>
            </a:r>
          </a:p>
          <a:p>
            <a:r>
              <a:rPr lang="en-US" dirty="0"/>
              <a:t>On 2</a:t>
            </a:r>
            <a:r>
              <a:rPr lang="en-US" baseline="30000" dirty="0"/>
              <a:t>nd</a:t>
            </a:r>
            <a:r>
              <a:rPr lang="en-US" dirty="0"/>
              <a:t> March 1970, </a:t>
            </a:r>
            <a:r>
              <a:rPr lang="en-US" dirty="0" err="1"/>
              <a:t>Mujib</a:t>
            </a:r>
            <a:r>
              <a:rPr lang="en-US" dirty="0"/>
              <a:t> launched civil disobedience movement in the eastern wing of the country. </a:t>
            </a:r>
          </a:p>
          <a:p>
            <a:r>
              <a:rPr lang="en-US" dirty="0" err="1"/>
              <a:t>Yahya</a:t>
            </a:r>
            <a:r>
              <a:rPr lang="en-US" dirty="0"/>
              <a:t> khan called a meeting of the 12 elected members from the two wings of the country to decide the date for the session of the National assembly. </a:t>
            </a:r>
          </a:p>
          <a:p>
            <a:r>
              <a:rPr lang="en-US" dirty="0" err="1"/>
              <a:t>Yahya</a:t>
            </a:r>
            <a:r>
              <a:rPr lang="en-US" dirty="0"/>
              <a:t> khan decided that the session of the national assembly would held in Dhaka on 25</a:t>
            </a:r>
            <a:r>
              <a:rPr lang="en-US" baseline="30000" dirty="0"/>
              <a:t>th</a:t>
            </a:r>
            <a:r>
              <a:rPr lang="en-US" dirty="0"/>
              <a:t> March, 1971.</a:t>
            </a:r>
          </a:p>
          <a:p>
            <a:endParaRPr lang="en-US" dirty="0"/>
          </a:p>
        </p:txBody>
      </p:sp>
    </p:spTree>
    <p:extLst>
      <p:ext uri="{BB962C8B-B14F-4D97-AF65-F5344CB8AC3E}">
        <p14:creationId xmlns:p14="http://schemas.microsoft.com/office/powerpoint/2010/main" val="2695935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err="1"/>
              <a:t>Mujib</a:t>
            </a:r>
            <a:r>
              <a:rPr lang="en-US" dirty="0"/>
              <a:t> demanded to lift the martial law from the country, transfer the power to the elected representatives of the people, and stop military build up from the Eastern Wing of the country.</a:t>
            </a:r>
          </a:p>
          <a:p>
            <a:r>
              <a:rPr lang="en-US" b="1" dirty="0"/>
              <a:t>Civil War in Eastern Pakistan</a:t>
            </a:r>
          </a:p>
          <a:p>
            <a:r>
              <a:rPr lang="en-US" dirty="0"/>
              <a:t>It was not accepted as a result of </a:t>
            </a:r>
            <a:r>
              <a:rPr lang="en-US" dirty="0" err="1"/>
              <a:t>Awami</a:t>
            </a:r>
            <a:r>
              <a:rPr lang="en-US" dirty="0"/>
              <a:t> league decided to declare independence from the West wing of Pakistan on 24</a:t>
            </a:r>
            <a:r>
              <a:rPr lang="en-US" baseline="30000" dirty="0"/>
              <a:t>th</a:t>
            </a:r>
            <a:r>
              <a:rPr lang="en-US" dirty="0"/>
              <a:t> March, 1971. </a:t>
            </a:r>
          </a:p>
          <a:p>
            <a:r>
              <a:rPr lang="en-US" dirty="0" err="1"/>
              <a:t>Yahya</a:t>
            </a:r>
            <a:r>
              <a:rPr lang="en-US" dirty="0"/>
              <a:t> khan ordered the military to bring the law and order situation to normalcy. </a:t>
            </a:r>
            <a:r>
              <a:rPr lang="en-US" dirty="0" err="1"/>
              <a:t>Mujib</a:t>
            </a:r>
            <a:r>
              <a:rPr lang="en-US" dirty="0"/>
              <a:t> and other political leaders were arrested, as a result of which civil war was started in the East Pakistan. </a:t>
            </a:r>
          </a:p>
          <a:p>
            <a:r>
              <a:rPr lang="en-US" dirty="0"/>
              <a:t>The onset of the civil war compelled large number of people to take refuge in India. </a:t>
            </a:r>
          </a:p>
          <a:p>
            <a:r>
              <a:rPr lang="en-US" dirty="0"/>
              <a:t>This provided India an opportunity to intervene and resolve the civil war.</a:t>
            </a:r>
          </a:p>
          <a:p>
            <a:endParaRPr lang="en-US" dirty="0"/>
          </a:p>
        </p:txBody>
      </p:sp>
    </p:spTree>
    <p:extLst>
      <p:ext uri="{BB962C8B-B14F-4D97-AF65-F5344CB8AC3E}">
        <p14:creationId xmlns:p14="http://schemas.microsoft.com/office/powerpoint/2010/main" val="638347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lstStyle/>
          <a:p>
            <a:r>
              <a:rPr lang="en-US" dirty="0"/>
              <a:t>In November, 1971, Indian troops crossed the border, and assisted the </a:t>
            </a:r>
            <a:r>
              <a:rPr lang="en-US" dirty="0" err="1"/>
              <a:t>Mukti-Bahini</a:t>
            </a:r>
            <a:r>
              <a:rPr lang="en-US" dirty="0"/>
              <a:t> (independence Guerilla forces) to launch attacks against Pakistani troops. </a:t>
            </a:r>
          </a:p>
          <a:p>
            <a:r>
              <a:rPr lang="en-US" dirty="0"/>
              <a:t>On 3</a:t>
            </a:r>
            <a:r>
              <a:rPr lang="en-US" baseline="30000" dirty="0"/>
              <a:t>rd</a:t>
            </a:r>
            <a:r>
              <a:rPr lang="en-US" dirty="0"/>
              <a:t> December, 1971 a war started between India and Pakistan. The war was fought on the border between West Pakistan and India and in the Kashmir valley. </a:t>
            </a:r>
          </a:p>
          <a:p>
            <a:r>
              <a:rPr lang="en-US" dirty="0"/>
              <a:t>On 16</a:t>
            </a:r>
            <a:r>
              <a:rPr lang="en-US" baseline="30000" dirty="0"/>
              <a:t>th</a:t>
            </a:r>
            <a:r>
              <a:rPr lang="en-US" dirty="0"/>
              <a:t> December 1971 the East Pakistan became independent. </a:t>
            </a:r>
          </a:p>
        </p:txBody>
      </p:sp>
    </p:spTree>
    <p:extLst>
      <p:ext uri="{BB962C8B-B14F-4D97-AF65-F5344CB8AC3E}">
        <p14:creationId xmlns:p14="http://schemas.microsoft.com/office/powerpoint/2010/main" val="1249724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9"/>
            <a:ext cx="10515600" cy="948520"/>
          </a:xfrm>
        </p:spPr>
        <p:txBody>
          <a:bodyPr/>
          <a:lstStyle/>
          <a:p>
            <a:r>
              <a:rPr lang="en-US" b="1" dirty="0"/>
              <a:t>Z.A Bhutto era (1972-1977)</a:t>
            </a:r>
          </a:p>
        </p:txBody>
      </p:sp>
      <p:sp>
        <p:nvSpPr>
          <p:cNvPr id="3" name="Content Placeholder 2"/>
          <p:cNvSpPr>
            <a:spLocks noGrp="1"/>
          </p:cNvSpPr>
          <p:nvPr>
            <p:ph idx="1"/>
          </p:nvPr>
        </p:nvSpPr>
        <p:spPr>
          <a:xfrm>
            <a:off x="838200" y="1043189"/>
            <a:ext cx="10515600" cy="5133774"/>
          </a:xfrm>
        </p:spPr>
        <p:txBody>
          <a:bodyPr>
            <a:normAutofit lnSpcReduction="10000"/>
          </a:bodyPr>
          <a:lstStyle/>
          <a:p>
            <a:r>
              <a:rPr lang="en-US" dirty="0"/>
              <a:t>The defeat of the army in the 1971 war has greatly decreased the legitimacy of the army in Pakistan. Consequently, </a:t>
            </a:r>
            <a:r>
              <a:rPr lang="en-US" dirty="0" err="1"/>
              <a:t>Yayha</a:t>
            </a:r>
            <a:r>
              <a:rPr lang="en-US" dirty="0"/>
              <a:t> khan abdicated and Z. A Bhutto became the President and Civilian Chief Martial administrator on 20</a:t>
            </a:r>
            <a:r>
              <a:rPr lang="en-US" baseline="30000" dirty="0"/>
              <a:t>th</a:t>
            </a:r>
            <a:r>
              <a:rPr lang="en-US" dirty="0"/>
              <a:t> December 1971.</a:t>
            </a:r>
          </a:p>
          <a:p>
            <a:r>
              <a:rPr lang="en-US" b="1" dirty="0"/>
              <a:t>Reforms introduced by Z.A Bhutto</a:t>
            </a:r>
          </a:p>
          <a:p>
            <a:r>
              <a:rPr lang="en-US" b="1" dirty="0"/>
              <a:t>Nationalization of the industries</a:t>
            </a:r>
          </a:p>
          <a:p>
            <a:r>
              <a:rPr lang="en-US" dirty="0"/>
              <a:t>In January 1972, 31 industries were taken over by the government which included the industries related to iron and steel, basic metals, heavy engineering, motor vehicles, chemicals, cement, and electricity.</a:t>
            </a:r>
          </a:p>
          <a:p>
            <a:r>
              <a:rPr lang="en-US" dirty="0"/>
              <a:t>In the second phase of the nationalization the rice husking units were nationalized in 1976</a:t>
            </a:r>
          </a:p>
          <a:p>
            <a:r>
              <a:rPr lang="en-US" dirty="0"/>
              <a:t>The private commercial banks were also nationalized </a:t>
            </a:r>
          </a:p>
          <a:p>
            <a:pPr marL="0" indent="0">
              <a:buNone/>
            </a:pPr>
            <a:endParaRPr lang="en-US" dirty="0"/>
          </a:p>
        </p:txBody>
      </p:sp>
    </p:spTree>
    <p:extLst>
      <p:ext uri="{BB962C8B-B14F-4D97-AF65-F5344CB8AC3E}">
        <p14:creationId xmlns:p14="http://schemas.microsoft.com/office/powerpoint/2010/main" val="80607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normAutofit fontScale="92500"/>
          </a:bodyPr>
          <a:lstStyle/>
          <a:p>
            <a:r>
              <a:rPr lang="en-US" dirty="0"/>
              <a:t>there were 16 ordinance factories in British India which were located in those regions where India was created</a:t>
            </a:r>
          </a:p>
          <a:p>
            <a:r>
              <a:rPr lang="en-US" dirty="0"/>
              <a:t>Hence Pakistan was given </a:t>
            </a:r>
            <a:r>
              <a:rPr lang="en-US" dirty="0" err="1"/>
              <a:t>Rs</a:t>
            </a:r>
            <a:r>
              <a:rPr lang="en-US" dirty="0"/>
              <a:t> 60 million in lieu of those factories. An ordinance factory was thus established at </a:t>
            </a:r>
            <a:r>
              <a:rPr lang="en-US" dirty="0" err="1"/>
              <a:t>Wah</a:t>
            </a:r>
            <a:r>
              <a:rPr lang="en-US" dirty="0"/>
              <a:t> in Pakistan.</a:t>
            </a:r>
          </a:p>
          <a:p>
            <a:r>
              <a:rPr lang="en-US" b="1" dirty="0"/>
              <a:t>The Massacre of Muslim Refugees and their influx in Pakistan</a:t>
            </a:r>
          </a:p>
          <a:p>
            <a:r>
              <a:rPr lang="en-US" dirty="0"/>
              <a:t>The Hindus and Sikhs initiated the massacre of the Muslims refugees in Punjab who were migrating to Pakistan</a:t>
            </a:r>
          </a:p>
          <a:p>
            <a:r>
              <a:rPr lang="en-US" dirty="0"/>
              <a:t>In eastern Punjab the army of the princely states of Patiala, </a:t>
            </a:r>
            <a:r>
              <a:rPr lang="en-US" dirty="0" err="1"/>
              <a:t>Kapurthala</a:t>
            </a:r>
            <a:r>
              <a:rPr lang="en-US" dirty="0"/>
              <a:t>, </a:t>
            </a:r>
            <a:r>
              <a:rPr lang="en-US" dirty="0" err="1"/>
              <a:t>Alwar</a:t>
            </a:r>
            <a:r>
              <a:rPr lang="en-US" dirty="0"/>
              <a:t>, </a:t>
            </a:r>
            <a:r>
              <a:rPr lang="en-US" dirty="0" err="1"/>
              <a:t>Bharatpur</a:t>
            </a:r>
            <a:r>
              <a:rPr lang="en-US" dirty="0"/>
              <a:t> also joined Hindus and Sikhs in the massacre of the Muslims</a:t>
            </a:r>
          </a:p>
          <a:p>
            <a:r>
              <a:rPr lang="en-US" dirty="0"/>
              <a:t>The Muslim women, children, and poor men were slaughtered. </a:t>
            </a:r>
          </a:p>
          <a:p>
            <a:r>
              <a:rPr lang="en-US" dirty="0"/>
              <a:t>The Muslim women were raped and killed by the Sikhs and the Hindus.</a:t>
            </a:r>
          </a:p>
          <a:p>
            <a:r>
              <a:rPr lang="en-US" dirty="0"/>
              <a:t> The trains were stopped at certain places by Hindus and Sikhs in which the Muslims were killed or burned. </a:t>
            </a:r>
          </a:p>
        </p:txBody>
      </p:sp>
    </p:spTree>
    <p:extLst>
      <p:ext uri="{BB962C8B-B14F-4D97-AF65-F5344CB8AC3E}">
        <p14:creationId xmlns:p14="http://schemas.microsoft.com/office/powerpoint/2010/main" val="2858950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a:t>The insurance business were also nationalized. The State life insurance was thus established in 1972.</a:t>
            </a:r>
          </a:p>
          <a:p>
            <a:r>
              <a:rPr lang="en-US" b="1" dirty="0"/>
              <a:t>Land Reforms</a:t>
            </a:r>
          </a:p>
          <a:p>
            <a:r>
              <a:rPr lang="en-US" dirty="0"/>
              <a:t>The landowners could keep 150 acres of irrigated in first phase (1972) and 100 acres of irrigated land in second phase (1977).</a:t>
            </a:r>
          </a:p>
          <a:p>
            <a:r>
              <a:rPr lang="en-US" dirty="0"/>
              <a:t>For the unirrigated land, the landowners could keep 30 acres in the first phase (1972), and 200 acres in the second phase (1977).</a:t>
            </a:r>
          </a:p>
          <a:p>
            <a:r>
              <a:rPr lang="en-US" b="1" dirty="0"/>
              <a:t>Labor Reforms</a:t>
            </a:r>
          </a:p>
          <a:p>
            <a:r>
              <a:rPr lang="en-US" dirty="0"/>
              <a:t>The reforms introduced under the Labor Law ordinance of 1975; in which the medical coverage during work, group insurance, safeguard against the arbitrary termination of the employment, and the propagation of the trade unions was introduced. </a:t>
            </a:r>
          </a:p>
          <a:p>
            <a:endParaRPr lang="en-US" dirty="0"/>
          </a:p>
        </p:txBody>
      </p:sp>
    </p:spTree>
    <p:extLst>
      <p:ext uri="{BB962C8B-B14F-4D97-AF65-F5344CB8AC3E}">
        <p14:creationId xmlns:p14="http://schemas.microsoft.com/office/powerpoint/2010/main" val="111664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b="1" dirty="0"/>
              <a:t>Health Policy</a:t>
            </a:r>
          </a:p>
          <a:p>
            <a:r>
              <a:rPr lang="en-US" dirty="0"/>
              <a:t> New hospitals and dispensaries were opened all over the country</a:t>
            </a:r>
          </a:p>
          <a:p>
            <a:r>
              <a:rPr lang="en-US" b="1" dirty="0"/>
              <a:t>Educational Reforms</a:t>
            </a:r>
          </a:p>
          <a:p>
            <a:r>
              <a:rPr lang="en-US" dirty="0"/>
              <a:t>New universities were opened at Multan, and </a:t>
            </a:r>
            <a:r>
              <a:rPr lang="en-US" dirty="0" err="1"/>
              <a:t>Sukkhur</a:t>
            </a:r>
            <a:r>
              <a:rPr lang="en-US" dirty="0"/>
              <a:t>.</a:t>
            </a:r>
          </a:p>
          <a:p>
            <a:r>
              <a:rPr lang="en-US" dirty="0"/>
              <a:t>New educational boards for intermediate were opened at </a:t>
            </a:r>
            <a:r>
              <a:rPr lang="en-US" dirty="0" err="1"/>
              <a:t>Saidu</a:t>
            </a:r>
            <a:r>
              <a:rPr lang="en-US" dirty="0"/>
              <a:t>, Gujranwala, Bahawalpur, and Khairpur.</a:t>
            </a:r>
          </a:p>
          <a:p>
            <a:r>
              <a:rPr lang="en-US" dirty="0"/>
              <a:t>Engineering colleges were given the status of universities at Karachi, Peshawar, and </a:t>
            </a:r>
            <a:r>
              <a:rPr lang="en-US" dirty="0" err="1"/>
              <a:t>Jamshoro</a:t>
            </a:r>
            <a:r>
              <a:rPr lang="en-US" dirty="0"/>
              <a:t>.</a:t>
            </a:r>
          </a:p>
          <a:p>
            <a:r>
              <a:rPr lang="en-US" b="1" dirty="0"/>
              <a:t>Islamic Reforms</a:t>
            </a:r>
          </a:p>
          <a:p>
            <a:r>
              <a:rPr lang="en-US" dirty="0"/>
              <a:t>The organization of Islamic Council was formed on the suggestion of Saudi Arabia. The 1</a:t>
            </a:r>
            <a:r>
              <a:rPr lang="en-US" baseline="30000" dirty="0"/>
              <a:t>st</a:t>
            </a:r>
            <a:r>
              <a:rPr lang="en-US" dirty="0"/>
              <a:t> session of OIC was held at Lahore in 1974.</a:t>
            </a:r>
          </a:p>
          <a:p>
            <a:r>
              <a:rPr lang="en-US" dirty="0"/>
              <a:t>Due to the mounting pressure from the religious groups against the </a:t>
            </a:r>
            <a:r>
              <a:rPr lang="en-US" dirty="0" err="1"/>
              <a:t>Quaidianis</a:t>
            </a:r>
            <a:r>
              <a:rPr lang="en-US" dirty="0"/>
              <a:t>. They were declared as non-Muslims in 1974.</a:t>
            </a:r>
          </a:p>
          <a:p>
            <a:endParaRPr lang="en-US" dirty="0"/>
          </a:p>
        </p:txBody>
      </p:sp>
    </p:spTree>
    <p:extLst>
      <p:ext uri="{BB962C8B-B14F-4D97-AF65-F5344CB8AC3E}">
        <p14:creationId xmlns:p14="http://schemas.microsoft.com/office/powerpoint/2010/main" val="29174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a:t>Ministry of religious affairs was established for the first time in Pakistan.</a:t>
            </a:r>
          </a:p>
          <a:p>
            <a:r>
              <a:rPr lang="en-US" dirty="0"/>
              <a:t>The number of religious programs were increased in the radio, and television.</a:t>
            </a:r>
          </a:p>
          <a:p>
            <a:r>
              <a:rPr lang="en-US" dirty="0"/>
              <a:t>The Arabic was taught in schools</a:t>
            </a:r>
          </a:p>
          <a:p>
            <a:r>
              <a:rPr lang="en-US" dirty="0"/>
              <a:t>Alcohol, and night clubs were banned.</a:t>
            </a:r>
          </a:p>
        </p:txBody>
      </p:sp>
    </p:spTree>
    <p:extLst>
      <p:ext uri="{BB962C8B-B14F-4D97-AF65-F5344CB8AC3E}">
        <p14:creationId xmlns:p14="http://schemas.microsoft.com/office/powerpoint/2010/main" val="548717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Constitution of 1973</a:t>
            </a:r>
          </a:p>
        </p:txBody>
      </p:sp>
      <p:sp>
        <p:nvSpPr>
          <p:cNvPr id="3" name="Content Placeholder 2"/>
          <p:cNvSpPr>
            <a:spLocks noGrp="1"/>
          </p:cNvSpPr>
          <p:nvPr>
            <p:ph idx="1"/>
          </p:nvPr>
        </p:nvSpPr>
        <p:spPr>
          <a:xfrm>
            <a:off x="838200" y="1416676"/>
            <a:ext cx="10515600" cy="4760287"/>
          </a:xfrm>
        </p:spPr>
        <p:txBody>
          <a:bodyPr>
            <a:normAutofit lnSpcReduction="10000"/>
          </a:bodyPr>
          <a:lstStyle/>
          <a:p>
            <a:r>
              <a:rPr lang="en-US" b="1" dirty="0"/>
              <a:t>President</a:t>
            </a:r>
          </a:p>
          <a:p>
            <a:r>
              <a:rPr lang="en-US" dirty="0"/>
              <a:t>Parliamentary system introduced in which the power was vested with the Prime minister and his cabinets</a:t>
            </a:r>
          </a:p>
          <a:p>
            <a:r>
              <a:rPr lang="en-US" dirty="0"/>
              <a:t>President could summon the joint session of both the houses</a:t>
            </a:r>
          </a:p>
          <a:p>
            <a:r>
              <a:rPr lang="en-US" dirty="0"/>
              <a:t>Dissolve assembly on advice of prime minister</a:t>
            </a:r>
          </a:p>
          <a:p>
            <a:r>
              <a:rPr lang="en-US" dirty="0"/>
              <a:t>President has limited authority in Legislation</a:t>
            </a:r>
          </a:p>
          <a:p>
            <a:r>
              <a:rPr lang="en-US" dirty="0"/>
              <a:t>If the president is unable to give his assent within the stipulated time, the bill will be considered as passed</a:t>
            </a:r>
          </a:p>
          <a:p>
            <a:r>
              <a:rPr lang="en-US" dirty="0"/>
              <a:t>President appoint the Governors, Attorney General, Chief </a:t>
            </a:r>
            <a:r>
              <a:rPr lang="en-US" dirty="0" err="1"/>
              <a:t>Justis</a:t>
            </a:r>
            <a:r>
              <a:rPr lang="en-US" dirty="0"/>
              <a:t>, Chief Election Commissioner, Army and Navy Force.</a:t>
            </a:r>
          </a:p>
          <a:p>
            <a:r>
              <a:rPr lang="en-US" dirty="0"/>
              <a:t>President could issue proclamation of emergency</a:t>
            </a:r>
          </a:p>
        </p:txBody>
      </p:sp>
    </p:spTree>
    <p:extLst>
      <p:ext uri="{BB962C8B-B14F-4D97-AF65-F5344CB8AC3E}">
        <p14:creationId xmlns:p14="http://schemas.microsoft.com/office/powerpoint/2010/main" val="1817462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dirty="0"/>
              <a:t>Permanent body cannot be dissolved. The term of the members is six years. Half of the members elected by the provincial assemblies retire after 3 years. </a:t>
            </a:r>
          </a:p>
          <a:p>
            <a:r>
              <a:rPr lang="en-US" b="1" dirty="0"/>
              <a:t>Judicature</a:t>
            </a:r>
          </a:p>
          <a:p>
            <a:r>
              <a:rPr lang="en-US" dirty="0"/>
              <a:t>A supreme court and a high court</a:t>
            </a:r>
          </a:p>
          <a:p>
            <a:r>
              <a:rPr lang="en-US" dirty="0"/>
              <a:t>The chief justice and other judges would by appointed by the President</a:t>
            </a:r>
          </a:p>
          <a:p>
            <a:endParaRPr lang="en-US" dirty="0"/>
          </a:p>
        </p:txBody>
      </p:sp>
    </p:spTree>
    <p:extLst>
      <p:ext uri="{BB962C8B-B14F-4D97-AF65-F5344CB8AC3E}">
        <p14:creationId xmlns:p14="http://schemas.microsoft.com/office/powerpoint/2010/main" val="1894167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US" b="1" dirty="0"/>
              <a:t>Zia-</a:t>
            </a:r>
            <a:r>
              <a:rPr lang="en-US" b="1" dirty="0" err="1"/>
              <a:t>ul</a:t>
            </a:r>
            <a:r>
              <a:rPr lang="en-US" b="1" dirty="0"/>
              <a:t>-</a:t>
            </a:r>
            <a:r>
              <a:rPr lang="en-US" b="1" dirty="0" err="1"/>
              <a:t>Haq</a:t>
            </a:r>
            <a:r>
              <a:rPr lang="en-US" b="1" dirty="0"/>
              <a:t> Era (1977-1988)</a:t>
            </a:r>
          </a:p>
        </p:txBody>
      </p:sp>
      <p:sp>
        <p:nvSpPr>
          <p:cNvPr id="3" name="Content Placeholder 2"/>
          <p:cNvSpPr>
            <a:spLocks noGrp="1"/>
          </p:cNvSpPr>
          <p:nvPr>
            <p:ph idx="1"/>
          </p:nvPr>
        </p:nvSpPr>
        <p:spPr>
          <a:xfrm>
            <a:off x="838200" y="1236372"/>
            <a:ext cx="10515600" cy="4940591"/>
          </a:xfrm>
        </p:spPr>
        <p:txBody>
          <a:bodyPr>
            <a:normAutofit fontScale="92500"/>
          </a:bodyPr>
          <a:lstStyle/>
          <a:p>
            <a:r>
              <a:rPr lang="en-US" dirty="0"/>
              <a:t>PPP government has dismissed the provincial governments of NWFP and </a:t>
            </a:r>
            <a:r>
              <a:rPr lang="en-US" dirty="0" err="1"/>
              <a:t>Balochistan</a:t>
            </a:r>
            <a:r>
              <a:rPr lang="en-US" dirty="0"/>
              <a:t>. Governor rule was imposed on the advice of the President in the provinces under the section 58-2B.</a:t>
            </a:r>
          </a:p>
          <a:p>
            <a:r>
              <a:rPr lang="en-US" dirty="0"/>
              <a:t>The elections were scheduled to be held in 1977. PPP won majority seats in the general elections of National assembly. The opposition parties joined hands to boycott the provincial elections. They formed Pakistan National Alliance (PNA).</a:t>
            </a:r>
          </a:p>
          <a:p>
            <a:r>
              <a:rPr lang="en-US" dirty="0"/>
              <a:t>The conditions of the country was getting worse politically due to the clashes and demonstration of the opposition against the Bhutto victory. </a:t>
            </a:r>
          </a:p>
          <a:p>
            <a:r>
              <a:rPr lang="en-US" b="1" dirty="0"/>
              <a:t>Imposition of the Martial Law</a:t>
            </a:r>
          </a:p>
          <a:p>
            <a:r>
              <a:rPr lang="en-US" dirty="0"/>
              <a:t>Zia-</a:t>
            </a:r>
            <a:r>
              <a:rPr lang="en-US" dirty="0" err="1"/>
              <a:t>ul</a:t>
            </a:r>
            <a:r>
              <a:rPr lang="en-US" dirty="0"/>
              <a:t>-</a:t>
            </a:r>
            <a:r>
              <a:rPr lang="en-US" dirty="0" err="1"/>
              <a:t>Haq</a:t>
            </a:r>
            <a:r>
              <a:rPr lang="en-US" dirty="0"/>
              <a:t> imposed Martial law on 5</a:t>
            </a:r>
            <a:r>
              <a:rPr lang="en-US" baseline="30000" dirty="0"/>
              <a:t>th</a:t>
            </a:r>
            <a:r>
              <a:rPr lang="en-US" dirty="0"/>
              <a:t> July 1977. The fundamental rights of the people were suspended  </a:t>
            </a:r>
          </a:p>
          <a:p>
            <a:endParaRPr lang="en-US" dirty="0"/>
          </a:p>
        </p:txBody>
      </p:sp>
    </p:spTree>
    <p:extLst>
      <p:ext uri="{BB962C8B-B14F-4D97-AF65-F5344CB8AC3E}">
        <p14:creationId xmlns:p14="http://schemas.microsoft.com/office/powerpoint/2010/main" val="2564571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normAutofit fontScale="92500" lnSpcReduction="10000"/>
          </a:bodyPr>
          <a:lstStyle/>
          <a:p>
            <a:r>
              <a:rPr lang="en-US" dirty="0"/>
              <a:t>However, Zia has not abrogated the constitution of 1973, rather he issued Provincial constitutional order in 1981 with the promise of restoring democracy as soon as possible. </a:t>
            </a:r>
          </a:p>
          <a:p>
            <a:r>
              <a:rPr lang="en-US" dirty="0"/>
              <a:t>The political activities were banned. All political parties were dismissed and no new political party was allowed to establish itself. </a:t>
            </a:r>
          </a:p>
          <a:p>
            <a:r>
              <a:rPr lang="en-US" dirty="0"/>
              <a:t>Movement for the restoration of the Democracy was launched in the province of Sindh by the supporters of PPP.</a:t>
            </a:r>
          </a:p>
          <a:p>
            <a:r>
              <a:rPr lang="en-US" dirty="0"/>
              <a:t>Zia-</a:t>
            </a:r>
            <a:r>
              <a:rPr lang="en-US" dirty="0" err="1"/>
              <a:t>ul</a:t>
            </a:r>
            <a:r>
              <a:rPr lang="en-US" dirty="0"/>
              <a:t>-</a:t>
            </a:r>
            <a:r>
              <a:rPr lang="en-US" dirty="0" err="1"/>
              <a:t>Haq</a:t>
            </a:r>
            <a:r>
              <a:rPr lang="en-US" dirty="0"/>
              <a:t> decided to hold referendum to decide whether the people are with him or not. </a:t>
            </a:r>
          </a:p>
          <a:p>
            <a:r>
              <a:rPr lang="en-US" dirty="0"/>
              <a:t>The question which was asked in the referendum from the people was;</a:t>
            </a:r>
          </a:p>
          <a:p>
            <a:pPr marL="0" indent="0">
              <a:buNone/>
            </a:pPr>
            <a:r>
              <a:rPr lang="en-US" dirty="0"/>
              <a:t>         “whether the people of Pakistan endorse the process initiated by General Muhammad Zia-</a:t>
            </a:r>
            <a:r>
              <a:rPr lang="en-US" dirty="0" err="1"/>
              <a:t>ul</a:t>
            </a:r>
            <a:r>
              <a:rPr lang="en-US" dirty="0"/>
              <a:t>-</a:t>
            </a:r>
            <a:r>
              <a:rPr lang="en-US" dirty="0" err="1"/>
              <a:t>Haq</a:t>
            </a:r>
            <a:r>
              <a:rPr lang="en-US" dirty="0"/>
              <a:t>, The President of Pakistan for bringing laws of Pakistan in conformity with the injunctions as laid down in the Holy Quran and Sunnah of the Holy Prophet and for the preservation of the ideology of Pakistan and for the smooth and orderly transfer of power to the elected representatives of the people”</a:t>
            </a:r>
          </a:p>
          <a:p>
            <a:endParaRPr lang="en-US" dirty="0"/>
          </a:p>
        </p:txBody>
      </p:sp>
    </p:spTree>
    <p:extLst>
      <p:ext uri="{BB962C8B-B14F-4D97-AF65-F5344CB8AC3E}">
        <p14:creationId xmlns:p14="http://schemas.microsoft.com/office/powerpoint/2010/main" val="3754683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lstStyle/>
          <a:p>
            <a:r>
              <a:rPr lang="en-US" dirty="0"/>
              <a:t>The option of Yes or No was given to the people.</a:t>
            </a:r>
          </a:p>
          <a:p>
            <a:r>
              <a:rPr lang="en-US" dirty="0"/>
              <a:t>97.7 % of the people voted in favor of the retention of the Zia rule</a:t>
            </a:r>
          </a:p>
          <a:p>
            <a:pPr marL="0" indent="0">
              <a:buNone/>
            </a:pPr>
            <a:r>
              <a:rPr lang="en-US" b="1" dirty="0"/>
              <a:t>Elections 1985</a:t>
            </a:r>
          </a:p>
          <a:p>
            <a:r>
              <a:rPr lang="en-US" dirty="0"/>
              <a:t>The elections were announced by Zia to be held on February 1985. </a:t>
            </a:r>
          </a:p>
          <a:p>
            <a:r>
              <a:rPr lang="en-US" dirty="0"/>
              <a:t>The elections were to be held on non-party basis</a:t>
            </a:r>
          </a:p>
          <a:p>
            <a:r>
              <a:rPr lang="en-US" dirty="0"/>
              <a:t>Separate electorate would be maintained for the minority representation</a:t>
            </a:r>
          </a:p>
          <a:p>
            <a:r>
              <a:rPr lang="en-US" dirty="0"/>
              <a:t>Armed forced would assist the election commission and the civil forces for conducting the elections.</a:t>
            </a:r>
          </a:p>
          <a:p>
            <a:r>
              <a:rPr lang="en-US" dirty="0"/>
              <a:t>Zia introduced Revival of Constitution of 1973 Order with some key amendments. </a:t>
            </a:r>
          </a:p>
          <a:p>
            <a:r>
              <a:rPr lang="en-US" dirty="0"/>
              <a:t>The arbitrary powers were increased of the President.</a:t>
            </a:r>
          </a:p>
          <a:p>
            <a:endParaRPr lang="en-US" dirty="0"/>
          </a:p>
        </p:txBody>
      </p:sp>
    </p:spTree>
    <p:extLst>
      <p:ext uri="{BB962C8B-B14F-4D97-AF65-F5344CB8AC3E}">
        <p14:creationId xmlns:p14="http://schemas.microsoft.com/office/powerpoint/2010/main" val="57042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490952"/>
          </a:xfrm>
        </p:spPr>
        <p:txBody>
          <a:bodyPr>
            <a:normAutofit lnSpcReduction="10000"/>
          </a:bodyPr>
          <a:lstStyle/>
          <a:p>
            <a:r>
              <a:rPr lang="en-US" dirty="0"/>
              <a:t>Muhammad Khan </a:t>
            </a:r>
            <a:r>
              <a:rPr lang="en-US" dirty="0" err="1"/>
              <a:t>Junejo</a:t>
            </a:r>
            <a:r>
              <a:rPr lang="en-US" dirty="0"/>
              <a:t> was made the Prime minister and Zia took oath of President on 23</a:t>
            </a:r>
            <a:r>
              <a:rPr lang="en-US" baseline="30000" dirty="0"/>
              <a:t>rd</a:t>
            </a:r>
            <a:r>
              <a:rPr lang="en-US" dirty="0"/>
              <a:t> March 1985.</a:t>
            </a:r>
          </a:p>
          <a:p>
            <a:r>
              <a:rPr lang="en-US" dirty="0"/>
              <a:t>Muhammad Khan </a:t>
            </a:r>
            <a:r>
              <a:rPr lang="en-US" dirty="0" err="1"/>
              <a:t>Junejo</a:t>
            </a:r>
            <a:r>
              <a:rPr lang="en-US" dirty="0"/>
              <a:t> demanded that the Martial Law should be lifted as a result of which it was finally lifted on 30</a:t>
            </a:r>
            <a:r>
              <a:rPr lang="en-US" baseline="30000" dirty="0"/>
              <a:t>th</a:t>
            </a:r>
            <a:r>
              <a:rPr lang="en-US" dirty="0"/>
              <a:t> December, 1985.</a:t>
            </a:r>
          </a:p>
          <a:p>
            <a:pPr marL="0" indent="0">
              <a:buNone/>
            </a:pPr>
            <a:r>
              <a:rPr lang="en-US" b="1" dirty="0" err="1"/>
              <a:t>Ojhri</a:t>
            </a:r>
            <a:r>
              <a:rPr lang="en-US" b="1" dirty="0"/>
              <a:t> Camp Disaster</a:t>
            </a:r>
          </a:p>
          <a:p>
            <a:r>
              <a:rPr lang="en-US" dirty="0"/>
              <a:t>It was a depot established during the British period where the British kept their arms and ammunition.</a:t>
            </a:r>
          </a:p>
          <a:p>
            <a:r>
              <a:rPr lang="en-US" dirty="0"/>
              <a:t>On 10 April, 1988, a fire broke out in that depot due to which there occurred severe explosion. There were missiles, rockets, and bombs in that depot.</a:t>
            </a:r>
          </a:p>
          <a:p>
            <a:r>
              <a:rPr lang="en-US" dirty="0" err="1"/>
              <a:t>Junejo</a:t>
            </a:r>
            <a:r>
              <a:rPr lang="en-US" dirty="0"/>
              <a:t> appointed a commission to investigate the incident. The report of the commission held the former chief of ISI Akhtar </a:t>
            </a:r>
            <a:r>
              <a:rPr lang="en-US" dirty="0" err="1"/>
              <a:t>AbdurRehman</a:t>
            </a:r>
            <a:r>
              <a:rPr lang="en-US" dirty="0"/>
              <a:t>, and sitting chief of ISI General Hamid Gul responsible for the incident.</a:t>
            </a:r>
          </a:p>
          <a:p>
            <a:r>
              <a:rPr lang="en-US" dirty="0"/>
              <a:t>In order to avoid the trial of the ISI chiefs, Zia dismissed the elected government of </a:t>
            </a:r>
            <a:r>
              <a:rPr lang="en-US" dirty="0" err="1"/>
              <a:t>Junejo</a:t>
            </a:r>
            <a:r>
              <a:rPr lang="en-US" dirty="0"/>
              <a:t>, and accused him of corruption </a:t>
            </a:r>
          </a:p>
        </p:txBody>
      </p:sp>
    </p:spTree>
    <p:extLst>
      <p:ext uri="{BB962C8B-B14F-4D97-AF65-F5344CB8AC3E}">
        <p14:creationId xmlns:p14="http://schemas.microsoft.com/office/powerpoint/2010/main" val="655307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r>
              <a:rPr lang="en-US" dirty="0"/>
              <a:t>Benazir Bhutto Era (1988-90)</a:t>
            </a:r>
          </a:p>
        </p:txBody>
      </p:sp>
      <p:sp>
        <p:nvSpPr>
          <p:cNvPr id="3" name="Content Placeholder 2"/>
          <p:cNvSpPr>
            <a:spLocks noGrp="1"/>
          </p:cNvSpPr>
          <p:nvPr>
            <p:ph idx="1"/>
          </p:nvPr>
        </p:nvSpPr>
        <p:spPr>
          <a:xfrm>
            <a:off x="838200" y="1159100"/>
            <a:ext cx="10515600" cy="5017863"/>
          </a:xfrm>
        </p:spPr>
        <p:txBody>
          <a:bodyPr/>
          <a:lstStyle/>
          <a:p>
            <a:r>
              <a:rPr lang="en-US" dirty="0"/>
              <a:t>The plan of Zia was crashed near Bahawalpur.</a:t>
            </a:r>
          </a:p>
          <a:p>
            <a:r>
              <a:rPr lang="en-US" dirty="0"/>
              <a:t>Benazir Bhutto has filed a petition in the supreme court for the restoration of the political parties. Supreme court adjudicated the case in her favor.</a:t>
            </a:r>
          </a:p>
          <a:p>
            <a:r>
              <a:rPr lang="en-US" dirty="0"/>
              <a:t>The elections were held in 1988 in which PPP emerged as the single largest party. </a:t>
            </a:r>
            <a:r>
              <a:rPr lang="en-US" dirty="0" err="1"/>
              <a:t>Islami</a:t>
            </a:r>
            <a:r>
              <a:rPr lang="en-US" dirty="0"/>
              <a:t> </a:t>
            </a:r>
            <a:r>
              <a:rPr lang="en-US" dirty="0" err="1"/>
              <a:t>Jamhoori</a:t>
            </a:r>
            <a:r>
              <a:rPr lang="en-US" dirty="0"/>
              <a:t> </a:t>
            </a:r>
            <a:r>
              <a:rPr lang="en-US" dirty="0" err="1"/>
              <a:t>Itehad</a:t>
            </a:r>
            <a:r>
              <a:rPr lang="en-US" dirty="0"/>
              <a:t> which was formed by Nawaz Sharif PML before the elections become the second largest party.</a:t>
            </a:r>
          </a:p>
          <a:p>
            <a:r>
              <a:rPr lang="en-US" dirty="0"/>
              <a:t>Benazir was appointed as the first women prime minister of Pakistan in 1988, Ghulam </a:t>
            </a:r>
            <a:r>
              <a:rPr lang="en-US" dirty="0" err="1"/>
              <a:t>Ishaq</a:t>
            </a:r>
            <a:r>
              <a:rPr lang="en-US" dirty="0"/>
              <a:t> khan became the president.</a:t>
            </a:r>
          </a:p>
          <a:p>
            <a:r>
              <a:rPr lang="en-US" dirty="0"/>
              <a:t>The center and provincial government relationship were deteriorated. </a:t>
            </a:r>
          </a:p>
        </p:txBody>
      </p:sp>
    </p:spTree>
    <p:extLst>
      <p:ext uri="{BB962C8B-B14F-4D97-AF65-F5344CB8AC3E}">
        <p14:creationId xmlns:p14="http://schemas.microsoft.com/office/powerpoint/2010/main" val="291960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normAutofit/>
          </a:bodyPr>
          <a:lstStyle/>
          <a:p>
            <a:r>
              <a:rPr lang="en-US" b="1" dirty="0"/>
              <a:t>Division of Financial Assets</a:t>
            </a:r>
            <a:endParaRPr lang="en-US" dirty="0"/>
          </a:p>
          <a:p>
            <a:r>
              <a:rPr lang="en-US" dirty="0"/>
              <a:t>The total budget of the British India at the time of partition was </a:t>
            </a:r>
            <a:r>
              <a:rPr lang="en-US" dirty="0" err="1"/>
              <a:t>Rs</a:t>
            </a:r>
            <a:r>
              <a:rPr lang="en-US" dirty="0"/>
              <a:t> 4 Billion. </a:t>
            </a:r>
          </a:p>
          <a:p>
            <a:r>
              <a:rPr lang="en-US" dirty="0"/>
              <a:t>The share of Pakistan was </a:t>
            </a:r>
            <a:r>
              <a:rPr lang="en-US" dirty="0" err="1"/>
              <a:t>Rs</a:t>
            </a:r>
            <a:r>
              <a:rPr lang="en-US" dirty="0"/>
              <a:t> 750 million.</a:t>
            </a:r>
          </a:p>
          <a:p>
            <a:r>
              <a:rPr lang="en-US" dirty="0"/>
              <a:t> India initially paid </a:t>
            </a:r>
            <a:r>
              <a:rPr lang="en-US" dirty="0" err="1"/>
              <a:t>Rs</a:t>
            </a:r>
            <a:r>
              <a:rPr lang="en-US" dirty="0"/>
              <a:t> 200 million to Pakistan and </a:t>
            </a:r>
            <a:r>
              <a:rPr lang="en-US" dirty="0" err="1"/>
              <a:t>Sardar</a:t>
            </a:r>
            <a:r>
              <a:rPr lang="en-US" dirty="0"/>
              <a:t> Patel stopped the remaining amount. </a:t>
            </a:r>
          </a:p>
          <a:p>
            <a:r>
              <a:rPr lang="en-US" dirty="0"/>
              <a:t>Gandhi demanded that the share of Pakistan should be given, he went on hunger strike. </a:t>
            </a:r>
          </a:p>
          <a:p>
            <a:r>
              <a:rPr lang="en-US" dirty="0"/>
              <a:t>As a result of which the </a:t>
            </a:r>
            <a:r>
              <a:rPr lang="en-US" dirty="0" err="1"/>
              <a:t>Rs</a:t>
            </a:r>
            <a:r>
              <a:rPr lang="en-US" dirty="0"/>
              <a:t> 500 million was paid to Pakistan, but </a:t>
            </a:r>
            <a:r>
              <a:rPr lang="en-US" dirty="0" err="1"/>
              <a:t>Rs</a:t>
            </a:r>
            <a:r>
              <a:rPr lang="en-US" dirty="0"/>
              <a:t> 50 million was not given. </a:t>
            </a:r>
          </a:p>
          <a:p>
            <a:r>
              <a:rPr lang="en-US" b="1" dirty="0"/>
              <a:t>Canal Water Dispute</a:t>
            </a:r>
            <a:endParaRPr lang="en-US" dirty="0"/>
          </a:p>
          <a:p>
            <a:r>
              <a:rPr lang="en-US" dirty="0"/>
              <a:t>On 1</a:t>
            </a:r>
            <a:r>
              <a:rPr lang="en-US" baseline="30000" dirty="0"/>
              <a:t>st</a:t>
            </a:r>
            <a:r>
              <a:rPr lang="en-US" dirty="0"/>
              <a:t> April, 1948 India stopped the water of Ravi and Sutlej at </a:t>
            </a:r>
            <a:r>
              <a:rPr lang="en-US" dirty="0" err="1"/>
              <a:t>Madhopur</a:t>
            </a:r>
            <a:r>
              <a:rPr lang="en-US" dirty="0"/>
              <a:t> and </a:t>
            </a:r>
            <a:r>
              <a:rPr lang="en-US" dirty="0" err="1"/>
              <a:t>Ferozpur</a:t>
            </a:r>
            <a:r>
              <a:rPr lang="en-US" dirty="0"/>
              <a:t> headworks respectively. </a:t>
            </a:r>
          </a:p>
          <a:p>
            <a:endParaRPr lang="en-US" dirty="0"/>
          </a:p>
        </p:txBody>
      </p:sp>
    </p:spTree>
    <p:extLst>
      <p:ext uri="{BB962C8B-B14F-4D97-AF65-F5344CB8AC3E}">
        <p14:creationId xmlns:p14="http://schemas.microsoft.com/office/powerpoint/2010/main" val="2111741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normAutofit lnSpcReduction="10000"/>
          </a:bodyPr>
          <a:lstStyle/>
          <a:p>
            <a:r>
              <a:rPr lang="en-US" dirty="0"/>
              <a:t>PPP government dissolved the Baluchistan assembly only after two weeks.</a:t>
            </a:r>
          </a:p>
          <a:p>
            <a:r>
              <a:rPr lang="en-US" dirty="0"/>
              <a:t>The government of Punjab ran by the IJI leader Nawaz Sharif also faced strained relationship with the central government of PPP.</a:t>
            </a:r>
          </a:p>
          <a:p>
            <a:r>
              <a:rPr lang="en-US" dirty="0"/>
              <a:t>Nawaz Sharif in collusion with the President Ghulam </a:t>
            </a:r>
            <a:r>
              <a:rPr lang="en-US" dirty="0" err="1"/>
              <a:t>Ishaq</a:t>
            </a:r>
            <a:r>
              <a:rPr lang="en-US" dirty="0"/>
              <a:t> khan planned to dissolve the assembles. </a:t>
            </a:r>
          </a:p>
          <a:p>
            <a:r>
              <a:rPr lang="en-US" dirty="0"/>
              <a:t>The 8</a:t>
            </a:r>
            <a:r>
              <a:rPr lang="en-US" baseline="30000" dirty="0"/>
              <a:t>th</a:t>
            </a:r>
            <a:r>
              <a:rPr lang="en-US" dirty="0"/>
              <a:t> amendment that was passed during the Zia era has provided the president the powers to dissolve the assemblies both central and provincial in certain circumstances. However, the certain circumstances were not clarified by him what it meant. </a:t>
            </a:r>
          </a:p>
          <a:p>
            <a:r>
              <a:rPr lang="en-US" dirty="0"/>
              <a:t>The political conditions of Sindh also deteriorated due to the strained relationship of MQM with PPP. </a:t>
            </a:r>
          </a:p>
          <a:p>
            <a:r>
              <a:rPr lang="en-US" dirty="0"/>
              <a:t>A no confidence motion was put forward by IJI in the provincial assembly. On August 1990 Ghulam </a:t>
            </a:r>
            <a:r>
              <a:rPr lang="en-US" dirty="0" err="1"/>
              <a:t>Ishaq</a:t>
            </a:r>
            <a:r>
              <a:rPr lang="en-US" dirty="0"/>
              <a:t> Khan using his Presidential powers dissolved the assembly.</a:t>
            </a:r>
          </a:p>
        </p:txBody>
      </p:sp>
    </p:spTree>
    <p:extLst>
      <p:ext uri="{BB962C8B-B14F-4D97-AF65-F5344CB8AC3E}">
        <p14:creationId xmlns:p14="http://schemas.microsoft.com/office/powerpoint/2010/main" val="3915056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US" dirty="0"/>
              <a:t>Nawaz Sharif Era (1990-1993)</a:t>
            </a:r>
          </a:p>
        </p:txBody>
      </p:sp>
      <p:sp>
        <p:nvSpPr>
          <p:cNvPr id="3" name="Content Placeholder 2"/>
          <p:cNvSpPr>
            <a:spLocks noGrp="1"/>
          </p:cNvSpPr>
          <p:nvPr>
            <p:ph idx="1"/>
          </p:nvPr>
        </p:nvSpPr>
        <p:spPr>
          <a:xfrm>
            <a:off x="838200" y="1068946"/>
            <a:ext cx="10515600" cy="5108017"/>
          </a:xfrm>
        </p:spPr>
        <p:txBody>
          <a:bodyPr>
            <a:normAutofit fontScale="92500"/>
          </a:bodyPr>
          <a:lstStyle/>
          <a:p>
            <a:r>
              <a:rPr lang="en-US" dirty="0"/>
              <a:t>The IJI under the leadership of Nawaz Sharif won the majority seats in National and Punjab assembly. </a:t>
            </a:r>
          </a:p>
          <a:p>
            <a:r>
              <a:rPr lang="en-US" dirty="0"/>
              <a:t>Nawaz Sharif became the President and Ghulam </a:t>
            </a:r>
            <a:r>
              <a:rPr lang="en-US" dirty="0" err="1"/>
              <a:t>Ishaq</a:t>
            </a:r>
            <a:r>
              <a:rPr lang="en-US" dirty="0"/>
              <a:t> Khan became the President. </a:t>
            </a:r>
          </a:p>
          <a:p>
            <a:r>
              <a:rPr lang="en-US" b="1" dirty="0"/>
              <a:t>Reforms introduced by Nawaz Sharif</a:t>
            </a:r>
          </a:p>
          <a:p>
            <a:r>
              <a:rPr lang="en-US" dirty="0"/>
              <a:t>Privatization program was initiated by Nawaz Sharif. In 1991-92, 35 units were privatized. In 1992-93, another 28 units were privatized. The two commercial banks MCB and Allied banks were also privatized. </a:t>
            </a:r>
          </a:p>
          <a:p>
            <a:r>
              <a:rPr lang="en-US" dirty="0"/>
              <a:t>A Yellow cab scheme was introduced for providing job opportunities to the unemployed people. </a:t>
            </a:r>
          </a:p>
          <a:p>
            <a:r>
              <a:rPr lang="en-US" dirty="0"/>
              <a:t>Construction of motorways was also initiated to connect Islamabad to Lahore and Peshawar.</a:t>
            </a:r>
          </a:p>
          <a:p>
            <a:endParaRPr lang="en-US" dirty="0"/>
          </a:p>
        </p:txBody>
      </p:sp>
    </p:spTree>
    <p:extLst>
      <p:ext uri="{BB962C8B-B14F-4D97-AF65-F5344CB8AC3E}">
        <p14:creationId xmlns:p14="http://schemas.microsoft.com/office/powerpoint/2010/main" val="2806434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fontScale="90000"/>
          </a:bodyPr>
          <a:lstStyle/>
          <a:p>
            <a:r>
              <a:rPr lang="en-US" dirty="0"/>
              <a:t>Dissolution of Nawaz Sharif government</a:t>
            </a:r>
          </a:p>
        </p:txBody>
      </p:sp>
      <p:sp>
        <p:nvSpPr>
          <p:cNvPr id="3" name="Content Placeholder 2"/>
          <p:cNvSpPr>
            <a:spLocks noGrp="1"/>
          </p:cNvSpPr>
          <p:nvPr>
            <p:ph idx="1"/>
          </p:nvPr>
        </p:nvSpPr>
        <p:spPr>
          <a:xfrm>
            <a:off x="838200" y="940158"/>
            <a:ext cx="10515600" cy="5236805"/>
          </a:xfrm>
        </p:spPr>
        <p:txBody>
          <a:bodyPr/>
          <a:lstStyle/>
          <a:p>
            <a:r>
              <a:rPr lang="en-US" dirty="0"/>
              <a:t>Disagreement emerged between the Nawaz Sharif and Ghulam </a:t>
            </a:r>
            <a:r>
              <a:rPr lang="en-US" dirty="0" err="1"/>
              <a:t>Ishaq</a:t>
            </a:r>
            <a:r>
              <a:rPr lang="en-US" dirty="0"/>
              <a:t> Khan over the appointment of Chief of army staff.</a:t>
            </a:r>
          </a:p>
          <a:p>
            <a:r>
              <a:rPr lang="en-US" dirty="0"/>
              <a:t>Ghulam </a:t>
            </a:r>
            <a:r>
              <a:rPr lang="en-US" dirty="0" err="1"/>
              <a:t>Ishaq</a:t>
            </a:r>
            <a:r>
              <a:rPr lang="en-US" dirty="0"/>
              <a:t> khan ignoring the discretionary power of the Prime minister in appointment of the chief of army staff appointed General Ashraf </a:t>
            </a:r>
            <a:r>
              <a:rPr lang="en-US" dirty="0" err="1"/>
              <a:t>Kakar</a:t>
            </a:r>
            <a:r>
              <a:rPr lang="en-US" dirty="0"/>
              <a:t> as the Chief of Army staff.</a:t>
            </a:r>
          </a:p>
          <a:p>
            <a:r>
              <a:rPr lang="en-US" dirty="0"/>
              <a:t>Nawaz Sharif did not has the majority in the National Assembly to scrap the 8</a:t>
            </a:r>
            <a:r>
              <a:rPr lang="en-US" baseline="30000" dirty="0"/>
              <a:t>th</a:t>
            </a:r>
            <a:r>
              <a:rPr lang="en-US" dirty="0"/>
              <a:t> amendment from the constitution that gave the President power to dissolve the assemblies both provincial and the central.</a:t>
            </a:r>
          </a:p>
          <a:p>
            <a:r>
              <a:rPr lang="en-US" dirty="0"/>
              <a:t>Benazir entered into a deal with the President to dissolve the assembly, she promised that she would make him President on the day she became President.  </a:t>
            </a:r>
          </a:p>
        </p:txBody>
      </p:sp>
    </p:spTree>
    <p:extLst>
      <p:ext uri="{BB962C8B-B14F-4D97-AF65-F5344CB8AC3E}">
        <p14:creationId xmlns:p14="http://schemas.microsoft.com/office/powerpoint/2010/main" val="1419575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
            <a:ext cx="10515600" cy="6073932"/>
          </a:xfrm>
        </p:spPr>
        <p:txBody>
          <a:bodyPr/>
          <a:lstStyle/>
          <a:p>
            <a:r>
              <a:rPr lang="en-US" dirty="0"/>
              <a:t>President dismissed the assembly and charged Nawaz Sharif of indulged into corruption in the privatization process.</a:t>
            </a:r>
          </a:p>
          <a:p>
            <a:r>
              <a:rPr lang="en-US" dirty="0"/>
              <a:t>Nawaz Sharif challenged the dissolution in the supreme court as illegal and unconstitutional. </a:t>
            </a:r>
          </a:p>
          <a:p>
            <a:r>
              <a:rPr lang="en-US" dirty="0"/>
              <a:t>Supreme court restored the government. </a:t>
            </a:r>
          </a:p>
          <a:p>
            <a:r>
              <a:rPr lang="en-US" dirty="0"/>
              <a:t>The President moved a no confidence motion in the NWFP to thwart the government.</a:t>
            </a:r>
          </a:p>
          <a:p>
            <a:r>
              <a:rPr lang="en-US" dirty="0"/>
              <a:t>At the end Nawaz Sharif was compelled by the Chief of army staff to resign, which he has not opposed and resigned in 1993. </a:t>
            </a:r>
          </a:p>
          <a:p>
            <a:endParaRPr lang="en-US" dirty="0"/>
          </a:p>
        </p:txBody>
      </p:sp>
    </p:spTree>
    <p:extLst>
      <p:ext uri="{BB962C8B-B14F-4D97-AF65-F5344CB8AC3E}">
        <p14:creationId xmlns:p14="http://schemas.microsoft.com/office/powerpoint/2010/main" val="3647027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729579"/>
          </a:xfrm>
        </p:spPr>
        <p:txBody>
          <a:bodyPr/>
          <a:lstStyle/>
          <a:p>
            <a:r>
              <a:rPr lang="en-US" dirty="0"/>
              <a:t>Benazir Bhutto Era (1993- 1996)</a:t>
            </a:r>
          </a:p>
        </p:txBody>
      </p:sp>
      <p:sp>
        <p:nvSpPr>
          <p:cNvPr id="3" name="Content Placeholder 2"/>
          <p:cNvSpPr>
            <a:spLocks noGrp="1"/>
          </p:cNvSpPr>
          <p:nvPr>
            <p:ph idx="1"/>
          </p:nvPr>
        </p:nvSpPr>
        <p:spPr>
          <a:xfrm>
            <a:off x="838200" y="888642"/>
            <a:ext cx="10515600" cy="5288321"/>
          </a:xfrm>
        </p:spPr>
        <p:txBody>
          <a:bodyPr>
            <a:normAutofit/>
          </a:bodyPr>
          <a:lstStyle/>
          <a:p>
            <a:r>
              <a:rPr lang="en-US" dirty="0"/>
              <a:t>The general elections for the national assembly were held on 6</a:t>
            </a:r>
            <a:r>
              <a:rPr lang="en-US" baseline="30000" dirty="0"/>
              <a:t>th</a:t>
            </a:r>
            <a:r>
              <a:rPr lang="en-US" dirty="0"/>
              <a:t> October, 1993.</a:t>
            </a:r>
          </a:p>
          <a:p>
            <a:r>
              <a:rPr lang="en-US" dirty="0"/>
              <a:t>PPP won the majority while Nawaz Sharif PML was not able to compete PPP. </a:t>
            </a:r>
          </a:p>
          <a:p>
            <a:r>
              <a:rPr lang="en-US" dirty="0"/>
              <a:t>Benazir became Prime minister for the second term, and Farooq Ahmed Khan </a:t>
            </a:r>
            <a:r>
              <a:rPr lang="en-US" dirty="0" err="1"/>
              <a:t>leghari</a:t>
            </a:r>
            <a:r>
              <a:rPr lang="en-US" dirty="0"/>
              <a:t> became the President.</a:t>
            </a:r>
          </a:p>
          <a:p>
            <a:pPr marL="0" indent="0">
              <a:buNone/>
            </a:pPr>
            <a:r>
              <a:rPr lang="en-US" b="1" dirty="0"/>
              <a:t>Political conditions </a:t>
            </a:r>
          </a:p>
          <a:p>
            <a:r>
              <a:rPr lang="en-US" dirty="0"/>
              <a:t>PML formed a coalition government in NWFP which was ousted after two months of its formation.</a:t>
            </a:r>
          </a:p>
          <a:p>
            <a:r>
              <a:rPr lang="en-US" dirty="0"/>
              <a:t>The law and order conditions deteriorated in Karachi in which PPP conducted extra judicial killing.</a:t>
            </a:r>
          </a:p>
          <a:p>
            <a:endParaRPr lang="en-US" dirty="0"/>
          </a:p>
          <a:p>
            <a:endParaRPr lang="en-US" dirty="0"/>
          </a:p>
          <a:p>
            <a:endParaRPr lang="en-US" dirty="0"/>
          </a:p>
        </p:txBody>
      </p:sp>
    </p:spTree>
    <p:extLst>
      <p:ext uri="{BB962C8B-B14F-4D97-AF65-F5344CB8AC3E}">
        <p14:creationId xmlns:p14="http://schemas.microsoft.com/office/powerpoint/2010/main" val="625594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a:t>Asif Ali </a:t>
            </a:r>
            <a:r>
              <a:rPr lang="en-US" dirty="0" err="1"/>
              <a:t>Zardari</a:t>
            </a:r>
            <a:r>
              <a:rPr lang="en-US" dirty="0"/>
              <a:t> the husband of Benazir came under sever criticism due to his involvement in corruption.</a:t>
            </a:r>
          </a:p>
          <a:p>
            <a:pPr marL="0" indent="0">
              <a:buNone/>
            </a:pPr>
            <a:r>
              <a:rPr lang="en-US" b="1" dirty="0"/>
              <a:t>Judges case</a:t>
            </a:r>
          </a:p>
          <a:p>
            <a:r>
              <a:rPr lang="en-US" dirty="0"/>
              <a:t>The supreme court of Pakistan gave a judgment on the appointment of the judges. </a:t>
            </a:r>
          </a:p>
          <a:p>
            <a:r>
              <a:rPr lang="en-US" dirty="0"/>
              <a:t>The PPP government resisted that judgment which was a violation of the constitutional method that the executive and the judicial authorities should work in assistance with the supreme court.</a:t>
            </a:r>
          </a:p>
          <a:p>
            <a:r>
              <a:rPr lang="en-US" dirty="0"/>
              <a:t>The </a:t>
            </a:r>
            <a:r>
              <a:rPr lang="en-US" dirty="0" err="1"/>
              <a:t>Jamaat-i-Islami</a:t>
            </a:r>
            <a:r>
              <a:rPr lang="en-US" dirty="0"/>
              <a:t> gave a sit in in front of the National Assembly.</a:t>
            </a:r>
          </a:p>
          <a:p>
            <a:r>
              <a:rPr lang="en-US" dirty="0"/>
              <a:t>The President using his powers under article 58-2B dissolved the assembly on the charges of corruption. </a:t>
            </a:r>
          </a:p>
        </p:txBody>
      </p:sp>
    </p:spTree>
    <p:extLst>
      <p:ext uri="{BB962C8B-B14F-4D97-AF65-F5344CB8AC3E}">
        <p14:creationId xmlns:p14="http://schemas.microsoft.com/office/powerpoint/2010/main" val="19305073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US" dirty="0"/>
              <a:t>Nawaz Sharif Era (1997-1999)</a:t>
            </a:r>
          </a:p>
        </p:txBody>
      </p:sp>
      <p:sp>
        <p:nvSpPr>
          <p:cNvPr id="3" name="Content Placeholder 2"/>
          <p:cNvSpPr>
            <a:spLocks noGrp="1"/>
          </p:cNvSpPr>
          <p:nvPr>
            <p:ph idx="1"/>
          </p:nvPr>
        </p:nvSpPr>
        <p:spPr>
          <a:xfrm>
            <a:off x="838200" y="1056068"/>
            <a:ext cx="10515600" cy="5120895"/>
          </a:xfrm>
        </p:spPr>
        <p:txBody>
          <a:bodyPr/>
          <a:lstStyle/>
          <a:p>
            <a:r>
              <a:rPr lang="en-US" dirty="0"/>
              <a:t>Imran Khan formed his party with the name Pakistan </a:t>
            </a:r>
            <a:r>
              <a:rPr lang="en-US" dirty="0" err="1"/>
              <a:t>Tehrik</a:t>
            </a:r>
            <a:r>
              <a:rPr lang="en-US" dirty="0"/>
              <a:t>-e-</a:t>
            </a:r>
            <a:r>
              <a:rPr lang="en-US" dirty="0" err="1"/>
              <a:t>Insaf</a:t>
            </a:r>
            <a:r>
              <a:rPr lang="en-US" dirty="0"/>
              <a:t> few days before the general elections were scheduled.</a:t>
            </a:r>
          </a:p>
          <a:p>
            <a:r>
              <a:rPr lang="en-US" dirty="0"/>
              <a:t>The general elections were held on 2</a:t>
            </a:r>
            <a:r>
              <a:rPr lang="en-US" baseline="30000" dirty="0"/>
              <a:t>nd</a:t>
            </a:r>
            <a:r>
              <a:rPr lang="en-US" dirty="0"/>
              <a:t> February 1997 in which PML (N) won majority of the seats in Punjab and Sindh. </a:t>
            </a:r>
          </a:p>
          <a:p>
            <a:r>
              <a:rPr lang="en-US" dirty="0"/>
              <a:t>Nawaz Sharif became Prime minister.</a:t>
            </a:r>
          </a:p>
          <a:p>
            <a:pPr marL="0" indent="0">
              <a:buNone/>
            </a:pPr>
            <a:r>
              <a:rPr lang="en-US" b="1" dirty="0"/>
              <a:t>National Debt Retirement scheme</a:t>
            </a:r>
          </a:p>
          <a:p>
            <a:r>
              <a:rPr lang="en-US" dirty="0"/>
              <a:t>The scheme was introduced to relieve the economy of its devastated status. </a:t>
            </a:r>
          </a:p>
          <a:p>
            <a:r>
              <a:rPr lang="en-US" dirty="0"/>
              <a:t>Domestic debt 1987 </a:t>
            </a:r>
            <a:r>
              <a:rPr lang="en-US" dirty="0" err="1"/>
              <a:t>Rs</a:t>
            </a:r>
            <a:r>
              <a:rPr lang="en-US" dirty="0"/>
              <a:t>. 247 billion which became Rs.908 billion</a:t>
            </a:r>
          </a:p>
          <a:p>
            <a:r>
              <a:rPr lang="en-US" dirty="0"/>
              <a:t>External debt 1987 </a:t>
            </a:r>
            <a:r>
              <a:rPr lang="en-US" dirty="0" err="1"/>
              <a:t>Rs</a:t>
            </a:r>
            <a:r>
              <a:rPr lang="en-US" dirty="0"/>
              <a:t>. 208 billion which became </a:t>
            </a:r>
            <a:r>
              <a:rPr lang="en-US" dirty="0" err="1"/>
              <a:t>Rs</a:t>
            </a:r>
            <a:r>
              <a:rPr lang="en-US" dirty="0"/>
              <a:t>. 809 billion</a:t>
            </a:r>
          </a:p>
        </p:txBody>
      </p:sp>
    </p:spTree>
    <p:extLst>
      <p:ext uri="{BB962C8B-B14F-4D97-AF65-F5344CB8AC3E}">
        <p14:creationId xmlns:p14="http://schemas.microsoft.com/office/powerpoint/2010/main" val="820724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lnSpcReduction="10000"/>
          </a:bodyPr>
          <a:lstStyle/>
          <a:p>
            <a:pPr marL="0" indent="0">
              <a:buNone/>
            </a:pPr>
            <a:r>
              <a:rPr lang="en-US" b="1" dirty="0"/>
              <a:t>Accountability</a:t>
            </a:r>
          </a:p>
          <a:p>
            <a:r>
              <a:rPr lang="en-US" dirty="0"/>
              <a:t>Accountability cell was established with the purpose of dealing with those officials who were found engaged in corruption.</a:t>
            </a:r>
          </a:p>
          <a:p>
            <a:pPr marL="0" indent="0">
              <a:buNone/>
            </a:pPr>
            <a:r>
              <a:rPr lang="en-US" b="1" dirty="0"/>
              <a:t>13</a:t>
            </a:r>
            <a:r>
              <a:rPr lang="en-US" b="1" baseline="30000" dirty="0"/>
              <a:t>th</a:t>
            </a:r>
            <a:r>
              <a:rPr lang="en-US" b="1" dirty="0"/>
              <a:t> constitutional </a:t>
            </a:r>
            <a:r>
              <a:rPr lang="en-US" b="1" dirty="0" err="1"/>
              <a:t>amendement</a:t>
            </a:r>
            <a:endParaRPr lang="en-US" b="1" dirty="0"/>
          </a:p>
          <a:p>
            <a:r>
              <a:rPr lang="en-US" dirty="0"/>
              <a:t>The article 58-2B that gave powers to the President to dissolve the provincial assembly and the article 112(2) which gave power to dissolve the national assembly was taken away from the president.</a:t>
            </a:r>
          </a:p>
          <a:p>
            <a:pPr marL="0" indent="0">
              <a:buNone/>
            </a:pPr>
            <a:r>
              <a:rPr lang="en-US" b="1" dirty="0"/>
              <a:t>Motorway (M2)</a:t>
            </a:r>
          </a:p>
          <a:p>
            <a:r>
              <a:rPr lang="en-US" dirty="0"/>
              <a:t>On 26</a:t>
            </a:r>
            <a:r>
              <a:rPr lang="en-US" baseline="30000" dirty="0"/>
              <a:t>th</a:t>
            </a:r>
            <a:r>
              <a:rPr lang="en-US" dirty="0"/>
              <a:t> November, 1997 Nawaz Sharif inaugurated the Lahore-Islamabad motorway. </a:t>
            </a:r>
          </a:p>
          <a:p>
            <a:r>
              <a:rPr lang="en-US" dirty="0"/>
              <a:t>The motorway was aimed to link the land locked countries of central Asia to the sea port of Pakistan. </a:t>
            </a:r>
          </a:p>
          <a:p>
            <a:r>
              <a:rPr lang="en-US" dirty="0"/>
              <a:t>It was important for transporting the goods for agricultural and industrial development. </a:t>
            </a:r>
          </a:p>
          <a:p>
            <a:endParaRPr lang="en-US" dirty="0"/>
          </a:p>
        </p:txBody>
      </p:sp>
    </p:spTree>
    <p:extLst>
      <p:ext uri="{BB962C8B-B14F-4D97-AF65-F5344CB8AC3E}">
        <p14:creationId xmlns:p14="http://schemas.microsoft.com/office/powerpoint/2010/main" val="1435397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pPr marL="0" indent="0">
              <a:buNone/>
            </a:pPr>
            <a:r>
              <a:rPr lang="en-US" b="1" dirty="0"/>
              <a:t>Nuclear Missile</a:t>
            </a:r>
          </a:p>
          <a:p>
            <a:r>
              <a:rPr lang="en-US" dirty="0"/>
              <a:t>On 28</a:t>
            </a:r>
            <a:r>
              <a:rPr lang="en-US" baseline="30000" dirty="0"/>
              <a:t>th</a:t>
            </a:r>
            <a:r>
              <a:rPr lang="en-US" dirty="0"/>
              <a:t> May, 1998, Pakistan in response to the nuclear explosions of India conducted explosion of nuclear weapons at </a:t>
            </a:r>
            <a:r>
              <a:rPr lang="en-US" dirty="0" err="1"/>
              <a:t>Chaghi</a:t>
            </a:r>
            <a:r>
              <a:rPr lang="en-US" dirty="0"/>
              <a:t>.</a:t>
            </a:r>
          </a:p>
          <a:p>
            <a:pPr marL="0" indent="0">
              <a:buNone/>
            </a:pPr>
            <a:r>
              <a:rPr lang="en-US" b="1" dirty="0"/>
              <a:t>Lahore Declaration</a:t>
            </a:r>
          </a:p>
          <a:p>
            <a:r>
              <a:rPr lang="en-US" dirty="0"/>
              <a:t>On 20</a:t>
            </a:r>
            <a:r>
              <a:rPr lang="en-US" baseline="30000" dirty="0"/>
              <a:t>th</a:t>
            </a:r>
            <a:r>
              <a:rPr lang="en-US" dirty="0"/>
              <a:t> February Indian Prime minister Atal Bihari Vajpayee came to Lahore for inauguration of Delhi-Lahore bus service.</a:t>
            </a:r>
          </a:p>
          <a:p>
            <a:r>
              <a:rPr lang="en-US" dirty="0"/>
              <a:t>Both the leaders decided to do every effort to bring peace in the country, and to commit themselves to the nuclear disarmament.</a:t>
            </a:r>
          </a:p>
          <a:p>
            <a:pPr marL="0" indent="0">
              <a:buNone/>
            </a:pPr>
            <a:endParaRPr lang="en-US" dirty="0"/>
          </a:p>
        </p:txBody>
      </p:sp>
    </p:spTree>
    <p:extLst>
      <p:ext uri="{BB962C8B-B14F-4D97-AF65-F5344CB8AC3E}">
        <p14:creationId xmlns:p14="http://schemas.microsoft.com/office/powerpoint/2010/main" val="3646857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b="1" dirty="0" err="1"/>
              <a:t>Musharaf</a:t>
            </a:r>
            <a:r>
              <a:rPr lang="en-US" b="1" dirty="0"/>
              <a:t> Era (1999-2008)</a:t>
            </a:r>
          </a:p>
        </p:txBody>
      </p:sp>
      <p:sp>
        <p:nvSpPr>
          <p:cNvPr id="3" name="Content Placeholder 2"/>
          <p:cNvSpPr>
            <a:spLocks noGrp="1"/>
          </p:cNvSpPr>
          <p:nvPr>
            <p:ph idx="1"/>
          </p:nvPr>
        </p:nvSpPr>
        <p:spPr>
          <a:xfrm>
            <a:off x="838200" y="1120462"/>
            <a:ext cx="10515600" cy="5056501"/>
          </a:xfrm>
        </p:spPr>
        <p:txBody>
          <a:bodyPr>
            <a:normAutofit lnSpcReduction="10000"/>
          </a:bodyPr>
          <a:lstStyle/>
          <a:p>
            <a:r>
              <a:rPr lang="en-US" dirty="0"/>
              <a:t>The government of Nawaz Sharif was dismantled by the chief of army staff General </a:t>
            </a:r>
            <a:r>
              <a:rPr lang="en-US" dirty="0" err="1"/>
              <a:t>Pervaiz</a:t>
            </a:r>
            <a:r>
              <a:rPr lang="en-US" dirty="0"/>
              <a:t> </a:t>
            </a:r>
            <a:r>
              <a:rPr lang="en-US" dirty="0" err="1"/>
              <a:t>Musharaf</a:t>
            </a:r>
            <a:r>
              <a:rPr lang="en-US" dirty="0"/>
              <a:t>.</a:t>
            </a:r>
          </a:p>
          <a:p>
            <a:r>
              <a:rPr lang="en-US" dirty="0"/>
              <a:t>Nawaz Sharif has agreed to the cease fire on the </a:t>
            </a:r>
            <a:r>
              <a:rPr lang="en-US" dirty="0" err="1"/>
              <a:t>Kargil</a:t>
            </a:r>
            <a:r>
              <a:rPr lang="en-US" dirty="0"/>
              <a:t> issue on the advice of USA, and deposed General </a:t>
            </a:r>
            <a:r>
              <a:rPr lang="en-US" dirty="0" err="1"/>
              <a:t>Pervaiz</a:t>
            </a:r>
            <a:r>
              <a:rPr lang="en-US" dirty="0"/>
              <a:t> </a:t>
            </a:r>
            <a:r>
              <a:rPr lang="en-US" dirty="0" err="1"/>
              <a:t>Musharaf</a:t>
            </a:r>
            <a:r>
              <a:rPr lang="en-US" dirty="0"/>
              <a:t> as the chief of army staff. </a:t>
            </a:r>
          </a:p>
          <a:p>
            <a:r>
              <a:rPr lang="en-US" dirty="0"/>
              <a:t>The senate, national assembly and the four provincial assemblies were dissolved by General </a:t>
            </a:r>
            <a:r>
              <a:rPr lang="en-US" dirty="0" err="1"/>
              <a:t>Musharaf</a:t>
            </a:r>
            <a:r>
              <a:rPr lang="en-US" dirty="0"/>
              <a:t>. </a:t>
            </a:r>
          </a:p>
          <a:p>
            <a:r>
              <a:rPr lang="en-US" dirty="0"/>
              <a:t>He introduced the Local government setup on the similar lines on which it was existed on the rule of previous military rulers.</a:t>
            </a:r>
          </a:p>
          <a:p>
            <a:pPr marL="0" indent="0">
              <a:buNone/>
            </a:pPr>
            <a:r>
              <a:rPr lang="en-US" b="1" dirty="0"/>
              <a:t>Agra Summit</a:t>
            </a:r>
          </a:p>
          <a:p>
            <a:pPr marL="0" indent="0">
              <a:buNone/>
            </a:pPr>
            <a:r>
              <a:rPr lang="en-US" dirty="0"/>
              <a:t>As a result of the </a:t>
            </a:r>
            <a:r>
              <a:rPr lang="en-US" dirty="0" err="1"/>
              <a:t>Kargil</a:t>
            </a:r>
            <a:r>
              <a:rPr lang="en-US" dirty="0"/>
              <a:t> clash the relations between India and Pakistan was strained. </a:t>
            </a:r>
          </a:p>
        </p:txBody>
      </p:sp>
    </p:spTree>
    <p:extLst>
      <p:ext uri="{BB962C8B-B14F-4D97-AF65-F5344CB8AC3E}">
        <p14:creationId xmlns:p14="http://schemas.microsoft.com/office/powerpoint/2010/main" val="399925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4364"/>
          <a:stretch/>
        </p:blipFill>
        <p:spPr>
          <a:xfrm>
            <a:off x="1519707" y="193183"/>
            <a:ext cx="8680361" cy="6156102"/>
          </a:xfrm>
        </p:spPr>
      </p:pic>
    </p:spTree>
    <p:extLst>
      <p:ext uri="{BB962C8B-B14F-4D97-AF65-F5344CB8AC3E}">
        <p14:creationId xmlns:p14="http://schemas.microsoft.com/office/powerpoint/2010/main" val="3630663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
            <a:ext cx="10515600" cy="6073932"/>
          </a:xfrm>
        </p:spPr>
        <p:txBody>
          <a:bodyPr/>
          <a:lstStyle/>
          <a:p>
            <a:r>
              <a:rPr lang="en-US" dirty="0"/>
              <a:t>Indian Prime minister Atal Bihari invited </a:t>
            </a:r>
            <a:r>
              <a:rPr lang="en-US" dirty="0" err="1"/>
              <a:t>Pervaiz</a:t>
            </a:r>
            <a:r>
              <a:rPr lang="en-US" dirty="0"/>
              <a:t> </a:t>
            </a:r>
            <a:r>
              <a:rPr lang="en-US" dirty="0" err="1"/>
              <a:t>Musharaf</a:t>
            </a:r>
            <a:r>
              <a:rPr lang="en-US" dirty="0"/>
              <a:t> for a dialogue. </a:t>
            </a:r>
          </a:p>
          <a:p>
            <a:r>
              <a:rPr lang="en-US" dirty="0" err="1"/>
              <a:t>Pervaiz</a:t>
            </a:r>
            <a:r>
              <a:rPr lang="en-US" dirty="0"/>
              <a:t> </a:t>
            </a:r>
            <a:r>
              <a:rPr lang="en-US" dirty="0" err="1"/>
              <a:t>Musharaf</a:t>
            </a:r>
            <a:r>
              <a:rPr lang="en-US" dirty="0"/>
              <a:t> started dialogue with Atal Bihari on 14</a:t>
            </a:r>
            <a:r>
              <a:rPr lang="en-US" baseline="30000" dirty="0"/>
              <a:t>th</a:t>
            </a:r>
            <a:r>
              <a:rPr lang="en-US" dirty="0"/>
              <a:t> August 2001.</a:t>
            </a:r>
          </a:p>
          <a:p>
            <a:r>
              <a:rPr lang="en-US" dirty="0"/>
              <a:t>They discussed the cooperation on trade, visa restriction, exchange of technology. </a:t>
            </a:r>
          </a:p>
          <a:p>
            <a:r>
              <a:rPr lang="en-US" dirty="0" err="1"/>
              <a:t>Pervaiz</a:t>
            </a:r>
            <a:r>
              <a:rPr lang="en-US" dirty="0"/>
              <a:t> </a:t>
            </a:r>
            <a:r>
              <a:rPr lang="en-US" dirty="0" err="1"/>
              <a:t>Musharaf</a:t>
            </a:r>
            <a:r>
              <a:rPr lang="en-US" dirty="0"/>
              <a:t> demanded that no peace and no agreement could be reached in between the two countries if the Kashmir issue has not been taken into account. </a:t>
            </a:r>
          </a:p>
          <a:p>
            <a:r>
              <a:rPr lang="en-US" dirty="0"/>
              <a:t>The talks failed on this point. </a:t>
            </a:r>
          </a:p>
          <a:p>
            <a:pPr marL="0" indent="0">
              <a:buNone/>
            </a:pPr>
            <a:r>
              <a:rPr lang="en-US" b="1" dirty="0"/>
              <a:t>War on terror</a:t>
            </a:r>
          </a:p>
          <a:p>
            <a:r>
              <a:rPr lang="en-US" dirty="0"/>
              <a:t>On 9</a:t>
            </a:r>
            <a:r>
              <a:rPr lang="en-US" baseline="30000" dirty="0"/>
              <a:t>th</a:t>
            </a:r>
            <a:r>
              <a:rPr lang="en-US" dirty="0"/>
              <a:t> September 2001, The World trade center, and Pentagon was attacked through the hijacked plane. </a:t>
            </a:r>
          </a:p>
        </p:txBody>
      </p:sp>
    </p:spTree>
    <p:extLst>
      <p:ext uri="{BB962C8B-B14F-4D97-AF65-F5344CB8AC3E}">
        <p14:creationId xmlns:p14="http://schemas.microsoft.com/office/powerpoint/2010/main" val="21809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dirty="0"/>
              <a:t>USA held Osama Bin Laden responsible for the attacks and demanded the Taliban regime in Afghanistan to hand him over to them.</a:t>
            </a:r>
          </a:p>
          <a:p>
            <a:r>
              <a:rPr lang="en-US" dirty="0"/>
              <a:t>Taliban government has rejected the allegation of USA</a:t>
            </a:r>
          </a:p>
          <a:p>
            <a:r>
              <a:rPr lang="en-US" dirty="0"/>
              <a:t>On 7</a:t>
            </a:r>
            <a:r>
              <a:rPr lang="en-US" baseline="30000" dirty="0"/>
              <a:t>th</a:t>
            </a:r>
            <a:r>
              <a:rPr lang="en-US" dirty="0"/>
              <a:t> October, USA along with Britain invaded Afghanistan.</a:t>
            </a:r>
          </a:p>
          <a:p>
            <a:r>
              <a:rPr lang="en-US" dirty="0"/>
              <a:t>President Bush called </a:t>
            </a:r>
            <a:r>
              <a:rPr lang="en-US" dirty="0" err="1"/>
              <a:t>Musharaf</a:t>
            </a:r>
            <a:r>
              <a:rPr lang="en-US" dirty="0"/>
              <a:t> to ask that whether he is with him or on the side of the Taliban regime. </a:t>
            </a:r>
            <a:r>
              <a:rPr lang="en-US" dirty="0" err="1"/>
              <a:t>Musharaf</a:t>
            </a:r>
            <a:r>
              <a:rPr lang="en-US" dirty="0"/>
              <a:t> sided with USA.</a:t>
            </a:r>
          </a:p>
          <a:p>
            <a:r>
              <a:rPr lang="en-US" dirty="0"/>
              <a:t>The USA and Pakistan agreed that Pakistan would share the intelligence, provide the bases in Pakistan to launch attacks in Afghanistan, and provide logistical support.</a:t>
            </a:r>
          </a:p>
          <a:p>
            <a:r>
              <a:rPr lang="en-US" dirty="0"/>
              <a:t>The religious parties opposed the decision of the </a:t>
            </a:r>
            <a:r>
              <a:rPr lang="en-US" dirty="0" err="1"/>
              <a:t>Musharaf</a:t>
            </a:r>
            <a:r>
              <a:rPr lang="en-US" dirty="0"/>
              <a:t> regime for taking the side of USA. Demonstrations were held at Peshawar and Quetta.</a:t>
            </a:r>
          </a:p>
          <a:p>
            <a:endParaRPr lang="en-US" dirty="0"/>
          </a:p>
          <a:p>
            <a:endParaRPr lang="en-US" dirty="0"/>
          </a:p>
        </p:txBody>
      </p:sp>
    </p:spTree>
    <p:extLst>
      <p:ext uri="{BB962C8B-B14F-4D97-AF65-F5344CB8AC3E}">
        <p14:creationId xmlns:p14="http://schemas.microsoft.com/office/powerpoint/2010/main" val="17480126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pPr marL="0" indent="0">
              <a:buNone/>
            </a:pPr>
            <a:r>
              <a:rPr lang="en-US" b="1" dirty="0"/>
              <a:t>National Referendum 2002</a:t>
            </a:r>
          </a:p>
          <a:p>
            <a:r>
              <a:rPr lang="en-US" dirty="0"/>
              <a:t>Some political parties opposed it which included: PPP, PML(N), ANP, and MQM.</a:t>
            </a:r>
          </a:p>
          <a:p>
            <a:r>
              <a:rPr lang="en-US" dirty="0"/>
              <a:t>Some parties supported the referendum: PTI, and PAT</a:t>
            </a:r>
          </a:p>
          <a:p>
            <a:r>
              <a:rPr lang="en-US" dirty="0"/>
              <a:t>Despite of opposition Musharraf won the referendum.</a:t>
            </a:r>
          </a:p>
          <a:p>
            <a:pPr marL="0" indent="0">
              <a:buNone/>
            </a:pPr>
            <a:r>
              <a:rPr lang="en-US" b="1" dirty="0"/>
              <a:t>16</a:t>
            </a:r>
            <a:r>
              <a:rPr lang="en-US" b="1" baseline="30000" dirty="0"/>
              <a:t>th</a:t>
            </a:r>
            <a:r>
              <a:rPr lang="en-US" b="1" dirty="0"/>
              <a:t> Constitutional amendment</a:t>
            </a:r>
          </a:p>
          <a:p>
            <a:r>
              <a:rPr lang="en-US" dirty="0"/>
              <a:t>The article 58-2B was reintroduced that increased the power of the President to dismiss the provincial governments.</a:t>
            </a:r>
          </a:p>
          <a:p>
            <a:pPr marL="0" indent="0">
              <a:buNone/>
            </a:pPr>
            <a:r>
              <a:rPr lang="en-US" b="1" dirty="0"/>
              <a:t>17</a:t>
            </a:r>
            <a:r>
              <a:rPr lang="en-US" b="1" baseline="30000" dirty="0"/>
              <a:t>th</a:t>
            </a:r>
            <a:r>
              <a:rPr lang="en-US" b="1" dirty="0"/>
              <a:t> Constitutional amendment</a:t>
            </a:r>
          </a:p>
          <a:p>
            <a:r>
              <a:rPr lang="en-US" dirty="0"/>
              <a:t>It provided </a:t>
            </a:r>
            <a:r>
              <a:rPr lang="en-US" dirty="0" err="1"/>
              <a:t>Musharaf</a:t>
            </a:r>
            <a:r>
              <a:rPr lang="en-US" dirty="0"/>
              <a:t> to keep two offices at the same time that is chief of army staff and President. </a:t>
            </a:r>
          </a:p>
          <a:p>
            <a:endParaRPr lang="en-US" dirty="0"/>
          </a:p>
        </p:txBody>
      </p:sp>
    </p:spTree>
    <p:extLst>
      <p:ext uri="{BB962C8B-B14F-4D97-AF65-F5344CB8AC3E}">
        <p14:creationId xmlns:p14="http://schemas.microsoft.com/office/powerpoint/2010/main" val="3863359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r>
              <a:rPr lang="en-US" b="1" dirty="0"/>
              <a:t>Removal of Chief Justice of Pakistan</a:t>
            </a:r>
          </a:p>
          <a:p>
            <a:r>
              <a:rPr lang="en-US" dirty="0" err="1"/>
              <a:t>Musharaf</a:t>
            </a:r>
            <a:r>
              <a:rPr lang="en-US" dirty="0"/>
              <a:t> removed the chief justice of Pakistan on the charges of misconduct.</a:t>
            </a:r>
          </a:p>
          <a:p>
            <a:r>
              <a:rPr lang="en-US" dirty="0"/>
              <a:t>The lawyers started to stage protest  all over the country and demanded to restore the chief justice.</a:t>
            </a:r>
          </a:p>
          <a:p>
            <a:r>
              <a:rPr lang="en-US" b="1" dirty="0"/>
              <a:t>Charter of Democracy</a:t>
            </a:r>
          </a:p>
          <a:p>
            <a:r>
              <a:rPr lang="en-US" dirty="0"/>
              <a:t>Benazir and Nawaz Sharif were in exile. They met in London and signed charter of Democracy. The charter was aimed to promote democracy and eliminate the influence of the army in the politics of Pakistan.</a:t>
            </a:r>
          </a:p>
          <a:p>
            <a:r>
              <a:rPr lang="en-US" dirty="0"/>
              <a:t>Benazir arrived in Pakistan on 18</a:t>
            </a:r>
            <a:r>
              <a:rPr lang="en-US" baseline="30000" dirty="0"/>
              <a:t>th</a:t>
            </a:r>
            <a:r>
              <a:rPr lang="en-US" dirty="0"/>
              <a:t> October 2007, she was attacked on the day she arrived. The suicide attack at her rally killed almost 150 people.</a:t>
            </a:r>
          </a:p>
        </p:txBody>
      </p:sp>
    </p:spTree>
    <p:extLst>
      <p:ext uri="{BB962C8B-B14F-4D97-AF65-F5344CB8AC3E}">
        <p14:creationId xmlns:p14="http://schemas.microsoft.com/office/powerpoint/2010/main" val="2581915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err="1"/>
              <a:t>Musharaf</a:t>
            </a:r>
            <a:r>
              <a:rPr lang="en-US" dirty="0"/>
              <a:t> declared emergency in Pakistan due to increase suicide bombings on the government and military institutions. The constitution was suspended. </a:t>
            </a:r>
          </a:p>
          <a:p>
            <a:r>
              <a:rPr lang="en-US" dirty="0"/>
              <a:t>The terrorist activity was increasing due to which </a:t>
            </a:r>
            <a:r>
              <a:rPr lang="en-US" dirty="0" err="1"/>
              <a:t>Musharaf</a:t>
            </a:r>
            <a:r>
              <a:rPr lang="en-US" dirty="0"/>
              <a:t> launched operation against Lal Masjid and its supporters in Swat. </a:t>
            </a:r>
          </a:p>
          <a:p>
            <a:r>
              <a:rPr lang="en-US" dirty="0"/>
              <a:t>Nawaz Sharif also returned from exile on 25</a:t>
            </a:r>
            <a:r>
              <a:rPr lang="en-US" baseline="30000" dirty="0"/>
              <a:t>th</a:t>
            </a:r>
            <a:r>
              <a:rPr lang="en-US" dirty="0"/>
              <a:t> November 2007 with the mediation of Saudi king.</a:t>
            </a:r>
          </a:p>
          <a:p>
            <a:r>
              <a:rPr lang="en-US" dirty="0" err="1"/>
              <a:t>Musharaf</a:t>
            </a:r>
            <a:r>
              <a:rPr lang="en-US" dirty="0"/>
              <a:t> abdicated from the post of Chief of army staff and General </a:t>
            </a:r>
            <a:r>
              <a:rPr lang="en-US" dirty="0" err="1"/>
              <a:t>Ashfaq</a:t>
            </a:r>
            <a:r>
              <a:rPr lang="en-US" dirty="0"/>
              <a:t> </a:t>
            </a:r>
            <a:r>
              <a:rPr lang="en-US" dirty="0" err="1"/>
              <a:t>Pervaiz</a:t>
            </a:r>
            <a:r>
              <a:rPr lang="en-US" dirty="0"/>
              <a:t> </a:t>
            </a:r>
            <a:r>
              <a:rPr lang="en-US" dirty="0" err="1"/>
              <a:t>Kiyani</a:t>
            </a:r>
            <a:r>
              <a:rPr lang="en-US" dirty="0"/>
              <a:t> became the new army chief. </a:t>
            </a:r>
          </a:p>
          <a:p>
            <a:pPr marL="0" indent="0">
              <a:buNone/>
            </a:pPr>
            <a:r>
              <a:rPr lang="en-US" b="1" dirty="0"/>
              <a:t>General Elections </a:t>
            </a:r>
          </a:p>
          <a:p>
            <a:r>
              <a:rPr lang="en-US" dirty="0"/>
              <a:t>The general elections were scheduled to be held on January 2008, but due to the assassination of Benazir Bhutto it was delayed. </a:t>
            </a:r>
          </a:p>
        </p:txBody>
      </p:sp>
    </p:spTree>
    <p:extLst>
      <p:ext uri="{BB962C8B-B14F-4D97-AF65-F5344CB8AC3E}">
        <p14:creationId xmlns:p14="http://schemas.microsoft.com/office/powerpoint/2010/main" val="2744477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lstStyle/>
          <a:p>
            <a:r>
              <a:rPr lang="en-US" dirty="0"/>
              <a:t>The opposition started to demand the restoration of the judiciary and </a:t>
            </a:r>
            <a:r>
              <a:rPr lang="en-US" dirty="0" err="1"/>
              <a:t>Musharaf</a:t>
            </a:r>
            <a:r>
              <a:rPr lang="en-US" dirty="0"/>
              <a:t> to step down.</a:t>
            </a:r>
          </a:p>
          <a:p>
            <a:r>
              <a:rPr lang="en-US" dirty="0"/>
              <a:t>The PPP won major seats in three provinces of Baluchistan, Sindh, and Punjab. In NWFP ANP won majority.</a:t>
            </a:r>
          </a:p>
          <a:p>
            <a:pPr marL="0" indent="0">
              <a:buNone/>
            </a:pPr>
            <a:r>
              <a:rPr lang="en-US" b="1" dirty="0"/>
              <a:t>The long March of Lawyers</a:t>
            </a:r>
          </a:p>
          <a:p>
            <a:r>
              <a:rPr lang="en-US" dirty="0"/>
              <a:t>On 17</a:t>
            </a:r>
            <a:r>
              <a:rPr lang="en-US" baseline="30000" dirty="0"/>
              <a:t>th</a:t>
            </a:r>
            <a:r>
              <a:rPr lang="en-US" dirty="0"/>
              <a:t> May 2008, The Lawyers gathered in Lahore to discuss the restoration of the chief justice of Pakistan.</a:t>
            </a:r>
          </a:p>
          <a:p>
            <a:r>
              <a:rPr lang="en-US" dirty="0"/>
              <a:t>They decided to start a long march from Lahore to Islamabad.</a:t>
            </a:r>
          </a:p>
          <a:p>
            <a:r>
              <a:rPr lang="en-US" dirty="0"/>
              <a:t>The members of civil society and the political parties also joined them</a:t>
            </a:r>
          </a:p>
          <a:p>
            <a:r>
              <a:rPr lang="en-US" dirty="0"/>
              <a:t>The political parties which came to join hands with lawyers included PML-N, JI, PTI</a:t>
            </a:r>
          </a:p>
          <a:p>
            <a:pPr marL="0" indent="0">
              <a:buNone/>
            </a:pPr>
            <a:endParaRPr lang="en-US" dirty="0"/>
          </a:p>
        </p:txBody>
      </p:sp>
    </p:spTree>
    <p:extLst>
      <p:ext uri="{BB962C8B-B14F-4D97-AF65-F5344CB8AC3E}">
        <p14:creationId xmlns:p14="http://schemas.microsoft.com/office/powerpoint/2010/main" val="132824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lstStyle/>
          <a:p>
            <a:pPr marL="0" lvl="0" indent="0">
              <a:buNone/>
            </a:pPr>
            <a:r>
              <a:rPr lang="en-US" b="1" dirty="0">
                <a:solidFill>
                  <a:prstClr val="black"/>
                </a:solidFill>
              </a:rPr>
              <a:t>Formation of the coalition government </a:t>
            </a:r>
          </a:p>
          <a:p>
            <a:pPr lvl="0"/>
            <a:r>
              <a:rPr lang="en-US" dirty="0">
                <a:solidFill>
                  <a:prstClr val="black"/>
                </a:solidFill>
              </a:rPr>
              <a:t>Nawaz Sharif joined the coalition of </a:t>
            </a:r>
            <a:r>
              <a:rPr lang="en-US" dirty="0" err="1">
                <a:solidFill>
                  <a:prstClr val="black"/>
                </a:solidFill>
              </a:rPr>
              <a:t>Zardari</a:t>
            </a:r>
            <a:r>
              <a:rPr lang="en-US" dirty="0">
                <a:solidFill>
                  <a:prstClr val="black"/>
                </a:solidFill>
              </a:rPr>
              <a:t> and ANP to form a coalition government </a:t>
            </a:r>
          </a:p>
          <a:p>
            <a:pPr lvl="0"/>
            <a:r>
              <a:rPr lang="en-US" dirty="0">
                <a:solidFill>
                  <a:prstClr val="black"/>
                </a:solidFill>
              </a:rPr>
              <a:t>Nawaz Sharif and </a:t>
            </a:r>
            <a:r>
              <a:rPr lang="en-US" dirty="0" err="1">
                <a:solidFill>
                  <a:prstClr val="black"/>
                </a:solidFill>
              </a:rPr>
              <a:t>Zardari</a:t>
            </a:r>
            <a:r>
              <a:rPr lang="en-US" dirty="0">
                <a:solidFill>
                  <a:prstClr val="black"/>
                </a:solidFill>
              </a:rPr>
              <a:t> signed Murree declaration in which it was decided to restore the deposed judges. </a:t>
            </a:r>
          </a:p>
          <a:p>
            <a:pPr lvl="0"/>
            <a:r>
              <a:rPr lang="en-US" dirty="0">
                <a:solidFill>
                  <a:prstClr val="black"/>
                </a:solidFill>
              </a:rPr>
              <a:t>The coalition also went ahead to compel </a:t>
            </a:r>
            <a:r>
              <a:rPr lang="en-US" dirty="0" err="1">
                <a:solidFill>
                  <a:prstClr val="black"/>
                </a:solidFill>
              </a:rPr>
              <a:t>Musharaf</a:t>
            </a:r>
            <a:r>
              <a:rPr lang="en-US" dirty="0">
                <a:solidFill>
                  <a:prstClr val="black"/>
                </a:solidFill>
              </a:rPr>
              <a:t> to step down. </a:t>
            </a:r>
          </a:p>
          <a:p>
            <a:pPr lvl="0"/>
            <a:r>
              <a:rPr lang="en-US" dirty="0">
                <a:solidFill>
                  <a:prstClr val="black"/>
                </a:solidFill>
              </a:rPr>
              <a:t>All of the four provincial assemblies passed the no confidence motion against </a:t>
            </a:r>
            <a:r>
              <a:rPr lang="en-US" dirty="0" err="1">
                <a:solidFill>
                  <a:prstClr val="black"/>
                </a:solidFill>
              </a:rPr>
              <a:t>Musharaf</a:t>
            </a:r>
            <a:r>
              <a:rPr lang="en-US" dirty="0">
                <a:solidFill>
                  <a:prstClr val="black"/>
                </a:solidFill>
              </a:rPr>
              <a:t>.</a:t>
            </a:r>
          </a:p>
          <a:p>
            <a:r>
              <a:rPr lang="en-US" dirty="0" err="1"/>
              <a:t>Musharaf</a:t>
            </a:r>
            <a:r>
              <a:rPr lang="en-US" dirty="0"/>
              <a:t> agreed to resign and on 18</a:t>
            </a:r>
            <a:r>
              <a:rPr lang="en-US" baseline="30000" dirty="0"/>
              <a:t>th</a:t>
            </a:r>
            <a:r>
              <a:rPr lang="en-US" dirty="0"/>
              <a:t> August 2008 </a:t>
            </a:r>
            <a:r>
              <a:rPr lang="en-US" dirty="0" err="1"/>
              <a:t>Musharaf</a:t>
            </a:r>
            <a:r>
              <a:rPr lang="en-US" dirty="0"/>
              <a:t> resigned from the post of President. </a:t>
            </a:r>
          </a:p>
          <a:p>
            <a:pPr marL="0" indent="0">
              <a:buNone/>
            </a:pPr>
            <a:endParaRPr lang="en-US" dirty="0"/>
          </a:p>
        </p:txBody>
      </p:sp>
    </p:spTree>
    <p:extLst>
      <p:ext uri="{BB962C8B-B14F-4D97-AF65-F5344CB8AC3E}">
        <p14:creationId xmlns:p14="http://schemas.microsoft.com/office/powerpoint/2010/main" val="1967663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dirty="0"/>
              <a:t>Asif Ali </a:t>
            </a:r>
            <a:r>
              <a:rPr lang="en-US" dirty="0" err="1"/>
              <a:t>Zardari</a:t>
            </a:r>
            <a:r>
              <a:rPr lang="en-US" dirty="0"/>
              <a:t> Era (2008-2013)</a:t>
            </a:r>
          </a:p>
        </p:txBody>
      </p:sp>
      <p:sp>
        <p:nvSpPr>
          <p:cNvPr id="3" name="Content Placeholder 2"/>
          <p:cNvSpPr>
            <a:spLocks noGrp="1"/>
          </p:cNvSpPr>
          <p:nvPr>
            <p:ph idx="1"/>
          </p:nvPr>
        </p:nvSpPr>
        <p:spPr>
          <a:xfrm>
            <a:off x="838200" y="1107584"/>
            <a:ext cx="10515600" cy="5254579"/>
          </a:xfrm>
        </p:spPr>
        <p:txBody>
          <a:bodyPr>
            <a:normAutofit/>
          </a:bodyPr>
          <a:lstStyle/>
          <a:p>
            <a:r>
              <a:rPr lang="en-US" dirty="0"/>
              <a:t>Asif Ali </a:t>
            </a:r>
            <a:r>
              <a:rPr lang="en-US" dirty="0" err="1"/>
              <a:t>Zardari</a:t>
            </a:r>
            <a:r>
              <a:rPr lang="en-US" dirty="0"/>
              <a:t> became the President while Syed </a:t>
            </a:r>
            <a:r>
              <a:rPr lang="en-US" dirty="0" err="1"/>
              <a:t>Yousaf</a:t>
            </a:r>
            <a:r>
              <a:rPr lang="en-US" dirty="0"/>
              <a:t> Raza Gilani became the Prime minister of Pakistan.</a:t>
            </a:r>
          </a:p>
          <a:p>
            <a:pPr marL="0" indent="0">
              <a:buNone/>
            </a:pPr>
            <a:r>
              <a:rPr lang="en-US" b="1" dirty="0"/>
              <a:t>Pak-China Friendship</a:t>
            </a:r>
          </a:p>
          <a:p>
            <a:r>
              <a:rPr lang="en-US" dirty="0"/>
              <a:t>Asif Ali </a:t>
            </a:r>
            <a:r>
              <a:rPr lang="en-US" dirty="0" err="1"/>
              <a:t>Zardari</a:t>
            </a:r>
            <a:r>
              <a:rPr lang="en-US" dirty="0"/>
              <a:t> visited China on the invitation of China on 20</a:t>
            </a:r>
            <a:r>
              <a:rPr lang="en-US" baseline="30000" dirty="0"/>
              <a:t>th</a:t>
            </a:r>
            <a:r>
              <a:rPr lang="en-US" dirty="0"/>
              <a:t> February 2008.</a:t>
            </a:r>
          </a:p>
          <a:p>
            <a:r>
              <a:rPr lang="en-US" dirty="0"/>
              <a:t>Pakistan and China passed several agreements which included power, agriculture, finance, banking, infrastructure development, and bilateral trade.</a:t>
            </a:r>
          </a:p>
          <a:p>
            <a:r>
              <a:rPr lang="en-US" dirty="0"/>
              <a:t>It was decided that China would construct small dams in Pakistan. </a:t>
            </a:r>
          </a:p>
          <a:p>
            <a:r>
              <a:rPr lang="en-US" dirty="0"/>
              <a:t>China would invest $448 in the production of hydel power in Pakistan. </a:t>
            </a:r>
          </a:p>
          <a:p>
            <a:r>
              <a:rPr lang="en-US" dirty="0" err="1"/>
              <a:t>Gawader</a:t>
            </a:r>
            <a:r>
              <a:rPr lang="en-US" dirty="0"/>
              <a:t> port would be established by China.</a:t>
            </a:r>
          </a:p>
        </p:txBody>
      </p:sp>
    </p:spTree>
    <p:extLst>
      <p:ext uri="{BB962C8B-B14F-4D97-AF65-F5344CB8AC3E}">
        <p14:creationId xmlns:p14="http://schemas.microsoft.com/office/powerpoint/2010/main" val="1090643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a:t>China would open also open the commercial banks in Pakistan</a:t>
            </a:r>
          </a:p>
          <a:p>
            <a:r>
              <a:rPr lang="en-US" dirty="0"/>
              <a:t>The railway link and access to the </a:t>
            </a:r>
            <a:r>
              <a:rPr lang="en-US" dirty="0" err="1"/>
              <a:t>Gawader</a:t>
            </a:r>
            <a:r>
              <a:rPr lang="en-US" dirty="0"/>
              <a:t> port would be established as well.</a:t>
            </a:r>
          </a:p>
          <a:p>
            <a:pPr marL="0" indent="0">
              <a:buNone/>
            </a:pPr>
            <a:r>
              <a:rPr lang="en-US" b="1" dirty="0"/>
              <a:t>Second Long March</a:t>
            </a:r>
          </a:p>
          <a:p>
            <a:r>
              <a:rPr lang="en-US" dirty="0"/>
              <a:t>The first long march has not restored the deposed chief justice of Pakistan, hence the lawyers decided to conduct the second long march. </a:t>
            </a:r>
          </a:p>
          <a:p>
            <a:r>
              <a:rPr lang="en-US" dirty="0"/>
              <a:t>It was decided that they would began their second long march from Karachi to Islamabad.</a:t>
            </a:r>
          </a:p>
          <a:p>
            <a:r>
              <a:rPr lang="en-US" dirty="0"/>
              <a:t>PML-N and PTI joined the long march of the lawyers. </a:t>
            </a:r>
          </a:p>
          <a:p>
            <a:r>
              <a:rPr lang="en-US" dirty="0"/>
              <a:t>However, the chief justice was restored before the long march reached Islamabad. </a:t>
            </a:r>
          </a:p>
        </p:txBody>
      </p:sp>
    </p:spTree>
    <p:extLst>
      <p:ext uri="{BB962C8B-B14F-4D97-AF65-F5344CB8AC3E}">
        <p14:creationId xmlns:p14="http://schemas.microsoft.com/office/powerpoint/2010/main" val="585147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b="1" dirty="0"/>
              <a:t>Military operations</a:t>
            </a:r>
          </a:p>
          <a:p>
            <a:r>
              <a:rPr lang="en-US" dirty="0"/>
              <a:t>The operation against Lal masjid in Islamabad by the </a:t>
            </a:r>
            <a:r>
              <a:rPr lang="en-US" dirty="0" err="1"/>
              <a:t>Musharaf</a:t>
            </a:r>
            <a:r>
              <a:rPr lang="en-US" dirty="0"/>
              <a:t> government had incited the expansion of the counter attacks by the religious fundamentalist in Swat.</a:t>
            </a:r>
          </a:p>
          <a:p>
            <a:r>
              <a:rPr lang="en-US" dirty="0"/>
              <a:t>The movement with the name of </a:t>
            </a:r>
            <a:r>
              <a:rPr lang="en-US" dirty="0" err="1"/>
              <a:t>Tanzeem</a:t>
            </a:r>
            <a:r>
              <a:rPr lang="en-US" dirty="0"/>
              <a:t>-e-</a:t>
            </a:r>
            <a:r>
              <a:rPr lang="en-US" dirty="0" err="1"/>
              <a:t>Nifaz</a:t>
            </a:r>
            <a:r>
              <a:rPr lang="en-US" dirty="0"/>
              <a:t>-e-</a:t>
            </a:r>
            <a:r>
              <a:rPr lang="en-US" dirty="0" err="1"/>
              <a:t>Shariat</a:t>
            </a:r>
            <a:r>
              <a:rPr lang="en-US" dirty="0"/>
              <a:t>-e-</a:t>
            </a:r>
            <a:r>
              <a:rPr lang="en-US" dirty="0" err="1"/>
              <a:t>Muhammadi</a:t>
            </a:r>
            <a:r>
              <a:rPr lang="en-US" dirty="0"/>
              <a:t> (TSNM) was launched by </a:t>
            </a:r>
            <a:r>
              <a:rPr lang="en-US" dirty="0" err="1"/>
              <a:t>Maulana</a:t>
            </a:r>
            <a:r>
              <a:rPr lang="en-US" dirty="0"/>
              <a:t> Sufi Muhammad.</a:t>
            </a:r>
          </a:p>
          <a:p>
            <a:r>
              <a:rPr lang="en-US" dirty="0"/>
              <a:t>Meanwhile the </a:t>
            </a:r>
            <a:r>
              <a:rPr lang="en-US" dirty="0" err="1"/>
              <a:t>Tehrek</a:t>
            </a:r>
            <a:r>
              <a:rPr lang="en-US" dirty="0"/>
              <a:t>-e-Taliban-</a:t>
            </a:r>
            <a:r>
              <a:rPr lang="en-US" dirty="0" err="1"/>
              <a:t>i</a:t>
            </a:r>
            <a:r>
              <a:rPr lang="en-US" dirty="0"/>
              <a:t>-Pakistan TTP which was waging a </a:t>
            </a:r>
            <a:r>
              <a:rPr lang="en-US" dirty="0" err="1"/>
              <a:t>Jehad</a:t>
            </a:r>
            <a:r>
              <a:rPr lang="en-US" dirty="0"/>
              <a:t> against the Pakistani military since the military has joined hands with the USA. TTP was attacking the NATO supply also.</a:t>
            </a:r>
          </a:p>
          <a:p>
            <a:r>
              <a:rPr lang="en-US" dirty="0"/>
              <a:t>TTP joined hands with TSNM </a:t>
            </a:r>
          </a:p>
          <a:p>
            <a:r>
              <a:rPr lang="en-US" dirty="0"/>
              <a:t>An agreement was signed between </a:t>
            </a:r>
            <a:r>
              <a:rPr lang="en-US" dirty="0" err="1"/>
              <a:t>Maulana</a:t>
            </a:r>
            <a:r>
              <a:rPr lang="en-US" dirty="0"/>
              <a:t> Sufi Muhammad and government </a:t>
            </a:r>
            <a:r>
              <a:rPr lang="en-US" dirty="0" err="1"/>
              <a:t>Nizam</a:t>
            </a:r>
            <a:r>
              <a:rPr lang="en-US" dirty="0"/>
              <a:t>-e-</a:t>
            </a:r>
            <a:r>
              <a:rPr lang="en-US" dirty="0" err="1"/>
              <a:t>Adl</a:t>
            </a:r>
            <a:r>
              <a:rPr lang="en-US" dirty="0"/>
              <a:t> regulation 2009, in which the Sharia was enforced in </a:t>
            </a:r>
            <a:r>
              <a:rPr lang="en-US" dirty="0" err="1"/>
              <a:t>Malakand</a:t>
            </a:r>
            <a:r>
              <a:rPr lang="en-US" dirty="0"/>
              <a:t> and </a:t>
            </a:r>
            <a:r>
              <a:rPr lang="en-US" dirty="0" err="1"/>
              <a:t>Bajaur</a:t>
            </a:r>
            <a:r>
              <a:rPr lang="en-US" dirty="0"/>
              <a:t> agency.</a:t>
            </a:r>
          </a:p>
        </p:txBody>
      </p:sp>
    </p:spTree>
    <p:extLst>
      <p:ext uri="{BB962C8B-B14F-4D97-AF65-F5344CB8AC3E}">
        <p14:creationId xmlns:p14="http://schemas.microsoft.com/office/powerpoint/2010/main" val="120998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normAutofit/>
          </a:bodyPr>
          <a:lstStyle/>
          <a:p>
            <a:r>
              <a:rPr lang="en-US" dirty="0"/>
              <a:t>Pakistan’s economy was predominantly agricultural and the water was the backbone of Pakistan’s economy. </a:t>
            </a:r>
          </a:p>
          <a:p>
            <a:r>
              <a:rPr lang="en-US" dirty="0"/>
              <a:t>Pakistan was compelled to purchase the water from India in the initial times. </a:t>
            </a:r>
          </a:p>
          <a:p>
            <a:r>
              <a:rPr lang="en-US" dirty="0"/>
              <a:t>Pakistan took the issue to World Bank; as a result of which, Indus water treaty was signed between India and Pakistan in 1960. </a:t>
            </a:r>
          </a:p>
          <a:p>
            <a:r>
              <a:rPr lang="en-US" dirty="0"/>
              <a:t>The control of three eastern rivers: </a:t>
            </a:r>
            <a:r>
              <a:rPr lang="en-US" dirty="0" err="1"/>
              <a:t>Sultej</a:t>
            </a:r>
            <a:r>
              <a:rPr lang="en-US" dirty="0"/>
              <a:t>, Ravi, and Beas was given to India, and the control of three western rivers: Indus, </a:t>
            </a:r>
            <a:r>
              <a:rPr lang="en-US" dirty="0" err="1"/>
              <a:t>Jehlum</a:t>
            </a:r>
            <a:r>
              <a:rPr lang="en-US" dirty="0"/>
              <a:t>, and Chenab was given to Pakistan.</a:t>
            </a:r>
          </a:p>
          <a:p>
            <a:r>
              <a:rPr lang="en-US" b="1" dirty="0"/>
              <a:t>The Accession of Princely States</a:t>
            </a:r>
            <a:endParaRPr lang="en-US" dirty="0"/>
          </a:p>
          <a:p>
            <a:r>
              <a:rPr lang="en-US" b="1" dirty="0"/>
              <a:t>Junagarh</a:t>
            </a:r>
            <a:endParaRPr lang="en-US" dirty="0"/>
          </a:p>
          <a:p>
            <a:r>
              <a:rPr lang="en-US" dirty="0"/>
              <a:t>The ruler of the princely state was a Muslim but the majority of the population were Hindus..</a:t>
            </a:r>
          </a:p>
          <a:p>
            <a:endParaRPr lang="en-US" dirty="0"/>
          </a:p>
        </p:txBody>
      </p:sp>
    </p:spTree>
    <p:extLst>
      <p:ext uri="{BB962C8B-B14F-4D97-AF65-F5344CB8AC3E}">
        <p14:creationId xmlns:p14="http://schemas.microsoft.com/office/powerpoint/2010/main" val="138263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b="1" dirty="0"/>
              <a:t>Operation Rah-e-</a:t>
            </a:r>
            <a:r>
              <a:rPr lang="en-US" b="1" dirty="0" err="1"/>
              <a:t>Rast</a:t>
            </a:r>
            <a:endParaRPr lang="en-US" b="1" dirty="0"/>
          </a:p>
          <a:p>
            <a:r>
              <a:rPr lang="en-US" dirty="0"/>
              <a:t>Sufi Muhammad declared the rest of the country as </a:t>
            </a:r>
            <a:r>
              <a:rPr lang="en-US" dirty="0" err="1"/>
              <a:t>unIslamic</a:t>
            </a:r>
            <a:r>
              <a:rPr lang="en-US" dirty="0"/>
              <a:t> and all its institutions as </a:t>
            </a:r>
            <a:r>
              <a:rPr lang="en-US" dirty="0" err="1"/>
              <a:t>Wajib-ul-qatal</a:t>
            </a:r>
            <a:r>
              <a:rPr lang="en-US" dirty="0"/>
              <a:t>. They started to attack the government institutions and the law and order conditions of the region deteriorated.</a:t>
            </a:r>
          </a:p>
          <a:p>
            <a:pPr lvl="0"/>
            <a:r>
              <a:rPr lang="en-US" dirty="0">
                <a:solidFill>
                  <a:prstClr val="black"/>
                </a:solidFill>
              </a:rPr>
              <a:t>The government called an ALL Parties Conference to decide about the military operation in Swat all parties passed an unanimous resolution an approved the military operation in Swat. All political parties supported the resolution except PTI. Imran khan supported the actions of TTP and TSNM in Swat.</a:t>
            </a:r>
          </a:p>
          <a:p>
            <a:r>
              <a:rPr lang="en-US" dirty="0"/>
              <a:t>On 28</a:t>
            </a:r>
            <a:r>
              <a:rPr lang="en-US" baseline="30000" dirty="0"/>
              <a:t>th</a:t>
            </a:r>
            <a:r>
              <a:rPr lang="en-US" dirty="0"/>
              <a:t> April, 2009 the military launched an operation to get rid of the extremist forces of </a:t>
            </a:r>
            <a:r>
              <a:rPr lang="en-US" dirty="0" err="1"/>
              <a:t>Mualana</a:t>
            </a:r>
            <a:r>
              <a:rPr lang="en-US" dirty="0"/>
              <a:t> Sufi Muhammad.</a:t>
            </a:r>
          </a:p>
          <a:p>
            <a:endParaRPr lang="en-US" dirty="0"/>
          </a:p>
        </p:txBody>
      </p:sp>
    </p:spTree>
    <p:extLst>
      <p:ext uri="{BB962C8B-B14F-4D97-AF65-F5344CB8AC3E}">
        <p14:creationId xmlns:p14="http://schemas.microsoft.com/office/powerpoint/2010/main" val="11047349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5970901"/>
          </a:xfrm>
        </p:spPr>
        <p:txBody>
          <a:bodyPr/>
          <a:lstStyle/>
          <a:p>
            <a:r>
              <a:rPr lang="en-US" b="1" dirty="0"/>
              <a:t>Operation Rah-e-</a:t>
            </a:r>
            <a:r>
              <a:rPr lang="en-US" b="1" dirty="0" err="1"/>
              <a:t>Nijat</a:t>
            </a:r>
            <a:endParaRPr lang="en-US" b="1" dirty="0"/>
          </a:p>
          <a:p>
            <a:r>
              <a:rPr lang="en-US" dirty="0"/>
              <a:t>After the completion of the operation at Swat, the government contemplated another operation against the stronghold of TTP in South Waziristan. </a:t>
            </a:r>
          </a:p>
          <a:p>
            <a:r>
              <a:rPr lang="en-US" b="1" dirty="0"/>
              <a:t>18</a:t>
            </a:r>
            <a:r>
              <a:rPr lang="en-US" b="1" baseline="30000" dirty="0"/>
              <a:t>th</a:t>
            </a:r>
            <a:r>
              <a:rPr lang="en-US" b="1" dirty="0"/>
              <a:t> amendment </a:t>
            </a:r>
          </a:p>
          <a:p>
            <a:r>
              <a:rPr lang="en-US" dirty="0"/>
              <a:t>NWFP was renamed as Khyber Pakhtunkhwa</a:t>
            </a:r>
          </a:p>
          <a:p>
            <a:r>
              <a:rPr lang="en-US" dirty="0"/>
              <a:t>17 ministries were devolved to the provinces to bring forth the provincial autonomy. </a:t>
            </a:r>
          </a:p>
        </p:txBody>
      </p:sp>
    </p:spTree>
    <p:extLst>
      <p:ext uri="{BB962C8B-B14F-4D97-AF65-F5344CB8AC3E}">
        <p14:creationId xmlns:p14="http://schemas.microsoft.com/office/powerpoint/2010/main" val="41648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normAutofit lnSpcReduction="10000"/>
          </a:bodyPr>
          <a:lstStyle/>
          <a:p>
            <a:r>
              <a:rPr lang="en-US" dirty="0"/>
              <a:t>After the partition of India Junagarh and a small contagious princely state of </a:t>
            </a:r>
            <a:r>
              <a:rPr lang="en-US" dirty="0" err="1"/>
              <a:t>Manavadar</a:t>
            </a:r>
            <a:r>
              <a:rPr lang="en-US" dirty="0"/>
              <a:t> gave its accession to Pakistan. </a:t>
            </a:r>
          </a:p>
          <a:p>
            <a:r>
              <a:rPr lang="en-US" dirty="0"/>
              <a:t>Mountbatten had not accepted the accession of these states to Pakistan and declared it as a violation of the sovereignty of India.</a:t>
            </a:r>
          </a:p>
          <a:p>
            <a:r>
              <a:rPr lang="en-US" dirty="0"/>
              <a:t> He surrounded the princely state of Junagarh with Indian troops and put an economic blockade by cutting of its rail links with India.</a:t>
            </a:r>
          </a:p>
          <a:p>
            <a:r>
              <a:rPr lang="en-US" dirty="0"/>
              <a:t> The Indian army conducted a referendum in Junagarh. </a:t>
            </a:r>
          </a:p>
          <a:p>
            <a:r>
              <a:rPr lang="en-US" dirty="0"/>
              <a:t>As the majority of the population were Hindus they voted in favor of accession to India</a:t>
            </a:r>
          </a:p>
          <a:p>
            <a:r>
              <a:rPr lang="en-US" b="1" dirty="0"/>
              <a:t>Hyderabad</a:t>
            </a:r>
            <a:endParaRPr lang="en-US" dirty="0"/>
          </a:p>
          <a:p>
            <a:r>
              <a:rPr lang="en-US" dirty="0"/>
              <a:t>The ruler of Hyderabad was a Muslim who was known as </a:t>
            </a:r>
            <a:r>
              <a:rPr lang="en-US" dirty="0" err="1"/>
              <a:t>Nizam</a:t>
            </a:r>
            <a:r>
              <a:rPr lang="en-US" dirty="0"/>
              <a:t>. The State of Hyderabad was a rich state economically. The annual revenue of the state was </a:t>
            </a:r>
            <a:r>
              <a:rPr lang="en-US" dirty="0" err="1"/>
              <a:t>Rs</a:t>
            </a:r>
            <a:r>
              <a:rPr lang="en-US" dirty="0"/>
              <a:t> 260 million, and the state had its own system of currency and postage stamps. </a:t>
            </a:r>
          </a:p>
        </p:txBody>
      </p:sp>
    </p:spTree>
    <p:extLst>
      <p:ext uri="{BB962C8B-B14F-4D97-AF65-F5344CB8AC3E}">
        <p14:creationId xmlns:p14="http://schemas.microsoft.com/office/powerpoint/2010/main" val="309314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normAutofit lnSpcReduction="10000"/>
          </a:bodyPr>
          <a:lstStyle/>
          <a:p>
            <a:r>
              <a:rPr lang="en-US" dirty="0"/>
              <a:t>Therefore the state asked for an independent status similar to that of Pakistan and India.</a:t>
            </a:r>
          </a:p>
          <a:p>
            <a:r>
              <a:rPr lang="en-US" dirty="0"/>
              <a:t> Mountbatten made it clear that it was not possible for the British government to grant a dominion status to Hyderabad. </a:t>
            </a:r>
          </a:p>
          <a:p>
            <a:r>
              <a:rPr lang="en-US" dirty="0"/>
              <a:t>He said that the state was surrounded by the Indian Territory on all of the four sides, hence it was not possible to give it an independent status.</a:t>
            </a:r>
          </a:p>
          <a:p>
            <a:r>
              <a:rPr lang="en-US" dirty="0"/>
              <a:t> The </a:t>
            </a:r>
            <a:r>
              <a:rPr lang="en-US" dirty="0" err="1"/>
              <a:t>Nizam</a:t>
            </a:r>
            <a:r>
              <a:rPr lang="en-US" dirty="0"/>
              <a:t> instead of acceding of India demanded that the state would enter in a deal with India for combined defense, foreign affairs, and communication. </a:t>
            </a:r>
          </a:p>
          <a:p>
            <a:r>
              <a:rPr lang="en-US" dirty="0"/>
              <a:t>The state launched complaint against the India in United Nations Security Council. </a:t>
            </a:r>
          </a:p>
          <a:p>
            <a:r>
              <a:rPr lang="en-US" dirty="0"/>
              <a:t>However, before the UN could take any decision regarding the status of the state. The Indian army entered into the state and brought it forcefully under the control of </a:t>
            </a:r>
            <a:r>
              <a:rPr lang="en-US" dirty="0" err="1"/>
              <a:t>Inda</a:t>
            </a:r>
            <a:r>
              <a:rPr lang="en-US" dirty="0"/>
              <a:t>.</a:t>
            </a:r>
          </a:p>
          <a:p>
            <a:endParaRPr lang="en-US" dirty="0"/>
          </a:p>
        </p:txBody>
      </p:sp>
    </p:spTree>
    <p:extLst>
      <p:ext uri="{BB962C8B-B14F-4D97-AF65-F5344CB8AC3E}">
        <p14:creationId xmlns:p14="http://schemas.microsoft.com/office/powerpoint/2010/main" val="3310530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6653</Words>
  <Application>Microsoft Office PowerPoint</Application>
  <PresentationFormat>Widescreen</PresentationFormat>
  <Paragraphs>477</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Calibri Light</vt:lpstr>
      <vt:lpstr>Office Theme</vt:lpstr>
      <vt:lpstr>Post Partition Period (1947-2013)</vt:lpstr>
      <vt:lpstr>Initial problems of Pakistan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Constitutional History of Pakistan</vt:lpstr>
      <vt:lpstr>Federalism (center and province distribution of Power)</vt:lpstr>
      <vt:lpstr>Representation</vt:lpstr>
      <vt:lpstr>PowerPoint Presentation</vt:lpstr>
      <vt:lpstr>Language Issue</vt:lpstr>
      <vt:lpstr>Constitution of 1956</vt:lpstr>
      <vt:lpstr>PowerPoint Presentation</vt:lpstr>
      <vt:lpstr>PowerPoint Presentation</vt:lpstr>
      <vt:lpstr>PowerPoint Presentation</vt:lpstr>
      <vt:lpstr>Reforms introduced by Ayub Khan</vt:lpstr>
      <vt:lpstr>PowerPoint Presentation</vt:lpstr>
      <vt:lpstr>PowerPoint Presentation</vt:lpstr>
      <vt:lpstr>Basic democracies </vt:lpstr>
      <vt:lpstr>Constitution of 1962</vt:lpstr>
      <vt:lpstr>PowerPoint Presentation</vt:lpstr>
      <vt:lpstr>1965 war </vt:lpstr>
      <vt:lpstr>PowerPoint Presentation</vt:lpstr>
      <vt:lpstr>Yahya Khan and separation of East Pakistan (1969-1971)</vt:lpstr>
      <vt:lpstr>PowerPoint Presentation</vt:lpstr>
      <vt:lpstr>PowerPoint Presentation</vt:lpstr>
      <vt:lpstr>PowerPoint Presentation</vt:lpstr>
      <vt:lpstr>PowerPoint Presentation</vt:lpstr>
      <vt:lpstr>PowerPoint Presentation</vt:lpstr>
      <vt:lpstr>PowerPoint Presentation</vt:lpstr>
      <vt:lpstr>Z.A Bhutto era (1972-1977)</vt:lpstr>
      <vt:lpstr>PowerPoint Presentation</vt:lpstr>
      <vt:lpstr>PowerPoint Presentation</vt:lpstr>
      <vt:lpstr>PowerPoint Presentation</vt:lpstr>
      <vt:lpstr>Constitution of 1973</vt:lpstr>
      <vt:lpstr>PowerPoint Presentation</vt:lpstr>
      <vt:lpstr>Zia-ul-Haq Era (1977-1988)</vt:lpstr>
      <vt:lpstr>PowerPoint Presentation</vt:lpstr>
      <vt:lpstr>PowerPoint Presentation</vt:lpstr>
      <vt:lpstr>PowerPoint Presentation</vt:lpstr>
      <vt:lpstr>Benazir Bhutto Era (1988-90)</vt:lpstr>
      <vt:lpstr>PowerPoint Presentation</vt:lpstr>
      <vt:lpstr>Nawaz Sharif Era (1990-1993)</vt:lpstr>
      <vt:lpstr>Dissolution of Nawaz Sharif government</vt:lpstr>
      <vt:lpstr>PowerPoint Presentation</vt:lpstr>
      <vt:lpstr>Benazir Bhutto Era (1993- 1996)</vt:lpstr>
      <vt:lpstr>PowerPoint Presentation</vt:lpstr>
      <vt:lpstr>Nawaz Sharif Era (1997-1999)</vt:lpstr>
      <vt:lpstr>PowerPoint Presentation</vt:lpstr>
      <vt:lpstr>PowerPoint Presentation</vt:lpstr>
      <vt:lpstr>Musharaf Era (1999-2008)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Asif Ali Zardari Era (2008-2013)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Partition period (1947-2013)</dc:title>
  <dc:creator>IBRAHIM AHMED</dc:creator>
  <cp:lastModifiedBy>Kashif Ahmed</cp:lastModifiedBy>
  <cp:revision>5</cp:revision>
  <dcterms:created xsi:type="dcterms:W3CDTF">2020-10-28T05:52:28Z</dcterms:created>
  <dcterms:modified xsi:type="dcterms:W3CDTF">2021-11-17T07:46:10Z</dcterms:modified>
</cp:coreProperties>
</file>