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4630400" cy="8229600"/>
  <p:notesSz cx="8229600" cy="14630400"/>
  <p:embeddedFontLst>
    <p:embeddedFont>
      <p:font typeface="Paperlogy 4 Regular" pitchFamily="2" charset="-127"/>
      <p:regular r:id="rId16"/>
    </p:embeddedFont>
    <p:embeddedFont>
      <p:font typeface="Paperlogy 5 Medium" pitchFamily="2" charset="-127"/>
      <p:regular r:id="rId17"/>
    </p:embeddedFont>
    <p:embeddedFont>
      <p:font typeface="Paperlogy 6 SemiBold" pitchFamily="2" charset="-127"/>
      <p:regular r:id="rId18"/>
      <p:bold r:id="rId19"/>
    </p:embeddedFont>
    <p:embeddedFont>
      <p:font typeface="Paperlogy 7 Bold" pitchFamily="2" charset="-127"/>
      <p:bold r:id="rId20"/>
    </p:embeddedFont>
    <p:embeddedFont>
      <p:font typeface="Paperlogy 8 ExtraBold" pitchFamily="2" charset="-127"/>
      <p:bold r:id="rId21"/>
    </p:embeddedFont>
    <p:embeddedFont>
      <p:font typeface="Paperlogy 9 Black" pitchFamily="2" charset="-127"/>
      <p:bold r:id="rId22"/>
    </p:embeddedFont>
    <p:embeddedFont>
      <p:font typeface="Sora Medium" pitchFamily="2" charset="0"/>
      <p:regular r:id="rId2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B2FB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09"/>
    <p:restoredTop sz="94610"/>
  </p:normalViewPr>
  <p:slideViewPr>
    <p:cSldViewPr snapToGrid="0" snapToObjects="1">
      <p:cViewPr varScale="1">
        <p:scale>
          <a:sx n="129" d="100"/>
          <a:sy n="129" d="100"/>
        </p:scale>
        <p:origin x="68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287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이번 세션에서는 우리가 참여했던 프로젝트의 역할과 소감을 공유하겠습니다.
각자의 역할과 책임은 무엇이었는지, 그리고 전체 프로세스를 통해 어떤 경험과 배움이 있었는지 말씀드리겠습니다.
이를 통해 우리가 함께 성장할 수 있었던 점을 되돌아보고, 향후 더 나은 협업을 위한 아이디어를 제시하고자 합니다.
개인적인 소감과 함께 팀 전체의 성과와 과제에 대해서도 공유하겠습니다.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F6E1E9-A9CA-5B81-47D4-08E57065B7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330342C-1E06-B3C5-1ECF-A4D8E5FA01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6B17C3C-10F5-C4CA-81ED-50E628429B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이번 세션에서는 우리가 참여했던 프로젝트의 역할과 소감을 공유하겠습니다.
각자의 역할과 책임은 무엇이었는지, 그리고 전체 프로세스를 통해 어떤 경험과 배움이 있었는지 말씀드리겠습니다.
이를 통해 우리가 함께 성장할 수 있었던 점을 되돌아보고, 향후 더 나은 협업을 위한 아이디어를 제시하고자 합니다.
개인적인 소감과 함께 팀 전체의 성과와 과제에 대해서도 공유하겠습니다.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74B21B-B471-0584-888F-7BB55C5DC3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6948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00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00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00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00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00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00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00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00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00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00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00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00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34020" y="578168"/>
            <a:ext cx="7921228" cy="13108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150"/>
              </a:lnSpc>
              <a:buNone/>
            </a:pPr>
            <a:r>
              <a:rPr lang="en-US" sz="4100" dirty="0">
                <a:solidFill>
                  <a:srgbClr val="97B8FF"/>
                </a:solidFill>
                <a:latin typeface="Sora Medium" pitchFamily="34" charset="0"/>
                <a:ea typeface="Sora Medium" pitchFamily="34" charset="-122"/>
                <a:cs typeface="Sora Medium" pitchFamily="34" charset="-120"/>
              </a:rPr>
              <a:t>█▀▄▀█ █░█ █▀ █ █▀▀ 
█░▀░█ █▄█ ▄█ █ █▄▄ </a:t>
            </a:r>
            <a:endParaRPr lang="en-US" sz="4100" dirty="0"/>
          </a:p>
        </p:txBody>
      </p:sp>
      <p:sp>
        <p:nvSpPr>
          <p:cNvPr id="3" name="Text 1"/>
          <p:cNvSpPr/>
          <p:nvPr/>
        </p:nvSpPr>
        <p:spPr>
          <a:xfrm>
            <a:off x="734020" y="2203609"/>
            <a:ext cx="13162359" cy="13108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150"/>
              </a:lnSpc>
              <a:buNone/>
            </a:pPr>
            <a:r>
              <a:rPr lang="en-US" sz="4100" dirty="0">
                <a:solidFill>
                  <a:srgbClr val="97B8FF"/>
                </a:solidFill>
                <a:latin typeface="Sora Medium" pitchFamily="34" charset="0"/>
                <a:ea typeface="Sora Medium" pitchFamily="34" charset="-122"/>
                <a:cs typeface="Sora Medium" pitchFamily="34" charset="-120"/>
              </a:rPr>
              <a:t>█▀█ █░█ █ ▀█                                                                                                                                                       ▀▀█ █▄█ █ █▄ </a:t>
            </a:r>
            <a:endParaRPr lang="en-US" sz="4100" dirty="0"/>
          </a:p>
        </p:txBody>
      </p:sp>
      <p:sp>
        <p:nvSpPr>
          <p:cNvPr id="4" name="Text 2"/>
          <p:cNvSpPr/>
          <p:nvPr/>
        </p:nvSpPr>
        <p:spPr>
          <a:xfrm>
            <a:off x="734020" y="3829050"/>
            <a:ext cx="13162359" cy="13108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150"/>
              </a:lnSpc>
              <a:buNone/>
            </a:pPr>
            <a:r>
              <a:rPr lang="en-US" sz="4100" dirty="0">
                <a:solidFill>
                  <a:srgbClr val="97B8FF"/>
                </a:solidFill>
                <a:latin typeface="Sora Medium" pitchFamily="34" charset="0"/>
                <a:ea typeface="Sora Medium" pitchFamily="34" charset="-122"/>
                <a:cs typeface="Sora Medium" pitchFamily="34" charset="-120"/>
              </a:rPr>
              <a:t>█▀▀ ▄▀█ █▀▄▀█ █▀▀                                                                                                                                                  █▄█ █▀█ █░▀░█ ██▄</a:t>
            </a:r>
            <a:endParaRPr lang="en-US" sz="4100" dirty="0"/>
          </a:p>
        </p:txBody>
      </p:sp>
      <p:sp>
        <p:nvSpPr>
          <p:cNvPr id="7" name="Text 5"/>
          <p:cNvSpPr/>
          <p:nvPr/>
        </p:nvSpPr>
        <p:spPr>
          <a:xfrm>
            <a:off x="734020" y="7315676"/>
            <a:ext cx="13162359" cy="3356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endParaRPr lang="en-US" sz="165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AA52D47-2E83-A4A8-5F40-E0D53E94E1C7}"/>
              </a:ext>
            </a:extLst>
          </p:cNvPr>
          <p:cNvSpPr/>
          <p:nvPr/>
        </p:nvSpPr>
        <p:spPr>
          <a:xfrm>
            <a:off x="12592879" y="7563679"/>
            <a:ext cx="1958009" cy="596348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 4"/>
          <p:cNvSpPr/>
          <p:nvPr/>
        </p:nvSpPr>
        <p:spPr>
          <a:xfrm>
            <a:off x="10762602" y="6988016"/>
            <a:ext cx="2727603" cy="3276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50"/>
              </a:lnSpc>
              <a:buNone/>
            </a:pPr>
            <a:r>
              <a:rPr lang="en-US" sz="4000" b="1" dirty="0">
                <a:solidFill>
                  <a:schemeClr val="bg1">
                    <a:lumMod val="75000"/>
                  </a:schemeClr>
                </a:solidFill>
                <a:latin typeface="Paperlogy 8 ExtraBold" pitchFamily="2" charset="-127"/>
                <a:ea typeface="Paperlogy 8 ExtraBold" pitchFamily="2" charset="-127"/>
                <a:cs typeface="Sora Medium" pitchFamily="34" charset="-120"/>
              </a:rPr>
              <a:t>JM</a:t>
            </a:r>
          </a:p>
          <a:p>
            <a:pPr marL="0" indent="0" algn="ctr">
              <a:lnSpc>
                <a:spcPts val="2550"/>
              </a:lnSpc>
              <a:buNone/>
            </a:pPr>
            <a:endParaRPr lang="en-US" sz="4000" b="1" dirty="0">
              <a:solidFill>
                <a:schemeClr val="bg1"/>
              </a:solidFill>
              <a:latin typeface="Paperlogy 8 ExtraBold" pitchFamily="2" charset="-127"/>
              <a:ea typeface="Paperlogy 8 ExtraBold" pitchFamily="2" charset="-127"/>
              <a:cs typeface="Sora Medium" pitchFamily="34" charset="-120"/>
            </a:endParaRPr>
          </a:p>
          <a:p>
            <a:pPr marL="0" indent="0" algn="ctr">
              <a:lnSpc>
                <a:spcPts val="2550"/>
              </a:lnSpc>
              <a:buNone/>
            </a:pPr>
            <a:r>
              <a:rPr lang="en-US" sz="4000" b="1" dirty="0">
                <a:solidFill>
                  <a:schemeClr val="bg1"/>
                </a:solidFill>
                <a:latin typeface="Paperlogy 8 ExtraBold" pitchFamily="2" charset="-127"/>
                <a:ea typeface="Paperlogy 8 ExtraBold" pitchFamily="2" charset="-127"/>
                <a:cs typeface="Sora Medium" pitchFamily="34" charset="-120"/>
              </a:rPr>
              <a:t>ENTERTAINMENT</a:t>
            </a:r>
            <a:endParaRPr lang="en-US" sz="4000" b="1" dirty="0">
              <a:solidFill>
                <a:schemeClr val="bg1"/>
              </a:solidFill>
              <a:latin typeface="Paperlogy 8 ExtraBold" pitchFamily="2" charset="-127"/>
              <a:ea typeface="Paperlogy 8 ExtraBold" pitchFamily="2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632704"/>
            <a:ext cx="13042821" cy="8505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300"/>
              </a:lnSpc>
              <a:buNone/>
            </a:pPr>
            <a:r>
              <a:rPr lang="en-US" sz="2650" dirty="0">
                <a:solidFill>
                  <a:srgbClr val="97B8FF"/>
                </a:solidFill>
                <a:latin typeface="Sora Medium" pitchFamily="34" charset="0"/>
                <a:ea typeface="Sora Medium" pitchFamily="34" charset="-122"/>
                <a:cs typeface="Sora Medium" pitchFamily="34" charset="-120"/>
              </a:rPr>
              <a:t>█▀█ ▄▀█ █▄░█ █▄▀ █ █▄░█ █▀▀                                                            </a:t>
            </a:r>
            <a:r>
              <a:rPr lang="ko-KR" altLang="en-US" sz="2650" dirty="0">
                <a:solidFill>
                  <a:srgbClr val="97B8FF"/>
                </a:solidFill>
                <a:latin typeface="Sora Medium" pitchFamily="34" charset="0"/>
                <a:ea typeface="Sora Medium" pitchFamily="34" charset="-122"/>
                <a:cs typeface="Sora Medium" pitchFamily="34" charset="-120"/>
              </a:rPr>
              <a:t>                              </a:t>
            </a:r>
            <a:r>
              <a:rPr lang="en-US" sz="2650" dirty="0">
                <a:solidFill>
                  <a:srgbClr val="97B8FF"/>
                </a:solidFill>
                <a:latin typeface="Sora Medium" pitchFamily="34" charset="0"/>
                <a:ea typeface="Sora Medium" pitchFamily="34" charset="-122"/>
                <a:cs typeface="Sora Medium" pitchFamily="34" charset="-120"/>
              </a:rPr>
              <a:t>█▀▄ █▀█ █░▀█ █░█ █ █░▀█ █▄█ </a:t>
            </a:r>
            <a:endParaRPr lang="en-US" sz="2650" dirty="0"/>
          </a:p>
        </p:txBody>
      </p:sp>
      <p:sp>
        <p:nvSpPr>
          <p:cNvPr id="3" name="Text 1"/>
          <p:cNvSpPr/>
          <p:nvPr/>
        </p:nvSpPr>
        <p:spPr>
          <a:xfrm>
            <a:off x="793790" y="2710101"/>
            <a:ext cx="13042821" cy="8505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300"/>
              </a:lnSpc>
              <a:buNone/>
            </a:pPr>
            <a:r>
              <a:rPr lang="en-US" sz="2650" dirty="0">
                <a:solidFill>
                  <a:srgbClr val="97B8FF"/>
                </a:solidFill>
                <a:latin typeface="Sora Medium" pitchFamily="34" charset="0"/>
                <a:ea typeface="Sora Medium" pitchFamily="34" charset="-122"/>
                <a:cs typeface="Sora Medium" pitchFamily="34" charset="-120"/>
              </a:rPr>
              <a:t>█▀▀ █▀█ █▀█ █▀▄ █▄▄ █▄█ █▀▀ █                                                                                                                                            █▄█ █▄█ █▄█ █▄▀ █▄█ ░█░ ██▄ ▄</a:t>
            </a:r>
            <a:endParaRPr lang="en-US" sz="265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4949785"/>
            <a:ext cx="566976" cy="566976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793790" y="574357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0D6DE"/>
                </a:solidFill>
                <a:latin typeface="Paperlogy 5 Medium" pitchFamily="2" charset="-127"/>
                <a:ea typeface="Paperlogy 5 Medium" pitchFamily="2" charset="-127"/>
                <a:cs typeface="Sora Medium" pitchFamily="34" charset="-120"/>
              </a:rPr>
              <a:t>점수 출력</a:t>
            </a:r>
            <a:endParaRPr lang="en-US" sz="2200" dirty="0">
              <a:latin typeface="Paperlogy 5 Medium" pitchFamily="2" charset="-127"/>
              <a:ea typeface="Paperlogy 5 Medium" pitchFamily="2" charset="-127"/>
            </a:endParaRPr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5221" y="4949785"/>
            <a:ext cx="566976" cy="566976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7485221" y="574357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0D6DE"/>
                </a:solidFill>
                <a:latin typeface="Paperlogy 5 Medium" pitchFamily="2" charset="-127"/>
                <a:ea typeface="Paperlogy 5 Medium" pitchFamily="2" charset="-127"/>
                <a:cs typeface="Sora Medium" pitchFamily="34" charset="-120"/>
              </a:rPr>
              <a:t>게임 종료</a:t>
            </a:r>
            <a:endParaRPr lang="en-US" sz="2200" dirty="0">
              <a:latin typeface="Paperlogy 5 Medium" pitchFamily="2" charset="-127"/>
              <a:ea typeface="Paperlogy 5 Medium" pitchFamily="2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0F5E440-4A2F-102F-4BF6-D5012D37819B}"/>
              </a:ext>
            </a:extLst>
          </p:cNvPr>
          <p:cNvSpPr/>
          <p:nvPr/>
        </p:nvSpPr>
        <p:spPr>
          <a:xfrm>
            <a:off x="12594219" y="7563678"/>
            <a:ext cx="1958009" cy="596348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20741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97B8FF"/>
                </a:solidFill>
                <a:latin typeface="Paperlogy 7 Bold" pitchFamily="2" charset="-127"/>
                <a:ea typeface="Paperlogy 7 Bold" pitchFamily="2" charset="-127"/>
                <a:cs typeface="Sora Medium" pitchFamily="34" charset="-120"/>
              </a:rPr>
              <a:t>시스템  및 기술요약</a:t>
            </a:r>
            <a:endParaRPr lang="en-US" sz="4450" b="1" dirty="0">
              <a:latin typeface="Paperlogy 7 Bold" pitchFamily="2" charset="-127"/>
              <a:ea typeface="Paperlogy 7 Bold" pitchFamily="2" charset="-127"/>
            </a:endParaRPr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8348" y="2369820"/>
            <a:ext cx="2152055" cy="1306949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3894892" y="2985849"/>
            <a:ext cx="318968" cy="398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000"/>
              </a:lnSpc>
              <a:buNone/>
            </a:pPr>
            <a:r>
              <a:rPr lang="en-US" sz="2500" dirty="0">
                <a:solidFill>
                  <a:srgbClr val="E0D6DE"/>
                </a:solidFill>
                <a:latin typeface="Sora Medium" pitchFamily="34" charset="0"/>
                <a:ea typeface="Sora Medium" pitchFamily="34" charset="-122"/>
                <a:cs typeface="Sora Medium" pitchFamily="34" charset="-120"/>
              </a:rPr>
              <a:t>1</a:t>
            </a:r>
            <a:endParaRPr lang="en-US" sz="2500" dirty="0"/>
          </a:p>
        </p:txBody>
      </p:sp>
      <p:sp>
        <p:nvSpPr>
          <p:cNvPr id="5" name="Text 2"/>
          <p:cNvSpPr/>
          <p:nvPr/>
        </p:nvSpPr>
        <p:spPr>
          <a:xfrm>
            <a:off x="5357217" y="2596634"/>
            <a:ext cx="223801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0D6DE"/>
                </a:solidFill>
                <a:latin typeface="Paperlogy 5 Medium" pitchFamily="2" charset="-127"/>
                <a:ea typeface="Paperlogy 5 Medium" pitchFamily="2" charset="-127"/>
                <a:cs typeface="Sora Medium" pitchFamily="34" charset="-120"/>
              </a:rPr>
              <a:t>사용자 만족</a:t>
            </a:r>
            <a:endParaRPr lang="en-US" sz="2200" dirty="0">
              <a:latin typeface="Paperlogy 5 Medium" pitchFamily="2" charset="-127"/>
              <a:ea typeface="Paperlogy 5 Medium" pitchFamily="2" charset="-127"/>
            </a:endParaRPr>
          </a:p>
        </p:txBody>
      </p:sp>
      <p:sp>
        <p:nvSpPr>
          <p:cNvPr id="6" name="Text 3"/>
          <p:cNvSpPr/>
          <p:nvPr/>
        </p:nvSpPr>
        <p:spPr>
          <a:xfrm>
            <a:off x="5357217" y="3087053"/>
            <a:ext cx="223801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Paperlogy 5 Medium" pitchFamily="2" charset="-127"/>
                <a:ea typeface="Paperlogy 5 Medium" pitchFamily="2" charset="-127"/>
                <a:cs typeface="Noto Sans TC" pitchFamily="34" charset="-120"/>
              </a:rPr>
              <a:t>재미있는 음악 퀴즈 경험</a:t>
            </a:r>
            <a:endParaRPr lang="en-US" sz="1750" dirty="0">
              <a:latin typeface="Paperlogy 5 Medium" pitchFamily="2" charset="-127"/>
              <a:ea typeface="Paperlogy 5 Medium" pitchFamily="2" charset="-127"/>
            </a:endParaRPr>
          </a:p>
        </p:txBody>
      </p:sp>
      <p:sp>
        <p:nvSpPr>
          <p:cNvPr id="7" name="Shape 4"/>
          <p:cNvSpPr/>
          <p:nvPr/>
        </p:nvSpPr>
        <p:spPr>
          <a:xfrm>
            <a:off x="5187077" y="3689866"/>
            <a:ext cx="8592860" cy="15240"/>
          </a:xfrm>
          <a:prstGeom prst="roundRect">
            <a:avLst>
              <a:gd name="adj" fmla="val 223256"/>
            </a:avLst>
          </a:prstGeom>
          <a:solidFill>
            <a:srgbClr val="3F3F44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2381" y="3733443"/>
            <a:ext cx="4304109" cy="1306949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3894892" y="4187547"/>
            <a:ext cx="318968" cy="398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000"/>
              </a:lnSpc>
              <a:buNone/>
            </a:pPr>
            <a:r>
              <a:rPr lang="en-US" sz="2500" dirty="0">
                <a:solidFill>
                  <a:srgbClr val="E0D6DE"/>
                </a:solidFill>
                <a:latin typeface="Sora Medium" pitchFamily="34" charset="0"/>
                <a:ea typeface="Sora Medium" pitchFamily="34" charset="-122"/>
                <a:cs typeface="Sora Medium" pitchFamily="34" charset="-120"/>
              </a:rPr>
              <a:t>2</a:t>
            </a:r>
            <a:endParaRPr lang="en-US" sz="2500" dirty="0"/>
          </a:p>
        </p:txBody>
      </p:sp>
      <p:sp>
        <p:nvSpPr>
          <p:cNvPr id="10" name="Text 6"/>
          <p:cNvSpPr/>
          <p:nvPr/>
        </p:nvSpPr>
        <p:spPr>
          <a:xfrm>
            <a:off x="6433304" y="3960257"/>
            <a:ext cx="225028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0D6DE"/>
                </a:solidFill>
                <a:latin typeface="Paperlogy 5 Medium" pitchFamily="2" charset="-127"/>
                <a:ea typeface="Paperlogy 5 Medium" pitchFamily="2" charset="-127"/>
                <a:cs typeface="Sora Medium" pitchFamily="34" charset="-120"/>
              </a:rPr>
              <a:t>기능 완성도</a:t>
            </a:r>
            <a:endParaRPr lang="en-US" sz="2200" dirty="0">
              <a:latin typeface="Paperlogy 5 Medium" pitchFamily="2" charset="-127"/>
              <a:ea typeface="Paperlogy 5 Medium" pitchFamily="2" charset="-127"/>
            </a:endParaRPr>
          </a:p>
        </p:txBody>
      </p:sp>
      <p:sp>
        <p:nvSpPr>
          <p:cNvPr id="11" name="Text 7"/>
          <p:cNvSpPr/>
          <p:nvPr/>
        </p:nvSpPr>
        <p:spPr>
          <a:xfrm>
            <a:off x="6433304" y="4450675"/>
            <a:ext cx="225028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Paperlogy 5 Medium" pitchFamily="2" charset="-127"/>
                <a:ea typeface="Paperlogy 5 Medium" pitchFamily="2" charset="-127"/>
                <a:cs typeface="Noto Sans TC" pitchFamily="34" charset="-120"/>
              </a:rPr>
              <a:t>점수관리, 다양한 난이도</a:t>
            </a:r>
            <a:endParaRPr lang="en-US" sz="1750" dirty="0">
              <a:latin typeface="Paperlogy 5 Medium" pitchFamily="2" charset="-127"/>
              <a:ea typeface="Paperlogy 5 Medium" pitchFamily="2" charset="-127"/>
            </a:endParaRPr>
          </a:p>
        </p:txBody>
      </p:sp>
      <p:sp>
        <p:nvSpPr>
          <p:cNvPr id="12" name="Shape 8"/>
          <p:cNvSpPr/>
          <p:nvPr/>
        </p:nvSpPr>
        <p:spPr>
          <a:xfrm>
            <a:off x="6263164" y="5053489"/>
            <a:ext cx="7516773" cy="15240"/>
          </a:xfrm>
          <a:prstGeom prst="roundRect">
            <a:avLst>
              <a:gd name="adj" fmla="val 223256"/>
            </a:avLst>
          </a:prstGeom>
          <a:solidFill>
            <a:srgbClr val="3F3F44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294" y="5097066"/>
            <a:ext cx="6456164" cy="1306949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3894773" y="5551170"/>
            <a:ext cx="318968" cy="398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000"/>
              </a:lnSpc>
              <a:buNone/>
            </a:pPr>
            <a:r>
              <a:rPr lang="en-US" sz="2500" dirty="0">
                <a:solidFill>
                  <a:srgbClr val="E0D6DE"/>
                </a:solidFill>
                <a:latin typeface="Sora Medium" pitchFamily="34" charset="0"/>
                <a:ea typeface="Sora Medium" pitchFamily="34" charset="-122"/>
                <a:cs typeface="Sora Medium" pitchFamily="34" charset="-120"/>
              </a:rPr>
              <a:t>3</a:t>
            </a:r>
            <a:endParaRPr lang="en-US" sz="2500" dirty="0"/>
          </a:p>
        </p:txBody>
      </p:sp>
      <p:sp>
        <p:nvSpPr>
          <p:cNvPr id="15" name="Text 10"/>
          <p:cNvSpPr/>
          <p:nvPr/>
        </p:nvSpPr>
        <p:spPr>
          <a:xfrm>
            <a:off x="7509272" y="5323880"/>
            <a:ext cx="263199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0D6DE"/>
                </a:solidFill>
                <a:latin typeface="Paperlogy 5 Medium" pitchFamily="2" charset="-127"/>
                <a:ea typeface="Paperlogy 5 Medium" pitchFamily="2" charset="-127"/>
                <a:cs typeface="Sora Medium" pitchFamily="34" charset="-120"/>
              </a:rPr>
              <a:t>기술적 구현</a:t>
            </a:r>
            <a:endParaRPr lang="en-US" sz="2200" dirty="0">
              <a:latin typeface="Paperlogy 5 Medium" pitchFamily="2" charset="-127"/>
              <a:ea typeface="Paperlogy 5 Medium" pitchFamily="2" charset="-127"/>
            </a:endParaRPr>
          </a:p>
        </p:txBody>
      </p:sp>
      <p:sp>
        <p:nvSpPr>
          <p:cNvPr id="16" name="Text 11"/>
          <p:cNvSpPr/>
          <p:nvPr/>
        </p:nvSpPr>
        <p:spPr>
          <a:xfrm>
            <a:off x="7509272" y="5814298"/>
            <a:ext cx="263199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Paperlogy 5 Medium" pitchFamily="2" charset="-127"/>
                <a:ea typeface="Paperlogy 5 Medium" pitchFamily="2" charset="-127"/>
                <a:cs typeface="Noto Sans TC" pitchFamily="34" charset="-120"/>
              </a:rPr>
              <a:t>JAVA, ORACLE, JDBC 활용</a:t>
            </a:r>
            <a:endParaRPr lang="en-US" sz="1750" dirty="0">
              <a:latin typeface="Paperlogy 5 Medium" pitchFamily="2" charset="-127"/>
              <a:ea typeface="Paperlogy 5 Medium" pitchFamily="2" charset="-127"/>
            </a:endParaRPr>
          </a:p>
        </p:txBody>
      </p:sp>
      <p:sp>
        <p:nvSpPr>
          <p:cNvPr id="17" name="Text 12"/>
          <p:cNvSpPr/>
          <p:nvPr/>
        </p:nvSpPr>
        <p:spPr>
          <a:xfrm>
            <a:off x="793790" y="665916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F9AC4C7-981F-245F-E156-9345480A55BE}"/>
              </a:ext>
            </a:extLst>
          </p:cNvPr>
          <p:cNvSpPr/>
          <p:nvPr/>
        </p:nvSpPr>
        <p:spPr>
          <a:xfrm>
            <a:off x="12582939" y="7504034"/>
            <a:ext cx="1958009" cy="596348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EF7D4FB2-E8AA-C7E2-7311-FFB3751E871D}"/>
              </a:ext>
            </a:extLst>
          </p:cNvPr>
          <p:cNvSpPr/>
          <p:nvPr/>
        </p:nvSpPr>
        <p:spPr>
          <a:xfrm>
            <a:off x="407504" y="5686199"/>
            <a:ext cx="13815392" cy="1301011"/>
          </a:xfrm>
          <a:prstGeom prst="rect">
            <a:avLst/>
          </a:prstGeom>
          <a:solidFill>
            <a:srgbClr val="7B2FB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rgbClr val="00B050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EE0A55B-B580-DB18-2995-CFAF0EE226E1}"/>
              </a:ext>
            </a:extLst>
          </p:cNvPr>
          <p:cNvSpPr/>
          <p:nvPr/>
        </p:nvSpPr>
        <p:spPr>
          <a:xfrm>
            <a:off x="407504" y="4135694"/>
            <a:ext cx="13815392" cy="1301011"/>
          </a:xfrm>
          <a:prstGeom prst="rect">
            <a:avLst/>
          </a:prstGeom>
          <a:solidFill>
            <a:srgbClr val="7B2FB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rgbClr val="00B050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8E4A234-4913-FB7C-85A0-CE77575B0C73}"/>
              </a:ext>
            </a:extLst>
          </p:cNvPr>
          <p:cNvSpPr/>
          <p:nvPr/>
        </p:nvSpPr>
        <p:spPr>
          <a:xfrm>
            <a:off x="407504" y="2585189"/>
            <a:ext cx="13815392" cy="1301011"/>
          </a:xfrm>
          <a:prstGeom prst="rect">
            <a:avLst/>
          </a:prstGeom>
          <a:solidFill>
            <a:srgbClr val="7B2FB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rgbClr val="00B05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47A4280-60A3-A344-826A-8AB4EBA3E9D8}"/>
              </a:ext>
            </a:extLst>
          </p:cNvPr>
          <p:cNvSpPr/>
          <p:nvPr/>
        </p:nvSpPr>
        <p:spPr>
          <a:xfrm>
            <a:off x="407504" y="1094319"/>
            <a:ext cx="13815392" cy="1301011"/>
          </a:xfrm>
          <a:prstGeom prst="rect">
            <a:avLst/>
          </a:prstGeom>
          <a:solidFill>
            <a:srgbClr val="7B2FB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rgbClr val="00B050"/>
              </a:solidFill>
            </a:endParaRPr>
          </a:p>
        </p:txBody>
      </p:sp>
      <p:sp>
        <p:nvSpPr>
          <p:cNvPr id="2" name="Text 0"/>
          <p:cNvSpPr/>
          <p:nvPr/>
        </p:nvSpPr>
        <p:spPr>
          <a:xfrm>
            <a:off x="588288" y="462201"/>
            <a:ext cx="4202311" cy="5253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100"/>
              </a:lnSpc>
              <a:buNone/>
            </a:pPr>
            <a:r>
              <a:rPr lang="en-US" sz="3300" b="1" dirty="0" err="1">
                <a:solidFill>
                  <a:srgbClr val="97B8FF"/>
                </a:solidFill>
                <a:latin typeface="Paperlogy 7 Bold" pitchFamily="2" charset="-127"/>
                <a:ea typeface="Paperlogy 7 Bold" pitchFamily="2" charset="-127"/>
                <a:cs typeface="Sora Medium" pitchFamily="34" charset="-120"/>
              </a:rPr>
              <a:t>역할</a:t>
            </a:r>
            <a:r>
              <a:rPr lang="en-US" sz="3300" b="1" dirty="0">
                <a:solidFill>
                  <a:srgbClr val="97B8FF"/>
                </a:solidFill>
                <a:latin typeface="Paperlogy 7 Bold" pitchFamily="2" charset="-127"/>
                <a:ea typeface="Paperlogy 7 Bold" pitchFamily="2" charset="-127"/>
                <a:cs typeface="Sora Medium" pitchFamily="34" charset="-120"/>
              </a:rPr>
              <a:t> 및 소감</a:t>
            </a:r>
            <a:endParaRPr lang="en-US" sz="3300" b="1" dirty="0">
              <a:latin typeface="Paperlogy 7 Bold" pitchFamily="2" charset="-127"/>
              <a:ea typeface="Paperlogy 7 Bold" pitchFamily="2" charset="-127"/>
            </a:endParaRPr>
          </a:p>
        </p:txBody>
      </p:sp>
      <p:sp>
        <p:nvSpPr>
          <p:cNvPr id="3" name="Text 1"/>
          <p:cNvSpPr/>
          <p:nvPr/>
        </p:nvSpPr>
        <p:spPr>
          <a:xfrm>
            <a:off x="588288" y="1239560"/>
            <a:ext cx="2101096" cy="2626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050"/>
              </a:lnSpc>
              <a:buNone/>
            </a:pPr>
            <a:r>
              <a:rPr lang="en-US" sz="1650" dirty="0" err="1">
                <a:latin typeface="Paperlogy 5 Medium" pitchFamily="2" charset="-127"/>
                <a:ea typeface="Paperlogy 5 Medium" pitchFamily="2" charset="-127"/>
                <a:cs typeface="Sora Medium" pitchFamily="34" charset="-120"/>
              </a:rPr>
              <a:t>영민</a:t>
            </a:r>
            <a:endParaRPr lang="en-US" sz="1650" dirty="0">
              <a:latin typeface="Paperlogy 5 Medium" pitchFamily="2" charset="-127"/>
              <a:ea typeface="Paperlogy 5 Medium" pitchFamily="2" charset="-127"/>
            </a:endParaRPr>
          </a:p>
        </p:txBody>
      </p:sp>
      <p:sp>
        <p:nvSpPr>
          <p:cNvPr id="4" name="Text 2"/>
          <p:cNvSpPr/>
          <p:nvPr/>
        </p:nvSpPr>
        <p:spPr>
          <a:xfrm>
            <a:off x="588288" y="1754267"/>
            <a:ext cx="13453824" cy="2689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100"/>
              </a:lnSpc>
              <a:buNone/>
            </a:pPr>
            <a:r>
              <a:rPr lang="en-US" sz="1200" dirty="0" err="1">
                <a:solidFill>
                  <a:srgbClr val="E0D6DE"/>
                </a:solidFill>
                <a:latin typeface="Paperlogy 5 Medium" pitchFamily="2" charset="-127"/>
                <a:ea typeface="Paperlogy 5 Medium" pitchFamily="2" charset="-127"/>
                <a:cs typeface="Noto Sans TC" pitchFamily="34" charset="-120"/>
              </a:rPr>
              <a:t>역할</a:t>
            </a:r>
            <a:r>
              <a:rPr lang="en-US" sz="1200" dirty="0">
                <a:solidFill>
                  <a:srgbClr val="E0D6DE"/>
                </a:solidFill>
                <a:latin typeface="Paperlogy 5 Medium" pitchFamily="2" charset="-127"/>
                <a:ea typeface="Paperlogy 5 Medium" pitchFamily="2" charset="-127"/>
                <a:cs typeface="Noto Sans TC" pitchFamily="34" charset="-120"/>
              </a:rPr>
              <a:t> : </a:t>
            </a:r>
            <a:r>
              <a:rPr lang="en-US" sz="1200" dirty="0" err="1">
                <a:solidFill>
                  <a:srgbClr val="E0D6DE"/>
                </a:solidFill>
                <a:latin typeface="Paperlogy 5 Medium" pitchFamily="2" charset="-127"/>
                <a:ea typeface="Paperlogy 5 Medium" pitchFamily="2" charset="-127"/>
                <a:cs typeface="Noto Sans TC" pitchFamily="34" charset="-120"/>
              </a:rPr>
              <a:t>메뉴</a:t>
            </a:r>
            <a:r>
              <a:rPr lang="en-US" sz="1200" dirty="0">
                <a:solidFill>
                  <a:srgbClr val="E0D6DE"/>
                </a:solidFill>
                <a:latin typeface="Paperlogy 5 Medium" pitchFamily="2" charset="-127"/>
                <a:ea typeface="Paperlogy 5 Medium" pitchFamily="2" charset="-127"/>
                <a:cs typeface="Noto Sans TC" pitchFamily="34" charset="-120"/>
              </a:rPr>
              <a:t> </a:t>
            </a:r>
            <a:r>
              <a:rPr lang="en-US" sz="1200" dirty="0" err="1">
                <a:solidFill>
                  <a:srgbClr val="E0D6DE"/>
                </a:solidFill>
                <a:latin typeface="Paperlogy 5 Medium" pitchFamily="2" charset="-127"/>
                <a:ea typeface="Paperlogy 5 Medium" pitchFamily="2" charset="-127"/>
                <a:cs typeface="Noto Sans TC" pitchFamily="34" charset="-120"/>
              </a:rPr>
              <a:t>선택</a:t>
            </a:r>
            <a:r>
              <a:rPr lang="en-US" sz="1200" dirty="0">
                <a:solidFill>
                  <a:srgbClr val="E0D6DE"/>
                </a:solidFill>
                <a:latin typeface="Paperlogy 5 Medium" pitchFamily="2" charset="-127"/>
                <a:ea typeface="Paperlogy 5 Medium" pitchFamily="2" charset="-127"/>
                <a:cs typeface="Noto Sans TC" pitchFamily="34" charset="-120"/>
              </a:rPr>
              <a:t> </a:t>
            </a:r>
            <a:r>
              <a:rPr lang="en-US" sz="1200" dirty="0" err="1">
                <a:solidFill>
                  <a:srgbClr val="E0D6DE"/>
                </a:solidFill>
                <a:latin typeface="Paperlogy 5 Medium" pitchFamily="2" charset="-127"/>
                <a:ea typeface="Paperlogy 5 Medium" pitchFamily="2" charset="-127"/>
                <a:cs typeface="Noto Sans TC" pitchFamily="34" charset="-120"/>
              </a:rPr>
              <a:t>프로세스</a:t>
            </a:r>
            <a:r>
              <a:rPr lang="en-US" sz="1200" dirty="0">
                <a:solidFill>
                  <a:srgbClr val="E0D6DE"/>
                </a:solidFill>
                <a:latin typeface="Paperlogy 5 Medium" pitchFamily="2" charset="-127"/>
                <a:ea typeface="Paperlogy 5 Medium" pitchFamily="2" charset="-127"/>
                <a:cs typeface="Noto Sans TC" pitchFamily="34" charset="-120"/>
              </a:rPr>
              <a:t> </a:t>
            </a:r>
            <a:r>
              <a:rPr lang="en-US" sz="1200" dirty="0" err="1">
                <a:solidFill>
                  <a:srgbClr val="E0D6DE"/>
                </a:solidFill>
                <a:latin typeface="Paperlogy 5 Medium" pitchFamily="2" charset="-127"/>
                <a:ea typeface="Paperlogy 5 Medium" pitchFamily="2" charset="-127"/>
                <a:cs typeface="Noto Sans TC" pitchFamily="34" charset="-120"/>
              </a:rPr>
              <a:t>부분</a:t>
            </a:r>
            <a:r>
              <a:rPr lang="en-US" sz="1200" dirty="0">
                <a:solidFill>
                  <a:srgbClr val="E0D6DE"/>
                </a:solidFill>
                <a:latin typeface="Paperlogy 5 Medium" pitchFamily="2" charset="-127"/>
                <a:ea typeface="Paperlogy 5 Medium" pitchFamily="2" charset="-127"/>
                <a:cs typeface="Noto Sans TC" pitchFamily="34" charset="-120"/>
              </a:rPr>
              <a:t> </a:t>
            </a:r>
            <a:r>
              <a:rPr lang="en-US" sz="1200" dirty="0" err="1">
                <a:solidFill>
                  <a:srgbClr val="E0D6DE"/>
                </a:solidFill>
                <a:latin typeface="Paperlogy 5 Medium" pitchFamily="2" charset="-127"/>
                <a:ea typeface="Paperlogy 5 Medium" pitchFamily="2" charset="-127"/>
                <a:cs typeface="Noto Sans TC" pitchFamily="34" charset="-120"/>
              </a:rPr>
              <a:t>개발</a:t>
            </a:r>
            <a:r>
              <a:rPr lang="en-US" sz="1200" dirty="0">
                <a:solidFill>
                  <a:srgbClr val="E0D6DE"/>
                </a:solidFill>
                <a:latin typeface="Paperlogy 5 Medium" pitchFamily="2" charset="-127"/>
                <a:ea typeface="Paperlogy 5 Medium" pitchFamily="2" charset="-127"/>
                <a:cs typeface="Noto Sans TC" pitchFamily="34" charset="-120"/>
              </a:rPr>
              <a:t> + </a:t>
            </a:r>
            <a:r>
              <a:rPr lang="en-US" sz="1200" dirty="0" err="1">
                <a:solidFill>
                  <a:srgbClr val="E0D6DE"/>
                </a:solidFill>
                <a:latin typeface="Paperlogy 5 Medium" pitchFamily="2" charset="-127"/>
                <a:ea typeface="Paperlogy 5 Medium" pitchFamily="2" charset="-127"/>
                <a:cs typeface="Noto Sans TC" pitchFamily="34" charset="-120"/>
              </a:rPr>
              <a:t>리팩토링을</a:t>
            </a:r>
            <a:r>
              <a:rPr lang="en-US" sz="1200" dirty="0">
                <a:solidFill>
                  <a:srgbClr val="E0D6DE"/>
                </a:solidFill>
                <a:latin typeface="Paperlogy 5 Medium" pitchFamily="2" charset="-127"/>
                <a:ea typeface="Paperlogy 5 Medium" pitchFamily="2" charset="-127"/>
                <a:cs typeface="Noto Sans TC" pitchFamily="34" charset="-120"/>
              </a:rPr>
              <a:t> </a:t>
            </a:r>
            <a:r>
              <a:rPr lang="en-US" sz="1200" dirty="0" err="1">
                <a:solidFill>
                  <a:srgbClr val="E0D6DE"/>
                </a:solidFill>
                <a:latin typeface="Paperlogy 5 Medium" pitchFamily="2" charset="-127"/>
                <a:ea typeface="Paperlogy 5 Medium" pitchFamily="2" charset="-127"/>
                <a:cs typeface="Noto Sans TC" pitchFamily="34" charset="-120"/>
              </a:rPr>
              <a:t>담당했습니다</a:t>
            </a:r>
            <a:r>
              <a:rPr lang="en-US" sz="1200" dirty="0">
                <a:solidFill>
                  <a:srgbClr val="E0D6DE"/>
                </a:solidFill>
                <a:latin typeface="Paperlogy 5 Medium" pitchFamily="2" charset="-127"/>
                <a:ea typeface="Paperlogy 5 Medium" pitchFamily="2" charset="-127"/>
                <a:cs typeface="Noto Sans TC" pitchFamily="34" charset="-120"/>
              </a:rPr>
              <a:t>.</a:t>
            </a:r>
            <a:endParaRPr lang="en-US" sz="1200" dirty="0">
              <a:latin typeface="Paperlogy 5 Medium" pitchFamily="2" charset="-127"/>
              <a:ea typeface="Paperlogy 5 Medium" pitchFamily="2" charset="-127"/>
            </a:endParaRPr>
          </a:p>
        </p:txBody>
      </p:sp>
      <p:sp>
        <p:nvSpPr>
          <p:cNvPr id="5" name="Text 3"/>
          <p:cNvSpPr/>
          <p:nvPr/>
        </p:nvSpPr>
        <p:spPr>
          <a:xfrm>
            <a:off x="588288" y="2022217"/>
            <a:ext cx="13453824" cy="2689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100"/>
              </a:lnSpc>
              <a:buNone/>
            </a:pPr>
            <a:r>
              <a:rPr lang="en-US" sz="1200" dirty="0">
                <a:solidFill>
                  <a:srgbClr val="E0D6DE"/>
                </a:solidFill>
                <a:latin typeface="Paperlogy 5 Medium" pitchFamily="2" charset="-127"/>
                <a:ea typeface="Paperlogy 5 Medium" pitchFamily="2" charset="-127"/>
                <a:cs typeface="Noto Sans TC" pitchFamily="34" charset="-120"/>
              </a:rPr>
              <a:t>소감:  </a:t>
            </a:r>
            <a:r>
              <a:rPr lang="en-US" sz="1200" dirty="0" err="1">
                <a:solidFill>
                  <a:srgbClr val="E0D6DE"/>
                </a:solidFill>
                <a:latin typeface="Paperlogy 5 Medium" pitchFamily="2" charset="-127"/>
                <a:ea typeface="Paperlogy 5 Medium" pitchFamily="2" charset="-127"/>
                <a:cs typeface="Noto Sans TC" pitchFamily="34" charset="-120"/>
              </a:rPr>
              <a:t>JAVA를</a:t>
            </a:r>
            <a:r>
              <a:rPr lang="en-US" sz="1200" dirty="0">
                <a:solidFill>
                  <a:srgbClr val="E0D6DE"/>
                </a:solidFill>
                <a:latin typeface="Paperlogy 5 Medium" pitchFamily="2" charset="-127"/>
                <a:ea typeface="Paperlogy 5 Medium" pitchFamily="2" charset="-127"/>
                <a:cs typeface="Noto Sans TC" pitchFamily="34" charset="-120"/>
              </a:rPr>
              <a:t> 도대체 어디에 쓸 수 있을까? 라는 고민을 수업 전반에 하고 있었는데, 많이 복잡하고 어렵긴 하지만 JAVA로도 뭔가를 구현할 수 있다는 </a:t>
            </a:r>
            <a:r>
              <a:rPr lang="en-US" sz="1200" dirty="0" err="1">
                <a:solidFill>
                  <a:srgbClr val="E0D6DE"/>
                </a:solidFill>
                <a:latin typeface="Paperlogy 5 Medium" pitchFamily="2" charset="-127"/>
                <a:ea typeface="Paperlogy 5 Medium" pitchFamily="2" charset="-127"/>
                <a:cs typeface="Noto Sans TC" pitchFamily="34" charset="-120"/>
              </a:rPr>
              <a:t>생각이</a:t>
            </a:r>
            <a:r>
              <a:rPr lang="en-US" sz="1200" dirty="0">
                <a:solidFill>
                  <a:srgbClr val="E0D6DE"/>
                </a:solidFill>
                <a:latin typeface="Paperlogy 5 Medium" pitchFamily="2" charset="-127"/>
                <a:ea typeface="Paperlogy 5 Medium" pitchFamily="2" charset="-127"/>
                <a:cs typeface="Noto Sans TC" pitchFamily="34" charset="-120"/>
              </a:rPr>
              <a:t> </a:t>
            </a:r>
            <a:r>
              <a:rPr lang="en-US" sz="1200" dirty="0" err="1">
                <a:solidFill>
                  <a:srgbClr val="E0D6DE"/>
                </a:solidFill>
                <a:latin typeface="Paperlogy 5 Medium" pitchFamily="2" charset="-127"/>
                <a:ea typeface="Paperlogy 5 Medium" pitchFamily="2" charset="-127"/>
                <a:cs typeface="Noto Sans TC" pitchFamily="34" charset="-120"/>
              </a:rPr>
              <a:t>들</a:t>
            </a:r>
            <a:r>
              <a:rPr lang="ko-KR" altLang="en-US" sz="1200" dirty="0" err="1">
                <a:solidFill>
                  <a:srgbClr val="E0D6DE"/>
                </a:solidFill>
                <a:latin typeface="Paperlogy 5 Medium" pitchFamily="2" charset="-127"/>
                <a:ea typeface="Paperlogy 5 Medium" pitchFamily="2" charset="-127"/>
                <a:cs typeface="Noto Sans TC" pitchFamily="34" charset="-120"/>
              </a:rPr>
              <a:t>었습니다</a:t>
            </a:r>
            <a:r>
              <a:rPr lang="en-US" altLang="ko-KR" sz="1200" dirty="0">
                <a:solidFill>
                  <a:srgbClr val="E0D6DE"/>
                </a:solidFill>
                <a:latin typeface="Paperlogy 5 Medium" pitchFamily="2" charset="-127"/>
                <a:ea typeface="Paperlogy 5 Medium" pitchFamily="2" charset="-127"/>
                <a:cs typeface="Noto Sans TC" pitchFamily="34" charset="-120"/>
              </a:rPr>
              <a:t>.</a:t>
            </a:r>
            <a:endParaRPr lang="en-US" sz="1200" dirty="0">
              <a:latin typeface="Paperlogy 5 Medium" pitchFamily="2" charset="-127"/>
              <a:ea typeface="Paperlogy 5 Medium" pitchFamily="2" charset="-127"/>
            </a:endParaRPr>
          </a:p>
        </p:txBody>
      </p:sp>
      <p:sp>
        <p:nvSpPr>
          <p:cNvPr id="6" name="Text 4"/>
          <p:cNvSpPr/>
          <p:nvPr/>
        </p:nvSpPr>
        <p:spPr>
          <a:xfrm>
            <a:off x="588288" y="2733318"/>
            <a:ext cx="2101096" cy="2626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050"/>
              </a:lnSpc>
              <a:buNone/>
            </a:pPr>
            <a:r>
              <a:rPr lang="en-US" sz="1300" dirty="0">
                <a:latin typeface="Paperlogy 5 Medium" pitchFamily="2" charset="-127"/>
                <a:ea typeface="Paperlogy 5 Medium" pitchFamily="2" charset="-127"/>
                <a:cs typeface="Sora Medium" pitchFamily="34" charset="-120"/>
              </a:rPr>
              <a:t>현빈</a:t>
            </a:r>
            <a:endParaRPr lang="en-US" sz="1300" dirty="0">
              <a:latin typeface="Paperlogy 5 Medium" pitchFamily="2" charset="-127"/>
              <a:ea typeface="Paperlogy 5 Medium" pitchFamily="2" charset="-127"/>
            </a:endParaRPr>
          </a:p>
        </p:txBody>
      </p:sp>
      <p:sp>
        <p:nvSpPr>
          <p:cNvPr id="7" name="Text 5"/>
          <p:cNvSpPr/>
          <p:nvPr/>
        </p:nvSpPr>
        <p:spPr>
          <a:xfrm>
            <a:off x="588288" y="3248025"/>
            <a:ext cx="13453824" cy="2689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100"/>
              </a:lnSpc>
              <a:buNone/>
            </a:pPr>
            <a:r>
              <a:rPr lang="en-US" sz="1200" dirty="0">
                <a:solidFill>
                  <a:srgbClr val="E0D6DE"/>
                </a:solidFill>
                <a:latin typeface="Paperlogy 5 Medium" pitchFamily="2" charset="-127"/>
                <a:ea typeface="Paperlogy 5 Medium" pitchFamily="2" charset="-127"/>
                <a:cs typeface="Noto Sans TC" pitchFamily="34" charset="-120"/>
              </a:rPr>
              <a:t>역할 : 퀴즈의 뼈대가 되는 데이터베이스 설계로 프로젝트 완성도를 높이는 핵심 역할을 담당했습니다.</a:t>
            </a:r>
            <a:endParaRPr lang="en-US" sz="1200" dirty="0">
              <a:latin typeface="Paperlogy 5 Medium" pitchFamily="2" charset="-127"/>
              <a:ea typeface="Paperlogy 5 Medium" pitchFamily="2" charset="-127"/>
            </a:endParaRPr>
          </a:p>
        </p:txBody>
      </p:sp>
      <p:sp>
        <p:nvSpPr>
          <p:cNvPr id="8" name="Text 6"/>
          <p:cNvSpPr/>
          <p:nvPr/>
        </p:nvSpPr>
        <p:spPr>
          <a:xfrm>
            <a:off x="588288" y="3523851"/>
            <a:ext cx="13453824" cy="53792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100"/>
              </a:lnSpc>
              <a:buNone/>
            </a:pPr>
            <a:r>
              <a:rPr lang="en-US" sz="1200" dirty="0" err="1">
                <a:solidFill>
                  <a:srgbClr val="E0D6DE"/>
                </a:solidFill>
                <a:latin typeface="Paperlogy 5 Medium" pitchFamily="2" charset="-127"/>
                <a:ea typeface="Paperlogy 5 Medium" pitchFamily="2" charset="-127"/>
                <a:cs typeface="Noto Sans TC" pitchFamily="34" charset="-120"/>
              </a:rPr>
              <a:t>소감</a:t>
            </a:r>
            <a:r>
              <a:rPr lang="en-US" sz="1200" dirty="0">
                <a:solidFill>
                  <a:srgbClr val="E0D6DE"/>
                </a:solidFill>
                <a:latin typeface="Paperlogy 5 Medium" pitchFamily="2" charset="-127"/>
                <a:ea typeface="Paperlogy 5 Medium" pitchFamily="2" charset="-127"/>
                <a:cs typeface="Noto Sans TC" pitchFamily="34" charset="-120"/>
              </a:rPr>
              <a:t> </a:t>
            </a:r>
            <a:r>
              <a:rPr lang="en-US" altLang="ko-KR" sz="1200" dirty="0">
                <a:solidFill>
                  <a:srgbClr val="E0D6DE"/>
                </a:solidFill>
                <a:latin typeface="Paperlogy 5 Medium" pitchFamily="2" charset="-127"/>
                <a:ea typeface="Paperlogy 5 Medium" pitchFamily="2" charset="-127"/>
                <a:cs typeface="Noto Sans TC" pitchFamily="34" charset="-120"/>
              </a:rPr>
              <a:t>:</a:t>
            </a:r>
            <a:r>
              <a:rPr lang="ko-KR" altLang="en-US" sz="1200" dirty="0">
                <a:solidFill>
                  <a:srgbClr val="E0D6DE"/>
                </a:solidFill>
                <a:latin typeface="Paperlogy 5 Medium" pitchFamily="2" charset="-127"/>
                <a:ea typeface="Paperlogy 5 Medium" pitchFamily="2" charset="-127"/>
                <a:cs typeface="Noto Sans TC" pitchFamily="34" charset="-120"/>
              </a:rPr>
              <a:t> </a:t>
            </a:r>
            <a:r>
              <a:rPr lang="en-US" sz="1200" dirty="0" err="1">
                <a:solidFill>
                  <a:srgbClr val="E0D6DE"/>
                </a:solidFill>
                <a:latin typeface="Paperlogy 5 Medium" pitchFamily="2" charset="-127"/>
                <a:ea typeface="Paperlogy 5 Medium" pitchFamily="2" charset="-127"/>
                <a:cs typeface="Noto Sans TC" pitchFamily="34" charset="-120"/>
              </a:rPr>
              <a:t>체계적인</a:t>
            </a:r>
            <a:r>
              <a:rPr lang="en-US" sz="1200" dirty="0">
                <a:solidFill>
                  <a:srgbClr val="E0D6DE"/>
                </a:solidFill>
                <a:latin typeface="Paperlogy 5 Medium" pitchFamily="2" charset="-127"/>
                <a:ea typeface="Paperlogy 5 Medium" pitchFamily="2" charset="-127"/>
                <a:cs typeface="Noto Sans TC" pitchFamily="34" charset="-120"/>
              </a:rPr>
              <a:t> DB 구축으로 음악 정보 관리와 퀴즈 운영의 효율성을 크게 향상시켰고, 이 과정에서 큰 성취감을 느꼈습니다. 아스키 아트 작업까지 병행하며 기술력과 창의성을 모두 발휘할 수 있어 </a:t>
            </a:r>
            <a:r>
              <a:rPr lang="en-US" sz="1200" dirty="0" err="1">
                <a:solidFill>
                  <a:srgbClr val="E0D6DE"/>
                </a:solidFill>
                <a:latin typeface="Paperlogy 5 Medium" pitchFamily="2" charset="-127"/>
                <a:ea typeface="Paperlogy 5 Medium" pitchFamily="2" charset="-127"/>
                <a:cs typeface="Noto Sans TC" pitchFamily="34" charset="-120"/>
              </a:rPr>
              <a:t>값진</a:t>
            </a:r>
            <a:r>
              <a:rPr lang="en-US" sz="1200" dirty="0">
                <a:solidFill>
                  <a:srgbClr val="E0D6DE"/>
                </a:solidFill>
                <a:latin typeface="Paperlogy 5 Medium" pitchFamily="2" charset="-127"/>
                <a:ea typeface="Paperlogy 5 Medium" pitchFamily="2" charset="-127"/>
                <a:cs typeface="Noto Sans TC" pitchFamily="34" charset="-120"/>
              </a:rPr>
              <a:t> </a:t>
            </a:r>
            <a:r>
              <a:rPr lang="en-US" sz="1200" dirty="0" err="1">
                <a:solidFill>
                  <a:srgbClr val="E0D6DE"/>
                </a:solidFill>
                <a:latin typeface="Paperlogy 5 Medium" pitchFamily="2" charset="-127"/>
                <a:ea typeface="Paperlogy 5 Medium" pitchFamily="2" charset="-127"/>
                <a:cs typeface="Noto Sans TC" pitchFamily="34" charset="-120"/>
              </a:rPr>
              <a:t>경험이었습니다</a:t>
            </a:r>
            <a:r>
              <a:rPr lang="en-US" altLang="ko-KR" sz="1200" dirty="0">
                <a:solidFill>
                  <a:srgbClr val="E0D6DE"/>
                </a:solidFill>
                <a:latin typeface="Paperlogy 5 Medium" pitchFamily="2" charset="-127"/>
                <a:ea typeface="Paperlogy 5 Medium" pitchFamily="2" charset="-127"/>
                <a:cs typeface="Noto Sans TC" pitchFamily="34" charset="-120"/>
              </a:rPr>
              <a:t>.</a:t>
            </a:r>
            <a:endParaRPr lang="en-US" sz="1200" dirty="0">
              <a:latin typeface="Paperlogy 5 Medium" pitchFamily="2" charset="-127"/>
              <a:ea typeface="Paperlogy 5 Medium" pitchFamily="2" charset="-127"/>
            </a:endParaRPr>
          </a:p>
        </p:txBody>
      </p:sp>
      <p:sp>
        <p:nvSpPr>
          <p:cNvPr id="9" name="Text 7"/>
          <p:cNvSpPr/>
          <p:nvPr/>
        </p:nvSpPr>
        <p:spPr>
          <a:xfrm>
            <a:off x="588288" y="4330808"/>
            <a:ext cx="2101096" cy="2626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050"/>
              </a:lnSpc>
              <a:buNone/>
            </a:pPr>
            <a:r>
              <a:rPr lang="en-US" sz="1300" dirty="0">
                <a:latin typeface="Paperlogy 5 Medium" pitchFamily="2" charset="-127"/>
                <a:ea typeface="Paperlogy 5 Medium" pitchFamily="2" charset="-127"/>
                <a:cs typeface="Sora Medium" pitchFamily="34" charset="-120"/>
              </a:rPr>
              <a:t>정민</a:t>
            </a:r>
            <a:endParaRPr lang="en-US" sz="1300" dirty="0">
              <a:latin typeface="Paperlogy 5 Medium" pitchFamily="2" charset="-127"/>
              <a:ea typeface="Paperlogy 5 Medium" pitchFamily="2" charset="-127"/>
            </a:endParaRPr>
          </a:p>
        </p:txBody>
      </p:sp>
      <p:sp>
        <p:nvSpPr>
          <p:cNvPr id="10" name="Text 8"/>
          <p:cNvSpPr/>
          <p:nvPr/>
        </p:nvSpPr>
        <p:spPr>
          <a:xfrm>
            <a:off x="588288" y="4711034"/>
            <a:ext cx="13453824" cy="2689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100"/>
              </a:lnSpc>
              <a:buNone/>
            </a:pPr>
            <a:r>
              <a:rPr lang="en-US" sz="1200" dirty="0" err="1">
                <a:solidFill>
                  <a:srgbClr val="E0D6DE"/>
                </a:solidFill>
                <a:latin typeface="Paperlogy 5 Medium" pitchFamily="2" charset="-127"/>
                <a:ea typeface="Paperlogy 5 Medium" pitchFamily="2" charset="-127"/>
                <a:cs typeface="Noto Sans TC" pitchFamily="34" charset="-120"/>
              </a:rPr>
              <a:t>역할</a:t>
            </a:r>
            <a:r>
              <a:rPr lang="ko-KR" altLang="en-US" sz="1200" dirty="0">
                <a:solidFill>
                  <a:srgbClr val="E0D6DE"/>
                </a:solidFill>
                <a:latin typeface="Paperlogy 5 Medium" pitchFamily="2" charset="-127"/>
                <a:ea typeface="Paperlogy 5 Medium" pitchFamily="2" charset="-127"/>
                <a:cs typeface="Noto Sans TC" pitchFamily="34" charset="-120"/>
              </a:rPr>
              <a:t> </a:t>
            </a:r>
            <a:r>
              <a:rPr lang="en-US" altLang="ko-KR" sz="1200" dirty="0">
                <a:solidFill>
                  <a:srgbClr val="E0D6DE"/>
                </a:solidFill>
                <a:latin typeface="Paperlogy 5 Medium" pitchFamily="2" charset="-127"/>
                <a:ea typeface="Paperlogy 5 Medium" pitchFamily="2" charset="-127"/>
                <a:cs typeface="Noto Sans TC" pitchFamily="34" charset="-120"/>
              </a:rPr>
              <a:t>:</a:t>
            </a:r>
            <a:r>
              <a:rPr lang="ko-KR" altLang="en-US" sz="1200" dirty="0">
                <a:solidFill>
                  <a:srgbClr val="E0D6DE"/>
                </a:solidFill>
                <a:latin typeface="Paperlogy 5 Medium" pitchFamily="2" charset="-127"/>
                <a:ea typeface="Paperlogy 5 Medium" pitchFamily="2" charset="-127"/>
                <a:cs typeface="Noto Sans TC" pitchFamily="34" charset="-120"/>
              </a:rPr>
              <a:t> </a:t>
            </a:r>
            <a:r>
              <a:rPr lang="en-US" sz="1200" dirty="0" err="1">
                <a:solidFill>
                  <a:srgbClr val="E0D6DE"/>
                </a:solidFill>
                <a:latin typeface="Paperlogy 5 Medium" pitchFamily="2" charset="-127"/>
                <a:ea typeface="Paperlogy 5 Medium" pitchFamily="2" charset="-127"/>
                <a:cs typeface="Noto Sans TC" pitchFamily="34" charset="-120"/>
              </a:rPr>
              <a:t>랭킹</a:t>
            </a:r>
            <a:r>
              <a:rPr lang="en-US" sz="1200" dirty="0">
                <a:solidFill>
                  <a:srgbClr val="E0D6DE"/>
                </a:solidFill>
                <a:latin typeface="Paperlogy 5 Medium" pitchFamily="2" charset="-127"/>
                <a:ea typeface="Paperlogy 5 Medium" pitchFamily="2" charset="-127"/>
                <a:cs typeface="Noto Sans TC" pitchFamily="34" charset="-120"/>
              </a:rPr>
              <a:t> 점수판 구현 아스키아트 위주의 전체적인 </a:t>
            </a:r>
            <a:r>
              <a:rPr lang="en-US" sz="1200" dirty="0" err="1">
                <a:solidFill>
                  <a:srgbClr val="E0D6DE"/>
                </a:solidFill>
                <a:latin typeface="Paperlogy 5 Medium" pitchFamily="2" charset="-127"/>
                <a:ea typeface="Paperlogy 5 Medium" pitchFamily="2" charset="-127"/>
                <a:cs typeface="Noto Sans TC" pitchFamily="34" charset="-120"/>
              </a:rPr>
              <a:t>출력</a:t>
            </a:r>
            <a:r>
              <a:rPr lang="en-US" sz="1200" dirty="0">
                <a:solidFill>
                  <a:srgbClr val="E0D6DE"/>
                </a:solidFill>
                <a:latin typeface="Paperlogy 5 Medium" pitchFamily="2" charset="-127"/>
                <a:ea typeface="Paperlogy 5 Medium" pitchFamily="2" charset="-127"/>
                <a:cs typeface="Noto Sans TC" pitchFamily="34" charset="-120"/>
              </a:rPr>
              <a:t> </a:t>
            </a:r>
            <a:r>
              <a:rPr lang="en-US" sz="1200" dirty="0" err="1">
                <a:solidFill>
                  <a:srgbClr val="E0D6DE"/>
                </a:solidFill>
                <a:latin typeface="Paperlogy 5 Medium" pitchFamily="2" charset="-127"/>
                <a:ea typeface="Paperlogy 5 Medium" pitchFamily="2" charset="-127"/>
                <a:cs typeface="Noto Sans TC" pitchFamily="34" charset="-120"/>
              </a:rPr>
              <a:t>디자인</a:t>
            </a:r>
            <a:r>
              <a:rPr lang="ko-KR" altLang="en-US" sz="1200" dirty="0">
                <a:solidFill>
                  <a:srgbClr val="E0D6DE"/>
                </a:solidFill>
                <a:latin typeface="Paperlogy 5 Medium" pitchFamily="2" charset="-127"/>
                <a:ea typeface="Paperlogy 5 Medium" pitchFamily="2" charset="-127"/>
                <a:cs typeface="Noto Sans TC" pitchFamily="34" charset="-120"/>
              </a:rPr>
              <a:t>을 담당했습니다</a:t>
            </a:r>
            <a:r>
              <a:rPr lang="en-US" altLang="ko-KR" sz="1200" dirty="0">
                <a:solidFill>
                  <a:srgbClr val="E0D6DE"/>
                </a:solidFill>
                <a:latin typeface="Paperlogy 5 Medium" pitchFamily="2" charset="-127"/>
                <a:ea typeface="Paperlogy 5 Medium" pitchFamily="2" charset="-127"/>
                <a:cs typeface="Noto Sans TC" pitchFamily="34" charset="-120"/>
              </a:rPr>
              <a:t>.</a:t>
            </a:r>
            <a:endParaRPr lang="en-US" sz="1200" dirty="0">
              <a:latin typeface="Paperlogy 5 Medium" pitchFamily="2" charset="-127"/>
              <a:ea typeface="Paperlogy 5 Medium" pitchFamily="2" charset="-127"/>
            </a:endParaRPr>
          </a:p>
        </p:txBody>
      </p:sp>
      <p:sp>
        <p:nvSpPr>
          <p:cNvPr id="11" name="Text 9"/>
          <p:cNvSpPr/>
          <p:nvPr/>
        </p:nvSpPr>
        <p:spPr>
          <a:xfrm>
            <a:off x="588288" y="4960528"/>
            <a:ext cx="13453824" cy="53792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100"/>
              </a:lnSpc>
              <a:buNone/>
            </a:pPr>
            <a:r>
              <a:rPr lang="en-US" sz="1200" dirty="0" err="1">
                <a:solidFill>
                  <a:srgbClr val="E0D6DE"/>
                </a:solidFill>
                <a:latin typeface="Paperlogy 5 Medium" pitchFamily="2" charset="-127"/>
                <a:ea typeface="Paperlogy 5 Medium" pitchFamily="2" charset="-127"/>
                <a:cs typeface="Noto Sans TC" pitchFamily="34" charset="-120"/>
              </a:rPr>
              <a:t>소감</a:t>
            </a:r>
            <a:r>
              <a:rPr lang="ko-KR" altLang="en-US" sz="1200" dirty="0">
                <a:solidFill>
                  <a:srgbClr val="E0D6DE"/>
                </a:solidFill>
                <a:latin typeface="Paperlogy 5 Medium" pitchFamily="2" charset="-127"/>
                <a:ea typeface="Paperlogy 5 Medium" pitchFamily="2" charset="-127"/>
                <a:cs typeface="Noto Sans TC" pitchFamily="34" charset="-120"/>
              </a:rPr>
              <a:t> </a:t>
            </a:r>
            <a:r>
              <a:rPr lang="en-US" altLang="ko-KR" sz="1200" dirty="0">
                <a:solidFill>
                  <a:srgbClr val="E0D6DE"/>
                </a:solidFill>
                <a:latin typeface="Paperlogy 5 Medium" pitchFamily="2" charset="-127"/>
                <a:ea typeface="Paperlogy 5 Medium" pitchFamily="2" charset="-127"/>
                <a:cs typeface="Noto Sans TC" pitchFamily="34" charset="-120"/>
              </a:rPr>
              <a:t>:</a:t>
            </a:r>
            <a:r>
              <a:rPr lang="ko-KR" altLang="en-US" sz="1200" dirty="0">
                <a:solidFill>
                  <a:srgbClr val="E0D6DE"/>
                </a:solidFill>
                <a:latin typeface="Paperlogy 5 Medium" pitchFamily="2" charset="-127"/>
                <a:ea typeface="Paperlogy 5 Medium" pitchFamily="2" charset="-127"/>
                <a:cs typeface="Noto Sans TC" pitchFamily="34" charset="-120"/>
              </a:rPr>
              <a:t> </a:t>
            </a:r>
            <a:r>
              <a:rPr lang="en-US" sz="1200" dirty="0" err="1">
                <a:solidFill>
                  <a:srgbClr val="E0D6DE"/>
                </a:solidFill>
                <a:latin typeface="Paperlogy 5 Medium" pitchFamily="2" charset="-127"/>
                <a:ea typeface="Paperlogy 5 Medium" pitchFamily="2" charset="-127"/>
                <a:cs typeface="Noto Sans TC" pitchFamily="34" charset="-120"/>
              </a:rPr>
              <a:t>이번</a:t>
            </a:r>
            <a:r>
              <a:rPr lang="en-US" sz="1200" dirty="0">
                <a:solidFill>
                  <a:srgbClr val="E0D6DE"/>
                </a:solidFill>
                <a:latin typeface="Paperlogy 5 Medium" pitchFamily="2" charset="-127"/>
                <a:ea typeface="Paperlogy 5 Medium" pitchFamily="2" charset="-127"/>
                <a:cs typeface="Noto Sans TC" pitchFamily="34" charset="-120"/>
              </a:rPr>
              <a:t> 프로젝트를 통해 JDBC 흐름에 대한 이해도를 높일 수 있었던 것 같습니다. 프로젝트 진행 과정에서 발생하는 문제들을 팀원들과 교류하고 의견을 나누면서 다른 사람들과 함께하는 경험을 쌓을 수 있어 즐거웠습니다.</a:t>
            </a:r>
            <a:endParaRPr lang="en-US" sz="1200" dirty="0">
              <a:latin typeface="Paperlogy 5 Medium" pitchFamily="2" charset="-127"/>
              <a:ea typeface="Paperlogy 5 Medium" pitchFamily="2" charset="-127"/>
            </a:endParaRPr>
          </a:p>
        </p:txBody>
      </p:sp>
      <p:sp>
        <p:nvSpPr>
          <p:cNvPr id="12" name="Text 10"/>
          <p:cNvSpPr/>
          <p:nvPr/>
        </p:nvSpPr>
        <p:spPr>
          <a:xfrm>
            <a:off x="588288" y="5798628"/>
            <a:ext cx="2101096" cy="2626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050"/>
              </a:lnSpc>
              <a:buNone/>
            </a:pPr>
            <a:r>
              <a:rPr lang="en-US" sz="1300" dirty="0">
                <a:latin typeface="Paperlogy 5 Medium" pitchFamily="2" charset="-127"/>
                <a:ea typeface="Paperlogy 5 Medium" pitchFamily="2" charset="-127"/>
                <a:cs typeface="Sora Medium" pitchFamily="34" charset="-120"/>
              </a:rPr>
              <a:t>융</a:t>
            </a:r>
            <a:endParaRPr lang="en-US" sz="1300" dirty="0">
              <a:latin typeface="Paperlogy 5 Medium" pitchFamily="2" charset="-127"/>
              <a:ea typeface="Paperlogy 5 Medium" pitchFamily="2" charset="-127"/>
            </a:endParaRPr>
          </a:p>
        </p:txBody>
      </p:sp>
      <p:sp>
        <p:nvSpPr>
          <p:cNvPr id="13" name="Text 11"/>
          <p:cNvSpPr/>
          <p:nvPr/>
        </p:nvSpPr>
        <p:spPr>
          <a:xfrm>
            <a:off x="588288" y="6198567"/>
            <a:ext cx="13453824" cy="2689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100"/>
              </a:lnSpc>
              <a:buNone/>
            </a:pPr>
            <a:r>
              <a:rPr lang="en-US" sz="1300" dirty="0">
                <a:solidFill>
                  <a:srgbClr val="E0D6DE"/>
                </a:solidFill>
                <a:latin typeface="Paperlogy 5 Medium" pitchFamily="2" charset="-127"/>
                <a:ea typeface="Paperlogy 5 Medium" pitchFamily="2" charset="-127"/>
                <a:cs typeface="Noto Sans TC" pitchFamily="34" charset="-120"/>
              </a:rPr>
              <a:t>역할 : ppt작업 및 기타 리팩토링을 담당했습니다.</a:t>
            </a:r>
            <a:endParaRPr lang="en-US" sz="1300" dirty="0">
              <a:latin typeface="Paperlogy 5 Medium" pitchFamily="2" charset="-127"/>
              <a:ea typeface="Paperlogy 5 Medium" pitchFamily="2" charset="-127"/>
            </a:endParaRPr>
          </a:p>
        </p:txBody>
      </p:sp>
      <p:sp>
        <p:nvSpPr>
          <p:cNvPr id="14" name="Text 12"/>
          <p:cNvSpPr/>
          <p:nvPr/>
        </p:nvSpPr>
        <p:spPr>
          <a:xfrm>
            <a:off x="588288" y="6561715"/>
            <a:ext cx="13453824" cy="53792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100"/>
              </a:lnSpc>
              <a:buNone/>
            </a:pPr>
            <a:r>
              <a:rPr lang="en-US" sz="1300" dirty="0">
                <a:solidFill>
                  <a:srgbClr val="E0D6DE"/>
                </a:solidFill>
                <a:latin typeface="Paperlogy 5 Medium" pitchFamily="2" charset="-127"/>
                <a:ea typeface="Paperlogy 5 Medium" pitchFamily="2" charset="-127"/>
                <a:cs typeface="Noto Sans TC" pitchFamily="34" charset="-120"/>
              </a:rPr>
              <a:t>소감 : 처음으로 작업해서 설레이기도 하고 재밋기도하고 기술력의 발전을 많이 경험할 수 있었습니다. 이번 프로젝트 팀보다 완벽한 팀이 있을까 할정도로 합이 잘 맞았고 최고의 팀이라고 생각을 합니다.</a:t>
            </a:r>
            <a:endParaRPr lang="en-US" sz="1300" dirty="0">
              <a:latin typeface="Paperlogy 5 Medium" pitchFamily="2" charset="-127"/>
              <a:ea typeface="Paperlogy 5 Medium" pitchFamily="2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486A718-2E43-8224-9DED-0124FC345243}"/>
              </a:ext>
            </a:extLst>
          </p:cNvPr>
          <p:cNvSpPr/>
          <p:nvPr/>
        </p:nvSpPr>
        <p:spPr>
          <a:xfrm>
            <a:off x="12572999" y="7499578"/>
            <a:ext cx="1958009" cy="596348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734F75-9998-5C78-B423-C8F013A1F2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73F7534F-46BD-EFF9-6CEA-7264746115DC}"/>
              </a:ext>
            </a:extLst>
          </p:cNvPr>
          <p:cNvSpPr/>
          <p:nvPr/>
        </p:nvSpPr>
        <p:spPr>
          <a:xfrm>
            <a:off x="12572999" y="7499578"/>
            <a:ext cx="1958009" cy="596348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1FA77D-0DD8-749B-DAF3-601D0639A778}"/>
              </a:ext>
            </a:extLst>
          </p:cNvPr>
          <p:cNvSpPr txBox="1"/>
          <p:nvPr/>
        </p:nvSpPr>
        <p:spPr>
          <a:xfrm>
            <a:off x="422413" y="2529750"/>
            <a:ext cx="1378557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0" b="1" dirty="0">
                <a:solidFill>
                  <a:schemeClr val="bg1"/>
                </a:solidFill>
                <a:latin typeface="Paperlogy 9 Black" pitchFamily="2" charset="-127"/>
                <a:ea typeface="Paperlogy 9 Black" pitchFamily="2" charset="-127"/>
              </a:rPr>
              <a:t>PREVIEW</a:t>
            </a:r>
            <a:endParaRPr kumimoji="1" lang="ko-KR" altLang="en-US" sz="20000" b="1" dirty="0">
              <a:solidFill>
                <a:schemeClr val="bg1"/>
              </a:solidFill>
              <a:latin typeface="Paperlogy 9 Black" pitchFamily="2" charset="-127"/>
              <a:ea typeface="Paperlogy 9 Black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1820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62714" y="599242"/>
            <a:ext cx="5448657" cy="6810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350"/>
              </a:lnSpc>
              <a:buNone/>
            </a:pPr>
            <a:r>
              <a:rPr lang="en-US" sz="4250" b="1" dirty="0">
                <a:solidFill>
                  <a:srgbClr val="97B8FF"/>
                </a:solidFill>
                <a:latin typeface="Paperlogy 7 Bold" pitchFamily="2" charset="-127"/>
                <a:ea typeface="Paperlogy 7 Bold" pitchFamily="2" charset="-127"/>
                <a:cs typeface="Sora Medium" pitchFamily="34" charset="-120"/>
              </a:rPr>
              <a:t>CONTENT</a:t>
            </a:r>
            <a:endParaRPr lang="en-US" sz="4250" b="1" dirty="0">
              <a:latin typeface="Paperlogy 7 Bold" pitchFamily="2" charset="-127"/>
              <a:ea typeface="Paperlogy 7 Bold" pitchFamily="2" charset="-127"/>
            </a:endParaRPr>
          </a:p>
        </p:txBody>
      </p:sp>
      <p:sp>
        <p:nvSpPr>
          <p:cNvPr id="5" name="Text 2"/>
          <p:cNvSpPr/>
          <p:nvPr/>
        </p:nvSpPr>
        <p:spPr>
          <a:xfrm>
            <a:off x="762714" y="4924425"/>
            <a:ext cx="4150400" cy="3487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endParaRPr lang="en-US" sz="1700" dirty="0"/>
          </a:p>
        </p:txBody>
      </p:sp>
      <p:sp>
        <p:nvSpPr>
          <p:cNvPr id="8" name="Text 4"/>
          <p:cNvSpPr/>
          <p:nvPr/>
        </p:nvSpPr>
        <p:spPr>
          <a:xfrm>
            <a:off x="5239941" y="4924425"/>
            <a:ext cx="4150400" cy="3487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endParaRPr lang="en-US" sz="1700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924AD01-5297-9CEC-E00E-7B9F9E113331}"/>
              </a:ext>
            </a:extLst>
          </p:cNvPr>
          <p:cNvGrpSpPr/>
          <p:nvPr/>
        </p:nvGrpSpPr>
        <p:grpSpPr>
          <a:xfrm>
            <a:off x="762714" y="2570412"/>
            <a:ext cx="12942451" cy="3088776"/>
            <a:chOff x="762714" y="1716167"/>
            <a:chExt cx="12942451" cy="3088776"/>
          </a:xfrm>
        </p:grpSpPr>
        <p:pic>
          <p:nvPicPr>
            <p:cNvPr id="3" name="Image 0" descr="preencoded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2714" y="1716167"/>
              <a:ext cx="3987879" cy="2464594"/>
            </a:xfrm>
            <a:prstGeom prst="rect">
              <a:avLst/>
            </a:prstGeom>
          </p:spPr>
        </p:pic>
        <p:sp>
          <p:nvSpPr>
            <p:cNvPr id="4" name="Text 1"/>
            <p:cNvSpPr/>
            <p:nvPr/>
          </p:nvSpPr>
          <p:spPr>
            <a:xfrm>
              <a:off x="1912275" y="4461271"/>
              <a:ext cx="1851278" cy="340519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650"/>
                </a:lnSpc>
                <a:buNone/>
              </a:pPr>
              <a:r>
                <a:rPr lang="en-US" sz="2100" dirty="0">
                  <a:solidFill>
                    <a:srgbClr val="E0D6DE"/>
                  </a:solidFill>
                  <a:latin typeface="Paperlogy 5 Medium" pitchFamily="2" charset="-127"/>
                  <a:ea typeface="Paperlogy 5 Medium" pitchFamily="2" charset="-127"/>
                  <a:cs typeface="Sora Medium" pitchFamily="34" charset="-120"/>
                </a:rPr>
                <a:t>1.</a:t>
              </a:r>
              <a:r>
                <a:rPr lang="ko-KR" altLang="en-US" sz="2100" dirty="0">
                  <a:solidFill>
                    <a:srgbClr val="E0D6DE"/>
                  </a:solidFill>
                  <a:latin typeface="Paperlogy 5 Medium" pitchFamily="2" charset="-127"/>
                  <a:ea typeface="Paperlogy 5 Medium" pitchFamily="2" charset="-127"/>
                  <a:cs typeface="Sora Medium" pitchFamily="34" charset="-120"/>
                </a:rPr>
                <a:t> </a:t>
              </a:r>
              <a:r>
                <a:rPr lang="en-US" sz="2100" dirty="0" err="1">
                  <a:solidFill>
                    <a:srgbClr val="E0D6DE"/>
                  </a:solidFill>
                  <a:latin typeface="Paperlogy 5 Medium" pitchFamily="2" charset="-127"/>
                  <a:ea typeface="Paperlogy 5 Medium" pitchFamily="2" charset="-127"/>
                  <a:cs typeface="Sora Medium" pitchFamily="34" charset="-120"/>
                </a:rPr>
                <a:t>프로젝트</a:t>
              </a:r>
              <a:r>
                <a:rPr lang="en-US" sz="2100" dirty="0">
                  <a:solidFill>
                    <a:srgbClr val="E0D6DE"/>
                  </a:solidFill>
                  <a:latin typeface="Paperlogy 5 Medium" pitchFamily="2" charset="-127"/>
                  <a:ea typeface="Paperlogy 5 Medium" pitchFamily="2" charset="-127"/>
                  <a:cs typeface="Sora Medium" pitchFamily="34" charset="-120"/>
                </a:rPr>
                <a:t> 소개</a:t>
              </a:r>
              <a:endParaRPr lang="en-US" sz="2100" dirty="0">
                <a:latin typeface="Paperlogy 5 Medium" pitchFamily="2" charset="-127"/>
                <a:ea typeface="Paperlogy 5 Medium" pitchFamily="2" charset="-127"/>
              </a:endParaRPr>
            </a:p>
          </p:txBody>
        </p:sp>
        <p:pic>
          <p:nvPicPr>
            <p:cNvPr id="6" name="Image 1" descr="preencoded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39941" y="1716167"/>
              <a:ext cx="3987879" cy="2464594"/>
            </a:xfrm>
            <a:prstGeom prst="rect">
              <a:avLst/>
            </a:prstGeom>
          </p:spPr>
        </p:pic>
        <p:sp>
          <p:nvSpPr>
            <p:cNvPr id="7" name="Text 3"/>
            <p:cNvSpPr/>
            <p:nvPr/>
          </p:nvSpPr>
          <p:spPr>
            <a:xfrm>
              <a:off x="5724882" y="4464424"/>
              <a:ext cx="3180517" cy="340519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650"/>
                </a:lnSpc>
                <a:buNone/>
              </a:pPr>
              <a:r>
                <a:rPr lang="en-US" sz="2100" dirty="0">
                  <a:solidFill>
                    <a:srgbClr val="E0D6DE"/>
                  </a:solidFill>
                  <a:latin typeface="Paperlogy 5 Medium" pitchFamily="2" charset="-127"/>
                  <a:ea typeface="Paperlogy 5 Medium" pitchFamily="2" charset="-127"/>
                  <a:cs typeface="Sora Medium" pitchFamily="34" charset="-120"/>
                </a:rPr>
                <a:t>2</a:t>
              </a:r>
              <a:r>
                <a:rPr lang="ko-KR" altLang="en-US" sz="2100" dirty="0">
                  <a:solidFill>
                    <a:srgbClr val="E0D6DE"/>
                  </a:solidFill>
                  <a:latin typeface="Paperlogy 5 Medium" pitchFamily="2" charset="-127"/>
                  <a:ea typeface="Paperlogy 5 Medium" pitchFamily="2" charset="-127"/>
                  <a:cs typeface="Sora Medium" pitchFamily="34" charset="-120"/>
                </a:rPr>
                <a:t> </a:t>
              </a:r>
              <a:r>
                <a:rPr lang="en-US" sz="2100" dirty="0">
                  <a:solidFill>
                    <a:srgbClr val="E0D6DE"/>
                  </a:solidFill>
                  <a:latin typeface="Paperlogy 5 Medium" pitchFamily="2" charset="-127"/>
                  <a:ea typeface="Paperlogy 5 Medium" pitchFamily="2" charset="-127"/>
                  <a:cs typeface="Sora Medium" pitchFamily="34" charset="-120"/>
                </a:rPr>
                <a:t>.프로젝트 설계 및 기능구현</a:t>
              </a:r>
              <a:endParaRPr lang="en-US" sz="2100" dirty="0">
                <a:latin typeface="Paperlogy 5 Medium" pitchFamily="2" charset="-127"/>
                <a:ea typeface="Paperlogy 5 Medium" pitchFamily="2" charset="-127"/>
              </a:endParaRPr>
            </a:p>
          </p:txBody>
        </p:sp>
        <p:pic>
          <p:nvPicPr>
            <p:cNvPr id="9" name="Image 2" descr="preencoded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717167" y="1716167"/>
              <a:ext cx="3987998" cy="2464713"/>
            </a:xfrm>
            <a:prstGeom prst="rect">
              <a:avLst/>
            </a:prstGeom>
          </p:spPr>
        </p:pic>
        <p:sp>
          <p:nvSpPr>
            <p:cNvPr id="10" name="Text 5"/>
            <p:cNvSpPr/>
            <p:nvPr/>
          </p:nvSpPr>
          <p:spPr>
            <a:xfrm>
              <a:off x="10874628" y="4461271"/>
              <a:ext cx="1673076" cy="340519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650"/>
                </a:lnSpc>
                <a:buNone/>
              </a:pPr>
              <a:r>
                <a:rPr lang="en-US" sz="2100" dirty="0">
                  <a:solidFill>
                    <a:srgbClr val="E0D6DE"/>
                  </a:solidFill>
                  <a:latin typeface="Paperlogy 5 Medium" pitchFamily="2" charset="-127"/>
                  <a:ea typeface="Paperlogy 5 Medium" pitchFamily="2" charset="-127"/>
                  <a:cs typeface="Sora Medium" pitchFamily="34" charset="-120"/>
                </a:rPr>
                <a:t>3.</a:t>
              </a:r>
              <a:r>
                <a:rPr lang="ko-KR" altLang="en-US" sz="2100" dirty="0">
                  <a:solidFill>
                    <a:srgbClr val="E0D6DE"/>
                  </a:solidFill>
                  <a:latin typeface="Paperlogy 5 Medium" pitchFamily="2" charset="-127"/>
                  <a:ea typeface="Paperlogy 5 Medium" pitchFamily="2" charset="-127"/>
                  <a:cs typeface="Sora Medium" pitchFamily="34" charset="-120"/>
                </a:rPr>
                <a:t> </a:t>
              </a:r>
              <a:r>
                <a:rPr lang="en-US" sz="2100" dirty="0" err="1">
                  <a:solidFill>
                    <a:srgbClr val="E0D6DE"/>
                  </a:solidFill>
                  <a:latin typeface="Paperlogy 5 Medium" pitchFamily="2" charset="-127"/>
                  <a:ea typeface="Paperlogy 5 Medium" pitchFamily="2" charset="-127"/>
                  <a:cs typeface="Sora Medium" pitchFamily="34" charset="-120"/>
                </a:rPr>
                <a:t>역할</a:t>
              </a:r>
              <a:r>
                <a:rPr lang="en-US" sz="2100" dirty="0">
                  <a:solidFill>
                    <a:srgbClr val="E0D6DE"/>
                  </a:solidFill>
                  <a:latin typeface="Paperlogy 5 Medium" pitchFamily="2" charset="-127"/>
                  <a:ea typeface="Paperlogy 5 Medium" pitchFamily="2" charset="-127"/>
                  <a:cs typeface="Sora Medium" pitchFamily="34" charset="-120"/>
                </a:rPr>
                <a:t> 및 소감</a:t>
              </a:r>
              <a:endParaRPr lang="en-US" sz="2100" dirty="0">
                <a:latin typeface="Paperlogy 5 Medium" pitchFamily="2" charset="-127"/>
                <a:ea typeface="Paperlogy 5 Medium" pitchFamily="2" charset="-127"/>
              </a:endParaRPr>
            </a:p>
          </p:txBody>
        </p:sp>
      </p:grpSp>
      <p:sp>
        <p:nvSpPr>
          <p:cNvPr id="11" name="Text 6"/>
          <p:cNvSpPr/>
          <p:nvPr/>
        </p:nvSpPr>
        <p:spPr>
          <a:xfrm>
            <a:off x="9717167" y="4924544"/>
            <a:ext cx="4150519" cy="3487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endParaRPr lang="en-US" sz="1700" dirty="0"/>
          </a:p>
        </p:txBody>
      </p:sp>
      <p:sp>
        <p:nvSpPr>
          <p:cNvPr id="14" name="Text 9"/>
          <p:cNvSpPr/>
          <p:nvPr/>
        </p:nvSpPr>
        <p:spPr>
          <a:xfrm>
            <a:off x="762714" y="6706195"/>
            <a:ext cx="13104971" cy="3487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endParaRPr lang="en-US" sz="1700" dirty="0"/>
          </a:p>
        </p:txBody>
      </p:sp>
      <p:sp>
        <p:nvSpPr>
          <p:cNvPr id="15" name="Text 10"/>
          <p:cNvSpPr/>
          <p:nvPr/>
        </p:nvSpPr>
        <p:spPr>
          <a:xfrm>
            <a:off x="762714" y="7300079"/>
            <a:ext cx="13104971" cy="3487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endParaRPr lang="en-US" sz="17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02E71B4-CF0A-49D0-8534-711711B5D683}"/>
              </a:ext>
            </a:extLst>
          </p:cNvPr>
          <p:cNvSpPr/>
          <p:nvPr/>
        </p:nvSpPr>
        <p:spPr>
          <a:xfrm>
            <a:off x="12622696" y="7563678"/>
            <a:ext cx="1958009" cy="596348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280190" y="1489472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 err="1">
                <a:solidFill>
                  <a:srgbClr val="97B8FF"/>
                </a:solidFill>
                <a:latin typeface="Paperlogy 7 Bold" pitchFamily="2" charset="-127"/>
                <a:ea typeface="Paperlogy 7 Bold" pitchFamily="2" charset="-127"/>
                <a:cs typeface="Sora Medium" pitchFamily="34" charset="-120"/>
              </a:rPr>
              <a:t>프로젝트</a:t>
            </a:r>
            <a:r>
              <a:rPr lang="en-US" sz="4450" b="1" dirty="0">
                <a:solidFill>
                  <a:srgbClr val="97B8FF"/>
                </a:solidFill>
                <a:latin typeface="Paperlogy 7 Bold" pitchFamily="2" charset="-127"/>
                <a:ea typeface="Paperlogy 7 Bold" pitchFamily="2" charset="-127"/>
                <a:cs typeface="Sora Medium" pitchFamily="34" charset="-120"/>
              </a:rPr>
              <a:t> 소개 </a:t>
            </a:r>
            <a:endParaRPr lang="en-US" sz="4450" b="1" dirty="0">
              <a:latin typeface="Paperlogy 7 Bold" pitchFamily="2" charset="-127"/>
              <a:ea typeface="Paperlogy 7 Bold" pitchFamily="2" charset="-127"/>
            </a:endParaRPr>
          </a:p>
        </p:txBody>
      </p:sp>
      <p:sp>
        <p:nvSpPr>
          <p:cNvPr id="5" name="Shape 1"/>
          <p:cNvSpPr/>
          <p:nvPr/>
        </p:nvSpPr>
        <p:spPr>
          <a:xfrm>
            <a:off x="6280190" y="2538413"/>
            <a:ext cx="3664863" cy="2304931"/>
          </a:xfrm>
          <a:prstGeom prst="roundRect">
            <a:avLst>
              <a:gd name="adj" fmla="val 1476"/>
            </a:avLst>
          </a:prstGeom>
          <a:solidFill>
            <a:srgbClr val="26262B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" name="Text 2"/>
          <p:cNvSpPr/>
          <p:nvPr/>
        </p:nvSpPr>
        <p:spPr>
          <a:xfrm>
            <a:off x="6507004" y="276522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0D6DE"/>
                </a:solidFill>
                <a:latin typeface="Paperlogy 6 SemiBold" pitchFamily="2" charset="-127"/>
                <a:ea typeface="Paperlogy 6 SemiBold" pitchFamily="2" charset="-127"/>
                <a:cs typeface="Sora Medium" pitchFamily="34" charset="-120"/>
              </a:rPr>
              <a:t>프로젝트 목표</a:t>
            </a:r>
            <a:endParaRPr lang="en-US" sz="2200" b="1" dirty="0">
              <a:latin typeface="Paperlogy 6 SemiBold" pitchFamily="2" charset="-127"/>
              <a:ea typeface="Paperlogy 6 SemiBold" pitchFamily="2" charset="-127"/>
            </a:endParaRPr>
          </a:p>
        </p:txBody>
      </p:sp>
      <p:sp>
        <p:nvSpPr>
          <p:cNvPr id="7" name="Text 3"/>
          <p:cNvSpPr/>
          <p:nvPr/>
        </p:nvSpPr>
        <p:spPr>
          <a:xfrm>
            <a:off x="6507004" y="3255645"/>
            <a:ext cx="321123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 err="1">
                <a:solidFill>
                  <a:srgbClr val="E0D6DE"/>
                </a:solidFill>
                <a:latin typeface="Paperlogy 4 Regular" pitchFamily="2" charset="-127"/>
                <a:ea typeface="Paperlogy 4 Regular" pitchFamily="2" charset="-127"/>
                <a:cs typeface="Noto Sans TC" pitchFamily="34" charset="-120"/>
              </a:rPr>
              <a:t>사용자가</a:t>
            </a:r>
            <a:r>
              <a:rPr lang="en-US" sz="1750" dirty="0">
                <a:solidFill>
                  <a:srgbClr val="E0D6DE"/>
                </a:solidFill>
                <a:latin typeface="Paperlogy 4 Regular" pitchFamily="2" charset="-127"/>
                <a:ea typeface="Paperlogy 4 Regular" pitchFamily="2" charset="-127"/>
                <a:cs typeface="Noto Sans TC" pitchFamily="34" charset="-120"/>
              </a:rPr>
              <a:t> 음악 퀴즈를 재미있게 즐길 수 있는 게임 개발</a:t>
            </a:r>
            <a:endParaRPr lang="en-US" sz="1750" dirty="0">
              <a:latin typeface="Paperlogy 4 Regular" pitchFamily="2" charset="-127"/>
              <a:ea typeface="Paperlogy 4 Regular" pitchFamily="2" charset="-127"/>
            </a:endParaRPr>
          </a:p>
        </p:txBody>
      </p:sp>
      <p:sp>
        <p:nvSpPr>
          <p:cNvPr id="8" name="Shape 4"/>
          <p:cNvSpPr/>
          <p:nvPr/>
        </p:nvSpPr>
        <p:spPr>
          <a:xfrm>
            <a:off x="10171867" y="2538413"/>
            <a:ext cx="3664863" cy="2304931"/>
          </a:xfrm>
          <a:prstGeom prst="roundRect">
            <a:avLst>
              <a:gd name="adj" fmla="val 1476"/>
            </a:avLst>
          </a:prstGeom>
          <a:solidFill>
            <a:srgbClr val="26262B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9" name="Text 5"/>
          <p:cNvSpPr/>
          <p:nvPr/>
        </p:nvSpPr>
        <p:spPr>
          <a:xfrm>
            <a:off x="10398681" y="276522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0D6DE"/>
                </a:solidFill>
                <a:latin typeface="Paperlogy 6 SemiBold" pitchFamily="2" charset="-127"/>
                <a:ea typeface="Paperlogy 6 SemiBold" pitchFamily="2" charset="-127"/>
                <a:cs typeface="Sora Medium" pitchFamily="34" charset="-120"/>
              </a:rPr>
              <a:t>주요 기능</a:t>
            </a:r>
            <a:endParaRPr lang="en-US" sz="2200" b="1" dirty="0">
              <a:latin typeface="Paperlogy 6 SemiBold" pitchFamily="2" charset="-127"/>
              <a:ea typeface="Paperlogy 6 SemiBold" pitchFamily="2" charset="-127"/>
            </a:endParaRPr>
          </a:p>
        </p:txBody>
      </p:sp>
      <p:sp>
        <p:nvSpPr>
          <p:cNvPr id="10" name="Text 6"/>
          <p:cNvSpPr/>
          <p:nvPr/>
        </p:nvSpPr>
        <p:spPr>
          <a:xfrm>
            <a:off x="10398681" y="3255645"/>
            <a:ext cx="321123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Paperlogy 4 Regular" pitchFamily="2" charset="-127"/>
                <a:ea typeface="Paperlogy 4 Regular" pitchFamily="2" charset="-127"/>
                <a:cs typeface="Noto Sans TC" pitchFamily="34" charset="-120"/>
              </a:rPr>
              <a:t>회원가입, 로그인</a:t>
            </a:r>
            <a:endParaRPr lang="en-US" sz="1750" dirty="0">
              <a:latin typeface="Paperlogy 4 Regular" pitchFamily="2" charset="-127"/>
              <a:ea typeface="Paperlogy 4 Regular" pitchFamily="2" charset="-127"/>
            </a:endParaRPr>
          </a:p>
        </p:txBody>
      </p:sp>
      <p:sp>
        <p:nvSpPr>
          <p:cNvPr id="11" name="Text 7"/>
          <p:cNvSpPr/>
          <p:nvPr/>
        </p:nvSpPr>
        <p:spPr>
          <a:xfrm>
            <a:off x="10398681" y="3754636"/>
            <a:ext cx="321123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Paperlogy 4 Regular" pitchFamily="2" charset="-127"/>
                <a:ea typeface="Paperlogy 4 Regular" pitchFamily="2" charset="-127"/>
                <a:cs typeface="Noto Sans TC" pitchFamily="34" charset="-120"/>
              </a:rPr>
              <a:t>다양한  음악 퀴즈 제공</a:t>
            </a:r>
            <a:endParaRPr lang="en-US" sz="1750" dirty="0">
              <a:latin typeface="Paperlogy 4 Regular" pitchFamily="2" charset="-127"/>
              <a:ea typeface="Paperlogy 4 Regular" pitchFamily="2" charset="-127"/>
            </a:endParaRPr>
          </a:p>
        </p:txBody>
      </p:sp>
      <p:sp>
        <p:nvSpPr>
          <p:cNvPr id="12" name="Text 8"/>
          <p:cNvSpPr/>
          <p:nvPr/>
        </p:nvSpPr>
        <p:spPr>
          <a:xfrm>
            <a:off x="10398681" y="4253627"/>
            <a:ext cx="321123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Paperlogy 4 Regular" pitchFamily="2" charset="-127"/>
                <a:ea typeface="Paperlogy 4 Regular" pitchFamily="2" charset="-127"/>
                <a:cs typeface="Noto Sans TC" pitchFamily="34" charset="-120"/>
              </a:rPr>
              <a:t>랭킹 시스템</a:t>
            </a:r>
            <a:endParaRPr lang="en-US" sz="1750" dirty="0">
              <a:latin typeface="Paperlogy 4 Regular" pitchFamily="2" charset="-127"/>
              <a:ea typeface="Paperlogy 4 Regular" pitchFamily="2" charset="-127"/>
            </a:endParaRPr>
          </a:p>
        </p:txBody>
      </p:sp>
      <p:sp>
        <p:nvSpPr>
          <p:cNvPr id="13" name="Shape 9"/>
          <p:cNvSpPr/>
          <p:nvPr/>
        </p:nvSpPr>
        <p:spPr>
          <a:xfrm>
            <a:off x="6280190" y="5070158"/>
            <a:ext cx="7556421" cy="1669852"/>
          </a:xfrm>
          <a:prstGeom prst="roundRect">
            <a:avLst>
              <a:gd name="adj" fmla="val 2038"/>
            </a:avLst>
          </a:prstGeom>
          <a:solidFill>
            <a:srgbClr val="26262B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4" name="Text 10"/>
          <p:cNvSpPr/>
          <p:nvPr/>
        </p:nvSpPr>
        <p:spPr>
          <a:xfrm>
            <a:off x="6507004" y="529697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0D6DE"/>
                </a:solidFill>
                <a:latin typeface="Paperlogy 6 SemiBold" pitchFamily="2" charset="-127"/>
                <a:ea typeface="Paperlogy 6 SemiBold" pitchFamily="2" charset="-127"/>
                <a:cs typeface="Sora Medium" pitchFamily="34" charset="-120"/>
              </a:rPr>
              <a:t>기술 스택</a:t>
            </a:r>
            <a:endParaRPr lang="en-US" sz="2200" b="1" dirty="0">
              <a:latin typeface="Paperlogy 6 SemiBold" pitchFamily="2" charset="-127"/>
              <a:ea typeface="Paperlogy 6 SemiBold" pitchFamily="2" charset="-127"/>
            </a:endParaRPr>
          </a:p>
        </p:txBody>
      </p:sp>
      <p:sp>
        <p:nvSpPr>
          <p:cNvPr id="15" name="Text 11"/>
          <p:cNvSpPr/>
          <p:nvPr/>
        </p:nvSpPr>
        <p:spPr>
          <a:xfrm>
            <a:off x="6507004" y="5787390"/>
            <a:ext cx="710279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Paperlogy 4 Regular" pitchFamily="2" charset="-127"/>
                <a:ea typeface="Paperlogy 4 Regular" pitchFamily="2" charset="-127"/>
                <a:cs typeface="Noto Sans TC" pitchFamily="34" charset="-120"/>
              </a:rPr>
              <a:t>JAVA 기반의 프로그래밍, ORACLE 데이터베이스, </a:t>
            </a:r>
            <a:r>
              <a:rPr lang="en-US" sz="1750" dirty="0" err="1">
                <a:solidFill>
                  <a:srgbClr val="E0D6DE"/>
                </a:solidFill>
                <a:latin typeface="Paperlogy 4 Regular" pitchFamily="2" charset="-127"/>
                <a:ea typeface="Paperlogy 4 Regular" pitchFamily="2" charset="-127"/>
                <a:cs typeface="Noto Sans TC" pitchFamily="34" charset="-120"/>
              </a:rPr>
              <a:t>JDBC를</a:t>
            </a:r>
            <a:r>
              <a:rPr lang="en-US" sz="1750" dirty="0">
                <a:solidFill>
                  <a:srgbClr val="E0D6DE"/>
                </a:solidFill>
                <a:latin typeface="Paperlogy 4 Regular" pitchFamily="2" charset="-127"/>
                <a:ea typeface="Paperlogy 4 Regular" pitchFamily="2" charset="-127"/>
                <a:cs typeface="Noto Sans TC" pitchFamily="34" charset="-120"/>
              </a:rPr>
              <a:t> </a:t>
            </a:r>
            <a:r>
              <a:rPr lang="en-US" sz="1750" dirty="0" err="1">
                <a:solidFill>
                  <a:srgbClr val="E0D6DE"/>
                </a:solidFill>
                <a:latin typeface="Paperlogy 4 Regular" pitchFamily="2" charset="-127"/>
                <a:ea typeface="Paperlogy 4 Regular" pitchFamily="2" charset="-127"/>
                <a:cs typeface="Noto Sans TC" pitchFamily="34" charset="-120"/>
              </a:rPr>
              <a:t>통한</a:t>
            </a:r>
            <a:endParaRPr lang="en-US" sz="1750" dirty="0">
              <a:solidFill>
                <a:srgbClr val="E0D6DE"/>
              </a:solidFill>
              <a:latin typeface="Paperlogy 4 Regular" pitchFamily="2" charset="-127"/>
              <a:ea typeface="Paperlogy 4 Regular" pitchFamily="2" charset="-127"/>
              <a:cs typeface="Noto Sans TC" pitchFamily="34" charset="-120"/>
            </a:endParaRPr>
          </a:p>
          <a:p>
            <a:pPr marL="0" indent="0">
              <a:lnSpc>
                <a:spcPts val="2850"/>
              </a:lnSpc>
              <a:buNone/>
            </a:pPr>
            <a:r>
              <a:rPr lang="en-US" sz="1750" dirty="0" err="1">
                <a:solidFill>
                  <a:srgbClr val="E0D6DE"/>
                </a:solidFill>
                <a:latin typeface="Paperlogy 4 Regular" pitchFamily="2" charset="-127"/>
                <a:ea typeface="Paperlogy 4 Regular" pitchFamily="2" charset="-127"/>
                <a:cs typeface="Noto Sans TC" pitchFamily="34" charset="-120"/>
              </a:rPr>
              <a:t>데이터베이스</a:t>
            </a:r>
            <a:r>
              <a:rPr lang="en-US" sz="1750" dirty="0">
                <a:solidFill>
                  <a:srgbClr val="E0D6DE"/>
                </a:solidFill>
                <a:latin typeface="Paperlogy 4 Regular" pitchFamily="2" charset="-127"/>
                <a:ea typeface="Paperlogy 4 Regular" pitchFamily="2" charset="-127"/>
                <a:cs typeface="Noto Sans TC" pitchFamily="34" charset="-120"/>
              </a:rPr>
              <a:t> 연동으로 안정적인 서비스 구현 </a:t>
            </a:r>
            <a:endParaRPr lang="en-US" sz="1750" dirty="0">
              <a:latin typeface="Paperlogy 4 Regular" pitchFamily="2" charset="-127"/>
              <a:ea typeface="Paperlogy 4 Regular" pitchFamily="2" charset="-127"/>
            </a:endParaRPr>
          </a:p>
        </p:txBody>
      </p:sp>
      <p:pic>
        <p:nvPicPr>
          <p:cNvPr id="19" name="그림 18" descr="도표, 라인, 원, 스크린샷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C73F9D60-3FA9-770A-1D23-E03D11A7C6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046" y="1890616"/>
            <a:ext cx="5100796" cy="4448368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9D7D102B-1AF1-5369-77B0-D3AECE7A0FFF}"/>
              </a:ext>
            </a:extLst>
          </p:cNvPr>
          <p:cNvSpPr/>
          <p:nvPr/>
        </p:nvSpPr>
        <p:spPr>
          <a:xfrm>
            <a:off x="12672391" y="7563678"/>
            <a:ext cx="1958009" cy="596348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033707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97B8FF"/>
                </a:solidFill>
                <a:latin typeface="Paperlogy 7 Bold" pitchFamily="2" charset="-127"/>
                <a:ea typeface="Paperlogy 7 Bold" pitchFamily="2" charset="-127"/>
                <a:cs typeface="Sora Medium" pitchFamily="34" charset="-120"/>
              </a:rPr>
              <a:t>프로젝트 일정</a:t>
            </a:r>
            <a:endParaRPr lang="en-US" sz="4450" b="1" dirty="0">
              <a:latin typeface="Paperlogy 7 Bold" pitchFamily="2" charset="-127"/>
              <a:ea typeface="Paperlogy 7 Bold" pitchFamily="2" charset="-127"/>
            </a:endParaRPr>
          </a:p>
        </p:txBody>
      </p:sp>
      <p:sp>
        <p:nvSpPr>
          <p:cNvPr id="3" name="Text 1"/>
          <p:cNvSpPr/>
          <p:nvPr/>
        </p:nvSpPr>
        <p:spPr>
          <a:xfrm>
            <a:off x="793790" y="3309461"/>
            <a:ext cx="3402330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300"/>
              </a:lnSpc>
              <a:buNone/>
            </a:pPr>
            <a:r>
              <a:rPr lang="en-US" sz="2500" b="1" dirty="0">
                <a:solidFill>
                  <a:srgbClr val="97B8FF"/>
                </a:solidFill>
                <a:latin typeface="Paperlogy 6 SemiBold" pitchFamily="2" charset="-127"/>
                <a:ea typeface="Paperlogy 6 SemiBold" pitchFamily="2" charset="-127"/>
                <a:cs typeface="Sora Medium" pitchFamily="34" charset="-120"/>
              </a:rPr>
              <a:t>1일차(3/5)</a:t>
            </a:r>
            <a:endParaRPr lang="en-US" sz="2500" b="1" dirty="0">
              <a:latin typeface="Paperlogy 6 SemiBold" pitchFamily="2" charset="-127"/>
              <a:ea typeface="Paperlogy 6 SemiBold" pitchFamily="2" charset="-127"/>
            </a:endParaRPr>
          </a:p>
        </p:txBody>
      </p:sp>
      <p:sp>
        <p:nvSpPr>
          <p:cNvPr id="4" name="Text 2"/>
          <p:cNvSpPr/>
          <p:nvPr/>
        </p:nvSpPr>
        <p:spPr>
          <a:xfrm>
            <a:off x="793790" y="3961567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900" dirty="0">
                <a:solidFill>
                  <a:srgbClr val="E0D6DE"/>
                </a:solidFill>
                <a:latin typeface="Paperlogy 4 Regular" pitchFamily="2" charset="-127"/>
                <a:ea typeface="Paperlogy 4 Regular" pitchFamily="2" charset="-127"/>
                <a:cs typeface="Noto Sans TC" pitchFamily="34" charset="-120"/>
              </a:rPr>
              <a:t>서류작성 </a:t>
            </a:r>
            <a:r>
              <a:rPr lang="en-US" sz="1900" dirty="0" err="1">
                <a:solidFill>
                  <a:srgbClr val="E0D6DE"/>
                </a:solidFill>
                <a:latin typeface="Paperlogy 4 Regular" pitchFamily="2" charset="-127"/>
                <a:ea typeface="Paperlogy 4 Regular" pitchFamily="2" charset="-127"/>
                <a:cs typeface="Noto Sans TC" pitchFamily="34" charset="-120"/>
              </a:rPr>
              <a:t>및</a:t>
            </a:r>
            <a:r>
              <a:rPr lang="en-US" sz="1900" dirty="0">
                <a:solidFill>
                  <a:srgbClr val="E0D6DE"/>
                </a:solidFill>
                <a:latin typeface="Paperlogy 4 Regular" pitchFamily="2" charset="-127"/>
                <a:ea typeface="Paperlogy 4 Regular" pitchFamily="2" charset="-127"/>
                <a:cs typeface="Noto Sans TC" pitchFamily="34" charset="-120"/>
              </a:rPr>
              <a:t> </a:t>
            </a:r>
            <a:r>
              <a:rPr lang="en-US" sz="1900" dirty="0" err="1">
                <a:solidFill>
                  <a:srgbClr val="E0D6DE"/>
                </a:solidFill>
                <a:latin typeface="Paperlogy 4 Regular" pitchFamily="2" charset="-127"/>
                <a:ea typeface="Paperlogy 4 Regular" pitchFamily="2" charset="-127"/>
                <a:cs typeface="Noto Sans TC" pitchFamily="34" charset="-120"/>
              </a:rPr>
              <a:t>계획</a:t>
            </a:r>
            <a:r>
              <a:rPr lang="ko-KR" altLang="en-US" sz="1900" dirty="0">
                <a:solidFill>
                  <a:srgbClr val="E0D6DE"/>
                </a:solidFill>
                <a:latin typeface="Paperlogy 4 Regular" pitchFamily="2" charset="-127"/>
                <a:ea typeface="Paperlogy 4 Regular" pitchFamily="2" charset="-127"/>
                <a:cs typeface="Noto Sans TC" pitchFamily="34" charset="-120"/>
              </a:rPr>
              <a:t> </a:t>
            </a:r>
            <a:r>
              <a:rPr lang="en-US" sz="1900" dirty="0" err="1">
                <a:solidFill>
                  <a:srgbClr val="E0D6DE"/>
                </a:solidFill>
                <a:latin typeface="Paperlogy 4 Regular" pitchFamily="2" charset="-127"/>
                <a:ea typeface="Paperlogy 4 Regular" pitchFamily="2" charset="-127"/>
                <a:cs typeface="Noto Sans TC" pitchFamily="34" charset="-120"/>
              </a:rPr>
              <a:t>수립</a:t>
            </a:r>
            <a:endParaRPr lang="en-US" sz="1900" dirty="0">
              <a:latin typeface="Paperlogy 4 Regular" pitchFamily="2" charset="-127"/>
              <a:ea typeface="Paperlogy 4 Regular" pitchFamily="2" charset="-127"/>
            </a:endParaRPr>
          </a:p>
        </p:txBody>
      </p:sp>
      <p:sp>
        <p:nvSpPr>
          <p:cNvPr id="5" name="Text 3"/>
          <p:cNvSpPr/>
          <p:nvPr/>
        </p:nvSpPr>
        <p:spPr>
          <a:xfrm>
            <a:off x="1221172" y="4551282"/>
            <a:ext cx="3978116" cy="14176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1150"/>
              </a:lnSpc>
              <a:buNone/>
            </a:pPr>
            <a:r>
              <a:rPr lang="en-US" sz="8900" dirty="0">
                <a:solidFill>
                  <a:srgbClr val="000000"/>
                </a:solidFill>
                <a:latin typeface="Sora Medium" pitchFamily="34" charset="0"/>
                <a:ea typeface="Sora Medium" pitchFamily="34" charset="-122"/>
                <a:cs typeface="Sora Medium" pitchFamily="34" charset="-120"/>
              </a:rPr>
              <a:t>🔧</a:t>
            </a:r>
            <a:endParaRPr lang="en-US" sz="8900" dirty="0"/>
          </a:p>
        </p:txBody>
      </p:sp>
      <p:sp>
        <p:nvSpPr>
          <p:cNvPr id="6" name="Text 4"/>
          <p:cNvSpPr/>
          <p:nvPr/>
        </p:nvSpPr>
        <p:spPr>
          <a:xfrm>
            <a:off x="5332928" y="330946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500" b="1" dirty="0">
                <a:solidFill>
                  <a:srgbClr val="97B8FF"/>
                </a:solidFill>
                <a:latin typeface="Paperlogy 6 SemiBold" pitchFamily="2" charset="-127"/>
                <a:ea typeface="Paperlogy 6 SemiBold" pitchFamily="2" charset="-127"/>
                <a:cs typeface="Sora Medium" pitchFamily="34" charset="-120"/>
              </a:rPr>
              <a:t>2일차(3/6)</a:t>
            </a:r>
            <a:endParaRPr lang="en-US" sz="2500" b="1" dirty="0">
              <a:latin typeface="Paperlogy 6 SemiBold" pitchFamily="2" charset="-127"/>
              <a:ea typeface="Paperlogy 6 SemiBold" pitchFamily="2" charset="-127"/>
            </a:endParaRPr>
          </a:p>
        </p:txBody>
      </p:sp>
      <p:sp>
        <p:nvSpPr>
          <p:cNvPr id="7" name="Text 5"/>
          <p:cNvSpPr/>
          <p:nvPr/>
        </p:nvSpPr>
        <p:spPr>
          <a:xfrm>
            <a:off x="5332928" y="3890605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900" dirty="0" err="1">
                <a:solidFill>
                  <a:srgbClr val="E0D6DE"/>
                </a:solidFill>
                <a:latin typeface="Paperlogy 4 Regular" pitchFamily="2" charset="-127"/>
                <a:ea typeface="Paperlogy 4 Regular" pitchFamily="2" charset="-127"/>
                <a:cs typeface="Noto Sans TC" pitchFamily="34" charset="-120"/>
              </a:rPr>
              <a:t>설계</a:t>
            </a:r>
            <a:r>
              <a:rPr lang="ko-KR" altLang="en-US" sz="1900" dirty="0">
                <a:solidFill>
                  <a:srgbClr val="E0D6DE"/>
                </a:solidFill>
                <a:latin typeface="Paperlogy 4 Regular" pitchFamily="2" charset="-127"/>
                <a:ea typeface="Paperlogy 4 Regular" pitchFamily="2" charset="-127"/>
                <a:cs typeface="Noto Sans TC" pitchFamily="34" charset="-120"/>
              </a:rPr>
              <a:t> </a:t>
            </a:r>
            <a:r>
              <a:rPr lang="en-US" sz="1900" dirty="0" err="1">
                <a:solidFill>
                  <a:srgbClr val="E0D6DE"/>
                </a:solidFill>
                <a:latin typeface="Paperlogy 4 Regular" pitchFamily="2" charset="-127"/>
                <a:ea typeface="Paperlogy 4 Regular" pitchFamily="2" charset="-127"/>
                <a:cs typeface="Noto Sans TC" pitchFamily="34" charset="-120"/>
              </a:rPr>
              <a:t>및</a:t>
            </a:r>
            <a:r>
              <a:rPr lang="en-US" sz="1900" dirty="0">
                <a:solidFill>
                  <a:srgbClr val="E0D6DE"/>
                </a:solidFill>
                <a:latin typeface="Paperlogy 4 Regular" pitchFamily="2" charset="-127"/>
                <a:ea typeface="Paperlogy 4 Regular" pitchFamily="2" charset="-127"/>
                <a:cs typeface="Noto Sans TC" pitchFamily="34" charset="-120"/>
              </a:rPr>
              <a:t> 기능구현 </a:t>
            </a:r>
            <a:endParaRPr lang="en-US" sz="1900" dirty="0">
              <a:latin typeface="Paperlogy 4 Regular" pitchFamily="2" charset="-127"/>
              <a:ea typeface="Paperlogy 4 Regular" pitchFamily="2" charset="-127"/>
            </a:endParaRPr>
          </a:p>
        </p:txBody>
      </p:sp>
      <p:sp>
        <p:nvSpPr>
          <p:cNvPr id="8" name="Text 6"/>
          <p:cNvSpPr/>
          <p:nvPr/>
        </p:nvSpPr>
        <p:spPr>
          <a:xfrm>
            <a:off x="5641042" y="4581099"/>
            <a:ext cx="3978116" cy="14176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1150"/>
              </a:lnSpc>
              <a:buNone/>
            </a:pPr>
            <a:r>
              <a:rPr lang="en-US" sz="8900" dirty="0">
                <a:solidFill>
                  <a:srgbClr val="000000"/>
                </a:solidFill>
                <a:latin typeface="Sora Medium" pitchFamily="34" charset="0"/>
                <a:ea typeface="Sora Medium" pitchFamily="34" charset="-122"/>
                <a:cs typeface="Sora Medium" pitchFamily="34" charset="-120"/>
              </a:rPr>
              <a:t>🛠</a:t>
            </a:r>
            <a:endParaRPr lang="en-US" sz="8900" dirty="0"/>
          </a:p>
        </p:txBody>
      </p:sp>
      <p:sp>
        <p:nvSpPr>
          <p:cNvPr id="9" name="Text 7"/>
          <p:cNvSpPr/>
          <p:nvPr/>
        </p:nvSpPr>
        <p:spPr>
          <a:xfrm>
            <a:off x="9872067" y="330946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500" b="1" dirty="0">
                <a:solidFill>
                  <a:srgbClr val="97B8FF"/>
                </a:solidFill>
                <a:latin typeface="Paperlogy 6 SemiBold" pitchFamily="2" charset="-127"/>
                <a:ea typeface="Paperlogy 6 SemiBold" pitchFamily="2" charset="-127"/>
                <a:cs typeface="Sora Medium" pitchFamily="34" charset="-120"/>
              </a:rPr>
              <a:t>3일차(3/7)</a:t>
            </a:r>
            <a:endParaRPr lang="en-US" sz="2500" b="1" dirty="0">
              <a:latin typeface="Paperlogy 6 SemiBold" pitchFamily="2" charset="-127"/>
              <a:ea typeface="Paperlogy 6 SemiBold" pitchFamily="2" charset="-127"/>
            </a:endParaRPr>
          </a:p>
        </p:txBody>
      </p:sp>
      <p:sp>
        <p:nvSpPr>
          <p:cNvPr id="10" name="Text 8"/>
          <p:cNvSpPr/>
          <p:nvPr/>
        </p:nvSpPr>
        <p:spPr>
          <a:xfrm>
            <a:off x="9872067" y="3890605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900" dirty="0" err="1">
                <a:solidFill>
                  <a:srgbClr val="E0D6DE"/>
                </a:solidFill>
                <a:latin typeface="Paperlogy 4 Regular" pitchFamily="2" charset="-127"/>
                <a:ea typeface="Paperlogy 4 Regular" pitchFamily="2" charset="-127"/>
                <a:cs typeface="Noto Sans TC" pitchFamily="34" charset="-120"/>
              </a:rPr>
              <a:t>프로그램</a:t>
            </a:r>
            <a:r>
              <a:rPr lang="ko-KR" altLang="en-US" sz="1900" dirty="0">
                <a:solidFill>
                  <a:srgbClr val="E0D6DE"/>
                </a:solidFill>
                <a:latin typeface="Paperlogy 4 Regular" pitchFamily="2" charset="-127"/>
                <a:ea typeface="Paperlogy 4 Regular" pitchFamily="2" charset="-127"/>
                <a:cs typeface="Noto Sans TC" pitchFamily="34" charset="-120"/>
              </a:rPr>
              <a:t> </a:t>
            </a:r>
            <a:r>
              <a:rPr lang="en-US" sz="1900" dirty="0" err="1">
                <a:solidFill>
                  <a:srgbClr val="E0D6DE"/>
                </a:solidFill>
                <a:latin typeface="Paperlogy 4 Regular" pitchFamily="2" charset="-127"/>
                <a:ea typeface="Paperlogy 4 Regular" pitchFamily="2" charset="-127"/>
                <a:cs typeface="Noto Sans TC" pitchFamily="34" charset="-120"/>
              </a:rPr>
              <a:t>완성</a:t>
            </a:r>
            <a:endParaRPr lang="en-US" sz="1900" dirty="0">
              <a:latin typeface="Paperlogy 4 Regular" pitchFamily="2" charset="-127"/>
              <a:ea typeface="Paperlogy 4 Regular" pitchFamily="2" charset="-127"/>
            </a:endParaRPr>
          </a:p>
        </p:txBody>
      </p:sp>
      <p:sp>
        <p:nvSpPr>
          <p:cNvPr id="11" name="Text 9"/>
          <p:cNvSpPr/>
          <p:nvPr/>
        </p:nvSpPr>
        <p:spPr>
          <a:xfrm>
            <a:off x="9872067" y="4480322"/>
            <a:ext cx="3978116" cy="14176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1150"/>
              </a:lnSpc>
              <a:buNone/>
            </a:pPr>
            <a:r>
              <a:rPr lang="en-US" sz="8900" dirty="0">
                <a:solidFill>
                  <a:srgbClr val="000000"/>
                </a:solidFill>
                <a:latin typeface="Sora Medium" pitchFamily="34" charset="0"/>
                <a:ea typeface="Sora Medium" pitchFamily="34" charset="-122"/>
                <a:cs typeface="Sora Medium" pitchFamily="34" charset="-120"/>
              </a:rPr>
              <a:t>🕹</a:t>
            </a:r>
            <a:endParaRPr lang="en-US" sz="89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410F6B9-E067-1963-FDDC-6E853AD63146}"/>
              </a:ext>
            </a:extLst>
          </p:cNvPr>
          <p:cNvSpPr/>
          <p:nvPr/>
        </p:nvSpPr>
        <p:spPr>
          <a:xfrm>
            <a:off x="12622696" y="7563678"/>
            <a:ext cx="1958009" cy="596348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048941" y="824746"/>
            <a:ext cx="9420323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97B8FF"/>
                </a:solidFill>
                <a:latin typeface="Sora Medium" pitchFamily="34" charset="0"/>
                <a:ea typeface="Sora Medium" pitchFamily="34" charset="-122"/>
                <a:cs typeface="Sora Medium" pitchFamily="34" charset="-120"/>
              </a:rPr>
              <a:t>█▀█ █▀▀ █▀▀ █ █▀ ▀█▀ █▀▀ █▀█ </a:t>
            </a:r>
            <a:r>
              <a:rPr lang="ko-KR" altLang="en-US" sz="4450" dirty="0">
                <a:solidFill>
                  <a:srgbClr val="97B8FF"/>
                </a:solidFill>
                <a:latin typeface="Sora Medium" pitchFamily="34" charset="0"/>
                <a:ea typeface="Sora Medium" pitchFamily="34" charset="-122"/>
                <a:cs typeface="Sora Medium" pitchFamily="34" charset="-120"/>
              </a:rPr>
              <a:t>                        </a:t>
            </a:r>
            <a:r>
              <a:rPr lang="en-US" sz="4450" dirty="0">
                <a:solidFill>
                  <a:srgbClr val="97B8FF"/>
                </a:solidFill>
                <a:latin typeface="Sora Medium" pitchFamily="34" charset="0"/>
                <a:ea typeface="Sora Medium" pitchFamily="34" charset="-122"/>
                <a:cs typeface="Sora Medium" pitchFamily="34" charset="-120"/>
              </a:rPr>
              <a:t>█▀▄ ██▄ █▄█ █ ▄█ ░█░ ██▄ █▀▄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1048941" y="2863096"/>
            <a:ext cx="30480" cy="4374475"/>
          </a:xfrm>
          <a:prstGeom prst="roundRect">
            <a:avLst>
              <a:gd name="adj" fmla="val 111628"/>
            </a:avLst>
          </a:prstGeom>
          <a:solidFill>
            <a:srgbClr val="3F3F44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" name="Shape 2"/>
          <p:cNvSpPr/>
          <p:nvPr/>
        </p:nvSpPr>
        <p:spPr>
          <a:xfrm>
            <a:off x="1273612" y="3358158"/>
            <a:ext cx="680442" cy="30480"/>
          </a:xfrm>
          <a:prstGeom prst="roundRect">
            <a:avLst>
              <a:gd name="adj" fmla="val 111628"/>
            </a:avLst>
          </a:prstGeom>
          <a:solidFill>
            <a:srgbClr val="3F3F44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" name="Shape 3"/>
          <p:cNvSpPr/>
          <p:nvPr/>
        </p:nvSpPr>
        <p:spPr>
          <a:xfrm>
            <a:off x="793790" y="3118247"/>
            <a:ext cx="510302" cy="510302"/>
          </a:xfrm>
          <a:prstGeom prst="roundRect">
            <a:avLst>
              <a:gd name="adj" fmla="val 6667"/>
            </a:avLst>
          </a:prstGeom>
          <a:solidFill>
            <a:srgbClr val="26262B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" name="Text 4"/>
          <p:cNvSpPr/>
          <p:nvPr/>
        </p:nvSpPr>
        <p:spPr>
          <a:xfrm>
            <a:off x="878860" y="3200508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E0D6DE"/>
                </a:solidFill>
                <a:latin typeface="Paperlogy 4 Regular" pitchFamily="2" charset="-127"/>
                <a:ea typeface="Paperlogy 4 Regular" pitchFamily="2" charset="-127"/>
                <a:cs typeface="Sora Medium" pitchFamily="34" charset="-120"/>
              </a:rPr>
              <a:t>1</a:t>
            </a:r>
            <a:endParaRPr lang="en-US" sz="2650" dirty="0">
              <a:latin typeface="Paperlogy 4 Regular" pitchFamily="2" charset="-127"/>
              <a:ea typeface="Paperlogy 4 Regular" pitchFamily="2" charset="-127"/>
            </a:endParaRPr>
          </a:p>
        </p:txBody>
      </p:sp>
      <p:sp>
        <p:nvSpPr>
          <p:cNvPr id="7" name="Text 5"/>
          <p:cNvSpPr/>
          <p:nvPr/>
        </p:nvSpPr>
        <p:spPr>
          <a:xfrm>
            <a:off x="2183011" y="320917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0D6DE"/>
                </a:solidFill>
                <a:latin typeface="Paperlogy 4 Regular" pitchFamily="2" charset="-127"/>
                <a:ea typeface="Paperlogy 4 Regular" pitchFamily="2" charset="-127"/>
                <a:cs typeface="Sora Medium" pitchFamily="34" charset="-120"/>
              </a:rPr>
              <a:t>회원가입 페이지 접근</a:t>
            </a:r>
            <a:endParaRPr lang="en-US" sz="2200" dirty="0">
              <a:latin typeface="Paperlogy 4 Regular" pitchFamily="2" charset="-127"/>
              <a:ea typeface="Paperlogy 4 Regular" pitchFamily="2" charset="-127"/>
            </a:endParaRPr>
          </a:p>
        </p:txBody>
      </p:sp>
      <p:sp>
        <p:nvSpPr>
          <p:cNvPr id="8" name="Text 6"/>
          <p:cNvSpPr/>
          <p:nvPr/>
        </p:nvSpPr>
        <p:spPr>
          <a:xfrm>
            <a:off x="2183011" y="3580328"/>
            <a:ext cx="1165359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1273612" y="4891921"/>
            <a:ext cx="680442" cy="30480"/>
          </a:xfrm>
          <a:prstGeom prst="roundRect">
            <a:avLst>
              <a:gd name="adj" fmla="val 111628"/>
            </a:avLst>
          </a:prstGeom>
          <a:solidFill>
            <a:srgbClr val="3F3F44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0" name="Shape 8"/>
          <p:cNvSpPr/>
          <p:nvPr/>
        </p:nvSpPr>
        <p:spPr>
          <a:xfrm>
            <a:off x="793790" y="4652010"/>
            <a:ext cx="510302" cy="510302"/>
          </a:xfrm>
          <a:prstGeom prst="roundRect">
            <a:avLst>
              <a:gd name="adj" fmla="val 6667"/>
            </a:avLst>
          </a:prstGeom>
          <a:solidFill>
            <a:srgbClr val="26262B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1" name="Text 9"/>
          <p:cNvSpPr/>
          <p:nvPr/>
        </p:nvSpPr>
        <p:spPr>
          <a:xfrm>
            <a:off x="878860" y="4724332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E0D6DE"/>
                </a:solidFill>
                <a:latin typeface="Paperlogy 4 Regular" pitchFamily="2" charset="-127"/>
                <a:ea typeface="Paperlogy 4 Regular" pitchFamily="2" charset="-127"/>
                <a:cs typeface="Sora Medium" pitchFamily="34" charset="-120"/>
              </a:rPr>
              <a:t>2</a:t>
            </a:r>
            <a:endParaRPr lang="en-US" sz="2650" dirty="0">
              <a:latin typeface="Paperlogy 4 Regular" pitchFamily="2" charset="-127"/>
              <a:ea typeface="Paperlogy 4 Regular" pitchFamily="2" charset="-127"/>
            </a:endParaRPr>
          </a:p>
        </p:txBody>
      </p:sp>
      <p:sp>
        <p:nvSpPr>
          <p:cNvPr id="12" name="Text 10"/>
          <p:cNvSpPr/>
          <p:nvPr/>
        </p:nvSpPr>
        <p:spPr>
          <a:xfrm>
            <a:off x="2183011" y="474294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0D6DE"/>
                </a:solidFill>
                <a:latin typeface="Paperlogy 4 Regular" pitchFamily="2" charset="-127"/>
                <a:ea typeface="Paperlogy 4 Regular" pitchFamily="2" charset="-127"/>
                <a:cs typeface="Sora Medium" pitchFamily="34" charset="-120"/>
              </a:rPr>
              <a:t>정보 입력</a:t>
            </a:r>
            <a:endParaRPr lang="en-US" sz="2200" dirty="0">
              <a:latin typeface="Paperlogy 4 Regular" pitchFamily="2" charset="-127"/>
              <a:ea typeface="Paperlogy 4 Regular" pitchFamily="2" charset="-127"/>
            </a:endParaRPr>
          </a:p>
        </p:txBody>
      </p:sp>
      <p:sp>
        <p:nvSpPr>
          <p:cNvPr id="13" name="Text 11"/>
          <p:cNvSpPr/>
          <p:nvPr/>
        </p:nvSpPr>
        <p:spPr>
          <a:xfrm>
            <a:off x="2183011" y="5114092"/>
            <a:ext cx="1165359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1273612" y="6425684"/>
            <a:ext cx="680442" cy="30480"/>
          </a:xfrm>
          <a:prstGeom prst="roundRect">
            <a:avLst>
              <a:gd name="adj" fmla="val 111628"/>
            </a:avLst>
          </a:prstGeom>
          <a:solidFill>
            <a:srgbClr val="3F3F44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5" name="Shape 13"/>
          <p:cNvSpPr/>
          <p:nvPr/>
        </p:nvSpPr>
        <p:spPr>
          <a:xfrm>
            <a:off x="793790" y="6185773"/>
            <a:ext cx="510302" cy="510302"/>
          </a:xfrm>
          <a:prstGeom prst="roundRect">
            <a:avLst>
              <a:gd name="adj" fmla="val 6667"/>
            </a:avLst>
          </a:prstGeom>
          <a:solidFill>
            <a:srgbClr val="26262B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6" name="Text 14"/>
          <p:cNvSpPr/>
          <p:nvPr/>
        </p:nvSpPr>
        <p:spPr>
          <a:xfrm>
            <a:off x="878860" y="6258095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E0D6DE"/>
                </a:solidFill>
                <a:latin typeface="Paperlogy 4 Regular" pitchFamily="2" charset="-127"/>
                <a:ea typeface="Paperlogy 4 Regular" pitchFamily="2" charset="-127"/>
                <a:cs typeface="Sora Medium" pitchFamily="34" charset="-120"/>
              </a:rPr>
              <a:t>3</a:t>
            </a:r>
            <a:endParaRPr lang="en-US" sz="2650" dirty="0">
              <a:latin typeface="Paperlogy 4 Regular" pitchFamily="2" charset="-127"/>
              <a:ea typeface="Paperlogy 4 Regular" pitchFamily="2" charset="-127"/>
            </a:endParaRPr>
          </a:p>
        </p:txBody>
      </p:sp>
      <p:sp>
        <p:nvSpPr>
          <p:cNvPr id="17" name="Text 15"/>
          <p:cNvSpPr/>
          <p:nvPr/>
        </p:nvSpPr>
        <p:spPr>
          <a:xfrm>
            <a:off x="2183011" y="627670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0D6DE"/>
                </a:solidFill>
                <a:latin typeface="Paperlogy 4 Regular" pitchFamily="2" charset="-127"/>
                <a:ea typeface="Paperlogy 4 Regular" pitchFamily="2" charset="-127"/>
                <a:cs typeface="Sora Medium" pitchFamily="34" charset="-120"/>
              </a:rPr>
              <a:t>DB정보 저장</a:t>
            </a:r>
            <a:endParaRPr lang="en-US" sz="2200" dirty="0">
              <a:latin typeface="Paperlogy 4 Regular" pitchFamily="2" charset="-127"/>
              <a:ea typeface="Paperlogy 4 Regular" pitchFamily="2" charset="-127"/>
            </a:endParaRPr>
          </a:p>
        </p:txBody>
      </p:sp>
      <p:sp>
        <p:nvSpPr>
          <p:cNvPr id="18" name="Text 16"/>
          <p:cNvSpPr/>
          <p:nvPr/>
        </p:nvSpPr>
        <p:spPr>
          <a:xfrm>
            <a:off x="2183011" y="6647855"/>
            <a:ext cx="1165359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284B5B3-0DB4-B2A5-7307-134C45F5E443}"/>
              </a:ext>
            </a:extLst>
          </p:cNvPr>
          <p:cNvSpPr/>
          <p:nvPr/>
        </p:nvSpPr>
        <p:spPr>
          <a:xfrm>
            <a:off x="12632635" y="7585270"/>
            <a:ext cx="1958009" cy="596348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902143"/>
            <a:ext cx="13042821" cy="11339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4450"/>
              </a:lnSpc>
              <a:buNone/>
            </a:pPr>
            <a:r>
              <a:rPr lang="en-US" sz="3550" dirty="0">
                <a:solidFill>
                  <a:srgbClr val="97B8FF"/>
                </a:solidFill>
                <a:latin typeface="Sora Medium" pitchFamily="34" charset="0"/>
                <a:ea typeface="Sora Medium" pitchFamily="34" charset="-122"/>
                <a:cs typeface="Sora Medium" pitchFamily="34" charset="-120"/>
              </a:rPr>
              <a:t>█░█░█ █▀▀ █░░ █▀▀ █▀█ █▀▄▀█ █▀▀ █                                                                                                                         ▀▄▀▄▀ ██▄ █▄▄ █▄▄ █▄█ █░▀░█ ██▄ ▄</a:t>
            </a:r>
            <a:endParaRPr lang="en-US" sz="3550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3999905"/>
            <a:ext cx="4347567" cy="907256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1773314" y="5145286"/>
            <a:ext cx="238851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500" b="1" dirty="0">
                <a:solidFill>
                  <a:srgbClr val="E0D6DE"/>
                </a:solidFill>
                <a:latin typeface="Paperlogy 6 SemiBold" pitchFamily="2" charset="-127"/>
                <a:ea typeface="Paperlogy 6 SemiBold" pitchFamily="2" charset="-127"/>
                <a:cs typeface="Sora Medium" pitchFamily="34" charset="-120"/>
              </a:rPr>
              <a:t>로그인 메뉴 선택</a:t>
            </a:r>
            <a:endParaRPr lang="en-US" sz="2500" b="1" dirty="0">
              <a:latin typeface="Paperlogy 6 SemiBold" pitchFamily="2" charset="-127"/>
              <a:ea typeface="Paperlogy 6 SemiBold" pitchFamily="2" charset="-127"/>
            </a:endParaRPr>
          </a:p>
        </p:txBody>
      </p:sp>
      <p:sp>
        <p:nvSpPr>
          <p:cNvPr id="6" name="Text 3"/>
          <p:cNvSpPr/>
          <p:nvPr/>
        </p:nvSpPr>
        <p:spPr>
          <a:xfrm>
            <a:off x="1020604" y="5737741"/>
            <a:ext cx="389393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1357" y="3999905"/>
            <a:ext cx="4347567" cy="907256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6619921" y="5145286"/>
            <a:ext cx="139043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500" b="1" dirty="0">
                <a:solidFill>
                  <a:srgbClr val="E0D6DE"/>
                </a:solidFill>
                <a:latin typeface="Paperlogy 6 SemiBold" pitchFamily="2" charset="-127"/>
                <a:ea typeface="Paperlogy 6 SemiBold" pitchFamily="2" charset="-127"/>
                <a:cs typeface="Sora Medium" pitchFamily="34" charset="-120"/>
              </a:rPr>
              <a:t>정보 입력</a:t>
            </a:r>
            <a:endParaRPr lang="en-US" sz="2500" b="1" dirty="0">
              <a:latin typeface="Paperlogy 6 SemiBold" pitchFamily="2" charset="-127"/>
              <a:ea typeface="Paperlogy 6 SemiBold" pitchFamily="2" charset="-127"/>
            </a:endParaRPr>
          </a:p>
        </p:txBody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88924" y="3999905"/>
            <a:ext cx="4347567" cy="907256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10967488" y="5145286"/>
            <a:ext cx="139043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500" b="1" dirty="0">
                <a:solidFill>
                  <a:srgbClr val="E0D6DE"/>
                </a:solidFill>
                <a:latin typeface="Paperlogy 6 SemiBold" pitchFamily="2" charset="-127"/>
                <a:ea typeface="Paperlogy 6 SemiBold" pitchFamily="2" charset="-127"/>
                <a:cs typeface="Sora Medium" pitchFamily="34" charset="-120"/>
              </a:rPr>
              <a:t>메뉴 선택</a:t>
            </a:r>
            <a:endParaRPr lang="en-US" sz="2500" b="1" dirty="0">
              <a:latin typeface="Paperlogy 6 SemiBold" pitchFamily="2" charset="-127"/>
              <a:ea typeface="Paperlogy 6 SemiBold" pitchFamily="2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74A0C9F-044D-AA1E-A277-3EF376E98E23}"/>
              </a:ext>
            </a:extLst>
          </p:cNvPr>
          <p:cNvSpPr/>
          <p:nvPr/>
        </p:nvSpPr>
        <p:spPr>
          <a:xfrm>
            <a:off x="12622696" y="7563678"/>
            <a:ext cx="1958009" cy="596348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971437"/>
            <a:ext cx="13042821" cy="8505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300"/>
              </a:lnSpc>
              <a:buNone/>
            </a:pPr>
            <a:r>
              <a:rPr lang="en-US" sz="2650" dirty="0">
                <a:solidFill>
                  <a:srgbClr val="97B8FF"/>
                </a:solidFill>
                <a:latin typeface="Sora Medium" pitchFamily="34" charset="0"/>
                <a:ea typeface="Sora Medium" pitchFamily="34" charset="-122"/>
                <a:cs typeface="Sora Medium" pitchFamily="34" charset="-120"/>
              </a:rPr>
              <a:t>█▀▀ ▄▀█ █▀▄▀█ █▀▀ █▀▄▀█ █▀▀ █▄░█ █░█                                                                                                            █▄█ █▀█ █░▀░█ ██▄ █░▀░█ ██▄ █░▀█ █▄█</a:t>
            </a:r>
            <a:endParaRPr lang="en-US" sz="2650" dirty="0"/>
          </a:p>
        </p:txBody>
      </p:sp>
      <p:sp>
        <p:nvSpPr>
          <p:cNvPr id="4" name="Shape 2"/>
          <p:cNvSpPr/>
          <p:nvPr/>
        </p:nvSpPr>
        <p:spPr>
          <a:xfrm>
            <a:off x="793790" y="4069437"/>
            <a:ext cx="510302" cy="510302"/>
          </a:xfrm>
          <a:prstGeom prst="roundRect">
            <a:avLst>
              <a:gd name="adj" fmla="val 6667"/>
            </a:avLst>
          </a:prstGeom>
          <a:solidFill>
            <a:srgbClr val="26262B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" name="Text 3"/>
          <p:cNvSpPr/>
          <p:nvPr/>
        </p:nvSpPr>
        <p:spPr>
          <a:xfrm>
            <a:off x="878860" y="4111943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E0D6DE"/>
                </a:solidFill>
                <a:latin typeface="Sora Medium" pitchFamily="34" charset="0"/>
                <a:ea typeface="Sora Medium" pitchFamily="34" charset="-122"/>
                <a:cs typeface="Sora Medium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4"/>
          <p:cNvSpPr/>
          <p:nvPr/>
        </p:nvSpPr>
        <p:spPr>
          <a:xfrm>
            <a:off x="1530906" y="413901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500" b="1" dirty="0">
                <a:solidFill>
                  <a:srgbClr val="E0D6DE"/>
                </a:solidFill>
                <a:latin typeface="Paperlogy 6 SemiBold" pitchFamily="2" charset="-127"/>
                <a:ea typeface="Paperlogy 6 SemiBold" pitchFamily="2" charset="-127"/>
                <a:cs typeface="Sora Medium" pitchFamily="34" charset="-120"/>
              </a:rPr>
              <a:t>1초 듣기</a:t>
            </a:r>
            <a:endParaRPr lang="en-US" sz="2500" b="1" dirty="0">
              <a:latin typeface="Paperlogy 6 SemiBold" pitchFamily="2" charset="-127"/>
              <a:ea typeface="Paperlogy 6 SemiBold" pitchFamily="2" charset="-127"/>
            </a:endParaRPr>
          </a:p>
        </p:txBody>
      </p:sp>
      <p:sp>
        <p:nvSpPr>
          <p:cNvPr id="7" name="Text 5"/>
          <p:cNvSpPr/>
          <p:nvPr/>
        </p:nvSpPr>
        <p:spPr>
          <a:xfrm>
            <a:off x="1530906" y="4559856"/>
            <a:ext cx="567094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428667" y="4069437"/>
            <a:ext cx="510302" cy="510302"/>
          </a:xfrm>
          <a:prstGeom prst="roundRect">
            <a:avLst>
              <a:gd name="adj" fmla="val 6667"/>
            </a:avLst>
          </a:prstGeom>
          <a:solidFill>
            <a:srgbClr val="26262B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9" name="Text 7"/>
          <p:cNvSpPr/>
          <p:nvPr/>
        </p:nvSpPr>
        <p:spPr>
          <a:xfrm>
            <a:off x="7513737" y="4111943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E0D6DE"/>
                </a:solidFill>
                <a:latin typeface="Sora Medium" pitchFamily="34" charset="0"/>
                <a:ea typeface="Sora Medium" pitchFamily="34" charset="-122"/>
                <a:cs typeface="Sora Medium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8"/>
          <p:cNvSpPr/>
          <p:nvPr/>
        </p:nvSpPr>
        <p:spPr>
          <a:xfrm>
            <a:off x="8165783" y="413901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500" b="1" dirty="0">
                <a:solidFill>
                  <a:srgbClr val="E0D6DE"/>
                </a:solidFill>
                <a:latin typeface="Paperlogy 6 SemiBold" pitchFamily="2" charset="-127"/>
                <a:ea typeface="Paperlogy 6 SemiBold" pitchFamily="2" charset="-127"/>
                <a:cs typeface="Sora Medium" pitchFamily="34" charset="-120"/>
              </a:rPr>
              <a:t>3초 듣기</a:t>
            </a:r>
            <a:endParaRPr lang="en-US" sz="2500" b="1" dirty="0">
              <a:latin typeface="Paperlogy 6 SemiBold" pitchFamily="2" charset="-127"/>
              <a:ea typeface="Paperlogy 6 SemiBold" pitchFamily="2" charset="-127"/>
            </a:endParaRPr>
          </a:p>
        </p:txBody>
      </p:sp>
      <p:sp>
        <p:nvSpPr>
          <p:cNvPr id="11" name="Text 9"/>
          <p:cNvSpPr/>
          <p:nvPr/>
        </p:nvSpPr>
        <p:spPr>
          <a:xfrm>
            <a:off x="8165783" y="4559856"/>
            <a:ext cx="567094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793790" y="5404723"/>
            <a:ext cx="510302" cy="510302"/>
          </a:xfrm>
          <a:prstGeom prst="roundRect">
            <a:avLst>
              <a:gd name="adj" fmla="val 6667"/>
            </a:avLst>
          </a:prstGeom>
          <a:solidFill>
            <a:srgbClr val="26262B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3" name="Text 11"/>
          <p:cNvSpPr/>
          <p:nvPr/>
        </p:nvSpPr>
        <p:spPr>
          <a:xfrm>
            <a:off x="878860" y="5447228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E0D6DE"/>
                </a:solidFill>
                <a:latin typeface="Sora Medium" pitchFamily="34" charset="0"/>
                <a:ea typeface="Sora Medium" pitchFamily="34" charset="-122"/>
                <a:cs typeface="Sora Medium" pitchFamily="34" charset="-120"/>
              </a:rPr>
              <a:t>3</a:t>
            </a:r>
            <a:endParaRPr lang="en-US" sz="2650" dirty="0"/>
          </a:p>
        </p:txBody>
      </p:sp>
      <p:sp>
        <p:nvSpPr>
          <p:cNvPr id="14" name="Text 12"/>
          <p:cNvSpPr/>
          <p:nvPr/>
        </p:nvSpPr>
        <p:spPr>
          <a:xfrm>
            <a:off x="1530906" y="547429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500" b="1" dirty="0">
                <a:solidFill>
                  <a:srgbClr val="E0D6DE"/>
                </a:solidFill>
                <a:latin typeface="Paperlogy 6 SemiBold" pitchFamily="2" charset="-127"/>
                <a:ea typeface="Paperlogy 6 SemiBold" pitchFamily="2" charset="-127"/>
                <a:cs typeface="Sora Medium" pitchFamily="34" charset="-120"/>
              </a:rPr>
              <a:t>5초 듣기</a:t>
            </a:r>
            <a:endParaRPr lang="en-US" sz="2500" b="1" dirty="0">
              <a:latin typeface="Paperlogy 6 SemiBold" pitchFamily="2" charset="-127"/>
              <a:ea typeface="Paperlogy 6 SemiBold" pitchFamily="2" charset="-127"/>
            </a:endParaRPr>
          </a:p>
        </p:txBody>
      </p:sp>
      <p:sp>
        <p:nvSpPr>
          <p:cNvPr id="15" name="Text 13"/>
          <p:cNvSpPr/>
          <p:nvPr/>
        </p:nvSpPr>
        <p:spPr>
          <a:xfrm>
            <a:off x="1530906" y="5895142"/>
            <a:ext cx="567094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7428667" y="5404723"/>
            <a:ext cx="510302" cy="510302"/>
          </a:xfrm>
          <a:prstGeom prst="roundRect">
            <a:avLst>
              <a:gd name="adj" fmla="val 6667"/>
            </a:avLst>
          </a:prstGeom>
          <a:solidFill>
            <a:srgbClr val="26262B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7" name="Text 15"/>
          <p:cNvSpPr/>
          <p:nvPr/>
        </p:nvSpPr>
        <p:spPr>
          <a:xfrm>
            <a:off x="7513737" y="5447228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E0D6DE"/>
                </a:solidFill>
                <a:latin typeface="Sora Medium" pitchFamily="34" charset="0"/>
                <a:ea typeface="Sora Medium" pitchFamily="34" charset="-122"/>
                <a:cs typeface="Sora Medium" pitchFamily="34" charset="-120"/>
              </a:rPr>
              <a:t>4</a:t>
            </a:r>
            <a:endParaRPr lang="en-US" sz="2650" dirty="0"/>
          </a:p>
        </p:txBody>
      </p:sp>
      <p:sp>
        <p:nvSpPr>
          <p:cNvPr id="18" name="Text 16"/>
          <p:cNvSpPr/>
          <p:nvPr/>
        </p:nvSpPr>
        <p:spPr>
          <a:xfrm>
            <a:off x="8165783" y="547429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500" b="1" dirty="0">
                <a:solidFill>
                  <a:srgbClr val="E0D6DE"/>
                </a:solidFill>
                <a:latin typeface="Paperlogy 6 SemiBold" pitchFamily="2" charset="-127"/>
                <a:ea typeface="Paperlogy 6 SemiBold" pitchFamily="2" charset="-127"/>
                <a:cs typeface="Sora Medium" pitchFamily="34" charset="-120"/>
              </a:rPr>
              <a:t>10초 듣기</a:t>
            </a:r>
            <a:endParaRPr lang="en-US" sz="2500" b="1" dirty="0">
              <a:latin typeface="Paperlogy 6 SemiBold" pitchFamily="2" charset="-127"/>
              <a:ea typeface="Paperlogy 6 SemiBold" pitchFamily="2" charset="-127"/>
            </a:endParaRPr>
          </a:p>
        </p:txBody>
      </p:sp>
      <p:sp>
        <p:nvSpPr>
          <p:cNvPr id="19" name="Text 17"/>
          <p:cNvSpPr/>
          <p:nvPr/>
        </p:nvSpPr>
        <p:spPr>
          <a:xfrm>
            <a:off x="8165783" y="5895142"/>
            <a:ext cx="567094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5C40DB3-03ED-D0C4-B0BB-95D6CD2563DA}"/>
              </a:ext>
            </a:extLst>
          </p:cNvPr>
          <p:cNvSpPr/>
          <p:nvPr/>
        </p:nvSpPr>
        <p:spPr>
          <a:xfrm>
            <a:off x="12592878" y="7553739"/>
            <a:ext cx="1958009" cy="596348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431369"/>
            <a:ext cx="13042821" cy="8505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300"/>
              </a:lnSpc>
              <a:buNone/>
            </a:pPr>
            <a:r>
              <a:rPr lang="en-US" sz="2650" dirty="0">
                <a:solidFill>
                  <a:srgbClr val="97B8FF"/>
                </a:solidFill>
                <a:latin typeface="Sora Medium" pitchFamily="34" charset="0"/>
                <a:ea typeface="Sora Medium" pitchFamily="34" charset="-122"/>
                <a:cs typeface="Sora Medium" pitchFamily="34" charset="-120"/>
              </a:rPr>
              <a:t>█▄░█ █▀█ █░█░█ █▀█ █░░ ▄▀█ █▄█ █ █▄░█ █▀▀                                                                                             █░▀█ █▄█ ▀▄▀▄▀ █▀▀ █▄▄ █▀█ ░█░ █ █░▀█ █▄█</a:t>
            </a:r>
            <a:endParaRPr lang="en-US" sz="2650" dirty="0"/>
          </a:p>
        </p:txBody>
      </p:sp>
      <p:sp>
        <p:nvSpPr>
          <p:cNvPr id="4" name="Shape 2"/>
          <p:cNvSpPr/>
          <p:nvPr/>
        </p:nvSpPr>
        <p:spPr>
          <a:xfrm>
            <a:off x="793790" y="3557707"/>
            <a:ext cx="170021" cy="853321"/>
          </a:xfrm>
          <a:prstGeom prst="roundRect">
            <a:avLst>
              <a:gd name="adj" fmla="val 20012"/>
            </a:avLst>
          </a:prstGeom>
          <a:solidFill>
            <a:srgbClr val="26262B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" name="Text 3"/>
          <p:cNvSpPr/>
          <p:nvPr/>
        </p:nvSpPr>
        <p:spPr>
          <a:xfrm>
            <a:off x="1303973" y="376642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0D6DE"/>
                </a:solidFill>
                <a:latin typeface="Paperlogy 7 Bold" pitchFamily="2" charset="-127"/>
                <a:ea typeface="Paperlogy 7 Bold" pitchFamily="2" charset="-127"/>
                <a:cs typeface="Sora Medium" pitchFamily="34" charset="-120"/>
              </a:rPr>
              <a:t>노래 재생</a:t>
            </a:r>
            <a:endParaRPr lang="en-US" sz="2200" b="1" dirty="0">
              <a:latin typeface="Paperlogy 7 Bold" pitchFamily="2" charset="-127"/>
              <a:ea typeface="Paperlogy 7 Bold" pitchFamily="2" charset="-127"/>
            </a:endParaRPr>
          </a:p>
        </p:txBody>
      </p:sp>
      <p:sp>
        <p:nvSpPr>
          <p:cNvPr id="6" name="Text 4"/>
          <p:cNvSpPr/>
          <p:nvPr/>
        </p:nvSpPr>
        <p:spPr>
          <a:xfrm>
            <a:off x="1303973" y="4048125"/>
            <a:ext cx="1253263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1133951" y="4637842"/>
            <a:ext cx="170021" cy="853321"/>
          </a:xfrm>
          <a:prstGeom prst="roundRect">
            <a:avLst>
              <a:gd name="adj" fmla="val 20012"/>
            </a:avLst>
          </a:prstGeom>
          <a:solidFill>
            <a:srgbClr val="26262B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8" name="Text 6"/>
          <p:cNvSpPr/>
          <p:nvPr/>
        </p:nvSpPr>
        <p:spPr>
          <a:xfrm>
            <a:off x="1644134" y="484656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0D6DE"/>
                </a:solidFill>
                <a:latin typeface="Paperlogy 7 Bold" pitchFamily="2" charset="-127"/>
                <a:ea typeface="Paperlogy 7 Bold" pitchFamily="2" charset="-127"/>
                <a:cs typeface="Sora Medium" pitchFamily="34" charset="-120"/>
              </a:rPr>
              <a:t>정답 입력</a:t>
            </a:r>
            <a:endParaRPr lang="en-US" sz="2200" b="1" dirty="0">
              <a:latin typeface="Paperlogy 7 Bold" pitchFamily="2" charset="-127"/>
              <a:ea typeface="Paperlogy 7 Bold" pitchFamily="2" charset="-127"/>
            </a:endParaRPr>
          </a:p>
        </p:txBody>
      </p:sp>
      <p:sp>
        <p:nvSpPr>
          <p:cNvPr id="10" name="Shape 8"/>
          <p:cNvSpPr/>
          <p:nvPr/>
        </p:nvSpPr>
        <p:spPr>
          <a:xfrm>
            <a:off x="1474232" y="5717977"/>
            <a:ext cx="170021" cy="853321"/>
          </a:xfrm>
          <a:prstGeom prst="roundRect">
            <a:avLst>
              <a:gd name="adj" fmla="val 20012"/>
            </a:avLst>
          </a:prstGeom>
          <a:solidFill>
            <a:srgbClr val="26262B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1" name="Text 9"/>
          <p:cNvSpPr/>
          <p:nvPr/>
        </p:nvSpPr>
        <p:spPr>
          <a:xfrm>
            <a:off x="1984415" y="592669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0D6DE"/>
                </a:solidFill>
                <a:latin typeface="Paperlogy 7 Bold" pitchFamily="2" charset="-127"/>
                <a:ea typeface="Paperlogy 7 Bold" pitchFamily="2" charset="-127"/>
                <a:cs typeface="Sora Medium" pitchFamily="34" charset="-120"/>
              </a:rPr>
              <a:t>결과 확인</a:t>
            </a:r>
            <a:endParaRPr lang="en-US" sz="2200" b="1" dirty="0">
              <a:latin typeface="Paperlogy 7 Bold" pitchFamily="2" charset="-127"/>
              <a:ea typeface="Paperlogy 7 Bold" pitchFamily="2" charset="-127"/>
            </a:endParaRPr>
          </a:p>
        </p:txBody>
      </p:sp>
      <p:sp>
        <p:nvSpPr>
          <p:cNvPr id="12" name="Text 10"/>
          <p:cNvSpPr/>
          <p:nvPr/>
        </p:nvSpPr>
        <p:spPr>
          <a:xfrm>
            <a:off x="1984415" y="6208395"/>
            <a:ext cx="1185219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D933F24-25A6-B14F-7DFE-AD32E0DA204A}"/>
              </a:ext>
            </a:extLst>
          </p:cNvPr>
          <p:cNvSpPr/>
          <p:nvPr/>
        </p:nvSpPr>
        <p:spPr>
          <a:xfrm>
            <a:off x="12612757" y="7563678"/>
            <a:ext cx="1958009" cy="596348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024533"/>
            <a:ext cx="806862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 err="1">
                <a:solidFill>
                  <a:srgbClr val="97B8FF"/>
                </a:solidFill>
                <a:latin typeface="Paperlogy 7 Bold" pitchFamily="2" charset="-127"/>
                <a:ea typeface="Paperlogy 7 Bold" pitchFamily="2" charset="-127"/>
                <a:cs typeface="Sora Medium" pitchFamily="34" charset="-120"/>
              </a:rPr>
              <a:t>노래재생</a:t>
            </a:r>
            <a:r>
              <a:rPr lang="en-US" sz="4450" b="1" dirty="0">
                <a:solidFill>
                  <a:srgbClr val="97B8FF"/>
                </a:solidFill>
                <a:latin typeface="Paperlogy 7 Bold" pitchFamily="2" charset="-127"/>
                <a:ea typeface="Paperlogy 7 Bold" pitchFamily="2" charset="-127"/>
                <a:cs typeface="Sora Medium" pitchFamily="34" charset="-120"/>
              </a:rPr>
              <a:t> </a:t>
            </a:r>
            <a:r>
              <a:rPr lang="en-US" sz="4450" b="1" dirty="0" err="1">
                <a:solidFill>
                  <a:srgbClr val="97B8FF"/>
                </a:solidFill>
                <a:latin typeface="Paperlogy 7 Bold" pitchFamily="2" charset="-127"/>
                <a:ea typeface="Paperlogy 7 Bold" pitchFamily="2" charset="-127"/>
                <a:cs typeface="Sora Medium" pitchFamily="34" charset="-120"/>
              </a:rPr>
              <a:t>코드</a:t>
            </a:r>
            <a:endParaRPr lang="en-US" sz="4450" b="1" dirty="0">
              <a:latin typeface="Paperlogy 7 Bold" pitchFamily="2" charset="-127"/>
              <a:ea typeface="Paperlogy 7 Bold" pitchFamily="2" charset="-127"/>
            </a:endParaRPr>
          </a:p>
        </p:txBody>
      </p:sp>
      <p:sp>
        <p:nvSpPr>
          <p:cNvPr id="3" name="Shape 1"/>
          <p:cNvSpPr/>
          <p:nvPr/>
        </p:nvSpPr>
        <p:spPr>
          <a:xfrm>
            <a:off x="793790" y="2186940"/>
            <a:ext cx="13042821" cy="5018127"/>
          </a:xfrm>
          <a:prstGeom prst="roundRect">
            <a:avLst>
              <a:gd name="adj" fmla="val 678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" name="Shape 2"/>
          <p:cNvSpPr/>
          <p:nvPr/>
        </p:nvSpPr>
        <p:spPr>
          <a:xfrm>
            <a:off x="801410" y="2194560"/>
            <a:ext cx="13027581" cy="5002887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224" y="2338268"/>
            <a:ext cx="12573953" cy="471547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83AA9B7-F29C-7767-5C90-91313ED5F36D}"/>
              </a:ext>
            </a:extLst>
          </p:cNvPr>
          <p:cNvSpPr/>
          <p:nvPr/>
        </p:nvSpPr>
        <p:spPr>
          <a:xfrm>
            <a:off x="12622696" y="7563678"/>
            <a:ext cx="1958009" cy="596348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597</Words>
  <Application>Microsoft Macintosh PowerPoint</Application>
  <PresentationFormat>사용자 지정</PresentationFormat>
  <Paragraphs>98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2" baseType="lpstr">
      <vt:lpstr>Paperlogy 9 Black</vt:lpstr>
      <vt:lpstr>Paperlogy 8 ExtraBold</vt:lpstr>
      <vt:lpstr>Paperlogy 4 Regular</vt:lpstr>
      <vt:lpstr>Paperlogy 5 Medium</vt:lpstr>
      <vt:lpstr>Paperlogy 6 SemiBold</vt:lpstr>
      <vt:lpstr>Arial</vt:lpstr>
      <vt:lpstr>Paperlogy 7 Bold</vt:lpstr>
      <vt:lpstr>Sora Medium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장영민</cp:lastModifiedBy>
  <cp:revision>5</cp:revision>
  <dcterms:created xsi:type="dcterms:W3CDTF">2025-03-07T01:58:15Z</dcterms:created>
  <dcterms:modified xsi:type="dcterms:W3CDTF">2025-03-07T02:42:30Z</dcterms:modified>
</cp:coreProperties>
</file>