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57" r:id="rId3"/>
    <p:sldId id="300" r:id="rId4"/>
    <p:sldId id="301" r:id="rId5"/>
    <p:sldId id="260" r:id="rId6"/>
    <p:sldId id="302" r:id="rId7"/>
    <p:sldId id="298" r:id="rId8"/>
    <p:sldId id="299" r:id="rId9"/>
    <p:sldId id="258" r:id="rId10"/>
    <p:sldId id="259" r:id="rId11"/>
    <p:sldId id="280" r:id="rId12"/>
    <p:sldId id="304" r:id="rId13"/>
    <p:sldId id="297" r:id="rId14"/>
    <p:sldId id="305" r:id="rId15"/>
    <p:sldId id="306" r:id="rId16"/>
    <p:sldId id="303" r:id="rId17"/>
  </p:sldIdLst>
  <p:sldSz cx="9144000" cy="5143500" type="screen16x9"/>
  <p:notesSz cx="6858000" cy="9144000"/>
  <p:embeddedFontLst>
    <p:embeddedFont>
      <p:font typeface="Advent Pro SemiBold" panose="020B060402020202020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ira Sans Condensed Medium" panose="020B0603050000020004" pitchFamily="34" charset="0"/>
      <p:regular r:id="rId25"/>
      <p:bold r:id="rId26"/>
      <p:italic r:id="rId27"/>
      <p:boldItalic r:id="rId28"/>
    </p:embeddedFont>
    <p:embeddedFont>
      <p:font typeface="Fira Sans Extra Condensed Medium" panose="020B0604020202020204" charset="0"/>
      <p:regular r:id="rId29"/>
      <p:bold r:id="rId30"/>
      <p:italic r:id="rId31"/>
      <p:boldItalic r:id="rId32"/>
    </p:embeddedFont>
    <p:embeddedFont>
      <p:font typeface="Maven Pro" panose="020B0604020202020204" charset="0"/>
      <p:regular r:id="rId33"/>
      <p:bold r:id="rId34"/>
    </p:embeddedFont>
    <p:embeddedFont>
      <p:font typeface="Nunito Light" pitchFamily="2" charset="0"/>
      <p:regular r:id="rId35"/>
      <p:italic r:id="rId36"/>
    </p:embeddedFont>
    <p:embeddedFont>
      <p:font typeface="Share Tech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CD3EC6-5FA8-4FB7-8322-9203CA013175}">
  <a:tblStyle styleId="{10CD3EC6-5FA8-4FB7-8322-9203CA0131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-3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viewProps" Target="view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28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824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092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046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505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9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1873863" y="3093385"/>
            <a:ext cx="5174081" cy="68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Manfredy José Quintanilla Chávez SMIS021120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Jhonatan Josué Benítez Turcios  SMIS024420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62150" y="853092"/>
            <a:ext cx="6020700" cy="17618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dirty="0"/>
            </a:br>
            <a:br>
              <a:rPr lang="en" dirty="0"/>
            </a:br>
            <a:r>
              <a:rPr lang="en" dirty="0"/>
              <a:t>Normas ISO</a:t>
            </a:r>
            <a:br>
              <a:rPr lang="en" dirty="0"/>
            </a:br>
            <a:r>
              <a:rPr lang="en" dirty="0"/>
              <a:t>27001-27002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263085" y="1309817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Según sus siglas: Es un, </a:t>
            </a:r>
            <a:r>
              <a:rPr lang="es-ES" b="1" dirty="0"/>
              <a:t>Sistema de Gestión para la Seguridad de la Información.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¿Qué hace un SGSI?</a:t>
            </a:r>
            <a:endParaRPr lang="en-US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SGSI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35E45F8E-A30E-40DB-9A53-5C8B7054B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95" y="3086088"/>
            <a:ext cx="2621507" cy="11156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9"/>
          <p:cNvSpPr txBox="1">
            <a:spLocks noGrp="1"/>
          </p:cNvSpPr>
          <p:nvPr>
            <p:ph type="body" idx="1"/>
          </p:nvPr>
        </p:nvSpPr>
        <p:spPr>
          <a:xfrm>
            <a:off x="597375" y="1438008"/>
            <a:ext cx="7142698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SV" sz="18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Norma ISO 27002 es una referencia con la cual utilizamos para implementar controles de seguridad como parte de un SGSI (sistema de gestión de seguridad de la información).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¿Que es Norma ISO 27002?</a:t>
            </a:r>
            <a:endParaRPr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F8A90C-7653-44D5-B1BC-31D36B1E60C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719357" y="4772711"/>
            <a:ext cx="424643" cy="370789"/>
          </a:xfrm>
        </p:spPr>
        <p:txBody>
          <a:bodyPr/>
          <a:lstStyle/>
          <a:p>
            <a:endParaRPr lang="es-SV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09679" y="1925302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SV" sz="18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La seguridad de la información debe estar dirigida desde la parte superior de la organización y las políticas deben comunicarse claramente a todos los empleados.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09679" y="1290556"/>
            <a:ext cx="39531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SV" sz="2400" dirty="0"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Lista de controles ISO 27002.</a:t>
            </a:r>
            <a:br>
              <a:rPr lang="es-SV" sz="2400" dirty="0"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SV" sz="1800" dirty="0"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SV" sz="1800" dirty="0"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Políticas de seguridad de la información.</a:t>
            </a:r>
            <a:br>
              <a:rPr lang="es-SV" sz="1800" dirty="0"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1800" dirty="0">
              <a:latin typeface="Share Tech" panose="020B0604020202020204" charset="0"/>
            </a:endParaRP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NORMAS ISO 27002 - YouTube">
            <a:extLst>
              <a:ext uri="{FF2B5EF4-FFF2-40B4-BE49-F238E27FC236}">
                <a16:creationId xmlns:a16="http://schemas.microsoft.com/office/drawing/2014/main" id="{DBAFD6B8-538B-4679-8582-B87B69DE7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018" y="1732583"/>
            <a:ext cx="2257155" cy="169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CBDD1CE-CBDD-4510-B316-FDA8ECA8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642" y="1993211"/>
            <a:ext cx="6077539" cy="2090100"/>
          </a:xfrm>
        </p:spPr>
        <p:txBody>
          <a:bodyPr/>
          <a:lstStyle/>
          <a:p>
            <a:pPr marL="114300" indent="0">
              <a:buNone/>
            </a:pPr>
            <a:r>
              <a:rPr lang="es-SV" sz="18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 marco de gestión debe respaldar las operaciones de seguridad de la información de la organización tanto dentro como fuera del sitio.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472D5ED-2AF2-4265-925C-2165D7C6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642" y="901202"/>
            <a:ext cx="3639139" cy="577800"/>
          </a:xfrm>
        </p:spPr>
        <p:txBody>
          <a:bodyPr/>
          <a:lstStyle/>
          <a:p>
            <a:r>
              <a:rPr lang="es-SV" sz="1800" dirty="0"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Organización de la seguridad de la información.</a:t>
            </a:r>
            <a:endParaRPr lang="es-SV" dirty="0"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21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A8E19E6-5A93-4104-894C-F7518C3EC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479002"/>
            <a:ext cx="5886552" cy="2679880"/>
          </a:xfrm>
        </p:spPr>
        <p:txBody>
          <a:bodyPr/>
          <a:lstStyle/>
          <a:p>
            <a:pPr marL="165100" indent="0">
              <a:buNone/>
            </a:pPr>
            <a:r>
              <a:rPr lang="es-SV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empleados y contratistas deben ser conscientes de su papel en la protección de la información de la organización antes y durante el empleo.</a:t>
            </a:r>
          </a:p>
          <a:p>
            <a:endParaRPr lang="es-SV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D9A16-2A00-4D63-9399-9E215FC19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375" y="901202"/>
            <a:ext cx="4727700" cy="577800"/>
          </a:xfrm>
        </p:spPr>
        <p:txBody>
          <a:bodyPr/>
          <a:lstStyle/>
          <a:p>
            <a:r>
              <a:rPr lang="es-SV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Seguridad de los recursos humanos.</a:t>
            </a:r>
            <a:br>
              <a:rPr lang="es-SV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SV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EE957A-420B-42B3-BAA3-DBF51B38A2F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894848" y="4968009"/>
            <a:ext cx="249152" cy="158352"/>
          </a:xfrm>
        </p:spPr>
        <p:txBody>
          <a:bodyPr/>
          <a:lstStyle/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94347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950216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SV" sz="18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Mejora del control en los activos de la empresa.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SV" sz="18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Identificación y corrección de puntos débiles.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SV" sz="18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Mejora de la reputación para los clientes y proveedores.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SV" sz="18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Mejora de los procesos y mecanismos.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SV" sz="20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Aumento de la eficiencia y reducción de costos.</a:t>
            </a:r>
            <a:endParaRPr dirty="0">
              <a:latin typeface="Maven Pro" panose="020B0604020202020204" charset="0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864416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/>
              <a:t>Beneficios que aporta la ISO 27002 a las empresas.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20816D1-4F9B-4DAA-BCD1-67A54631A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908" y="1872610"/>
            <a:ext cx="8376184" cy="785122"/>
          </a:xfrm>
        </p:spPr>
        <p:txBody>
          <a:bodyPr/>
          <a:lstStyle/>
          <a:p>
            <a:r>
              <a:rPr lang="es-US" sz="4800" dirty="0"/>
              <a:t>¡Gracias por su atención prestada!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408424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03322" y="2967814"/>
            <a:ext cx="5267637" cy="914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US" sz="2000" b="1" dirty="0"/>
              <a:t>¿Cuál es su nomenclatura exacta? </a:t>
            </a:r>
            <a:endParaRPr sz="2000" b="1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Normas ISO 27001.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674E542-8314-404F-8DD6-64D8EF02901C}"/>
              </a:ext>
            </a:extLst>
          </p:cNvPr>
          <p:cNvSpPr txBox="1"/>
          <p:nvPr/>
        </p:nvSpPr>
        <p:spPr>
          <a:xfrm>
            <a:off x="403322" y="1261287"/>
            <a:ext cx="6828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000" b="1" dirty="0">
                <a:solidFill>
                  <a:schemeClr val="bg1"/>
                </a:solidFill>
                <a:latin typeface="Maven Pro" panose="020B0604020202020204" charset="0"/>
              </a:rPr>
              <a:t>¿Que es el ISO 27001?</a:t>
            </a:r>
          </a:p>
          <a:p>
            <a:endParaRPr lang="es-US" sz="2000" b="1" dirty="0">
              <a:solidFill>
                <a:schemeClr val="bg1"/>
              </a:solidFill>
              <a:latin typeface="Maven Pro" panose="020B0604020202020204" charset="0"/>
            </a:endParaRPr>
          </a:p>
          <a:p>
            <a:endParaRPr lang="es-ES" sz="2000" b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5" name="Imagen 4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035305D4-CA39-4B3E-8A52-45AEBB0C0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023" y="1528055"/>
            <a:ext cx="2423640" cy="23541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03322" y="2967814"/>
            <a:ext cx="5267637" cy="914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US" sz="2000" b="1" dirty="0"/>
              <a:t>¿Cuál es su nomenclatura exacta? </a:t>
            </a:r>
            <a:endParaRPr sz="2000" b="1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Normas ISO 27001.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674E542-8314-404F-8DD6-64D8EF02901C}"/>
              </a:ext>
            </a:extLst>
          </p:cNvPr>
          <p:cNvSpPr txBox="1"/>
          <p:nvPr/>
        </p:nvSpPr>
        <p:spPr>
          <a:xfrm>
            <a:off x="403322" y="1261287"/>
            <a:ext cx="68281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000" b="1" dirty="0">
                <a:solidFill>
                  <a:schemeClr val="bg1"/>
                </a:solidFill>
                <a:latin typeface="Maven Pro" panose="020B0604020202020204" charset="0"/>
              </a:rPr>
              <a:t>¿Que es el ISO 27001?</a:t>
            </a:r>
          </a:p>
          <a:p>
            <a:endParaRPr lang="es-US" sz="2000" b="1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s-ES" sz="1800" b="1" dirty="0">
                <a:solidFill>
                  <a:schemeClr val="bg1"/>
                </a:solidFill>
                <a:latin typeface="Maven Pro" panose="020B0604020202020204" charset="0"/>
              </a:rPr>
              <a:t>ISO por sus siglas: (Organización Internacional de Normalización) es una norma que existe con el propósito de ayudar a gestionar la seguridad de la información en una empresa. </a:t>
            </a:r>
            <a:endParaRPr lang="es-US" sz="1800" b="1" dirty="0">
              <a:solidFill>
                <a:schemeClr val="bg1"/>
              </a:solidFill>
              <a:latin typeface="Maven Pro" panose="020B0604020202020204" charset="0"/>
            </a:endParaRPr>
          </a:p>
          <a:p>
            <a:endParaRPr lang="es-ES" sz="2000" b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5" name="Imagen 4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035305D4-CA39-4B3E-8A52-45AEBB0C0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023" y="1528055"/>
            <a:ext cx="2423640" cy="235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6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03322" y="2967814"/>
            <a:ext cx="5267637" cy="914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US" sz="2000" b="1" dirty="0"/>
              <a:t>¿Cuál es su nomenclatura exacta? ISO/IEC 27001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b="1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Normas ISO 27001.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674E542-8314-404F-8DD6-64D8EF02901C}"/>
              </a:ext>
            </a:extLst>
          </p:cNvPr>
          <p:cNvSpPr txBox="1"/>
          <p:nvPr/>
        </p:nvSpPr>
        <p:spPr>
          <a:xfrm>
            <a:off x="403322" y="1261287"/>
            <a:ext cx="68281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000" b="1" dirty="0">
                <a:solidFill>
                  <a:schemeClr val="bg1"/>
                </a:solidFill>
                <a:latin typeface="Maven Pro" panose="020B0604020202020204" charset="0"/>
              </a:rPr>
              <a:t>¿Que es el ISO 27001?</a:t>
            </a:r>
          </a:p>
          <a:p>
            <a:endParaRPr lang="es-US" sz="2000" b="1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s-ES" sz="1800" b="1" dirty="0">
                <a:solidFill>
                  <a:schemeClr val="bg1"/>
                </a:solidFill>
                <a:latin typeface="Maven Pro" panose="020B0604020202020204" charset="0"/>
              </a:rPr>
              <a:t>ISO por sus siglas: (Organización Internacional de Normalización) es una norma que existe con el propósito de ayudar a gestionar la seguridad de la información en una empresa. </a:t>
            </a:r>
            <a:endParaRPr lang="es-US" sz="1800" b="1" dirty="0">
              <a:solidFill>
                <a:schemeClr val="bg1"/>
              </a:solidFill>
              <a:latin typeface="Maven Pro" panose="020B0604020202020204" charset="0"/>
            </a:endParaRPr>
          </a:p>
          <a:p>
            <a:endParaRPr lang="es-ES" sz="2000" b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5" name="Imagen 4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035305D4-CA39-4B3E-8A52-45AEBB0C0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023" y="1528055"/>
            <a:ext cx="2423640" cy="235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6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Normas ISO 27001</a:t>
            </a:r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4676702" y="1655297"/>
            <a:ext cx="3523146" cy="1730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 necesario llevar a cabo las siguientes acciones: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cxnSp>
        <p:nvCxnSpPr>
          <p:cNvPr id="592" name="Google Shape;592;p29"/>
          <p:cNvCxnSpPr>
            <a:cxnSpLocks/>
          </p:cNvCxnSpPr>
          <p:nvPr/>
        </p:nvCxnSpPr>
        <p:spPr>
          <a:xfrm>
            <a:off x="931234" y="1484926"/>
            <a:ext cx="2543700" cy="2202000"/>
          </a:xfrm>
          <a:prstGeom prst="bentConnector3">
            <a:avLst>
              <a:gd name="adj1" fmla="val -93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6964298" y="1655297"/>
            <a:ext cx="1153620" cy="3076528"/>
          </a:xfrm>
          <a:prstGeom prst="bentConnector4">
            <a:avLst>
              <a:gd name="adj1" fmla="val -19816"/>
              <a:gd name="adj2" fmla="val 6302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73;p29">
            <a:extLst>
              <a:ext uri="{FF2B5EF4-FFF2-40B4-BE49-F238E27FC236}">
                <a16:creationId xmlns:a16="http://schemas.microsoft.com/office/drawing/2014/main" id="{BD43195B-D9D4-4689-A05C-D293CC6A09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0794" y="1614417"/>
            <a:ext cx="3285811" cy="1910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Hay que tener en cuenta que dentro de la norma ISO 27001 se encuentra el Anexo A, el cual es indispensable implementar ya que es el normativo; este ayuda en la protección de la información de las empresas, además, ponerlos en práctica es de carácter obligatorio.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Normas ISO 27001</a:t>
            </a:r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4676702" y="1655297"/>
            <a:ext cx="3523146" cy="1730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 necesario llevar a cabo las siguientes acciones: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Definir responsabilidades para administrar los controles.</a:t>
            </a:r>
          </a:p>
        </p:txBody>
      </p:sp>
      <p:cxnSp>
        <p:nvCxnSpPr>
          <p:cNvPr id="592" name="Google Shape;592;p29"/>
          <p:cNvCxnSpPr>
            <a:cxnSpLocks/>
          </p:cNvCxnSpPr>
          <p:nvPr/>
        </p:nvCxnSpPr>
        <p:spPr>
          <a:xfrm>
            <a:off x="931234" y="1484926"/>
            <a:ext cx="2543700" cy="2202000"/>
          </a:xfrm>
          <a:prstGeom prst="bentConnector3">
            <a:avLst>
              <a:gd name="adj1" fmla="val -93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6964298" y="1655297"/>
            <a:ext cx="1153620" cy="3076528"/>
          </a:xfrm>
          <a:prstGeom prst="bentConnector4">
            <a:avLst>
              <a:gd name="adj1" fmla="val -19816"/>
              <a:gd name="adj2" fmla="val 6302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73;p29">
            <a:extLst>
              <a:ext uri="{FF2B5EF4-FFF2-40B4-BE49-F238E27FC236}">
                <a16:creationId xmlns:a16="http://schemas.microsoft.com/office/drawing/2014/main" id="{BD43195B-D9D4-4689-A05C-D293CC6A09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0794" y="1614417"/>
            <a:ext cx="3285811" cy="1910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Hay que tener en cuenta que dentro de la norma ISO 27001 se encuentra el Anexo A, el cual es indispensable implementar ya que es el normativo; este ayuda en la protección de la información de las empresas, además, ponerlos en práctica es de carácter obligatorio.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7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Normas ISO 27001</a:t>
            </a:r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4572000" y="1614416"/>
            <a:ext cx="3770620" cy="1791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 necesario llevar a cabo las siguientes acciones: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Definir responsabilidades para administrar los controles.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Medir y monitorear la efectividad de los controles.</a:t>
            </a:r>
          </a:p>
        </p:txBody>
      </p:sp>
      <p:cxnSp>
        <p:nvCxnSpPr>
          <p:cNvPr id="592" name="Google Shape;592;p29"/>
          <p:cNvCxnSpPr>
            <a:cxnSpLocks/>
          </p:cNvCxnSpPr>
          <p:nvPr/>
        </p:nvCxnSpPr>
        <p:spPr>
          <a:xfrm>
            <a:off x="931234" y="1484926"/>
            <a:ext cx="2543700" cy="2202000"/>
          </a:xfrm>
          <a:prstGeom prst="bentConnector3">
            <a:avLst>
              <a:gd name="adj1" fmla="val -93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6964298" y="1655297"/>
            <a:ext cx="1153620" cy="3076528"/>
          </a:xfrm>
          <a:prstGeom prst="bentConnector4">
            <a:avLst>
              <a:gd name="adj1" fmla="val -19816"/>
              <a:gd name="adj2" fmla="val 6302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73;p29">
            <a:extLst>
              <a:ext uri="{FF2B5EF4-FFF2-40B4-BE49-F238E27FC236}">
                <a16:creationId xmlns:a16="http://schemas.microsoft.com/office/drawing/2014/main" id="{BD43195B-D9D4-4689-A05C-D293CC6A09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0794" y="1614417"/>
            <a:ext cx="3285811" cy="1910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Hay que tener en cuenta que dentro de la norma ISO 27001 se encuentra el Anexo A, el cual es indispensable implementar ya que es el normativo; este ayuda en la protección de la información de las empresas, además, ponerlos en práctica es de carácter obligatorio.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3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Normas ISO 27001</a:t>
            </a:r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4190721" y="1544430"/>
            <a:ext cx="4091313" cy="1910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 necesario llevar a cabo las siguientes acciones: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Definir responsabilidades para administrar los controles.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Medir y monitorear la efectividad de los controles.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Implementar acciones correctivas cuando se detecten fallos en los controles.</a:t>
            </a:r>
          </a:p>
        </p:txBody>
      </p:sp>
      <p:cxnSp>
        <p:nvCxnSpPr>
          <p:cNvPr id="592" name="Google Shape;592;p29"/>
          <p:cNvCxnSpPr>
            <a:cxnSpLocks/>
          </p:cNvCxnSpPr>
          <p:nvPr/>
        </p:nvCxnSpPr>
        <p:spPr>
          <a:xfrm>
            <a:off x="931234" y="1484926"/>
            <a:ext cx="2543700" cy="2202000"/>
          </a:xfrm>
          <a:prstGeom prst="bentConnector3">
            <a:avLst>
              <a:gd name="adj1" fmla="val -93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6964298" y="1655297"/>
            <a:ext cx="1153620" cy="3076528"/>
          </a:xfrm>
          <a:prstGeom prst="bentConnector4">
            <a:avLst>
              <a:gd name="adj1" fmla="val -19816"/>
              <a:gd name="adj2" fmla="val 6302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73;p29">
            <a:extLst>
              <a:ext uri="{FF2B5EF4-FFF2-40B4-BE49-F238E27FC236}">
                <a16:creationId xmlns:a16="http://schemas.microsoft.com/office/drawing/2014/main" id="{BD43195B-D9D4-4689-A05C-D293CC6A09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0794" y="1614417"/>
            <a:ext cx="3285811" cy="1910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Hay que tener en cuenta que dentro de la norma ISO 27001 se encuentra el Anexo A, el cual es indispensable implementar ya que es el normativo; este ayuda en la protección de la información de las empresas, además, ponerlos en práctica es de carácter obligatorio.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4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4"/>
            <a:ext cx="7275728" cy="1054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Porcentaje de empresas utilizando normas ISO 27001 en el mundo.</a:t>
            </a:r>
            <a:endParaRPr sz="2800" dirty="0"/>
          </a:p>
        </p:txBody>
      </p:sp>
      <p:pic>
        <p:nvPicPr>
          <p:cNvPr id="1026" name="Picture 2" descr="Infografía Numero de Certificados ISO 27001 en el mundo">
            <a:extLst>
              <a:ext uri="{FF2B5EF4-FFF2-40B4-BE49-F238E27FC236}">
                <a16:creationId xmlns:a16="http://schemas.microsoft.com/office/drawing/2014/main" id="{72C88F41-6668-4366-A3C6-FE8286FB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106" y="1864022"/>
            <a:ext cx="5157788" cy="296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677</Words>
  <Application>Microsoft Office PowerPoint</Application>
  <PresentationFormat>Presentación en pantalla (16:9)</PresentationFormat>
  <Paragraphs>58</Paragraphs>
  <Slides>16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7" baseType="lpstr">
      <vt:lpstr>Fira Sans Extra Condensed Medium</vt:lpstr>
      <vt:lpstr>Share Tech</vt:lpstr>
      <vt:lpstr>Fira Sans Condensed Medium</vt:lpstr>
      <vt:lpstr>Arial</vt:lpstr>
      <vt:lpstr>Advent Pro SemiBold</vt:lpstr>
      <vt:lpstr>Livvic Light</vt:lpstr>
      <vt:lpstr>Calibri</vt:lpstr>
      <vt:lpstr>Nunito Light</vt:lpstr>
      <vt:lpstr>Maven Pro</vt:lpstr>
      <vt:lpstr>Symbol</vt:lpstr>
      <vt:lpstr>Data Science Consulting by Slidesgo</vt:lpstr>
      <vt:lpstr>  Normas ISO 27001-27002</vt:lpstr>
      <vt:lpstr>Normas ISO 27001.</vt:lpstr>
      <vt:lpstr>Normas ISO 27001.</vt:lpstr>
      <vt:lpstr>Normas ISO 27001.</vt:lpstr>
      <vt:lpstr>Normas ISO 27001</vt:lpstr>
      <vt:lpstr>Normas ISO 27001</vt:lpstr>
      <vt:lpstr>Normas ISO 27001</vt:lpstr>
      <vt:lpstr>Normas ISO 27001</vt:lpstr>
      <vt:lpstr>Porcentaje de empresas utilizando normas ISO 27001 en el mundo.</vt:lpstr>
      <vt:lpstr>SGSI</vt:lpstr>
      <vt:lpstr>¿Que es Norma ISO 27002?</vt:lpstr>
      <vt:lpstr>Lista de controles ISO 27002.  Políticas de seguridad de la información. </vt:lpstr>
      <vt:lpstr>Organización de la seguridad de la información.</vt:lpstr>
      <vt:lpstr>Seguridad de los recursos humanos. </vt:lpstr>
      <vt:lpstr>Beneficios que aporta la ISO 27002 a las empresas.</vt:lpstr>
      <vt:lpstr>¡Gracias por su atención prestada!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Normas ISO 27001-27002</dc:title>
  <dc:creator>Papi Shepe</dc:creator>
  <cp:lastModifiedBy>Manfredy Chavez</cp:lastModifiedBy>
  <cp:revision>2</cp:revision>
  <dcterms:modified xsi:type="dcterms:W3CDTF">2022-03-18T02:55:31Z</dcterms:modified>
</cp:coreProperties>
</file>