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12D"/>
    <a:srgbClr val="060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sorterViewPr>
    <p:cViewPr>
      <p:scale>
        <a:sx n="100" d="100"/>
        <a:sy n="100" d="100"/>
      </p:scale>
      <p:origin x="0" y="-10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9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4" name="Text 2"/>
          <p:cNvSpPr/>
          <p:nvPr/>
        </p:nvSpPr>
        <p:spPr>
          <a:xfrm>
            <a:off x="3490137" y="3546750"/>
            <a:ext cx="7650126" cy="1136100"/>
          </a:xfrm>
          <a:prstGeom prst="rect">
            <a:avLst/>
          </a:prstGeom>
          <a:noFill/>
          <a:ln/>
        </p:spPr>
        <p:txBody>
          <a:bodyPr wrap="none" rtlCol="0" anchor="t"/>
          <a:lstStyle/>
          <a:p>
            <a:pPr marL="0" indent="0">
              <a:lnSpc>
                <a:spcPts val="7545"/>
              </a:lnSpc>
              <a:buNone/>
            </a:pPr>
            <a:r>
              <a:rPr lang="en-US" sz="8000" b="1" u="sng" dirty="0">
                <a:solidFill>
                  <a:srgbClr val="F2F2F2"/>
                </a:solidFill>
                <a:effectLst>
                  <a:glow rad="63500">
                    <a:schemeClr val="accent1">
                      <a:satMod val="175000"/>
                      <a:alpha val="40000"/>
                    </a:schemeClr>
                  </a:glow>
                </a:effectLst>
                <a:latin typeface="Rockwell" panose="02060603020205020403" pitchFamily="18" charset="0"/>
                <a:ea typeface="SimSun" panose="02010600030101010101" pitchFamily="2" charset="-122"/>
                <a:cs typeface="Syne" pitchFamily="34" charset="-120"/>
              </a:rPr>
              <a:t>Data Analytics </a:t>
            </a:r>
            <a:endParaRPr lang="en-US" sz="8000" u="sng" dirty="0">
              <a:effectLst>
                <a:glow rad="63500">
                  <a:schemeClr val="accent1">
                    <a:satMod val="175000"/>
                    <a:alpha val="40000"/>
                  </a:schemeClr>
                </a:glow>
              </a:effectLst>
              <a:latin typeface="Rockwell" panose="02060603020205020403" pitchFamily="18" charset="0"/>
              <a:ea typeface="SimSun" panose="02010600030101010101" pitchFamily="2" charset="-122"/>
            </a:endParaRPr>
          </a:p>
        </p:txBody>
      </p:sp>
      <p:sp>
        <p:nvSpPr>
          <p:cNvPr id="5" name="Text 3"/>
          <p:cNvSpPr/>
          <p:nvPr/>
        </p:nvSpPr>
        <p:spPr>
          <a:xfrm>
            <a:off x="10419907" y="5794746"/>
            <a:ext cx="2691326" cy="1136100"/>
          </a:xfrm>
          <a:prstGeom prst="rect">
            <a:avLst/>
          </a:prstGeom>
          <a:noFill/>
          <a:ln/>
        </p:spPr>
        <p:txBody>
          <a:bodyPr wrap="none" rtlCol="0" anchor="t"/>
          <a:lstStyle/>
          <a:p>
            <a:pPr marL="0" indent="0" algn="r">
              <a:lnSpc>
                <a:spcPts val="4374"/>
              </a:lnSpc>
              <a:buNone/>
            </a:pPr>
            <a:r>
              <a:rPr lang="en-US" sz="4000" b="1" u="sng" dirty="0">
                <a:solidFill>
                  <a:srgbClr val="D9E1FF"/>
                </a:solidFill>
                <a:latin typeface="Syne" pitchFamily="34" charset="0"/>
                <a:ea typeface="Syne" pitchFamily="34" charset="-122"/>
                <a:cs typeface="Syne" pitchFamily="34" charset="-120"/>
              </a:rPr>
              <a:t>Smit Shah</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4537591" y="3767614"/>
            <a:ext cx="5554980" cy="694373"/>
          </a:xfrm>
          <a:prstGeom prst="rect">
            <a:avLst/>
          </a:prstGeom>
          <a:noFill/>
          <a:ln/>
        </p:spPr>
        <p:txBody>
          <a:bodyPr wrap="none" rtlCol="0" anchor="t"/>
          <a:lstStyle/>
          <a:p>
            <a:pPr marL="0" indent="0" algn="ctr">
              <a:lnSpc>
                <a:spcPts val="5468"/>
              </a:lnSpc>
              <a:buNone/>
            </a:pPr>
            <a:r>
              <a:rPr lang="en-US" sz="9600" b="1" dirty="0">
                <a:solidFill>
                  <a:srgbClr val="FFFFFF"/>
                </a:solidFill>
                <a:effectLst>
                  <a:glow rad="139700">
                    <a:schemeClr val="accent2">
                      <a:satMod val="175000"/>
                      <a:alpha val="40000"/>
                    </a:schemeClr>
                  </a:glow>
                  <a:reflection blurRad="6350" stA="60000" endA="900" endPos="60000" dist="29997" dir="5400000" sy="-100000" algn="bl" rotWithShape="0"/>
                </a:effectLst>
                <a:latin typeface="Syne" pitchFamily="34" charset="0"/>
                <a:ea typeface="Syne" pitchFamily="34" charset="-122"/>
                <a:cs typeface="Syne" pitchFamily="34" charset="-120"/>
              </a:rPr>
              <a:t>Thank You </a:t>
            </a:r>
            <a:endParaRPr lang="en-US" sz="9600" dirty="0">
              <a:effectLst>
                <a:glow rad="139700">
                  <a:schemeClr val="accent2">
                    <a:satMod val="175000"/>
                    <a:alpha val="40000"/>
                  </a:schemeClr>
                </a:glow>
                <a:reflection blurRad="6350" stA="60000" endA="900" endPos="60000" dist="29997"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10633" y="21266"/>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8" y="1784390"/>
            <a:ext cx="7477601" cy="1916430"/>
          </a:xfrm>
          <a:prstGeom prst="rect">
            <a:avLst/>
          </a:prstGeom>
          <a:noFill/>
          <a:ln/>
        </p:spPr>
        <p:txBody>
          <a:bodyPr wrap="square" rtlCol="0" anchor="t"/>
          <a:lstStyle/>
          <a:p>
            <a:pPr marL="0" indent="0">
              <a:lnSpc>
                <a:spcPts val="7545"/>
              </a:lnSpc>
              <a:buNone/>
            </a:pPr>
            <a:r>
              <a:rPr lang="en-US" sz="6036" b="1" dirty="0">
                <a:solidFill>
                  <a:srgbClr val="FFFFFF"/>
                </a:solidFill>
                <a:latin typeface="Syne" pitchFamily="34" charset="0"/>
                <a:ea typeface="Syne" pitchFamily="34" charset="-122"/>
                <a:cs typeface="Syne" pitchFamily="34" charset="-120"/>
              </a:rPr>
              <a:t>What is Data Analytics?</a:t>
            </a:r>
            <a:endParaRPr lang="en-US" sz="6036" dirty="0"/>
          </a:p>
        </p:txBody>
      </p:sp>
      <p:sp>
        <p:nvSpPr>
          <p:cNvPr id="6" name="Text 3"/>
          <p:cNvSpPr/>
          <p:nvPr/>
        </p:nvSpPr>
        <p:spPr>
          <a:xfrm>
            <a:off x="833199" y="4031017"/>
            <a:ext cx="7477601" cy="1421606"/>
          </a:xfrm>
          <a:prstGeom prst="rect">
            <a:avLst/>
          </a:prstGeom>
          <a:noFill/>
          <a:ln/>
        </p:spPr>
        <p:txBody>
          <a:bodyPr wrap="square" rtlCol="0" anchor="t"/>
          <a:lstStyle/>
          <a:p>
            <a:pPr marL="0" indent="0">
              <a:lnSpc>
                <a:spcPts val="2799"/>
              </a:lnSpc>
              <a:buNone/>
            </a:pPr>
            <a:r>
              <a:rPr lang="en-US" sz="2400" dirty="0">
                <a:solidFill>
                  <a:srgbClr val="D9E1FF"/>
                </a:solidFill>
                <a:latin typeface="Arimo" pitchFamily="34" charset="0"/>
                <a:ea typeface="Arimo" pitchFamily="34" charset="-122"/>
                <a:cs typeface="Arimo" pitchFamily="34" charset="-120"/>
              </a:rPr>
              <a:t>Data analytics is the process of examining and transforming raw data into meaningful insights and actionable information. </a:t>
            </a:r>
          </a:p>
          <a:p>
            <a:pPr marL="0" indent="0">
              <a:lnSpc>
                <a:spcPts val="2799"/>
              </a:lnSpc>
              <a:buNone/>
            </a:pPr>
            <a:r>
              <a:rPr lang="en-US" sz="2400" dirty="0">
                <a:solidFill>
                  <a:srgbClr val="D9E1FF"/>
                </a:solidFill>
                <a:latin typeface="Arimo" pitchFamily="34" charset="0"/>
                <a:ea typeface="Arimo" pitchFamily="34" charset="-122"/>
                <a:cs typeface="Arimo" pitchFamily="34" charset="-120"/>
              </a:rPr>
              <a:t>It involves collecting ,analyzing ,</a:t>
            </a:r>
            <a:r>
              <a:rPr lang="en-US" sz="2400" dirty="0">
                <a:solidFill>
                  <a:srgbClr val="D9E1FF"/>
                </a:solidFill>
                <a:latin typeface="Arimo" pitchFamily="34" charset="0"/>
                <a:ea typeface="Arimo" pitchFamily="34" charset="-122"/>
              </a:rPr>
              <a:t>and interpreting data to identify trends and that can help organizations to improve their operations and make better strategic choices .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21266"/>
            <a:ext cx="14630400" cy="8229600"/>
          </a:xfrm>
          <a:prstGeom prst="rect">
            <a:avLst/>
          </a:prstGeom>
          <a:solidFill>
            <a:srgbClr val="0C0A33"/>
          </a:solidFill>
          <a:ln/>
        </p:spPr>
      </p:sp>
      <p:sp>
        <p:nvSpPr>
          <p:cNvPr id="4" name="Text 2"/>
          <p:cNvSpPr/>
          <p:nvPr/>
        </p:nvSpPr>
        <p:spPr>
          <a:xfrm>
            <a:off x="2348389" y="740807"/>
            <a:ext cx="9797772" cy="694373"/>
          </a:xfrm>
          <a:prstGeom prst="rect">
            <a:avLst/>
          </a:prstGeom>
          <a:noFill/>
          <a:ln/>
        </p:spPr>
        <p:txBody>
          <a:bodyPr wrap="none" rtlCol="0" anchor="t"/>
          <a:lstStyle/>
          <a:p>
            <a:pPr marL="0" indent="0" algn="ctr">
              <a:lnSpc>
                <a:spcPts val="5468"/>
              </a:lnSpc>
              <a:buNone/>
            </a:pPr>
            <a:r>
              <a:rPr lang="en-US" sz="4374" b="1" u="sng" dirty="0">
                <a:solidFill>
                  <a:srgbClr val="FFFFFF"/>
                </a:solidFill>
                <a:latin typeface="Syne" pitchFamily="34" charset="0"/>
                <a:ea typeface="Syne" pitchFamily="34" charset="-122"/>
                <a:cs typeface="Syne" pitchFamily="34" charset="-120"/>
              </a:rPr>
              <a:t>Current Trends in Data Analytics</a:t>
            </a:r>
            <a:endParaRPr lang="en-US" sz="4374" u="sng" dirty="0"/>
          </a:p>
        </p:txBody>
      </p:sp>
      <p:sp>
        <p:nvSpPr>
          <p:cNvPr id="5" name="Shape 3"/>
          <p:cNvSpPr/>
          <p:nvPr/>
        </p:nvSpPr>
        <p:spPr>
          <a:xfrm>
            <a:off x="2348388" y="1898044"/>
            <a:ext cx="4855726" cy="2763968"/>
          </a:xfrm>
          <a:prstGeom prst="roundRect">
            <a:avLst>
              <a:gd name="adj" fmla="val 2475"/>
            </a:avLst>
          </a:prstGeom>
          <a:solidFill>
            <a:srgbClr val="1E1B4A"/>
          </a:solidFill>
          <a:ln/>
        </p:spPr>
      </p:sp>
      <p:sp>
        <p:nvSpPr>
          <p:cNvPr id="6" name="Text 4"/>
          <p:cNvSpPr/>
          <p:nvPr/>
        </p:nvSpPr>
        <p:spPr>
          <a:xfrm>
            <a:off x="2570557" y="1943361"/>
            <a:ext cx="4411385" cy="694373"/>
          </a:xfrm>
          <a:prstGeom prst="rect">
            <a:avLst/>
          </a:prstGeom>
          <a:noFill/>
          <a:ln/>
        </p:spPr>
        <p:txBody>
          <a:bodyPr wrap="square" rtlCol="0" anchor="t"/>
          <a:lstStyle/>
          <a:p>
            <a:pPr marL="342900" indent="-342900">
              <a:lnSpc>
                <a:spcPts val="2734"/>
              </a:lnSpc>
              <a:buFont typeface="Wingdings" panose="05000000000000000000" pitchFamily="2" charset="2"/>
              <a:buChar char="Ø"/>
            </a:pPr>
            <a:r>
              <a:rPr lang="en-US" sz="2187" b="1" u="sng" dirty="0">
                <a:solidFill>
                  <a:srgbClr val="FFFFFF"/>
                </a:solidFill>
                <a:latin typeface="Syne" pitchFamily="34" charset="0"/>
                <a:ea typeface="Syne" pitchFamily="34" charset="-122"/>
                <a:cs typeface="Syne" pitchFamily="34" charset="-120"/>
              </a:rPr>
              <a:t>Big Data and the Rise of Unstructured Data</a:t>
            </a:r>
            <a:endParaRPr lang="en-US" sz="2187" u="sng" dirty="0"/>
          </a:p>
        </p:txBody>
      </p:sp>
      <p:sp>
        <p:nvSpPr>
          <p:cNvPr id="7" name="Text 5"/>
          <p:cNvSpPr/>
          <p:nvPr/>
        </p:nvSpPr>
        <p:spPr>
          <a:xfrm>
            <a:off x="2570558" y="2786291"/>
            <a:ext cx="4411385" cy="1421606"/>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The explosion of data from diverse sources like social media, IoT, and multimedia has created a need for advanced analytics to extract insights from unstructured data.</a:t>
            </a:r>
            <a:endParaRPr lang="en-US" sz="1750" dirty="0"/>
          </a:p>
        </p:txBody>
      </p:sp>
      <p:sp>
        <p:nvSpPr>
          <p:cNvPr id="8" name="Shape 6"/>
          <p:cNvSpPr/>
          <p:nvPr/>
        </p:nvSpPr>
        <p:spPr>
          <a:xfrm>
            <a:off x="7426283" y="1871098"/>
            <a:ext cx="4855726" cy="2782491"/>
          </a:xfrm>
          <a:prstGeom prst="roundRect">
            <a:avLst>
              <a:gd name="adj" fmla="val 2475"/>
            </a:avLst>
          </a:prstGeom>
          <a:solidFill>
            <a:srgbClr val="1E1B4A"/>
          </a:solidFill>
          <a:ln/>
        </p:spPr>
      </p:sp>
      <p:sp>
        <p:nvSpPr>
          <p:cNvPr id="9" name="Text 7"/>
          <p:cNvSpPr/>
          <p:nvPr/>
        </p:nvSpPr>
        <p:spPr>
          <a:xfrm>
            <a:off x="7648455" y="2032401"/>
            <a:ext cx="4411385" cy="694373"/>
          </a:xfrm>
          <a:prstGeom prst="rect">
            <a:avLst/>
          </a:prstGeom>
          <a:noFill/>
          <a:ln/>
        </p:spPr>
        <p:txBody>
          <a:bodyPr wrap="square" rtlCol="0" anchor="t"/>
          <a:lstStyle/>
          <a:p>
            <a:pPr marL="342900" indent="-342900">
              <a:lnSpc>
                <a:spcPts val="2734"/>
              </a:lnSpc>
              <a:buFont typeface="Wingdings" panose="05000000000000000000" pitchFamily="2" charset="2"/>
              <a:buChar char="Ø"/>
            </a:pPr>
            <a:r>
              <a:rPr lang="en-US" sz="2187" b="1" u="sng" dirty="0">
                <a:solidFill>
                  <a:srgbClr val="FFFFFF"/>
                </a:solidFill>
                <a:latin typeface="Syne" pitchFamily="34" charset="0"/>
                <a:ea typeface="Syne" pitchFamily="34" charset="-122"/>
                <a:cs typeface="Syne" pitchFamily="34" charset="-120"/>
              </a:rPr>
              <a:t>Predictive and Prescriptive Analytics</a:t>
            </a:r>
            <a:endParaRPr lang="en-US" sz="2187" u="sng" dirty="0"/>
          </a:p>
        </p:txBody>
      </p:sp>
      <p:sp>
        <p:nvSpPr>
          <p:cNvPr id="10" name="Text 8"/>
          <p:cNvSpPr/>
          <p:nvPr/>
        </p:nvSpPr>
        <p:spPr>
          <a:xfrm>
            <a:off x="7648456" y="2641459"/>
            <a:ext cx="4411385" cy="1421606"/>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Organizations are increasingly leveraging predictive models and prescriptive analytics to anticipate future trends and recommend optimal actions for better decision-making.</a:t>
            </a:r>
            <a:endParaRPr lang="en-US" sz="1750" dirty="0"/>
          </a:p>
        </p:txBody>
      </p:sp>
      <p:sp>
        <p:nvSpPr>
          <p:cNvPr id="11" name="Shape 9"/>
          <p:cNvSpPr/>
          <p:nvPr/>
        </p:nvSpPr>
        <p:spPr>
          <a:xfrm>
            <a:off x="2348389" y="4795242"/>
            <a:ext cx="4855726" cy="2794278"/>
          </a:xfrm>
          <a:prstGeom prst="roundRect">
            <a:avLst>
              <a:gd name="adj" fmla="val 2475"/>
            </a:avLst>
          </a:prstGeom>
          <a:solidFill>
            <a:srgbClr val="1E1B4A"/>
          </a:solidFill>
          <a:ln/>
        </p:spPr>
      </p:sp>
      <p:sp>
        <p:nvSpPr>
          <p:cNvPr id="12" name="Text 10"/>
          <p:cNvSpPr/>
          <p:nvPr/>
        </p:nvSpPr>
        <p:spPr>
          <a:xfrm>
            <a:off x="2570559" y="5017413"/>
            <a:ext cx="4411385" cy="694373"/>
          </a:xfrm>
          <a:prstGeom prst="rect">
            <a:avLst/>
          </a:prstGeom>
          <a:noFill/>
          <a:ln/>
        </p:spPr>
        <p:txBody>
          <a:bodyPr wrap="square" rtlCol="0" anchor="t"/>
          <a:lstStyle/>
          <a:p>
            <a:pPr marL="342900" indent="-342900">
              <a:lnSpc>
                <a:spcPts val="2734"/>
              </a:lnSpc>
              <a:buFont typeface="Wingdings" panose="05000000000000000000" pitchFamily="2" charset="2"/>
              <a:buChar char="Ø"/>
            </a:pPr>
            <a:r>
              <a:rPr lang="en-US" sz="2187" b="1" u="sng" dirty="0">
                <a:solidFill>
                  <a:srgbClr val="FFFFFF"/>
                </a:solidFill>
                <a:latin typeface="Syne" pitchFamily="34" charset="0"/>
                <a:ea typeface="Syne" pitchFamily="34" charset="-122"/>
                <a:cs typeface="Syne" pitchFamily="34" charset="-120"/>
              </a:rPr>
              <a:t>Self-Service Analytics and Data Democratization</a:t>
            </a:r>
            <a:endParaRPr lang="en-US" sz="2187" u="sng" dirty="0"/>
          </a:p>
        </p:txBody>
      </p:sp>
      <p:sp>
        <p:nvSpPr>
          <p:cNvPr id="13" name="Text 11"/>
          <p:cNvSpPr/>
          <p:nvPr/>
        </p:nvSpPr>
        <p:spPr>
          <a:xfrm>
            <a:off x="2570559" y="5845016"/>
            <a:ext cx="4411385" cy="1421606"/>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The rise of user-friendly BI tools and data visualization has empowered business users to conduct their own data analysis, reducing reliance on IT.</a:t>
            </a:r>
            <a:endParaRPr lang="en-US" sz="1750" dirty="0"/>
          </a:p>
        </p:txBody>
      </p:sp>
      <p:sp>
        <p:nvSpPr>
          <p:cNvPr id="14" name="Shape 12"/>
          <p:cNvSpPr/>
          <p:nvPr/>
        </p:nvSpPr>
        <p:spPr>
          <a:xfrm>
            <a:off x="7426285" y="4795242"/>
            <a:ext cx="4855726" cy="2794278"/>
          </a:xfrm>
          <a:prstGeom prst="roundRect">
            <a:avLst>
              <a:gd name="adj" fmla="val 2475"/>
            </a:avLst>
          </a:prstGeom>
          <a:solidFill>
            <a:srgbClr val="1E1B4A"/>
          </a:solidFill>
          <a:ln/>
        </p:spPr>
      </p:sp>
      <p:sp>
        <p:nvSpPr>
          <p:cNvPr id="15" name="Text 13"/>
          <p:cNvSpPr/>
          <p:nvPr/>
        </p:nvSpPr>
        <p:spPr>
          <a:xfrm>
            <a:off x="7648456" y="4992124"/>
            <a:ext cx="4411385" cy="694373"/>
          </a:xfrm>
          <a:prstGeom prst="rect">
            <a:avLst/>
          </a:prstGeom>
          <a:noFill/>
          <a:ln/>
        </p:spPr>
        <p:txBody>
          <a:bodyPr wrap="square" rtlCol="0" anchor="t"/>
          <a:lstStyle/>
          <a:p>
            <a:pPr marL="342900" indent="-342900">
              <a:lnSpc>
                <a:spcPts val="2734"/>
              </a:lnSpc>
              <a:buFont typeface="Wingdings" panose="05000000000000000000" pitchFamily="2" charset="2"/>
              <a:buChar char="Ø"/>
            </a:pPr>
            <a:r>
              <a:rPr lang="en-US" sz="2187" b="1" u="sng" dirty="0">
                <a:solidFill>
                  <a:srgbClr val="FFFFFF"/>
                </a:solidFill>
                <a:latin typeface="Syne" pitchFamily="34" charset="0"/>
                <a:ea typeface="Syne" pitchFamily="34" charset="-122"/>
                <a:cs typeface="Syne" pitchFamily="34" charset="-120"/>
              </a:rPr>
              <a:t>Artificial Intelligence and Machine Learning</a:t>
            </a:r>
            <a:endParaRPr lang="en-US" sz="2187" u="sng" dirty="0"/>
          </a:p>
        </p:txBody>
      </p:sp>
      <p:sp>
        <p:nvSpPr>
          <p:cNvPr id="16" name="Text 14"/>
          <p:cNvSpPr/>
          <p:nvPr/>
        </p:nvSpPr>
        <p:spPr>
          <a:xfrm>
            <a:off x="7648456" y="5828150"/>
            <a:ext cx="4411385" cy="1555245"/>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AI and ML algorithms are automating data-driven decision-making and uncovering hidden patterns to drive competitive advantages for leading organizations .</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C0A33">
              <a:alpha val="80000"/>
            </a:srgbClr>
          </a:solidFill>
          <a:ln/>
        </p:spPr>
      </p:sp>
      <p:sp>
        <p:nvSpPr>
          <p:cNvPr id="6" name="Text 3"/>
          <p:cNvSpPr/>
          <p:nvPr/>
        </p:nvSpPr>
        <p:spPr>
          <a:xfrm>
            <a:off x="1801515" y="893428"/>
            <a:ext cx="10602067" cy="1041991"/>
          </a:xfrm>
          <a:prstGeom prst="rect">
            <a:avLst/>
          </a:prstGeom>
          <a:noFill/>
          <a:ln/>
        </p:spPr>
        <p:txBody>
          <a:bodyPr wrap="square" rtlCol="0" anchor="t"/>
          <a:lstStyle/>
          <a:p>
            <a:pPr marL="0" indent="0" algn="ctr">
              <a:lnSpc>
                <a:spcPts val="5468"/>
              </a:lnSpc>
              <a:buNone/>
            </a:pPr>
            <a:r>
              <a:rPr lang="en-US" sz="4400" b="1" u="sng" dirty="0">
                <a:solidFill>
                  <a:srgbClr val="FFFFFF"/>
                </a:solidFill>
                <a:effectLst>
                  <a:outerShdw blurRad="38100" dist="38100" dir="2700000" algn="tl">
                    <a:srgbClr val="000000">
                      <a:alpha val="43137"/>
                    </a:srgbClr>
                  </a:outerShdw>
                </a:effectLst>
                <a:latin typeface="Syne" pitchFamily="34" charset="0"/>
                <a:ea typeface="Syne" pitchFamily="34" charset="-122"/>
                <a:cs typeface="Syne" pitchFamily="34" charset="-120"/>
              </a:rPr>
              <a:t>Upcoming Trends in Data Analytics</a:t>
            </a:r>
            <a:endParaRPr lang="en-US" sz="4400" u="sng" dirty="0">
              <a:effectLst>
                <a:outerShdw blurRad="38100" dist="38100" dir="2700000" algn="tl">
                  <a:srgbClr val="000000">
                    <a:alpha val="43137"/>
                  </a:srgbClr>
                </a:outerShdw>
              </a:effectLst>
            </a:endParaRPr>
          </a:p>
        </p:txBody>
      </p:sp>
      <p:sp>
        <p:nvSpPr>
          <p:cNvPr id="7" name="Text 4"/>
          <p:cNvSpPr/>
          <p:nvPr/>
        </p:nvSpPr>
        <p:spPr>
          <a:xfrm>
            <a:off x="1679825" y="2264736"/>
            <a:ext cx="10602067" cy="896970"/>
          </a:xfrm>
          <a:prstGeom prst="rect">
            <a:avLst/>
          </a:prstGeom>
          <a:noFill/>
          <a:ln/>
        </p:spPr>
        <p:txBody>
          <a:bodyPr wrap="square" rtlCol="0" anchor="t"/>
          <a:lstStyle/>
          <a:p>
            <a:pPr marL="342900" indent="-342900">
              <a:lnSpc>
                <a:spcPts val="2799"/>
              </a:lnSpc>
              <a:buSzPct val="100000"/>
              <a:buFont typeface="+mj-lt"/>
              <a:buAutoNum type="arabicPeriod"/>
            </a:pPr>
            <a:r>
              <a:rPr lang="en-US" sz="2400" dirty="0">
                <a:solidFill>
                  <a:srgbClr val="D9E1FF"/>
                </a:solidFill>
                <a:latin typeface="Arimo" pitchFamily="34" charset="0"/>
                <a:ea typeface="Arimo" pitchFamily="34" charset="-122"/>
                <a:cs typeface="Arimo" pitchFamily="34" charset="-120"/>
              </a:rPr>
              <a:t>Increased Adoption of </a:t>
            </a:r>
            <a:r>
              <a:rPr lang="en-US" sz="2400" b="1" dirty="0">
                <a:solidFill>
                  <a:srgbClr val="D9E1FF"/>
                </a:solidFill>
                <a:highlight>
                  <a:srgbClr val="000000"/>
                </a:highlight>
                <a:latin typeface="Arimo" pitchFamily="34" charset="0"/>
                <a:ea typeface="Arimo" pitchFamily="34" charset="-122"/>
                <a:cs typeface="Arimo" pitchFamily="34" charset="-120"/>
              </a:rPr>
              <a:t>Artificial Intelligence</a:t>
            </a:r>
            <a:r>
              <a:rPr lang="en-US" sz="2400" dirty="0">
                <a:solidFill>
                  <a:srgbClr val="D9E1FF"/>
                </a:solidFill>
                <a:highlight>
                  <a:srgbClr val="000000"/>
                </a:highlight>
                <a:latin typeface="Arimo" pitchFamily="34" charset="0"/>
                <a:ea typeface="Arimo" pitchFamily="34" charset="-122"/>
                <a:cs typeface="Arimo" pitchFamily="34" charset="-120"/>
              </a:rPr>
              <a:t> </a:t>
            </a:r>
            <a:r>
              <a:rPr lang="en-US" sz="2400" dirty="0">
                <a:solidFill>
                  <a:srgbClr val="D9E1FF"/>
                </a:solidFill>
                <a:latin typeface="Arimo" pitchFamily="34" charset="0"/>
                <a:ea typeface="Arimo" pitchFamily="34" charset="-122"/>
                <a:cs typeface="Arimo" pitchFamily="34" charset="-120"/>
              </a:rPr>
              <a:t>and </a:t>
            </a:r>
            <a:r>
              <a:rPr lang="en-US" sz="2400" b="1" dirty="0">
                <a:solidFill>
                  <a:srgbClr val="D9E1FF"/>
                </a:solidFill>
                <a:highlight>
                  <a:srgbClr val="000000"/>
                </a:highlight>
                <a:latin typeface="Arimo" pitchFamily="34" charset="0"/>
                <a:ea typeface="Arimo" pitchFamily="34" charset="-122"/>
                <a:cs typeface="Arimo" pitchFamily="34" charset="-120"/>
              </a:rPr>
              <a:t>Machine Learning</a:t>
            </a:r>
            <a:r>
              <a:rPr lang="en-US" sz="2400" dirty="0">
                <a:solidFill>
                  <a:srgbClr val="D9E1FF"/>
                </a:solidFill>
                <a:highlight>
                  <a:srgbClr val="000000"/>
                </a:highlight>
                <a:latin typeface="Arimo" pitchFamily="34" charset="0"/>
                <a:ea typeface="Arimo" pitchFamily="34" charset="-122"/>
                <a:cs typeface="Arimo" pitchFamily="34" charset="-120"/>
              </a:rPr>
              <a:t> </a:t>
            </a:r>
            <a:r>
              <a:rPr lang="en-US" sz="2400" dirty="0">
                <a:solidFill>
                  <a:srgbClr val="D9E1FF"/>
                </a:solidFill>
                <a:latin typeface="Arimo" pitchFamily="34" charset="0"/>
                <a:ea typeface="Arimo" pitchFamily="34" charset="-122"/>
                <a:cs typeface="Arimo" pitchFamily="34" charset="-120"/>
              </a:rPr>
              <a:t>for Predictive Modeling and Automated Insights</a:t>
            </a:r>
            <a:endParaRPr lang="en-US" sz="2400" dirty="0"/>
          </a:p>
        </p:txBody>
      </p:sp>
      <p:sp>
        <p:nvSpPr>
          <p:cNvPr id="8" name="Text 5"/>
          <p:cNvSpPr/>
          <p:nvPr/>
        </p:nvSpPr>
        <p:spPr>
          <a:xfrm>
            <a:off x="1676597" y="3290263"/>
            <a:ext cx="11614102" cy="640080"/>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2400" dirty="0">
                <a:solidFill>
                  <a:srgbClr val="D9E1FF"/>
                </a:solidFill>
                <a:latin typeface="Arimo" pitchFamily="34" charset="0"/>
                <a:ea typeface="Arimo" pitchFamily="34" charset="-122"/>
                <a:cs typeface="Arimo" pitchFamily="34" charset="-120"/>
              </a:rPr>
              <a:t>Growth in </a:t>
            </a:r>
            <a:r>
              <a:rPr lang="en-US" sz="2400" b="1" dirty="0">
                <a:solidFill>
                  <a:srgbClr val="D9E1FF"/>
                </a:solidFill>
                <a:highlight>
                  <a:srgbClr val="000000"/>
                </a:highlight>
                <a:latin typeface="Arimo" pitchFamily="34" charset="0"/>
                <a:ea typeface="Arimo" pitchFamily="34" charset="-122"/>
                <a:cs typeface="Arimo" pitchFamily="34" charset="-120"/>
              </a:rPr>
              <a:t>Real-Time Data Processing</a:t>
            </a:r>
            <a:r>
              <a:rPr lang="en-US" sz="2400" dirty="0">
                <a:solidFill>
                  <a:srgbClr val="D9E1FF"/>
                </a:solidFill>
                <a:latin typeface="Arimo" pitchFamily="34" charset="0"/>
                <a:ea typeface="Arimo" pitchFamily="34" charset="-122"/>
                <a:cs typeface="Arimo" pitchFamily="34" charset="-120"/>
              </a:rPr>
              <a:t> and </a:t>
            </a:r>
            <a:r>
              <a:rPr lang="en-US" sz="2400" b="1" dirty="0">
                <a:solidFill>
                  <a:srgbClr val="D9E1FF"/>
                </a:solidFill>
                <a:highlight>
                  <a:srgbClr val="000000"/>
                </a:highlight>
                <a:latin typeface="Arimo" pitchFamily="34" charset="0"/>
                <a:ea typeface="Arimo" pitchFamily="34" charset="-122"/>
                <a:cs typeface="Arimo" pitchFamily="34" charset="-120"/>
              </a:rPr>
              <a:t>Streaming Analytics</a:t>
            </a:r>
            <a:r>
              <a:rPr lang="en-US" sz="2400" dirty="0">
                <a:solidFill>
                  <a:srgbClr val="D9E1FF"/>
                </a:solidFill>
                <a:latin typeface="Arimo" pitchFamily="34" charset="0"/>
                <a:ea typeface="Arimo" pitchFamily="34" charset="-122"/>
                <a:cs typeface="Arimo" pitchFamily="34" charset="-120"/>
              </a:rPr>
              <a:t> for Faster Decision Making</a:t>
            </a:r>
            <a:endParaRPr lang="en-US" sz="2400" dirty="0"/>
          </a:p>
        </p:txBody>
      </p:sp>
      <p:sp>
        <p:nvSpPr>
          <p:cNvPr id="9" name="Text 6"/>
          <p:cNvSpPr/>
          <p:nvPr/>
        </p:nvSpPr>
        <p:spPr>
          <a:xfrm>
            <a:off x="1679825" y="4122227"/>
            <a:ext cx="10602067"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2400" dirty="0">
                <a:solidFill>
                  <a:srgbClr val="D9E1FF"/>
                </a:solidFill>
                <a:latin typeface="Arimo" pitchFamily="34" charset="0"/>
                <a:ea typeface="Arimo" pitchFamily="34" charset="-122"/>
                <a:cs typeface="Arimo" pitchFamily="34" charset="-120"/>
              </a:rPr>
              <a:t>Emergence of </a:t>
            </a:r>
            <a:r>
              <a:rPr lang="en-US" sz="2400" b="1" dirty="0">
                <a:solidFill>
                  <a:srgbClr val="D9E1FF"/>
                </a:solidFill>
                <a:highlight>
                  <a:srgbClr val="000000"/>
                </a:highlight>
                <a:latin typeface="Arimo" pitchFamily="34" charset="0"/>
                <a:ea typeface="Arimo" pitchFamily="34" charset="-122"/>
                <a:cs typeface="Arimo" pitchFamily="34" charset="-120"/>
              </a:rPr>
              <a:t>Prescriptive Analytics</a:t>
            </a:r>
            <a:r>
              <a:rPr lang="en-US" sz="2400" dirty="0">
                <a:solidFill>
                  <a:srgbClr val="D9E1FF"/>
                </a:solidFill>
                <a:latin typeface="Arimo" pitchFamily="34" charset="0"/>
                <a:ea typeface="Arimo" pitchFamily="34" charset="-122"/>
                <a:cs typeface="Arimo" pitchFamily="34" charset="-120"/>
              </a:rPr>
              <a:t> to Provide Actionable Recommendations Based on Data Insights</a:t>
            </a:r>
            <a:endParaRPr lang="en-US" sz="2400" dirty="0"/>
          </a:p>
        </p:txBody>
      </p:sp>
      <p:sp>
        <p:nvSpPr>
          <p:cNvPr id="10" name="Text 7"/>
          <p:cNvSpPr/>
          <p:nvPr/>
        </p:nvSpPr>
        <p:spPr>
          <a:xfrm>
            <a:off x="1676596" y="5166361"/>
            <a:ext cx="10602067" cy="1116418"/>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2400" dirty="0">
                <a:solidFill>
                  <a:srgbClr val="D9E1FF"/>
                </a:solidFill>
                <a:latin typeface="Arimo" pitchFamily="34" charset="0"/>
                <a:ea typeface="Arimo" pitchFamily="34" charset="-122"/>
                <a:cs typeface="Arimo" pitchFamily="34" charset="-120"/>
              </a:rPr>
              <a:t>The </a:t>
            </a:r>
            <a:r>
              <a:rPr lang="en-US" sz="2400" b="1" dirty="0">
                <a:solidFill>
                  <a:srgbClr val="D9E1FF"/>
                </a:solidFill>
                <a:highlight>
                  <a:srgbClr val="000000"/>
                </a:highlight>
                <a:latin typeface="Arimo" pitchFamily="34" charset="0"/>
                <a:ea typeface="Arimo" pitchFamily="34" charset="-122"/>
                <a:cs typeface="Arimo" pitchFamily="34" charset="-120"/>
              </a:rPr>
              <a:t>Democratization of Data</a:t>
            </a:r>
            <a:r>
              <a:rPr lang="en-US" sz="2400" b="1" dirty="0">
                <a:solidFill>
                  <a:srgbClr val="D9E1FF"/>
                </a:solidFill>
                <a:latin typeface="Arimo" pitchFamily="34" charset="0"/>
                <a:ea typeface="Arimo" pitchFamily="34" charset="-122"/>
                <a:cs typeface="Arimo" pitchFamily="34" charset="-120"/>
              </a:rPr>
              <a:t> </a:t>
            </a:r>
            <a:r>
              <a:rPr lang="en-US" sz="2400" dirty="0">
                <a:solidFill>
                  <a:srgbClr val="D9E1FF"/>
                </a:solidFill>
                <a:latin typeface="Arimo" pitchFamily="34" charset="0"/>
                <a:ea typeface="Arimo" pitchFamily="34" charset="-122"/>
                <a:cs typeface="Arimo" pitchFamily="34" charset="-120"/>
              </a:rPr>
              <a:t>,</a:t>
            </a:r>
            <a:r>
              <a:rPr lang="en-US" sz="2400" b="1" dirty="0">
                <a:solidFill>
                  <a:srgbClr val="D9E1FF"/>
                </a:solidFill>
                <a:latin typeface="Arimo" pitchFamily="34" charset="0"/>
                <a:ea typeface="Arimo" pitchFamily="34" charset="-122"/>
                <a:cs typeface="Arimo" pitchFamily="34" charset="-120"/>
              </a:rPr>
              <a:t> </a:t>
            </a:r>
            <a:r>
              <a:rPr lang="en-US" sz="2400" dirty="0">
                <a:solidFill>
                  <a:srgbClr val="D9E1FF"/>
                </a:solidFill>
                <a:latin typeface="Arimo" pitchFamily="34" charset="0"/>
                <a:ea typeface="Arimo" pitchFamily="34" charset="-122"/>
                <a:cs typeface="Arimo" pitchFamily="34" charset="-120"/>
              </a:rPr>
              <a:t>where non technical users can access and analyze data , is expected to empower more individuals within organizations.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89465" y="607576"/>
            <a:ext cx="9851469" cy="1377077"/>
          </a:xfrm>
          <a:prstGeom prst="rect">
            <a:avLst/>
          </a:prstGeom>
          <a:noFill/>
          <a:ln/>
        </p:spPr>
        <p:txBody>
          <a:bodyPr wrap="square" rtlCol="0" anchor="t"/>
          <a:lstStyle/>
          <a:p>
            <a:pPr marL="0" indent="0" algn="ctr">
              <a:lnSpc>
                <a:spcPts val="5422"/>
              </a:lnSpc>
              <a:buNone/>
            </a:pPr>
            <a:r>
              <a:rPr lang="en-US" sz="4338" b="1" u="sng" dirty="0">
                <a:solidFill>
                  <a:srgbClr val="FFFFFF"/>
                </a:solidFill>
                <a:latin typeface="Syne" pitchFamily="34" charset="0"/>
                <a:ea typeface="Syne" pitchFamily="34" charset="-122"/>
                <a:cs typeface="Syne" pitchFamily="34" charset="-120"/>
              </a:rPr>
              <a:t>Technology Skills for Data Analytics Careers :</a:t>
            </a:r>
            <a:endParaRPr lang="en-US" sz="4338" u="sng" dirty="0"/>
          </a:p>
        </p:txBody>
      </p:sp>
      <p:sp>
        <p:nvSpPr>
          <p:cNvPr id="5" name="Shape 3"/>
          <p:cNvSpPr/>
          <p:nvPr/>
        </p:nvSpPr>
        <p:spPr>
          <a:xfrm>
            <a:off x="2706291" y="2315170"/>
            <a:ext cx="27503" cy="5306854"/>
          </a:xfrm>
          <a:prstGeom prst="rect">
            <a:avLst/>
          </a:prstGeom>
          <a:solidFill>
            <a:srgbClr val="8061FF"/>
          </a:solidFill>
          <a:ln/>
        </p:spPr>
      </p:sp>
      <p:sp>
        <p:nvSpPr>
          <p:cNvPr id="6" name="Shape 4"/>
          <p:cNvSpPr/>
          <p:nvPr/>
        </p:nvSpPr>
        <p:spPr>
          <a:xfrm>
            <a:off x="2967871" y="2721352"/>
            <a:ext cx="771168" cy="27503"/>
          </a:xfrm>
          <a:prstGeom prst="rect">
            <a:avLst/>
          </a:prstGeom>
          <a:solidFill>
            <a:srgbClr val="8061FF"/>
          </a:solidFill>
          <a:ln/>
        </p:spPr>
      </p:sp>
      <p:sp>
        <p:nvSpPr>
          <p:cNvPr id="7" name="Shape 5"/>
          <p:cNvSpPr/>
          <p:nvPr/>
        </p:nvSpPr>
        <p:spPr>
          <a:xfrm>
            <a:off x="2472095" y="2487335"/>
            <a:ext cx="495776" cy="495776"/>
          </a:xfrm>
          <a:prstGeom prst="roundRect">
            <a:avLst>
              <a:gd name="adj" fmla="val 13334"/>
            </a:avLst>
          </a:prstGeom>
          <a:solidFill>
            <a:srgbClr val="1E1B4A"/>
          </a:solidFill>
          <a:ln/>
        </p:spPr>
      </p:sp>
      <p:sp>
        <p:nvSpPr>
          <p:cNvPr id="8" name="Text 6"/>
          <p:cNvSpPr/>
          <p:nvPr/>
        </p:nvSpPr>
        <p:spPr>
          <a:xfrm>
            <a:off x="2655451" y="2528649"/>
            <a:ext cx="128945"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1</a:t>
            </a:r>
            <a:endParaRPr lang="en-US" sz="2603" dirty="0"/>
          </a:p>
        </p:txBody>
      </p:sp>
      <p:sp>
        <p:nvSpPr>
          <p:cNvPr id="9" name="Text 7"/>
          <p:cNvSpPr/>
          <p:nvPr/>
        </p:nvSpPr>
        <p:spPr>
          <a:xfrm>
            <a:off x="3931920" y="2535436"/>
            <a:ext cx="2831544" cy="344329"/>
          </a:xfrm>
          <a:prstGeom prst="rect">
            <a:avLst/>
          </a:prstGeom>
          <a:noFill/>
          <a:ln/>
        </p:spPr>
        <p:txBody>
          <a:bodyPr wrap="none" rtlCol="0" anchor="t"/>
          <a:lstStyle/>
          <a:p>
            <a:pPr marL="0" indent="0" algn="l">
              <a:lnSpc>
                <a:spcPts val="2711"/>
              </a:lnSpc>
              <a:buNone/>
            </a:pPr>
            <a:r>
              <a:rPr lang="en-US" sz="2400" b="1" dirty="0">
                <a:solidFill>
                  <a:srgbClr val="FFFFFF"/>
                </a:solidFill>
                <a:latin typeface="Syne" pitchFamily="34" charset="0"/>
                <a:ea typeface="Syne" pitchFamily="34" charset="-122"/>
                <a:cs typeface="Syne" pitchFamily="34" charset="-120"/>
              </a:rPr>
              <a:t>Data Manipulation</a:t>
            </a:r>
            <a:endParaRPr lang="en-US" sz="2400" dirty="0"/>
          </a:p>
        </p:txBody>
      </p:sp>
      <p:sp>
        <p:nvSpPr>
          <p:cNvPr id="10" name="Text 8"/>
          <p:cNvSpPr/>
          <p:nvPr/>
        </p:nvSpPr>
        <p:spPr>
          <a:xfrm>
            <a:off x="3931920" y="3011924"/>
            <a:ext cx="8309015" cy="705088"/>
          </a:xfrm>
          <a:prstGeom prst="rect">
            <a:avLst/>
          </a:prstGeom>
          <a:noFill/>
          <a:ln/>
        </p:spPr>
        <p:txBody>
          <a:bodyPr wrap="square" rtlCol="0" anchor="t"/>
          <a:lstStyle/>
          <a:p>
            <a:pPr marL="0" indent="0" algn="l">
              <a:lnSpc>
                <a:spcPts val="2776"/>
              </a:lnSpc>
              <a:buNone/>
            </a:pPr>
            <a:r>
              <a:rPr lang="en-US" sz="2000" dirty="0">
                <a:solidFill>
                  <a:srgbClr val="D9E1FF"/>
                </a:solidFill>
                <a:latin typeface="Arimo" pitchFamily="34" charset="0"/>
                <a:ea typeface="Arimo" pitchFamily="34" charset="-122"/>
                <a:cs typeface="Arimo" pitchFamily="34" charset="-120"/>
              </a:rPr>
              <a:t>Proficiency in data cleaning, transformation, and aggregation using tools like SQL, Python, or R.</a:t>
            </a:r>
            <a:endParaRPr lang="en-US" sz="2000" dirty="0"/>
          </a:p>
        </p:txBody>
      </p:sp>
      <p:sp>
        <p:nvSpPr>
          <p:cNvPr id="11" name="Shape 9"/>
          <p:cNvSpPr/>
          <p:nvPr/>
        </p:nvSpPr>
        <p:spPr>
          <a:xfrm>
            <a:off x="2967871" y="4563725"/>
            <a:ext cx="771168" cy="27503"/>
          </a:xfrm>
          <a:prstGeom prst="rect">
            <a:avLst/>
          </a:prstGeom>
          <a:solidFill>
            <a:srgbClr val="8061FF"/>
          </a:solidFill>
          <a:ln/>
        </p:spPr>
      </p:sp>
      <p:sp>
        <p:nvSpPr>
          <p:cNvPr id="12" name="Shape 10"/>
          <p:cNvSpPr/>
          <p:nvPr/>
        </p:nvSpPr>
        <p:spPr>
          <a:xfrm>
            <a:off x="2472095" y="4329708"/>
            <a:ext cx="495776" cy="495776"/>
          </a:xfrm>
          <a:prstGeom prst="roundRect">
            <a:avLst>
              <a:gd name="adj" fmla="val 13334"/>
            </a:avLst>
          </a:prstGeom>
          <a:solidFill>
            <a:srgbClr val="1E1B4A"/>
          </a:solidFill>
          <a:ln/>
        </p:spPr>
      </p:sp>
      <p:sp>
        <p:nvSpPr>
          <p:cNvPr id="13" name="Text 11"/>
          <p:cNvSpPr/>
          <p:nvPr/>
        </p:nvSpPr>
        <p:spPr>
          <a:xfrm>
            <a:off x="2616875" y="4371023"/>
            <a:ext cx="206216"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2</a:t>
            </a:r>
            <a:endParaRPr lang="en-US" sz="2603" dirty="0"/>
          </a:p>
        </p:txBody>
      </p:sp>
      <p:sp>
        <p:nvSpPr>
          <p:cNvPr id="14" name="Text 12"/>
          <p:cNvSpPr/>
          <p:nvPr/>
        </p:nvSpPr>
        <p:spPr>
          <a:xfrm>
            <a:off x="3931920" y="4377809"/>
            <a:ext cx="2814757" cy="344329"/>
          </a:xfrm>
          <a:prstGeom prst="rect">
            <a:avLst/>
          </a:prstGeom>
          <a:noFill/>
          <a:ln/>
        </p:spPr>
        <p:txBody>
          <a:bodyPr wrap="none" rtlCol="0" anchor="t"/>
          <a:lstStyle/>
          <a:p>
            <a:pPr marL="0" indent="0" algn="l">
              <a:lnSpc>
                <a:spcPts val="2711"/>
              </a:lnSpc>
              <a:buNone/>
            </a:pPr>
            <a:r>
              <a:rPr lang="en-US" sz="2400" b="1" dirty="0">
                <a:solidFill>
                  <a:srgbClr val="FFFFFF"/>
                </a:solidFill>
                <a:latin typeface="Syne" pitchFamily="34" charset="0"/>
                <a:ea typeface="Syne" pitchFamily="34" charset="-122"/>
                <a:cs typeface="Syne" pitchFamily="34" charset="-120"/>
              </a:rPr>
              <a:t>Statistical Analysis</a:t>
            </a:r>
            <a:endParaRPr lang="en-US" sz="2400" dirty="0"/>
          </a:p>
        </p:txBody>
      </p:sp>
      <p:sp>
        <p:nvSpPr>
          <p:cNvPr id="15" name="Text 13"/>
          <p:cNvSpPr/>
          <p:nvPr/>
        </p:nvSpPr>
        <p:spPr>
          <a:xfrm>
            <a:off x="3931920" y="4854297"/>
            <a:ext cx="8309015" cy="705088"/>
          </a:xfrm>
          <a:prstGeom prst="rect">
            <a:avLst/>
          </a:prstGeom>
          <a:noFill/>
          <a:ln/>
        </p:spPr>
        <p:txBody>
          <a:bodyPr wrap="square" rtlCol="0" anchor="t"/>
          <a:lstStyle/>
          <a:p>
            <a:pPr marL="0" indent="0" algn="l">
              <a:lnSpc>
                <a:spcPts val="2776"/>
              </a:lnSpc>
              <a:buNone/>
            </a:pPr>
            <a:r>
              <a:rPr lang="en-US" sz="2000" dirty="0">
                <a:solidFill>
                  <a:srgbClr val="D9E1FF"/>
                </a:solidFill>
                <a:latin typeface="Arimo" pitchFamily="34" charset="0"/>
                <a:ea typeface="Arimo" pitchFamily="34" charset="-122"/>
                <a:cs typeface="Arimo" pitchFamily="34" charset="-120"/>
              </a:rPr>
              <a:t>Understanding of statistical methods and techniques, such as regression analysis, clustering, and hypothesis testing.</a:t>
            </a:r>
            <a:endParaRPr lang="en-US" sz="2000" dirty="0"/>
          </a:p>
        </p:txBody>
      </p:sp>
      <p:sp>
        <p:nvSpPr>
          <p:cNvPr id="16" name="Shape 14"/>
          <p:cNvSpPr/>
          <p:nvPr/>
        </p:nvSpPr>
        <p:spPr>
          <a:xfrm>
            <a:off x="2967871" y="6406098"/>
            <a:ext cx="771168" cy="27503"/>
          </a:xfrm>
          <a:prstGeom prst="rect">
            <a:avLst/>
          </a:prstGeom>
          <a:solidFill>
            <a:srgbClr val="8061FF"/>
          </a:solidFill>
          <a:ln/>
        </p:spPr>
      </p:sp>
      <p:sp>
        <p:nvSpPr>
          <p:cNvPr id="17" name="Shape 15"/>
          <p:cNvSpPr/>
          <p:nvPr/>
        </p:nvSpPr>
        <p:spPr>
          <a:xfrm>
            <a:off x="2472095" y="6172081"/>
            <a:ext cx="495776" cy="495776"/>
          </a:xfrm>
          <a:prstGeom prst="roundRect">
            <a:avLst>
              <a:gd name="adj" fmla="val 13334"/>
            </a:avLst>
          </a:prstGeom>
          <a:solidFill>
            <a:srgbClr val="1E1B4A"/>
          </a:solidFill>
          <a:ln/>
        </p:spPr>
      </p:sp>
      <p:sp>
        <p:nvSpPr>
          <p:cNvPr id="18" name="Text 16"/>
          <p:cNvSpPr/>
          <p:nvPr/>
        </p:nvSpPr>
        <p:spPr>
          <a:xfrm>
            <a:off x="2614017" y="6213396"/>
            <a:ext cx="211812" cy="413147"/>
          </a:xfrm>
          <a:prstGeom prst="rect">
            <a:avLst/>
          </a:prstGeom>
          <a:noFill/>
          <a:ln/>
        </p:spPr>
        <p:txBody>
          <a:bodyPr wrap="none" rtlCol="0" anchor="t"/>
          <a:lstStyle/>
          <a:p>
            <a:pPr marL="0" indent="0" algn="ctr">
              <a:lnSpc>
                <a:spcPts val="3253"/>
              </a:lnSpc>
              <a:buNone/>
            </a:pPr>
            <a:r>
              <a:rPr lang="en-US" sz="2603" b="1" dirty="0">
                <a:solidFill>
                  <a:srgbClr val="FFFFFF"/>
                </a:solidFill>
                <a:latin typeface="Syne" pitchFamily="34" charset="0"/>
                <a:ea typeface="Syne" pitchFamily="34" charset="-122"/>
                <a:cs typeface="Syne" pitchFamily="34" charset="-120"/>
              </a:rPr>
              <a:t>3</a:t>
            </a:r>
            <a:endParaRPr lang="en-US" sz="2603" dirty="0"/>
          </a:p>
        </p:txBody>
      </p:sp>
      <p:sp>
        <p:nvSpPr>
          <p:cNvPr id="19" name="Text 17"/>
          <p:cNvSpPr/>
          <p:nvPr/>
        </p:nvSpPr>
        <p:spPr>
          <a:xfrm>
            <a:off x="3931920" y="6220182"/>
            <a:ext cx="2754511" cy="344329"/>
          </a:xfrm>
          <a:prstGeom prst="rect">
            <a:avLst/>
          </a:prstGeom>
          <a:noFill/>
          <a:ln/>
        </p:spPr>
        <p:txBody>
          <a:bodyPr wrap="none" rtlCol="0" anchor="t"/>
          <a:lstStyle/>
          <a:p>
            <a:pPr marL="0" indent="0" algn="l">
              <a:lnSpc>
                <a:spcPts val="2711"/>
              </a:lnSpc>
              <a:buNone/>
            </a:pPr>
            <a:r>
              <a:rPr lang="en-US" sz="2400" b="1" dirty="0">
                <a:solidFill>
                  <a:srgbClr val="FFFFFF"/>
                </a:solidFill>
                <a:latin typeface="Syne" pitchFamily="34" charset="0"/>
                <a:ea typeface="Syne" pitchFamily="34" charset="-122"/>
                <a:cs typeface="Syne" pitchFamily="34" charset="-120"/>
              </a:rPr>
              <a:t>Data Visualization</a:t>
            </a:r>
            <a:endParaRPr lang="en-US" sz="2400" dirty="0"/>
          </a:p>
        </p:txBody>
      </p:sp>
      <p:sp>
        <p:nvSpPr>
          <p:cNvPr id="20" name="Text 18"/>
          <p:cNvSpPr/>
          <p:nvPr/>
        </p:nvSpPr>
        <p:spPr>
          <a:xfrm>
            <a:off x="3931920" y="6696670"/>
            <a:ext cx="8309015" cy="705088"/>
          </a:xfrm>
          <a:prstGeom prst="rect">
            <a:avLst/>
          </a:prstGeom>
          <a:noFill/>
          <a:ln/>
        </p:spPr>
        <p:txBody>
          <a:bodyPr wrap="square" rtlCol="0" anchor="t"/>
          <a:lstStyle/>
          <a:p>
            <a:pPr marL="0" indent="0" algn="l">
              <a:lnSpc>
                <a:spcPts val="2776"/>
              </a:lnSpc>
              <a:buNone/>
            </a:pPr>
            <a:r>
              <a:rPr lang="en-US" sz="2000" dirty="0">
                <a:solidFill>
                  <a:srgbClr val="D9E1FF"/>
                </a:solidFill>
                <a:latin typeface="Arimo" pitchFamily="34" charset="0"/>
                <a:ea typeface="Arimo" pitchFamily="34" charset="-122"/>
                <a:cs typeface="Arimo" pitchFamily="34" charset="-120"/>
              </a:rPr>
              <a:t>Ability to create compelling and informative visualizations using tools like Tableau, Power BI, or D3.js.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10633"/>
            <a:ext cx="14630400" cy="8229600"/>
          </a:xfrm>
          <a:prstGeom prst="rect">
            <a:avLst/>
          </a:prstGeom>
          <a:solidFill>
            <a:srgbClr val="0C0A33">
              <a:alpha val="80000"/>
            </a:srgbClr>
          </a:solidFill>
          <a:ln/>
        </p:spPr>
      </p:sp>
      <p:sp>
        <p:nvSpPr>
          <p:cNvPr id="6" name="Text 3"/>
          <p:cNvSpPr/>
          <p:nvPr/>
        </p:nvSpPr>
        <p:spPr>
          <a:xfrm>
            <a:off x="1935127" y="786809"/>
            <a:ext cx="10346766" cy="935193"/>
          </a:xfrm>
          <a:prstGeom prst="rect">
            <a:avLst/>
          </a:prstGeom>
          <a:noFill/>
          <a:ln/>
        </p:spPr>
        <p:txBody>
          <a:bodyPr wrap="square" rtlCol="0" anchor="t"/>
          <a:lstStyle/>
          <a:p>
            <a:pPr marL="0" indent="0" algn="ctr">
              <a:lnSpc>
                <a:spcPts val="5468"/>
              </a:lnSpc>
              <a:buNone/>
            </a:pPr>
            <a:r>
              <a:rPr lang="en-US" sz="4400" b="1" u="sng" dirty="0">
                <a:solidFill>
                  <a:srgbClr val="FFFFFF"/>
                </a:solidFill>
                <a:latin typeface="Syne" pitchFamily="34" charset="0"/>
                <a:ea typeface="Syne" pitchFamily="34" charset="-122"/>
                <a:cs typeface="Syne" pitchFamily="34" charset="-120"/>
              </a:rPr>
              <a:t>Career</a:t>
            </a:r>
            <a:r>
              <a:rPr lang="en-US" sz="4374" b="1" u="sng" dirty="0">
                <a:solidFill>
                  <a:srgbClr val="FFFFFF"/>
                </a:solidFill>
                <a:latin typeface="Syne" pitchFamily="34" charset="0"/>
                <a:ea typeface="Syne" pitchFamily="34" charset="-122"/>
                <a:cs typeface="Syne" pitchFamily="34" charset="-120"/>
              </a:rPr>
              <a:t> Aspirations in Data Analytics</a:t>
            </a:r>
            <a:endParaRPr lang="en-US" sz="4374" u="sng" dirty="0"/>
          </a:p>
        </p:txBody>
      </p:sp>
      <p:sp>
        <p:nvSpPr>
          <p:cNvPr id="7" name="Text 4"/>
          <p:cNvSpPr/>
          <p:nvPr/>
        </p:nvSpPr>
        <p:spPr>
          <a:xfrm>
            <a:off x="2141757" y="2190307"/>
            <a:ext cx="10346765" cy="3976655"/>
          </a:xfrm>
          <a:prstGeom prst="rect">
            <a:avLst/>
          </a:prstGeom>
          <a:noFill/>
          <a:ln/>
        </p:spPr>
        <p:txBody>
          <a:bodyPr wrap="square" rtlCol="0" anchor="t"/>
          <a:lstStyle/>
          <a:p>
            <a:pPr>
              <a:lnSpc>
                <a:spcPts val="2799"/>
              </a:lnSpc>
            </a:pPr>
            <a:r>
              <a:rPr lang="en-US" sz="2400" dirty="0">
                <a:solidFill>
                  <a:srgbClr val="D9E1FF"/>
                </a:solidFill>
                <a:latin typeface="Arimo" pitchFamily="34" charset="0"/>
                <a:ea typeface="Arimo" pitchFamily="34" charset="-122"/>
                <a:cs typeface="Arimo" pitchFamily="34" charset="-120"/>
              </a:rPr>
              <a:t>Data analysts aspire to leverage their analytical skills to drive strategic business decisions. They aim to become experts in data mining, statistical modeling, and translating complex data into actionable insights that enable organizations to achieve their goals.</a:t>
            </a:r>
          </a:p>
          <a:p>
            <a:pPr>
              <a:lnSpc>
                <a:spcPts val="2799"/>
              </a:lnSpc>
            </a:pPr>
            <a:endParaRPr lang="en-US" sz="2400" dirty="0">
              <a:solidFill>
                <a:srgbClr val="D9E1FF"/>
              </a:solidFill>
              <a:latin typeface="Arimo" pitchFamily="34" charset="0"/>
              <a:ea typeface="Arimo" pitchFamily="34" charset="-122"/>
              <a:cs typeface="Arimo" pitchFamily="34" charset="-120"/>
            </a:endParaRPr>
          </a:p>
          <a:p>
            <a:pPr>
              <a:lnSpc>
                <a:spcPts val="2799"/>
              </a:lnSpc>
            </a:pPr>
            <a:endParaRPr lang="en-US" sz="2400" dirty="0">
              <a:solidFill>
                <a:srgbClr val="D9E1FF"/>
              </a:solidFill>
              <a:latin typeface="Arimo" pitchFamily="34" charset="0"/>
              <a:ea typeface="Arimo" pitchFamily="34" charset="-122"/>
              <a:cs typeface="Arimo" pitchFamily="34" charset="-120"/>
            </a:endParaRPr>
          </a:p>
          <a:p>
            <a:pPr>
              <a:lnSpc>
                <a:spcPts val="2799"/>
              </a:lnSpc>
            </a:pPr>
            <a:r>
              <a:rPr lang="en-US" sz="2400" dirty="0">
                <a:solidFill>
                  <a:srgbClr val="D9E1FF"/>
                </a:solidFill>
                <a:latin typeface="Arimo" pitchFamily="34" charset="0"/>
                <a:ea typeface="Arimo" pitchFamily="34" charset="-122"/>
                <a:cs typeface="Arimo" pitchFamily="34" charset="-120"/>
              </a:rPr>
              <a:t>Many data analysts also strive to transition into leadership roles, such as becoming data scientists, data architects, or Chief Data Officers, where they can oversee the entire data ecosystem and guide the organization's data-driven transformation.</a:t>
            </a:r>
            <a:endParaRPr lang="en-US" sz="2400" dirty="0"/>
          </a:p>
        </p:txBody>
      </p:sp>
      <p:sp>
        <p:nvSpPr>
          <p:cNvPr id="8" name="Text 5"/>
          <p:cNvSpPr/>
          <p:nvPr/>
        </p:nvSpPr>
        <p:spPr>
          <a:xfrm>
            <a:off x="2348389" y="5100757"/>
            <a:ext cx="9933503"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C0A33">
              <a:alpha val="80000"/>
            </a:srgbClr>
          </a:solidFill>
          <a:ln/>
        </p:spPr>
      </p:sp>
      <p:sp>
        <p:nvSpPr>
          <p:cNvPr id="6" name="Text 3"/>
          <p:cNvSpPr/>
          <p:nvPr/>
        </p:nvSpPr>
        <p:spPr>
          <a:xfrm>
            <a:off x="1935126" y="520996"/>
            <a:ext cx="10346767" cy="1584252"/>
          </a:xfrm>
          <a:prstGeom prst="rect">
            <a:avLst/>
          </a:prstGeom>
          <a:noFill/>
          <a:ln/>
        </p:spPr>
        <p:txBody>
          <a:bodyPr wrap="square" rtlCol="0" anchor="t"/>
          <a:lstStyle/>
          <a:p>
            <a:pPr marL="0" indent="0" algn="ctr">
              <a:lnSpc>
                <a:spcPts val="5468"/>
              </a:lnSpc>
              <a:buNone/>
            </a:pPr>
            <a:r>
              <a:rPr lang="en-US" sz="4374" b="1" u="sng" dirty="0">
                <a:solidFill>
                  <a:srgbClr val="FFFFFF"/>
                </a:solidFill>
                <a:latin typeface="Syne" pitchFamily="34" charset="0"/>
                <a:ea typeface="Syne" pitchFamily="34" charset="-122"/>
                <a:cs typeface="Syne" pitchFamily="34" charset="-120"/>
              </a:rPr>
              <a:t>Learning and Growth Opportunities in Data Analytics</a:t>
            </a:r>
            <a:endParaRPr lang="en-US" sz="4374" u="sng" dirty="0"/>
          </a:p>
        </p:txBody>
      </p:sp>
      <p:sp>
        <p:nvSpPr>
          <p:cNvPr id="7" name="Text 4"/>
          <p:cNvSpPr/>
          <p:nvPr/>
        </p:nvSpPr>
        <p:spPr>
          <a:xfrm>
            <a:off x="2141757" y="2785733"/>
            <a:ext cx="9933503" cy="3381229"/>
          </a:xfrm>
          <a:prstGeom prst="rect">
            <a:avLst/>
          </a:prstGeom>
          <a:noFill/>
          <a:ln/>
        </p:spPr>
        <p:txBody>
          <a:bodyPr wrap="square" rtlCol="0" anchor="t"/>
          <a:lstStyle/>
          <a:p>
            <a:pPr>
              <a:lnSpc>
                <a:spcPts val="2799"/>
              </a:lnSpc>
            </a:pPr>
            <a:r>
              <a:rPr lang="en-US" sz="2400" dirty="0">
                <a:solidFill>
                  <a:srgbClr val="D9E1FF"/>
                </a:solidFill>
                <a:latin typeface="Arimo" pitchFamily="34" charset="0"/>
                <a:ea typeface="Arimo" pitchFamily="34" charset="-122"/>
                <a:cs typeface="Arimo" pitchFamily="34" charset="-120"/>
              </a:rPr>
              <a:t>Data analytics professionals have abundant opportunities to learn and grow in their careers. Ongoing training, industry certifications, and participation in data science communities can help enhance their skills and stay up-to-date with the latest trends.</a:t>
            </a:r>
          </a:p>
          <a:p>
            <a:pPr>
              <a:lnSpc>
                <a:spcPts val="2799"/>
              </a:lnSpc>
            </a:pPr>
            <a:endParaRPr lang="en-US" sz="2400" dirty="0">
              <a:solidFill>
                <a:srgbClr val="D9E1FF"/>
              </a:solidFill>
              <a:latin typeface="Arimo" pitchFamily="34" charset="0"/>
              <a:ea typeface="Arimo" pitchFamily="34" charset="-122"/>
              <a:cs typeface="Arimo" pitchFamily="34" charset="-120"/>
            </a:endParaRPr>
          </a:p>
          <a:p>
            <a:pPr>
              <a:lnSpc>
                <a:spcPts val="2799"/>
              </a:lnSpc>
            </a:pPr>
            <a:r>
              <a:rPr lang="en-US" sz="2400" dirty="0">
                <a:solidFill>
                  <a:srgbClr val="D9E1FF"/>
                </a:solidFill>
                <a:latin typeface="Arimo" pitchFamily="34" charset="0"/>
                <a:ea typeface="Arimo" pitchFamily="34" charset="-122"/>
                <a:cs typeface="Arimo" pitchFamily="34" charset="-120"/>
              </a:rPr>
              <a:t>Many companies offer in-house training programs and tuition reimbursement for employees to pursue advanced degrees or specialized courses. Online learning platforms also provide flexible options to build new competencies.</a:t>
            </a:r>
            <a:endParaRPr lang="en-US" sz="2400" dirty="0"/>
          </a:p>
          <a:p>
            <a:pPr marL="0" indent="0">
              <a:lnSpc>
                <a:spcPts val="2799"/>
              </a:lnSpc>
              <a:buNone/>
            </a:pPr>
            <a:endParaRPr lang="en-US" sz="2400" dirty="0"/>
          </a:p>
        </p:txBody>
      </p:sp>
      <p:sp>
        <p:nvSpPr>
          <p:cNvPr id="8" name="Text 5"/>
          <p:cNvSpPr/>
          <p:nvPr/>
        </p:nvSpPr>
        <p:spPr>
          <a:xfrm>
            <a:off x="2348389" y="5100757"/>
            <a:ext cx="9933503"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5B1D6-E5E4-4727-99C8-F1BEF80C3412}"/>
              </a:ext>
            </a:extLst>
          </p:cNvPr>
          <p:cNvSpPr/>
          <p:nvPr/>
        </p:nvSpPr>
        <p:spPr>
          <a:xfrm>
            <a:off x="0" y="-21266"/>
            <a:ext cx="14630400" cy="8229600"/>
          </a:xfrm>
          <a:prstGeom prst="rect">
            <a:avLst/>
          </a:prstGeom>
          <a:solidFill>
            <a:srgbClr val="040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BD6EFD0-0009-464F-A3ED-E00FD0D1B6CC}"/>
              </a:ext>
            </a:extLst>
          </p:cNvPr>
          <p:cNvSpPr txBox="1"/>
          <p:nvPr/>
        </p:nvSpPr>
        <p:spPr>
          <a:xfrm>
            <a:off x="2467816" y="1202432"/>
            <a:ext cx="8745279" cy="780072"/>
          </a:xfrm>
          <a:prstGeom prst="rect">
            <a:avLst/>
          </a:prstGeom>
          <a:noFill/>
        </p:spPr>
        <p:txBody>
          <a:bodyPr wrap="square" rtlCol="0">
            <a:spAutoFit/>
          </a:bodyPr>
          <a:lstStyle/>
          <a:p>
            <a:pPr algn="ctr"/>
            <a:r>
              <a:rPr lang="en-US" sz="4400" b="1" u="sng" dirty="0">
                <a:ln>
                  <a:solidFill>
                    <a:schemeClr val="bg2"/>
                  </a:solidFill>
                </a:ln>
                <a:solidFill>
                  <a:schemeClr val="bg1"/>
                </a:solidFill>
              </a:rPr>
              <a:t>Learning at Tops Technology </a:t>
            </a:r>
            <a:endParaRPr lang="en-IN" sz="4400" b="1" u="sng" dirty="0">
              <a:ln>
                <a:solidFill>
                  <a:schemeClr val="bg2"/>
                </a:solidFill>
              </a:ln>
              <a:solidFill>
                <a:schemeClr val="bg1"/>
              </a:solidFill>
            </a:endParaRPr>
          </a:p>
        </p:txBody>
      </p:sp>
      <p:sp>
        <p:nvSpPr>
          <p:cNvPr id="8" name="TextBox 7">
            <a:extLst>
              <a:ext uri="{FF2B5EF4-FFF2-40B4-BE49-F238E27FC236}">
                <a16:creationId xmlns:a16="http://schemas.microsoft.com/office/drawing/2014/main" id="{431BCF84-8F4A-4C39-8C78-5CD875AC2049}"/>
              </a:ext>
            </a:extLst>
          </p:cNvPr>
          <p:cNvSpPr txBox="1"/>
          <p:nvPr/>
        </p:nvSpPr>
        <p:spPr>
          <a:xfrm>
            <a:off x="2414122" y="2576208"/>
            <a:ext cx="9802156" cy="4401205"/>
          </a:xfrm>
          <a:prstGeom prst="rect">
            <a:avLst/>
          </a:prstGeom>
          <a:noFill/>
        </p:spPr>
        <p:txBody>
          <a:bodyPr wrap="square" rtlCol="0">
            <a:spAutoFit/>
          </a:bodyPr>
          <a:lstStyle/>
          <a:p>
            <a:pPr marL="457200" indent="-457200">
              <a:buFont typeface="Wingdings" panose="05000000000000000000" pitchFamily="2" charset="2"/>
              <a:buChar char="§"/>
            </a:pPr>
            <a:r>
              <a:rPr lang="en-US" sz="2800" dirty="0">
                <a:ln>
                  <a:solidFill>
                    <a:schemeClr val="bg1"/>
                  </a:solidFill>
                </a:ln>
                <a:solidFill>
                  <a:schemeClr val="bg1"/>
                </a:solidFill>
              </a:rPr>
              <a:t>At tops technology , I have been learning the essential Data Analytics technologies like MySQL, Microsoft Excel  and data visualization technologies like Tableau and Power BI .</a:t>
            </a:r>
          </a:p>
          <a:p>
            <a:pPr marL="457200" indent="-457200">
              <a:buFont typeface="Wingdings" panose="05000000000000000000" pitchFamily="2" charset="2"/>
              <a:buChar char="§"/>
            </a:pPr>
            <a:endParaRPr lang="en-US" sz="2800" dirty="0">
              <a:ln>
                <a:solidFill>
                  <a:schemeClr val="bg1"/>
                </a:solidFill>
              </a:ln>
              <a:solidFill>
                <a:schemeClr val="bg1"/>
              </a:solidFill>
            </a:endParaRPr>
          </a:p>
          <a:p>
            <a:pPr marL="457200" indent="-457200">
              <a:buFont typeface="Wingdings" panose="05000000000000000000" pitchFamily="2" charset="2"/>
              <a:buChar char="§"/>
            </a:pPr>
            <a:r>
              <a:rPr lang="en-US" sz="2800" dirty="0">
                <a:ln>
                  <a:solidFill>
                    <a:schemeClr val="bg1"/>
                  </a:solidFill>
                </a:ln>
                <a:solidFill>
                  <a:schemeClr val="bg1"/>
                </a:solidFill>
              </a:rPr>
              <a:t>Apart from course studies they also make you ready for job environment and teach about personality development .</a:t>
            </a:r>
          </a:p>
          <a:p>
            <a:pPr marL="457200" indent="-457200">
              <a:buFont typeface="Wingdings" panose="05000000000000000000" pitchFamily="2" charset="2"/>
              <a:buChar char="§"/>
            </a:pPr>
            <a:endParaRPr lang="en-US" sz="2800" dirty="0">
              <a:ln>
                <a:solidFill>
                  <a:schemeClr val="bg1"/>
                </a:solidFill>
              </a:ln>
              <a:solidFill>
                <a:schemeClr val="bg1"/>
              </a:solidFill>
            </a:endParaRPr>
          </a:p>
          <a:p>
            <a:pPr marL="457200" indent="-457200">
              <a:buFont typeface="Wingdings" panose="05000000000000000000" pitchFamily="2" charset="2"/>
              <a:buChar char="§"/>
            </a:pPr>
            <a:r>
              <a:rPr lang="en-IN" sz="2800" dirty="0">
                <a:ln>
                  <a:solidFill>
                    <a:schemeClr val="bg1"/>
                  </a:solidFill>
                </a:ln>
                <a:solidFill>
                  <a:schemeClr val="bg1"/>
                </a:solidFill>
              </a:rPr>
              <a:t>In my opinion it is one of the best institute which provides us an environment to upgrade ourselves and make us corporate ready.</a:t>
            </a:r>
          </a:p>
        </p:txBody>
      </p:sp>
    </p:spTree>
    <p:extLst>
      <p:ext uri="{BB962C8B-B14F-4D97-AF65-F5344CB8AC3E}">
        <p14:creationId xmlns:p14="http://schemas.microsoft.com/office/powerpoint/2010/main" val="3156718968"/>
      </p:ext>
    </p:extLst>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530078" y="590312"/>
            <a:ext cx="9570244" cy="983307"/>
          </a:xfrm>
          <a:prstGeom prst="rect">
            <a:avLst/>
          </a:prstGeom>
          <a:noFill/>
          <a:ln/>
        </p:spPr>
        <p:txBody>
          <a:bodyPr wrap="square" rtlCol="0" anchor="t"/>
          <a:lstStyle/>
          <a:p>
            <a:pPr marL="0" indent="0" algn="ctr">
              <a:lnSpc>
                <a:spcPts val="5268"/>
              </a:lnSpc>
              <a:buNone/>
            </a:pPr>
            <a:r>
              <a:rPr lang="en-US" sz="4400" b="1" dirty="0">
                <a:solidFill>
                  <a:srgbClr val="FFFFFF"/>
                </a:solidFill>
                <a:latin typeface="Syne" pitchFamily="34" charset="0"/>
                <a:ea typeface="Syne" pitchFamily="34" charset="-122"/>
                <a:cs typeface="Syne" pitchFamily="34" charset="-120"/>
              </a:rPr>
              <a:t>Why </a:t>
            </a:r>
            <a:r>
              <a:rPr lang="en-US" sz="4400" b="1" u="sng" dirty="0">
                <a:solidFill>
                  <a:srgbClr val="FFFFFF"/>
                </a:solidFill>
                <a:latin typeface="Syne" pitchFamily="34" charset="0"/>
                <a:ea typeface="Syne" pitchFamily="34" charset="-122"/>
                <a:cs typeface="Syne" pitchFamily="34" charset="-120"/>
              </a:rPr>
              <a:t>Data</a:t>
            </a:r>
            <a:r>
              <a:rPr lang="en-US" sz="4400" b="1" dirty="0">
                <a:solidFill>
                  <a:srgbClr val="FFFFFF"/>
                </a:solidFill>
                <a:latin typeface="Syne" pitchFamily="34" charset="0"/>
                <a:ea typeface="Syne" pitchFamily="34" charset="-122"/>
                <a:cs typeface="Syne" pitchFamily="34" charset="-120"/>
              </a:rPr>
              <a:t> Analytics ?</a:t>
            </a:r>
            <a:endParaRPr lang="en-US" sz="4400" dirty="0"/>
          </a:p>
        </p:txBody>
      </p:sp>
      <p:sp>
        <p:nvSpPr>
          <p:cNvPr id="5" name="Text 3"/>
          <p:cNvSpPr/>
          <p:nvPr/>
        </p:nvSpPr>
        <p:spPr>
          <a:xfrm>
            <a:off x="2000252" y="1928098"/>
            <a:ext cx="1881060" cy="668655"/>
          </a:xfrm>
          <a:prstGeom prst="rect">
            <a:avLst/>
          </a:prstGeom>
          <a:noFill/>
          <a:ln/>
        </p:spPr>
        <p:txBody>
          <a:bodyPr wrap="square" rtlCol="0" anchor="t"/>
          <a:lstStyle/>
          <a:p>
            <a:pPr marL="0" indent="0">
              <a:lnSpc>
                <a:spcPts val="2634"/>
              </a:lnSpc>
              <a:buNone/>
            </a:pPr>
            <a:r>
              <a:rPr lang="en-US" sz="2107" b="1" dirty="0">
                <a:solidFill>
                  <a:srgbClr val="FFFFFF"/>
                </a:solidFill>
                <a:latin typeface="Syne" pitchFamily="34" charset="0"/>
                <a:ea typeface="Syne" pitchFamily="34" charset="-122"/>
                <a:cs typeface="Syne" pitchFamily="34" charset="-120"/>
              </a:rPr>
              <a:t>High </a:t>
            </a:r>
            <a:r>
              <a:rPr lang="en-US" sz="2250" b="1" dirty="0">
                <a:solidFill>
                  <a:srgbClr val="FFFFFF"/>
                </a:solidFill>
                <a:latin typeface="Syne" pitchFamily="34" charset="0"/>
                <a:ea typeface="Syne" pitchFamily="34" charset="-122"/>
                <a:cs typeface="Syne" pitchFamily="34" charset="-120"/>
              </a:rPr>
              <a:t>Demand</a:t>
            </a:r>
            <a:endParaRPr lang="en-US" sz="2250" dirty="0"/>
          </a:p>
        </p:txBody>
      </p:sp>
      <p:sp>
        <p:nvSpPr>
          <p:cNvPr id="6" name="Text 4"/>
          <p:cNvSpPr/>
          <p:nvPr/>
        </p:nvSpPr>
        <p:spPr>
          <a:xfrm>
            <a:off x="1880467" y="2573308"/>
            <a:ext cx="2000845" cy="3519147"/>
          </a:xfrm>
          <a:prstGeom prst="rect">
            <a:avLst/>
          </a:prstGeom>
          <a:noFill/>
          <a:ln/>
        </p:spPr>
        <p:txBody>
          <a:bodyPr wrap="square" rtlCol="0" anchor="t"/>
          <a:lstStyle/>
          <a:p>
            <a:pPr>
              <a:lnSpc>
                <a:spcPts val="2697"/>
              </a:lnSpc>
            </a:pPr>
            <a:r>
              <a:rPr lang="en-US" sz="1686" dirty="0">
                <a:solidFill>
                  <a:srgbClr val="D9E1FF"/>
                </a:solidFill>
                <a:latin typeface="Arimo" pitchFamily="34" charset="0"/>
                <a:ea typeface="Arimo" pitchFamily="34" charset="-122"/>
                <a:cs typeface="Arimo" pitchFamily="34" charset="-120"/>
              </a:rPr>
              <a:t>Data analytics is a rapidly growing field, with a projected shortage of skilled professionals to meet the increasing demand for data-driven insights across industries.</a:t>
            </a:r>
            <a:endParaRPr lang="en-US" sz="1686" dirty="0"/>
          </a:p>
        </p:txBody>
      </p:sp>
      <p:sp>
        <p:nvSpPr>
          <p:cNvPr id="7" name="Text 5"/>
          <p:cNvSpPr/>
          <p:nvPr/>
        </p:nvSpPr>
        <p:spPr>
          <a:xfrm>
            <a:off x="4197809" y="2414451"/>
            <a:ext cx="2000845" cy="851433"/>
          </a:xfrm>
          <a:prstGeom prst="rect">
            <a:avLst/>
          </a:prstGeom>
          <a:noFill/>
          <a:ln/>
        </p:spPr>
        <p:txBody>
          <a:bodyPr wrap="square" rtlCol="0" anchor="t"/>
          <a:lstStyle/>
          <a:p>
            <a:pPr marL="0" indent="0">
              <a:lnSpc>
                <a:spcPts val="2634"/>
              </a:lnSpc>
              <a:buNone/>
            </a:pPr>
            <a:r>
              <a:rPr lang="en-US" sz="2107" b="1" dirty="0">
                <a:solidFill>
                  <a:srgbClr val="FFFFFF"/>
                </a:solidFill>
                <a:latin typeface="Syne" pitchFamily="34" charset="0"/>
                <a:ea typeface="Syne" pitchFamily="34" charset="-122"/>
                <a:cs typeface="Syne" pitchFamily="34" charset="-120"/>
              </a:rPr>
              <a:t>Diverse </a:t>
            </a:r>
            <a:r>
              <a:rPr lang="en-US" sz="2200" b="1" dirty="0">
                <a:solidFill>
                  <a:srgbClr val="FFFFFF"/>
                </a:solidFill>
                <a:latin typeface="Syne" pitchFamily="34" charset="0"/>
                <a:ea typeface="Syne" pitchFamily="34" charset="-122"/>
                <a:cs typeface="Syne" pitchFamily="34" charset="-120"/>
              </a:rPr>
              <a:t>Opportunities</a:t>
            </a:r>
            <a:endParaRPr lang="en-US" sz="2200" dirty="0"/>
          </a:p>
        </p:txBody>
      </p:sp>
      <p:sp>
        <p:nvSpPr>
          <p:cNvPr id="8" name="Text 6"/>
          <p:cNvSpPr/>
          <p:nvPr/>
        </p:nvSpPr>
        <p:spPr>
          <a:xfrm>
            <a:off x="4197808" y="3243762"/>
            <a:ext cx="2000845" cy="4441492"/>
          </a:xfrm>
          <a:prstGeom prst="rect">
            <a:avLst/>
          </a:prstGeom>
          <a:noFill/>
          <a:ln/>
        </p:spPr>
        <p:txBody>
          <a:bodyPr wrap="square" rtlCol="0" anchor="t"/>
          <a:lstStyle/>
          <a:p>
            <a:pPr marL="0" indent="0">
              <a:lnSpc>
                <a:spcPts val="2697"/>
              </a:lnSpc>
              <a:buNone/>
            </a:pPr>
            <a:r>
              <a:rPr lang="en-US" sz="1686" dirty="0">
                <a:solidFill>
                  <a:srgbClr val="D9E1FF"/>
                </a:solidFill>
                <a:latin typeface="Arimo" pitchFamily="34" charset="0"/>
                <a:ea typeface="Arimo" pitchFamily="34" charset="-122"/>
                <a:cs typeface="Arimo" pitchFamily="34" charset="-120"/>
              </a:rPr>
              <a:t>Data analytics roles span a wide range of industries, from finance and healthcare to marketing and technology, allowing you to apply your skills in dynamic and challenging environments.</a:t>
            </a:r>
            <a:endParaRPr lang="en-US" sz="1686" dirty="0"/>
          </a:p>
        </p:txBody>
      </p:sp>
      <p:sp>
        <p:nvSpPr>
          <p:cNvPr id="9" name="Text 7"/>
          <p:cNvSpPr/>
          <p:nvPr/>
        </p:nvSpPr>
        <p:spPr>
          <a:xfrm>
            <a:off x="6763004" y="1795322"/>
            <a:ext cx="2000845" cy="668655"/>
          </a:xfrm>
          <a:prstGeom prst="rect">
            <a:avLst/>
          </a:prstGeom>
          <a:noFill/>
          <a:ln/>
        </p:spPr>
        <p:txBody>
          <a:bodyPr wrap="square" rtlCol="0" anchor="t"/>
          <a:lstStyle/>
          <a:p>
            <a:pPr marL="0" indent="0">
              <a:lnSpc>
                <a:spcPts val="2634"/>
              </a:lnSpc>
              <a:buNone/>
            </a:pPr>
            <a:r>
              <a:rPr lang="en-US" sz="2250" b="1" dirty="0">
                <a:solidFill>
                  <a:srgbClr val="FFFFFF"/>
                </a:solidFill>
                <a:latin typeface="Syne" pitchFamily="34" charset="0"/>
                <a:ea typeface="Syne" pitchFamily="34" charset="-122"/>
                <a:cs typeface="Syne" pitchFamily="34" charset="-120"/>
              </a:rPr>
              <a:t>Impactful Work</a:t>
            </a:r>
            <a:endParaRPr lang="en-US" sz="2250" dirty="0"/>
          </a:p>
        </p:txBody>
      </p:sp>
      <p:sp>
        <p:nvSpPr>
          <p:cNvPr id="10" name="Text 8"/>
          <p:cNvSpPr/>
          <p:nvPr/>
        </p:nvSpPr>
        <p:spPr>
          <a:xfrm>
            <a:off x="6778482" y="2573308"/>
            <a:ext cx="2000845" cy="3562842"/>
          </a:xfrm>
          <a:prstGeom prst="rect">
            <a:avLst/>
          </a:prstGeom>
          <a:noFill/>
          <a:ln/>
        </p:spPr>
        <p:txBody>
          <a:bodyPr wrap="square" rtlCol="0" anchor="t"/>
          <a:lstStyle/>
          <a:p>
            <a:pPr marL="0" indent="0">
              <a:lnSpc>
                <a:spcPts val="2697"/>
              </a:lnSpc>
              <a:buNone/>
            </a:pPr>
            <a:r>
              <a:rPr lang="en-US" sz="1686" dirty="0">
                <a:solidFill>
                  <a:srgbClr val="D9E1FF"/>
                </a:solidFill>
                <a:latin typeface="Arimo" pitchFamily="34" charset="0"/>
                <a:ea typeface="Arimo" pitchFamily="34" charset="-122"/>
                <a:cs typeface="Arimo" pitchFamily="34" charset="-120"/>
              </a:rPr>
              <a:t>By leveraging data to drive decision-making and solve complex problems, data analysts can make a tangible, positive impact on their organizations and the world around them.</a:t>
            </a:r>
            <a:endParaRPr lang="en-US" sz="1686" dirty="0"/>
          </a:p>
        </p:txBody>
      </p:sp>
      <p:sp>
        <p:nvSpPr>
          <p:cNvPr id="11" name="Text 9"/>
          <p:cNvSpPr/>
          <p:nvPr/>
        </p:nvSpPr>
        <p:spPr>
          <a:xfrm>
            <a:off x="9565249" y="2502874"/>
            <a:ext cx="2000845" cy="668655"/>
          </a:xfrm>
          <a:prstGeom prst="rect">
            <a:avLst/>
          </a:prstGeom>
          <a:noFill/>
          <a:ln/>
        </p:spPr>
        <p:txBody>
          <a:bodyPr wrap="square" rtlCol="0" anchor="t"/>
          <a:lstStyle/>
          <a:p>
            <a:pPr marL="0" indent="0">
              <a:lnSpc>
                <a:spcPts val="2634"/>
              </a:lnSpc>
              <a:buNone/>
            </a:pPr>
            <a:r>
              <a:rPr lang="en-US" sz="2107" b="1" dirty="0">
                <a:solidFill>
                  <a:srgbClr val="FFFFFF"/>
                </a:solidFill>
                <a:latin typeface="Syne" pitchFamily="34" charset="0"/>
                <a:ea typeface="Syne" pitchFamily="34" charset="-122"/>
                <a:cs typeface="Syne" pitchFamily="34" charset="-120"/>
              </a:rPr>
              <a:t>Lucrative Salaries</a:t>
            </a:r>
            <a:endParaRPr lang="en-US" sz="2107" dirty="0"/>
          </a:p>
        </p:txBody>
      </p:sp>
      <p:sp>
        <p:nvSpPr>
          <p:cNvPr id="12" name="Text 10"/>
          <p:cNvSpPr/>
          <p:nvPr/>
        </p:nvSpPr>
        <p:spPr>
          <a:xfrm>
            <a:off x="9565249" y="3310772"/>
            <a:ext cx="2000845" cy="3664186"/>
          </a:xfrm>
          <a:prstGeom prst="rect">
            <a:avLst/>
          </a:prstGeom>
          <a:noFill/>
          <a:ln/>
        </p:spPr>
        <p:txBody>
          <a:bodyPr wrap="square" rtlCol="0" anchor="t"/>
          <a:lstStyle/>
          <a:p>
            <a:pPr marL="0" indent="0">
              <a:lnSpc>
                <a:spcPts val="2697"/>
              </a:lnSpc>
              <a:buNone/>
            </a:pPr>
            <a:r>
              <a:rPr lang="en-US" sz="1686" dirty="0">
                <a:solidFill>
                  <a:srgbClr val="D9E1FF"/>
                </a:solidFill>
                <a:latin typeface="Arimo" pitchFamily="34" charset="0"/>
                <a:ea typeface="Arimo" pitchFamily="34" charset="-122"/>
                <a:cs typeface="Arimo" pitchFamily="34" charset="-120"/>
              </a:rPr>
              <a:t>Data analytics professionals often command high salaries due to the specialized skills and valuable insights they bring to the table, making it a rewarding career path.</a:t>
            </a:r>
            <a:endParaRPr lang="en-US" sz="1686" dirty="0"/>
          </a:p>
        </p:txBody>
      </p:sp>
    </p:spTree>
  </p:cSld>
  <p:clrMapOvr>
    <a:masterClrMapping/>
  </p:clrMapOvr>
  <mc:AlternateContent xmlns:mc="http://schemas.openxmlformats.org/markup-compatibility/2006" xmlns:p14="http://schemas.microsoft.com/office/powerpoint/2010/main">
    <mc:Choice Requires="p14">
      <p:transition spd="slow" p14:dur="1500">
        <p:strips dir="ld"/>
      </p:transition>
    </mc:Choice>
    <mc:Fallback xmlns="">
      <p:transition spd="slow">
        <p:strips dir="ld"/>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690</Words>
  <Application>Microsoft Office PowerPoint</Application>
  <PresentationFormat>Custom</PresentationFormat>
  <Paragraphs>63</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Arimo</vt:lpstr>
      <vt:lpstr>Calibri</vt:lpstr>
      <vt:lpstr>Rockwell</vt:lpstr>
      <vt:lpstr>Syne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Smit Shah</cp:lastModifiedBy>
  <cp:revision>37</cp:revision>
  <dcterms:created xsi:type="dcterms:W3CDTF">2024-04-19T09:00:08Z</dcterms:created>
  <dcterms:modified xsi:type="dcterms:W3CDTF">2024-04-19T12:45:18Z</dcterms:modified>
</cp:coreProperties>
</file>