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86" r:id="rId2"/>
    <p:sldId id="259" r:id="rId3"/>
    <p:sldId id="298" r:id="rId4"/>
    <p:sldId id="260" r:id="rId5"/>
    <p:sldId id="262" r:id="rId6"/>
    <p:sldId id="289" r:id="rId7"/>
    <p:sldId id="258" r:id="rId8"/>
    <p:sldId id="261" r:id="rId9"/>
    <p:sldId id="291" r:id="rId10"/>
    <p:sldId id="264" r:id="rId11"/>
    <p:sldId id="292" r:id="rId12"/>
    <p:sldId id="293" r:id="rId13"/>
    <p:sldId id="294" r:id="rId14"/>
    <p:sldId id="295" r:id="rId15"/>
    <p:sldId id="296" r:id="rId16"/>
    <p:sldId id="297" r:id="rId17"/>
    <p:sldId id="267" r:id="rId18"/>
    <p:sldId id="285" r:id="rId19"/>
  </p:sldIdLst>
  <p:sldSz cx="9144000" cy="6858000" type="screen4x3"/>
  <p:notesSz cx="6858000" cy="9144000"/>
  <p:embeddedFontLst>
    <p:embeddedFont>
      <p:font typeface="Bahnschrift" panose="020B0502040204020203" pitchFamily="34" charset="0"/>
      <p:regular r:id="rId21"/>
      <p:bold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Libre Baskerville" panose="02000000000000000000" pitchFamily="2" charset="0"/>
      <p:regular r:id="rId27"/>
      <p:bold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00" y="60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B5331-2A50-4FE9-B6E5-6ECFC7B7DB8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520158-2437-4726-A21C-949C6FC55D71}">
      <dgm:prSet custT="1"/>
      <dgm:spPr/>
      <dgm:t>
        <a:bodyPr/>
        <a:lstStyle/>
        <a:p>
          <a:r>
            <a:rPr lang="en-US" sz="2800" b="0" i="0" dirty="0">
              <a:latin typeface="Bahnschrift" panose="020B0502040204020203" pitchFamily="34" charset="0"/>
            </a:rPr>
            <a:t>Introduction</a:t>
          </a:r>
          <a:endParaRPr lang="en-US" sz="2800" dirty="0">
            <a:latin typeface="Bahnschrift" panose="020B0502040204020203" pitchFamily="34" charset="0"/>
          </a:endParaRPr>
        </a:p>
      </dgm:t>
    </dgm:pt>
    <dgm:pt modelId="{FF325792-B1C9-437F-B23F-CD341EDA7016}" type="parTrans" cxnId="{3AC3A7C3-6ECB-44A4-8639-FD2D8886061A}">
      <dgm:prSet/>
      <dgm:spPr/>
      <dgm:t>
        <a:bodyPr/>
        <a:lstStyle/>
        <a:p>
          <a:endParaRPr lang="en-US"/>
        </a:p>
      </dgm:t>
    </dgm:pt>
    <dgm:pt modelId="{76D674C9-84CF-41F9-9A7B-0BDE0287C41A}" type="sibTrans" cxnId="{3AC3A7C3-6ECB-44A4-8639-FD2D8886061A}">
      <dgm:prSet/>
      <dgm:spPr/>
      <dgm:t>
        <a:bodyPr/>
        <a:lstStyle/>
        <a:p>
          <a:endParaRPr lang="en-US"/>
        </a:p>
      </dgm:t>
    </dgm:pt>
    <dgm:pt modelId="{932EC2EC-136B-451F-A6C0-035465A4BB3E}">
      <dgm:prSet custT="1"/>
      <dgm:spPr/>
      <dgm:t>
        <a:bodyPr/>
        <a:lstStyle/>
        <a:p>
          <a:r>
            <a:rPr lang="en-US" sz="2800" b="0" i="0" dirty="0">
              <a:latin typeface="Bahnschrift" panose="020B0502040204020203" pitchFamily="34" charset="0"/>
            </a:rPr>
            <a:t>Objectives and Techniques employed</a:t>
          </a:r>
          <a:endParaRPr lang="en-US" sz="2800" dirty="0">
            <a:latin typeface="Bahnschrift" panose="020B0502040204020203" pitchFamily="34" charset="0"/>
          </a:endParaRPr>
        </a:p>
      </dgm:t>
    </dgm:pt>
    <dgm:pt modelId="{666CC3BE-0832-4AC9-BEB9-8C880CE78C34}" type="parTrans" cxnId="{01A63409-1AAE-4FC5-86B7-1883B4BC998D}">
      <dgm:prSet/>
      <dgm:spPr/>
      <dgm:t>
        <a:bodyPr/>
        <a:lstStyle/>
        <a:p>
          <a:endParaRPr lang="en-US"/>
        </a:p>
      </dgm:t>
    </dgm:pt>
    <dgm:pt modelId="{878C446D-24CF-491F-88DE-160FB2FACDCF}" type="sibTrans" cxnId="{01A63409-1AAE-4FC5-86B7-1883B4BC998D}">
      <dgm:prSet/>
      <dgm:spPr/>
      <dgm:t>
        <a:bodyPr/>
        <a:lstStyle/>
        <a:p>
          <a:endParaRPr lang="en-US"/>
        </a:p>
      </dgm:t>
    </dgm:pt>
    <dgm:pt modelId="{AE4E4493-57AA-45AE-A81C-2DB66B1D76DD}">
      <dgm:prSet custT="1"/>
      <dgm:spPr/>
      <dgm:t>
        <a:bodyPr/>
        <a:lstStyle/>
        <a:p>
          <a:r>
            <a:rPr lang="en-US" sz="2800" b="0" i="0" dirty="0">
              <a:latin typeface="Bahnschrift" panose="020B0502040204020203" pitchFamily="34" charset="0"/>
            </a:rPr>
            <a:t>Exploratory Data Analysis</a:t>
          </a:r>
          <a:endParaRPr lang="en-US" sz="2800" dirty="0">
            <a:latin typeface="Bahnschrift" panose="020B0502040204020203" pitchFamily="34" charset="0"/>
          </a:endParaRPr>
        </a:p>
      </dgm:t>
    </dgm:pt>
    <dgm:pt modelId="{6AE85DC8-66CE-434F-BBB1-B2E6B5472E2B}" type="parTrans" cxnId="{FBEAE364-9E98-4657-B581-073A66E38F1D}">
      <dgm:prSet/>
      <dgm:spPr/>
      <dgm:t>
        <a:bodyPr/>
        <a:lstStyle/>
        <a:p>
          <a:endParaRPr lang="en-US"/>
        </a:p>
      </dgm:t>
    </dgm:pt>
    <dgm:pt modelId="{E2583BB0-76F4-4DDE-85CF-E5B6BF9928B6}" type="sibTrans" cxnId="{FBEAE364-9E98-4657-B581-073A66E38F1D}">
      <dgm:prSet/>
      <dgm:spPr/>
      <dgm:t>
        <a:bodyPr/>
        <a:lstStyle/>
        <a:p>
          <a:endParaRPr lang="en-US"/>
        </a:p>
      </dgm:t>
    </dgm:pt>
    <dgm:pt modelId="{B1DBFE2A-7BA6-4F88-A5A7-FEAED7808E56}">
      <dgm:prSet custT="1"/>
      <dgm:spPr/>
      <dgm:t>
        <a:bodyPr/>
        <a:lstStyle/>
        <a:p>
          <a:r>
            <a:rPr lang="en-US" sz="2800" b="0" i="0" dirty="0">
              <a:latin typeface="Bahnschrift" panose="020B0502040204020203" pitchFamily="34" charset="0"/>
            </a:rPr>
            <a:t>Insights from models</a:t>
          </a:r>
          <a:endParaRPr lang="en-US" sz="2800" dirty="0">
            <a:latin typeface="Bahnschrift" panose="020B0502040204020203" pitchFamily="34" charset="0"/>
          </a:endParaRPr>
        </a:p>
      </dgm:t>
    </dgm:pt>
    <dgm:pt modelId="{898046DE-B4B4-4CA0-903F-A615EEF8F6AF}" type="parTrans" cxnId="{473C8C7D-7B15-4FC5-8F5C-8373FF44B9AD}">
      <dgm:prSet/>
      <dgm:spPr/>
      <dgm:t>
        <a:bodyPr/>
        <a:lstStyle/>
        <a:p>
          <a:endParaRPr lang="en-US"/>
        </a:p>
      </dgm:t>
    </dgm:pt>
    <dgm:pt modelId="{BB626479-10D9-479F-B46F-C1B5AD57E27B}" type="sibTrans" cxnId="{473C8C7D-7B15-4FC5-8F5C-8373FF44B9AD}">
      <dgm:prSet/>
      <dgm:spPr/>
      <dgm:t>
        <a:bodyPr/>
        <a:lstStyle/>
        <a:p>
          <a:endParaRPr lang="en-US"/>
        </a:p>
      </dgm:t>
    </dgm:pt>
    <dgm:pt modelId="{CA737E84-DD46-49AB-836D-961B95D4F4E0}">
      <dgm:prSet custT="1"/>
      <dgm:spPr/>
      <dgm:t>
        <a:bodyPr/>
        <a:lstStyle/>
        <a:p>
          <a:r>
            <a:rPr lang="en-US" sz="2800" b="0" i="0" dirty="0">
              <a:latin typeface="Bahnschrift" panose="020B0502040204020203" pitchFamily="34" charset="0"/>
            </a:rPr>
            <a:t>Summary &amp; Recommendations</a:t>
          </a:r>
          <a:endParaRPr lang="en-US" sz="2800" dirty="0">
            <a:latin typeface="Bahnschrift" panose="020B0502040204020203" pitchFamily="34" charset="0"/>
          </a:endParaRPr>
        </a:p>
      </dgm:t>
    </dgm:pt>
    <dgm:pt modelId="{033F6251-BCC9-4DA0-9BF4-5829C001F611}" type="parTrans" cxnId="{DDE99459-617B-4B8D-AC1A-15F3A1A46489}">
      <dgm:prSet/>
      <dgm:spPr/>
      <dgm:t>
        <a:bodyPr/>
        <a:lstStyle/>
        <a:p>
          <a:endParaRPr lang="en-US"/>
        </a:p>
      </dgm:t>
    </dgm:pt>
    <dgm:pt modelId="{C5C6B418-1A24-42C5-8765-89A020D71251}" type="sibTrans" cxnId="{DDE99459-617B-4B8D-AC1A-15F3A1A46489}">
      <dgm:prSet/>
      <dgm:spPr/>
      <dgm:t>
        <a:bodyPr/>
        <a:lstStyle/>
        <a:p>
          <a:endParaRPr lang="en-US"/>
        </a:p>
      </dgm:t>
    </dgm:pt>
    <dgm:pt modelId="{55CCCF00-9653-46E0-96DE-FBFF1F3D5FFD}" type="pres">
      <dgm:prSet presAssocID="{F5FB5331-2A50-4FE9-B6E5-6ECFC7B7DB8D}" presName="linear" presStyleCnt="0">
        <dgm:presLayoutVars>
          <dgm:animLvl val="lvl"/>
          <dgm:resizeHandles val="exact"/>
        </dgm:presLayoutVars>
      </dgm:prSet>
      <dgm:spPr/>
    </dgm:pt>
    <dgm:pt modelId="{07E4CFF6-3F15-4C7F-8D8E-120FD88BAB2E}" type="pres">
      <dgm:prSet presAssocID="{2E520158-2437-4726-A21C-949C6FC55D7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3517E82-22A4-4682-930A-E4FF10319032}" type="pres">
      <dgm:prSet presAssocID="{76D674C9-84CF-41F9-9A7B-0BDE0287C41A}" presName="spacer" presStyleCnt="0"/>
      <dgm:spPr/>
    </dgm:pt>
    <dgm:pt modelId="{92636DB7-A170-4443-AD55-7C643166D5AC}" type="pres">
      <dgm:prSet presAssocID="{932EC2EC-136B-451F-A6C0-035465A4BB3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8F705A6-BE1C-468F-A45C-0D448B2270E4}" type="pres">
      <dgm:prSet presAssocID="{878C446D-24CF-491F-88DE-160FB2FACDCF}" presName="spacer" presStyleCnt="0"/>
      <dgm:spPr/>
    </dgm:pt>
    <dgm:pt modelId="{48B963F2-DAEB-4691-A957-6EC677D007E5}" type="pres">
      <dgm:prSet presAssocID="{AE4E4493-57AA-45AE-A81C-2DB66B1D76D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124CAE-A9C0-4AF9-AAEA-B75C691497C6}" type="pres">
      <dgm:prSet presAssocID="{E2583BB0-76F4-4DDE-85CF-E5B6BF9928B6}" presName="spacer" presStyleCnt="0"/>
      <dgm:spPr/>
    </dgm:pt>
    <dgm:pt modelId="{940F9366-AEB9-49A9-9F85-0CA8B6F9A96A}" type="pres">
      <dgm:prSet presAssocID="{B1DBFE2A-7BA6-4F88-A5A7-FEAED7808E5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4C98912-AB21-4FE6-9814-D121D8C69319}" type="pres">
      <dgm:prSet presAssocID="{BB626479-10D9-479F-B46F-C1B5AD57E27B}" presName="spacer" presStyleCnt="0"/>
      <dgm:spPr/>
    </dgm:pt>
    <dgm:pt modelId="{2E17C590-FBA6-48C6-A327-5B24C6DCA228}" type="pres">
      <dgm:prSet presAssocID="{CA737E84-DD46-49AB-836D-961B95D4F4E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1A63409-1AAE-4FC5-86B7-1883B4BC998D}" srcId="{F5FB5331-2A50-4FE9-B6E5-6ECFC7B7DB8D}" destId="{932EC2EC-136B-451F-A6C0-035465A4BB3E}" srcOrd="1" destOrd="0" parTransId="{666CC3BE-0832-4AC9-BEB9-8C880CE78C34}" sibTransId="{878C446D-24CF-491F-88DE-160FB2FACDCF}"/>
    <dgm:cxn modelId="{9067A330-1B33-47F5-8E7F-FF7AD2B4FE7D}" type="presOf" srcId="{CA737E84-DD46-49AB-836D-961B95D4F4E0}" destId="{2E17C590-FBA6-48C6-A327-5B24C6DCA228}" srcOrd="0" destOrd="0" presId="urn:microsoft.com/office/officeart/2005/8/layout/vList2"/>
    <dgm:cxn modelId="{36230633-ED09-4EC6-9449-D5FA44578C11}" type="presOf" srcId="{B1DBFE2A-7BA6-4F88-A5A7-FEAED7808E56}" destId="{940F9366-AEB9-49A9-9F85-0CA8B6F9A96A}" srcOrd="0" destOrd="0" presId="urn:microsoft.com/office/officeart/2005/8/layout/vList2"/>
    <dgm:cxn modelId="{FBEAE364-9E98-4657-B581-073A66E38F1D}" srcId="{F5FB5331-2A50-4FE9-B6E5-6ECFC7B7DB8D}" destId="{AE4E4493-57AA-45AE-A81C-2DB66B1D76DD}" srcOrd="2" destOrd="0" parTransId="{6AE85DC8-66CE-434F-BBB1-B2E6B5472E2B}" sibTransId="{E2583BB0-76F4-4DDE-85CF-E5B6BF9928B6}"/>
    <dgm:cxn modelId="{FEA2CA49-F90C-4C65-BDC1-1572B2A3EF7D}" type="presOf" srcId="{932EC2EC-136B-451F-A6C0-035465A4BB3E}" destId="{92636DB7-A170-4443-AD55-7C643166D5AC}" srcOrd="0" destOrd="0" presId="urn:microsoft.com/office/officeart/2005/8/layout/vList2"/>
    <dgm:cxn modelId="{5A098553-E73B-489B-BAEF-6B316E8BCC8A}" type="presOf" srcId="{2E520158-2437-4726-A21C-949C6FC55D71}" destId="{07E4CFF6-3F15-4C7F-8D8E-120FD88BAB2E}" srcOrd="0" destOrd="0" presId="urn:microsoft.com/office/officeart/2005/8/layout/vList2"/>
    <dgm:cxn modelId="{DDE99459-617B-4B8D-AC1A-15F3A1A46489}" srcId="{F5FB5331-2A50-4FE9-B6E5-6ECFC7B7DB8D}" destId="{CA737E84-DD46-49AB-836D-961B95D4F4E0}" srcOrd="4" destOrd="0" parTransId="{033F6251-BCC9-4DA0-9BF4-5829C001F611}" sibTransId="{C5C6B418-1A24-42C5-8765-89A020D71251}"/>
    <dgm:cxn modelId="{473C8C7D-7B15-4FC5-8F5C-8373FF44B9AD}" srcId="{F5FB5331-2A50-4FE9-B6E5-6ECFC7B7DB8D}" destId="{B1DBFE2A-7BA6-4F88-A5A7-FEAED7808E56}" srcOrd="3" destOrd="0" parTransId="{898046DE-B4B4-4CA0-903F-A615EEF8F6AF}" sibTransId="{BB626479-10D9-479F-B46F-C1B5AD57E27B}"/>
    <dgm:cxn modelId="{5990F3B2-B7CE-425F-87A3-396AE051002C}" type="presOf" srcId="{F5FB5331-2A50-4FE9-B6E5-6ECFC7B7DB8D}" destId="{55CCCF00-9653-46E0-96DE-FBFF1F3D5FFD}" srcOrd="0" destOrd="0" presId="urn:microsoft.com/office/officeart/2005/8/layout/vList2"/>
    <dgm:cxn modelId="{3AC3A7C3-6ECB-44A4-8639-FD2D8886061A}" srcId="{F5FB5331-2A50-4FE9-B6E5-6ECFC7B7DB8D}" destId="{2E520158-2437-4726-A21C-949C6FC55D71}" srcOrd="0" destOrd="0" parTransId="{FF325792-B1C9-437F-B23F-CD341EDA7016}" sibTransId="{76D674C9-84CF-41F9-9A7B-0BDE0287C41A}"/>
    <dgm:cxn modelId="{C6A44AE1-E991-464F-9DEF-C8B38DEB0DC9}" type="presOf" srcId="{AE4E4493-57AA-45AE-A81C-2DB66B1D76DD}" destId="{48B963F2-DAEB-4691-A957-6EC677D007E5}" srcOrd="0" destOrd="0" presId="urn:microsoft.com/office/officeart/2005/8/layout/vList2"/>
    <dgm:cxn modelId="{31EF9502-CB70-4BAC-B837-80332EEE6425}" type="presParOf" srcId="{55CCCF00-9653-46E0-96DE-FBFF1F3D5FFD}" destId="{07E4CFF6-3F15-4C7F-8D8E-120FD88BAB2E}" srcOrd="0" destOrd="0" presId="urn:microsoft.com/office/officeart/2005/8/layout/vList2"/>
    <dgm:cxn modelId="{E6EF9093-A729-4756-893A-1FEC8C98FB15}" type="presParOf" srcId="{55CCCF00-9653-46E0-96DE-FBFF1F3D5FFD}" destId="{13517E82-22A4-4682-930A-E4FF10319032}" srcOrd="1" destOrd="0" presId="urn:microsoft.com/office/officeart/2005/8/layout/vList2"/>
    <dgm:cxn modelId="{B22A0BA7-87C8-404C-BAB8-F6BF03780474}" type="presParOf" srcId="{55CCCF00-9653-46E0-96DE-FBFF1F3D5FFD}" destId="{92636DB7-A170-4443-AD55-7C643166D5AC}" srcOrd="2" destOrd="0" presId="urn:microsoft.com/office/officeart/2005/8/layout/vList2"/>
    <dgm:cxn modelId="{2D8F6AE8-DDBF-4B51-A6BC-074EF51D7D15}" type="presParOf" srcId="{55CCCF00-9653-46E0-96DE-FBFF1F3D5FFD}" destId="{B8F705A6-BE1C-468F-A45C-0D448B2270E4}" srcOrd="3" destOrd="0" presId="urn:microsoft.com/office/officeart/2005/8/layout/vList2"/>
    <dgm:cxn modelId="{D6C6CD57-BB97-45DD-8407-6046ACF4E703}" type="presParOf" srcId="{55CCCF00-9653-46E0-96DE-FBFF1F3D5FFD}" destId="{48B963F2-DAEB-4691-A957-6EC677D007E5}" srcOrd="4" destOrd="0" presId="urn:microsoft.com/office/officeart/2005/8/layout/vList2"/>
    <dgm:cxn modelId="{FC73670D-C905-4807-9BCE-4618A861B67B}" type="presParOf" srcId="{55CCCF00-9653-46E0-96DE-FBFF1F3D5FFD}" destId="{36124CAE-A9C0-4AF9-AAEA-B75C691497C6}" srcOrd="5" destOrd="0" presId="urn:microsoft.com/office/officeart/2005/8/layout/vList2"/>
    <dgm:cxn modelId="{304D070A-11AD-4B30-B500-0B7AF0F3843B}" type="presParOf" srcId="{55CCCF00-9653-46E0-96DE-FBFF1F3D5FFD}" destId="{940F9366-AEB9-49A9-9F85-0CA8B6F9A96A}" srcOrd="6" destOrd="0" presId="urn:microsoft.com/office/officeart/2005/8/layout/vList2"/>
    <dgm:cxn modelId="{EA79FEB6-30BF-4344-BBA6-A1D131E4F2FE}" type="presParOf" srcId="{55CCCF00-9653-46E0-96DE-FBFF1F3D5FFD}" destId="{74C98912-AB21-4FE6-9814-D121D8C69319}" srcOrd="7" destOrd="0" presId="urn:microsoft.com/office/officeart/2005/8/layout/vList2"/>
    <dgm:cxn modelId="{0FC5B464-7CE5-4942-94DC-BF191588797F}" type="presParOf" srcId="{55CCCF00-9653-46E0-96DE-FBFF1F3D5FFD}" destId="{2E17C590-FBA6-48C6-A327-5B24C6DCA2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4CFF6-3F15-4C7F-8D8E-120FD88BAB2E}">
      <dsp:nvSpPr>
        <dsp:cNvPr id="0" name=""/>
        <dsp:cNvSpPr/>
      </dsp:nvSpPr>
      <dsp:spPr>
        <a:xfrm>
          <a:off x="0" y="2901"/>
          <a:ext cx="82296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Bahnschrift" panose="020B0502040204020203" pitchFamily="34" charset="0"/>
            </a:rPr>
            <a:t>Introduction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39295" y="42196"/>
        <a:ext cx="8151010" cy="726370"/>
      </dsp:txXfrm>
    </dsp:sp>
    <dsp:sp modelId="{92636DB7-A170-4443-AD55-7C643166D5AC}">
      <dsp:nvSpPr>
        <dsp:cNvPr id="0" name=""/>
        <dsp:cNvSpPr/>
      </dsp:nvSpPr>
      <dsp:spPr>
        <a:xfrm>
          <a:off x="0" y="931701"/>
          <a:ext cx="82296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Bahnschrift" panose="020B0502040204020203" pitchFamily="34" charset="0"/>
            </a:rPr>
            <a:t>Objectives and Techniques employed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39295" y="970996"/>
        <a:ext cx="8151010" cy="726370"/>
      </dsp:txXfrm>
    </dsp:sp>
    <dsp:sp modelId="{48B963F2-DAEB-4691-A957-6EC677D007E5}">
      <dsp:nvSpPr>
        <dsp:cNvPr id="0" name=""/>
        <dsp:cNvSpPr/>
      </dsp:nvSpPr>
      <dsp:spPr>
        <a:xfrm>
          <a:off x="0" y="1860501"/>
          <a:ext cx="82296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Bahnschrift" panose="020B0502040204020203" pitchFamily="34" charset="0"/>
            </a:rPr>
            <a:t>Exploratory Data Analysis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39295" y="1899796"/>
        <a:ext cx="8151010" cy="726370"/>
      </dsp:txXfrm>
    </dsp:sp>
    <dsp:sp modelId="{940F9366-AEB9-49A9-9F85-0CA8B6F9A96A}">
      <dsp:nvSpPr>
        <dsp:cNvPr id="0" name=""/>
        <dsp:cNvSpPr/>
      </dsp:nvSpPr>
      <dsp:spPr>
        <a:xfrm>
          <a:off x="0" y="2789301"/>
          <a:ext cx="82296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Bahnschrift" panose="020B0502040204020203" pitchFamily="34" charset="0"/>
            </a:rPr>
            <a:t>Insights from models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39295" y="2828596"/>
        <a:ext cx="8151010" cy="726370"/>
      </dsp:txXfrm>
    </dsp:sp>
    <dsp:sp modelId="{2E17C590-FBA6-48C6-A327-5B24C6DCA228}">
      <dsp:nvSpPr>
        <dsp:cNvPr id="0" name=""/>
        <dsp:cNvSpPr/>
      </dsp:nvSpPr>
      <dsp:spPr>
        <a:xfrm>
          <a:off x="0" y="3718101"/>
          <a:ext cx="82296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Bahnschrift" panose="020B0502040204020203" pitchFamily="34" charset="0"/>
            </a:rPr>
            <a:t>Summary &amp; Recommendations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39295" y="3757396"/>
        <a:ext cx="8151010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6122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377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62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517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852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186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22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0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73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ody copy">
  <p:cSld name="Title with body cop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/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1203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Headline Lorem Ipsum</a:t>
            </a:r>
            <a:br>
              <a:rPr lang="en-US" sz="3600">
                <a:solidFill>
                  <a:srgbClr val="C1203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</a:br>
            <a:br>
              <a:rPr lang="en-US" sz="3600">
                <a:solidFill>
                  <a:schemeClr val="dk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</a:br>
            <a:endParaRPr sz="3600">
              <a:solidFill>
                <a:srgbClr val="C12030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25" name="Google Shape;25;p15"/>
          <p:cNvSpPr txBox="1"/>
          <p:nvPr/>
        </p:nvSpPr>
        <p:spPr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Body content.</a:t>
            </a:r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3" descr="title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3" descr="title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9pPr>
          </a:lstStyle>
          <a:p>
            <a:endParaRPr/>
          </a:p>
        </p:txBody>
      </p:sp>
      <p:pic>
        <p:nvPicPr>
          <p:cNvPr id="15" name="Google Shape;15;p13" descr="red_neu_logo.png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3"/>
          <p:cNvCxnSpPr/>
          <p:nvPr/>
        </p:nvCxnSpPr>
        <p:spPr>
          <a:xfrm>
            <a:off x="457200" y="6096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Disability-Health/Disability-and-Health-Data-System-DHDS-/k62p-6esq/about_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C3AE55-A58B-FAA4-A15F-CFF871FF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1772"/>
            <a:ext cx="8229600" cy="5312228"/>
          </a:xfrm>
        </p:spPr>
        <p:txBody>
          <a:bodyPr/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800" dirty="0">
              <a:latin typeface="Bahnschrift" panose="020B0502040204020203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dirty="0">
                <a:latin typeface="Bahnschrif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Professional Studies, Northeastern University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ALY6040: DATA MINING APPLICATION</a:t>
            </a:r>
            <a:r>
              <a:rPr lang="en-GB" sz="1800" dirty="0">
                <a:latin typeface="Bahnschrif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dirty="0">
                <a:latin typeface="Bahnschrif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Instructor: Prof. Shahram Sattar</a:t>
            </a:r>
          </a:p>
          <a:p>
            <a:pPr marL="114300" indent="0">
              <a:buNone/>
            </a:pPr>
            <a:endParaRPr lang="en-US" sz="1400" dirty="0">
              <a:latin typeface="Bahnschrift" panose="020B0502040204020203" pitchFamily="34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2000" b="1" dirty="0">
              <a:solidFill>
                <a:schemeClr val="tx1"/>
              </a:solidFill>
              <a:latin typeface="Bahnschrift" panose="020B0502040204020203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2000" b="1" dirty="0">
              <a:solidFill>
                <a:schemeClr val="tx1"/>
              </a:solidFill>
              <a:latin typeface="Bahnschrift" panose="020B0502040204020203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2000" b="1" dirty="0">
              <a:solidFill>
                <a:schemeClr val="tx1"/>
              </a:solidFill>
              <a:latin typeface="Bahnschrift" panose="020B0502040204020203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2000" b="1" dirty="0">
              <a:solidFill>
                <a:schemeClr val="tx1"/>
              </a:solidFill>
              <a:latin typeface="Bahnschrift" panose="020B0502040204020203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en-US" sz="1600" dirty="0">
                <a:latin typeface="Bahnschrift" panose="020B0502040204020203" pitchFamily="34" charset="0"/>
              </a:rPr>
              <a:t>Kevin Tushar Pandya, Vidhi </a:t>
            </a:r>
            <a:r>
              <a:rPr lang="en-US" sz="1600" dirty="0" err="1">
                <a:latin typeface="Bahnschrift" panose="020B0502040204020203" pitchFamily="34" charset="0"/>
              </a:rPr>
              <a:t>Manojkumar</a:t>
            </a:r>
            <a:r>
              <a:rPr lang="en-US" sz="1600" dirty="0">
                <a:latin typeface="Bahnschrift" panose="020B0502040204020203" pitchFamily="34" charset="0"/>
              </a:rPr>
              <a:t> Patani,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en-US" sz="1600" dirty="0">
                <a:latin typeface="Bahnschrift" panose="020B0502040204020203" pitchFamily="34" charset="0"/>
              </a:rPr>
              <a:t>Smit </a:t>
            </a:r>
            <a:r>
              <a:rPr lang="en-US" sz="1600" dirty="0" err="1">
                <a:latin typeface="Bahnschrift" panose="020B0502040204020203" pitchFamily="34" charset="0"/>
              </a:rPr>
              <a:t>Pareshbhai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Ranpariya</a:t>
            </a:r>
            <a:r>
              <a:rPr lang="en-US" sz="1600" dirty="0">
                <a:latin typeface="Bahnschrift" panose="020B0502040204020203" pitchFamily="34" charset="0"/>
              </a:rPr>
              <a:t>, Neha Ajinkya Nagurkar, Elvis Opoku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Disability and Health Analysis</a:t>
            </a:r>
            <a:r>
              <a:rPr lang="en-GB" sz="28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800" b="1" dirty="0">
              <a:solidFill>
                <a:srgbClr val="C00000"/>
              </a:solidFill>
              <a:latin typeface="Bahnschrift" panose="020B0502040204020203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" name="Google Shape;81;p1" descr="Image result for neu logo">
            <a:extLst>
              <a:ext uri="{FF2B5EF4-FFF2-40B4-BE49-F238E27FC236}">
                <a16:creationId xmlns:a16="http://schemas.microsoft.com/office/drawing/2014/main" id="{0229B247-4529-1AD0-7109-E216CBA4437D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717583" y="3124926"/>
            <a:ext cx="1708834" cy="1645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DD9DD-4424-6296-58FF-47C950F07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</a:rPr>
              <a:t>Performance Metrics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Achieves an accuracy of </a:t>
            </a:r>
            <a:r>
              <a:rPr lang="en-US" sz="1600" b="1" dirty="0">
                <a:solidFill>
                  <a:srgbClr val="C00000"/>
                </a:solidFill>
                <a:latin typeface="Bahnschrift" panose="020B0502040204020203" pitchFamily="34" charset="0"/>
              </a:rPr>
              <a:t>96.98%.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Detailed metrics including precision, recall, and F1-scores for each handicap group demonstrate enhanced predictive capability.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Outperforms decision tree model in overall accuracy, recall, and precision across most handicap categories, demonstrating robustness.</a:t>
            </a:r>
          </a:p>
          <a:p>
            <a:pPr marL="114300" indent="0"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Despite improvements, challenges persist in accurately predicting specific categories, notably "Hearing Disability," "Independent Living Disability," and "Self-care Disability."</a:t>
            </a:r>
          </a:p>
        </p:txBody>
      </p:sp>
      <p:sp>
        <p:nvSpPr>
          <p:cNvPr id="2" name="Title 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RANDOM FOREST CLASSIFIER INSIGHTS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49F8-D2DC-D006-4958-9028F59D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6572" y="1189083"/>
            <a:ext cx="3893141" cy="5531031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Model Creation &amp; Analysis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Applies advanced algorithms to categorize disability categories by maximizing margin between different classes, ensuring precise classification boundaries.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Applied to classify various handicap types in DHDS dataset. Utilizes advanced feature selection through </a:t>
            </a:r>
            <a:r>
              <a:rPr lang="en-US" sz="1600" dirty="0" err="1">
                <a:latin typeface="Bahnschrift" panose="020B0502040204020203" pitchFamily="34" charset="0"/>
              </a:rPr>
              <a:t>SelectKBest</a:t>
            </a:r>
            <a:r>
              <a:rPr lang="en-US" sz="1600" dirty="0">
                <a:latin typeface="Bahnschrift" panose="020B0502040204020203" pitchFamily="34" charset="0"/>
              </a:rPr>
              <a:t> with ANOVA F-value scoring to refine model inputs.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Employs radial basis function (RBF) kernel with optimized hyperparameters to handle classification task complexity effectively. </a:t>
            </a:r>
          </a:p>
        </p:txBody>
      </p:sp>
      <p:sp>
        <p:nvSpPr>
          <p:cNvPr id="2" name="Title 0"/>
          <p:cNvSpPr>
            <a:spLocks noGrp="1"/>
          </p:cNvSpPr>
          <p:nvPr>
            <p:ph type="ctrTitle"/>
          </p:nvPr>
        </p:nvSpPr>
        <p:spPr>
          <a:xfrm>
            <a:off x="457200" y="731836"/>
            <a:ext cx="8229600" cy="457247"/>
          </a:xfrm>
        </p:spPr>
        <p:txBody>
          <a:bodyPr/>
          <a:lstStyle/>
          <a:p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SUPPORT VECTOR MACHINE</a:t>
            </a:r>
          </a:p>
        </p:txBody>
      </p:sp>
      <p:pic>
        <p:nvPicPr>
          <p:cNvPr id="5" name="Picture 4" descr="A chart of disability&#10;&#10;Description automatically generated with medium confidence">
            <a:extLst>
              <a:ext uri="{FF2B5EF4-FFF2-40B4-BE49-F238E27FC236}">
                <a16:creationId xmlns:a16="http://schemas.microsoft.com/office/drawing/2014/main" id="{8F244173-4A01-5806-DB6D-0FE50E7B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7" y="1900284"/>
            <a:ext cx="4761540" cy="3941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64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DD9DD-4424-6296-58FF-47C950F07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</a:rPr>
              <a:t>Performance Metrics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Achieves impressive </a:t>
            </a:r>
            <a:r>
              <a:rPr lang="en-US" sz="1600" b="1" dirty="0">
                <a:solidFill>
                  <a:srgbClr val="C00000"/>
                </a:solidFill>
                <a:latin typeface="Bahnschrift" panose="020B0502040204020203" pitchFamily="34" charset="0"/>
              </a:rPr>
              <a:t>96.38%</a:t>
            </a:r>
            <a:r>
              <a:rPr lang="en-US" sz="1600" dirty="0">
                <a:latin typeface="Bahnschrift" panose="020B0502040204020203" pitchFamily="34" charset="0"/>
              </a:rPr>
              <a:t> accuracy. 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Detailed categorization report provides specific performance indicators (precision, recall) for each handicap group.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Shows strong performance with good accuracy and balanced recall and precision across various handicap categories. 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Compares favorably to Decision Tree and Random Forest models.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Struggles with certain categories, particularly "Mobility Disability" and "Vision Disability," where both accuracy and recall are notably lower.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2" name="Title 0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482599"/>
          </a:xfrm>
        </p:spPr>
        <p:txBody>
          <a:bodyPr/>
          <a:lstStyle/>
          <a:p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SUPPORT VECTOR MACHINE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INSIGHTS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2776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49F8-D2DC-D006-4958-9028F59D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1316" y="1189083"/>
            <a:ext cx="3699803" cy="5531031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Model Creation &amp; Analysis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Dimensionality Reduction Technique. LDA transforms features into a space with fewer dimensions, simplifying data while retaining necessary characteristics for accurate classification. 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LDA employed to reduce dataset complexity and categorize handicap categories. Features normalized using </a:t>
            </a:r>
            <a:r>
              <a:rPr lang="en-US" sz="1600" dirty="0" err="1">
                <a:latin typeface="Bahnschrift" panose="020B0502040204020203" pitchFamily="34" charset="0"/>
              </a:rPr>
              <a:t>StandardScaler</a:t>
            </a:r>
            <a:r>
              <a:rPr lang="en-US" sz="1600" dirty="0">
                <a:latin typeface="Bahnschrift" panose="020B0502040204020203" pitchFamily="34" charset="0"/>
              </a:rPr>
              <a:t> for uniformity before dimensional reduction via LDA.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Identifies relevant features distinguishing between different disability groups, aiding effective dataset categorization.</a:t>
            </a:r>
          </a:p>
        </p:txBody>
      </p:sp>
      <p:sp>
        <p:nvSpPr>
          <p:cNvPr id="2" name="Title 0"/>
          <p:cNvSpPr>
            <a:spLocks noGrp="1"/>
          </p:cNvSpPr>
          <p:nvPr>
            <p:ph type="ctrTitle"/>
          </p:nvPr>
        </p:nvSpPr>
        <p:spPr>
          <a:xfrm>
            <a:off x="457200" y="731836"/>
            <a:ext cx="8229600" cy="457247"/>
          </a:xfrm>
        </p:spPr>
        <p:txBody>
          <a:bodyPr/>
          <a:lstStyle/>
          <a:p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LINEAR DISCRIMINANT ANALYSIS</a:t>
            </a:r>
          </a:p>
        </p:txBody>
      </p:sp>
      <p:pic>
        <p:nvPicPr>
          <p:cNvPr id="4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ECA19D-1241-A72B-44A2-DD1E6857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653" y="1560468"/>
            <a:ext cx="4679722" cy="41084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94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DD9DD-4424-6296-58FF-47C950F07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6929"/>
            <a:ext cx="8229600" cy="4419599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</a:rPr>
              <a:t>Performance Metrics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LDA achieves high success rate of </a:t>
            </a:r>
            <a:r>
              <a:rPr lang="en-US" sz="1600" b="1" dirty="0">
                <a:solidFill>
                  <a:srgbClr val="C00000"/>
                </a:solidFill>
                <a:latin typeface="Bahnschrift" panose="020B0502040204020203" pitchFamily="34" charset="0"/>
              </a:rPr>
              <a:t>92.37%</a:t>
            </a:r>
            <a:r>
              <a:rPr lang="en-US" sz="1600" dirty="0">
                <a:latin typeface="Bahnschrift" panose="020B0502040204020203" pitchFamily="34" charset="0"/>
              </a:rPr>
              <a:t> accuracy. 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Detailed performance indicators (precision, recall, F1-scores) for each handicap category illustrate efficiency in categorization tasks.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Strong performance in classifying different handicap types. Demonstrates good accuracy, balanced precision, and recall across categories.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Model's ability to reduce dimensions enhances separation of handicap categories, leading to improved classification performance.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Struggles with certain categories, particularly “Self-care Disability" and “Cognitive Disability," where both accuracy and recall are notably lower.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2" name="Title 0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482599"/>
          </a:xfrm>
        </p:spPr>
        <p:txBody>
          <a:bodyPr/>
          <a:lstStyle/>
          <a:p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LINEAR DISCRIMINANT ANALYSIS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INSIGHTS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15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49F8-D2DC-D006-4958-9028F59D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1316" y="1189083"/>
            <a:ext cx="3699803" cy="5531031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Model Creation &amp; Analysis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Employed for binary categorization of handicap categories, focusing on dichotomous outcomes to simplify analysis and enhance predictability.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Dataset undergoes comprehensive preprocessing, including imputation of missing values and one-hot encoding of categorical variables.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Confusion matrix provided to visually summarize model’s prediction performance across different categories. </a:t>
            </a:r>
          </a:p>
        </p:txBody>
      </p:sp>
      <p:sp>
        <p:nvSpPr>
          <p:cNvPr id="2" name="Title 0"/>
          <p:cNvSpPr>
            <a:spLocks noGrp="1"/>
          </p:cNvSpPr>
          <p:nvPr>
            <p:ph type="ctrTitle"/>
          </p:nvPr>
        </p:nvSpPr>
        <p:spPr>
          <a:xfrm>
            <a:off x="457200" y="731836"/>
            <a:ext cx="8229600" cy="457247"/>
          </a:xfrm>
        </p:spPr>
        <p:txBody>
          <a:bodyPr/>
          <a:lstStyle/>
          <a:p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pic>
        <p:nvPicPr>
          <p:cNvPr id="5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C93F6735-D431-0CF3-D60B-1D68ADA3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297" y="1626143"/>
            <a:ext cx="4986019" cy="4500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908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DD9DD-4424-6296-58FF-47C950F07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629229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</a:rPr>
              <a:t>Performance Metrics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Logistic Regression model achieves high accuracy of </a:t>
            </a:r>
            <a:r>
              <a:rPr lang="en-US" sz="1600" b="1" dirty="0">
                <a:solidFill>
                  <a:srgbClr val="C00000"/>
                </a:solidFill>
                <a:latin typeface="Bahnschrift" panose="020B0502040204020203" pitchFamily="34" charset="0"/>
              </a:rPr>
              <a:t>98.54%</a:t>
            </a:r>
            <a:r>
              <a:rPr lang="en-US" sz="1600" dirty="0">
                <a:latin typeface="Bahnschrift" panose="020B0502040204020203" pitchFamily="34" charset="0"/>
              </a:rPr>
              <a:t> accuracy. 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Excels in predicting general categories like "Any Disability" and "No Disability" with very high accuracy.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Misclassifies several specific disabilities, particularly confusing "Cognitive Disability" with "Independent Living Disability," and "Hearing Disability" with "Vision Disability."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Accurately identifies "Mobility Disability," "Self-care Disability," and "Vision Disability," showing strong performance in these specific areas.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2" name="Title 0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482599"/>
          </a:xfrm>
        </p:spPr>
        <p:txBody>
          <a:bodyPr/>
          <a:lstStyle/>
          <a:p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LOGISTIC REGRESSION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INSIGHTS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06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/>
          <p:nvPr/>
        </p:nvPicPr>
        <p:blipFill>
          <a:blip r:embed="rId3"/>
          <a:stretch>
            <a:fillRect/>
          </a:stretch>
        </p:blipFill>
        <p:spPr>
          <a:xfrm>
            <a:off x="1604778" y="1289847"/>
            <a:ext cx="6159867" cy="2539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 Box 2"/>
          <p:cNvSpPr txBox="1"/>
          <p:nvPr/>
        </p:nvSpPr>
        <p:spPr>
          <a:xfrm>
            <a:off x="847090" y="704215"/>
            <a:ext cx="767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</a:rPr>
              <a:t>SUMMARY AND RECOMMENDATIONS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603637-15AD-9AFA-3F4F-B8646687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643533"/>
            <a:ext cx="8229600" cy="3094892"/>
          </a:xfrm>
        </p:spPr>
        <p:txBody>
          <a:bodyPr/>
          <a:lstStyle/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Examination of DHDS data provided insights into adult disability and health dynamics.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Models including Decision Tree, Random Forest, SVM, LDA, and Logistic Regression produced reliable predictions with accuracies ranging from 90.43% to 98.05%.. Highlighted complexities in accurately classifying certain disability types.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Further modification, including hyperparameter tuning and ensemble approaches, could enhance model performance.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Findings can shape targeted policies and initiatives to enhance well-being for persons with disabilities. </a:t>
            </a:r>
          </a:p>
          <a:p>
            <a:endParaRPr lang="en-US" sz="16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72285" y="6040120"/>
            <a:ext cx="5486400" cy="485775"/>
          </a:xfrm>
        </p:spPr>
        <p:txBody>
          <a:bodyPr/>
          <a:lstStyle/>
          <a:p>
            <a:pPr algn="ctr"/>
            <a:r>
              <a:rPr lang="en-US"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22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1409920" y="753598"/>
            <a:ext cx="6211130" cy="535080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92856C5-09E3-4440-9FCD-1DA0193CF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1786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9E0B1A90-09E8-A21E-5B9E-9252A897C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 dirty="0">
                <a:latin typeface="Bahnschrift" panose="020B0502040204020203" pitchFamily="34" charset="0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0"/>
          <p:cNvSpPr>
            <a:spLocks noGrp="1"/>
          </p:cNvSpPr>
          <p:nvPr>
            <p:ph type="body" idx="1"/>
          </p:nvPr>
        </p:nvSpPr>
        <p:spPr>
          <a:xfrm>
            <a:off x="152400" y="1167619"/>
            <a:ext cx="8839200" cy="5551952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  <a:cs typeface="+mn-ea"/>
              </a:rPr>
              <a:t>Data Source:</a:t>
            </a:r>
            <a:br>
              <a:rPr lang="en-US" sz="1600" b="1" dirty="0">
                <a:solidFill>
                  <a:srgbClr val="C00000"/>
                </a:solidFill>
                <a:latin typeface="Bahnschrift" panose="020B0502040204020203" pitchFamily="34" charset="0"/>
                <a:cs typeface="+mn-ea"/>
              </a:rPr>
            </a:br>
            <a:r>
              <a:rPr lang="en-US" sz="1600" dirty="0">
                <a:latin typeface="Bahnschrift" panose="020B0502040204020203" pitchFamily="34" charset="0"/>
                <a:cs typeface="+mn-ea"/>
                <a:hlinkClick r:id="rId3"/>
              </a:rPr>
              <a:t>Centers for Disease Control and Prevention</a:t>
            </a:r>
            <a:r>
              <a:rPr lang="en-US" sz="1600" b="1" dirty="0">
                <a:solidFill>
                  <a:srgbClr val="C00000"/>
                </a:solidFill>
                <a:latin typeface="Bahnschrift" panose="020B0502040204020203" pitchFamily="34" charset="0"/>
                <a:cs typeface="+mn-ea"/>
              </a:rPr>
              <a:t> </a:t>
            </a:r>
          </a:p>
          <a:p>
            <a:pPr marL="114300" indent="0">
              <a:buNone/>
            </a:pPr>
            <a:endParaRPr lang="en-US" sz="1200" b="1" dirty="0">
              <a:solidFill>
                <a:srgbClr val="C00000"/>
              </a:solidFill>
              <a:latin typeface="Bahnschrift" panose="020B0502040204020203" pitchFamily="34" charset="0"/>
              <a:cs typeface="+mn-ea"/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Bahnschrift" panose="020B0502040204020203" pitchFamily="34" charset="0"/>
                <a:cs typeface="+mn-ea"/>
              </a:rPr>
              <a:t>Dataset Overview:</a:t>
            </a: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  <a:cs typeface="+mn-ea"/>
              </a:rPr>
              <a:t> </a:t>
            </a:r>
          </a:p>
          <a:p>
            <a:r>
              <a:rPr lang="en-US" sz="1400" dirty="0">
                <a:latin typeface="Bahnschrift" panose="020B0502040204020203" pitchFamily="34" charset="0"/>
                <a:cs typeface="+mn-ea"/>
              </a:rPr>
              <a:t>Extensive dataset providing state-level insights into six types of functional impairments. </a:t>
            </a:r>
          </a:p>
          <a:p>
            <a:r>
              <a:rPr lang="en-US" sz="1400" dirty="0">
                <a:latin typeface="Bahnschrift" panose="020B0502040204020203" pitchFamily="34" charset="0"/>
                <a:cs typeface="+mn-ea"/>
              </a:rPr>
              <a:t>Focuses on overall well-being and specific needs of people with disabilities.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Machine Learning Approaches:</a:t>
            </a:r>
          </a:p>
          <a:p>
            <a:r>
              <a:rPr lang="en-US" sz="1400" dirty="0">
                <a:latin typeface="Bahnschrift" panose="020B0502040204020203" pitchFamily="34" charset="0"/>
                <a:cs typeface="Arial" panose="020B0604020202020204" pitchFamily="34" charset="0"/>
              </a:rPr>
              <a:t>Utilization of multiple techniques including Decision Trees, SVM, LDA, and Logistic Regression. </a:t>
            </a:r>
          </a:p>
          <a:p>
            <a:r>
              <a:rPr lang="en-US" sz="1400" dirty="0">
                <a:latin typeface="Bahnschrift" panose="020B0502040204020203" pitchFamily="34" charset="0"/>
                <a:cs typeface="Arial" panose="020B0604020202020204" pitchFamily="34" charset="0"/>
              </a:rPr>
              <a:t>Aimed at exploring disability and wellness patterns. </a:t>
            </a:r>
          </a:p>
          <a:p>
            <a:r>
              <a:rPr lang="en-US" sz="1400" dirty="0">
                <a:latin typeface="Bahnschrift" panose="020B0502040204020203" pitchFamily="34" charset="0"/>
                <a:cs typeface="Arial" panose="020B0604020202020204" pitchFamily="34" charset="0"/>
              </a:rPr>
              <a:t>Assessment of each model's accuracy and effectiveness.</a:t>
            </a:r>
            <a:endParaRPr lang="en-US" sz="1600" b="1" dirty="0">
              <a:solidFill>
                <a:srgbClr val="C00000"/>
              </a:solidFill>
              <a:latin typeface="Bahnschrift" panose="020B0502040204020203" pitchFamily="34" charset="0"/>
              <a:cs typeface="Arial" panose="020B0604020202020204" pitchFamily="34" charset="0"/>
              <a:sym typeface="+mn-ea"/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Data Collection and Processing:</a:t>
            </a:r>
          </a:p>
          <a:p>
            <a:r>
              <a:rPr lang="en-US" sz="1400" dirty="0"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Initial dataset comprised 644,356 items across 32 columns. </a:t>
            </a:r>
          </a:p>
          <a:p>
            <a:r>
              <a:rPr lang="en-US" sz="1400" dirty="0"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Meticulous data cleaning resulted in refinement to 17 columns. </a:t>
            </a:r>
          </a:p>
          <a:p>
            <a:r>
              <a:rPr lang="en-US" sz="1400" dirty="0"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Enhancement of quality and reliability for analysis.</a:t>
            </a:r>
            <a:endParaRPr lang="en-US" sz="1400" dirty="0">
              <a:latin typeface="Bahnschrift" panose="020B0502040204020203" pitchFamily="34" charset="0"/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Research Implications: </a:t>
            </a:r>
          </a:p>
          <a:p>
            <a:r>
              <a:rPr lang="en-US" sz="1400" dirty="0"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Analysis facilitates identification of disability patterns. </a:t>
            </a:r>
          </a:p>
          <a:p>
            <a:r>
              <a:rPr lang="en-US" sz="1400" dirty="0"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Assists in the development of improved health policies and interventions for disabled individuals.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0B1A90-09E8-A21E-5B9E-9252A897C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25714"/>
            <a:ext cx="8229600" cy="599849"/>
          </a:xfrm>
        </p:spPr>
        <p:txBody>
          <a:bodyPr/>
          <a:lstStyle/>
          <a:p>
            <a:r>
              <a:rPr lang="en-US" sz="2400" b="1" dirty="0">
                <a:latin typeface="Bahnschrift" panose="020B0502040204020203" pitchFamily="34" charset="0"/>
              </a:rPr>
              <a:t>Introduction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C61099-7E6E-5313-37F9-5EE3D2691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987" y="3605156"/>
            <a:ext cx="2788813" cy="1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38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42833" y="1111348"/>
            <a:ext cx="8858333" cy="56082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</a:rPr>
              <a:t>Research Objective and Data Preparation: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Extract insights to guide public health policies and legislative actions.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Analyze DHDS dataset to identify patterns in adult disability and health.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Initial steps involve data preprocessing, exploratory data analysis, and anomaly detection.</a:t>
            </a:r>
          </a:p>
          <a:p>
            <a:pPr>
              <a:lnSpc>
                <a:spcPct val="15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  <a:sym typeface="+mn-ea"/>
              </a:rPr>
              <a:t>Advanced Analytical Models: </a:t>
            </a:r>
            <a:endParaRPr lang="en-US" sz="20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  <a:sym typeface="+mn-ea"/>
              </a:rPr>
              <a:t>Use Linear Discriminating Analysis to discern differences among disability groups.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  <a:sym typeface="+mn-ea"/>
              </a:rPr>
              <a:t>Employ Logistic Regression to predict disability status based on health and demographic data.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Bahnschrif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  <a:sym typeface="+mn-ea"/>
              </a:rPr>
              <a:t>Data Mining Techniques:</a:t>
            </a:r>
            <a:endParaRPr lang="en-US" sz="20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  <a:sym typeface="+mn-ea"/>
              </a:rPr>
              <a:t>Implement Decision Tree and Random Forest Classifiers.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  <a:sym typeface="+mn-ea"/>
              </a:rPr>
              <a:t>Utilize Support Vector Machines to analyze disability categories.</a:t>
            </a:r>
            <a:endParaRPr lang="en-US" sz="16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C205AD-A668-1DFF-67C0-976AF4D3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34" y="730216"/>
            <a:ext cx="8790150" cy="403909"/>
          </a:xfrm>
        </p:spPr>
        <p:txBody>
          <a:bodyPr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Objective &amp; Techniques employed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11B4-A1F9-AF85-F3B2-7E9BC103D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2364"/>
            <a:ext cx="8229600" cy="48038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rgbClr val="C00000"/>
                </a:solidFill>
                <a:latin typeface="Bahnschrift" panose="020B0502040204020203" pitchFamily="34" charset="0"/>
              </a:rPr>
              <a:t>Distribution of Categories by Stratification1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Utilized a count plot to assess distribution among categories within 'Stratification1’. 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Examined various demographic groupings. 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Comparison of category frequencies within each demographic category. 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Revealed information on relative frequency of distinct categories across different demographic groups.</a:t>
            </a:r>
          </a:p>
          <a:p>
            <a:pPr marL="114300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2" name="Title 0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484163"/>
          </a:xfrm>
        </p:spPr>
        <p:txBody>
          <a:bodyPr/>
          <a:lstStyle/>
          <a:p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Distributions Of Target Variable</a:t>
            </a:r>
          </a:p>
        </p:txBody>
      </p:sp>
      <p:pic>
        <p:nvPicPr>
          <p:cNvPr id="15" name="Picture 1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1E9B39A-1BC2-98AA-AF5A-60A10658D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930" y="3552092"/>
            <a:ext cx="6182140" cy="3067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11B4-A1F9-AF85-F3B2-7E9BC103D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2364"/>
            <a:ext cx="8229600" cy="5397206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rgbClr val="C00000"/>
                </a:solidFill>
                <a:latin typeface="Bahnschrift" panose="020B0502040204020203" pitchFamily="34" charset="0"/>
              </a:rPr>
              <a:t>Proportion of Stratification1 Categories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Employed a pie chart to assess the fraction of 'Stratification1' groups. 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Provided a comprehensive perspective of demographic makeup. 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Displayed each category's proportionate contribution to the overall population. 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Revealed distribution of different demographic groupings in the dataset through pie slices.</a:t>
            </a:r>
          </a:p>
          <a:p>
            <a:pPr marL="114300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2" name="Title 0"/>
          <p:cNvSpPr>
            <a:spLocks noGrp="1"/>
          </p:cNvSpPr>
          <p:nvPr>
            <p:ph type="ctrTitle"/>
          </p:nvPr>
        </p:nvSpPr>
        <p:spPr>
          <a:xfrm>
            <a:off x="457199" y="739637"/>
            <a:ext cx="8229600" cy="484163"/>
          </a:xfrm>
        </p:spPr>
        <p:txBody>
          <a:bodyPr/>
          <a:lstStyle/>
          <a:p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Distributions Of Target Variable</a:t>
            </a:r>
          </a:p>
        </p:txBody>
      </p:sp>
      <p:pic>
        <p:nvPicPr>
          <p:cNvPr id="3" name="Picture 2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01F1B391-7DF8-BB91-467A-083A7BA2A3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/>
          <a:stretch/>
        </p:blipFill>
        <p:spPr bwMode="auto">
          <a:xfrm>
            <a:off x="2307101" y="3174905"/>
            <a:ext cx="4529797" cy="3533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936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846007" name="Picture 1" descr="A diagram of a company&#10;&#10;Description automatically generat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5918" r="4901" b="6977"/>
          <a:stretch/>
        </p:blipFill>
        <p:spPr>
          <a:xfrm>
            <a:off x="522514" y="1406595"/>
            <a:ext cx="3904343" cy="4985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Box 5"/>
          <p:cNvSpPr txBox="1"/>
          <p:nvPr/>
        </p:nvSpPr>
        <p:spPr>
          <a:xfrm>
            <a:off x="1610042" y="695033"/>
            <a:ext cx="592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</a:rPr>
              <a:t>DECISION TREE CLASSIFIER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C4FB3A6E-13D5-5BB5-CBF2-A0963360CDAF}"/>
              </a:ext>
            </a:extLst>
          </p:cNvPr>
          <p:cNvSpPr txBox="1"/>
          <p:nvPr/>
        </p:nvSpPr>
        <p:spPr>
          <a:xfrm>
            <a:off x="4861832" y="1305341"/>
            <a:ext cx="390434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Model Creation &amp; Analysis</a:t>
            </a:r>
          </a:p>
          <a:p>
            <a:endParaRPr lang="en-US" dirty="0">
              <a:solidFill>
                <a:schemeClr val="dk1"/>
              </a:solidFill>
              <a:latin typeface="Bahnschrift" panose="020B0502040204020203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Predicting handicap categories based on various dataset characteristics.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Bahnschrift" panose="020B0502040204020203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Encoded categorical parameters using one-hot encoding.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Bahnschrift" panose="020B0502040204020203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Split dataset into training and testing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Bahnschrift" panose="020B0502040204020203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Decision tree depth limited to four to prevent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Visualization of decision tree reveals hierarchical arrangement of variables aiding in prediction of handicap categories.</a:t>
            </a:r>
            <a:endParaRPr lang="en-US" sz="1600" dirty="0">
              <a:solidFill>
                <a:schemeClr val="dk1"/>
              </a:solidFill>
              <a:latin typeface="Bahnschrift" panose="020B0502040204020203" pitchFamily="34" charset="0"/>
              <a:cs typeface="Arial" panose="020B0604020202020204" pitchFamily="34" charset="0"/>
              <a:sym typeface="+mn-ea"/>
            </a:endParaRPr>
          </a:p>
          <a:p>
            <a:endParaRPr lang="en-US" sz="20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algn="ctr"/>
            <a:endParaRPr lang="en-US" sz="16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1D8378-DE05-F8C5-4803-B9BF71046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1601" y="1489418"/>
            <a:ext cx="3717878" cy="4878095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</a:rPr>
              <a:t>Performance Metrics</a:t>
            </a:r>
            <a:endParaRPr lang="en-US" sz="16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Achieves a high accuracy of </a:t>
            </a:r>
            <a:r>
              <a:rPr lang="en-US" sz="1600" b="1" dirty="0">
                <a:solidFill>
                  <a:srgbClr val="C00000"/>
                </a:solidFill>
                <a:latin typeface="Bahnschrift" panose="020B0502040204020203" pitchFamily="34" charset="0"/>
              </a:rPr>
              <a:t>90.43%,</a:t>
            </a:r>
            <a:r>
              <a:rPr lang="en-US" sz="1600" dirty="0">
                <a:latin typeface="Bahnschrift" panose="020B0502040204020203" pitchFamily="34" charset="0"/>
              </a:rPr>
              <a:t> with recall, precision, and F1-score values reported for each category.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Reliable prediction of handicap kinds with excellent precision and recall in most categories.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Struggles in classifying cases of "Independent Living Disability," "Self-care Disability," &amp; "Vision Disability" indicated by poor precision and recall scores. </a:t>
            </a:r>
          </a:p>
        </p:txBody>
      </p:sp>
      <p:sp>
        <p:nvSpPr>
          <p:cNvPr id="2" name="Title 0"/>
          <p:cNvSpPr>
            <a:spLocks noGrp="1"/>
          </p:cNvSpPr>
          <p:nvPr>
            <p:ph type="ctrTitle"/>
          </p:nvPr>
        </p:nvSpPr>
        <p:spPr>
          <a:xfrm>
            <a:off x="457200" y="696686"/>
            <a:ext cx="8229600" cy="478971"/>
          </a:xfrm>
        </p:spPr>
        <p:txBody>
          <a:bodyPr/>
          <a:lstStyle/>
          <a:p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DECISION TREE CLASSIFIER INSIGHTS</a:t>
            </a:r>
          </a:p>
        </p:txBody>
      </p:sp>
      <p:pic>
        <p:nvPicPr>
          <p:cNvPr id="2047496540" name="Picture 3" descr="A chart of disability&#10;&#10;Description automatically generated with medium confid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521" y="1489418"/>
            <a:ext cx="4776896" cy="4493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49F8-D2DC-D006-4958-9028F59D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5400" y="1189083"/>
            <a:ext cx="3581399" cy="5531031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  <a:sym typeface="+mn-ea"/>
              </a:rPr>
              <a:t>Model Creation &amp; Analysis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Enhances classification accuracy through ensemble learning by combining predictions of multiple decision trees.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Utilized to improve prediction accuracy of various handicap categories, building on decision-tree approach.</a:t>
            </a:r>
          </a:p>
          <a:p>
            <a:pPr marL="114300" indent="0"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Preprocessing similar to decision-tree model, dataset divided into training and testing sets. 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Random Forest set to optimal depth of four to balance complexity and performance.</a:t>
            </a:r>
          </a:p>
        </p:txBody>
      </p:sp>
      <p:sp>
        <p:nvSpPr>
          <p:cNvPr id="2" name="Title 0"/>
          <p:cNvSpPr>
            <a:spLocks noGrp="1"/>
          </p:cNvSpPr>
          <p:nvPr>
            <p:ph type="ctrTitle"/>
          </p:nvPr>
        </p:nvSpPr>
        <p:spPr>
          <a:xfrm>
            <a:off x="457200" y="731836"/>
            <a:ext cx="8229600" cy="457247"/>
          </a:xfrm>
        </p:spPr>
        <p:txBody>
          <a:bodyPr/>
          <a:lstStyle/>
          <a:p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RANDOM FOREST CLASSIFIER</a:t>
            </a:r>
          </a:p>
        </p:txBody>
      </p:sp>
      <p:pic>
        <p:nvPicPr>
          <p:cNvPr id="1189415735" name="Picture 4" descr="A chart with text and numbers&#10;&#10;Description automatically generated with medium confid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054" y="1898133"/>
            <a:ext cx="4634774" cy="4228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421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1186</Words>
  <Application>Microsoft Office PowerPoint</Application>
  <PresentationFormat>On-screen Show (4:3)</PresentationFormat>
  <Paragraphs>158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Bahnschrift</vt:lpstr>
      <vt:lpstr>Helvetica Neue</vt:lpstr>
      <vt:lpstr>Calibri</vt:lpstr>
      <vt:lpstr>Libre Baskerville</vt:lpstr>
      <vt:lpstr>Arial</vt:lpstr>
      <vt:lpstr>Times New Roman</vt:lpstr>
      <vt:lpstr>powerpoint_newNEU</vt:lpstr>
      <vt:lpstr>Disability and Health Analysis  </vt:lpstr>
      <vt:lpstr>Contents</vt:lpstr>
      <vt:lpstr>Introduction</vt:lpstr>
      <vt:lpstr>Objective &amp; Techniques employed</vt:lpstr>
      <vt:lpstr>Distributions Of Target Variable</vt:lpstr>
      <vt:lpstr>Distributions Of Target Variable</vt:lpstr>
      <vt:lpstr>PowerPoint Presentation</vt:lpstr>
      <vt:lpstr>DECISION TREE CLASSIFIER INSIGHTS</vt:lpstr>
      <vt:lpstr>RANDOM FOREST CLASSIFIER</vt:lpstr>
      <vt:lpstr>RANDOM FOREST CLASSIFIER INSIGHTS </vt:lpstr>
      <vt:lpstr>SUPPORT VECTOR MACHINE</vt:lpstr>
      <vt:lpstr>SUPPORT VECTOR MACHINE INSIGHTS </vt:lpstr>
      <vt:lpstr>LINEAR DISCRIMINANT ANALYSIS</vt:lpstr>
      <vt:lpstr>LINEAR DISCRIMINANT ANALYSIS INSIGHTS </vt:lpstr>
      <vt:lpstr>LOGISTIC REGRESSION</vt:lpstr>
      <vt:lpstr>LOGISTIC REGRESSION INSIGHTS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 6000  Database Management Systems Final Project Presentation Year Term FALL B Project Title FARMERAID DATABASE</dc:title>
  <dc:creator>m.lyons</dc:creator>
  <cp:lastModifiedBy>Neha Ajinkya Nagurkar</cp:lastModifiedBy>
  <cp:revision>23</cp:revision>
  <dcterms:created xsi:type="dcterms:W3CDTF">2023-12-12T03:24:00Z</dcterms:created>
  <dcterms:modified xsi:type="dcterms:W3CDTF">2024-05-13T21:15:17Z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36F4C1BB782B42A7A1288576983306AB</vt:lpwstr>
  </property>
  <property fmtid="{D5CDD505-2E9C-101B-9397-08002B2CF9AE}" pid="3" name="KSOProductBuildVer">
    <vt:lpwstr>1033-12.2.0.16731</vt:lpwstr>
  </property>
</Properties>
</file>