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92" r:id="rId2"/>
    <p:sldId id="357" r:id="rId3"/>
    <p:sldId id="560" r:id="rId4"/>
    <p:sldId id="526" r:id="rId5"/>
    <p:sldId id="562" r:id="rId6"/>
    <p:sldId id="561" r:id="rId7"/>
    <p:sldId id="527" r:id="rId8"/>
    <p:sldId id="563" r:id="rId9"/>
    <p:sldId id="528" r:id="rId10"/>
    <p:sldId id="542" r:id="rId11"/>
    <p:sldId id="529" r:id="rId12"/>
    <p:sldId id="564" r:id="rId13"/>
    <p:sldId id="543" r:id="rId14"/>
    <p:sldId id="530" r:id="rId15"/>
    <p:sldId id="531" r:id="rId16"/>
    <p:sldId id="565" r:id="rId17"/>
    <p:sldId id="544" r:id="rId18"/>
    <p:sldId id="566" r:id="rId19"/>
    <p:sldId id="532" r:id="rId20"/>
    <p:sldId id="567" r:id="rId21"/>
    <p:sldId id="533" r:id="rId22"/>
    <p:sldId id="568" r:id="rId23"/>
    <p:sldId id="534" r:id="rId24"/>
    <p:sldId id="555" r:id="rId25"/>
    <p:sldId id="535" r:id="rId26"/>
    <p:sldId id="537" r:id="rId27"/>
    <p:sldId id="545" r:id="rId28"/>
    <p:sldId id="546" r:id="rId29"/>
    <p:sldId id="547" r:id="rId30"/>
    <p:sldId id="556" r:id="rId31"/>
    <p:sldId id="549" r:id="rId32"/>
    <p:sldId id="552" r:id="rId33"/>
    <p:sldId id="559" r:id="rId34"/>
    <p:sldId id="550" r:id="rId35"/>
    <p:sldId id="551" r:id="rId36"/>
    <p:sldId id="553" r:id="rId37"/>
    <p:sldId id="554" r:id="rId38"/>
    <p:sldId id="569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48F"/>
    <a:srgbClr val="3366FF"/>
    <a:srgbClr val="3399FF"/>
    <a:srgbClr val="FF3300"/>
    <a:srgbClr val="FF66CC"/>
    <a:srgbClr val="003300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0" d="100"/>
          <a:sy n="100" d="100"/>
        </p:scale>
        <p:origin x="1328" y="6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3C5741-67DE-4FD7-9599-D9705E5BB7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5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62061-583F-4FA6-AC09-7EDAF7A81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14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F5F39D80-9311-4B3A-BCD6-E45C10C2E5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54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CB423-1D78-4E5E-8497-71587C89C4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2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C1EF8B-F5C9-40E0-887C-79F919BF3BA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8791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AC5342-52EA-4A02-AD09-2561668251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139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7568470-1E27-46B3-9C94-8DDC498A9F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11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1FF2970-C0C4-47BA-A782-9569A106B1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7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B9F81D-7C0B-4C69-BE0F-EB698EFD39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98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B986FE-9369-48F7-BF9A-C9A89A1A09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8BC4872-544A-41E9-9FAC-4510BF62308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15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EEA6265-CE1B-457F-BB45-9A9B770E6EC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36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CCB423-1D78-4E5E-8497-71587C89C4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125629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2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j-ea"/>
              </a:rPr>
              <a:t>13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탐색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763815"/>
            <a:ext cx="657225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 알고리즘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612648" y="1853825"/>
            <a:ext cx="7920037" cy="18589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search_binary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(list, low, high)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middle ← low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high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사이의 중간 위치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if( </a:t>
            </a:r>
            <a:r>
              <a:rPr lang="ko-KR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탐색값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≠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list[middle] ) return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if (</a:t>
            </a:r>
            <a:r>
              <a:rPr lang="ko-KR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탐색값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&lt; list[middle]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list[0]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부터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list[middle-1]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에서의 탐색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if (</a:t>
            </a:r>
            <a:r>
              <a:rPr lang="ko-KR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탐색값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&gt; list[middle]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list[middle+1]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부터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list[high]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에서의 탐색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 알고리즘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29329" y="1988840"/>
            <a:ext cx="7920037" cy="24622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search_binary2(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key,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low,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high)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middle;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while( low &lt;= high ){ 				// 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아직 숫자들이 남아 있으면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middle =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low+high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)/2;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if( key == list[middle] ) return middle; 	// 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탐색 성공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if( key &gt; list[middle] ) low = middle+1; 	// 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왼쪽 </a:t>
            </a:r>
            <a:r>
              <a:rPr lang="ko-KR" altLang="en-US" sz="11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부분리스트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 탐색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high = middle-1; 			// 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오른쪽 </a:t>
            </a:r>
            <a:r>
              <a:rPr lang="ko-KR" altLang="en-US" sz="11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부분리스트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 탐색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return -1; 					// </a:t>
            </a:r>
            <a:r>
              <a:rPr lang="ko-KR" altLang="en-US" sz="1100" dirty="0">
                <a:latin typeface="Trebuchet MS" panose="020B0603020202020204" pitchFamily="34" charset="0"/>
                <a:ea typeface="굴림" panose="020B0600000101010101" pitchFamily="50" charset="-127"/>
              </a:rPr>
              <a:t>탐색 실패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0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078850"/>
            <a:ext cx="5071830" cy="421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1570" y="171881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Key </a:t>
            </a:r>
            <a:r>
              <a:rPr lang="ko-KR" altLang="en-US" sz="2000" dirty="0" smtClean="0"/>
              <a:t>값 </a:t>
            </a:r>
            <a:r>
              <a:rPr lang="en-US" altLang="ko-KR" sz="2000" dirty="0" smtClean="0"/>
              <a:t>34 </a:t>
            </a:r>
            <a:r>
              <a:rPr lang="ko-KR" altLang="en-US" sz="2000" dirty="0" smtClean="0"/>
              <a:t>탐색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색인 </a:t>
            </a:r>
            <a:r>
              <a:rPr lang="ko-KR" altLang="en-US" dirty="0" err="1" smtClean="0"/>
              <a:t>순차탐색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(indexed sequential search)</a:t>
            </a:r>
            <a:endParaRPr lang="ko-KR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b="1" dirty="0" smtClean="0"/>
              <a:t>인덱스</a:t>
            </a:r>
            <a:r>
              <a:rPr lang="en-US" altLang="ko-KR" sz="1800" dirty="0" smtClean="0"/>
              <a:t>(index)</a:t>
            </a:r>
            <a:r>
              <a:rPr lang="ko-KR" altLang="en-US" sz="1800" dirty="0" smtClean="0"/>
              <a:t> 테이블을 사용하여 탐색의 효율 증대</a:t>
            </a:r>
          </a:p>
          <a:p>
            <a:pPr lvl="1" eaLnBrk="1" hangingPunct="1"/>
            <a:r>
              <a:rPr lang="ko-KR" altLang="en-US" sz="1600" dirty="0" smtClean="0"/>
              <a:t>주 자료 리스트에서 일정 간격으로 발췌한 자료 저장</a:t>
            </a:r>
            <a:r>
              <a:rPr lang="en-US" altLang="ko-KR" sz="1600" dirty="0" smtClean="0"/>
              <a:t> </a:t>
            </a:r>
          </a:p>
          <a:p>
            <a:pPr eaLnBrk="1" hangingPunct="1"/>
            <a:r>
              <a:rPr lang="ko-KR" altLang="en-US" sz="1800" dirty="0" smtClean="0"/>
              <a:t>주 자료 리스트와 인덱스 테이블은 모두 정렬되어 있어야 함</a:t>
            </a:r>
            <a:endParaRPr lang="en-US" altLang="ko-KR" sz="1800" dirty="0" smtClean="0"/>
          </a:p>
          <a:p>
            <a:r>
              <a:rPr lang="ko-KR" altLang="en-US" sz="1800" dirty="0" smtClean="0"/>
              <a:t>복잡도</a:t>
            </a:r>
            <a:r>
              <a:rPr lang="en-US" altLang="ko-KR" sz="1800" dirty="0" smtClean="0"/>
              <a:t>:</a:t>
            </a:r>
            <a:r>
              <a:rPr lang="ko-KR" altLang="en-US" sz="1800" i="1" dirty="0" smtClean="0"/>
              <a:t> </a:t>
            </a:r>
            <a:r>
              <a:rPr lang="en-US" altLang="ko-KR" sz="1800" i="1" dirty="0" smtClean="0"/>
              <a:t>O(</a:t>
            </a:r>
            <a:r>
              <a:rPr lang="en-US" altLang="ko-KR" sz="1800" i="1" dirty="0" err="1" smtClean="0"/>
              <a:t>m+n</a:t>
            </a:r>
            <a:r>
              <a:rPr lang="en-US" altLang="ko-KR" sz="1800" i="1" dirty="0" smtClean="0"/>
              <a:t>/m)</a:t>
            </a:r>
          </a:p>
          <a:p>
            <a:pPr lvl="1"/>
            <a:r>
              <a:rPr lang="ko-KR" altLang="en-US" sz="1600" dirty="0" smtClean="0"/>
              <a:t>인덱스 테이블의 크기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m,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주자료</a:t>
            </a:r>
            <a:r>
              <a:rPr lang="ko-KR" altLang="en-US" sz="1600" dirty="0" smtClean="0"/>
              <a:t> 리스트의 크기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n</a:t>
            </a:r>
            <a:r>
              <a:rPr lang="en-US" altLang="ko-KR" sz="1600" dirty="0" smtClean="0"/>
              <a:t> </a:t>
            </a:r>
          </a:p>
          <a:p>
            <a:pPr eaLnBrk="1" hangingPunct="1"/>
            <a:endParaRPr lang="en-US" altLang="ko-KR" sz="1800" dirty="0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05" y="3514725"/>
            <a:ext cx="2520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보간탐색</a:t>
            </a:r>
            <a:r>
              <a:rPr lang="en-US" altLang="ko-KR" dirty="0" smtClean="0"/>
              <a:t>(interpolation search)</a:t>
            </a:r>
            <a:endParaRPr lang="ko-KR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사전이나 전화번호부를 탐색하는 방법</a:t>
            </a:r>
            <a:endParaRPr lang="en-US" altLang="ko-KR" smtClean="0"/>
          </a:p>
          <a:p>
            <a:pPr lvl="1" eaLnBrk="1" hangingPunct="1"/>
            <a:r>
              <a:rPr lang="ko-KR" altLang="en-US" smtClean="0">
                <a:latin typeface="Arial" pitchFamily="34" charset="0"/>
              </a:rPr>
              <a:t>‘</a:t>
            </a:r>
            <a:r>
              <a:rPr lang="ko-KR" altLang="en-US" smtClean="0"/>
              <a:t>ㅎ</a:t>
            </a:r>
            <a:r>
              <a:rPr lang="ko-KR" altLang="en-US" smtClean="0">
                <a:latin typeface="Arial" pitchFamily="34" charset="0"/>
              </a:rPr>
              <a:t>’</a:t>
            </a:r>
            <a:r>
              <a:rPr lang="ko-KR" altLang="en-US" smtClean="0"/>
              <a:t>으로 시작하는 단어는 사전의 뒷부분에서 찾음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 </a:t>
            </a:r>
            <a:r>
              <a:rPr lang="ko-KR" altLang="en-US" smtClean="0">
                <a:latin typeface="Arial" pitchFamily="34" charset="0"/>
              </a:rPr>
              <a:t>‘</a:t>
            </a:r>
            <a:r>
              <a:rPr lang="ko-KR" altLang="en-US" smtClean="0"/>
              <a:t>ㄱ</a:t>
            </a:r>
            <a:r>
              <a:rPr lang="en-US" altLang="ko-KR" smtClean="0"/>
              <a:t>'</a:t>
            </a:r>
            <a:r>
              <a:rPr lang="ko-KR" altLang="en-US" smtClean="0"/>
              <a:t>으로 시작하는 단어는 앞부분에서 찾음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탐색키가 존재할 위치를 예측하여 탐색하는 방법</a:t>
            </a:r>
            <a:r>
              <a:rPr lang="en-US" altLang="ko-KR" smtClean="0"/>
              <a:t>: </a:t>
            </a:r>
            <a:r>
              <a:rPr lang="en-US" altLang="ko-KR" i="1" smtClean="0"/>
              <a:t>O(log(n))</a:t>
            </a:r>
            <a:endParaRPr lang="ko-KR" altLang="en-US" smtClean="0"/>
          </a:p>
          <a:p>
            <a:pPr eaLnBrk="1" hangingPunct="1"/>
            <a:r>
              <a:rPr lang="ko-KR" altLang="en-US" smtClean="0"/>
              <a:t>보간 탐색은 이진 탐색과 유사하나 리스트를 불균등 분할하여 탐색</a:t>
            </a:r>
            <a:r>
              <a:rPr lang="en-US" altLang="ko-K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보간탐색</a:t>
            </a:r>
            <a:r>
              <a:rPr lang="en-US" altLang="ko-KR" smtClean="0"/>
              <a:t>(interpolation search)</a:t>
            </a:r>
            <a:endParaRPr lang="ko-KR" altLang="en-US" smtClean="0"/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4599130"/>
            <a:ext cx="55673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1" y="1613765"/>
            <a:ext cx="8467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25537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보간탐색</a:t>
            </a:r>
            <a:r>
              <a:rPr lang="en-US" altLang="ko-KR" smtClean="0"/>
              <a:t>(interpolation search)</a:t>
            </a:r>
            <a:endParaRPr lang="ko-KR" altLang="en-US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66" y="1853825"/>
            <a:ext cx="5283609" cy="171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014065"/>
            <a:ext cx="5850650" cy="159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보간탐색</a:t>
            </a:r>
            <a:r>
              <a:rPr lang="ko-KR" altLang="en-US" dirty="0" smtClean="0"/>
              <a:t> 코드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29329" y="1988840"/>
            <a:ext cx="7920037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interpol_search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key,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n)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low, high, j;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low = 0;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high = n - 1;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while ((list[high] &gt;= key) &amp;&amp; (key &gt; list[low])) 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j = ((float)(key - list[low]) / (list[high] - list[low])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	*(high - low)) + low;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if (key &gt; list[j]) low = j + 1;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else if (key &lt; list[j]) high = j - 1;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else low = j;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(list[low] == key) return(low);  // </a:t>
            </a:r>
            <a:r>
              <a:rPr lang="ko-KR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탐색성공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else return -1;  // </a:t>
            </a:r>
            <a:r>
              <a:rPr lang="ko-KR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탐색실패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5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균형 이진탐색트리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이진 탐색</a:t>
            </a:r>
            <a:r>
              <a:rPr lang="en-US" altLang="ko-KR" dirty="0" smtClean="0">
                <a:latin typeface="Trebuchet MS" pitchFamily="34" charset="0"/>
              </a:rPr>
              <a:t>(binary search)</a:t>
            </a:r>
            <a:r>
              <a:rPr lang="ko-KR" altLang="en-US" dirty="0" smtClean="0">
                <a:latin typeface="Trebuchet MS" pitchFamily="34" charset="0"/>
              </a:rPr>
              <a:t>과 이진 탐색 트리</a:t>
            </a:r>
            <a:r>
              <a:rPr lang="en-US" altLang="ko-KR" dirty="0" smtClean="0">
                <a:latin typeface="Trebuchet MS" pitchFamily="34" charset="0"/>
              </a:rPr>
              <a:t>(binary search tree)</a:t>
            </a:r>
            <a:r>
              <a:rPr lang="ko-KR" altLang="en-US" dirty="0" smtClean="0">
                <a:latin typeface="Trebuchet MS" pitchFamily="34" charset="0"/>
              </a:rPr>
              <a:t>은 근본적으로 같은 원리에 의한 탐색 구조</a:t>
            </a:r>
          </a:p>
          <a:p>
            <a:r>
              <a:rPr lang="ko-KR" altLang="en-US" dirty="0" smtClean="0">
                <a:latin typeface="Trebuchet MS" pitchFamily="34" charset="0"/>
              </a:rPr>
              <a:t>이진 탐색은 자료들이 배열에 저장되어 있으므로 삽입</a:t>
            </a:r>
            <a:r>
              <a:rPr lang="en-US" altLang="ko-KR" dirty="0" smtClean="0">
                <a:latin typeface="Trebuchet MS" pitchFamily="34" charset="0"/>
              </a:rPr>
              <a:t>/</a:t>
            </a:r>
            <a:r>
              <a:rPr lang="ko-KR" altLang="en-US" dirty="0" smtClean="0">
                <a:latin typeface="Trebuchet MS" pitchFamily="34" charset="0"/>
              </a:rPr>
              <a:t>삭제가 매우 비효율</a:t>
            </a:r>
            <a:endParaRPr lang="en-US" altLang="ko-KR" dirty="0" smtClean="0">
              <a:latin typeface="Trebuchet MS" pitchFamily="34" charset="0"/>
            </a:endParaRPr>
          </a:p>
          <a:p>
            <a:r>
              <a:rPr lang="ko-KR" altLang="en-US" dirty="0" smtClean="0">
                <a:latin typeface="Trebuchet MS" pitchFamily="34" charset="0"/>
              </a:rPr>
              <a:t>이진 탐색 트리는 매우 빠르게 삽입</a:t>
            </a:r>
            <a:r>
              <a:rPr lang="en-US" altLang="ko-KR" dirty="0" smtClean="0">
                <a:latin typeface="Trebuchet MS" pitchFamily="34" charset="0"/>
              </a:rPr>
              <a:t>/</a:t>
            </a:r>
            <a:r>
              <a:rPr lang="ko-KR" altLang="en-US" dirty="0" smtClean="0">
                <a:latin typeface="Trebuchet MS" pitchFamily="34" charset="0"/>
              </a:rPr>
              <a:t>삭제 수행</a:t>
            </a:r>
            <a:endParaRPr lang="en-US" altLang="ko-KR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400" dirty="0" smtClean="0"/>
              <a:t>탐색</a:t>
            </a:r>
            <a:r>
              <a:rPr kumimoji="0" lang="en-US" altLang="ko-KR" sz="4400" dirty="0" smtClean="0"/>
              <a:t>(search) </a:t>
            </a:r>
            <a:r>
              <a:rPr lang="ko-KR" altLang="en-US" sz="4400" dirty="0" smtClean="0"/>
              <a:t>이란</a:t>
            </a:r>
            <a:r>
              <a:rPr lang="en-US" altLang="ko-KR" sz="4400" dirty="0" smtClean="0"/>
              <a:t>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0" lang="ko-KR" altLang="en-US" sz="2000" dirty="0" smtClean="0"/>
              <a:t>여러 개의 자료 중에서 원하는 자료를 찾는 작업 </a:t>
            </a:r>
          </a:p>
          <a:p>
            <a:pPr eaLnBrk="1" hangingPunct="1"/>
            <a:r>
              <a:rPr kumimoji="0" lang="ko-KR" altLang="en-US" sz="2000" dirty="0" smtClean="0"/>
              <a:t>컴퓨터가 가장 많이 하는 작업 중의 하나</a:t>
            </a:r>
          </a:p>
          <a:p>
            <a:pPr eaLnBrk="1" hangingPunct="1"/>
            <a:r>
              <a:rPr kumimoji="0" lang="ko-KR" altLang="en-US" sz="2000" dirty="0" smtClean="0"/>
              <a:t>탐색을 효율적으로 수행하는 것은 매우 중요</a:t>
            </a:r>
            <a:r>
              <a:rPr kumimoji="0" lang="en-US" altLang="ko-KR" sz="20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6167927" cy="2767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균형 이진탐색트리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이진탐색트리에서의 </a:t>
            </a:r>
            <a:r>
              <a:rPr lang="ko-KR" altLang="en-US" dirty="0" err="1" smtClean="0">
                <a:latin typeface="Trebuchet MS" pitchFamily="34" charset="0"/>
              </a:rPr>
              <a:t>시간복잡도</a:t>
            </a:r>
            <a:endParaRPr lang="ko-KR" altLang="en-US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균형트리</a:t>
            </a:r>
            <a:r>
              <a:rPr lang="en-US" altLang="ko-KR" dirty="0" smtClean="0">
                <a:latin typeface="Trebuchet MS" pitchFamily="34" charset="0"/>
              </a:rPr>
              <a:t>: O(log(n))</a:t>
            </a: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불균형트리</a:t>
            </a:r>
            <a:r>
              <a:rPr lang="en-US" altLang="ko-KR" dirty="0" smtClean="0">
                <a:latin typeface="Trebuchet MS" pitchFamily="34" charset="0"/>
              </a:rPr>
              <a:t>: O(n), </a:t>
            </a:r>
            <a:r>
              <a:rPr lang="ko-KR" altLang="en-US" dirty="0" err="1" smtClean="0">
                <a:latin typeface="Trebuchet MS" pitchFamily="34" charset="0"/>
              </a:rPr>
              <a:t>순차탐색과</a:t>
            </a:r>
            <a:r>
              <a:rPr lang="ko-KR" altLang="en-US" dirty="0" smtClean="0">
                <a:latin typeface="Trebuchet MS" pitchFamily="34" charset="0"/>
              </a:rPr>
              <a:t> 동일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888940"/>
            <a:ext cx="5085565" cy="33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AVL </a:t>
            </a:r>
            <a:r>
              <a:rPr lang="ko-KR" altLang="en-US" dirty="0" smtClean="0"/>
              <a:t>트리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latin typeface="Trebuchet MS" pitchFamily="34" charset="0"/>
              </a:rPr>
              <a:t>Adelson-</a:t>
            </a:r>
            <a:r>
              <a:rPr lang="en-US" altLang="ko-KR" dirty="0" err="1" smtClean="0">
                <a:latin typeface="Trebuchet MS" pitchFamily="34" charset="0"/>
              </a:rPr>
              <a:t>Velskii</a:t>
            </a:r>
            <a:r>
              <a:rPr lang="ko-KR" altLang="en-US" dirty="0" smtClean="0">
                <a:latin typeface="Trebuchet MS" pitchFamily="34" charset="0"/>
              </a:rPr>
              <a:t>와 </a:t>
            </a:r>
            <a:r>
              <a:rPr lang="en-US" altLang="ko-KR" dirty="0" smtClean="0">
                <a:latin typeface="Trebuchet MS" pitchFamily="34" charset="0"/>
              </a:rPr>
              <a:t>Landis</a:t>
            </a:r>
            <a:r>
              <a:rPr lang="ko-KR" altLang="en-US" dirty="0" smtClean="0">
                <a:latin typeface="Trebuchet MS" pitchFamily="34" charset="0"/>
              </a:rPr>
              <a:t>에 의해 </a:t>
            </a:r>
            <a:r>
              <a:rPr lang="en-US" altLang="ko-KR" dirty="0" smtClean="0">
                <a:latin typeface="Trebuchet MS" pitchFamily="34" charset="0"/>
              </a:rPr>
              <a:t>1962</a:t>
            </a:r>
            <a:r>
              <a:rPr lang="ko-KR" altLang="en-US" dirty="0" smtClean="0">
                <a:latin typeface="Trebuchet MS" pitchFamily="34" charset="0"/>
              </a:rPr>
              <a:t>년에 제안된 트리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Trebuchet MS" pitchFamily="34" charset="0"/>
              </a:rPr>
              <a:t>모든 노드의 왼쪽과 오른쪽 </a:t>
            </a:r>
            <a:r>
              <a:rPr lang="ko-KR" altLang="en-US" dirty="0" err="1" smtClean="0">
                <a:latin typeface="Trebuchet MS" pitchFamily="34" charset="0"/>
              </a:rPr>
              <a:t>서브트리의</a:t>
            </a:r>
            <a:r>
              <a:rPr lang="ko-KR" altLang="en-US" dirty="0" smtClean="0">
                <a:latin typeface="Trebuchet MS" pitchFamily="34" charset="0"/>
              </a:rPr>
              <a:t> 높이 차가 </a:t>
            </a:r>
            <a:r>
              <a:rPr lang="en-US" altLang="ko-KR" dirty="0" smtClean="0">
                <a:latin typeface="Trebuchet MS" pitchFamily="34" charset="0"/>
              </a:rPr>
              <a:t>1</a:t>
            </a:r>
            <a:r>
              <a:rPr lang="ko-KR" altLang="en-US" dirty="0" smtClean="0">
                <a:latin typeface="Trebuchet MS" pitchFamily="34" charset="0"/>
              </a:rPr>
              <a:t>이하인 이진탐색트리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Trebuchet MS" pitchFamily="34" charset="0"/>
              </a:rPr>
              <a:t>트리가 </a:t>
            </a:r>
            <a:r>
              <a:rPr lang="ko-KR" altLang="en-US" dirty="0" err="1" smtClean="0">
                <a:latin typeface="Trebuchet MS" pitchFamily="34" charset="0"/>
              </a:rPr>
              <a:t>비균형</a:t>
            </a:r>
            <a:r>
              <a:rPr lang="ko-KR" altLang="en-US" dirty="0" smtClean="0">
                <a:latin typeface="Trebuchet MS" pitchFamily="34" charset="0"/>
              </a:rPr>
              <a:t> 상태로 되면 스스로 노드들을 재배치하여 균형 상태 유지</a:t>
            </a:r>
            <a:r>
              <a:rPr lang="en-US" altLang="ko-KR" dirty="0" smtClean="0">
                <a:latin typeface="Trebuchet MS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AVL </a:t>
            </a:r>
            <a:r>
              <a:rPr lang="ko-KR" altLang="en-US" dirty="0" smtClean="0"/>
              <a:t>트리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Trebuchet MS" pitchFamily="34" charset="0"/>
              </a:rPr>
              <a:t>평균</a:t>
            </a:r>
            <a:r>
              <a:rPr lang="en-US" altLang="ko-KR" dirty="0" smtClean="0">
                <a:latin typeface="Trebuchet MS" pitchFamily="34" charset="0"/>
              </a:rPr>
              <a:t>, </a:t>
            </a:r>
            <a:r>
              <a:rPr lang="ko-KR" altLang="en-US" dirty="0" smtClean="0">
                <a:latin typeface="Trebuchet MS" pitchFamily="34" charset="0"/>
              </a:rPr>
              <a:t>최선</a:t>
            </a:r>
            <a:r>
              <a:rPr lang="en-US" altLang="ko-KR" dirty="0" smtClean="0">
                <a:latin typeface="Trebuchet MS" pitchFamily="34" charset="0"/>
              </a:rPr>
              <a:t>, </a:t>
            </a:r>
            <a:r>
              <a:rPr lang="ko-KR" altLang="en-US" dirty="0" smtClean="0">
                <a:latin typeface="Trebuchet MS" pitchFamily="34" charset="0"/>
              </a:rPr>
              <a:t>최악 시간적복잡도</a:t>
            </a:r>
            <a:r>
              <a:rPr lang="en-US" altLang="ko-KR" dirty="0" smtClean="0">
                <a:latin typeface="Trebuchet MS" pitchFamily="34" charset="0"/>
              </a:rPr>
              <a:t>: O(log(n))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균형 인수</a:t>
            </a:r>
            <a:r>
              <a:rPr lang="en-US" altLang="ko-KR" dirty="0" smtClean="0"/>
              <a:t>(balance factor)                                                         =(</a:t>
            </a:r>
            <a:r>
              <a:rPr lang="ko-KR" altLang="en-US" dirty="0" smtClean="0"/>
              <a:t>왼쪽 서브 트리의 높이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오른쪽 서브 트리의 높이</a:t>
            </a:r>
            <a:r>
              <a:rPr lang="en-US" altLang="ko-KR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모든 노드의 균형 인수가 </a:t>
            </a:r>
            <a:r>
              <a:rPr lang="en-US" altLang="ko-KR" dirty="0" smtClean="0"/>
              <a:t>±1 </a:t>
            </a:r>
            <a:r>
              <a:rPr lang="ko-KR" altLang="en-US" dirty="0" smtClean="0"/>
              <a:t>이하이면 </a:t>
            </a:r>
            <a:r>
              <a:rPr lang="en-US" altLang="ko-KR" dirty="0" smtClean="0"/>
              <a:t>AVL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 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699030"/>
            <a:ext cx="6435715" cy="213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4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연산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>
                <a:latin typeface="Trebuchet MS" pitchFamily="34" charset="0"/>
              </a:rPr>
              <a:t>탐색연산</a:t>
            </a:r>
            <a:r>
              <a:rPr lang="en-US" altLang="ko-KR" sz="2400" smtClean="0">
                <a:latin typeface="Trebuchet MS" pitchFamily="34" charset="0"/>
              </a:rPr>
              <a:t>: </a:t>
            </a:r>
            <a:r>
              <a:rPr lang="ko-KR" altLang="en-US" sz="2400" smtClean="0">
                <a:latin typeface="Trebuchet MS" pitchFamily="34" charset="0"/>
              </a:rPr>
              <a:t>이진탐색트리와 동일</a:t>
            </a:r>
          </a:p>
          <a:p>
            <a:pPr algn="just" eaLnBrk="1" hangingPunct="1">
              <a:lnSpc>
                <a:spcPct val="90000"/>
              </a:lnSpc>
            </a:pPr>
            <a:r>
              <a:rPr lang="ko-KR" altLang="en-US" sz="2400" smtClean="0"/>
              <a:t>삽입 연산과 삭제 연산 시 균형 상태가 깨질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 있음</a:t>
            </a:r>
            <a:endParaRPr lang="en-US" altLang="ko-KR" sz="2400" smtClean="0"/>
          </a:p>
          <a:p>
            <a:pPr algn="just" eaLnBrk="1" hangingPunct="1">
              <a:lnSpc>
                <a:spcPct val="90000"/>
              </a:lnSpc>
            </a:pPr>
            <a:r>
              <a:rPr lang="ko-KR" altLang="en-US" sz="2400" smtClean="0"/>
              <a:t>삽입 연산</a:t>
            </a:r>
            <a:endParaRPr lang="en-US" altLang="ko-KR" sz="24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000" smtClean="0"/>
              <a:t>삽입 위치에서 루트까지의 경로에 있는 조상 노드들의 균형 인수 영향 </a:t>
            </a:r>
            <a:endParaRPr lang="en-US" altLang="ko-KR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000" smtClean="0"/>
              <a:t>삽입 후에 불균형 상태로 변한 가장 가까운 조상 노드</a:t>
            </a:r>
            <a:r>
              <a:rPr lang="en-US" altLang="ko-KR" sz="2000" smtClean="0"/>
              <a:t>(</a:t>
            </a:r>
            <a:r>
              <a:rPr lang="ko-KR" altLang="en-US" sz="2000" smtClean="0"/>
              <a:t>균형 인수가  </a:t>
            </a:r>
            <a:r>
              <a:rPr lang="en-US" altLang="ko-KR" sz="2000" smtClean="0"/>
              <a:t>±2</a:t>
            </a:r>
            <a:r>
              <a:rPr lang="ko-KR" altLang="en-US" sz="2000" smtClean="0"/>
              <a:t>가 된 가장 가까운 조상 노드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서브 트리들에 대하여 다시 재균형</a:t>
            </a:r>
            <a:endParaRPr lang="en-US" altLang="ko-KR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000" smtClean="0"/>
              <a:t>삽입 노드부터 균형 인수가 </a:t>
            </a:r>
            <a:r>
              <a:rPr lang="en-US" altLang="ko-KR" sz="2000" smtClean="0"/>
              <a:t>±2</a:t>
            </a:r>
            <a:r>
              <a:rPr lang="ko-KR" altLang="en-US" sz="2000" smtClean="0"/>
              <a:t>가 된 가장 가까운 조상 노드까지 회전</a:t>
            </a:r>
            <a:r>
              <a:rPr lang="en-US" altLang="ko-KR" sz="2000" smtClean="0"/>
              <a:t> </a:t>
            </a:r>
            <a:endParaRPr lang="en-US" altLang="ko-KR" sz="200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삽입연산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33475"/>
            <a:ext cx="6605587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4351338"/>
            <a:ext cx="3055937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AVL</a:t>
            </a:r>
            <a:r>
              <a:rPr lang="ko-KR" altLang="en-US" smtClean="0"/>
              <a:t>트리의 삽입연산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69644" y="1673805"/>
            <a:ext cx="6239407" cy="471989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365937" y="5685513"/>
            <a:ext cx="1260140" cy="202877"/>
            <a:chOff x="6372200" y="6059698"/>
            <a:chExt cx="1355509" cy="215103"/>
          </a:xfrm>
          <a:solidFill>
            <a:schemeClr val="bg1"/>
          </a:solidFill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2200" y="6084295"/>
              <a:ext cx="561265" cy="158618"/>
            </a:xfrm>
            <a:prstGeom prst="rect">
              <a:avLst/>
            </a:prstGeom>
            <a:grpFill/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8452" y="6084295"/>
              <a:ext cx="499257" cy="190506"/>
            </a:xfrm>
            <a:prstGeom prst="rect">
              <a:avLst/>
            </a:prstGeom>
            <a:grpFill/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2270" y="6059698"/>
              <a:ext cx="180020" cy="171693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LL </a:t>
            </a:r>
            <a:r>
              <a:rPr lang="ko-KR" altLang="en-US" smtClean="0"/>
              <a:t>회전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28800"/>
            <a:ext cx="4276725" cy="2228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4122" y="39223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AVLNode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rotate_left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AVLNode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AVLNode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child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-&gt;right;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&gt;right = child-&gt;left;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child-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&gt;left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루트 반환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child;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RR </a:t>
            </a:r>
            <a:r>
              <a:rPr lang="ko-KR" altLang="en-US" smtClean="0"/>
              <a:t>회전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45" y="1628800"/>
            <a:ext cx="4572000" cy="2209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41730" y="4104075"/>
            <a:ext cx="55356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AVLNode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rotate_right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AVLNode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AVLNode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child =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left;</a:t>
            </a:r>
          </a:p>
          <a:p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parent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 = child-&gt;right;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child-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&gt;right =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루트를 반환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child;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RL </a:t>
            </a:r>
            <a:r>
              <a:rPr lang="ko-KR" altLang="en-US" smtClean="0"/>
              <a:t>회전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262187"/>
            <a:ext cx="6810375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LR </a:t>
            </a:r>
            <a:r>
              <a:rPr lang="ko-KR" altLang="en-US" smtClean="0"/>
              <a:t>회전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266950"/>
            <a:ext cx="690562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400" dirty="0" err="1" smtClean="0"/>
              <a:t>탐색키</a:t>
            </a:r>
            <a:endParaRPr lang="en-US" altLang="ko-KR" sz="4400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0" lang="ko-KR" altLang="en-US" sz="2000" b="1" dirty="0" err="1" smtClean="0"/>
              <a:t>탐색키</a:t>
            </a:r>
            <a:r>
              <a:rPr kumimoji="0" lang="en-US" altLang="ko-KR" sz="2000" dirty="0" smtClean="0"/>
              <a:t>(search key)</a:t>
            </a:r>
          </a:p>
          <a:p>
            <a:pPr lvl="1" eaLnBrk="1" hangingPunct="1"/>
            <a:r>
              <a:rPr kumimoji="0" lang="ko-KR" altLang="en-US" sz="1800" dirty="0" smtClean="0"/>
              <a:t>항목과 항목을 구별해주는 키</a:t>
            </a:r>
            <a:r>
              <a:rPr kumimoji="0" lang="en-US" altLang="ko-KR" sz="1800" dirty="0" smtClean="0"/>
              <a:t>(key)</a:t>
            </a:r>
          </a:p>
          <a:p>
            <a:pPr eaLnBrk="1" hangingPunct="1"/>
            <a:r>
              <a:rPr kumimoji="0" lang="ko-KR" altLang="en-US" sz="2000" dirty="0" smtClean="0"/>
              <a:t>탐색을 위하여 사용되는 자료 구조</a:t>
            </a:r>
          </a:p>
          <a:p>
            <a:pPr lvl="1" eaLnBrk="1" hangingPunct="1"/>
            <a:r>
              <a:rPr kumimoji="0" lang="ko-KR" altLang="en-US" sz="1800" dirty="0" smtClean="0"/>
              <a:t>배열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연결 리스트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트리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그래프 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3474005"/>
            <a:ext cx="4743679" cy="25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AVL </a:t>
            </a:r>
            <a:r>
              <a:rPr lang="ko-KR" altLang="en-US" dirty="0" smtClean="0"/>
              <a:t>트리의 구축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583795"/>
            <a:ext cx="6390710" cy="488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차수가 </a:t>
            </a:r>
            <a:r>
              <a:rPr lang="en-US" altLang="ko-KR" sz="2000" smtClean="0"/>
              <a:t>2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인 노드를 가지는 트리</a:t>
            </a:r>
            <a:endParaRPr lang="en-US" altLang="ko-KR" sz="2000" smtClean="0"/>
          </a:p>
          <a:p>
            <a:r>
              <a:rPr lang="en-US" altLang="ko-KR" sz="2000" smtClean="0"/>
              <a:t>2-</a:t>
            </a:r>
            <a:r>
              <a:rPr lang="ko-KR" altLang="en-US" sz="2000" smtClean="0"/>
              <a:t>노드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이진탐색트리 처럼 하나의 데이터 </a:t>
            </a:r>
            <a:r>
              <a:rPr lang="en-US" altLang="ko-KR" sz="1800" smtClean="0"/>
              <a:t>k1</a:t>
            </a:r>
            <a:r>
              <a:rPr lang="ko-KR" altLang="en-US" sz="1800" smtClean="0"/>
              <a:t>와 두 개의 자식 노드를 가진다</a:t>
            </a:r>
            <a:endParaRPr lang="ko-KR" altLang="en-US" sz="1800" smtClean="0">
              <a:latin typeface="Trebuchet MS" pitchFamily="34" charset="0"/>
            </a:endParaRPr>
          </a:p>
          <a:p>
            <a:r>
              <a:rPr lang="en-US" altLang="ko-KR" sz="2000" smtClean="0"/>
              <a:t>3-</a:t>
            </a:r>
            <a:r>
              <a:rPr lang="ko-KR" altLang="en-US" sz="2000" smtClean="0"/>
              <a:t>노드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2</a:t>
            </a:r>
            <a:r>
              <a:rPr lang="ko-KR" altLang="en-US" sz="1800" smtClean="0"/>
              <a:t>개의 데이터 </a:t>
            </a:r>
            <a:r>
              <a:rPr lang="en-US" altLang="ko-KR" sz="1800" smtClean="0"/>
              <a:t>k1, k2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자식노드를 가진다</a:t>
            </a:r>
            <a:endParaRPr lang="en-US" altLang="ko-KR" sz="1800" smtClean="0"/>
          </a:p>
          <a:p>
            <a:r>
              <a:rPr lang="ko-KR" altLang="en-US" sz="2000" smtClean="0"/>
              <a:t>왼쪽 서브 트리에 있는 데이터들은 모두 </a:t>
            </a:r>
            <a:r>
              <a:rPr lang="en-US" altLang="ko-KR" sz="2000" smtClean="0"/>
              <a:t>k1</a:t>
            </a:r>
            <a:r>
              <a:rPr lang="ko-KR" altLang="en-US" sz="2000" smtClean="0"/>
              <a:t>보다 작은 값이다 </a:t>
            </a:r>
            <a:endParaRPr lang="en-US" altLang="ko-KR" sz="2000" smtClean="0"/>
          </a:p>
          <a:p>
            <a:r>
              <a:rPr lang="ko-KR" altLang="en-US" sz="2000" smtClean="0"/>
              <a:t>중간 서브 트리에 있는 값들은 모두 </a:t>
            </a:r>
            <a:r>
              <a:rPr lang="en-US" altLang="ko-KR" sz="2000" smtClean="0"/>
              <a:t>k1</a:t>
            </a:r>
            <a:r>
              <a:rPr lang="ko-KR" altLang="en-US" sz="2000" smtClean="0"/>
              <a:t>보다 크고 </a:t>
            </a:r>
            <a:r>
              <a:rPr lang="en-US" altLang="ko-KR" sz="2000" smtClean="0"/>
              <a:t>k2</a:t>
            </a:r>
            <a:r>
              <a:rPr lang="ko-KR" altLang="en-US" sz="2000" smtClean="0"/>
              <a:t>보다 작다 </a:t>
            </a:r>
            <a:endParaRPr lang="en-US" altLang="ko-KR" sz="2000" smtClean="0"/>
          </a:p>
          <a:p>
            <a:r>
              <a:rPr lang="ko-KR" altLang="en-US" sz="2000" smtClean="0"/>
              <a:t>오른쪽에 있는 데이터들은 모두 </a:t>
            </a:r>
            <a:r>
              <a:rPr lang="en-US" altLang="ko-KR" sz="2000" smtClean="0"/>
              <a:t>k2</a:t>
            </a:r>
            <a:r>
              <a:rPr lang="ko-KR" altLang="en-US" sz="2000" smtClean="0"/>
              <a:t>보다 크다</a:t>
            </a: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 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042988"/>
            <a:ext cx="40894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587750"/>
            <a:ext cx="503078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삽입의 예 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14563"/>
            <a:ext cx="827722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탐색 프로그램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29329" y="1718810"/>
            <a:ext cx="7920038" cy="461664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tree23_search(Tree23Node *root,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if( root == NULL ) 			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트리가 비어 있으면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FALSE;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else if( key == root-&gt;key1 ) 		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루트의 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==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키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TRUE;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else if( root-&gt;type == TWO_NODE ) { 			// 2-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if( key &lt; root-&gt;key1 )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tree23_search(root-&gt;left,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tree23_search(root-&gt;right,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else { 							// 3-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if( key &lt; root-&gt;key1 )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tree23_search(root-&gt;left,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if( key &gt; root-&gt;key2 )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tree23_search(root-&gt;right,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tree23_search(root-&gt;middle,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단말노드 분리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3863"/>
            <a:ext cx="3419475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63713"/>
            <a:ext cx="4510087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비단말노드 분리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1050925"/>
            <a:ext cx="3421062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루트노드 분리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133475"/>
            <a:ext cx="4054475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순차 탐색</a:t>
            </a:r>
            <a:r>
              <a:rPr lang="en-US" altLang="ko-KR" smtClean="0"/>
              <a:t>(sequential search)</a:t>
            </a:r>
            <a:r>
              <a:rPr lang="ko-KR" alt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탐색 방법 중에서 가장 간단하고 직접적인 탐색 방법</a:t>
            </a:r>
          </a:p>
          <a:p>
            <a:pPr eaLnBrk="1" hangingPunct="1"/>
            <a:r>
              <a:rPr lang="ko-KR" altLang="en-US" dirty="0" smtClean="0"/>
              <a:t>정렬되지 않은 배열을 처음부터 마지막까지 하나씩 검사하는 방법</a:t>
            </a:r>
            <a:endParaRPr lang="en-US" altLang="ko-KR" dirty="0" smtClean="0"/>
          </a:p>
          <a:p>
            <a:r>
              <a:rPr lang="ko-KR" altLang="en-US" dirty="0" smtClean="0"/>
              <a:t>평균 비교 횟수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 성공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(n+1)/2</a:t>
            </a:r>
            <a:r>
              <a:rPr lang="ko-KR" altLang="en-US" dirty="0" smtClean="0"/>
              <a:t>번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 실패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비교</a:t>
            </a:r>
            <a:endParaRPr lang="en-US" altLang="ko-KR" dirty="0" smtClean="0"/>
          </a:p>
          <a:p>
            <a:r>
              <a:rPr lang="ko-KR" altLang="en-US" dirty="0" smtClean="0"/>
              <a:t>시간 복잡도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O(n)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순차 탐색</a:t>
            </a:r>
            <a:r>
              <a:rPr lang="en-US" altLang="ko-KR" smtClean="0"/>
              <a:t>(sequential search)</a:t>
            </a:r>
            <a:r>
              <a:rPr lang="ko-KR" altLang="en-US" smtClean="0"/>
              <a:t>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0707" y="1898830"/>
            <a:ext cx="7953183" cy="21175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seq_search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key,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low,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high)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for(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=low;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&lt;=high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if(list[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]==key)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  	return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성공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return -1;    	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실패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3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순차 탐색</a:t>
            </a:r>
            <a:r>
              <a:rPr lang="en-US" altLang="ko-KR" smtClean="0"/>
              <a:t>(sequential search)</a:t>
            </a:r>
            <a:r>
              <a:rPr lang="ko-KR" altLang="en-US" smtClean="0"/>
              <a:t> </a:t>
            </a:r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628800"/>
            <a:ext cx="5792166" cy="4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4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개선된 순차탐색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리스트 끝에 탐색 키 저장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258870"/>
            <a:ext cx="5297308" cy="408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개선된 순차탐색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21550" y="1943835"/>
            <a:ext cx="8153400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seq_search2(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key,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low,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high)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endParaRPr lang="en-US" altLang="ko-KR" sz="1400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list[high+1] = key; 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키 값을 찾으면 종료 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for(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=low;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list[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 != key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++) 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endParaRPr lang="en-US" altLang="ko-KR" sz="1400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if(</a:t>
            </a:r>
            <a:r>
              <a:rPr lang="en-US" altLang="ko-KR" sz="14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==(high+1)) return -1; 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실패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else     return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         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성공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0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</a:t>
            </a:r>
            <a:r>
              <a:rPr lang="en-US" altLang="ko-KR" smtClean="0"/>
              <a:t>(binary search)</a:t>
            </a:r>
            <a:endParaRPr lang="ko-KR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/>
              <a:t>정렬된 배열의 중앙에 있는 값을 조사하여 찾고자 하는 항목이 왼쪽 또는 오른쪽 부분 배열에 있는지를 알아내어 탐색의 범위를 반으로 줄여가며 탐색 진행</a:t>
            </a:r>
            <a:r>
              <a:rPr lang="en-US" altLang="ko-KR" sz="1800" dirty="0" smtClean="0"/>
              <a:t> </a:t>
            </a:r>
          </a:p>
          <a:p>
            <a:pPr eaLnBrk="1" hangingPunct="1"/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10</a:t>
            </a:r>
            <a:r>
              <a:rPr lang="ko-KR" altLang="en-US" sz="1800" dirty="0" smtClean="0"/>
              <a:t>억 명중에서 특정한 이름 탐색</a:t>
            </a:r>
          </a:p>
          <a:p>
            <a:pPr lvl="1" eaLnBrk="1" hangingPunct="1"/>
            <a:r>
              <a:rPr lang="ko-KR" altLang="en-US" sz="1600" dirty="0" err="1" smtClean="0"/>
              <a:t>이진탐색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단지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번의 비교 필요</a:t>
            </a:r>
          </a:p>
          <a:p>
            <a:pPr lvl="1" eaLnBrk="1" hangingPunct="1"/>
            <a:r>
              <a:rPr lang="ko-KR" altLang="en-US" sz="1600" dirty="0" smtClean="0"/>
              <a:t>순차 탐색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평균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억 번의 비교 필요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99030"/>
            <a:ext cx="5310590" cy="212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18375</TotalTime>
  <Words>810</Words>
  <Application>Microsoft Office PowerPoint</Application>
  <PresentationFormat>화면 슬라이드 쇼(4:3)</PresentationFormat>
  <Paragraphs>181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HY얕은샘물M</vt:lpstr>
      <vt:lpstr>굴림</vt:lpstr>
      <vt:lpstr>돋움체</vt:lpstr>
      <vt:lpstr>Arial</vt:lpstr>
      <vt:lpstr>Trebuchet MS</vt:lpstr>
      <vt:lpstr>Tw Cen MT</vt:lpstr>
      <vt:lpstr>Wingdings</vt:lpstr>
      <vt:lpstr>Wingdings 2</vt:lpstr>
      <vt:lpstr>가을</vt:lpstr>
      <vt:lpstr>13장 탐색</vt:lpstr>
      <vt:lpstr>탐색(search) 이란?</vt:lpstr>
      <vt:lpstr>탐색키</vt:lpstr>
      <vt:lpstr>순차 탐색(sequential search) </vt:lpstr>
      <vt:lpstr>순차 탐색(sequential search) </vt:lpstr>
      <vt:lpstr>순차 탐색(sequential search) </vt:lpstr>
      <vt:lpstr>개선된 순차탐색</vt:lpstr>
      <vt:lpstr>개선된 순차탐색</vt:lpstr>
      <vt:lpstr>이진탐색(binary search)</vt:lpstr>
      <vt:lpstr>이진탐색</vt:lpstr>
      <vt:lpstr>이진탐색 알고리즘</vt:lpstr>
      <vt:lpstr>이진탐색 알고리즘</vt:lpstr>
      <vt:lpstr>이진탐색</vt:lpstr>
      <vt:lpstr>색인 순차탐색 (indexed sequential search)</vt:lpstr>
      <vt:lpstr>보간탐색(interpolation search)</vt:lpstr>
      <vt:lpstr>보간탐색(interpolation search)</vt:lpstr>
      <vt:lpstr>보간탐색(interpolation search)</vt:lpstr>
      <vt:lpstr>보간탐색 코드</vt:lpstr>
      <vt:lpstr>균형 이진탐색트리</vt:lpstr>
      <vt:lpstr>균형 이진탐색트리</vt:lpstr>
      <vt:lpstr>AVL 트리</vt:lpstr>
      <vt:lpstr>AVL 트리</vt:lpstr>
      <vt:lpstr>AVL 트리의 연산</vt:lpstr>
      <vt:lpstr>AVL 트리의 삽입연산</vt:lpstr>
      <vt:lpstr>AVL트리의 삽입연산</vt:lpstr>
      <vt:lpstr>LL 회전 방법 </vt:lpstr>
      <vt:lpstr>RR 회전 방법 </vt:lpstr>
      <vt:lpstr>RL 회전 방법 </vt:lpstr>
      <vt:lpstr>LR 회전 방법 </vt:lpstr>
      <vt:lpstr>AVL 트리의 구축</vt:lpstr>
      <vt:lpstr>2-3 트리</vt:lpstr>
      <vt:lpstr>2-3 트리 </vt:lpstr>
      <vt:lpstr>2-3 트리 삽입의 예 </vt:lpstr>
      <vt:lpstr>2-3 트리 탐색 프로그램</vt:lpstr>
      <vt:lpstr>2-3 트리 단말노드 분리</vt:lpstr>
      <vt:lpstr>2-3 트리 비단말노드 분리</vt:lpstr>
      <vt:lpstr>2-3 트리 루트노드 분리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hsoh</cp:lastModifiedBy>
  <cp:revision>370</cp:revision>
  <dcterms:created xsi:type="dcterms:W3CDTF">2004-02-19T02:52:38Z</dcterms:created>
  <dcterms:modified xsi:type="dcterms:W3CDTF">2023-05-25T01:28:33Z</dcterms:modified>
</cp:coreProperties>
</file>