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notesMasterIdLst>
    <p:notesMasterId r:id="rId40"/>
  </p:notesMasterIdLst>
  <p:sldIdLst>
    <p:sldId id="292" r:id="rId2"/>
    <p:sldId id="509" r:id="rId3"/>
    <p:sldId id="534" r:id="rId4"/>
    <p:sldId id="357" r:id="rId5"/>
    <p:sldId id="510" r:id="rId6"/>
    <p:sldId id="511" r:id="rId7"/>
    <p:sldId id="512" r:id="rId8"/>
    <p:sldId id="513" r:id="rId9"/>
    <p:sldId id="514" r:id="rId10"/>
    <p:sldId id="515" r:id="rId11"/>
    <p:sldId id="516" r:id="rId12"/>
    <p:sldId id="517" r:id="rId13"/>
    <p:sldId id="518" r:id="rId14"/>
    <p:sldId id="519" r:id="rId15"/>
    <p:sldId id="530" r:id="rId16"/>
    <p:sldId id="532" r:id="rId17"/>
    <p:sldId id="533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20" r:id="rId26"/>
    <p:sldId id="521" r:id="rId27"/>
    <p:sldId id="526" r:id="rId28"/>
    <p:sldId id="522" r:id="rId29"/>
    <p:sldId id="527" r:id="rId30"/>
    <p:sldId id="535" r:id="rId31"/>
    <p:sldId id="537" r:id="rId32"/>
    <p:sldId id="536" r:id="rId33"/>
    <p:sldId id="523" r:id="rId34"/>
    <p:sldId id="524" r:id="rId35"/>
    <p:sldId id="531" r:id="rId36"/>
    <p:sldId id="529" r:id="rId37"/>
    <p:sldId id="525" r:id="rId38"/>
    <p:sldId id="545" r:id="rId3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A4A3A4"/>
          </p15:clr>
        </p15:guide>
        <p15:guide id="2" pos="28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48F"/>
    <a:srgbClr val="3366FF"/>
    <a:srgbClr val="3399FF"/>
    <a:srgbClr val="FF3300"/>
    <a:srgbClr val="FF66CC"/>
    <a:srgbClr val="003300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100" d="100"/>
          <a:sy n="100" d="100"/>
        </p:scale>
        <p:origin x="1328" y="64"/>
      </p:cViewPr>
      <p:guideLst>
        <p:guide orient="horz" pos="2472"/>
        <p:guide pos="28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8083D-04A9-4710-955C-3C07C932E250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D5122-81E1-420D-99B2-2132B5B7A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09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117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398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71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662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949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213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703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206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532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322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82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9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94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260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490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1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23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651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624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979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3731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356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7198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04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9049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9341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605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461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41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176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683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17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47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485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84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855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574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5122-81E1-420D-99B2-2132B5B7AA8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7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833AB2E-4427-4E2A-B995-406BBEA6F02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0609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5162D2-BC75-4D8D-B6F5-35485F52454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444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A235CBAE-E8B4-42EE-8A82-85AC096DD65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777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188913"/>
            <a:ext cx="8229600" cy="59372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62BDF-BAFE-4376-AC16-CA642ABEF8E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906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1D9F14-25E3-4BC3-A6B2-9FF7B7493B2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2961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221D94B-6120-4A85-B9BB-EA3F30305F1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9473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1E946AE6-3CF4-4F53-BE99-6DF0D0326CE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184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C2E6C98-F627-494D-A66D-79887E8697B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6376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1398277-BA4B-48E0-B6B6-85897FC4A0F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189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0F47E39-E1AD-4F9D-96CC-3D13846D8B1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903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A5E6783-2B29-4F05-AAB5-8E06D383AB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420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E35753EF-BE60-4CD9-8F46-42FF376500D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15940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A862BDF-BAFE-4376-AC16-CA642ABEF8E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풀어쓴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endParaRPr lang="ko-KR" altLang="en-US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590925" y="6535738"/>
            <a:ext cx="1125629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endParaRPr lang="en-US" altLang="ko-KR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풀어쓴 자료구조</a:t>
            </a:r>
          </a:p>
        </p:txBody>
      </p:sp>
      <p:pic>
        <p:nvPicPr>
          <p:cNvPr id="18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4" descr="MCj03433610000[1]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32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+mj-ea"/>
              </a:rPr>
              <a:t>14</a:t>
            </a:r>
            <a:r>
              <a:rPr lang="ko-KR" altLang="en-US" smtClean="0">
                <a:latin typeface="+mj-ea"/>
              </a:rPr>
              <a:t>장 </a:t>
            </a:r>
            <a:r>
              <a:rPr lang="ko-KR" altLang="en-US" dirty="0" err="1" smtClean="0">
                <a:latin typeface="+mj-ea"/>
              </a:rPr>
              <a:t>해싱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해시함수</a:t>
            </a:r>
            <a:endParaRPr lang="ko-KR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2000" dirty="0" smtClean="0"/>
              <a:t>좋은 해시 함수의 조건 </a:t>
            </a:r>
          </a:p>
          <a:p>
            <a:pPr lvl="1" eaLnBrk="1" hangingPunct="1"/>
            <a:r>
              <a:rPr lang="ko-KR" altLang="en-US" sz="1800" dirty="0" smtClean="0">
                <a:solidFill>
                  <a:srgbClr val="FF0000"/>
                </a:solidFill>
              </a:rPr>
              <a:t>충돌이 적어야 </a:t>
            </a:r>
            <a:r>
              <a:rPr lang="ko-KR" altLang="en-US" sz="1800" dirty="0" smtClean="0">
                <a:solidFill>
                  <a:srgbClr val="FF0000"/>
                </a:solidFill>
              </a:rPr>
              <a:t>함 </a:t>
            </a:r>
            <a:r>
              <a:rPr lang="en-US" altLang="ko-KR" sz="1800" dirty="0" smtClean="0">
                <a:solidFill>
                  <a:srgbClr val="FF0000"/>
                </a:solidFill>
              </a:rPr>
              <a:t>: </a:t>
            </a:r>
            <a:r>
              <a:rPr lang="ko-KR" altLang="en-US" sz="1800" dirty="0" err="1" smtClean="0"/>
              <a:t>해시함수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값이 해시테이블의 주소 영역 내에서 </a:t>
            </a:r>
            <a:r>
              <a:rPr lang="ko-KR" altLang="en-US" sz="1800" dirty="0" smtClean="0">
                <a:solidFill>
                  <a:srgbClr val="FF0000"/>
                </a:solidFill>
              </a:rPr>
              <a:t>고르게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분포되어야</a:t>
            </a:r>
            <a:r>
              <a:rPr lang="ko-KR" altLang="en-US" sz="1800" dirty="0" smtClean="0">
                <a:solidFill>
                  <a:srgbClr val="FF0000"/>
                </a:solidFill>
              </a:rPr>
              <a:t> </a:t>
            </a:r>
            <a:r>
              <a:rPr lang="ko-KR" altLang="en-US" sz="1800" dirty="0"/>
              <a:t>함</a:t>
            </a:r>
            <a:endParaRPr lang="en-US" altLang="ko-KR" sz="1800" dirty="0" smtClean="0"/>
          </a:p>
          <a:p>
            <a:pPr lvl="1" eaLnBrk="1" hangingPunct="1"/>
            <a:r>
              <a:rPr lang="ko-KR" altLang="en-US" sz="1800" dirty="0" smtClean="0">
                <a:solidFill>
                  <a:srgbClr val="FF0000"/>
                </a:solidFill>
              </a:rPr>
              <a:t>계산이 빨라야 </a:t>
            </a:r>
            <a:r>
              <a:rPr lang="ko-KR" altLang="en-US" sz="1800" dirty="0"/>
              <a:t>함</a:t>
            </a:r>
            <a:endParaRPr lang="en-US" altLang="ko-KR" sz="1800" dirty="0" smtClean="0"/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3158970"/>
            <a:ext cx="3737915" cy="292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dirty="0" err="1" smtClean="0"/>
              <a:t>해시함수</a:t>
            </a:r>
            <a:endParaRPr lang="ko-KR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2000" dirty="0" smtClean="0">
                <a:latin typeface="Trebuchet MS" pitchFamily="34" charset="0"/>
              </a:rPr>
              <a:t>제산 함수 </a:t>
            </a:r>
          </a:p>
          <a:p>
            <a:pPr lvl="1" eaLnBrk="1" hangingPunct="1"/>
            <a:r>
              <a:rPr lang="en-US" altLang="ko-KR" sz="1800" dirty="0" smtClean="0">
                <a:latin typeface="Trebuchet MS" pitchFamily="34" charset="0"/>
              </a:rPr>
              <a:t>h(k)=k mod M  </a:t>
            </a:r>
          </a:p>
          <a:p>
            <a:pPr lvl="1" eaLnBrk="1" hangingPunct="1"/>
            <a:r>
              <a:rPr lang="ko-KR" altLang="en-US" sz="1800" dirty="0" smtClean="0">
                <a:latin typeface="Trebuchet MS" pitchFamily="34" charset="0"/>
              </a:rPr>
              <a:t>해시 테이블의 크기 </a:t>
            </a:r>
            <a:r>
              <a:rPr lang="en-US" altLang="ko-KR" sz="1800" dirty="0" smtClean="0">
                <a:latin typeface="Trebuchet MS" pitchFamily="34" charset="0"/>
              </a:rPr>
              <a:t>M</a:t>
            </a:r>
            <a:r>
              <a:rPr lang="ko-KR" altLang="en-US" sz="1800" dirty="0" smtClean="0">
                <a:latin typeface="Trebuchet MS" pitchFamily="34" charset="0"/>
              </a:rPr>
              <a:t>은 </a:t>
            </a:r>
            <a:r>
              <a:rPr lang="ko-KR" altLang="en-US" sz="1800" b="1" dirty="0" smtClean="0">
                <a:latin typeface="Trebuchet MS" pitchFamily="34" charset="0"/>
              </a:rPr>
              <a:t>소수</a:t>
            </a:r>
            <a:r>
              <a:rPr lang="en-US" altLang="ko-KR" sz="1800" dirty="0" smtClean="0">
                <a:latin typeface="Trebuchet MS" pitchFamily="34" charset="0"/>
              </a:rPr>
              <a:t>(prime number) </a:t>
            </a:r>
            <a:r>
              <a:rPr lang="ko-KR" altLang="en-US" sz="1800" dirty="0" smtClean="0">
                <a:latin typeface="Trebuchet MS" pitchFamily="34" charset="0"/>
              </a:rPr>
              <a:t>선택</a:t>
            </a:r>
            <a:endParaRPr lang="en-US" altLang="ko-KR" sz="1800" dirty="0" smtClean="0">
              <a:latin typeface="Trebuchet MS" pitchFamily="34" charset="0"/>
            </a:endParaRPr>
          </a:p>
          <a:p>
            <a:pPr eaLnBrk="1" hangingPunct="1"/>
            <a:r>
              <a:rPr lang="ko-KR" altLang="en-US" sz="2000" dirty="0" err="1" smtClean="0">
                <a:latin typeface="Trebuchet MS" pitchFamily="34" charset="0"/>
              </a:rPr>
              <a:t>폴딩</a:t>
            </a:r>
            <a:r>
              <a:rPr lang="ko-KR" altLang="en-US" sz="2000" dirty="0" smtClean="0">
                <a:latin typeface="Trebuchet MS" pitchFamily="34" charset="0"/>
              </a:rPr>
              <a:t> 함수</a:t>
            </a:r>
          </a:p>
          <a:p>
            <a:pPr lvl="1" eaLnBrk="1" hangingPunct="1"/>
            <a:r>
              <a:rPr lang="ko-KR" altLang="en-US" sz="1800" b="1" dirty="0" smtClean="0"/>
              <a:t>이동 </a:t>
            </a:r>
            <a:r>
              <a:rPr lang="ko-KR" altLang="en-US" sz="1800" b="1" dirty="0" err="1" smtClean="0"/>
              <a:t>폴딩</a:t>
            </a:r>
            <a:r>
              <a:rPr lang="en-US" altLang="ko-KR" sz="1800" dirty="0" smtClean="0"/>
              <a:t>(shift folding)</a:t>
            </a:r>
            <a:r>
              <a:rPr lang="ko-KR" altLang="en-US" sz="1800" dirty="0" smtClean="0"/>
              <a:t>과 </a:t>
            </a:r>
            <a:r>
              <a:rPr lang="ko-KR" altLang="en-US" sz="1800" b="1" dirty="0" smtClean="0"/>
              <a:t>경계 </a:t>
            </a:r>
            <a:r>
              <a:rPr lang="ko-KR" altLang="en-US" sz="1800" b="1" dirty="0" err="1" smtClean="0"/>
              <a:t>폴딩</a:t>
            </a:r>
            <a:r>
              <a:rPr lang="en-US" altLang="ko-KR" sz="1800" dirty="0" smtClean="0"/>
              <a:t>(boundary folding) 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173" y="4104075"/>
            <a:ext cx="50863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dirty="0" err="1" smtClean="0"/>
              <a:t>해시함수</a:t>
            </a:r>
            <a:endParaRPr lang="en-US" altLang="ko-KR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2000" dirty="0" err="1" smtClean="0">
                <a:latin typeface="Trebuchet MS" pitchFamily="34" charset="0"/>
              </a:rPr>
              <a:t>중간제곱</a:t>
            </a:r>
            <a:r>
              <a:rPr lang="ko-KR" altLang="en-US" sz="2000" dirty="0" smtClean="0">
                <a:latin typeface="Trebuchet MS" pitchFamily="34" charset="0"/>
              </a:rPr>
              <a:t> 함수</a:t>
            </a:r>
          </a:p>
          <a:p>
            <a:pPr lvl="1" eaLnBrk="1" hangingPunct="1"/>
            <a:r>
              <a:rPr lang="ko-KR" altLang="en-US" sz="1800" dirty="0" err="1" smtClean="0"/>
              <a:t>탐색키를</a:t>
            </a:r>
            <a:r>
              <a:rPr lang="ko-KR" altLang="en-US" sz="1800" dirty="0" smtClean="0"/>
              <a:t> 제곱한 다음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중간의 몇 비트를 취해서 해시 주소 생성</a:t>
            </a:r>
            <a:r>
              <a:rPr lang="en-US" altLang="ko-KR" sz="1800" dirty="0" smtClean="0"/>
              <a:t> </a:t>
            </a:r>
          </a:p>
          <a:p>
            <a:pPr eaLnBrk="1" hangingPunct="1"/>
            <a:r>
              <a:rPr lang="ko-KR" altLang="en-US" sz="2000" dirty="0" err="1" smtClean="0">
                <a:latin typeface="Trebuchet MS" pitchFamily="34" charset="0"/>
              </a:rPr>
              <a:t>비트추출</a:t>
            </a:r>
            <a:r>
              <a:rPr lang="ko-KR" altLang="en-US" sz="2000" dirty="0" smtClean="0">
                <a:latin typeface="Trebuchet MS" pitchFamily="34" charset="0"/>
              </a:rPr>
              <a:t> 함수</a:t>
            </a:r>
          </a:p>
          <a:p>
            <a:pPr lvl="1" eaLnBrk="1" hangingPunct="1"/>
            <a:r>
              <a:rPr lang="ko-KR" altLang="en-US" sz="1800" dirty="0" err="1" smtClean="0"/>
              <a:t>탐색키를</a:t>
            </a:r>
            <a:r>
              <a:rPr lang="ko-KR" altLang="en-US" sz="1800" dirty="0" smtClean="0"/>
              <a:t> 이진수로 간주하여 임의의 위치의 </a:t>
            </a:r>
            <a:r>
              <a:rPr lang="en-US" altLang="ko-KR" sz="1800" dirty="0" smtClean="0"/>
              <a:t>k</a:t>
            </a:r>
            <a:r>
              <a:rPr lang="ko-KR" altLang="en-US" sz="1800" dirty="0" smtClean="0"/>
              <a:t>개의 비트를 해시 주소로 사용</a:t>
            </a:r>
            <a:r>
              <a:rPr lang="en-US" altLang="ko-KR" sz="1800" dirty="0" smtClean="0"/>
              <a:t> </a:t>
            </a:r>
          </a:p>
          <a:p>
            <a:pPr eaLnBrk="1" hangingPunct="1"/>
            <a:r>
              <a:rPr lang="ko-KR" altLang="en-US" sz="2000" dirty="0" smtClean="0"/>
              <a:t>숫자 분석 방법</a:t>
            </a:r>
          </a:p>
          <a:p>
            <a:pPr lvl="1" eaLnBrk="1" hangingPunct="1"/>
            <a:r>
              <a:rPr lang="ko-KR" altLang="en-US" sz="1800" dirty="0" smtClean="0"/>
              <a:t>키 중에서 편중되지 않는 수들을 해시테이블의 크기에 적합하게 조합하여 사용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충돌해결책</a:t>
            </a:r>
            <a:endParaRPr lang="ko-KR" alt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충돌</a:t>
            </a:r>
            <a:r>
              <a:rPr lang="en-US" altLang="ko-KR" dirty="0" smtClean="0"/>
              <a:t>(collision)</a:t>
            </a:r>
          </a:p>
          <a:p>
            <a:pPr lvl="1"/>
            <a:r>
              <a:rPr lang="ko-KR" altLang="en-US" dirty="0" smtClean="0"/>
              <a:t>서로 다른 탐색 키를 갖는 항목들이 같은 해시 주소를 가지는 현상</a:t>
            </a:r>
          </a:p>
          <a:p>
            <a:pPr lvl="1"/>
            <a:r>
              <a:rPr lang="ko-KR" altLang="en-US" dirty="0" smtClean="0"/>
              <a:t>충돌이 발생하면 해시 테이블에 항목 저장 불가능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충돌을 효과적으로 해결하는 방법 반드시 필요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err="1" smtClean="0"/>
              <a:t>충돌해결책</a:t>
            </a:r>
            <a:endParaRPr lang="ko-KR" altLang="en-US" dirty="0" smtClean="0"/>
          </a:p>
          <a:p>
            <a:pPr lvl="1" eaLnBrk="1" hangingPunct="1"/>
            <a:r>
              <a:rPr lang="ko-KR" altLang="en-US" dirty="0" err="1" smtClean="0"/>
              <a:t>선형조사법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충돌이 일어난 항목을 해시 테이블의 다른 위치에 저장</a:t>
            </a:r>
            <a:endParaRPr lang="en-US" altLang="ko-KR" dirty="0" smtClean="0"/>
          </a:p>
          <a:p>
            <a:pPr lvl="1" eaLnBrk="1" hangingPunct="1"/>
            <a:r>
              <a:rPr lang="ko-KR" altLang="en-US" dirty="0" err="1" smtClean="0"/>
              <a:t>체이닝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버켓에</a:t>
            </a:r>
            <a:r>
              <a:rPr lang="ko-KR" altLang="en-US" dirty="0" smtClean="0"/>
              <a:t> 삽입과 삭제가 용이한 연결 리스트 할당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740" y="2888940"/>
            <a:ext cx="3839750" cy="1825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선형조사법</a:t>
            </a:r>
            <a:r>
              <a:rPr lang="en-US" altLang="ko-KR" dirty="0" smtClean="0"/>
              <a:t>(linear probing)</a:t>
            </a:r>
            <a:endParaRPr lang="ko-KR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 smtClean="0">
                <a:latin typeface="Trebuchet MS" pitchFamily="34" charset="0"/>
              </a:rPr>
              <a:t>충돌이 </a:t>
            </a:r>
            <a:r>
              <a:rPr lang="en-US" altLang="ko-KR" sz="2000" dirty="0" err="1" smtClean="0">
                <a:latin typeface="Trebuchet MS" pitchFamily="34" charset="0"/>
              </a:rPr>
              <a:t>ht</a:t>
            </a:r>
            <a:r>
              <a:rPr lang="en-US" altLang="ko-KR" sz="2000" dirty="0" smtClean="0">
                <a:latin typeface="Trebuchet MS" pitchFamily="34" charset="0"/>
              </a:rPr>
              <a:t>[k]</a:t>
            </a:r>
            <a:r>
              <a:rPr lang="ko-KR" altLang="en-US" sz="2000" dirty="0" smtClean="0">
                <a:latin typeface="Trebuchet MS" pitchFamily="34" charset="0"/>
              </a:rPr>
              <a:t>에서 발생했다면</a:t>
            </a:r>
            <a:r>
              <a:rPr lang="en-US" altLang="ko-KR" sz="2000" dirty="0" smtClean="0">
                <a:latin typeface="Trebuchet MS" pitchFamily="34" charset="0"/>
              </a:rPr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err="1" smtClean="0">
                <a:latin typeface="Trebuchet MS" pitchFamily="34" charset="0"/>
              </a:rPr>
              <a:t>ht</a:t>
            </a:r>
            <a:r>
              <a:rPr lang="en-US" altLang="ko-KR" sz="1800" dirty="0" smtClean="0">
                <a:latin typeface="Trebuchet MS" pitchFamily="34" charset="0"/>
              </a:rPr>
              <a:t>[k+1]</a:t>
            </a:r>
            <a:r>
              <a:rPr lang="ko-KR" altLang="en-US" sz="1800" dirty="0" smtClean="0">
                <a:latin typeface="Trebuchet MS" pitchFamily="34" charset="0"/>
              </a:rPr>
              <a:t>이 비어 있는지 조사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latin typeface="Trebuchet MS" pitchFamily="34" charset="0"/>
              </a:rPr>
              <a:t>만약 비어있지 않다면 </a:t>
            </a:r>
            <a:r>
              <a:rPr lang="en-US" altLang="ko-KR" sz="1800" dirty="0" err="1" smtClean="0">
                <a:latin typeface="Trebuchet MS" pitchFamily="34" charset="0"/>
              </a:rPr>
              <a:t>ht</a:t>
            </a:r>
            <a:r>
              <a:rPr lang="en-US" altLang="ko-KR" sz="1800" dirty="0" smtClean="0">
                <a:latin typeface="Trebuchet MS" pitchFamily="34" charset="0"/>
              </a:rPr>
              <a:t>[k+2] </a:t>
            </a:r>
            <a:r>
              <a:rPr lang="ko-KR" altLang="en-US" sz="1800" dirty="0" smtClean="0">
                <a:latin typeface="Trebuchet MS" pitchFamily="34" charset="0"/>
              </a:rPr>
              <a:t>조사</a:t>
            </a:r>
            <a:r>
              <a:rPr lang="en-US" altLang="ko-KR" sz="1800" dirty="0" smtClean="0">
                <a:latin typeface="Trebuchet MS" pitchFamily="34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latin typeface="Trebuchet MS" pitchFamily="34" charset="0"/>
              </a:rPr>
              <a:t>비어있는 공간이 나올 때까지 계속 조사</a:t>
            </a:r>
            <a:endParaRPr lang="en-US" altLang="ko-KR" sz="1800" dirty="0" smtClean="0">
              <a:latin typeface="Trebuchet MS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latin typeface="Trebuchet MS" pitchFamily="34" charset="0"/>
              </a:rPr>
              <a:t>테이블의 끝에 도달하게 되면 다시 테이블의 처음부터 조사</a:t>
            </a:r>
            <a:r>
              <a:rPr lang="en-US" altLang="ko-KR" sz="1800" dirty="0" smtClean="0">
                <a:latin typeface="Trebuchet MS" pitchFamily="34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latin typeface="Trebuchet MS" pitchFamily="34" charset="0"/>
              </a:rPr>
              <a:t>조사를 시작했던 곳으로 다시 되돌아오게 되면 테이블이 가득 </a:t>
            </a:r>
            <a:r>
              <a:rPr lang="ko-KR" altLang="en-US" sz="1800" dirty="0" smtClean="0">
                <a:latin typeface="Trebuchet MS" pitchFamily="34" charset="0"/>
              </a:rPr>
              <a:t>찬 것임</a:t>
            </a:r>
            <a:r>
              <a:rPr lang="en-US" altLang="ko-KR" sz="1800" dirty="0" smtClean="0">
                <a:latin typeface="Trebuchet MS" pitchFamily="34" charset="0"/>
              </a:rPr>
              <a:t> </a:t>
            </a:r>
            <a:endParaRPr lang="en-US" altLang="ko-KR" sz="1800" dirty="0" smtClean="0">
              <a:latin typeface="Trebuchet MS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latin typeface="Trebuchet MS" pitchFamily="34" charset="0"/>
              </a:rPr>
              <a:t>조사되는 위치</a:t>
            </a:r>
            <a:r>
              <a:rPr lang="en-US" altLang="ko-KR" sz="1800" dirty="0" smtClean="0">
                <a:latin typeface="Trebuchet MS" pitchFamily="34" charset="0"/>
              </a:rPr>
              <a:t>: h(k), h(k)+1, h(k)+2,…</a:t>
            </a:r>
          </a:p>
          <a:p>
            <a:pPr eaLnBrk="1" hangingPunct="1">
              <a:lnSpc>
                <a:spcPct val="90000"/>
              </a:lnSpc>
            </a:pPr>
            <a:endParaRPr lang="en-US" altLang="ko-KR" sz="2000" dirty="0" smtClean="0">
              <a:latin typeface="Trebuchet MS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 smtClean="0"/>
              <a:t>군집화</a:t>
            </a:r>
            <a:r>
              <a:rPr lang="en-US" altLang="ko-KR" sz="2000" dirty="0" smtClean="0"/>
              <a:t>(clustering)</a:t>
            </a:r>
            <a:r>
              <a:rPr lang="ko-KR" altLang="en-US" sz="2000" dirty="0" smtClean="0"/>
              <a:t>과 결합</a:t>
            </a:r>
            <a:r>
              <a:rPr lang="en-US" altLang="ko-KR" sz="2000" dirty="0" smtClean="0"/>
              <a:t>(coalescing) </a:t>
            </a:r>
            <a:r>
              <a:rPr lang="ko-KR" altLang="en-US" sz="2000" dirty="0" smtClean="0"/>
              <a:t>문제 발생</a:t>
            </a: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latin typeface="Trebuchet MS" pitchFamily="34" charset="0"/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365" name="Rectangle 320"/>
          <p:cNvSpPr>
            <a:spLocks noChangeArrowheads="1"/>
          </p:cNvSpPr>
          <p:nvPr/>
        </p:nvSpPr>
        <p:spPr bwMode="auto">
          <a:xfrm>
            <a:off x="0" y="4343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선형조사법</a:t>
            </a:r>
            <a:r>
              <a:rPr lang="en-US" altLang="ko-KR" dirty="0" smtClean="0"/>
              <a:t>(linear probing)</a:t>
            </a:r>
            <a:endParaRPr lang="ko-KR" alt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latin typeface="Trebuchet MS" pitchFamily="34" charset="0"/>
              </a:rPr>
              <a:t>(</a:t>
            </a:r>
            <a:r>
              <a:rPr lang="ko-KR" altLang="en-US" sz="2000" smtClean="0">
                <a:latin typeface="Trebuchet MS" pitchFamily="34" charset="0"/>
              </a:rPr>
              <a:t>예</a:t>
            </a:r>
            <a:r>
              <a:rPr lang="en-US" altLang="ko-KR" sz="2000" smtClean="0">
                <a:latin typeface="Trebuchet MS" pitchFamily="34" charset="0"/>
              </a:rPr>
              <a:t>) h(k)=k mod 7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85763" y="2708275"/>
            <a:ext cx="4725987" cy="2062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+mn-lt"/>
              </a:rPr>
              <a:t>1</a:t>
            </a:r>
            <a:r>
              <a:rPr lang="ko-KR" altLang="en-US" sz="1600" dirty="0">
                <a:latin typeface="+mn-lt"/>
              </a:rPr>
              <a:t>단계 </a:t>
            </a:r>
            <a:r>
              <a:rPr lang="en-US" altLang="ko-KR" sz="1600" dirty="0">
                <a:latin typeface="+mn-lt"/>
              </a:rPr>
              <a:t>(8) : h(8) = 8 mod 7 = 1(</a:t>
            </a:r>
            <a:r>
              <a:rPr lang="ko-KR" altLang="en-US" sz="1600" dirty="0">
                <a:latin typeface="+mn-lt"/>
              </a:rPr>
              <a:t>저장</a:t>
            </a:r>
            <a:r>
              <a:rPr lang="en-US" altLang="ko-KR" sz="1600" dirty="0">
                <a:latin typeface="+mn-lt"/>
              </a:rPr>
              <a:t>) </a:t>
            </a:r>
          </a:p>
          <a:p>
            <a:pPr eaLnBrk="1" hangingPunct="1"/>
            <a:r>
              <a:rPr lang="en-US" altLang="ko-KR" sz="1600" dirty="0">
                <a:latin typeface="+mn-lt"/>
              </a:rPr>
              <a:t>2</a:t>
            </a:r>
            <a:r>
              <a:rPr lang="ko-KR" altLang="en-US" sz="1600" dirty="0">
                <a:latin typeface="+mn-lt"/>
              </a:rPr>
              <a:t>단계 </a:t>
            </a:r>
            <a:r>
              <a:rPr lang="en-US" altLang="ko-KR" sz="1600" dirty="0">
                <a:latin typeface="+mn-lt"/>
              </a:rPr>
              <a:t>(1) : h(1) = 1 mod 7 = 1(</a:t>
            </a:r>
            <a:r>
              <a:rPr lang="ko-KR" altLang="en-US" sz="1600" dirty="0" err="1">
                <a:latin typeface="+mn-lt"/>
              </a:rPr>
              <a:t>충돌발생</a:t>
            </a:r>
            <a:r>
              <a:rPr lang="en-US" altLang="ko-KR" sz="1600" dirty="0">
                <a:latin typeface="+mn-lt"/>
              </a:rPr>
              <a:t>) </a:t>
            </a:r>
          </a:p>
          <a:p>
            <a:pPr eaLnBrk="1" hangingPunct="1"/>
            <a:r>
              <a:rPr lang="en-US" altLang="ko-KR" sz="1600" dirty="0">
                <a:latin typeface="+mn-lt"/>
              </a:rPr>
              <a:t>                  (h(1)+1) mod 7 = 2(</a:t>
            </a:r>
            <a:r>
              <a:rPr lang="ko-KR" altLang="en-US" sz="1600" dirty="0">
                <a:latin typeface="+mn-lt"/>
              </a:rPr>
              <a:t>저장</a:t>
            </a:r>
            <a:r>
              <a:rPr lang="en-US" altLang="ko-KR" sz="1600" dirty="0">
                <a:latin typeface="+mn-lt"/>
              </a:rPr>
              <a:t>) </a:t>
            </a:r>
          </a:p>
          <a:p>
            <a:pPr eaLnBrk="1" hangingPunct="1"/>
            <a:r>
              <a:rPr lang="en-US" altLang="ko-KR" sz="1600" dirty="0">
                <a:latin typeface="+mn-lt"/>
              </a:rPr>
              <a:t>3</a:t>
            </a:r>
            <a:r>
              <a:rPr lang="ko-KR" altLang="en-US" sz="1600" dirty="0">
                <a:latin typeface="+mn-lt"/>
              </a:rPr>
              <a:t>단계 </a:t>
            </a:r>
            <a:r>
              <a:rPr lang="en-US" altLang="ko-KR" sz="1600" dirty="0">
                <a:latin typeface="+mn-lt"/>
              </a:rPr>
              <a:t>(9) : h(9) = 9 mod 7 = 2(</a:t>
            </a:r>
            <a:r>
              <a:rPr lang="ko-KR" altLang="en-US" sz="1600" dirty="0" err="1">
                <a:latin typeface="+mn-lt"/>
              </a:rPr>
              <a:t>충돌발생</a:t>
            </a:r>
            <a:r>
              <a:rPr lang="en-US" altLang="ko-KR" sz="1600" dirty="0">
                <a:latin typeface="+mn-lt"/>
              </a:rPr>
              <a:t>) </a:t>
            </a:r>
          </a:p>
          <a:p>
            <a:pPr eaLnBrk="1" hangingPunct="1"/>
            <a:r>
              <a:rPr lang="en-US" altLang="ko-KR" sz="1600" dirty="0">
                <a:latin typeface="+mn-lt"/>
              </a:rPr>
              <a:t>                  (h(9)+1) mod 7 = 3(</a:t>
            </a:r>
            <a:r>
              <a:rPr lang="ko-KR" altLang="en-US" sz="1600" dirty="0">
                <a:latin typeface="+mn-lt"/>
              </a:rPr>
              <a:t>저장</a:t>
            </a:r>
            <a:r>
              <a:rPr lang="en-US" altLang="ko-KR" sz="1600" dirty="0">
                <a:latin typeface="+mn-lt"/>
              </a:rPr>
              <a:t>) </a:t>
            </a:r>
          </a:p>
          <a:p>
            <a:pPr eaLnBrk="1" hangingPunct="1"/>
            <a:r>
              <a:rPr lang="en-US" altLang="ko-KR" sz="1600" dirty="0">
                <a:latin typeface="+mn-lt"/>
              </a:rPr>
              <a:t>4</a:t>
            </a:r>
            <a:r>
              <a:rPr lang="ko-KR" altLang="en-US" sz="1600" dirty="0">
                <a:latin typeface="+mn-lt"/>
              </a:rPr>
              <a:t>단계 </a:t>
            </a:r>
            <a:r>
              <a:rPr lang="en-US" altLang="ko-KR" sz="1600" dirty="0">
                <a:latin typeface="+mn-lt"/>
              </a:rPr>
              <a:t>(6) : h(6) = 6 mod 7 = 6(</a:t>
            </a:r>
            <a:r>
              <a:rPr lang="ko-KR" altLang="en-US" sz="1600" dirty="0">
                <a:latin typeface="+mn-lt"/>
              </a:rPr>
              <a:t>저장</a:t>
            </a:r>
            <a:r>
              <a:rPr lang="en-US" altLang="ko-KR" sz="1600" dirty="0">
                <a:latin typeface="+mn-lt"/>
              </a:rPr>
              <a:t>) </a:t>
            </a:r>
          </a:p>
          <a:p>
            <a:pPr eaLnBrk="1" hangingPunct="1"/>
            <a:r>
              <a:rPr lang="en-US" altLang="ko-KR" sz="1600" dirty="0">
                <a:latin typeface="+mn-lt"/>
              </a:rPr>
              <a:t>5</a:t>
            </a:r>
            <a:r>
              <a:rPr lang="ko-KR" altLang="en-US" sz="1600" dirty="0">
                <a:latin typeface="+mn-lt"/>
              </a:rPr>
              <a:t>단계 </a:t>
            </a:r>
            <a:r>
              <a:rPr lang="en-US" altLang="ko-KR" sz="1600" dirty="0">
                <a:latin typeface="+mn-lt"/>
              </a:rPr>
              <a:t>(13) : h(13) = 13 mod 7 = 6(</a:t>
            </a:r>
            <a:r>
              <a:rPr lang="ko-KR" altLang="en-US" sz="1600" dirty="0">
                <a:latin typeface="+mn-lt"/>
              </a:rPr>
              <a:t>충돌 발생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 eaLnBrk="1" hangingPunct="1"/>
            <a:r>
              <a:rPr lang="en-US" altLang="ko-KR" sz="1600" dirty="0">
                <a:latin typeface="+mn-lt"/>
              </a:rPr>
              <a:t>                  (h(13)+1) mod 7 = 0(</a:t>
            </a:r>
            <a:r>
              <a:rPr lang="ko-KR" altLang="en-US" sz="1600" dirty="0">
                <a:latin typeface="+mn-lt"/>
              </a:rPr>
              <a:t>저장</a:t>
            </a:r>
            <a:r>
              <a:rPr lang="en-US" altLang="ko-KR" sz="1600" dirty="0">
                <a:latin typeface="+mn-lt"/>
              </a:rPr>
              <a:t>) 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455" name="Rectangle 320"/>
          <p:cNvSpPr>
            <a:spLocks noChangeArrowheads="1"/>
          </p:cNvSpPr>
          <p:nvPr/>
        </p:nvSpPr>
        <p:spPr bwMode="auto">
          <a:xfrm>
            <a:off x="0" y="4343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750" y="2533651"/>
            <a:ext cx="3986665" cy="23186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선형조사법</a:t>
            </a:r>
            <a:r>
              <a:rPr lang="en-US" altLang="ko-KR" dirty="0" smtClean="0"/>
              <a:t>(linear probing)</a:t>
            </a:r>
            <a:endParaRPr lang="ko-KR" alt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latin typeface="Trebuchet MS" pitchFamily="34" charset="0"/>
              </a:rPr>
              <a:t>(</a:t>
            </a:r>
            <a:r>
              <a:rPr lang="ko-KR" altLang="en-US" sz="2000" smtClean="0">
                <a:latin typeface="Trebuchet MS" pitchFamily="34" charset="0"/>
              </a:rPr>
              <a:t>예</a:t>
            </a:r>
            <a:r>
              <a:rPr lang="en-US" altLang="ko-KR" sz="2000" smtClean="0">
                <a:latin typeface="Trebuchet MS" pitchFamily="34" charset="0"/>
              </a:rPr>
              <a:t>) “do”, “for”, “if”, “case”, “else”, “return”, “function’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13" name="Rectangle 320"/>
          <p:cNvSpPr>
            <a:spLocks noChangeArrowheads="1"/>
          </p:cNvSpPr>
          <p:nvPr/>
        </p:nvSpPr>
        <p:spPr bwMode="auto">
          <a:xfrm>
            <a:off x="0" y="4343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2124075"/>
            <a:ext cx="6808787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선형조사법</a:t>
            </a:r>
            <a:r>
              <a:rPr lang="en-US" altLang="ko-KR" dirty="0" smtClean="0"/>
              <a:t>(linear probing)</a:t>
            </a:r>
            <a:endParaRPr lang="ko-KR" altLang="en-US" dirty="0" smtClean="0"/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36" name="Rectangle 320"/>
          <p:cNvSpPr>
            <a:spLocks noChangeArrowheads="1"/>
          </p:cNvSpPr>
          <p:nvPr/>
        </p:nvSpPr>
        <p:spPr bwMode="auto">
          <a:xfrm>
            <a:off x="0" y="4343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853825"/>
            <a:ext cx="6769100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선형조사법</a:t>
            </a:r>
            <a:endParaRPr lang="ko-KR" altLang="en-US" dirty="0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21550" y="1853825"/>
            <a:ext cx="8036719" cy="263456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#define KEY_SIZE	10	// </a:t>
            </a:r>
            <a:r>
              <a:rPr lang="ko-KR" altLang="en-US" sz="1400" dirty="0" err="1">
                <a:latin typeface="Trebuchet MS" panose="020B0603020202020204" pitchFamily="34" charset="0"/>
              </a:rPr>
              <a:t>탐색키의</a:t>
            </a:r>
            <a:r>
              <a:rPr lang="ko-KR" altLang="en-US" sz="1400" dirty="0">
                <a:latin typeface="Trebuchet MS" panose="020B0603020202020204" pitchFamily="34" charset="0"/>
              </a:rPr>
              <a:t> 최대길이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#define TABLE_SIZE	13	// </a:t>
            </a:r>
            <a:r>
              <a:rPr lang="ko-KR" altLang="en-US" sz="1400" dirty="0" err="1">
                <a:latin typeface="Trebuchet MS" panose="020B0603020202020204" pitchFamily="34" charset="0"/>
              </a:rPr>
              <a:t>해싱</a:t>
            </a:r>
            <a:r>
              <a:rPr lang="ko-KR" altLang="en-US" sz="1400" dirty="0">
                <a:latin typeface="Trebuchet MS" panose="020B0603020202020204" pitchFamily="34" charset="0"/>
              </a:rPr>
              <a:t> 테이블의 크기</a:t>
            </a:r>
            <a:r>
              <a:rPr lang="en-US" altLang="ko-KR" sz="1400" dirty="0">
                <a:latin typeface="Trebuchet MS" panose="020B0603020202020204" pitchFamily="34" charset="0"/>
              </a:rPr>
              <a:t>=</a:t>
            </a:r>
            <a:r>
              <a:rPr lang="ko-KR" altLang="en-US" sz="1400" dirty="0">
                <a:latin typeface="Trebuchet MS" panose="020B0603020202020204" pitchFamily="34" charset="0"/>
              </a:rPr>
              <a:t>소수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ko-KR" altLang="en-US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char key[KEY_SIZE];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// </a:t>
            </a:r>
            <a:r>
              <a:rPr lang="ko-KR" altLang="en-US" sz="1400" dirty="0">
                <a:latin typeface="Trebuchet MS" panose="020B0603020202020204" pitchFamily="34" charset="0"/>
              </a:rPr>
              <a:t>다른 필요한 필드들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 element;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element 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hash_table</a:t>
            </a:r>
            <a:r>
              <a:rPr lang="en-US" altLang="ko-KR" sz="1400" dirty="0">
                <a:latin typeface="Trebuchet MS" panose="020B0603020202020204" pitchFamily="34" charset="0"/>
              </a:rPr>
              <a:t>[TABLE_SIZE];		// </a:t>
            </a:r>
            <a:r>
              <a:rPr lang="ko-KR" altLang="en-US" sz="1400" dirty="0" err="1">
                <a:latin typeface="Trebuchet MS" panose="020B0603020202020204" pitchFamily="34" charset="0"/>
              </a:rPr>
              <a:t>해싱</a:t>
            </a:r>
            <a:r>
              <a:rPr lang="ko-KR" altLang="en-US" sz="1400" dirty="0">
                <a:latin typeface="Trebuchet MS" panose="020B0603020202020204" pitchFamily="34" charset="0"/>
              </a:rPr>
              <a:t> 테이블 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선형조사법</a:t>
            </a:r>
            <a:endParaRPr lang="ko-KR" altLang="en-US" dirty="0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21550" y="1853825"/>
            <a:ext cx="8036719" cy="185897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init_table</a:t>
            </a:r>
            <a:r>
              <a:rPr lang="en-US" altLang="ko-KR" sz="1400" dirty="0">
                <a:latin typeface="Trebuchet MS" panose="020B0603020202020204" pitchFamily="34" charset="0"/>
              </a:rPr>
              <a:t>(element </a:t>
            </a:r>
            <a:r>
              <a:rPr lang="en-US" altLang="ko-KR" sz="1400" dirty="0" err="1">
                <a:latin typeface="Trebuchet MS" panose="020B0603020202020204" pitchFamily="34" charset="0"/>
              </a:rPr>
              <a:t>ht</a:t>
            </a:r>
            <a:r>
              <a:rPr lang="en-US" altLang="ko-KR" sz="1400" dirty="0">
                <a:latin typeface="Trebuchet MS" panose="020B0603020202020204" pitchFamily="34" charset="0"/>
              </a:rPr>
              <a:t>[])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&lt;TABLE_SIZE;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ht</a:t>
            </a:r>
            <a:r>
              <a:rPr lang="en-US" altLang="ko-KR" sz="1400" dirty="0">
                <a:latin typeface="Trebuchet MS" panose="020B0603020202020204" pitchFamily="34" charset="0"/>
              </a:rPr>
              <a:t>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].key[0] = NULL;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118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dirty="0" smtClean="0"/>
              <a:t>사전 자료 구조</a:t>
            </a:r>
            <a:endParaRPr lang="ko-KR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err="1" smtClean="0">
                <a:latin typeface="Trebuchet MS" pitchFamily="34" charset="0"/>
              </a:rPr>
              <a:t>사전구조</a:t>
            </a:r>
            <a:r>
              <a:rPr lang="en-US" altLang="ko-KR" dirty="0" smtClean="0">
                <a:latin typeface="Trebuchet MS" pitchFamily="34" charset="0"/>
              </a:rPr>
              <a:t>(dictionary)</a:t>
            </a:r>
          </a:p>
          <a:p>
            <a:pPr lvl="1" eaLnBrk="1" hangingPunct="1"/>
            <a:r>
              <a:rPr lang="ko-KR" altLang="en-US" b="1" dirty="0" smtClean="0">
                <a:latin typeface="Trebuchet MS" pitchFamily="34" charset="0"/>
              </a:rPr>
              <a:t>맵</a:t>
            </a:r>
            <a:r>
              <a:rPr lang="en-US" altLang="ko-KR" dirty="0" smtClean="0">
                <a:latin typeface="Trebuchet MS" pitchFamily="34" charset="0"/>
              </a:rPr>
              <a:t>(map) </a:t>
            </a:r>
            <a:r>
              <a:rPr lang="ko-KR" altLang="en-US" dirty="0" smtClean="0">
                <a:latin typeface="Trebuchet MS" pitchFamily="34" charset="0"/>
              </a:rPr>
              <a:t>또는 </a:t>
            </a:r>
            <a:r>
              <a:rPr lang="ko-KR" altLang="en-US" b="1" dirty="0" smtClean="0">
                <a:latin typeface="Trebuchet MS" pitchFamily="34" charset="0"/>
              </a:rPr>
              <a:t>테이블</a:t>
            </a:r>
            <a:r>
              <a:rPr lang="en-US" altLang="ko-KR" dirty="0" smtClean="0">
                <a:latin typeface="Trebuchet MS" pitchFamily="34" charset="0"/>
              </a:rPr>
              <a:t>(table)</a:t>
            </a:r>
            <a:r>
              <a:rPr lang="ko-KR" altLang="en-US" dirty="0" smtClean="0">
                <a:latin typeface="Trebuchet MS" pitchFamily="34" charset="0"/>
              </a:rPr>
              <a:t>로 불리움</a:t>
            </a:r>
            <a:endParaRPr lang="en-US" altLang="ko-KR" dirty="0" smtClean="0">
              <a:latin typeface="Trebuchet MS" pitchFamily="34" charset="0"/>
            </a:endParaRPr>
          </a:p>
          <a:p>
            <a:pPr lvl="1" eaLnBrk="1" hangingPunct="1"/>
            <a:r>
              <a:rPr lang="ko-KR" altLang="en-US" dirty="0" smtClean="0">
                <a:latin typeface="Trebuchet MS" pitchFamily="34" charset="0"/>
              </a:rPr>
              <a:t>탐색 키와 관련된 값의 </a:t>
            </a:r>
            <a:r>
              <a:rPr lang="en-US" altLang="ko-KR" dirty="0" smtClean="0">
                <a:latin typeface="Trebuchet MS" pitchFamily="34" charset="0"/>
              </a:rPr>
              <a:t>2</a:t>
            </a:r>
            <a:r>
              <a:rPr lang="ko-KR" altLang="en-US" dirty="0" smtClean="0">
                <a:latin typeface="Trebuchet MS" pitchFamily="34" charset="0"/>
              </a:rPr>
              <a:t>가지 필드로 구성</a:t>
            </a:r>
            <a:r>
              <a:rPr lang="en-US" altLang="ko-KR" dirty="0" smtClean="0">
                <a:latin typeface="Trebuchet MS" pitchFamily="34" charset="0"/>
              </a:rPr>
              <a:t> </a:t>
            </a:r>
          </a:p>
          <a:p>
            <a:pPr lvl="2" eaLnBrk="1" hangingPunct="1"/>
            <a:r>
              <a:rPr lang="ko-KR" altLang="en-US" dirty="0" smtClean="0">
                <a:latin typeface="Trebuchet MS" pitchFamily="34" charset="0"/>
              </a:rPr>
              <a:t>영어 단어나 사람의 이름 같은 </a:t>
            </a:r>
            <a:r>
              <a:rPr lang="ko-KR" altLang="en-US" b="1" dirty="0" smtClean="0">
                <a:latin typeface="Trebuchet MS" pitchFamily="34" charset="0"/>
              </a:rPr>
              <a:t>탐색 키</a:t>
            </a:r>
            <a:r>
              <a:rPr lang="en-US" altLang="ko-KR" dirty="0" smtClean="0">
                <a:latin typeface="Trebuchet MS" pitchFamily="34" charset="0"/>
              </a:rPr>
              <a:t>(search key) </a:t>
            </a:r>
          </a:p>
          <a:p>
            <a:pPr lvl="2" eaLnBrk="1" hangingPunct="1"/>
            <a:r>
              <a:rPr lang="ko-KR" altLang="en-US" dirty="0" smtClean="0">
                <a:latin typeface="Trebuchet MS" pitchFamily="34" charset="0"/>
              </a:rPr>
              <a:t>단어의 정의나 주소 또는 전화 번호 같은 탐색 키와</a:t>
            </a:r>
            <a:endParaRPr lang="en-US" altLang="ko-KR" dirty="0" smtClean="0">
              <a:latin typeface="Trebuchet MS" pitchFamily="34" charset="0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dirty="0" smtClean="0">
                <a:latin typeface="Trebuchet MS" pitchFamily="34" charset="0"/>
              </a:rPr>
              <a:t>	</a:t>
            </a:r>
            <a:r>
              <a:rPr lang="ko-KR" altLang="en-US" dirty="0" smtClean="0">
                <a:latin typeface="Trebuchet MS" pitchFamily="34" charset="0"/>
              </a:rPr>
              <a:t>관련된 </a:t>
            </a:r>
            <a:r>
              <a:rPr lang="ko-KR" altLang="en-US" b="1" dirty="0" smtClean="0">
                <a:latin typeface="Trebuchet MS" pitchFamily="34" charset="0"/>
              </a:rPr>
              <a:t>값</a:t>
            </a:r>
            <a:r>
              <a:rPr lang="en-US" altLang="ko-KR" dirty="0" smtClean="0">
                <a:latin typeface="Trebuchet MS" pitchFamily="34" charset="0"/>
              </a:rPr>
              <a:t>(value)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635" y="4194085"/>
            <a:ext cx="6438900" cy="156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선형조사법</a:t>
            </a:r>
            <a:endParaRPr lang="ko-KR" altLang="en-US" dirty="0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21550" y="1853825"/>
            <a:ext cx="8036719" cy="392722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문자로 된 키를 숫자로 변환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transform(char *key)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number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while (*key)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number = 31 * number + *key++;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number;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 smtClean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제산 함수를 사용한 </a:t>
            </a:r>
            <a:r>
              <a:rPr lang="ko-KR" altLang="en-US" sz="1400" dirty="0" err="1">
                <a:latin typeface="Trebuchet MS" panose="020B0603020202020204" pitchFamily="34" charset="0"/>
              </a:rPr>
              <a:t>해싱</a:t>
            </a:r>
            <a:r>
              <a:rPr lang="ko-KR" altLang="en-US" sz="1400" dirty="0">
                <a:latin typeface="Trebuchet MS" panose="020B0603020202020204" pitchFamily="34" charset="0"/>
              </a:rPr>
              <a:t>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hash_function</a:t>
            </a:r>
            <a:r>
              <a:rPr lang="en-US" altLang="ko-KR" sz="1400" dirty="0">
                <a:latin typeface="Trebuchet MS" panose="020B0603020202020204" pitchFamily="34" charset="0"/>
              </a:rPr>
              <a:t>(char *key)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// </a:t>
            </a:r>
            <a:r>
              <a:rPr lang="ko-KR" altLang="en-US" sz="1400" dirty="0">
                <a:latin typeface="Trebuchet MS" panose="020B0603020202020204" pitchFamily="34" charset="0"/>
              </a:rPr>
              <a:t>키를 자연수로 변환한 다음 테이블의 크기로 나누어 나머지를 반환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return transform1(key) % TABLE_SIZE;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86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선형조사법</a:t>
            </a:r>
            <a:endParaRPr lang="ko-KR" altLang="en-US" dirty="0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76545" y="704963"/>
            <a:ext cx="8036719" cy="59954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#define empty(item) (</a:t>
            </a:r>
            <a:r>
              <a:rPr lang="en-US" altLang="ko-KR" sz="1400" dirty="0" err="1">
                <a:latin typeface="Trebuchet MS" panose="020B0603020202020204" pitchFamily="34" charset="0"/>
              </a:rPr>
              <a:t>strlen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item.key</a:t>
            </a:r>
            <a:r>
              <a:rPr lang="en-US" altLang="ko-KR" sz="1400" dirty="0">
                <a:latin typeface="Trebuchet MS" panose="020B0603020202020204" pitchFamily="34" charset="0"/>
              </a:rPr>
              <a:t>)==0)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#define equal(item1, item2) (!</a:t>
            </a:r>
            <a:r>
              <a:rPr lang="en-US" altLang="ko-KR" sz="1400" dirty="0" err="1">
                <a:latin typeface="Trebuchet MS" panose="020B0603020202020204" pitchFamily="34" charset="0"/>
              </a:rPr>
              <a:t>strcmp</a:t>
            </a:r>
            <a:r>
              <a:rPr lang="en-US" altLang="ko-KR" sz="1400" dirty="0">
                <a:latin typeface="Trebuchet MS" panose="020B0603020202020204" pitchFamily="34" charset="0"/>
              </a:rPr>
              <a:t>(item1.key,item2.key))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선형 조사법을 이용하여 테이블에 키를 삽입하고</a:t>
            </a:r>
            <a:r>
              <a:rPr lang="en-US" altLang="ko-KR" sz="1400" dirty="0">
                <a:latin typeface="Trebuchet MS" panose="020B0603020202020204" pitchFamily="34" charset="0"/>
              </a:rPr>
              <a:t>,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테이블이 가득 찬 경우는 종료   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hash_lp_add</a:t>
            </a:r>
            <a:r>
              <a:rPr lang="en-US" altLang="ko-KR" sz="1400" dirty="0">
                <a:latin typeface="Trebuchet MS" panose="020B0603020202020204" pitchFamily="34" charset="0"/>
              </a:rPr>
              <a:t>(element item, element </a:t>
            </a:r>
            <a:r>
              <a:rPr lang="en-US" altLang="ko-KR" sz="1400" dirty="0" err="1">
                <a:latin typeface="Trebuchet MS" panose="020B0603020202020204" pitchFamily="34" charset="0"/>
              </a:rPr>
              <a:t>ht</a:t>
            </a:r>
            <a:r>
              <a:rPr lang="en-US" altLang="ko-KR" sz="1400" dirty="0">
                <a:latin typeface="Trebuchet MS" panose="020B0603020202020204" pitchFamily="34" charset="0"/>
              </a:rPr>
              <a:t>[])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, 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hash_value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hash_value</a:t>
            </a:r>
            <a:r>
              <a:rPr lang="en-US" altLang="ko-KR" sz="1400" dirty="0">
                <a:latin typeface="Trebuchet MS" panose="020B0603020202020204" pitchFamily="34" charset="0"/>
              </a:rPr>
              <a:t> =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hash_function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item.key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//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hash_address</a:t>
            </a:r>
            <a:r>
              <a:rPr lang="en-US" altLang="ko-KR" sz="1400" dirty="0">
                <a:latin typeface="Trebuchet MS" panose="020B0603020202020204" pitchFamily="34" charset="0"/>
              </a:rPr>
              <a:t>=%d\n",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while (!empty(</a:t>
            </a:r>
            <a:r>
              <a:rPr lang="en-US" altLang="ko-KR" sz="1400" dirty="0" err="1">
                <a:latin typeface="Trebuchet MS" panose="020B0603020202020204" pitchFamily="34" charset="0"/>
              </a:rPr>
              <a:t>ht</a:t>
            </a:r>
            <a:r>
              <a:rPr lang="en-US" altLang="ko-KR" sz="1400" dirty="0">
                <a:latin typeface="Trebuchet MS" panose="020B0603020202020204" pitchFamily="34" charset="0"/>
              </a:rPr>
              <a:t>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 (equal(item, </a:t>
            </a:r>
            <a:r>
              <a:rPr lang="en-US" altLang="ko-KR" sz="1400" dirty="0" err="1">
                <a:latin typeface="Trebuchet MS" panose="020B0603020202020204" pitchFamily="34" charset="0"/>
              </a:rPr>
              <a:t>ht</a:t>
            </a:r>
            <a:r>
              <a:rPr lang="en-US" altLang="ko-KR" sz="1400" dirty="0">
                <a:latin typeface="Trebuchet MS" panose="020B0603020202020204" pitchFamily="34" charset="0"/>
              </a:rPr>
              <a:t>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fprintf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stderr</a:t>
            </a:r>
            <a:r>
              <a:rPr lang="en-US" altLang="ko-KR" sz="1400" dirty="0">
                <a:latin typeface="Trebuchet MS" panose="020B0603020202020204" pitchFamily="34" charset="0"/>
              </a:rPr>
              <a:t>, "</a:t>
            </a:r>
            <a:r>
              <a:rPr lang="ko-KR" altLang="en-US" sz="1400" dirty="0" err="1">
                <a:latin typeface="Trebuchet MS" panose="020B0603020202020204" pitchFamily="34" charset="0"/>
              </a:rPr>
              <a:t>탐색키가</a:t>
            </a:r>
            <a:r>
              <a:rPr lang="ko-KR" altLang="en-US" sz="1400" dirty="0">
                <a:latin typeface="Trebuchet MS" panose="020B0603020202020204" pitchFamily="34" charset="0"/>
              </a:rPr>
              <a:t> 중복되었습니다</a:t>
            </a:r>
            <a:r>
              <a:rPr lang="en-US" altLang="ko-KR" sz="1400" dirty="0">
                <a:latin typeface="Trebuchet MS" panose="020B0603020202020204" pitchFamily="34" charset="0"/>
              </a:rPr>
              <a:t>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exit(1);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+ 1) % TABLE_SIZE;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== 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hash_value</a:t>
            </a:r>
            <a:r>
              <a:rPr lang="en-US" altLang="ko-KR" sz="1400" dirty="0">
                <a:latin typeface="Trebuchet MS" panose="020B0603020202020204" pitchFamily="34" charset="0"/>
              </a:rPr>
              <a:t>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fprintf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stderr</a:t>
            </a:r>
            <a:r>
              <a:rPr lang="en-US" altLang="ko-KR" sz="1400" dirty="0">
                <a:latin typeface="Trebuchet MS" panose="020B0603020202020204" pitchFamily="34" charset="0"/>
              </a:rPr>
              <a:t>, "</a:t>
            </a:r>
            <a:r>
              <a:rPr lang="ko-KR" altLang="en-US" sz="1400" dirty="0">
                <a:latin typeface="Trebuchet MS" panose="020B0603020202020204" pitchFamily="34" charset="0"/>
              </a:rPr>
              <a:t>테이블이 </a:t>
            </a:r>
            <a:r>
              <a:rPr lang="ko-KR" altLang="en-US" sz="1400" dirty="0" err="1">
                <a:latin typeface="Trebuchet MS" panose="020B0603020202020204" pitchFamily="34" charset="0"/>
              </a:rPr>
              <a:t>가득찼습니다</a:t>
            </a:r>
            <a:r>
              <a:rPr lang="en-US" altLang="ko-KR" sz="1400" dirty="0">
                <a:latin typeface="Trebuchet MS" panose="020B0603020202020204" pitchFamily="34" charset="0"/>
              </a:rPr>
              <a:t>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exit(1);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ht</a:t>
            </a:r>
            <a:r>
              <a:rPr lang="en-US" altLang="ko-KR" sz="1400" dirty="0">
                <a:latin typeface="Trebuchet MS" panose="020B0603020202020204" pitchFamily="34" charset="0"/>
              </a:rPr>
              <a:t>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 = item;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65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선형조사법</a:t>
            </a:r>
            <a:endParaRPr lang="ko-KR" altLang="en-US" dirty="0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76545" y="1403775"/>
            <a:ext cx="8036719" cy="496135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선형조사법을 이용하여 테이블에 저장된 키를 탐색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hash_lp_search</a:t>
            </a:r>
            <a:r>
              <a:rPr lang="en-US" altLang="ko-KR" sz="1400" dirty="0">
                <a:latin typeface="Trebuchet MS" panose="020B0603020202020204" pitchFamily="34" charset="0"/>
              </a:rPr>
              <a:t>(element item, element </a:t>
            </a:r>
            <a:r>
              <a:rPr lang="en-US" altLang="ko-KR" sz="1400" dirty="0" err="1">
                <a:latin typeface="Trebuchet MS" panose="020B0603020202020204" pitchFamily="34" charset="0"/>
              </a:rPr>
              <a:t>ht</a:t>
            </a:r>
            <a:r>
              <a:rPr lang="en-US" altLang="ko-KR" sz="1400" dirty="0">
                <a:latin typeface="Trebuchet MS" panose="020B0603020202020204" pitchFamily="34" charset="0"/>
              </a:rPr>
              <a:t>[])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, 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hash_value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hash_value</a:t>
            </a:r>
            <a:r>
              <a:rPr lang="en-US" altLang="ko-KR" sz="1400" dirty="0">
                <a:latin typeface="Trebuchet MS" panose="020B0603020202020204" pitchFamily="34" charset="0"/>
              </a:rPr>
              <a:t> =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hash_function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item.key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while (!empty(</a:t>
            </a:r>
            <a:r>
              <a:rPr lang="en-US" altLang="ko-KR" sz="1400" dirty="0" err="1">
                <a:latin typeface="Trebuchet MS" panose="020B0603020202020204" pitchFamily="34" charset="0"/>
              </a:rPr>
              <a:t>ht</a:t>
            </a:r>
            <a:r>
              <a:rPr lang="en-US" altLang="ko-KR" sz="1400" dirty="0">
                <a:latin typeface="Trebuchet MS" panose="020B0603020202020204" pitchFamily="34" charset="0"/>
              </a:rPr>
              <a:t>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 (equal(item, </a:t>
            </a:r>
            <a:r>
              <a:rPr lang="en-US" altLang="ko-KR" sz="1400" dirty="0" err="1">
                <a:latin typeface="Trebuchet MS" panose="020B0603020202020204" pitchFamily="34" charset="0"/>
              </a:rPr>
              <a:t>ht</a:t>
            </a:r>
            <a:r>
              <a:rPr lang="en-US" altLang="ko-KR" sz="1400" dirty="0">
                <a:latin typeface="Trebuchet MS" panose="020B0603020202020204" pitchFamily="34" charset="0"/>
              </a:rPr>
              <a:t>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fprintf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stderr</a:t>
            </a:r>
            <a:r>
              <a:rPr lang="en-US" altLang="ko-KR" sz="1400" dirty="0">
                <a:latin typeface="Trebuchet MS" panose="020B0603020202020204" pitchFamily="34" charset="0"/>
              </a:rPr>
              <a:t>, "</a:t>
            </a:r>
            <a:r>
              <a:rPr lang="ko-KR" altLang="en-US" sz="1400" dirty="0">
                <a:latin typeface="Trebuchet MS" panose="020B0603020202020204" pitchFamily="34" charset="0"/>
              </a:rPr>
              <a:t>탐색 </a:t>
            </a:r>
            <a:r>
              <a:rPr lang="en-US" altLang="ko-KR" sz="1400" dirty="0">
                <a:latin typeface="Trebuchet MS" panose="020B0603020202020204" pitchFamily="34" charset="0"/>
              </a:rPr>
              <a:t>%s: </a:t>
            </a:r>
            <a:r>
              <a:rPr lang="ko-KR" altLang="en-US" sz="1400" dirty="0">
                <a:latin typeface="Trebuchet MS" panose="020B0603020202020204" pitchFamily="34" charset="0"/>
              </a:rPr>
              <a:t>위치 </a:t>
            </a:r>
            <a:r>
              <a:rPr lang="en-US" altLang="ko-KR" sz="1400" dirty="0">
                <a:latin typeface="Trebuchet MS" panose="020B0603020202020204" pitchFamily="34" charset="0"/>
              </a:rPr>
              <a:t>= %d\n", </a:t>
            </a:r>
            <a:r>
              <a:rPr lang="en-US" altLang="ko-KR" sz="1400" dirty="0" err="1">
                <a:latin typeface="Trebuchet MS" panose="020B0603020202020204" pitchFamily="34" charset="0"/>
              </a:rPr>
              <a:t>item.key</a:t>
            </a:r>
            <a:r>
              <a:rPr lang="en-US" altLang="ko-KR" sz="1400" dirty="0">
                <a:latin typeface="Trebuchet MS" panose="020B0603020202020204" pitchFamily="34" charset="0"/>
              </a:rPr>
              <a:t>,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return;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+ 1) % TABLE_SIZE;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== 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hash_value</a:t>
            </a:r>
            <a:r>
              <a:rPr lang="en-US" altLang="ko-KR" sz="1400" dirty="0">
                <a:latin typeface="Trebuchet MS" panose="020B0603020202020204" pitchFamily="34" charset="0"/>
              </a:rPr>
              <a:t>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fprintf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stderr</a:t>
            </a:r>
            <a:r>
              <a:rPr lang="en-US" altLang="ko-KR" sz="1400" dirty="0">
                <a:latin typeface="Trebuchet MS" panose="020B0603020202020204" pitchFamily="34" charset="0"/>
              </a:rPr>
              <a:t>, "</a:t>
            </a:r>
            <a:r>
              <a:rPr lang="ko-KR" altLang="en-US" sz="1400" dirty="0">
                <a:latin typeface="Trebuchet MS" panose="020B0603020202020204" pitchFamily="34" charset="0"/>
              </a:rPr>
              <a:t>찾는 값이 테이블에 없음</a:t>
            </a:r>
            <a:r>
              <a:rPr lang="en-US" altLang="ko-KR" sz="1400" dirty="0">
                <a:latin typeface="Trebuchet MS" panose="020B0603020202020204" pitchFamily="34" charset="0"/>
              </a:rPr>
              <a:t>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return;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fprintf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stderr</a:t>
            </a:r>
            <a:r>
              <a:rPr lang="en-US" altLang="ko-KR" sz="1400" dirty="0">
                <a:latin typeface="Trebuchet MS" panose="020B0603020202020204" pitchFamily="34" charset="0"/>
              </a:rPr>
              <a:t>, "</a:t>
            </a:r>
            <a:r>
              <a:rPr lang="ko-KR" altLang="en-US" sz="1400" dirty="0">
                <a:latin typeface="Trebuchet MS" panose="020B0603020202020204" pitchFamily="34" charset="0"/>
              </a:rPr>
              <a:t>찾는 값이 테이블에 없음</a:t>
            </a:r>
            <a:r>
              <a:rPr lang="en-US" altLang="ko-KR" sz="1400" dirty="0">
                <a:latin typeface="Trebuchet MS" panose="020B0603020202020204" pitchFamily="34" charset="0"/>
              </a:rPr>
              <a:t>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581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선형조사법</a:t>
            </a:r>
            <a:endParaRPr lang="ko-KR" altLang="en-US" dirty="0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386535" y="863715"/>
            <a:ext cx="8036719" cy="569386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 err="1">
                <a:latin typeface="Trebuchet MS" panose="020B0603020202020204" pitchFamily="34" charset="0"/>
              </a:rPr>
              <a:t>해싱</a:t>
            </a:r>
            <a:r>
              <a:rPr lang="ko-KR" altLang="en-US" sz="1400" dirty="0">
                <a:latin typeface="Trebuchet MS" panose="020B0603020202020204" pitchFamily="34" charset="0"/>
              </a:rPr>
              <a:t> 테이블의 내용을 출력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hash_lp_print</a:t>
            </a:r>
            <a:r>
              <a:rPr lang="en-US" altLang="ko-KR" sz="1400" dirty="0">
                <a:latin typeface="Trebuchet MS" panose="020B0603020202020204" pitchFamily="34" charset="0"/>
              </a:rPr>
              <a:t>(element </a:t>
            </a:r>
            <a:r>
              <a:rPr lang="en-US" altLang="ko-KR" sz="1400" dirty="0" err="1">
                <a:latin typeface="Trebuchet MS" panose="020B0603020202020204" pitchFamily="34" charset="0"/>
              </a:rPr>
              <a:t>ht</a:t>
            </a:r>
            <a:r>
              <a:rPr lang="en-US" altLang="ko-KR" sz="1400" dirty="0">
                <a:latin typeface="Trebuchet MS" panose="020B0603020202020204" pitchFamily="34" charset="0"/>
              </a:rPr>
              <a:t>[])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("\n===============================\n");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&lt;TABLE_SIZE;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("[%d]	%s\n",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, </a:t>
            </a:r>
            <a:r>
              <a:rPr lang="en-US" altLang="ko-KR" sz="1400" dirty="0" err="1">
                <a:latin typeface="Trebuchet MS" panose="020B0603020202020204" pitchFamily="34" charset="0"/>
              </a:rPr>
              <a:t>ht</a:t>
            </a:r>
            <a:r>
              <a:rPr lang="en-US" altLang="ko-KR" sz="1400" dirty="0">
                <a:latin typeface="Trebuchet MS" panose="020B0603020202020204" pitchFamily="34" charset="0"/>
              </a:rPr>
              <a:t>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].key);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("===============================\n\n");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// </a:t>
            </a:r>
            <a:r>
              <a:rPr lang="ko-KR" altLang="en-US" sz="1400" dirty="0" err="1">
                <a:latin typeface="Trebuchet MS" panose="020B0603020202020204" pitchFamily="34" charset="0"/>
              </a:rPr>
              <a:t>해싱</a:t>
            </a:r>
            <a:r>
              <a:rPr lang="ko-KR" altLang="en-US" sz="1400" dirty="0">
                <a:latin typeface="Trebuchet MS" panose="020B0603020202020204" pitchFamily="34" charset="0"/>
              </a:rPr>
              <a:t> 테이블을 사용한 예제 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char *s[7] = { "do", "for", "if", "case", "else", "return", "function" };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element e;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&lt; 7;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 {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strcpy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e.key</a:t>
            </a:r>
            <a:r>
              <a:rPr lang="en-US" altLang="ko-KR" sz="1400" dirty="0">
                <a:latin typeface="Trebuchet MS" panose="020B0603020202020204" pitchFamily="34" charset="0"/>
              </a:rPr>
              <a:t>, s[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hash_lp_add</a:t>
            </a:r>
            <a:r>
              <a:rPr lang="en-US" altLang="ko-KR" sz="1400" dirty="0">
                <a:latin typeface="Trebuchet MS" panose="020B0603020202020204" pitchFamily="34" charset="0"/>
              </a:rPr>
              <a:t>(e, 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hash_table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hash_lp_print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hash_table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&lt; 7;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 {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strcpy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e.key</a:t>
            </a:r>
            <a:r>
              <a:rPr lang="en-US" altLang="ko-KR" sz="1400" dirty="0">
                <a:latin typeface="Trebuchet MS" panose="020B0603020202020204" pitchFamily="34" charset="0"/>
              </a:rPr>
              <a:t>, s[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hash_lp_search</a:t>
            </a:r>
            <a:r>
              <a:rPr lang="en-US" altLang="ko-KR" sz="1400" dirty="0">
                <a:latin typeface="Trebuchet MS" panose="020B0603020202020204" pitchFamily="34" charset="0"/>
              </a:rPr>
              <a:t>(e, 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hash_table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895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실행결과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31540" y="1718810"/>
            <a:ext cx="8036719" cy="3323987"/>
          </a:xfrm>
          <a:prstGeom prst="rect">
            <a:avLst/>
          </a:prstGeom>
          <a:solidFill>
            <a:srgbClr val="00206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===============================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[0]     function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[1]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[2]     for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[3]     do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[4]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[5]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[6]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[7]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[8]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[9]     case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[10]    else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[11]    return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[12]    if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48932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이차 조사법</a:t>
            </a:r>
            <a:r>
              <a:rPr lang="en-US" altLang="ko-KR" smtClean="0">
                <a:latin typeface="Trebuchet MS" pitchFamily="34" charset="0"/>
              </a:rPr>
              <a:t>(quadratic probing)</a:t>
            </a:r>
            <a:endParaRPr lang="ko-KR" alt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2000" dirty="0" smtClean="0">
                <a:latin typeface="Trebuchet MS" pitchFamily="34" charset="0"/>
              </a:rPr>
              <a:t>선형 조사법과 유사하지만</a:t>
            </a:r>
            <a:r>
              <a:rPr lang="en-US" altLang="ko-KR" sz="2000" dirty="0" smtClean="0">
                <a:latin typeface="Trebuchet MS" pitchFamily="34" charset="0"/>
              </a:rPr>
              <a:t>, </a:t>
            </a:r>
            <a:r>
              <a:rPr lang="ko-KR" altLang="en-US" sz="2000" dirty="0" smtClean="0">
                <a:latin typeface="Trebuchet MS" pitchFamily="34" charset="0"/>
              </a:rPr>
              <a:t>다음 조사할 위치를 아래 식 사용</a:t>
            </a:r>
            <a:r>
              <a:rPr lang="en-US" altLang="ko-KR" sz="2000" dirty="0" smtClean="0">
                <a:latin typeface="Trebuchet MS" pitchFamily="34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 smtClean="0">
                <a:latin typeface="Trebuchet MS" pitchFamily="34" charset="0"/>
              </a:rPr>
              <a:t>		(h(k)+</a:t>
            </a:r>
            <a:r>
              <a:rPr lang="en-US" altLang="ko-KR" sz="2000" dirty="0" err="1" smtClean="0">
                <a:latin typeface="Trebuchet MS" pitchFamily="34" charset="0"/>
              </a:rPr>
              <a:t>inc</a:t>
            </a:r>
            <a:r>
              <a:rPr lang="en-US" altLang="ko-KR" sz="2000" dirty="0" smtClean="0">
                <a:latin typeface="Trebuchet MS" pitchFamily="34" charset="0"/>
              </a:rPr>
              <a:t>*</a:t>
            </a:r>
            <a:r>
              <a:rPr lang="en-US" altLang="ko-KR" sz="2000" dirty="0" err="1" smtClean="0">
                <a:latin typeface="Trebuchet MS" pitchFamily="34" charset="0"/>
              </a:rPr>
              <a:t>inc</a:t>
            </a:r>
            <a:r>
              <a:rPr lang="en-US" altLang="ko-KR" sz="2000" dirty="0" smtClean="0">
                <a:latin typeface="Trebuchet MS" pitchFamily="34" charset="0"/>
              </a:rPr>
              <a:t>) mod M</a:t>
            </a:r>
          </a:p>
          <a:p>
            <a:pPr eaLnBrk="1" hangingPunct="1"/>
            <a:endParaRPr lang="en-US" altLang="ko-KR" sz="2000" dirty="0" smtClean="0">
              <a:latin typeface="Trebuchet MS" pitchFamily="34" charset="0"/>
            </a:endParaRPr>
          </a:p>
          <a:p>
            <a:pPr eaLnBrk="1" hangingPunct="1"/>
            <a:r>
              <a:rPr lang="ko-KR" altLang="en-US" sz="2000" dirty="0" smtClean="0">
                <a:latin typeface="Trebuchet MS" pitchFamily="34" charset="0"/>
              </a:rPr>
              <a:t>조사되는 위치는 다음과 같음</a:t>
            </a:r>
            <a:r>
              <a:rPr lang="en-US" altLang="ko-KR" sz="2000" dirty="0" smtClean="0">
                <a:latin typeface="Trebuchet MS" pitchFamily="34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 smtClean="0">
                <a:latin typeface="Trebuchet MS" pitchFamily="34" charset="0"/>
              </a:rPr>
              <a:t>		h(k), h(k)+1, h(k)+4,…</a:t>
            </a:r>
          </a:p>
          <a:p>
            <a:pPr eaLnBrk="1" hangingPunct="1"/>
            <a:endParaRPr lang="en-US" altLang="ko-KR" sz="2000" dirty="0" smtClean="0">
              <a:latin typeface="Trebuchet MS" pitchFamily="34" charset="0"/>
            </a:endParaRPr>
          </a:p>
          <a:p>
            <a:pPr eaLnBrk="1" hangingPunct="1"/>
            <a:r>
              <a:rPr lang="ko-KR" altLang="en-US" sz="2000" dirty="0" smtClean="0">
                <a:latin typeface="Trebuchet MS" pitchFamily="34" charset="0"/>
              </a:rPr>
              <a:t>선형 조사법에서의 문제점인 군집과 결합 크게 완화 가능</a:t>
            </a:r>
          </a:p>
          <a:p>
            <a:pPr eaLnBrk="1" hangingPunct="1"/>
            <a:endParaRPr lang="en-US" altLang="ko-KR" dirty="0" smtClean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이중해싱법</a:t>
            </a:r>
            <a:r>
              <a:rPr lang="en-US" altLang="ko-KR" sz="4400" dirty="0" smtClean="0"/>
              <a:t>(double hashing) </a:t>
            </a:r>
            <a:endParaRPr lang="ko-KR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 err="1" smtClean="0"/>
              <a:t>재해싱</a:t>
            </a:r>
            <a:r>
              <a:rPr lang="en-US" altLang="ko-KR" sz="2400" dirty="0" smtClean="0"/>
              <a:t>(rehashing)</a:t>
            </a:r>
            <a:r>
              <a:rPr lang="ko-KR" altLang="en-US" sz="2400" dirty="0" smtClean="0"/>
              <a:t>이라고도 함</a:t>
            </a:r>
            <a:endParaRPr lang="en-US" altLang="ko-KR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/>
              <a:t>오버플로우가</a:t>
            </a:r>
            <a:r>
              <a:rPr lang="ko-KR" altLang="en-US" sz="2000" dirty="0" smtClean="0"/>
              <a:t> 발생하면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원 </a:t>
            </a:r>
            <a:r>
              <a:rPr lang="ko-KR" altLang="en-US" sz="2000" dirty="0" err="1" smtClean="0"/>
              <a:t>해시함수와</a:t>
            </a:r>
            <a:r>
              <a:rPr lang="ko-KR" altLang="en-US" sz="2000" dirty="0" smtClean="0"/>
              <a:t> 다른 별개의 해시 함수 사용</a:t>
            </a:r>
            <a:r>
              <a:rPr lang="en-US" altLang="ko-KR" sz="20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/>
              <a:t>step=C-(k mod 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/>
              <a:t>h(k), h(k)+step, h(k)+2*step, </a:t>
            </a:r>
            <a:r>
              <a:rPr lang="en-US" altLang="ko-KR" sz="2000" dirty="0" smtClean="0">
                <a:latin typeface="Arial" charset="0"/>
              </a:rPr>
              <a:t>…</a:t>
            </a:r>
            <a:endParaRPr lang="en-US" altLang="ko-KR" sz="20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/>
              <a:t>(</a:t>
            </a:r>
            <a:r>
              <a:rPr lang="ko-KR" altLang="en-US" sz="2400" dirty="0" smtClean="0"/>
              <a:t>예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크기가 </a:t>
            </a:r>
            <a:r>
              <a:rPr lang="en-US" altLang="ko-KR" sz="2400" dirty="0" smtClean="0"/>
              <a:t>7</a:t>
            </a:r>
            <a:r>
              <a:rPr lang="ko-KR" altLang="en-US" sz="2400" dirty="0" smtClean="0"/>
              <a:t>인 </a:t>
            </a:r>
            <a:r>
              <a:rPr lang="ko-KR" altLang="en-US" sz="2400" dirty="0" err="1" smtClean="0"/>
              <a:t>해시테이블에서</a:t>
            </a:r>
            <a:r>
              <a:rPr lang="en-US" altLang="ko-KR" sz="2400" dirty="0" smtClean="0"/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/>
              <a:t>첫 번째 해시 함수가  </a:t>
            </a:r>
            <a:r>
              <a:rPr lang="en-US" altLang="ko-KR" sz="1800" dirty="0" smtClean="0"/>
              <a:t>k mod 7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err="1" smtClean="0"/>
              <a:t>오버플로우</a:t>
            </a:r>
            <a:r>
              <a:rPr lang="ko-KR" altLang="en-US" sz="1800" dirty="0" smtClean="0"/>
              <a:t> 발생시의 해시 함수는 </a:t>
            </a:r>
            <a:r>
              <a:rPr lang="en-US" altLang="ko-KR" sz="1800" dirty="0" smtClean="0"/>
              <a:t>step=5-(k mod 5)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/>
              <a:t>입력 </a:t>
            </a:r>
            <a:r>
              <a:rPr lang="en-US" altLang="ko-KR" sz="2000" dirty="0" smtClean="0"/>
              <a:t>(8, 1, 9, 6, 13 ) </a:t>
            </a:r>
            <a:r>
              <a:rPr lang="ko-KR" altLang="en-US" sz="2000" dirty="0" smtClean="0"/>
              <a:t>적용</a:t>
            </a:r>
            <a:endParaRPr lang="en-US" altLang="ko-KR" dirty="0" smtClean="0"/>
          </a:p>
          <a:p>
            <a:pPr algn="ctr" eaLnBrk="1" hangingPunct="1">
              <a:lnSpc>
                <a:spcPct val="90000"/>
              </a:lnSpc>
            </a:pPr>
            <a:endParaRPr lang="en-US" altLang="ko-KR" sz="16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1600" dirty="0" smtClean="0"/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85" name="Rectangle 320"/>
          <p:cNvSpPr>
            <a:spLocks noChangeArrowheads="1"/>
          </p:cNvSpPr>
          <p:nvPr/>
        </p:nvSpPr>
        <p:spPr bwMode="auto">
          <a:xfrm>
            <a:off x="0" y="4343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이중해싱법</a:t>
            </a:r>
            <a:r>
              <a:rPr lang="en-US" altLang="ko-KR" sz="4400" dirty="0" smtClean="0"/>
              <a:t>(double hashing) </a:t>
            </a:r>
            <a:endParaRPr lang="ko-KR" altLang="en-US" dirty="0" smtClean="0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559741" y="1593450"/>
            <a:ext cx="8194675" cy="2060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+mn-lt"/>
              </a:rPr>
              <a:t>1</a:t>
            </a:r>
            <a:r>
              <a:rPr lang="ko-KR" altLang="en-US" sz="1600" dirty="0">
                <a:latin typeface="+mn-lt"/>
              </a:rPr>
              <a:t>단계 </a:t>
            </a:r>
            <a:r>
              <a:rPr lang="en-US" altLang="ko-KR" sz="1600" dirty="0">
                <a:latin typeface="+mn-lt"/>
              </a:rPr>
              <a:t>(8) : h(8) = 8 mod 7 = 1(</a:t>
            </a:r>
            <a:r>
              <a:rPr lang="ko-KR" altLang="en-US" sz="1600" dirty="0">
                <a:latin typeface="+mn-lt"/>
              </a:rPr>
              <a:t>저장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 eaLnBrk="1" hangingPunct="1"/>
            <a:r>
              <a:rPr lang="en-US" altLang="ko-KR" sz="1600" dirty="0">
                <a:latin typeface="+mn-lt"/>
              </a:rPr>
              <a:t>2</a:t>
            </a:r>
            <a:r>
              <a:rPr lang="ko-KR" altLang="en-US" sz="1600" dirty="0">
                <a:latin typeface="+mn-lt"/>
              </a:rPr>
              <a:t>단계 </a:t>
            </a:r>
            <a:r>
              <a:rPr lang="en-US" altLang="ko-KR" sz="1600" dirty="0">
                <a:latin typeface="+mn-lt"/>
              </a:rPr>
              <a:t>(1) : h(1) = 1 mod 7 = 1(</a:t>
            </a:r>
            <a:r>
              <a:rPr lang="ko-KR" altLang="en-US" sz="1600" dirty="0" err="1">
                <a:latin typeface="+mn-lt"/>
              </a:rPr>
              <a:t>충돌발생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 eaLnBrk="1" hangingPunct="1"/>
            <a:r>
              <a:rPr lang="en-US" altLang="ko-KR" sz="1600" dirty="0">
                <a:latin typeface="+mn-lt"/>
              </a:rPr>
              <a:t>	   (h(1)+h‘(1)) mod 7 = (1+5-(1 mod 5)) mod 7 = 5(</a:t>
            </a:r>
            <a:r>
              <a:rPr lang="ko-KR" altLang="en-US" sz="1600" dirty="0">
                <a:latin typeface="+mn-lt"/>
              </a:rPr>
              <a:t>저장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 eaLnBrk="1" hangingPunct="1"/>
            <a:r>
              <a:rPr lang="en-US" altLang="ko-KR" sz="1600" dirty="0">
                <a:latin typeface="+mn-lt"/>
              </a:rPr>
              <a:t>3</a:t>
            </a:r>
            <a:r>
              <a:rPr lang="ko-KR" altLang="en-US" sz="1600" dirty="0">
                <a:latin typeface="+mn-lt"/>
              </a:rPr>
              <a:t>단계 </a:t>
            </a:r>
            <a:r>
              <a:rPr lang="en-US" altLang="ko-KR" sz="1600" dirty="0">
                <a:latin typeface="+mn-lt"/>
              </a:rPr>
              <a:t>(9) : h(9) = 9 mod 7 = 2(</a:t>
            </a:r>
            <a:r>
              <a:rPr lang="ko-KR" altLang="en-US" sz="1600" dirty="0">
                <a:latin typeface="+mn-lt"/>
              </a:rPr>
              <a:t>저장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 eaLnBrk="1" hangingPunct="1"/>
            <a:r>
              <a:rPr lang="en-US" altLang="ko-KR" sz="1600" dirty="0">
                <a:latin typeface="+mn-lt"/>
              </a:rPr>
              <a:t>4</a:t>
            </a:r>
            <a:r>
              <a:rPr lang="ko-KR" altLang="en-US" sz="1600" dirty="0">
                <a:latin typeface="+mn-lt"/>
              </a:rPr>
              <a:t>단계 </a:t>
            </a:r>
            <a:r>
              <a:rPr lang="en-US" altLang="ko-KR" sz="1600" dirty="0">
                <a:latin typeface="+mn-lt"/>
              </a:rPr>
              <a:t>(6) : h(6) = 6 mod 7 = 6(</a:t>
            </a:r>
            <a:r>
              <a:rPr lang="ko-KR" altLang="en-US" sz="1600" dirty="0">
                <a:latin typeface="+mn-lt"/>
              </a:rPr>
              <a:t>저장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 eaLnBrk="1" hangingPunct="1"/>
            <a:r>
              <a:rPr lang="en-US" altLang="ko-KR" sz="1600" dirty="0">
                <a:latin typeface="+mn-lt"/>
              </a:rPr>
              <a:t>5</a:t>
            </a:r>
            <a:r>
              <a:rPr lang="ko-KR" altLang="en-US" sz="1600" dirty="0">
                <a:latin typeface="+mn-lt"/>
              </a:rPr>
              <a:t>단계 </a:t>
            </a:r>
            <a:r>
              <a:rPr lang="en-US" altLang="ko-KR" sz="1600" dirty="0">
                <a:latin typeface="+mn-lt"/>
              </a:rPr>
              <a:t>(13) : h(13) = 13 mod 7 = 6(</a:t>
            </a:r>
            <a:r>
              <a:rPr lang="ko-KR" altLang="en-US" sz="1600" dirty="0">
                <a:latin typeface="+mn-lt"/>
              </a:rPr>
              <a:t>충돌 발생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 eaLnBrk="1" hangingPunct="1"/>
            <a:r>
              <a:rPr lang="en-US" altLang="ko-KR" sz="1600" dirty="0">
                <a:latin typeface="+mn-lt"/>
              </a:rPr>
              <a:t>                  (h(13)+h‘(13)) mod 7 = (6+5-(13 mod 5)) mod 7= 1(</a:t>
            </a:r>
            <a:r>
              <a:rPr lang="ko-KR" altLang="en-US" sz="1600" dirty="0" err="1">
                <a:latin typeface="+mn-lt"/>
              </a:rPr>
              <a:t>충돌발생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 eaLnBrk="1" hangingPunct="1"/>
            <a:r>
              <a:rPr lang="en-US" altLang="ko-KR" sz="1600" dirty="0">
                <a:latin typeface="+mn-lt"/>
              </a:rPr>
              <a:t>                  (h(13)+2*h‘(13)) mod 7 = (6+2*2) mod 7= 3(</a:t>
            </a:r>
            <a:r>
              <a:rPr lang="ko-KR" altLang="en-US" sz="1600" dirty="0">
                <a:latin typeface="+mn-lt"/>
              </a:rPr>
              <a:t>저장</a:t>
            </a:r>
            <a:r>
              <a:rPr lang="en-US" altLang="ko-KR" sz="1600" dirty="0">
                <a:latin typeface="+mn-lt"/>
              </a:rPr>
              <a:t>)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574" name="Rectangle 320"/>
          <p:cNvSpPr>
            <a:spLocks noChangeArrowheads="1"/>
          </p:cNvSpPr>
          <p:nvPr/>
        </p:nvSpPr>
        <p:spPr bwMode="auto">
          <a:xfrm>
            <a:off x="0" y="4343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735" y="3929847"/>
            <a:ext cx="4051198" cy="21994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체이닝</a:t>
            </a:r>
            <a:r>
              <a:rPr lang="en-US" altLang="ko-KR" dirty="0" smtClean="0"/>
              <a:t>(chaining)</a:t>
            </a:r>
            <a:endParaRPr lang="ko-KR" alt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2400" smtClean="0"/>
              <a:t>오버플로우 문제를 연결 리스트로 해결</a:t>
            </a:r>
            <a:r>
              <a:rPr lang="en-US" altLang="ko-KR" sz="2400" smtClean="0"/>
              <a:t> </a:t>
            </a:r>
          </a:p>
          <a:p>
            <a:pPr lvl="1" eaLnBrk="1" hangingPunct="1"/>
            <a:r>
              <a:rPr lang="ko-KR" altLang="en-US" sz="2200" smtClean="0"/>
              <a:t>각 버켓에 고정된 슬롯이 할당되어 있지 않음</a:t>
            </a:r>
            <a:endParaRPr lang="en-US" altLang="ko-KR" sz="2200" smtClean="0"/>
          </a:p>
          <a:p>
            <a:pPr lvl="1" eaLnBrk="1" hangingPunct="1"/>
            <a:r>
              <a:rPr lang="ko-KR" altLang="en-US" sz="2200" smtClean="0"/>
              <a:t>각 버켓에</a:t>
            </a:r>
            <a:r>
              <a:rPr lang="en-US" altLang="ko-KR" sz="2200" smtClean="0"/>
              <a:t>, </a:t>
            </a:r>
            <a:r>
              <a:rPr lang="ko-KR" altLang="en-US" sz="2200" smtClean="0"/>
              <a:t>삽입과 삭제가 용이한 연결 리스트 할당</a:t>
            </a:r>
            <a:r>
              <a:rPr lang="en-US" altLang="ko-KR" sz="2200" smtClean="0"/>
              <a:t> </a:t>
            </a:r>
          </a:p>
          <a:p>
            <a:pPr lvl="1" eaLnBrk="1" hangingPunct="1"/>
            <a:r>
              <a:rPr lang="ko-KR" altLang="en-US" sz="2200" smtClean="0"/>
              <a:t>버켓 내에서는 연결 리스트 순차 탐색</a:t>
            </a:r>
            <a:r>
              <a:rPr lang="en-US" altLang="ko-KR" sz="2200" smtClean="0"/>
              <a:t> </a:t>
            </a:r>
          </a:p>
          <a:p>
            <a:pPr lvl="1" eaLnBrk="1" hangingPunct="1"/>
            <a:endParaRPr lang="en-US" altLang="ko-KR" sz="2200" smtClean="0"/>
          </a:p>
          <a:p>
            <a:pPr eaLnBrk="1" hangingPunct="1"/>
            <a:r>
              <a:rPr lang="en-US" altLang="ko-KR" sz="2400" smtClean="0"/>
              <a:t>(</a:t>
            </a:r>
            <a:r>
              <a:rPr lang="ko-KR" altLang="en-US" sz="2400" smtClean="0"/>
              <a:t>예</a:t>
            </a:r>
            <a:r>
              <a:rPr lang="en-US" altLang="ko-KR" sz="2400" smtClean="0"/>
              <a:t>) </a:t>
            </a:r>
            <a:r>
              <a:rPr lang="ko-KR" altLang="en-US" sz="2400" smtClean="0"/>
              <a:t>크기가 </a:t>
            </a:r>
            <a:r>
              <a:rPr lang="en-US" altLang="ko-KR" sz="2400" smtClean="0"/>
              <a:t>7</a:t>
            </a:r>
            <a:r>
              <a:rPr lang="ko-KR" altLang="en-US" sz="2400" smtClean="0"/>
              <a:t>인 해시테이블에서</a:t>
            </a:r>
            <a:endParaRPr lang="en-US" altLang="ko-KR" sz="2400" smtClean="0"/>
          </a:p>
          <a:p>
            <a:pPr lvl="1" eaLnBrk="1" hangingPunct="1"/>
            <a:r>
              <a:rPr lang="ko-KR" altLang="en-US" sz="2000" smtClean="0"/>
              <a:t> </a:t>
            </a:r>
            <a:r>
              <a:rPr lang="en-US" altLang="ko-KR" sz="2000" smtClean="0"/>
              <a:t>h(k)=k mod 7</a:t>
            </a:r>
            <a:r>
              <a:rPr lang="ko-KR" altLang="en-US" sz="2000" smtClean="0"/>
              <a:t>의 해시 함수 사용</a:t>
            </a:r>
            <a:endParaRPr lang="en-US" altLang="ko-KR" sz="2000" smtClean="0"/>
          </a:p>
          <a:p>
            <a:pPr lvl="1" eaLnBrk="1" hangingPunct="1"/>
            <a:r>
              <a:rPr lang="ko-KR" altLang="en-US" sz="2000" smtClean="0"/>
              <a:t>입력 </a:t>
            </a:r>
            <a:r>
              <a:rPr lang="en-US" altLang="ko-KR" sz="2000" smtClean="0"/>
              <a:t>(8, 1, 9, 6, 13) </a:t>
            </a:r>
            <a:r>
              <a:rPr lang="ko-KR" altLang="en-US" sz="2000" smtClean="0"/>
              <a:t>적용</a:t>
            </a:r>
            <a:endParaRPr lang="ko-KR" altLang="en-US" smtClean="0"/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533" name="Rectangle 71"/>
          <p:cNvSpPr>
            <a:spLocks noChangeArrowheads="1"/>
          </p:cNvSpPr>
          <p:nvPr/>
        </p:nvSpPr>
        <p:spPr bwMode="auto">
          <a:xfrm>
            <a:off x="0" y="4343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체이닝</a:t>
            </a:r>
            <a:r>
              <a:rPr lang="en-US" altLang="ko-KR" smtClean="0"/>
              <a:t>(chaining)</a:t>
            </a:r>
            <a:endParaRPr lang="ko-KR" altLang="en-US" smtClean="0"/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3556" name="Rectangle 71"/>
          <p:cNvSpPr>
            <a:spLocks noChangeArrowheads="1"/>
          </p:cNvSpPr>
          <p:nvPr/>
        </p:nvSpPr>
        <p:spPr bwMode="auto">
          <a:xfrm>
            <a:off x="0" y="4343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23557" name="Text Box 72"/>
          <p:cNvSpPr txBox="1">
            <a:spLocks noChangeArrowheads="1"/>
          </p:cNvSpPr>
          <p:nvPr/>
        </p:nvSpPr>
        <p:spPr bwMode="auto">
          <a:xfrm>
            <a:off x="701675" y="1547580"/>
            <a:ext cx="7875588" cy="1476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+mn-lt"/>
              </a:rPr>
              <a:t>1</a:t>
            </a:r>
            <a:r>
              <a:rPr lang="ko-KR" altLang="en-US">
                <a:latin typeface="+mn-lt"/>
              </a:rPr>
              <a:t>단계 </a:t>
            </a:r>
            <a:r>
              <a:rPr lang="en-US" altLang="ko-KR">
                <a:latin typeface="+mn-lt"/>
              </a:rPr>
              <a:t>(8) : h(8) = 8 mod 7 = 1(</a:t>
            </a:r>
            <a:r>
              <a:rPr lang="ko-KR" altLang="en-US">
                <a:latin typeface="+mn-lt"/>
              </a:rPr>
              <a:t>저장</a:t>
            </a:r>
            <a:r>
              <a:rPr lang="en-US" altLang="ko-KR">
                <a:latin typeface="+mn-lt"/>
              </a:rPr>
              <a:t>)</a:t>
            </a:r>
          </a:p>
          <a:p>
            <a:pPr eaLnBrk="1" hangingPunct="1"/>
            <a:r>
              <a:rPr lang="en-US" altLang="ko-KR">
                <a:latin typeface="+mn-lt"/>
              </a:rPr>
              <a:t>2</a:t>
            </a:r>
            <a:r>
              <a:rPr lang="ko-KR" altLang="en-US">
                <a:latin typeface="+mn-lt"/>
              </a:rPr>
              <a:t>단계 </a:t>
            </a:r>
            <a:r>
              <a:rPr lang="en-US" altLang="ko-KR">
                <a:latin typeface="+mn-lt"/>
              </a:rPr>
              <a:t>(1) : h(1) = 1 mod 7 = 1(</a:t>
            </a:r>
            <a:r>
              <a:rPr lang="ko-KR" altLang="en-US">
                <a:latin typeface="+mn-lt"/>
              </a:rPr>
              <a:t>충돌발생</a:t>
            </a:r>
            <a:r>
              <a:rPr lang="en-US" altLang="ko-KR">
                <a:latin typeface="+mn-lt"/>
              </a:rPr>
              <a:t>-&gt;</a:t>
            </a:r>
            <a:r>
              <a:rPr lang="ko-KR" altLang="en-US">
                <a:latin typeface="+mn-lt"/>
              </a:rPr>
              <a:t>새로운 노드 생성 저장</a:t>
            </a:r>
            <a:r>
              <a:rPr lang="en-US" altLang="ko-KR">
                <a:latin typeface="+mn-lt"/>
              </a:rPr>
              <a:t>)</a:t>
            </a:r>
          </a:p>
          <a:p>
            <a:pPr eaLnBrk="1" hangingPunct="1"/>
            <a:r>
              <a:rPr lang="en-US" altLang="ko-KR">
                <a:latin typeface="+mn-lt"/>
              </a:rPr>
              <a:t>3</a:t>
            </a:r>
            <a:r>
              <a:rPr lang="ko-KR" altLang="en-US">
                <a:latin typeface="+mn-lt"/>
              </a:rPr>
              <a:t>단계 </a:t>
            </a:r>
            <a:r>
              <a:rPr lang="en-US" altLang="ko-KR">
                <a:latin typeface="+mn-lt"/>
              </a:rPr>
              <a:t>(9) : h(9) = 9 mod 7 = 2(</a:t>
            </a:r>
            <a:r>
              <a:rPr lang="ko-KR" altLang="en-US">
                <a:latin typeface="+mn-lt"/>
              </a:rPr>
              <a:t>저장</a:t>
            </a:r>
            <a:r>
              <a:rPr lang="en-US" altLang="ko-KR">
                <a:latin typeface="+mn-lt"/>
              </a:rPr>
              <a:t>)</a:t>
            </a:r>
          </a:p>
          <a:p>
            <a:pPr eaLnBrk="1" hangingPunct="1"/>
            <a:r>
              <a:rPr lang="en-US" altLang="ko-KR">
                <a:latin typeface="+mn-lt"/>
              </a:rPr>
              <a:t>4</a:t>
            </a:r>
            <a:r>
              <a:rPr lang="ko-KR" altLang="en-US">
                <a:latin typeface="+mn-lt"/>
              </a:rPr>
              <a:t>단계 </a:t>
            </a:r>
            <a:r>
              <a:rPr lang="en-US" altLang="ko-KR">
                <a:latin typeface="+mn-lt"/>
              </a:rPr>
              <a:t>(6) : h(6) = 6 mod 7 = 6(</a:t>
            </a:r>
            <a:r>
              <a:rPr lang="ko-KR" altLang="en-US">
                <a:latin typeface="+mn-lt"/>
              </a:rPr>
              <a:t>저장</a:t>
            </a:r>
            <a:r>
              <a:rPr lang="en-US" altLang="ko-KR">
                <a:latin typeface="+mn-lt"/>
              </a:rPr>
              <a:t>)</a:t>
            </a:r>
          </a:p>
          <a:p>
            <a:pPr eaLnBrk="1" hangingPunct="1"/>
            <a:r>
              <a:rPr lang="en-US" altLang="ko-KR">
                <a:latin typeface="+mn-lt"/>
              </a:rPr>
              <a:t>5</a:t>
            </a:r>
            <a:r>
              <a:rPr lang="ko-KR" altLang="en-US">
                <a:latin typeface="+mn-lt"/>
              </a:rPr>
              <a:t>단계 </a:t>
            </a:r>
            <a:r>
              <a:rPr lang="en-US" altLang="ko-KR">
                <a:latin typeface="+mn-lt"/>
              </a:rPr>
              <a:t>(13) : h(13) = 13 mod 7 = 6(</a:t>
            </a:r>
            <a:r>
              <a:rPr lang="ko-KR" altLang="en-US">
                <a:latin typeface="+mn-lt"/>
              </a:rPr>
              <a:t>충돌 발생</a:t>
            </a:r>
            <a:r>
              <a:rPr lang="en-US" altLang="ko-KR">
                <a:latin typeface="+mn-lt"/>
              </a:rPr>
              <a:t>-&gt;</a:t>
            </a:r>
            <a:r>
              <a:rPr lang="ko-KR" altLang="en-US">
                <a:latin typeface="+mn-lt"/>
              </a:rPr>
              <a:t>새로운 노드 생성 저장</a:t>
            </a:r>
            <a:r>
              <a:rPr lang="en-US" altLang="ko-KR">
                <a:latin typeface="+mn-lt"/>
              </a:rPr>
              <a:t>)</a:t>
            </a:r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3238617"/>
            <a:ext cx="3814763" cy="3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추상자료형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사전구조</a:t>
            </a:r>
            <a:endParaRPr lang="ko-KR" altLang="en-US" dirty="0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729329" y="2213865"/>
            <a:ext cx="7920037" cy="185896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∙</a:t>
            </a:r>
            <a:r>
              <a:rPr lang="ko-KR" altLang="en-US" sz="1400" dirty="0">
                <a:latin typeface="Trebuchet MS" panose="020B0603020202020204" pitchFamily="34" charset="0"/>
              </a:rPr>
              <a:t>객체</a:t>
            </a:r>
            <a:r>
              <a:rPr lang="en-US" altLang="ko-KR" sz="1400" dirty="0">
                <a:latin typeface="Trebuchet MS" panose="020B0603020202020204" pitchFamily="34" charset="0"/>
              </a:rPr>
              <a:t>: </a:t>
            </a:r>
            <a:r>
              <a:rPr lang="ko-KR" altLang="en-US" sz="1400" dirty="0">
                <a:latin typeface="Trebuchet MS" panose="020B0603020202020204" pitchFamily="34" charset="0"/>
              </a:rPr>
              <a:t>일련의 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key,value</a:t>
            </a:r>
            <a:r>
              <a:rPr lang="en-US" altLang="ko-KR" sz="1400" dirty="0">
                <a:latin typeface="Trebuchet MS" panose="020B0603020202020204" pitchFamily="34" charset="0"/>
              </a:rPr>
              <a:t>) </a:t>
            </a:r>
            <a:r>
              <a:rPr lang="ko-KR" altLang="en-US" sz="1400" dirty="0">
                <a:latin typeface="Trebuchet MS" panose="020B0603020202020204" pitchFamily="34" charset="0"/>
              </a:rPr>
              <a:t>쌍의 집합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∙연산</a:t>
            </a:r>
            <a:r>
              <a:rPr lang="en-US" altLang="ko-KR" sz="1400" dirty="0">
                <a:latin typeface="Trebuchet MS" panose="020B0603020202020204" pitchFamily="34" charset="0"/>
              </a:rPr>
              <a:t>: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add(key, value) ::= (</a:t>
            </a:r>
            <a:r>
              <a:rPr lang="en-US" altLang="ko-KR" sz="1400" dirty="0" err="1">
                <a:latin typeface="Trebuchet MS" panose="020B0603020202020204" pitchFamily="34" charset="0"/>
              </a:rPr>
              <a:t>key,value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  <a:r>
              <a:rPr lang="ko-KR" altLang="en-US" sz="1400" dirty="0">
                <a:latin typeface="Trebuchet MS" panose="020B0603020202020204" pitchFamily="34" charset="0"/>
              </a:rPr>
              <a:t>를 사전에 추가한다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delete(key) ::= key</a:t>
            </a:r>
            <a:r>
              <a:rPr lang="ko-KR" altLang="en-US" sz="1400" dirty="0">
                <a:latin typeface="Trebuchet MS" panose="020B0603020202020204" pitchFamily="34" charset="0"/>
              </a:rPr>
              <a:t>에 해당되는 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key,value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  <a:r>
              <a:rPr lang="ko-KR" altLang="en-US" sz="1400" dirty="0">
                <a:latin typeface="Trebuchet MS" panose="020B0603020202020204" pitchFamily="34" charset="0"/>
              </a:rPr>
              <a:t>를 찾아서 삭제한다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ko-KR" altLang="en-US" sz="1400" dirty="0">
                <a:latin typeface="Trebuchet MS" panose="020B0603020202020204" pitchFamily="34" charset="0"/>
              </a:rPr>
              <a:t>관련된 </a:t>
            </a:r>
            <a:r>
              <a:rPr lang="en-US" altLang="ko-KR" sz="1400" dirty="0">
                <a:latin typeface="Trebuchet MS" panose="020B0603020202020204" pitchFamily="34" charset="0"/>
              </a:rPr>
              <a:t>value</a:t>
            </a:r>
            <a:r>
              <a:rPr lang="ko-KR" altLang="en-US" sz="1400" dirty="0">
                <a:latin typeface="Trebuchet MS" panose="020B0603020202020204" pitchFamily="34" charset="0"/>
              </a:rPr>
              <a:t>를 반환한다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  <a:r>
              <a:rPr lang="ko-KR" altLang="en-US" sz="1400" dirty="0">
                <a:latin typeface="Trebuchet MS" panose="020B0603020202020204" pitchFamily="34" charset="0"/>
              </a:rPr>
              <a:t>만약 탐색이 실패하면 </a:t>
            </a:r>
            <a:r>
              <a:rPr lang="en-US" altLang="ko-KR" sz="1400" dirty="0">
                <a:latin typeface="Trebuchet MS" panose="020B0603020202020204" pitchFamily="34" charset="0"/>
              </a:rPr>
              <a:t>NULL</a:t>
            </a:r>
            <a:r>
              <a:rPr lang="ko-KR" altLang="en-US" sz="1400" dirty="0">
                <a:latin typeface="Trebuchet MS" panose="020B0603020202020204" pitchFamily="34" charset="0"/>
              </a:rPr>
              <a:t>를 반환한다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search(key) ::= key</a:t>
            </a:r>
            <a:r>
              <a:rPr lang="ko-KR" altLang="en-US" sz="1400" dirty="0">
                <a:latin typeface="Trebuchet MS" panose="020B0603020202020204" pitchFamily="34" charset="0"/>
              </a:rPr>
              <a:t>에 해당되는 </a:t>
            </a:r>
            <a:r>
              <a:rPr lang="en-US" altLang="ko-KR" sz="1400" dirty="0">
                <a:latin typeface="Trebuchet MS" panose="020B0603020202020204" pitchFamily="34" charset="0"/>
              </a:rPr>
              <a:t>value</a:t>
            </a:r>
            <a:r>
              <a:rPr lang="ko-KR" altLang="en-US" sz="1400" dirty="0">
                <a:latin typeface="Trebuchet MS" panose="020B0603020202020204" pitchFamily="34" charset="0"/>
              </a:rPr>
              <a:t>를 찾아서 반환한다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                 </a:t>
            </a:r>
            <a:r>
              <a:rPr lang="ko-KR" altLang="en-US" sz="1400" dirty="0">
                <a:latin typeface="Trebuchet MS" panose="020B0603020202020204" pitchFamily="34" charset="0"/>
              </a:rPr>
              <a:t>만약 탐색이 실패하면 </a:t>
            </a:r>
            <a:r>
              <a:rPr lang="en-US" altLang="ko-KR" sz="1400" dirty="0">
                <a:latin typeface="Trebuchet MS" panose="020B0603020202020204" pitchFamily="34" charset="0"/>
              </a:rPr>
              <a:t>NULL</a:t>
            </a:r>
            <a:r>
              <a:rPr lang="ko-KR" altLang="en-US" sz="1400" dirty="0">
                <a:latin typeface="Trebuchet MS" panose="020B0603020202020204" pitchFamily="34" charset="0"/>
              </a:rPr>
              <a:t>를 반환한다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934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체이닝</a:t>
            </a:r>
            <a:endParaRPr lang="ko-KR" altLang="en-US" dirty="0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70988" y="1583795"/>
            <a:ext cx="8036719" cy="498905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lnSpc>
                <a:spcPts val="12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제산 함수를 사용한 </a:t>
            </a:r>
            <a:r>
              <a:rPr lang="ko-KR" altLang="en-US" sz="1400" dirty="0" err="1">
                <a:latin typeface="Trebuchet MS" panose="020B0603020202020204" pitchFamily="34" charset="0"/>
              </a:rPr>
              <a:t>해싱</a:t>
            </a:r>
            <a:r>
              <a:rPr lang="ko-KR" altLang="en-US" sz="1400" dirty="0">
                <a:latin typeface="Trebuchet MS" panose="020B0603020202020204" pitchFamily="34" charset="0"/>
              </a:rPr>
              <a:t> 함수</a:t>
            </a:r>
          </a:p>
          <a:p>
            <a:pPr eaLnBrk="1" fontAlgn="t" hangingPunct="1">
              <a:lnSpc>
                <a:spcPts val="12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hash_function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key)</a:t>
            </a:r>
          </a:p>
          <a:p>
            <a:pPr eaLnBrk="1" fontAlgn="t" hangingPunct="1">
              <a:lnSpc>
                <a:spcPts val="12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lnSpc>
                <a:spcPts val="12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key % TABLE_SIZE;</a:t>
            </a:r>
          </a:p>
          <a:p>
            <a:pPr eaLnBrk="1" fontAlgn="t" hangingPunct="1">
              <a:lnSpc>
                <a:spcPts val="12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lnSpc>
                <a:spcPts val="12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// </a:t>
            </a:r>
            <a:r>
              <a:rPr lang="ko-KR" altLang="en-US" sz="1400" dirty="0" err="1">
                <a:latin typeface="Trebuchet MS" panose="020B0603020202020204" pitchFamily="34" charset="0"/>
              </a:rPr>
              <a:t>체인법을</a:t>
            </a:r>
            <a:r>
              <a:rPr lang="ko-KR" altLang="en-US" sz="1400" dirty="0">
                <a:latin typeface="Trebuchet MS" panose="020B0603020202020204" pitchFamily="34" charset="0"/>
              </a:rPr>
              <a:t> 이용하여 테이블에 키를 삽입</a:t>
            </a:r>
          </a:p>
          <a:p>
            <a:pPr eaLnBrk="1" fontAlgn="t" hangingPunct="1">
              <a:lnSpc>
                <a:spcPts val="12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hash_chain_add</a:t>
            </a:r>
            <a:r>
              <a:rPr lang="en-US" altLang="ko-KR" sz="1400" dirty="0">
                <a:latin typeface="Trebuchet MS" panose="020B0603020202020204" pitchFamily="34" charset="0"/>
              </a:rPr>
              <a:t>(element item, 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list *</a:t>
            </a:r>
            <a:r>
              <a:rPr lang="en-US" altLang="ko-KR" sz="1400" dirty="0" err="1">
                <a:latin typeface="Trebuchet MS" panose="020B0603020202020204" pitchFamily="34" charset="0"/>
              </a:rPr>
              <a:t>ht</a:t>
            </a:r>
            <a:r>
              <a:rPr lang="en-US" altLang="ko-KR" sz="1400" dirty="0">
                <a:latin typeface="Trebuchet MS" panose="020B0603020202020204" pitchFamily="34" charset="0"/>
              </a:rPr>
              <a:t>[])</a:t>
            </a:r>
          </a:p>
          <a:p>
            <a:pPr eaLnBrk="1" fontAlgn="t" hangingPunct="1">
              <a:lnSpc>
                <a:spcPts val="12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lnSpc>
                <a:spcPts val="12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hash_value</a:t>
            </a:r>
            <a:r>
              <a:rPr lang="en-US" altLang="ko-KR" sz="1400" dirty="0">
                <a:latin typeface="Trebuchet MS" panose="020B0603020202020204" pitchFamily="34" charset="0"/>
              </a:rPr>
              <a:t> = 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hash_function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item.key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lnSpc>
                <a:spcPts val="12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list *</a:t>
            </a:r>
            <a:r>
              <a:rPr lang="en-US" altLang="ko-KR" sz="1400" dirty="0" err="1">
                <a:latin typeface="Trebuchet MS" panose="020B0603020202020204" pitchFamily="34" charset="0"/>
              </a:rPr>
              <a:t>ptr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lnSpc>
                <a:spcPts val="12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list *</a:t>
            </a:r>
            <a:r>
              <a:rPr lang="en-US" altLang="ko-KR" sz="1400" dirty="0" err="1">
                <a:latin typeface="Trebuchet MS" panose="020B0603020202020204" pitchFamily="34" charset="0"/>
              </a:rPr>
              <a:t>node_before</a:t>
            </a:r>
            <a:r>
              <a:rPr lang="en-US" altLang="ko-KR" sz="1400" dirty="0">
                <a:latin typeface="Trebuchet MS" panose="020B0603020202020204" pitchFamily="34" charset="0"/>
              </a:rPr>
              <a:t> = NULL, *node = </a:t>
            </a:r>
            <a:r>
              <a:rPr lang="en-US" altLang="ko-KR" sz="1400" dirty="0" err="1">
                <a:latin typeface="Trebuchet MS" panose="020B0603020202020204" pitchFamily="34" charset="0"/>
              </a:rPr>
              <a:t>ht</a:t>
            </a:r>
            <a:r>
              <a:rPr lang="en-US" altLang="ko-KR" sz="1400" dirty="0">
                <a:latin typeface="Trebuchet MS" panose="020B0603020202020204" pitchFamily="34" charset="0"/>
              </a:rPr>
              <a:t>[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hash_value</a:t>
            </a:r>
            <a:r>
              <a:rPr lang="en-US" altLang="ko-KR" sz="1400" dirty="0">
                <a:latin typeface="Trebuchet MS" panose="020B0603020202020204" pitchFamily="34" charset="0"/>
              </a:rPr>
              <a:t>];</a:t>
            </a:r>
          </a:p>
          <a:p>
            <a:pPr eaLnBrk="1" fontAlgn="t" hangingPunct="1">
              <a:lnSpc>
                <a:spcPts val="12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(; node; </a:t>
            </a:r>
            <a:r>
              <a:rPr lang="en-US" altLang="ko-KR" sz="1400" dirty="0" err="1">
                <a:latin typeface="Trebuchet MS" panose="020B0603020202020204" pitchFamily="34" charset="0"/>
              </a:rPr>
              <a:t>node_before</a:t>
            </a:r>
            <a:r>
              <a:rPr lang="en-US" altLang="ko-KR" sz="1400" dirty="0">
                <a:latin typeface="Trebuchet MS" panose="020B0603020202020204" pitchFamily="34" charset="0"/>
              </a:rPr>
              <a:t> = node, node = node-&gt;link) {</a:t>
            </a:r>
          </a:p>
          <a:p>
            <a:pPr eaLnBrk="1" fontAlgn="t" hangingPunct="1">
              <a:lnSpc>
                <a:spcPts val="12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 (node-&gt;</a:t>
            </a:r>
            <a:r>
              <a:rPr lang="en-US" altLang="ko-KR" sz="1400" dirty="0" err="1">
                <a:latin typeface="Trebuchet MS" panose="020B0603020202020204" pitchFamily="34" charset="0"/>
              </a:rPr>
              <a:t>item.key</a:t>
            </a:r>
            <a:r>
              <a:rPr lang="en-US" altLang="ko-KR" sz="1400" dirty="0">
                <a:latin typeface="Trebuchet MS" panose="020B0603020202020204" pitchFamily="34" charset="0"/>
              </a:rPr>
              <a:t> == </a:t>
            </a:r>
            <a:r>
              <a:rPr lang="en-US" altLang="ko-KR" sz="1400" dirty="0" err="1">
                <a:latin typeface="Trebuchet MS" panose="020B0603020202020204" pitchFamily="34" charset="0"/>
              </a:rPr>
              <a:t>item.key</a:t>
            </a:r>
            <a:r>
              <a:rPr lang="en-US" altLang="ko-KR" sz="1400" dirty="0">
                <a:latin typeface="Trebuchet MS" panose="020B0603020202020204" pitchFamily="34" charset="0"/>
              </a:rPr>
              <a:t>) {</a:t>
            </a:r>
          </a:p>
          <a:p>
            <a:pPr eaLnBrk="1" fontAlgn="t" hangingPunct="1">
              <a:lnSpc>
                <a:spcPts val="12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fprintf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stderr</a:t>
            </a:r>
            <a:r>
              <a:rPr lang="en-US" altLang="ko-KR" sz="1400" dirty="0">
                <a:latin typeface="Trebuchet MS" panose="020B0603020202020204" pitchFamily="34" charset="0"/>
              </a:rPr>
              <a:t>, "</a:t>
            </a:r>
            <a:r>
              <a:rPr lang="ko-KR" altLang="en-US" sz="1400" dirty="0">
                <a:latin typeface="Trebuchet MS" panose="020B0603020202020204" pitchFamily="34" charset="0"/>
              </a:rPr>
              <a:t>이미 </a:t>
            </a:r>
            <a:r>
              <a:rPr lang="ko-KR" altLang="en-US" sz="1400" dirty="0" err="1">
                <a:latin typeface="Trebuchet MS" panose="020B0603020202020204" pitchFamily="34" charset="0"/>
              </a:rPr>
              <a:t>탐색키가</a:t>
            </a:r>
            <a:r>
              <a:rPr lang="ko-KR" altLang="en-US" sz="1400" dirty="0">
                <a:latin typeface="Trebuchet MS" panose="020B0603020202020204" pitchFamily="34" charset="0"/>
              </a:rPr>
              <a:t> 저장되어 있음</a:t>
            </a:r>
            <a:r>
              <a:rPr lang="en-US" altLang="ko-KR" sz="1400" dirty="0">
                <a:latin typeface="Trebuchet MS" panose="020B0603020202020204" pitchFamily="34" charset="0"/>
              </a:rPr>
              <a:t>\n");</a:t>
            </a:r>
          </a:p>
          <a:p>
            <a:pPr eaLnBrk="1" fontAlgn="t" hangingPunct="1">
              <a:lnSpc>
                <a:spcPts val="12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return;</a:t>
            </a:r>
          </a:p>
          <a:p>
            <a:pPr eaLnBrk="1" fontAlgn="t" hangingPunct="1">
              <a:lnSpc>
                <a:spcPts val="12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}</a:t>
            </a:r>
          </a:p>
          <a:p>
            <a:pPr eaLnBrk="1" fontAlgn="t" hangingPunct="1">
              <a:lnSpc>
                <a:spcPts val="12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lnSpc>
                <a:spcPts val="12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ptr</a:t>
            </a:r>
            <a:r>
              <a:rPr lang="en-US" altLang="ko-KR" sz="1400" dirty="0">
                <a:latin typeface="Trebuchet MS" panose="020B0603020202020204" pitchFamily="34" charset="0"/>
              </a:rPr>
              <a:t> = (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list *)</a:t>
            </a:r>
            <a:r>
              <a:rPr lang="en-US" altLang="ko-KR" sz="1400" dirty="0" err="1">
                <a:latin typeface="Trebuchet MS" panose="020B0603020202020204" pitchFamily="34" charset="0"/>
              </a:rPr>
              <a:t>malloc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sizeof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list));</a:t>
            </a:r>
          </a:p>
          <a:p>
            <a:pPr eaLnBrk="1" fontAlgn="t" hangingPunct="1">
              <a:lnSpc>
                <a:spcPts val="12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ptr</a:t>
            </a:r>
            <a:r>
              <a:rPr lang="en-US" altLang="ko-KR" sz="1400" dirty="0">
                <a:latin typeface="Trebuchet MS" panose="020B0603020202020204" pitchFamily="34" charset="0"/>
              </a:rPr>
              <a:t>-&gt;item = item;</a:t>
            </a:r>
          </a:p>
          <a:p>
            <a:pPr eaLnBrk="1" fontAlgn="t" hangingPunct="1">
              <a:lnSpc>
                <a:spcPts val="12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ptr</a:t>
            </a:r>
            <a:r>
              <a:rPr lang="en-US" altLang="ko-KR" sz="1400" dirty="0">
                <a:latin typeface="Trebuchet MS" panose="020B0603020202020204" pitchFamily="34" charset="0"/>
              </a:rPr>
              <a:t>-&gt;link = NULL;</a:t>
            </a:r>
          </a:p>
          <a:p>
            <a:pPr eaLnBrk="1" fontAlgn="t" hangingPunct="1">
              <a:lnSpc>
                <a:spcPts val="12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node_before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</a:p>
          <a:p>
            <a:pPr eaLnBrk="1" fontAlgn="t" hangingPunct="1">
              <a:lnSpc>
                <a:spcPts val="12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node_before</a:t>
            </a:r>
            <a:r>
              <a:rPr lang="en-US" altLang="ko-KR" sz="1400" dirty="0">
                <a:latin typeface="Trebuchet MS" panose="020B0603020202020204" pitchFamily="34" charset="0"/>
              </a:rPr>
              <a:t>-&gt;link = </a:t>
            </a:r>
            <a:r>
              <a:rPr lang="en-US" altLang="ko-KR" sz="1400" dirty="0" err="1">
                <a:latin typeface="Trebuchet MS" panose="020B0603020202020204" pitchFamily="34" charset="0"/>
              </a:rPr>
              <a:t>ptr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lnSpc>
                <a:spcPts val="12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else</a:t>
            </a:r>
          </a:p>
          <a:p>
            <a:pPr eaLnBrk="1" fontAlgn="t" hangingPunct="1">
              <a:lnSpc>
                <a:spcPts val="12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ht</a:t>
            </a:r>
            <a:r>
              <a:rPr lang="en-US" altLang="ko-KR" sz="1400" dirty="0">
                <a:latin typeface="Trebuchet MS" panose="020B0603020202020204" pitchFamily="34" charset="0"/>
              </a:rPr>
              <a:t>[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hash_value</a:t>
            </a:r>
            <a:r>
              <a:rPr lang="en-US" altLang="ko-KR" sz="1400" dirty="0">
                <a:latin typeface="Trebuchet MS" panose="020B0603020202020204" pitchFamily="34" charset="0"/>
              </a:rPr>
              <a:t>] = </a:t>
            </a:r>
            <a:r>
              <a:rPr lang="en-US" altLang="ko-KR" sz="1400" dirty="0" err="1">
                <a:latin typeface="Trebuchet MS" panose="020B0603020202020204" pitchFamily="34" charset="0"/>
              </a:rPr>
              <a:t>ptr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lnSpc>
                <a:spcPts val="12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268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체이닝</a:t>
            </a:r>
            <a:endParaRPr lang="ko-KR" altLang="en-US" dirty="0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12648" y="1718810"/>
            <a:ext cx="8036719" cy="36686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 err="1">
                <a:latin typeface="Trebuchet MS" panose="020B0603020202020204" pitchFamily="34" charset="0"/>
              </a:rPr>
              <a:t>체인법을</a:t>
            </a:r>
            <a:r>
              <a:rPr lang="ko-KR" altLang="en-US" sz="1400" dirty="0">
                <a:latin typeface="Trebuchet MS" panose="020B0603020202020204" pitchFamily="34" charset="0"/>
              </a:rPr>
              <a:t> 이용하여 테이블에 저장된 키를 탐색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hash_chain_search</a:t>
            </a:r>
            <a:r>
              <a:rPr lang="en-US" altLang="ko-KR" sz="1400" dirty="0">
                <a:latin typeface="Trebuchet MS" panose="020B0603020202020204" pitchFamily="34" charset="0"/>
              </a:rPr>
              <a:t>(element item, 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list *</a:t>
            </a:r>
            <a:r>
              <a:rPr lang="en-US" altLang="ko-KR" sz="1400" dirty="0" err="1">
                <a:latin typeface="Trebuchet MS" panose="020B0603020202020204" pitchFamily="34" charset="0"/>
              </a:rPr>
              <a:t>ht</a:t>
            </a:r>
            <a:r>
              <a:rPr lang="en-US" altLang="ko-KR" sz="1400" dirty="0">
                <a:latin typeface="Trebuchet MS" panose="020B0603020202020204" pitchFamily="34" charset="0"/>
              </a:rPr>
              <a:t>[])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list *node;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hash_value</a:t>
            </a:r>
            <a:r>
              <a:rPr lang="en-US" altLang="ko-KR" sz="1400" dirty="0">
                <a:latin typeface="Trebuchet MS" panose="020B0603020202020204" pitchFamily="34" charset="0"/>
              </a:rPr>
              <a:t> = 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hash_function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item.key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(node = </a:t>
            </a:r>
            <a:r>
              <a:rPr lang="en-US" altLang="ko-KR" sz="1400" dirty="0" err="1">
                <a:latin typeface="Trebuchet MS" panose="020B0603020202020204" pitchFamily="34" charset="0"/>
              </a:rPr>
              <a:t>ht</a:t>
            </a:r>
            <a:r>
              <a:rPr lang="en-US" altLang="ko-KR" sz="1400" dirty="0">
                <a:latin typeface="Trebuchet MS" panose="020B0603020202020204" pitchFamily="34" charset="0"/>
              </a:rPr>
              <a:t>[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hash_value</a:t>
            </a:r>
            <a:r>
              <a:rPr lang="en-US" altLang="ko-KR" sz="1400" dirty="0">
                <a:latin typeface="Trebuchet MS" panose="020B0603020202020204" pitchFamily="34" charset="0"/>
              </a:rPr>
              <a:t>]; node; node = node-&gt;link)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 (node-&gt;</a:t>
            </a:r>
            <a:r>
              <a:rPr lang="en-US" altLang="ko-KR" sz="1400" dirty="0" err="1">
                <a:latin typeface="Trebuchet MS" panose="020B0603020202020204" pitchFamily="34" charset="0"/>
              </a:rPr>
              <a:t>item.key</a:t>
            </a:r>
            <a:r>
              <a:rPr lang="en-US" altLang="ko-KR" sz="1400" dirty="0">
                <a:latin typeface="Trebuchet MS" panose="020B0603020202020204" pitchFamily="34" charset="0"/>
              </a:rPr>
              <a:t> == </a:t>
            </a:r>
            <a:r>
              <a:rPr lang="en-US" altLang="ko-KR" sz="1400" dirty="0" err="1">
                <a:latin typeface="Trebuchet MS" panose="020B0603020202020204" pitchFamily="34" charset="0"/>
              </a:rPr>
              <a:t>item.key</a:t>
            </a:r>
            <a:r>
              <a:rPr lang="en-US" altLang="ko-KR" sz="1400" dirty="0">
                <a:latin typeface="Trebuchet MS" panose="020B0603020202020204" pitchFamily="34" charset="0"/>
              </a:rPr>
              <a:t>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fprintf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stderr</a:t>
            </a:r>
            <a:r>
              <a:rPr lang="en-US" altLang="ko-KR" sz="1400" dirty="0">
                <a:latin typeface="Trebuchet MS" panose="020B0603020202020204" pitchFamily="34" charset="0"/>
              </a:rPr>
              <a:t>, "</a:t>
            </a:r>
            <a:r>
              <a:rPr lang="ko-KR" altLang="en-US" sz="1400" dirty="0">
                <a:latin typeface="Trebuchet MS" panose="020B0603020202020204" pitchFamily="34" charset="0"/>
              </a:rPr>
              <a:t>탐색 </a:t>
            </a:r>
            <a:r>
              <a:rPr lang="en-US" altLang="ko-KR" sz="1400" dirty="0">
                <a:latin typeface="Trebuchet MS" panose="020B0603020202020204" pitchFamily="34" charset="0"/>
              </a:rPr>
              <a:t>%d </a:t>
            </a:r>
            <a:r>
              <a:rPr lang="ko-KR" altLang="en-US" sz="1400" dirty="0">
                <a:latin typeface="Trebuchet MS" panose="020B0603020202020204" pitchFamily="34" charset="0"/>
              </a:rPr>
              <a:t>성공 </a:t>
            </a:r>
            <a:r>
              <a:rPr lang="en-US" altLang="ko-KR" sz="1400" dirty="0">
                <a:latin typeface="Trebuchet MS" panose="020B0603020202020204" pitchFamily="34" charset="0"/>
              </a:rPr>
              <a:t>\n", </a:t>
            </a:r>
            <a:r>
              <a:rPr lang="en-US" altLang="ko-KR" sz="1400" dirty="0" err="1">
                <a:latin typeface="Trebuchet MS" panose="020B0603020202020204" pitchFamily="34" charset="0"/>
              </a:rPr>
              <a:t>item.key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return;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키를 찾지 못했음</a:t>
            </a:r>
            <a:r>
              <a:rPr lang="en-US" altLang="ko-KR" sz="1400" dirty="0">
                <a:latin typeface="Trebuchet MS" panose="020B0603020202020204" pitchFamily="34" charset="0"/>
              </a:rPr>
              <a:t>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}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09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체이닝</a:t>
            </a:r>
            <a:endParaRPr lang="ko-KR" altLang="en-US" dirty="0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729329" y="1583795"/>
            <a:ext cx="7920037" cy="496135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#define SIZE 5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 err="1">
                <a:latin typeface="Trebuchet MS" panose="020B0603020202020204" pitchFamily="34" charset="0"/>
              </a:rPr>
              <a:t>해싱</a:t>
            </a:r>
            <a:r>
              <a:rPr lang="ko-KR" altLang="en-US" sz="1400" dirty="0">
                <a:latin typeface="Trebuchet MS" panose="020B0603020202020204" pitchFamily="34" charset="0"/>
              </a:rPr>
              <a:t> 테이블을 사용한 예제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data[SIZE] = { 8, 1, 9, 6, 13 };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element 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&lt; SIZE;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e.key</a:t>
            </a:r>
            <a:r>
              <a:rPr lang="en-US" altLang="ko-KR" sz="1400" dirty="0">
                <a:latin typeface="Trebuchet MS" panose="020B0603020202020204" pitchFamily="34" charset="0"/>
              </a:rPr>
              <a:t> = data[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hash_chain_add</a:t>
            </a:r>
            <a:r>
              <a:rPr lang="en-US" altLang="ko-KR" sz="1400" dirty="0">
                <a:latin typeface="Trebuchet MS" panose="020B0603020202020204" pitchFamily="34" charset="0"/>
              </a:rPr>
              <a:t>(e, 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hash_table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hash_chain_print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hash_table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&lt; SIZE;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e.key</a:t>
            </a:r>
            <a:r>
              <a:rPr lang="en-US" altLang="ko-KR" sz="1400" dirty="0">
                <a:latin typeface="Trebuchet MS" panose="020B0603020202020204" pitchFamily="34" charset="0"/>
              </a:rPr>
              <a:t> = data[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hash_chain_search</a:t>
            </a:r>
            <a:r>
              <a:rPr lang="en-US" altLang="ko-KR" sz="1400" dirty="0">
                <a:latin typeface="Trebuchet MS" panose="020B0603020202020204" pitchFamily="34" charset="0"/>
              </a:rPr>
              <a:t>(e, </a:t>
            </a:r>
            <a:r>
              <a:rPr lang="en-US" altLang="ko-KR" sz="1400" dirty="0" err="1">
                <a:latin typeface="Trebuchet MS" panose="020B0603020202020204" pitchFamily="34" charset="0"/>
              </a:rPr>
              <a:t>hash_table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625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해싱의 성능분석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31800" y="1628775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000" b="1" dirty="0" smtClean="0"/>
              <a:t>적재 밀도</a:t>
            </a:r>
            <a:r>
              <a:rPr lang="en-US" altLang="ko-KR" sz="2000" dirty="0" smtClean="0"/>
              <a:t>(loading density) </a:t>
            </a:r>
            <a:r>
              <a:rPr lang="ko-KR" altLang="en-US" sz="2000" dirty="0" smtClean="0"/>
              <a:t>또는 </a:t>
            </a:r>
            <a:r>
              <a:rPr lang="ko-KR" altLang="en-US" sz="2000" b="1" dirty="0" smtClean="0"/>
              <a:t>적재 비율</a:t>
            </a:r>
            <a:r>
              <a:rPr lang="en-US" altLang="ko-KR" sz="2000" dirty="0" smtClean="0"/>
              <a:t>(loading factor)</a:t>
            </a:r>
          </a:p>
          <a:p>
            <a:pPr lvl="1" eaLnBrk="1" hangingPunct="1"/>
            <a:r>
              <a:rPr lang="ko-KR" altLang="en-US" sz="1800" dirty="0" smtClean="0"/>
              <a:t>저장되는 항목의 개수 </a:t>
            </a:r>
            <a:r>
              <a:rPr lang="en-US" altLang="ko-KR" sz="1800" dirty="0" smtClean="0"/>
              <a:t>n</a:t>
            </a:r>
            <a:r>
              <a:rPr lang="ko-KR" altLang="en-US" sz="1800" dirty="0" smtClean="0"/>
              <a:t>과 해시 테이블의 크기 </a:t>
            </a:r>
            <a:r>
              <a:rPr lang="en-US" altLang="ko-KR" sz="1800" dirty="0" smtClean="0"/>
              <a:t>M</a:t>
            </a:r>
            <a:r>
              <a:rPr lang="ko-KR" altLang="en-US" sz="1800" dirty="0" smtClean="0"/>
              <a:t>의 비율</a:t>
            </a:r>
            <a:r>
              <a:rPr lang="en-US" altLang="ko-KR" sz="1800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 smtClean="0"/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eaLnBrk="1" hangingPunct="1"/>
            <a:r>
              <a:rPr lang="ko-KR" altLang="en-US" sz="2000" dirty="0" smtClean="0"/>
              <a:t>선형 조사법에서의 비교 연산</a:t>
            </a:r>
          </a:p>
          <a:p>
            <a:pPr eaLnBrk="1" hangingPunct="1"/>
            <a:endParaRPr lang="ko-KR" altLang="en-US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ko-KR" altLang="en-US" sz="2000" dirty="0" err="1" smtClean="0"/>
              <a:t>체이닝에서의</a:t>
            </a:r>
            <a:r>
              <a:rPr lang="ko-KR" altLang="en-US" sz="2000" dirty="0" smtClean="0"/>
              <a:t> 비교 연산</a:t>
            </a:r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875" y="2473381"/>
            <a:ext cx="3696630" cy="73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4055617"/>
            <a:ext cx="2906300" cy="122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348" y="5655810"/>
            <a:ext cx="1756640" cy="671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해싱의 성능분석</a:t>
            </a:r>
            <a:r>
              <a:rPr lang="en-US" altLang="ko-KR" smtClean="0"/>
              <a:t>(cont.)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선형 조사법에서 비교 연산 횟수</a:t>
            </a:r>
            <a:endParaRPr lang="ko-KR" altLang="en-US" dirty="0"/>
          </a:p>
        </p:txBody>
      </p:sp>
      <p:sp>
        <p:nvSpPr>
          <p:cNvPr id="25603" name="Rectangle 474"/>
          <p:cNvSpPr>
            <a:spLocks noChangeArrowheads="1"/>
          </p:cNvSpPr>
          <p:nvPr/>
        </p:nvSpPr>
        <p:spPr bwMode="auto">
          <a:xfrm>
            <a:off x="2024063" y="53721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25604" name="AutoShape 10" descr="PICC2"/>
          <p:cNvSpPr>
            <a:spLocks noChangeAspect="1" noChangeArrowheads="1"/>
          </p:cNvSpPr>
          <p:nvPr/>
        </p:nvSpPr>
        <p:spPr bwMode="auto">
          <a:xfrm>
            <a:off x="2154238" y="19891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560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214563"/>
            <a:ext cx="7477125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해싱의 성능분석</a:t>
            </a:r>
            <a:r>
              <a:rPr lang="en-US" altLang="ko-KR" smtClean="0"/>
              <a:t>(cont.)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체이닝에서</a:t>
            </a:r>
            <a:r>
              <a:rPr lang="ko-KR" altLang="en-US" dirty="0" smtClean="0"/>
              <a:t> 비교 연산 횟수</a:t>
            </a:r>
            <a:endParaRPr lang="ko-KR" altLang="en-US" dirty="0"/>
          </a:p>
        </p:txBody>
      </p:sp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2024063" y="1943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6628" name="Rectangle 474"/>
          <p:cNvSpPr>
            <a:spLocks noChangeArrowheads="1"/>
          </p:cNvSpPr>
          <p:nvPr/>
        </p:nvSpPr>
        <p:spPr bwMode="auto">
          <a:xfrm>
            <a:off x="2024063" y="53721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26629" name="AutoShape 10" descr="PICC2"/>
          <p:cNvSpPr>
            <a:spLocks noChangeAspect="1" noChangeArrowheads="1"/>
          </p:cNvSpPr>
          <p:nvPr/>
        </p:nvSpPr>
        <p:spPr bwMode="auto">
          <a:xfrm>
            <a:off x="2154238" y="19891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6631" name="Picture 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" y="2339975"/>
            <a:ext cx="7575550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13" y="279400"/>
            <a:ext cx="8229600" cy="1143000"/>
          </a:xfrm>
        </p:spPr>
        <p:txBody>
          <a:bodyPr/>
          <a:lstStyle/>
          <a:p>
            <a:pPr algn="ctr" eaLnBrk="1" hangingPunct="1"/>
            <a:r>
              <a:rPr lang="ko-KR" altLang="en-US" smtClean="0"/>
              <a:t>해싱의 성능분석</a:t>
            </a:r>
            <a:r>
              <a:rPr lang="en-US" altLang="ko-KR" smtClean="0"/>
              <a:t>(cont.)</a:t>
            </a:r>
          </a:p>
        </p:txBody>
      </p:sp>
      <p:sp>
        <p:nvSpPr>
          <p:cNvPr id="27651" name="Rectangle 7"/>
          <p:cNvSpPr>
            <a:spLocks noChangeArrowheads="1"/>
          </p:cNvSpPr>
          <p:nvPr/>
        </p:nvSpPr>
        <p:spPr bwMode="auto">
          <a:xfrm>
            <a:off x="2024063" y="1943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539750" y="4689475"/>
            <a:ext cx="7883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600" i="1">
                <a:solidFill>
                  <a:srgbClr val="000000"/>
                </a:solidFill>
                <a:ea typeface="HY엽서L" pitchFamily="18" charset="-127"/>
                <a:cs typeface="한컴바탕" pitchFamily="18" charset="2"/>
              </a:rPr>
              <a:t>V.Lum, P.Yuen, M.Dodd, CACM, 1971, Vol.14, No.4 </a:t>
            </a:r>
            <a:r>
              <a:rPr lang="ko-KR" altLang="en-US" sz="1600" i="1">
                <a:solidFill>
                  <a:srgbClr val="000000"/>
                </a:solidFill>
                <a:ea typeface="HY엽서L" pitchFamily="18" charset="-127"/>
                <a:cs typeface="한컴바탕" pitchFamily="18" charset="2"/>
              </a:rPr>
              <a:t>참조</a:t>
            </a:r>
            <a:endParaRPr lang="en-US" altLang="ko-KR" sz="1600">
              <a:solidFill>
                <a:srgbClr val="000000"/>
              </a:solidFill>
              <a:ea typeface="HY엽서L" pitchFamily="18" charset="-127"/>
              <a:cs typeface="한컴바탕" pitchFamily="18" charset="2"/>
            </a:endParaRPr>
          </a:p>
        </p:txBody>
      </p:sp>
      <p:sp>
        <p:nvSpPr>
          <p:cNvPr id="27653" name="Rectangle 474"/>
          <p:cNvSpPr>
            <a:spLocks noChangeArrowheads="1"/>
          </p:cNvSpPr>
          <p:nvPr/>
        </p:nvSpPr>
        <p:spPr bwMode="auto">
          <a:xfrm>
            <a:off x="2024063" y="53721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27654" name="AutoShape 10" descr="PICC2"/>
          <p:cNvSpPr>
            <a:spLocks noChangeAspect="1" noChangeArrowheads="1"/>
          </p:cNvSpPr>
          <p:nvPr/>
        </p:nvSpPr>
        <p:spPr bwMode="auto">
          <a:xfrm>
            <a:off x="2154238" y="19891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692150" y="1406525"/>
            <a:ext cx="7883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lang="ko-KR" altLang="en-US" sz="2000" b="1">
                <a:solidFill>
                  <a:srgbClr val="000000"/>
                </a:solidFill>
                <a:ea typeface="HY엽서L" pitchFamily="18" charset="-127"/>
                <a:cs typeface="한컴바탕" pitchFamily="18" charset="2"/>
              </a:rPr>
              <a:t>각 알고리즘에 따른 평균 버켓 접근 수</a:t>
            </a:r>
          </a:p>
        </p:txBody>
      </p:sp>
      <p:pic>
        <p:nvPicPr>
          <p:cNvPr id="27656" name="Picture 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898650"/>
            <a:ext cx="7834313" cy="27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해싱과 다른 탐색 방법의 비교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76" name="Rectangle 232"/>
          <p:cNvSpPr>
            <a:spLocks noChangeArrowheads="1"/>
          </p:cNvSpPr>
          <p:nvPr/>
        </p:nvSpPr>
        <p:spPr bwMode="auto">
          <a:xfrm>
            <a:off x="0" y="4686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28677" name="AutoShape 11" descr="PICCB"/>
          <p:cNvSpPr>
            <a:spLocks noChangeAspect="1" noChangeArrowheads="1"/>
          </p:cNvSpPr>
          <p:nvPr/>
        </p:nvSpPr>
        <p:spPr bwMode="auto">
          <a:xfrm>
            <a:off x="1793875" y="2446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78" name="AutoShape 13" descr="PICCC"/>
          <p:cNvSpPr>
            <a:spLocks noChangeAspect="1" noChangeArrowheads="1"/>
          </p:cNvSpPr>
          <p:nvPr/>
        </p:nvSpPr>
        <p:spPr bwMode="auto">
          <a:xfrm>
            <a:off x="2597150" y="2446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79" name="AutoShape 15" descr="PICCD"/>
          <p:cNvSpPr>
            <a:spLocks noChangeAspect="1" noChangeArrowheads="1"/>
          </p:cNvSpPr>
          <p:nvPr/>
        </p:nvSpPr>
        <p:spPr bwMode="auto">
          <a:xfrm>
            <a:off x="3400425" y="2446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80" name="AutoShape 18" descr="PICCE"/>
          <p:cNvSpPr>
            <a:spLocks noChangeAspect="1" noChangeArrowheads="1"/>
          </p:cNvSpPr>
          <p:nvPr/>
        </p:nvSpPr>
        <p:spPr bwMode="auto">
          <a:xfrm>
            <a:off x="1793875" y="2827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81" name="AutoShape 20" descr="PICCF"/>
          <p:cNvSpPr>
            <a:spLocks noChangeAspect="1" noChangeArrowheads="1"/>
          </p:cNvSpPr>
          <p:nvPr/>
        </p:nvSpPr>
        <p:spPr bwMode="auto">
          <a:xfrm>
            <a:off x="2597150" y="2827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82" name="AutoShape 22" descr="PICD0"/>
          <p:cNvSpPr>
            <a:spLocks noChangeAspect="1" noChangeArrowheads="1"/>
          </p:cNvSpPr>
          <p:nvPr/>
        </p:nvSpPr>
        <p:spPr bwMode="auto">
          <a:xfrm>
            <a:off x="3400425" y="2827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83" name="AutoShape 26" descr="PICD1"/>
          <p:cNvSpPr>
            <a:spLocks noChangeAspect="1" noChangeArrowheads="1"/>
          </p:cNvSpPr>
          <p:nvPr/>
        </p:nvSpPr>
        <p:spPr bwMode="auto">
          <a:xfrm>
            <a:off x="1793875" y="3208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84" name="AutoShape 28" descr="PICD2"/>
          <p:cNvSpPr>
            <a:spLocks noChangeAspect="1" noChangeArrowheads="1"/>
          </p:cNvSpPr>
          <p:nvPr/>
        </p:nvSpPr>
        <p:spPr bwMode="auto">
          <a:xfrm>
            <a:off x="2597150" y="3208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85" name="AutoShape 30" descr="PICD3"/>
          <p:cNvSpPr>
            <a:spLocks noChangeAspect="1" noChangeArrowheads="1"/>
          </p:cNvSpPr>
          <p:nvPr/>
        </p:nvSpPr>
        <p:spPr bwMode="auto">
          <a:xfrm>
            <a:off x="3400425" y="3208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86" name="AutoShape 33" descr="PICD4"/>
          <p:cNvSpPr>
            <a:spLocks noChangeAspect="1" noChangeArrowheads="1"/>
          </p:cNvSpPr>
          <p:nvPr/>
        </p:nvSpPr>
        <p:spPr bwMode="auto">
          <a:xfrm>
            <a:off x="1793875" y="3589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87" name="AutoShape 35" descr="PICD5"/>
          <p:cNvSpPr>
            <a:spLocks noChangeAspect="1" noChangeArrowheads="1"/>
          </p:cNvSpPr>
          <p:nvPr/>
        </p:nvSpPr>
        <p:spPr bwMode="auto">
          <a:xfrm>
            <a:off x="2597150" y="3589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88" name="AutoShape 37" descr="PICD6"/>
          <p:cNvSpPr>
            <a:spLocks noChangeAspect="1" noChangeArrowheads="1"/>
          </p:cNvSpPr>
          <p:nvPr/>
        </p:nvSpPr>
        <p:spPr bwMode="auto">
          <a:xfrm>
            <a:off x="3400425" y="3589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89" name="AutoShape 41" descr="PICD7"/>
          <p:cNvSpPr>
            <a:spLocks noChangeAspect="1" noChangeArrowheads="1"/>
          </p:cNvSpPr>
          <p:nvPr/>
        </p:nvSpPr>
        <p:spPr bwMode="auto">
          <a:xfrm>
            <a:off x="1793875" y="397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90" name="AutoShape 43" descr="PICD8"/>
          <p:cNvSpPr>
            <a:spLocks noChangeAspect="1" noChangeArrowheads="1"/>
          </p:cNvSpPr>
          <p:nvPr/>
        </p:nvSpPr>
        <p:spPr bwMode="auto">
          <a:xfrm>
            <a:off x="2597150" y="397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91" name="AutoShape 45" descr="PICD9"/>
          <p:cNvSpPr>
            <a:spLocks noChangeAspect="1" noChangeArrowheads="1"/>
          </p:cNvSpPr>
          <p:nvPr/>
        </p:nvSpPr>
        <p:spPr bwMode="auto">
          <a:xfrm>
            <a:off x="3400425" y="397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92" name="AutoShape 48" descr="PICDA"/>
          <p:cNvSpPr>
            <a:spLocks noChangeAspect="1" noChangeArrowheads="1"/>
          </p:cNvSpPr>
          <p:nvPr/>
        </p:nvSpPr>
        <p:spPr bwMode="auto">
          <a:xfrm>
            <a:off x="1793875" y="4351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93" name="AutoShape 50" descr="PICDB"/>
          <p:cNvSpPr>
            <a:spLocks noChangeAspect="1" noChangeArrowheads="1"/>
          </p:cNvSpPr>
          <p:nvPr/>
        </p:nvSpPr>
        <p:spPr bwMode="auto">
          <a:xfrm>
            <a:off x="2597150" y="4351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94" name="AutoShape 52" descr="PICDC"/>
          <p:cNvSpPr>
            <a:spLocks noChangeAspect="1" noChangeArrowheads="1"/>
          </p:cNvSpPr>
          <p:nvPr/>
        </p:nvSpPr>
        <p:spPr bwMode="auto">
          <a:xfrm>
            <a:off x="3400425" y="4351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8695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876425"/>
            <a:ext cx="7408863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74755" name="Picture 3" descr="MCj0240699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 descr="MCj0416502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65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smtClean="0"/>
              <a:t>해싱이란</a:t>
            </a:r>
            <a:r>
              <a:rPr lang="en-US" altLang="ko-KR" smtClean="0"/>
              <a:t>?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kumimoji="0" lang="ko-KR" altLang="en-US" sz="1800" dirty="0" smtClean="0">
                <a:latin typeface="Trebuchet MS" pitchFamily="34" charset="0"/>
              </a:rPr>
              <a:t>대부분의 탐색 방법들은 키 값 비교로써 탐색하고자 하는 항목에 접근</a:t>
            </a:r>
          </a:p>
          <a:p>
            <a:pPr eaLnBrk="1" hangingPunct="1"/>
            <a:r>
              <a:rPr kumimoji="0" lang="ko-KR" altLang="en-US" sz="1800" b="1" dirty="0" err="1" smtClean="0">
                <a:latin typeface="Trebuchet MS" pitchFamily="34" charset="0"/>
              </a:rPr>
              <a:t>해싱</a:t>
            </a:r>
            <a:r>
              <a:rPr kumimoji="0" lang="en-US" altLang="ko-KR" sz="1800" dirty="0" smtClean="0">
                <a:latin typeface="Trebuchet MS" pitchFamily="34" charset="0"/>
              </a:rPr>
              <a:t>(hashing) : </a:t>
            </a:r>
            <a:r>
              <a:rPr kumimoji="0" lang="ko-KR" altLang="en-US" sz="1600" dirty="0" smtClean="0">
                <a:latin typeface="Trebuchet MS" pitchFamily="34" charset="0"/>
              </a:rPr>
              <a:t>키 값에 대한 산술적 연산에 의해 테이블의 주소를 계산하여 항목에 접근</a:t>
            </a:r>
          </a:p>
          <a:p>
            <a:pPr eaLnBrk="1" hangingPunct="1"/>
            <a:r>
              <a:rPr kumimoji="0" lang="ko-KR" altLang="en-US" sz="1800" b="1" dirty="0" smtClean="0">
                <a:latin typeface="Trebuchet MS" pitchFamily="34" charset="0"/>
              </a:rPr>
              <a:t>해시 테이블</a:t>
            </a:r>
            <a:r>
              <a:rPr kumimoji="0" lang="en-US" altLang="ko-KR" sz="1800" dirty="0" smtClean="0">
                <a:latin typeface="Trebuchet MS" pitchFamily="34" charset="0"/>
              </a:rPr>
              <a:t>(hash table): </a:t>
            </a:r>
            <a:r>
              <a:rPr kumimoji="0" lang="ko-KR" altLang="en-US" sz="1600" dirty="0" smtClean="0">
                <a:latin typeface="Trebuchet MS" pitchFamily="34" charset="0"/>
              </a:rPr>
              <a:t>키 값의 연산에 의해 직접 접근이 가능한 구조 </a:t>
            </a:r>
            <a:endParaRPr kumimoji="0" lang="en-US" altLang="ko-KR" sz="1600" dirty="0" smtClean="0">
              <a:latin typeface="Trebuchet MS" pitchFamily="34" charset="0"/>
            </a:endParaRPr>
          </a:p>
        </p:txBody>
      </p:sp>
      <p:sp>
        <p:nvSpPr>
          <p:cNvPr id="4100" name="Rectangle 217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10" y="3050451"/>
            <a:ext cx="7464043" cy="2890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해싱의</a:t>
            </a:r>
            <a:r>
              <a:rPr lang="ko-KR" altLang="en-US" dirty="0" smtClean="0"/>
              <a:t> 구조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2000" b="1" smtClean="0">
                <a:latin typeface="Trebuchet MS" pitchFamily="34" charset="0"/>
              </a:rPr>
              <a:t>해시 함수</a:t>
            </a:r>
            <a:r>
              <a:rPr lang="en-US" altLang="ko-KR" sz="2000" smtClean="0">
                <a:latin typeface="Trebuchet MS" pitchFamily="34" charset="0"/>
              </a:rPr>
              <a:t>(hash function)</a:t>
            </a:r>
          </a:p>
          <a:p>
            <a:pPr lvl="1" eaLnBrk="1" hangingPunct="1"/>
            <a:r>
              <a:rPr lang="ko-KR" altLang="en-US" sz="1800" smtClean="0">
                <a:latin typeface="Trebuchet MS" pitchFamily="34" charset="0"/>
              </a:rPr>
              <a:t>탐색키를 입력받아 </a:t>
            </a:r>
            <a:r>
              <a:rPr lang="ko-KR" altLang="en-US" sz="1800" b="1" smtClean="0">
                <a:latin typeface="Trebuchet MS" pitchFamily="34" charset="0"/>
              </a:rPr>
              <a:t>해시 주소</a:t>
            </a:r>
            <a:r>
              <a:rPr lang="en-US" altLang="ko-KR" sz="1800" smtClean="0">
                <a:latin typeface="Trebuchet MS" pitchFamily="34" charset="0"/>
              </a:rPr>
              <a:t>(hash address)</a:t>
            </a:r>
            <a:r>
              <a:rPr lang="ko-KR" altLang="en-US" sz="1800" smtClean="0">
                <a:latin typeface="Trebuchet MS" pitchFamily="34" charset="0"/>
              </a:rPr>
              <a:t> 생성</a:t>
            </a:r>
            <a:endParaRPr lang="en-US" altLang="ko-KR" sz="1800" smtClean="0">
              <a:latin typeface="Trebuchet MS" pitchFamily="34" charset="0"/>
            </a:endParaRPr>
          </a:p>
          <a:p>
            <a:pPr lvl="1" eaLnBrk="1" hangingPunct="1"/>
            <a:r>
              <a:rPr lang="ko-KR" altLang="en-US" sz="1800" smtClean="0">
                <a:latin typeface="Trebuchet MS" pitchFamily="34" charset="0"/>
              </a:rPr>
              <a:t>이 해시 주소가 배열로 구현된 </a:t>
            </a:r>
            <a:r>
              <a:rPr lang="ko-KR" altLang="en-US" sz="1800" b="1" smtClean="0">
                <a:latin typeface="Trebuchet MS" pitchFamily="34" charset="0"/>
              </a:rPr>
              <a:t>해시 테이블</a:t>
            </a:r>
            <a:r>
              <a:rPr lang="en-US" altLang="ko-KR" sz="1800" smtClean="0">
                <a:latin typeface="Trebuchet MS" pitchFamily="34" charset="0"/>
              </a:rPr>
              <a:t>(hash table)</a:t>
            </a:r>
            <a:r>
              <a:rPr lang="ko-KR" altLang="en-US" sz="1800" smtClean="0">
                <a:latin typeface="Trebuchet MS" pitchFamily="34" charset="0"/>
              </a:rPr>
              <a:t>의 인덱스</a:t>
            </a:r>
            <a:r>
              <a:rPr lang="en-US" altLang="ko-KR" sz="1800" smtClean="0">
                <a:latin typeface="Trebuchet MS" pitchFamily="34" charset="0"/>
              </a:rPr>
              <a:t>  </a:t>
            </a:r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35" y="3068960"/>
            <a:ext cx="3596114" cy="293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해시 테이블의 구조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944" y="1853825"/>
            <a:ext cx="4834880" cy="3944035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000" dirty="0" err="1" smtClean="0">
                <a:latin typeface="Trebuchet MS" pitchFamily="34" charset="0"/>
              </a:rPr>
              <a:t>해시테이블</a:t>
            </a:r>
            <a:r>
              <a:rPr lang="ko-KR" altLang="en-US" sz="2000" dirty="0" smtClean="0">
                <a:latin typeface="Trebuchet MS" pitchFamily="34" charset="0"/>
              </a:rPr>
              <a:t> </a:t>
            </a:r>
            <a:r>
              <a:rPr lang="en-US" altLang="ko-KR" sz="2000" dirty="0" err="1" smtClean="0">
                <a:latin typeface="Trebuchet MS" pitchFamily="34" charset="0"/>
              </a:rPr>
              <a:t>ht</a:t>
            </a:r>
            <a:endParaRPr lang="en-US" altLang="ko-KR" sz="2000" dirty="0" smtClean="0">
              <a:latin typeface="Trebuchet MS" pitchFamily="34" charset="0"/>
            </a:endParaRPr>
          </a:p>
          <a:p>
            <a:pPr lvl="1" eaLnBrk="1" hangingPunct="1"/>
            <a:r>
              <a:rPr lang="en-US" altLang="ko-KR" sz="1800" dirty="0" smtClean="0">
                <a:latin typeface="Trebuchet MS" pitchFamily="34" charset="0"/>
              </a:rPr>
              <a:t>M</a:t>
            </a:r>
            <a:r>
              <a:rPr lang="ko-KR" altLang="en-US" sz="1800" dirty="0" smtClean="0">
                <a:latin typeface="Trebuchet MS" pitchFamily="34" charset="0"/>
              </a:rPr>
              <a:t>개의 </a:t>
            </a:r>
            <a:r>
              <a:rPr lang="ko-KR" altLang="en-US" sz="1800" b="1" dirty="0" err="1" smtClean="0">
                <a:latin typeface="Trebuchet MS" pitchFamily="34" charset="0"/>
              </a:rPr>
              <a:t>버켓</a:t>
            </a:r>
            <a:r>
              <a:rPr lang="en-US" altLang="ko-KR" sz="1800" dirty="0" smtClean="0">
                <a:latin typeface="Trebuchet MS" pitchFamily="34" charset="0"/>
              </a:rPr>
              <a:t>(bucket)</a:t>
            </a:r>
            <a:r>
              <a:rPr lang="ko-KR" altLang="en-US" sz="1800" dirty="0" smtClean="0">
                <a:latin typeface="Trebuchet MS" pitchFamily="34" charset="0"/>
              </a:rPr>
              <a:t>으로 구성된 테이블</a:t>
            </a:r>
            <a:endParaRPr lang="en-US" altLang="ko-KR" sz="1800" dirty="0" smtClean="0">
              <a:latin typeface="Trebuchet MS" pitchFamily="34" charset="0"/>
            </a:endParaRPr>
          </a:p>
          <a:p>
            <a:pPr lvl="1" eaLnBrk="1" hangingPunct="1"/>
            <a:r>
              <a:rPr lang="en-US" altLang="ko-KR" sz="1800" dirty="0" err="1" smtClean="0">
                <a:latin typeface="Trebuchet MS" pitchFamily="34" charset="0"/>
              </a:rPr>
              <a:t>ht</a:t>
            </a:r>
            <a:r>
              <a:rPr lang="en-US" altLang="ko-KR" sz="1800" dirty="0" smtClean="0">
                <a:latin typeface="Trebuchet MS" pitchFamily="34" charset="0"/>
              </a:rPr>
              <a:t>[0], </a:t>
            </a:r>
            <a:r>
              <a:rPr lang="en-US" altLang="ko-KR" sz="1800" dirty="0" err="1" smtClean="0">
                <a:latin typeface="Trebuchet MS" pitchFamily="34" charset="0"/>
              </a:rPr>
              <a:t>ht</a:t>
            </a:r>
            <a:r>
              <a:rPr lang="en-US" altLang="ko-KR" sz="1800" dirty="0" smtClean="0">
                <a:latin typeface="Trebuchet MS" pitchFamily="34" charset="0"/>
              </a:rPr>
              <a:t>[1], ...,</a:t>
            </a:r>
            <a:r>
              <a:rPr lang="en-US" altLang="ko-KR" sz="1800" dirty="0" err="1" smtClean="0">
                <a:latin typeface="Trebuchet MS" pitchFamily="34" charset="0"/>
              </a:rPr>
              <a:t>ht</a:t>
            </a:r>
            <a:r>
              <a:rPr lang="en-US" altLang="ko-KR" sz="1800" dirty="0" smtClean="0">
                <a:latin typeface="Trebuchet MS" pitchFamily="34" charset="0"/>
              </a:rPr>
              <a:t>[M-1]</a:t>
            </a:r>
            <a:r>
              <a:rPr lang="ko-KR" altLang="en-US" sz="1800" dirty="0" smtClean="0">
                <a:latin typeface="Trebuchet MS" pitchFamily="34" charset="0"/>
              </a:rPr>
              <a:t>의 원소를 가짐</a:t>
            </a:r>
            <a:r>
              <a:rPr lang="en-US" altLang="ko-KR" sz="1800" dirty="0" smtClean="0">
                <a:latin typeface="Trebuchet MS" pitchFamily="34" charset="0"/>
              </a:rPr>
              <a:t> </a:t>
            </a:r>
          </a:p>
          <a:p>
            <a:pPr lvl="1" eaLnBrk="1" hangingPunct="1"/>
            <a:r>
              <a:rPr lang="ko-KR" altLang="en-US" sz="1800" dirty="0" smtClean="0">
                <a:latin typeface="Trebuchet MS" pitchFamily="34" charset="0"/>
              </a:rPr>
              <a:t>하나의 </a:t>
            </a:r>
            <a:r>
              <a:rPr lang="ko-KR" altLang="en-US" sz="1800" dirty="0" err="1" smtClean="0">
                <a:latin typeface="Trebuchet MS" pitchFamily="34" charset="0"/>
              </a:rPr>
              <a:t>버켓에</a:t>
            </a:r>
            <a:r>
              <a:rPr lang="ko-KR" altLang="en-US" sz="1800" dirty="0" smtClean="0">
                <a:latin typeface="Trebuchet MS" pitchFamily="34" charset="0"/>
              </a:rPr>
              <a:t> </a:t>
            </a:r>
            <a:r>
              <a:rPr lang="en-US" altLang="ko-KR" sz="1800" dirty="0" smtClean="0">
                <a:latin typeface="Trebuchet MS" pitchFamily="34" charset="0"/>
              </a:rPr>
              <a:t>s</a:t>
            </a:r>
            <a:r>
              <a:rPr lang="ko-KR" altLang="en-US" sz="1800" dirty="0" smtClean="0">
                <a:latin typeface="Trebuchet MS" pitchFamily="34" charset="0"/>
              </a:rPr>
              <a:t>개의 </a:t>
            </a:r>
            <a:r>
              <a:rPr lang="ko-KR" altLang="en-US" sz="1800" b="1" dirty="0" smtClean="0">
                <a:latin typeface="Trebuchet MS" pitchFamily="34" charset="0"/>
              </a:rPr>
              <a:t>슬롯</a:t>
            </a:r>
            <a:r>
              <a:rPr lang="en-US" altLang="ko-KR" sz="1800" dirty="0" smtClean="0">
                <a:latin typeface="Trebuchet MS" pitchFamily="34" charset="0"/>
              </a:rPr>
              <a:t>(slot) </a:t>
            </a:r>
            <a:r>
              <a:rPr lang="ko-KR" altLang="en-US" sz="1800" dirty="0" smtClean="0">
                <a:latin typeface="Trebuchet MS" pitchFamily="34" charset="0"/>
              </a:rPr>
              <a:t>가능</a:t>
            </a:r>
            <a:endParaRPr lang="en-US" altLang="ko-KR" sz="1800" dirty="0" smtClean="0">
              <a:latin typeface="Trebuchet MS" pitchFamily="34" charset="0"/>
            </a:endParaRPr>
          </a:p>
          <a:p>
            <a:pPr eaLnBrk="1" hangingPunct="1"/>
            <a:r>
              <a:rPr lang="ko-KR" altLang="en-US" sz="2000" dirty="0" smtClean="0">
                <a:latin typeface="Trebuchet MS" pitchFamily="34" charset="0"/>
              </a:rPr>
              <a:t>충돌</a:t>
            </a:r>
            <a:r>
              <a:rPr lang="en-US" altLang="ko-KR" sz="2000" dirty="0" smtClean="0">
                <a:latin typeface="Trebuchet MS" pitchFamily="34" charset="0"/>
              </a:rPr>
              <a:t>(collision)</a:t>
            </a:r>
          </a:p>
          <a:p>
            <a:pPr lvl="1" eaLnBrk="1" hangingPunct="1"/>
            <a:r>
              <a:rPr lang="ko-KR" altLang="en-US" sz="1800" dirty="0" smtClean="0">
                <a:latin typeface="Trebuchet MS" pitchFamily="34" charset="0"/>
              </a:rPr>
              <a:t>서로 다른 두 개의 </a:t>
            </a:r>
            <a:r>
              <a:rPr lang="ko-KR" altLang="en-US" sz="1800" dirty="0" err="1" smtClean="0">
                <a:latin typeface="Trebuchet MS" pitchFamily="34" charset="0"/>
              </a:rPr>
              <a:t>탐색키</a:t>
            </a:r>
            <a:r>
              <a:rPr lang="ko-KR" altLang="en-US" sz="1800" dirty="0" smtClean="0">
                <a:latin typeface="Trebuchet MS" pitchFamily="34" charset="0"/>
              </a:rPr>
              <a:t> </a:t>
            </a:r>
            <a:r>
              <a:rPr lang="en-US" altLang="ko-KR" sz="1800" dirty="0" smtClean="0">
                <a:latin typeface="Trebuchet MS" pitchFamily="34" charset="0"/>
              </a:rPr>
              <a:t>k1</a:t>
            </a:r>
            <a:r>
              <a:rPr lang="ko-KR" altLang="en-US" sz="1800" dirty="0" smtClean="0">
                <a:latin typeface="Trebuchet MS" pitchFamily="34" charset="0"/>
              </a:rPr>
              <a:t>과 </a:t>
            </a:r>
            <a:r>
              <a:rPr lang="en-US" altLang="ko-KR" sz="1800" dirty="0" smtClean="0">
                <a:latin typeface="Trebuchet MS" pitchFamily="34" charset="0"/>
              </a:rPr>
              <a:t>k2</a:t>
            </a:r>
            <a:r>
              <a:rPr lang="ko-KR" altLang="en-US" sz="1800" dirty="0" smtClean="0">
                <a:latin typeface="Trebuchet MS" pitchFamily="34" charset="0"/>
              </a:rPr>
              <a:t>에</a:t>
            </a:r>
            <a:endParaRPr lang="en-US" altLang="ko-KR" sz="1800" dirty="0" smtClean="0">
              <a:latin typeface="Trebuchet MS" pitchFamily="34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800" dirty="0" smtClean="0">
                <a:latin typeface="Trebuchet MS" pitchFamily="34" charset="0"/>
              </a:rPr>
              <a:t>	</a:t>
            </a:r>
            <a:r>
              <a:rPr lang="ko-KR" altLang="en-US" sz="1800" dirty="0" smtClean="0">
                <a:latin typeface="Trebuchet MS" pitchFamily="34" charset="0"/>
              </a:rPr>
              <a:t>대하여 </a:t>
            </a:r>
            <a:r>
              <a:rPr lang="en-US" altLang="ko-KR" sz="1800" dirty="0" smtClean="0">
                <a:latin typeface="Trebuchet MS" pitchFamily="34" charset="0"/>
              </a:rPr>
              <a:t>h(k1) = h(k2)</a:t>
            </a:r>
            <a:r>
              <a:rPr lang="ko-KR" altLang="en-US" sz="1800" dirty="0" smtClean="0">
                <a:latin typeface="Trebuchet MS" pitchFamily="34" charset="0"/>
              </a:rPr>
              <a:t>인 경우</a:t>
            </a:r>
          </a:p>
          <a:p>
            <a:pPr eaLnBrk="1" hangingPunct="1"/>
            <a:r>
              <a:rPr lang="ko-KR" altLang="en-US" sz="2000" dirty="0" err="1" smtClean="0">
                <a:latin typeface="Trebuchet MS" pitchFamily="34" charset="0"/>
              </a:rPr>
              <a:t>오버플로우</a:t>
            </a:r>
            <a:r>
              <a:rPr lang="en-US" altLang="ko-KR" sz="2000" dirty="0" smtClean="0">
                <a:latin typeface="Trebuchet MS" pitchFamily="34" charset="0"/>
              </a:rPr>
              <a:t>(overflow) </a:t>
            </a:r>
          </a:p>
          <a:p>
            <a:pPr lvl="1" eaLnBrk="1" hangingPunct="1"/>
            <a:r>
              <a:rPr lang="ko-KR" altLang="en-US" sz="1800" dirty="0" smtClean="0">
                <a:latin typeface="Trebuchet MS" pitchFamily="34" charset="0"/>
              </a:rPr>
              <a:t>충돌이 </a:t>
            </a:r>
            <a:r>
              <a:rPr lang="ko-KR" altLang="en-US" sz="1800" dirty="0" err="1" smtClean="0">
                <a:latin typeface="Trebuchet MS" pitchFamily="34" charset="0"/>
              </a:rPr>
              <a:t>버켓에</a:t>
            </a:r>
            <a:r>
              <a:rPr lang="ko-KR" altLang="en-US" sz="1800" dirty="0" smtClean="0">
                <a:latin typeface="Trebuchet MS" pitchFamily="34" charset="0"/>
              </a:rPr>
              <a:t> 할당된 슬롯 수보다 많이 발생하는 것</a:t>
            </a:r>
          </a:p>
          <a:p>
            <a:pPr lvl="1" eaLnBrk="1" hangingPunct="1"/>
            <a:r>
              <a:rPr lang="ko-KR" altLang="en-US" sz="1800" dirty="0" err="1" smtClean="0">
                <a:solidFill>
                  <a:srgbClr val="FF0000"/>
                </a:solidFill>
                <a:latin typeface="Trebuchet MS" pitchFamily="34" charset="0"/>
              </a:rPr>
              <a:t>오버플로우</a:t>
            </a:r>
            <a:r>
              <a:rPr lang="ko-KR" altLang="en-US" sz="1800" dirty="0" smtClean="0">
                <a:solidFill>
                  <a:srgbClr val="FF0000"/>
                </a:solidFill>
                <a:latin typeface="Trebuchet MS" pitchFamily="34" charset="0"/>
              </a:rPr>
              <a:t> 해결 방법 반드시 필요</a:t>
            </a:r>
            <a:endParaRPr lang="en-US" altLang="ko-KR" sz="2000" dirty="0" smtClean="0">
              <a:solidFill>
                <a:srgbClr val="FF0000"/>
              </a:solidFill>
              <a:latin typeface="Trebuchet MS" pitchFamily="34" charset="0"/>
            </a:endParaRPr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070" y="1708944"/>
            <a:ext cx="36417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이상적인 </a:t>
            </a:r>
            <a:r>
              <a:rPr lang="ko-KR" altLang="en-US" dirty="0" err="1" smtClean="0"/>
              <a:t>해싱</a:t>
            </a:r>
            <a:endParaRPr lang="ko-KR" alt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1800" dirty="0" smtClean="0"/>
              <a:t>예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학생 정보를 </a:t>
            </a:r>
            <a:r>
              <a:rPr lang="ko-KR" altLang="en-US" sz="1800" dirty="0" err="1" smtClean="0"/>
              <a:t>해싱으로</a:t>
            </a:r>
            <a:r>
              <a:rPr lang="ko-KR" altLang="en-US" sz="1800" dirty="0" smtClean="0"/>
              <a:t> 저장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탐색</a:t>
            </a:r>
          </a:p>
          <a:p>
            <a:pPr lvl="1" eaLnBrk="1" hangingPunct="1"/>
            <a:r>
              <a:rPr lang="en-US" altLang="ko-KR" sz="1600" dirty="0" smtClean="0"/>
              <a:t>5</a:t>
            </a:r>
            <a:r>
              <a:rPr lang="ko-KR" altLang="en-US" sz="1600" dirty="0" smtClean="0"/>
              <a:t>자리 학번 중에 앞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자리가 학과 번호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뒤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자리가 각 학과의 학생 번호</a:t>
            </a:r>
          </a:p>
          <a:p>
            <a:pPr lvl="1" eaLnBrk="1" hangingPunct="1"/>
            <a:r>
              <a:rPr lang="ko-KR" altLang="en-US" sz="1600" dirty="0" smtClean="0"/>
              <a:t>같은 학과 학생들만 가정하면 뒤의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자리만 사용해서 탐색 가능</a:t>
            </a:r>
            <a:endParaRPr lang="en-US" altLang="ko-KR" sz="1600" dirty="0" smtClean="0"/>
          </a:p>
          <a:p>
            <a:pPr lvl="1" eaLnBrk="1" hangingPunct="1"/>
            <a:r>
              <a:rPr lang="ko-KR" altLang="en-US" sz="1600" dirty="0" smtClean="0"/>
              <a:t>학번이 </a:t>
            </a:r>
            <a:r>
              <a:rPr lang="en-US" altLang="ko-KR" sz="1600" dirty="0" smtClean="0"/>
              <a:t>00023</a:t>
            </a:r>
            <a:r>
              <a:rPr lang="ko-KR" altLang="en-US" sz="1600" dirty="0" smtClean="0"/>
              <a:t>이라면 이 학생의 인적사항은 </a:t>
            </a:r>
            <a:r>
              <a:rPr lang="ko-KR" altLang="en-US" sz="1600" dirty="0" err="1" smtClean="0"/>
              <a:t>해시테이블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ht</a:t>
            </a:r>
            <a:r>
              <a:rPr lang="en-US" altLang="ko-KR" sz="1600" dirty="0" smtClean="0"/>
              <a:t>[23]</a:t>
            </a:r>
            <a:r>
              <a:rPr lang="ko-KR" altLang="en-US" sz="1600" dirty="0" smtClean="0"/>
              <a:t>에 저장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만약 </a:t>
            </a:r>
            <a:r>
              <a:rPr lang="ko-KR" altLang="en-US" sz="1600" dirty="0" err="1" smtClean="0"/>
              <a:t>해시테이블이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1000</a:t>
            </a:r>
            <a:r>
              <a:rPr lang="ko-KR" altLang="en-US" sz="1600" dirty="0" smtClean="0"/>
              <a:t>개의 공간을 가지고 있다면 탐색 시간이 </a:t>
            </a:r>
            <a:r>
              <a:rPr lang="en-US" altLang="ko-KR" sz="1600" dirty="0" smtClean="0"/>
              <a:t>O(1)</a:t>
            </a:r>
            <a:r>
              <a:rPr lang="ko-KR" altLang="en-US" sz="1600" dirty="0" smtClean="0"/>
              <a:t>이 </a:t>
            </a:r>
            <a:endParaRPr lang="en-US" altLang="ko-KR" sz="1600" dirty="0" smtClean="0"/>
          </a:p>
          <a:p>
            <a:pPr lvl="1">
              <a:buFont typeface="Wingdings" pitchFamily="2" charset="2"/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되므로 </a:t>
            </a:r>
            <a:r>
              <a:rPr lang="ko-KR" altLang="en-US" sz="1600" dirty="0" err="1" smtClean="0"/>
              <a:t>이상적임</a:t>
            </a:r>
            <a:endParaRPr lang="en-US" altLang="ko-KR" sz="1600" dirty="0" smtClean="0"/>
          </a:p>
          <a:p>
            <a:pPr lvl="1" eaLnBrk="1" hangingPunct="1"/>
            <a:endParaRPr lang="ko-KR" altLang="en-US" sz="1600" dirty="0" smtClean="0"/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3429000"/>
            <a:ext cx="3109912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실제의 </a:t>
            </a:r>
            <a:r>
              <a:rPr lang="ko-KR" altLang="en-US" dirty="0" err="1" smtClean="0"/>
              <a:t>해싱</a:t>
            </a:r>
            <a:endParaRPr lang="ko-KR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1800" dirty="0" smtClean="0">
                <a:latin typeface="Trebuchet MS" pitchFamily="34" charset="0"/>
              </a:rPr>
              <a:t>실제로는 해시테이블의 크기가 제한되므로 존재 가능한 모든 키에 대해 </a:t>
            </a:r>
            <a:endParaRPr lang="en-US" altLang="ko-KR" sz="1800" dirty="0" smtClean="0">
              <a:latin typeface="Trebuchet MS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 smtClean="0">
                <a:latin typeface="Trebuchet MS" pitchFamily="34" charset="0"/>
              </a:rPr>
              <a:t>	</a:t>
            </a:r>
            <a:r>
              <a:rPr lang="ko-KR" altLang="en-US" sz="1800" dirty="0" smtClean="0">
                <a:latin typeface="Trebuchet MS" pitchFamily="34" charset="0"/>
              </a:rPr>
              <a:t>저장 공간을 할당할 수 없음</a:t>
            </a:r>
            <a:endParaRPr lang="en-US" altLang="ko-KR" sz="1800" dirty="0" smtClean="0">
              <a:latin typeface="Trebuchet MS" pitchFamily="34" charset="0"/>
            </a:endParaRPr>
          </a:p>
          <a:p>
            <a:pPr eaLnBrk="1" hangingPunct="1"/>
            <a:r>
              <a:rPr lang="en-US" altLang="ko-KR" sz="1800" dirty="0" smtClean="0">
                <a:latin typeface="Trebuchet MS" pitchFamily="34" charset="0"/>
              </a:rPr>
              <a:t>h(k)= k mod M </a:t>
            </a:r>
            <a:r>
              <a:rPr lang="ko-KR" altLang="en-US" sz="1800" dirty="0" smtClean="0">
                <a:latin typeface="Trebuchet MS" pitchFamily="34" charset="0"/>
              </a:rPr>
              <a:t>의 예에서 보듯이 필연적으로 충돌과 </a:t>
            </a:r>
            <a:r>
              <a:rPr lang="ko-KR" altLang="en-US" sz="1800" dirty="0" err="1" smtClean="0">
                <a:latin typeface="Trebuchet MS" pitchFamily="34" charset="0"/>
              </a:rPr>
              <a:t>오버플로우</a:t>
            </a:r>
            <a:r>
              <a:rPr lang="ko-KR" altLang="en-US" sz="1800" dirty="0" smtClean="0">
                <a:latin typeface="Trebuchet MS" pitchFamily="34" charset="0"/>
              </a:rPr>
              <a:t> 발생함	</a:t>
            </a: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850" y="3203975"/>
            <a:ext cx="2627321" cy="280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실제의 </a:t>
            </a:r>
            <a:r>
              <a:rPr lang="ko-KR" altLang="en-US" dirty="0" err="1" smtClean="0"/>
              <a:t>해싱</a:t>
            </a:r>
            <a:r>
              <a:rPr lang="en-US" altLang="ko-KR" dirty="0" smtClean="0"/>
              <a:t>(cont.)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1800" dirty="0" smtClean="0">
                <a:latin typeface="Trebuchet MS" pitchFamily="34" charset="0"/>
              </a:rPr>
              <a:t>알파벳 문자열 키의</a:t>
            </a:r>
            <a:r>
              <a:rPr lang="en-US" altLang="ko-KR" sz="1800" dirty="0" smtClean="0">
                <a:latin typeface="Trebuchet MS" pitchFamily="34" charset="0"/>
              </a:rPr>
              <a:t> </a:t>
            </a:r>
            <a:r>
              <a:rPr lang="ko-KR" altLang="en-US" sz="1800" dirty="0" err="1" smtClean="0">
                <a:latin typeface="Trebuchet MS" pitchFamily="34" charset="0"/>
              </a:rPr>
              <a:t>해시함수가</a:t>
            </a:r>
            <a:r>
              <a:rPr lang="ko-KR" altLang="en-US" sz="1800" dirty="0" smtClean="0">
                <a:latin typeface="Trebuchet MS" pitchFamily="34" charset="0"/>
              </a:rPr>
              <a:t> 키의 첫 번째 문자의 순서라고 하자</a:t>
            </a:r>
            <a:endParaRPr lang="en-US" altLang="ko-KR" sz="1800" dirty="0" smtClean="0">
              <a:latin typeface="Trebuchet MS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 smtClean="0">
                <a:latin typeface="Trebuchet MS" pitchFamily="34" charset="0"/>
              </a:rPr>
              <a:t>	h("array")=1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 smtClean="0">
                <a:latin typeface="Trebuchet MS" pitchFamily="34" charset="0"/>
              </a:rPr>
              <a:t>	h("binary")=2 </a:t>
            </a:r>
          </a:p>
          <a:p>
            <a:pPr eaLnBrk="1" hangingPunct="1"/>
            <a:r>
              <a:rPr lang="ko-KR" altLang="en-US" sz="1800" dirty="0" err="1" smtClean="0">
                <a:latin typeface="Trebuchet MS" pitchFamily="34" charset="0"/>
              </a:rPr>
              <a:t>입력데이터</a:t>
            </a:r>
            <a:r>
              <a:rPr lang="en-US" altLang="ko-KR" sz="1800" dirty="0" smtClean="0">
                <a:latin typeface="Trebuchet MS" pitchFamily="34" charset="0"/>
              </a:rPr>
              <a:t>: array, </a:t>
            </a:r>
            <a:r>
              <a:rPr lang="en-US" altLang="ko-KR" sz="1800" dirty="0" smtClean="0">
                <a:solidFill>
                  <a:srgbClr val="FF0000"/>
                </a:solidFill>
                <a:latin typeface="Trebuchet MS" pitchFamily="34" charset="0"/>
              </a:rPr>
              <a:t>binary</a:t>
            </a:r>
            <a:r>
              <a:rPr lang="en-US" altLang="ko-KR" sz="1800" dirty="0" smtClean="0">
                <a:latin typeface="Trebuchet MS" pitchFamily="34" charset="0"/>
              </a:rPr>
              <a:t>, </a:t>
            </a:r>
            <a:r>
              <a:rPr lang="en-US" altLang="ko-KR" sz="1800" dirty="0" smtClean="0">
                <a:solidFill>
                  <a:srgbClr val="FF0000"/>
                </a:solidFill>
                <a:latin typeface="Trebuchet MS" pitchFamily="34" charset="0"/>
              </a:rPr>
              <a:t>bubble</a:t>
            </a:r>
            <a:r>
              <a:rPr lang="en-US" altLang="ko-KR" sz="1800" dirty="0" smtClean="0">
                <a:latin typeface="Trebuchet MS" pitchFamily="34" charset="0"/>
              </a:rPr>
              <a:t>, file, digit, direct, zero, </a:t>
            </a:r>
            <a:r>
              <a:rPr lang="en-US" altLang="ko-KR" sz="1800" dirty="0" smtClean="0">
                <a:solidFill>
                  <a:srgbClr val="FF0000"/>
                </a:solidFill>
                <a:latin typeface="Trebuchet MS" pitchFamily="34" charset="0"/>
              </a:rPr>
              <a:t>bucket</a:t>
            </a:r>
          </a:p>
          <a:p>
            <a:pPr eaLnBrk="1" hangingPunct="1"/>
            <a:endParaRPr lang="en-US" altLang="ko-KR" sz="1800" dirty="0" smtClean="0">
              <a:latin typeface="Trebuchet MS" pitchFamily="34" charset="0"/>
            </a:endParaRP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85" y="3246186"/>
            <a:ext cx="4230470" cy="324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제04장 배열(강의)</Template>
  <TotalTime>18399</TotalTime>
  <Words>1186</Words>
  <Application>Microsoft Office PowerPoint</Application>
  <PresentationFormat>화면 슬라이드 쇼(4:3)</PresentationFormat>
  <Paragraphs>389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9" baseType="lpstr">
      <vt:lpstr>HY얕은샘물M</vt:lpstr>
      <vt:lpstr>HY엽서L</vt:lpstr>
      <vt:lpstr>굴림</vt:lpstr>
      <vt:lpstr>맑은 고딕</vt:lpstr>
      <vt:lpstr>한컴바탕</vt:lpstr>
      <vt:lpstr>Arial</vt:lpstr>
      <vt:lpstr>Trebuchet MS</vt:lpstr>
      <vt:lpstr>Tw Cen MT</vt:lpstr>
      <vt:lpstr>Wingdings</vt:lpstr>
      <vt:lpstr>Wingdings 2</vt:lpstr>
      <vt:lpstr>가을</vt:lpstr>
      <vt:lpstr>14장 해싱</vt:lpstr>
      <vt:lpstr>사전 자료 구조</vt:lpstr>
      <vt:lpstr>추상자료형 사전구조</vt:lpstr>
      <vt:lpstr>해싱이란?</vt:lpstr>
      <vt:lpstr>해싱의 구조</vt:lpstr>
      <vt:lpstr>해시 테이블의 구조</vt:lpstr>
      <vt:lpstr>이상적인 해싱</vt:lpstr>
      <vt:lpstr>실제의 해싱</vt:lpstr>
      <vt:lpstr>실제의 해싱(cont.)</vt:lpstr>
      <vt:lpstr>해시함수</vt:lpstr>
      <vt:lpstr>해시함수</vt:lpstr>
      <vt:lpstr>해시함수</vt:lpstr>
      <vt:lpstr>충돌해결책</vt:lpstr>
      <vt:lpstr>선형조사법(linear probing)</vt:lpstr>
      <vt:lpstr>선형조사법(linear probing)</vt:lpstr>
      <vt:lpstr>선형조사법(linear probing)</vt:lpstr>
      <vt:lpstr>선형조사법(linear probing)</vt:lpstr>
      <vt:lpstr>선형조사법</vt:lpstr>
      <vt:lpstr>선형조사법</vt:lpstr>
      <vt:lpstr>선형조사법</vt:lpstr>
      <vt:lpstr>선형조사법</vt:lpstr>
      <vt:lpstr>선형조사법</vt:lpstr>
      <vt:lpstr>선형조사법</vt:lpstr>
      <vt:lpstr>실행결과</vt:lpstr>
      <vt:lpstr>이차 조사법(quadratic probing)</vt:lpstr>
      <vt:lpstr>이중해싱법(double hashing) </vt:lpstr>
      <vt:lpstr>이중해싱법(double hashing) </vt:lpstr>
      <vt:lpstr>체이닝(chaining)</vt:lpstr>
      <vt:lpstr>체이닝(chaining)</vt:lpstr>
      <vt:lpstr>체이닝</vt:lpstr>
      <vt:lpstr>체이닝</vt:lpstr>
      <vt:lpstr>체이닝</vt:lpstr>
      <vt:lpstr>해싱의 성능분석</vt:lpstr>
      <vt:lpstr>해싱의 성능분석(cont.)</vt:lpstr>
      <vt:lpstr>해싱의 성능분석(cont.)</vt:lpstr>
      <vt:lpstr>해싱의 성능분석(cont.)</vt:lpstr>
      <vt:lpstr>해싱과 다른 탐색 방법의 비교</vt:lpstr>
      <vt:lpstr>Q &amp; A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hsoh</cp:lastModifiedBy>
  <cp:revision>362</cp:revision>
  <dcterms:created xsi:type="dcterms:W3CDTF">2004-02-19T02:52:38Z</dcterms:created>
  <dcterms:modified xsi:type="dcterms:W3CDTF">2023-05-29T02:13:35Z</dcterms:modified>
</cp:coreProperties>
</file>