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92" r:id="rId2"/>
    <p:sldId id="357" r:id="rId3"/>
    <p:sldId id="617" r:id="rId4"/>
    <p:sldId id="561" r:id="rId5"/>
    <p:sldId id="560" r:id="rId6"/>
    <p:sldId id="562" r:id="rId7"/>
    <p:sldId id="563" r:id="rId8"/>
    <p:sldId id="564" r:id="rId9"/>
    <p:sldId id="565" r:id="rId10"/>
    <p:sldId id="566" r:id="rId11"/>
    <p:sldId id="436" r:id="rId12"/>
    <p:sldId id="567" r:id="rId13"/>
    <p:sldId id="568" r:id="rId14"/>
    <p:sldId id="569" r:id="rId15"/>
    <p:sldId id="570" r:id="rId16"/>
    <p:sldId id="439" r:id="rId17"/>
    <p:sldId id="571" r:id="rId18"/>
    <p:sldId id="491" r:id="rId19"/>
    <p:sldId id="504" r:id="rId20"/>
    <p:sldId id="440" r:id="rId21"/>
    <p:sldId id="572" r:id="rId22"/>
    <p:sldId id="464" r:id="rId23"/>
    <p:sldId id="574" r:id="rId24"/>
    <p:sldId id="502" r:id="rId25"/>
    <p:sldId id="503" r:id="rId26"/>
    <p:sldId id="575" r:id="rId27"/>
    <p:sldId id="618" r:id="rId28"/>
    <p:sldId id="576" r:id="rId29"/>
    <p:sldId id="578" r:id="rId30"/>
    <p:sldId id="583" r:id="rId31"/>
    <p:sldId id="579" r:id="rId32"/>
    <p:sldId id="580" r:id="rId33"/>
    <p:sldId id="584" r:id="rId34"/>
    <p:sldId id="581" r:id="rId35"/>
    <p:sldId id="582" r:id="rId36"/>
    <p:sldId id="585" r:id="rId37"/>
    <p:sldId id="586" r:id="rId38"/>
    <p:sldId id="588" r:id="rId39"/>
    <p:sldId id="587" r:id="rId40"/>
    <p:sldId id="619" r:id="rId41"/>
    <p:sldId id="620" r:id="rId42"/>
    <p:sldId id="621" r:id="rId43"/>
    <p:sldId id="622" r:id="rId44"/>
    <p:sldId id="623" r:id="rId45"/>
    <p:sldId id="624" r:id="rId46"/>
    <p:sldId id="523" r:id="rId47"/>
    <p:sldId id="589" r:id="rId48"/>
    <p:sldId id="625" r:id="rId49"/>
    <p:sldId id="626" r:id="rId50"/>
    <p:sldId id="627" r:id="rId51"/>
    <p:sldId id="628" r:id="rId52"/>
    <p:sldId id="629" r:id="rId53"/>
    <p:sldId id="630" r:id="rId54"/>
    <p:sldId id="590" r:id="rId55"/>
    <p:sldId id="591" r:id="rId56"/>
    <p:sldId id="447" r:id="rId57"/>
    <p:sldId id="592" r:id="rId58"/>
    <p:sldId id="593" r:id="rId59"/>
    <p:sldId id="631" r:id="rId60"/>
    <p:sldId id="594" r:id="rId61"/>
    <p:sldId id="595" r:id="rId62"/>
    <p:sldId id="632" r:id="rId63"/>
    <p:sldId id="596" r:id="rId64"/>
    <p:sldId id="597" r:id="rId65"/>
    <p:sldId id="633" r:id="rId66"/>
    <p:sldId id="598" r:id="rId67"/>
    <p:sldId id="600" r:id="rId68"/>
    <p:sldId id="601" r:id="rId69"/>
    <p:sldId id="602" r:id="rId70"/>
    <p:sldId id="635" r:id="rId71"/>
    <p:sldId id="634" r:id="rId72"/>
    <p:sldId id="603" r:id="rId73"/>
    <p:sldId id="604" r:id="rId74"/>
    <p:sldId id="605" r:id="rId75"/>
    <p:sldId id="535" r:id="rId76"/>
    <p:sldId id="536" r:id="rId77"/>
    <p:sldId id="606" r:id="rId78"/>
    <p:sldId id="607" r:id="rId79"/>
    <p:sldId id="539" r:id="rId80"/>
    <p:sldId id="541" r:id="rId81"/>
    <p:sldId id="608" r:id="rId82"/>
    <p:sldId id="609" r:id="rId83"/>
    <p:sldId id="639" r:id="rId84"/>
    <p:sldId id="455" r:id="rId85"/>
    <p:sldId id="456" r:id="rId86"/>
    <p:sldId id="616" r:id="rId87"/>
    <p:sldId id="610" r:id="rId88"/>
    <p:sldId id="612" r:id="rId89"/>
    <p:sldId id="613" r:id="rId90"/>
    <p:sldId id="614" r:id="rId91"/>
    <p:sldId id="636" r:id="rId92"/>
    <p:sldId id="457" r:id="rId93"/>
    <p:sldId id="615" r:id="rId94"/>
    <p:sldId id="637" r:id="rId95"/>
    <p:sldId id="638" r:id="rId96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99"/>
    <a:srgbClr val="FFD1DF"/>
    <a:srgbClr val="FFCC66"/>
    <a:srgbClr val="FFCCFF"/>
    <a:srgbClr val="FBAE99"/>
    <a:srgbClr val="E1C48F"/>
    <a:srgbClr val="33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9" autoAdjust="0"/>
    <p:restoredTop sz="94583" autoAdjust="0"/>
  </p:normalViewPr>
  <p:slideViewPr>
    <p:cSldViewPr>
      <p:cViewPr varScale="1">
        <p:scale>
          <a:sx n="100" d="100"/>
          <a:sy n="100" d="100"/>
        </p:scale>
        <p:origin x="1324" y="60"/>
      </p:cViewPr>
      <p:guideLst>
        <p:guide orient="horz" pos="24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C8FDCB-A8EB-469E-BFBD-CEC45582D93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0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4DCF7-4F90-4A0A-AF65-FED9A8FE5C4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1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0DA55E4-1CD7-4707-B2F0-47F57C43CF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71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E6587-6518-4309-BBAB-AB472CC72A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0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928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427EC6-DD67-471E-8FAF-5FE342C7270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69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423A1EF-BA25-4181-B190-4FFB9F80316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0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1D2B992-F4EE-4DA3-9257-B0E75F75F06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58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5D3F9F-C775-4CD8-A7FA-75229E5A1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0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0D33D8-FAD3-4AC5-A5A0-51396E590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2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D43213-E680-4419-B2DD-DF41D56EF5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1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B9D7684-76B2-4383-924D-68A1C84EA9E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097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E6587-6518-4309-BBAB-AB472CC72A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8</a:t>
            </a:r>
            <a:r>
              <a:rPr lang="ko-KR" altLang="en-US" dirty="0" smtClean="0">
                <a:latin typeface="+mj-ea"/>
              </a:rPr>
              <a:t>장 트리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종류</a:t>
            </a:r>
          </a:p>
        </p:txBody>
      </p:sp>
      <p:sp>
        <p:nvSpPr>
          <p:cNvPr id="13315" name="왼쪽 중괄호 3"/>
          <p:cNvSpPr>
            <a:spLocks/>
          </p:cNvSpPr>
          <p:nvPr/>
        </p:nvSpPr>
        <p:spPr bwMode="auto">
          <a:xfrm>
            <a:off x="2185988" y="2393950"/>
            <a:ext cx="765175" cy="2339975"/>
          </a:xfrm>
          <a:prstGeom prst="lef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93813" y="3333750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트리 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862263" y="2168525"/>
            <a:ext cx="162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이진 트리 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951163" y="45005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일반 트리 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5603849" y="1787711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241504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941843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5616186" y="294916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6267500" y="294603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34" name="직선 연결선 13"/>
          <p:cNvCxnSpPr>
            <a:cxnSpLocks noChangeShapeType="1"/>
          </p:cNvCxnSpPr>
          <p:nvPr/>
        </p:nvCxnSpPr>
        <p:spPr bwMode="auto">
          <a:xfrm flipH="1">
            <a:off x="5519738" y="2063750"/>
            <a:ext cx="131762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직선 연결선 15"/>
          <p:cNvCxnSpPr>
            <a:cxnSpLocks noChangeShapeType="1"/>
          </p:cNvCxnSpPr>
          <p:nvPr/>
        </p:nvCxnSpPr>
        <p:spPr bwMode="auto">
          <a:xfrm>
            <a:off x="5881688" y="2063750"/>
            <a:ext cx="222250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직선 연결선 17"/>
          <p:cNvCxnSpPr>
            <a:cxnSpLocks noChangeShapeType="1"/>
          </p:cNvCxnSpPr>
          <p:nvPr/>
        </p:nvCxnSpPr>
        <p:spPr bwMode="auto">
          <a:xfrm flipH="1">
            <a:off x="5778500" y="2646363"/>
            <a:ext cx="211138" cy="3032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직선 연결선 19"/>
          <p:cNvCxnSpPr>
            <a:cxnSpLocks noChangeShapeType="1"/>
          </p:cNvCxnSpPr>
          <p:nvPr/>
        </p:nvCxnSpPr>
        <p:spPr bwMode="auto">
          <a:xfrm>
            <a:off x="6219825" y="2646363"/>
            <a:ext cx="211138" cy="300037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타원 25"/>
          <p:cNvSpPr/>
          <p:nvPr/>
        </p:nvSpPr>
        <p:spPr bwMode="auto">
          <a:xfrm>
            <a:off x="5488160" y="4148127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 bwMode="auto">
          <a:xfrm>
            <a:off x="5125815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 bwMode="auto">
          <a:xfrm>
            <a:off x="5826154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 bwMode="auto">
          <a:xfrm>
            <a:off x="5500497" y="5265533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 bwMode="auto">
          <a:xfrm>
            <a:off x="6151811" y="5262394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53" name="직선 연결선 30"/>
          <p:cNvCxnSpPr>
            <a:cxnSpLocks noChangeShapeType="1"/>
          </p:cNvCxnSpPr>
          <p:nvPr/>
        </p:nvCxnSpPr>
        <p:spPr bwMode="auto">
          <a:xfrm flipH="1">
            <a:off x="5403850" y="4424363"/>
            <a:ext cx="131763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4" name="직선 연결선 31"/>
          <p:cNvCxnSpPr>
            <a:cxnSpLocks noChangeShapeType="1"/>
          </p:cNvCxnSpPr>
          <p:nvPr/>
        </p:nvCxnSpPr>
        <p:spPr bwMode="auto">
          <a:xfrm>
            <a:off x="5765800" y="4424363"/>
            <a:ext cx="223838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직선 연결선 32"/>
          <p:cNvCxnSpPr>
            <a:cxnSpLocks noChangeShapeType="1"/>
          </p:cNvCxnSpPr>
          <p:nvPr/>
        </p:nvCxnSpPr>
        <p:spPr bwMode="auto">
          <a:xfrm flipH="1">
            <a:off x="5662613" y="5006975"/>
            <a:ext cx="211137" cy="25876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직선 연결선 33"/>
          <p:cNvCxnSpPr>
            <a:cxnSpLocks noChangeShapeType="1"/>
          </p:cNvCxnSpPr>
          <p:nvPr/>
        </p:nvCxnSpPr>
        <p:spPr bwMode="auto">
          <a:xfrm>
            <a:off x="6103938" y="5006975"/>
            <a:ext cx="211137" cy="2555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타원 34"/>
          <p:cNvSpPr/>
          <p:nvPr/>
        </p:nvSpPr>
        <p:spPr bwMode="auto">
          <a:xfrm>
            <a:off x="6822250" y="525294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 bwMode="auto">
          <a:xfrm>
            <a:off x="6496593" y="4686892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63" name="직선 연결선 37"/>
          <p:cNvCxnSpPr>
            <a:cxnSpLocks noChangeShapeType="1"/>
          </p:cNvCxnSpPr>
          <p:nvPr/>
        </p:nvCxnSpPr>
        <p:spPr bwMode="auto">
          <a:xfrm>
            <a:off x="5813425" y="4310063"/>
            <a:ext cx="730250" cy="42386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직선 연결선 39"/>
          <p:cNvCxnSpPr>
            <a:cxnSpLocks noChangeShapeType="1"/>
          </p:cNvCxnSpPr>
          <p:nvPr/>
        </p:nvCxnSpPr>
        <p:spPr bwMode="auto">
          <a:xfrm>
            <a:off x="6151563" y="4892675"/>
            <a:ext cx="719137" cy="4079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</a:t>
            </a:r>
            <a:r>
              <a:rPr lang="en-US" altLang="ko-KR" dirty="0" smtClean="0"/>
              <a:t>(binary tree)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latin typeface="Trebuchet MS" pitchFamily="34" charset="0"/>
              </a:rPr>
              <a:t>이진 트리</a:t>
            </a:r>
            <a:r>
              <a:rPr lang="en-US" altLang="ko-KR" b="1" dirty="0" smtClean="0">
                <a:latin typeface="Trebuchet MS" pitchFamily="34" charset="0"/>
              </a:rPr>
              <a:t>(binary tree)</a:t>
            </a:r>
            <a:r>
              <a:rPr lang="en-US" altLang="ko-KR" dirty="0" smtClean="0">
                <a:latin typeface="Trebuchet MS" pitchFamily="34" charset="0"/>
              </a:rPr>
              <a:t> : </a:t>
            </a:r>
            <a:r>
              <a:rPr lang="ko-KR" altLang="en-US" dirty="0" smtClean="0">
                <a:latin typeface="Trebuchet MS" pitchFamily="34" charset="0"/>
              </a:rPr>
              <a:t>모든 노드가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개의 서브 트리를 가지고 있는 트리</a:t>
            </a:r>
            <a:endParaRPr lang="en-US" altLang="ko-KR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z="1800" dirty="0" err="1" smtClean="0">
                <a:latin typeface="Trebuchet MS" pitchFamily="34" charset="0"/>
              </a:rPr>
              <a:t>서브트리는</a:t>
            </a:r>
            <a:r>
              <a:rPr lang="ko-KR" altLang="en-US" sz="1800" dirty="0" smtClean="0">
                <a:latin typeface="Trebuchet MS" pitchFamily="34" charset="0"/>
              </a:rPr>
              <a:t> </a:t>
            </a:r>
            <a:r>
              <a:rPr lang="ko-KR" altLang="en-US" sz="1800" dirty="0" err="1" smtClean="0">
                <a:latin typeface="Trebuchet MS" pitchFamily="34" charset="0"/>
              </a:rPr>
              <a:t>공집합일수</a:t>
            </a:r>
            <a:r>
              <a:rPr lang="ko-KR" altLang="en-US" sz="1800" dirty="0" smtClean="0">
                <a:latin typeface="Trebuchet MS" pitchFamily="34" charset="0"/>
              </a:rPr>
              <a:t> 있음</a:t>
            </a:r>
            <a:r>
              <a:rPr lang="en-US" altLang="ko-KR" sz="1800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endParaRPr lang="en-US" altLang="ko-KR" sz="1800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dirty="0" err="1" smtClean="0">
                <a:latin typeface="Trebuchet MS" pitchFamily="34" charset="0"/>
              </a:rPr>
              <a:t>이진트리의</a:t>
            </a:r>
            <a:r>
              <a:rPr lang="ko-KR" altLang="en-US" dirty="0" smtClean="0">
                <a:latin typeface="Trebuchet MS" pitchFamily="34" charset="0"/>
              </a:rPr>
              <a:t> 노드에는 최대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개까지의 자식 노드가 존재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모든 노드의 차수가 </a:t>
            </a:r>
            <a:r>
              <a:rPr lang="en-US" altLang="ko-KR" dirty="0" smtClean="0">
                <a:latin typeface="Trebuchet MS" pitchFamily="34" charset="0"/>
              </a:rPr>
              <a:t>2 </a:t>
            </a:r>
            <a:r>
              <a:rPr lang="ko-KR" altLang="en-US" dirty="0" smtClean="0">
                <a:latin typeface="Trebuchet MS" pitchFamily="34" charset="0"/>
              </a:rPr>
              <a:t>이하가 된다</a:t>
            </a:r>
            <a:r>
              <a:rPr lang="en-US" altLang="ko-KR" dirty="0" smtClean="0">
                <a:latin typeface="Trebuchet MS" pitchFamily="34" charset="0"/>
              </a:rPr>
              <a:t>-&gt; </a:t>
            </a:r>
            <a:r>
              <a:rPr lang="ko-KR" altLang="en-US" dirty="0" smtClean="0">
                <a:latin typeface="Trebuchet MS" pitchFamily="34" charset="0"/>
              </a:rPr>
              <a:t>구현하기가 편리함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이진 트리에는 서브 </a:t>
            </a:r>
            <a:r>
              <a:rPr lang="ko-KR" altLang="en-US" dirty="0" err="1" smtClean="0">
                <a:latin typeface="Trebuchet MS" pitchFamily="34" charset="0"/>
              </a:rPr>
              <a:t>트리간의</a:t>
            </a:r>
            <a:r>
              <a:rPr lang="ko-KR" altLang="en-US" dirty="0" smtClean="0">
                <a:latin typeface="Trebuchet MS" pitchFamily="34" charset="0"/>
              </a:rPr>
              <a:t> 순서가 존재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4464115"/>
            <a:ext cx="2663569" cy="21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검증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"/>
          </p:nvPr>
        </p:nvSpPr>
        <p:spPr>
          <a:xfrm>
            <a:off x="657225" y="4778375"/>
            <a:ext cx="7939088" cy="1301750"/>
          </a:xfrm>
        </p:spPr>
        <p:txBody>
          <a:bodyPr>
            <a:normAutofit fontScale="92500" lnSpcReduction="20000"/>
          </a:bodyPr>
          <a:lstStyle/>
          <a:p>
            <a:pPr eaLnBrk="1" fontAlgn="base" hangingPunct="1"/>
            <a:r>
              <a:rPr lang="ko-KR" altLang="en-US" dirty="0" smtClean="0"/>
              <a:t>이진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공집합이거나 </a:t>
            </a:r>
          </a:p>
          <a:p>
            <a:pPr eaLnBrk="1" fontAlgn="base" hangingPunct="1"/>
            <a:r>
              <a:rPr lang="ko-KR" altLang="en-US" dirty="0" smtClean="0"/>
              <a:t>루트와 왼쪽 서브 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서브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유한 집합으로 정의된다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이진 트리의 서브 트리들은 모두 이진 </a:t>
            </a:r>
            <a:r>
              <a:rPr lang="ko-KR" altLang="en-US" dirty="0" err="1" smtClean="0"/>
              <a:t>트리이어야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718810"/>
            <a:ext cx="5083227" cy="261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이진트리의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성질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805738" cy="7032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노드의 개수가 </a:t>
            </a:r>
            <a:r>
              <a:rPr lang="en-US" altLang="ko-KR" dirty="0" smtClean="0">
                <a:latin typeface="Lucida Console" pitchFamily="49" charset="0"/>
              </a:rPr>
              <a:t>n</a:t>
            </a:r>
            <a:r>
              <a:rPr lang="ko-KR" altLang="en-US" dirty="0" smtClean="0">
                <a:latin typeface="Lucida Console" pitchFamily="49" charset="0"/>
              </a:rPr>
              <a:t>개이면 간선의 개수는 </a:t>
            </a:r>
            <a:r>
              <a:rPr lang="en-US" altLang="ko-KR" dirty="0" smtClean="0">
                <a:latin typeface="Lucida Console" pitchFamily="49" charset="0"/>
              </a:rPr>
              <a:t>n-1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2483895"/>
            <a:ext cx="5210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이진트리의 성질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894638" cy="12890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높이가 </a:t>
            </a:r>
            <a:r>
              <a:rPr lang="en-US" altLang="ko-KR" dirty="0" smtClean="0">
                <a:latin typeface="Lucida Console" pitchFamily="49" charset="0"/>
              </a:rPr>
              <a:t>h</a:t>
            </a:r>
            <a:r>
              <a:rPr lang="ko-KR" altLang="en-US" dirty="0" smtClean="0">
                <a:latin typeface="Lucida Console" pitchFamily="49" charset="0"/>
              </a:rPr>
              <a:t>인 </a:t>
            </a:r>
            <a:r>
              <a:rPr lang="ko-KR" altLang="en-US" dirty="0" err="1" smtClean="0">
                <a:latin typeface="Lucida Console" pitchFamily="49" charset="0"/>
              </a:rPr>
              <a:t>이진트리의</a:t>
            </a:r>
            <a:r>
              <a:rPr lang="ko-KR" altLang="en-US" dirty="0" smtClean="0">
                <a:latin typeface="Lucida Console" pitchFamily="49" charset="0"/>
              </a:rPr>
              <a:t> 경우</a:t>
            </a:r>
            <a:r>
              <a:rPr lang="en-US" altLang="ko-KR" dirty="0" smtClean="0">
                <a:latin typeface="Lucida Console" pitchFamily="49" charset="0"/>
              </a:rPr>
              <a:t>, </a:t>
            </a:r>
            <a:r>
              <a:rPr lang="ko-KR" altLang="en-US" dirty="0" smtClean="0">
                <a:latin typeface="Lucida Console" pitchFamily="49" charset="0"/>
              </a:rPr>
              <a:t>최소 </a:t>
            </a:r>
            <a:r>
              <a:rPr lang="en-US" altLang="ko-KR" dirty="0" smtClean="0">
                <a:latin typeface="Lucida Console" pitchFamily="49" charset="0"/>
              </a:rPr>
              <a:t>h</a:t>
            </a:r>
            <a:r>
              <a:rPr lang="ko-KR" altLang="en-US" dirty="0" smtClean="0">
                <a:latin typeface="Lucida Console" pitchFamily="49" charset="0"/>
              </a:rPr>
              <a:t>개의 노드를 가지며 최대 </a:t>
            </a:r>
            <a:r>
              <a:rPr lang="en-US" altLang="ko-KR" dirty="0" smtClean="0">
                <a:latin typeface="Lucida Console" pitchFamily="49" charset="0"/>
              </a:rPr>
              <a:t>2</a:t>
            </a:r>
            <a:r>
              <a:rPr lang="en-US" altLang="ko-KR" baseline="30000" dirty="0" smtClean="0">
                <a:latin typeface="Lucida Console" pitchFamily="49" charset="0"/>
              </a:rPr>
              <a:t>h</a:t>
            </a:r>
            <a:r>
              <a:rPr lang="en-US" altLang="ko-KR" dirty="0" smtClean="0">
                <a:latin typeface="Lucida Console" pitchFamily="49" charset="0"/>
              </a:rPr>
              <a:t>-1</a:t>
            </a:r>
            <a:r>
              <a:rPr lang="ko-KR" altLang="en-US" dirty="0" smtClean="0">
                <a:latin typeface="Lucida Console" pitchFamily="49" charset="0"/>
              </a:rPr>
              <a:t>개의 노드를 가진다</a:t>
            </a:r>
            <a:r>
              <a:rPr lang="en-US" altLang="ko-KR" dirty="0" smtClean="0">
                <a:latin typeface="Lucida Console" pitchFamily="49" charset="0"/>
              </a:rPr>
              <a:t>.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3935"/>
            <a:ext cx="8082390" cy="27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933945"/>
            <a:ext cx="6377304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가지는 이진트리의 높이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최대 </a:t>
            </a:r>
            <a:r>
              <a:rPr lang="en-US" altLang="ko-KR" smtClean="0"/>
              <a:t>n</a:t>
            </a:r>
          </a:p>
          <a:p>
            <a:pPr lvl="1" eaLnBrk="1" hangingPunct="1"/>
            <a:r>
              <a:rPr lang="ko-KR" altLang="en-US" smtClean="0"/>
              <a:t>최소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4" y="2556425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포화 이진 트리</a:t>
            </a:r>
            <a:r>
              <a:rPr lang="en-US" altLang="ko-KR" dirty="0" smtClean="0">
                <a:latin typeface="Trebuchet MS" pitchFamily="34" charset="0"/>
              </a:rPr>
              <a:t>(full binary tree)</a:t>
            </a:r>
          </a:p>
          <a:p>
            <a:pPr eaLnBrk="1" hangingPunct="1"/>
            <a:r>
              <a:rPr lang="ko-KR" altLang="en-US" dirty="0" smtClean="0"/>
              <a:t>완전 이진 트리</a:t>
            </a:r>
            <a:r>
              <a:rPr lang="en-US" altLang="ko-KR" dirty="0" smtClean="0"/>
              <a:t>(complete binary tree)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기타 이진 트리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933944"/>
            <a:ext cx="7695789" cy="25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포화 이진 트리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431540" y="171926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용어 그대로 트리의 각 레벨에 노드가 꽉 차있는 </a:t>
            </a:r>
            <a:r>
              <a:rPr lang="ko-KR" altLang="en-US" dirty="0" err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이진트리를</a:t>
            </a: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의미한다</a:t>
            </a:r>
            <a:r>
              <a:rPr lang="en-US" altLang="ko-KR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포화 이진 트리에는 다음과 같이 각 노드에 번호를 붙일 수 있다</a:t>
            </a:r>
            <a:r>
              <a:rPr lang="en-US" altLang="ko-KR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05" y="2204644"/>
            <a:ext cx="67389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98" y="3704206"/>
            <a:ext cx="6227415" cy="239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700" dirty="0" smtClean="0"/>
              <a:t>완전 이진 트리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b="1" dirty="0" smtClean="0"/>
              <a:t>완전 이진 트리</a:t>
            </a:r>
            <a:r>
              <a:rPr lang="en-US" altLang="ko-KR" b="1" dirty="0" smtClean="0"/>
              <a:t>(complete binary tree):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k-1</a:t>
            </a:r>
            <a:r>
              <a:rPr lang="ko-KR" altLang="en-US" dirty="0" smtClean="0"/>
              <a:t>까지는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모두 </a:t>
            </a:r>
            <a:r>
              <a:rPr lang="ko-KR" altLang="en-US" dirty="0" err="1" smtClean="0"/>
              <a:t>채워져</a:t>
            </a:r>
            <a:r>
              <a:rPr lang="ko-KR" altLang="en-US" dirty="0" smtClean="0"/>
              <a:t> 있고 마지막 레벨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에서는 왼쪽부터 오른쪽으로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채워져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이진트리</a:t>
            </a:r>
            <a:endParaRPr lang="en-US" altLang="ko-KR" dirty="0" smtClean="0"/>
          </a:p>
          <a:p>
            <a:pPr eaLnBrk="1" fontAlgn="base" hangingPunct="1"/>
            <a:endParaRPr lang="en-US" altLang="ko-KR" dirty="0" smtClean="0"/>
          </a:p>
          <a:p>
            <a:pPr eaLnBrk="1" fontAlgn="base" hangingPunct="1"/>
            <a:r>
              <a:rPr lang="ko-KR" altLang="en-US" dirty="0" smtClean="0"/>
              <a:t>포화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이진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번호가 일치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41" y="3834045"/>
            <a:ext cx="5981480" cy="222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sz="20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배열을 이용하는 방법</a:t>
            </a:r>
            <a:endParaRPr lang="en-US" altLang="ko-KR" dirty="0"/>
          </a:p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포인터를 이용하는 방법</a:t>
            </a: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3538538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 등은 선형 구조</a:t>
            </a:r>
            <a:endParaRPr lang="en-US" altLang="ko-KR" dirty="0"/>
          </a:p>
          <a:p>
            <a:pPr eaLnBrk="1" hangingPunct="1"/>
            <a:r>
              <a:rPr kumimoji="0" lang="ko-KR" altLang="en-US" dirty="0" smtClean="0"/>
              <a:t>트리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계층적인 구조를 나타내는 자료구조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dirty="0" smtClean="0"/>
              <a:t>             </a:t>
            </a:r>
            <a:r>
              <a:rPr lang="ko-KR" altLang="en-US" dirty="0" smtClean="0"/>
              <a:t>사이클이 없는 그래프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G = (V, E), V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r>
              <a:rPr lang="en-US" altLang="ko-KR" dirty="0"/>
              <a:t>G</a:t>
            </a:r>
            <a:r>
              <a:rPr lang="ko-KR" altLang="en-US" dirty="0"/>
              <a:t>의 정점들의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                                    </a:t>
            </a:r>
            <a:r>
              <a:rPr lang="en-US" altLang="ko-KR" dirty="0" smtClean="0"/>
              <a:t>E : 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 </a:t>
            </a:r>
            <a:r>
              <a:rPr lang="en-US" altLang="ko-KR" dirty="0"/>
              <a:t>G</a:t>
            </a:r>
            <a:r>
              <a:rPr lang="ko-KR" altLang="en-US" dirty="0"/>
              <a:t>의 </a:t>
            </a:r>
            <a:r>
              <a:rPr lang="ko-KR" altLang="en-US" dirty="0" smtClean="0"/>
              <a:t>간선들의 </a:t>
            </a:r>
            <a:r>
              <a:rPr lang="ko-KR" altLang="en-US" dirty="0"/>
              <a:t>집합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</a:p>
          <a:p>
            <a:pPr marL="0" indent="0" eaLnBrk="1" hangingPunct="1">
              <a:buNone/>
            </a:pPr>
            <a:r>
              <a:rPr kumimoji="0" lang="ko-KR" altLang="en-US" dirty="0" smtClean="0"/>
              <a:t> </a:t>
            </a:r>
            <a:endParaRPr kumimoji="0" lang="en-US" altLang="ko-KR" dirty="0" smtClean="0"/>
          </a:p>
          <a:p>
            <a:pPr eaLnBrk="1" hangingPunct="1"/>
            <a:endParaRPr kumimoji="0" lang="en-US" altLang="ko-KR" dirty="0" smtClean="0"/>
          </a:p>
          <a:p>
            <a:pPr lvl="1" eaLnBrk="1" hangingPunct="1"/>
            <a:endParaRPr kumimoji="0" lang="en-US" altLang="ko-KR" dirty="0" smtClean="0"/>
          </a:p>
        </p:txBody>
      </p:sp>
      <p:sp>
        <p:nvSpPr>
          <p:cNvPr id="5124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834045"/>
            <a:ext cx="524827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배열 표현법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배열표현법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이진 트리를 포화 이진 트리라고 가정하고 각  노드에 번호를 붙여서 그 번호를 배열의 인덱스로 삼아 노드의 데이터를 배열에 저장하는 방법</a:t>
            </a:r>
          </a:p>
          <a:p>
            <a:pPr eaLnBrk="1" hangingPunct="1"/>
            <a:endParaRPr lang="ko-KR" altLang="en-US" dirty="0" smtClean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933945"/>
            <a:ext cx="6564799" cy="285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부모와 자식 인덱스 관계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smtClean="0">
                <a:latin typeface="Trebuchet MS" pitchFamily="34" charset="0"/>
              </a:rPr>
              <a:t>노드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ko-KR" altLang="en-US" dirty="0" smtClean="0">
                <a:latin typeface="Trebuchet MS" pitchFamily="34" charset="0"/>
              </a:rPr>
              <a:t>의 부모 노드 </a:t>
            </a:r>
            <a:r>
              <a:rPr lang="ko-KR" altLang="en-US" dirty="0" err="1" smtClean="0">
                <a:latin typeface="Trebuchet MS" pitchFamily="34" charset="0"/>
              </a:rPr>
              <a:t>인텍스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=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/2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dirty="0" smtClean="0">
                <a:latin typeface="Trebuchet MS" pitchFamily="34" charset="0"/>
              </a:rPr>
              <a:t>노드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ko-KR" altLang="en-US" dirty="0" smtClean="0">
                <a:latin typeface="Trebuchet MS" pitchFamily="34" charset="0"/>
              </a:rPr>
              <a:t>의 왼쪽 자식 노드 </a:t>
            </a:r>
            <a:r>
              <a:rPr lang="ko-KR" altLang="en-US" dirty="0" err="1" smtClean="0">
                <a:latin typeface="Trebuchet MS" pitchFamily="34" charset="0"/>
              </a:rPr>
              <a:t>인텍스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= 2*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dirty="0" smtClean="0">
                <a:latin typeface="Trebuchet MS" pitchFamily="34" charset="0"/>
              </a:rPr>
              <a:t>노드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ko-KR" altLang="en-US" dirty="0" smtClean="0">
                <a:latin typeface="Trebuchet MS" pitchFamily="34" charset="0"/>
              </a:rPr>
              <a:t>의 오른쪽 자식 노드 </a:t>
            </a:r>
            <a:r>
              <a:rPr lang="ko-KR" altLang="en-US" dirty="0" err="1" smtClean="0">
                <a:latin typeface="Trebuchet MS" pitchFamily="34" charset="0"/>
              </a:rPr>
              <a:t>인텍스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= 2*i+1</a:t>
            </a:r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158970"/>
            <a:ext cx="3354912" cy="313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링크 표현법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링크 표현법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포인터를 이용하여 </a:t>
            </a:r>
            <a:r>
              <a:rPr lang="ko-KR" altLang="en-US" dirty="0" err="1">
                <a:latin typeface="Trebuchet MS" pitchFamily="34" charset="0"/>
              </a:rPr>
              <a:t>부모노드가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ko-KR" altLang="en-US" dirty="0" err="1">
                <a:latin typeface="Trebuchet MS" pitchFamily="34" charset="0"/>
              </a:rPr>
              <a:t>자식노드를</a:t>
            </a:r>
            <a:r>
              <a:rPr lang="ko-KR" altLang="en-US" dirty="0">
                <a:latin typeface="Trebuchet MS" pitchFamily="34" charset="0"/>
              </a:rPr>
              <a:t> 가리키게 하는 방법</a:t>
            </a:r>
          </a:p>
          <a:p>
            <a:endParaRPr lang="ko-KR" altLang="en-US" dirty="0"/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476250" y="1403350"/>
            <a:ext cx="8326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483895"/>
            <a:ext cx="5851900" cy="396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링크의 구현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노드는 구조체로 표현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링크는 포인터로 표현</a:t>
            </a:r>
          </a:p>
        </p:txBody>
      </p:sp>
      <p:sp>
        <p:nvSpPr>
          <p:cNvPr id="26628" name="직사각형 3"/>
          <p:cNvSpPr>
            <a:spLocks noChangeArrowheads="1"/>
          </p:cNvSpPr>
          <p:nvPr/>
        </p:nvSpPr>
        <p:spPr bwMode="auto">
          <a:xfrm>
            <a:off x="701674" y="2819400"/>
            <a:ext cx="8010785" cy="107721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TREENODE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*left, *right;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439610" y="1538790"/>
            <a:ext cx="8326438" cy="427809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memory.h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int data;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*left, *right;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} TreeNode;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n1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/  |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n3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 main()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TreeNode *n1, *n2, *n3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7651" name="Rectangle 7"/>
          <p:cNvSpPr txBox="1"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표현법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43044" y="1853825"/>
            <a:ext cx="8326438" cy="4031873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n1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n3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= 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));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</a:t>
            </a:r>
            <a:endParaRPr lang="en-US" altLang="ko-KR" sz="1600" dirty="0" smtClean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&gt;data = 10;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첫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n1-&gt;left = n2;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n1-&gt;right = n3;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n2-&gt;data = 20;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두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n2-&gt;left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n2-&gt;right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n3-&gt;data = 30;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세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n3-&gt;left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n3-&gt;right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free(n1); free(n2); free(n3);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return 0;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이진트리의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순회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순회</a:t>
            </a:r>
            <a:r>
              <a:rPr lang="en-US" altLang="ko-KR" dirty="0" smtClean="0">
                <a:latin typeface="Trebuchet MS" pitchFamily="34" charset="0"/>
              </a:rPr>
              <a:t>(traversal): </a:t>
            </a:r>
            <a:r>
              <a:rPr lang="ko-KR" altLang="en-US" dirty="0" smtClean="0">
                <a:latin typeface="Trebuchet MS" pitchFamily="34" charset="0"/>
              </a:rPr>
              <a:t>트리의 노드들을 체계적으로 방문하는 것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2888940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이진트리의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순회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3</a:t>
            </a:r>
            <a:r>
              <a:rPr lang="ko-KR" altLang="en-US" dirty="0" smtClean="0">
                <a:latin typeface="Trebuchet MS" pitchFamily="34" charset="0"/>
              </a:rPr>
              <a:t>가지의 기본적인 </a:t>
            </a:r>
            <a:r>
              <a:rPr lang="ko-KR" altLang="en-US" dirty="0" err="1" smtClean="0">
                <a:latin typeface="Trebuchet MS" pitchFamily="34" charset="0"/>
              </a:rPr>
              <a:t>순회방법</a:t>
            </a:r>
            <a:endParaRPr lang="ko-KR" altLang="en-US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전위순회</a:t>
            </a:r>
            <a:r>
              <a:rPr lang="en-US" altLang="ko-KR" dirty="0" smtClean="0">
                <a:latin typeface="Trebuchet MS" pitchFamily="34" charset="0"/>
              </a:rPr>
              <a:t>(preorder traversal)    : VLR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자손노드보다 </a:t>
            </a:r>
            <a:r>
              <a:rPr lang="ko-KR" altLang="en-US" dirty="0" err="1" smtClean="0">
                <a:latin typeface="Trebuchet MS" pitchFamily="34" charset="0"/>
              </a:rPr>
              <a:t>루트노드를</a:t>
            </a:r>
            <a:r>
              <a:rPr lang="ko-KR" altLang="en-US" dirty="0" smtClean="0">
                <a:latin typeface="Trebuchet MS" pitchFamily="34" charset="0"/>
              </a:rPr>
              <a:t> 먼저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중위순회</a:t>
            </a:r>
            <a:r>
              <a:rPr lang="en-US" altLang="ko-KR" dirty="0" smtClean="0">
                <a:latin typeface="Trebuchet MS" pitchFamily="34" charset="0"/>
              </a:rPr>
              <a:t>(</a:t>
            </a:r>
            <a:r>
              <a:rPr lang="en-US" altLang="ko-KR" dirty="0" err="1" smtClean="0">
                <a:latin typeface="Trebuchet MS" pitchFamily="34" charset="0"/>
              </a:rPr>
              <a:t>inorder</a:t>
            </a:r>
            <a:r>
              <a:rPr lang="en-US" altLang="ko-KR" dirty="0" smtClean="0">
                <a:latin typeface="Trebuchet MS" pitchFamily="34" charset="0"/>
              </a:rPr>
              <a:t> traversal)  : LVR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왼쪽 자손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루트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오른쪽 자손 순으로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후위순회</a:t>
            </a:r>
            <a:r>
              <a:rPr lang="en-US" altLang="ko-KR" dirty="0" smtClean="0">
                <a:latin typeface="Trebuchet MS" pitchFamily="34" charset="0"/>
              </a:rPr>
              <a:t>(</a:t>
            </a:r>
            <a:r>
              <a:rPr lang="en-US" altLang="ko-KR" dirty="0" err="1" smtClean="0">
                <a:latin typeface="Trebuchet MS" pitchFamily="34" charset="0"/>
              </a:rPr>
              <a:t>postorder</a:t>
            </a:r>
            <a:r>
              <a:rPr lang="en-US" altLang="ko-KR" dirty="0" smtClean="0">
                <a:latin typeface="Trebuchet MS" pitchFamily="34" charset="0"/>
              </a:rPr>
              <a:t> traversal) : LRV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루트노드보다 자손을 먼저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6" y="4464115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959799"/>
            <a:ext cx="2466975" cy="2552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5" y="2664524"/>
            <a:ext cx="46863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전위순회 프로그램</a:t>
            </a:r>
          </a:p>
        </p:txBody>
      </p:sp>
      <p:sp>
        <p:nvSpPr>
          <p:cNvPr id="31748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dirty="0" smtClean="0"/>
              <a:t>순환 호출을 이용한다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0772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 dirty="0">
                <a:solidFill>
                  <a:schemeClr val="tx1"/>
                </a:solidFill>
                <a:latin typeface="Trebuchet MS" pitchFamily="34" charset="0"/>
              </a:rPr>
              <a:t>preorder(x)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if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x≠</a:t>
            </a:r>
            <a:r>
              <a:rPr lang="en-US" altLang="ko-KR" sz="1600" dirty="0" err="1" smtClean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 then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print DATA(x);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preorder(LEFT(x));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preorder(RIGHT(x));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3538538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ko-KR" altLang="en-US" dirty="0" smtClean="0"/>
              <a:t>트리는 부모</a:t>
            </a:r>
            <a:r>
              <a:rPr kumimoji="0" lang="en-US" altLang="ko-KR" dirty="0" smtClean="0"/>
              <a:t>-</a:t>
            </a:r>
            <a:r>
              <a:rPr kumimoji="0" lang="ko-KR" altLang="en-US" dirty="0" smtClean="0"/>
              <a:t>자식 관계의 노드들로  이루어짐</a:t>
            </a:r>
            <a:endParaRPr kumimoji="0" lang="en-US" altLang="ko-KR" dirty="0" smtClean="0"/>
          </a:p>
          <a:p>
            <a:pPr eaLnBrk="1" hangingPunct="1"/>
            <a:endParaRPr kumimoji="0" lang="en-US" altLang="ko-KR" dirty="0" smtClean="0"/>
          </a:p>
          <a:p>
            <a:pPr eaLnBrk="1" hangingPunct="1"/>
            <a:r>
              <a:rPr kumimoji="0" lang="ko-KR" altLang="en-US" dirty="0" smtClean="0"/>
              <a:t>응용분야</a:t>
            </a:r>
            <a:r>
              <a:rPr kumimoji="0" lang="en-US" altLang="ko-KR" dirty="0" smtClean="0"/>
              <a:t>:</a:t>
            </a:r>
          </a:p>
          <a:p>
            <a:pPr lvl="1" eaLnBrk="1" hangingPunct="1"/>
            <a:r>
              <a:rPr kumimoji="0" lang="ko-KR" altLang="en-US" dirty="0" smtClean="0"/>
              <a:t>계층적인 조직 표현</a:t>
            </a:r>
          </a:p>
          <a:p>
            <a:pPr lvl="1" eaLnBrk="1" hangingPunct="1"/>
            <a:r>
              <a:rPr kumimoji="0" lang="ko-KR" altLang="en-US" dirty="0" smtClean="0"/>
              <a:t>컴퓨터 디스크의 디렉토리 구조</a:t>
            </a:r>
          </a:p>
          <a:p>
            <a:pPr lvl="1" eaLnBrk="1" hangingPunct="1"/>
            <a:r>
              <a:rPr kumimoji="0" lang="ko-KR" altLang="en-US" dirty="0" smtClean="0"/>
              <a:t>인공지능에서의 </a:t>
            </a:r>
            <a:r>
              <a:rPr kumimoji="0" lang="ko-KR" altLang="en-US" dirty="0" err="1" smtClean="0"/>
              <a:t>결정트리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(decision tree)</a:t>
            </a:r>
          </a:p>
          <a:p>
            <a:pPr lvl="1" eaLnBrk="1" hangingPunct="1"/>
            <a:endParaRPr kumimoji="0" lang="en-US" altLang="ko-KR" dirty="0" smtClean="0"/>
          </a:p>
        </p:txBody>
      </p:sp>
      <p:sp>
        <p:nvSpPr>
          <p:cNvPr id="5124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25" name="Picture 219" descr="C:\Users\chun\AppData\Local\Microsoft\Windows\Temporary Internet Files\Content.IE5\FJLV4IVE\MC900417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51142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105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구조화된 문서출력</a:t>
            </a:r>
          </a:p>
        </p:txBody>
      </p:sp>
      <p:grpSp>
        <p:nvGrpSpPr>
          <p:cNvPr id="3" name="Organization Chart 2"/>
          <p:cNvGrpSpPr>
            <a:grpSpLocks/>
          </p:cNvGrpSpPr>
          <p:nvPr/>
        </p:nvGrpSpPr>
        <p:grpSpPr bwMode="auto">
          <a:xfrm>
            <a:off x="971550" y="2933700"/>
            <a:ext cx="6170613" cy="2252663"/>
            <a:chOff x="810" y="2154"/>
            <a:chExt cx="3887" cy="1419"/>
          </a:xfrm>
        </p:grpSpPr>
        <p:cxnSp>
          <p:nvCxnSpPr>
            <p:cNvPr id="1028" name="_s1028"/>
            <p:cNvCxnSpPr>
              <a:cxnSpLocks noChangeShapeType="1"/>
              <a:stCxn id="14" idx="0"/>
              <a:endCxn id="7" idx="2"/>
            </p:cNvCxnSpPr>
            <p:nvPr/>
          </p:nvCxnSpPr>
          <p:spPr bwMode="auto">
            <a:xfrm rot="5400000" flipH="1">
              <a:off x="4226" y="2979"/>
              <a:ext cx="204" cy="255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3" idx="0"/>
              <a:endCxn id="7" idx="2"/>
            </p:cNvCxnSpPr>
            <p:nvPr/>
          </p:nvCxnSpPr>
          <p:spPr bwMode="auto">
            <a:xfrm rot="16200000">
              <a:off x="3928" y="2937"/>
              <a:ext cx="204" cy="340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2" idx="0"/>
              <a:endCxn id="6" idx="2"/>
            </p:cNvCxnSpPr>
            <p:nvPr/>
          </p:nvCxnSpPr>
          <p:spPr bwMode="auto">
            <a:xfrm rot="5400000" flipH="1">
              <a:off x="2942" y="2842"/>
              <a:ext cx="187" cy="566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rot="16200000">
              <a:off x="2660" y="3124"/>
              <a:ext cx="18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16200000">
              <a:off x="2376" y="2841"/>
              <a:ext cx="187" cy="567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9" idx="0"/>
              <a:endCxn id="5" idx="2"/>
            </p:cNvCxnSpPr>
            <p:nvPr/>
          </p:nvCxnSpPr>
          <p:spPr bwMode="auto">
            <a:xfrm rot="5400000" flipH="1">
              <a:off x="1413" y="3011"/>
              <a:ext cx="186" cy="228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16200000">
              <a:off x="1130" y="2955"/>
              <a:ext cx="186" cy="339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3411" y="1909"/>
              <a:ext cx="296" cy="1283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2687" y="2469"/>
              <a:ext cx="295" cy="164"/>
            </a:xfrm>
            <a:prstGeom prst="bentConnector3">
              <a:avLst>
                <a:gd name="adj1" fmla="val 2440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_s1037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rot="16200000">
              <a:off x="2007" y="1788"/>
              <a:ext cx="296" cy="1525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_s1038"/>
            <p:cNvSpPr>
              <a:spLocks noChangeArrowheads="1"/>
            </p:cNvSpPr>
            <p:nvPr/>
          </p:nvSpPr>
          <p:spPr bwMode="auto">
            <a:xfrm>
              <a:off x="2509" y="2154"/>
              <a:ext cx="816" cy="24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5" name="_s1039"/>
            <p:cNvSpPr>
              <a:spLocks noChangeArrowheads="1"/>
            </p:cNvSpPr>
            <p:nvPr/>
          </p:nvSpPr>
          <p:spPr bwMode="auto">
            <a:xfrm>
              <a:off x="810" y="2699"/>
              <a:ext cx="1163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자료구조와 알고리즘이란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?</a:t>
              </a:r>
            </a:p>
          </p:txBody>
        </p:sp>
        <p:sp>
          <p:nvSpPr>
            <p:cNvPr id="6" name="_s1040"/>
            <p:cNvSpPr>
              <a:spLocks noChangeArrowheads="1"/>
            </p:cNvSpPr>
            <p:nvPr/>
          </p:nvSpPr>
          <p:spPr bwMode="auto">
            <a:xfrm>
              <a:off x="2313" y="2698"/>
              <a:ext cx="879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기초적인 자료구조</a:t>
              </a:r>
            </a:p>
          </p:txBody>
        </p:sp>
        <p:sp>
          <p:nvSpPr>
            <p:cNvPr id="7" name="_s1041"/>
            <p:cNvSpPr>
              <a:spLocks noChangeArrowheads="1"/>
            </p:cNvSpPr>
            <p:nvPr/>
          </p:nvSpPr>
          <p:spPr bwMode="auto">
            <a:xfrm>
              <a:off x="3816" y="2699"/>
              <a:ext cx="768" cy="29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고급자료구조</a:t>
              </a:r>
            </a:p>
          </p:txBody>
        </p:sp>
        <p:sp>
          <p:nvSpPr>
            <p:cNvPr id="8" name="_s1042"/>
            <p:cNvSpPr>
              <a:spLocks noChangeArrowheads="1"/>
            </p:cNvSpPr>
            <p:nvPr/>
          </p:nvSpPr>
          <p:spPr bwMode="auto">
            <a:xfrm>
              <a:off x="810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9" name="_s1043"/>
            <p:cNvSpPr>
              <a:spLocks noChangeArrowheads="1"/>
            </p:cNvSpPr>
            <p:nvPr/>
          </p:nvSpPr>
          <p:spPr bwMode="auto">
            <a:xfrm>
              <a:off x="1377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알고리즘</a:t>
              </a:r>
            </a:p>
          </p:txBody>
        </p:sp>
        <p:sp>
          <p:nvSpPr>
            <p:cNvPr id="10" name="_s1044"/>
            <p:cNvSpPr>
              <a:spLocks noChangeArrowheads="1"/>
            </p:cNvSpPr>
            <p:nvPr/>
          </p:nvSpPr>
          <p:spPr bwMode="auto">
            <a:xfrm>
              <a:off x="1943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스택</a:t>
              </a:r>
            </a:p>
          </p:txBody>
        </p:sp>
        <p:sp>
          <p:nvSpPr>
            <p:cNvPr id="11" name="_s1045"/>
            <p:cNvSpPr>
              <a:spLocks noChangeArrowheads="1"/>
            </p:cNvSpPr>
            <p:nvPr/>
          </p:nvSpPr>
          <p:spPr bwMode="auto">
            <a:xfrm>
              <a:off x="2510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큐</a:t>
              </a:r>
            </a:p>
          </p:txBody>
        </p:sp>
        <p:sp>
          <p:nvSpPr>
            <p:cNvPr id="12" name="_s1046"/>
            <p:cNvSpPr>
              <a:spLocks noChangeArrowheads="1"/>
            </p:cNvSpPr>
            <p:nvPr/>
          </p:nvSpPr>
          <p:spPr bwMode="auto">
            <a:xfrm>
              <a:off x="3076" y="3218"/>
              <a:ext cx="485" cy="354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2.3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리스트</a:t>
              </a:r>
            </a:p>
          </p:txBody>
        </p:sp>
        <p:sp>
          <p:nvSpPr>
            <p:cNvPr id="13" name="_s1047"/>
            <p:cNvSpPr>
              <a:spLocks noChangeArrowheads="1"/>
            </p:cNvSpPr>
            <p:nvPr/>
          </p:nvSpPr>
          <p:spPr bwMode="auto">
            <a:xfrm>
              <a:off x="3617" y="3209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트리</a:t>
              </a:r>
            </a:p>
          </p:txBody>
        </p:sp>
        <p:sp>
          <p:nvSpPr>
            <p:cNvPr id="14" name="_s1048"/>
            <p:cNvSpPr>
              <a:spLocks noChangeArrowheads="1"/>
            </p:cNvSpPr>
            <p:nvPr/>
          </p:nvSpPr>
          <p:spPr bwMode="auto">
            <a:xfrm>
              <a:off x="4212" y="3209"/>
              <a:ext cx="485" cy="358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그래프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277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63" y="2904892"/>
            <a:ext cx="4610100" cy="2819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41630" y="3023955"/>
            <a:ext cx="2590800" cy="2581275"/>
            <a:chOff x="1241630" y="3023955"/>
            <a:chExt cx="2590800" cy="25812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630" y="3023955"/>
              <a:ext cx="2590800" cy="25812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748" y="3113965"/>
              <a:ext cx="255032" cy="22669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6655" y="3915382"/>
              <a:ext cx="352425" cy="2667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 알고리즘</a:t>
            </a:r>
          </a:p>
        </p:txBody>
      </p:sp>
      <p:sp>
        <p:nvSpPr>
          <p:cNvPr id="33796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b="1" i="1" dirty="0">
                <a:solidFill>
                  <a:schemeClr val="tx1"/>
                </a:solidFill>
                <a:latin typeface="Trebuchet MS" pitchFamily="34" charset="0"/>
              </a:rPr>
              <a:t>(x)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x≠NULL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then 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(LEFT(x));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중위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수식 트리</a:t>
            </a:r>
          </a:p>
        </p:txBody>
      </p:sp>
      <p:pic>
        <p:nvPicPr>
          <p:cNvPr id="34820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573338"/>
            <a:ext cx="3162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584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3203975"/>
            <a:ext cx="2657475" cy="2600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98" y="2899175"/>
            <a:ext cx="4638675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 알고리즘</a:t>
            </a:r>
          </a:p>
        </p:txBody>
      </p:sp>
      <p:sp>
        <p:nvSpPr>
          <p:cNvPr id="36868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postorder(x)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postorder(LEFT(x));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postorder(RIGHT(x));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디렉토리 용량 계산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73905"/>
            <a:ext cx="4455495" cy="296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순회 프로그램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typedef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TREENODE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int data;</a:t>
            </a:r>
          </a:p>
          <a:p>
            <a:pPr marL="0" indent="0" fontAlgn="base"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TREENODE </a:t>
            </a:r>
            <a:r>
              <a:rPr lang="en-US" altLang="ko-KR" sz="1600" dirty="0" smtClean="0">
                <a:latin typeface="Trebuchet MS" pitchFamily="34" charset="0"/>
              </a:rPr>
              <a:t>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 TreeNode;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	 15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 4		 20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	1	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n1={1,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n2={4, &amp;n1,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n3={16,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n4={25,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n5={20, &amp;n3, &amp;n4};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n6={15, &amp;n2, &amp;n5};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*root= &amp;n6;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36563" y="1403350"/>
            <a:ext cx="8326437" cy="40322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중위 순회</a:t>
            </a: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전위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91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</a:t>
            </a:r>
            <a:r>
              <a:rPr lang="ko-KR" altLang="en-US" sz="1600" dirty="0" smtClean="0">
                <a:latin typeface="Trebuchet MS" pitchFamily="34" charset="0"/>
              </a:rPr>
              <a:t>후위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TreeNode *root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 ( 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root-&gt;left );	// </a:t>
            </a:r>
            <a:r>
              <a:rPr lang="ko-KR" altLang="en-US" sz="1600" dirty="0" smtClean="0">
                <a:latin typeface="Trebuchet MS" pitchFamily="34" charset="0"/>
              </a:rPr>
              <a:t>왼쪽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root-&gt;right );	// </a:t>
            </a:r>
            <a:r>
              <a:rPr lang="ko-KR" altLang="en-US" sz="1600" dirty="0" smtClean="0">
                <a:latin typeface="Trebuchet MS" pitchFamily="34" charset="0"/>
              </a:rPr>
              <a:t>오른쪽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("%d", root-&gt;data ); 	// </a:t>
            </a:r>
            <a:r>
              <a:rPr lang="ko-KR" altLang="en-US" sz="1600" dirty="0" err="1" smtClean="0">
                <a:latin typeface="Trebuchet MS" pitchFamily="34" charset="0"/>
              </a:rPr>
              <a:t>노드</a:t>
            </a:r>
            <a:r>
              <a:rPr lang="ko-KR" altLang="en-US" sz="1600" dirty="0" smtClean="0">
                <a:latin typeface="Trebuchet MS" pitchFamily="34" charset="0"/>
              </a:rPr>
              <a:t> 방문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14525"/>
            <a:ext cx="89154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88740"/>
            <a:ext cx="8229600" cy="504056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전위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preorder(root);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후위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postorder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중위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[15] [16] [20] [25]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전위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=[15] [4] [1] [20] [16] [25]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후위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[16] [25] [20] [15]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06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stdlib.h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memory.h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>
                <a:latin typeface="Trebuchet MS" pitchFamily="34" charset="0"/>
              </a:rPr>
              <a:t>typedef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int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*left, *right;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 TreeNode;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#define SIZE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*stack[SIZE];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void push(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(top &lt; SIZE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stack[++top] =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*p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(top &gt;=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p = stack[top--];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void </a:t>
            </a:r>
            <a:r>
              <a:rPr lang="en-US" altLang="ko-KR" sz="1600" dirty="0" err="1">
                <a:latin typeface="Trebuchet MS" pitchFamily="34" charset="0"/>
              </a:rPr>
              <a:t>inorder_iter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*root)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while 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for (; root; root = root-&gt;left)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	push(root);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root = pop();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if (!root)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("[%d] ", root-&gt;data);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root = root-&gt;right;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		 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	   4		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    1	      </a:t>
            </a:r>
            <a:r>
              <a:rPr lang="en-US" altLang="ko-KR" sz="1600" dirty="0" smtClean="0">
                <a:latin typeface="Trebuchet MS" pitchFamily="34" charset="0"/>
              </a:rPr>
              <a:t>                 16            25</a:t>
            </a: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n1 = { 1, 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n2 = { 4,  &amp;n1, 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n3 = { 16,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n4 = { 25,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n5 = { 20, &amp;n3,  &amp;n4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n6 = { 15, &amp;n2,  &amp;n5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*root = &amp;n6;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inorder_iter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중위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[15] [16] [20] [25]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3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레벨 순회</a:t>
            </a:r>
            <a:endParaRPr lang="en-US" altLang="ko-KR" smtClean="0"/>
          </a:p>
        </p:txBody>
      </p:sp>
      <p:sp>
        <p:nvSpPr>
          <p:cNvPr id="41987" name="내용 개체 틀 2"/>
          <p:cNvSpPr txBox="1">
            <a:spLocks/>
          </p:cNvSpPr>
          <p:nvPr/>
        </p:nvSpPr>
        <p:spPr bwMode="auto">
          <a:xfrm>
            <a:off x="457200" y="1600200"/>
            <a:ext cx="3305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b="1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레벨 순회</a:t>
            </a:r>
            <a:r>
              <a:rPr lang="en-US" altLang="ko-KR" b="1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(level order)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는 각 </a:t>
            </a: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노드를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레벨 순으로 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검사하는 순회 방법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지금까지의 순회 법이 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</a:t>
            </a: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스택을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사용했던 것에 비해 레벨 순회는 큐를 사용하는 순회 법이다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060459"/>
            <a:ext cx="4558052" cy="33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4898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fontAlgn="base" hangingPunct="1">
              <a:defRPr/>
            </a:pPr>
            <a:r>
              <a:rPr lang="en-US" altLang="ko-KR" sz="1600" b="1" dirty="0" err="1" smtClean="0">
                <a:latin typeface="Trebuchet MS" pitchFamily="34" charset="0"/>
              </a:rPr>
              <a:t>level_order</a:t>
            </a:r>
            <a:r>
              <a:rPr lang="en-US" altLang="ko-KR" sz="1600" b="1" dirty="0" smtClean="0">
                <a:latin typeface="Trebuchet MS" pitchFamily="34" charset="0"/>
              </a:rPr>
              <a:t>(root):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fontAlgn="base" hangingPunct="1">
              <a:defRPr/>
            </a:pPr>
            <a:endParaRPr lang="en-US" altLang="ko-KR" sz="1600" dirty="0" smtClean="0">
              <a:latin typeface="Trebuchet MS" pitchFamily="34" charset="0"/>
            </a:endParaRP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initialize queue;		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root); 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while </a:t>
            </a:r>
            <a:r>
              <a:rPr lang="en-US" altLang="ko-KR" sz="1600" dirty="0" err="1" smtClean="0">
                <a:latin typeface="Trebuchet MS" pitchFamily="34" charset="0"/>
              </a:rPr>
              <a:t>is_empty</a:t>
            </a:r>
            <a:r>
              <a:rPr lang="en-US" altLang="ko-KR" sz="1600" dirty="0" smtClean="0">
                <a:latin typeface="Trebuchet MS" pitchFamily="34" charset="0"/>
              </a:rPr>
              <a:t>(queue)≠TRUE do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x← </a:t>
            </a:r>
            <a:r>
              <a:rPr lang="en-US" altLang="ko-KR" sz="1600" dirty="0" err="1" smtClean="0">
                <a:latin typeface="Trebuchet MS" pitchFamily="34" charset="0"/>
              </a:rPr>
              <a:t>dequeue</a:t>
            </a:r>
            <a:r>
              <a:rPr lang="en-US" altLang="ko-KR" sz="1600" dirty="0" smtClean="0">
                <a:latin typeface="Trebuchet MS" pitchFamily="34" charset="0"/>
              </a:rPr>
              <a:t>(queue);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if( </a:t>
            </a:r>
            <a:r>
              <a:rPr lang="en-US" altLang="ko-KR" sz="1600" dirty="0" err="1" smtClean="0">
                <a:latin typeface="Trebuchet MS" pitchFamily="34" charset="0"/>
              </a:rPr>
              <a:t>x≠NULL</a:t>
            </a:r>
            <a:r>
              <a:rPr lang="en-US" altLang="ko-KR" sz="1600" dirty="0" smtClean="0">
                <a:latin typeface="Trebuchet MS" pitchFamily="34" charset="0"/>
              </a:rPr>
              <a:t>) then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	print DATA(x);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LEFT(x));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RIGHT(x));	</a:t>
            </a:r>
          </a:p>
          <a:p>
            <a:pPr eaLnBrk="1" hangingPunct="1">
              <a:defRPr/>
            </a:pP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414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stdio.h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stdlib.h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memory.h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TREENODE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int data;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TREENODE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*left, *right;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 TreeNode;</a:t>
            </a:r>
          </a:p>
          <a:p>
            <a:pPr marL="0" indent="0" fontAlgn="base"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================ </a:t>
            </a:r>
            <a:r>
              <a:rPr lang="ko-KR" altLang="en-US" sz="1400" dirty="0" err="1">
                <a:latin typeface="Trebuchet MS" pitchFamily="34" charset="0"/>
              </a:rPr>
              <a:t>원형큐</a:t>
            </a:r>
            <a:r>
              <a:rPr lang="ko-KR" altLang="en-US" sz="1400" dirty="0">
                <a:latin typeface="Trebuchet MS" pitchFamily="34" charset="0"/>
              </a:rPr>
              <a:t> 코드 시작 </a:t>
            </a:r>
            <a:r>
              <a:rPr lang="en-US" altLang="ko-KR" sz="1400" dirty="0">
                <a:latin typeface="Trebuchet MS" pitchFamily="34" charset="0"/>
              </a:rPr>
              <a:t>=================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#define MAX_QUEUE_SIZE 100</a:t>
            </a: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TreeNode * element;</a:t>
            </a: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{ // </a:t>
            </a:r>
            <a:r>
              <a:rPr lang="ko-KR" altLang="en-US" sz="1400" dirty="0">
                <a:latin typeface="Trebuchet MS" pitchFamily="34" charset="0"/>
              </a:rPr>
              <a:t>큐 타입</a:t>
            </a:r>
          </a:p>
          <a:p>
            <a:pPr marL="0" indent="0" fontAlgn="base">
              <a:buNone/>
              <a:defRPr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element  data[MAX_QUEUE_SIZE];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int  front, rear;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 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;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98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오류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error(char *message)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fprintf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stderr</a:t>
            </a:r>
            <a:r>
              <a:rPr lang="en-US" altLang="ko-KR" sz="1400" dirty="0">
                <a:latin typeface="Trebuchet MS" pitchFamily="34" charset="0"/>
              </a:rPr>
              <a:t>, "%s\n", message);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exit(1);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공백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init_queue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q-&gt;front = q-&gt;rear = 0;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공백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(q-&gt;front == q-&gt;rear);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125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결정 트리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골프에 대한 결정 트리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83895"/>
            <a:ext cx="5924550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19201"/>
            <a:ext cx="8153400" cy="5315144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포화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</a:t>
            </a:r>
            <a:r>
              <a:rPr lang="en-US" altLang="ko-KR" sz="1400" dirty="0" err="1">
                <a:latin typeface="Trebuchet MS" pitchFamily="34" charset="0"/>
              </a:rPr>
              <a:t>is_full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((q-&gt;rear + 1) % MAX_QUEUE_SIZE == q-&gt;front);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삽입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*q, element item)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if (</a:t>
            </a:r>
            <a:r>
              <a:rPr lang="en-US" altLang="ko-KR" sz="1400" dirty="0" err="1">
                <a:latin typeface="Trebuchet MS" pitchFamily="34" charset="0"/>
              </a:rPr>
              <a:t>is_full</a:t>
            </a:r>
            <a:r>
              <a:rPr lang="en-US" altLang="ko-KR" sz="1400" dirty="0">
                <a:latin typeface="Trebuchet MS" pitchFamily="34" charset="0"/>
              </a:rPr>
              <a:t>(q))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error("</a:t>
            </a:r>
            <a:r>
              <a:rPr lang="ko-KR" altLang="en-US" sz="1400" dirty="0">
                <a:latin typeface="Trebuchet MS" pitchFamily="34" charset="0"/>
              </a:rPr>
              <a:t>큐가 포화상태입니다</a:t>
            </a:r>
            <a:r>
              <a:rPr lang="en-US" altLang="ko-KR" sz="1400" dirty="0">
                <a:latin typeface="Trebuchet MS" pitchFamily="34" charset="0"/>
              </a:rPr>
              <a:t>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q-&gt;rear = (q-&gt;rear + 1) % MAX_QUEUE_SIZE;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q-&gt;data[q-&gt;rear] = item;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삭제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element </a:t>
            </a:r>
            <a:r>
              <a:rPr lang="en-US" altLang="ko-KR" sz="1400" dirty="0" err="1">
                <a:latin typeface="Trebuchet MS" pitchFamily="34" charset="0"/>
              </a:rPr>
              <a:t>dequeue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if (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(q))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error("</a:t>
            </a:r>
            <a:r>
              <a:rPr lang="ko-KR" altLang="en-US" sz="1400" dirty="0">
                <a:latin typeface="Trebuchet MS" pitchFamily="34" charset="0"/>
              </a:rPr>
              <a:t>큐가 </a:t>
            </a:r>
            <a:r>
              <a:rPr lang="ko-KR" altLang="en-US" sz="1400" dirty="0" err="1">
                <a:latin typeface="Trebuchet MS" pitchFamily="34" charset="0"/>
              </a:rPr>
              <a:t>공백상태입니다</a:t>
            </a:r>
            <a:r>
              <a:rPr lang="en-US" altLang="ko-KR" sz="1400" dirty="0">
                <a:latin typeface="Trebuchet MS" pitchFamily="34" charset="0"/>
              </a:rPr>
              <a:t>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q-&gt;front = (q-&gt;front + 1) % MAX_QUEUE_SIZE;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q-&gt;data[q-&gt;front];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838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level_order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TreeNode</a:t>
            </a:r>
            <a:r>
              <a:rPr lang="en-US" altLang="ko-KR" sz="1400" dirty="0">
                <a:latin typeface="Trebuchet MS" pitchFamily="34" charset="0"/>
              </a:rPr>
              <a:t> *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q;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init_queue</a:t>
            </a:r>
            <a:r>
              <a:rPr lang="en-US" altLang="ko-KR" sz="1400" dirty="0">
                <a:latin typeface="Trebuchet MS" pitchFamily="34" charset="0"/>
              </a:rPr>
              <a:t>(&amp;q);	 // </a:t>
            </a:r>
            <a:r>
              <a:rPr lang="ko-KR" altLang="en-US" sz="1400" dirty="0">
                <a:latin typeface="Trebuchet MS" pitchFamily="34" charset="0"/>
              </a:rPr>
              <a:t>큐 초기화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ko-KR" altLang="en-US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 == NULL) return;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while (!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(&amp;q)) 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 = </a:t>
            </a:r>
            <a:r>
              <a:rPr lang="en-US" altLang="ko-KR" sz="1400" dirty="0" err="1">
                <a:latin typeface="Trebuchet MS" pitchFamily="34" charset="0"/>
              </a:rPr>
              <a:t>dequeue</a:t>
            </a:r>
            <a:r>
              <a:rPr lang="en-US" altLang="ko-KR" sz="1400" dirty="0">
                <a:latin typeface="Trebuchet MS" pitchFamily="34" charset="0"/>
              </a:rPr>
              <a:t>(&amp;q);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 [%d] ",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-&gt;data);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-&gt;left)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-&gt;left);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-&gt;right)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-&gt;right);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757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		  15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	   4		 20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   1	      16  25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n1 = { 1, 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n2 = { 4,  &amp;n1, 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n3 = { 16,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n4 = { 25,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n5 = { 20, &amp;n3,  &amp;n4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n6 = { 15, &amp;n2,  &amp;n5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*root = &amp;n6;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레벨 순회</a:t>
            </a:r>
            <a:r>
              <a:rPr lang="en-US" altLang="ko-KR" sz="1400" dirty="0">
                <a:latin typeface="Trebuchet MS" pitchFamily="34" charset="0"/>
              </a:rPr>
              <a:t>=");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level_order</a:t>
            </a:r>
            <a:r>
              <a:rPr lang="en-US" altLang="ko-KR" sz="1400" dirty="0">
                <a:latin typeface="Trebuchet MS" pitchFamily="34" charset="0"/>
              </a:rPr>
              <a:t>(root);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("\n");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0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레벨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 [15]  [4]  [20]  [1]  [16]  [25]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1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수식 트리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수식트리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산술식을 트리형태로 표현한 것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비단말노드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연산자</a:t>
            </a:r>
            <a:r>
              <a:rPr lang="en-US" altLang="ko-KR" smtClean="0">
                <a:latin typeface="Lucida Console" pitchFamily="49" charset="0"/>
              </a:rPr>
              <a:t>(operator)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단말노드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피연산자</a:t>
            </a:r>
            <a:r>
              <a:rPr lang="en-US" altLang="ko-KR" smtClean="0">
                <a:latin typeface="Lucida Console" pitchFamily="49" charset="0"/>
              </a:rPr>
              <a:t>(operand)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예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</p:txBody>
      </p:sp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20" y="2947752"/>
            <a:ext cx="5600920" cy="17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5" y="4857094"/>
            <a:ext cx="6896258" cy="133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계산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29575" cy="18732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후위순회를</a:t>
            </a:r>
            <a:r>
              <a:rPr lang="ko-KR" altLang="en-US" dirty="0" smtClean="0"/>
              <a:t> 사용</a:t>
            </a:r>
          </a:p>
          <a:p>
            <a:pPr eaLnBrk="1" hangingPunct="1"/>
            <a:r>
              <a:rPr lang="ko-KR" altLang="en-US" dirty="0" err="1" smtClean="0"/>
              <a:t>서브트리의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순환호출로</a:t>
            </a:r>
            <a:r>
              <a:rPr lang="ko-KR" altLang="en-US" dirty="0" smtClean="0"/>
              <a:t> 계산</a:t>
            </a:r>
          </a:p>
          <a:p>
            <a:pPr eaLnBrk="1" hangingPunct="1"/>
            <a:r>
              <a:rPr lang="ko-KR" altLang="en-US" dirty="0" smtClean="0"/>
              <a:t>비단말노드를 방문할 때 양쪽 </a:t>
            </a:r>
            <a:r>
              <a:rPr lang="ko-KR" altLang="en-US" dirty="0" err="1" smtClean="0"/>
              <a:t>서브트리의</a:t>
            </a:r>
            <a:r>
              <a:rPr lang="ko-KR" altLang="en-US" dirty="0" smtClean="0"/>
              <a:t> 값을 노드에 저장된 연산자를 이용하여 계산한다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3519010"/>
            <a:ext cx="3004301" cy="23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알고리즘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927100" y="1808163"/>
            <a:ext cx="7380288" cy="2408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evaluate(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</a:t>
            </a:r>
          </a:p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en-US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= NULL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then return 0;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else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-&gt;left);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y←evaluate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-&gt;right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op←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-&gt;data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return (x op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프로그램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1400" dirty="0" err="1" smtClean="0">
                <a:latin typeface="Trebuchet MS" pitchFamily="34" charset="0"/>
              </a:rPr>
              <a:t>typedef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 err="1" smtClean="0">
                <a:latin typeface="Trebuchet MS" pitchFamily="34" charset="0"/>
              </a:rPr>
              <a:t>struct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TREENODE</a:t>
            </a:r>
            <a:r>
              <a:rPr lang="en-US" altLang="ko-KR" sz="1400" dirty="0" smtClean="0">
                <a:latin typeface="Trebuchet MS" pitchFamily="34" charset="0"/>
              </a:rPr>
              <a:t>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int data;</a:t>
            </a:r>
          </a:p>
          <a:p>
            <a:pPr marL="0" indent="0" fontAlgn="base"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struct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TREENODE</a:t>
            </a:r>
            <a:r>
              <a:rPr lang="en-US" altLang="ko-KR" sz="1400" dirty="0" smtClean="0">
                <a:latin typeface="Trebuchet MS" pitchFamily="34" charset="0"/>
              </a:rPr>
              <a:t> 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 TreeNode;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	 *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	1 4 	 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n1={1,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n2={4,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n3={'*', &amp;n1, &amp;n2};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n4={16,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n5={25,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n6={'+', &amp;n4, &amp;n5};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n7={'+', &amp;n3, &amp;n6};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*</a:t>
            </a:r>
            <a:r>
              <a:rPr lang="en-US" altLang="ko-KR" sz="1400" dirty="0" err="1" smtClean="0">
                <a:latin typeface="Trebuchet MS" pitchFamily="34" charset="0"/>
              </a:rPr>
              <a:t>exp</a:t>
            </a:r>
            <a:r>
              <a:rPr lang="en-US" altLang="ko-KR" sz="1400" dirty="0" smtClean="0">
                <a:latin typeface="Trebuchet MS" pitchFamily="34" charset="0"/>
              </a:rPr>
              <a:t>= &amp;n7;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2"/>
          <p:cNvSpPr>
            <a:spLocks noGrp="1"/>
          </p:cNvSpPr>
          <p:nvPr>
            <p:ph sz="quarter" idx="1"/>
          </p:nvPr>
        </p:nvSpPr>
        <p:spPr>
          <a:xfrm>
            <a:off x="431800" y="458788"/>
            <a:ext cx="8229600" cy="616585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수식 계산 함수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evaluate(</a:t>
            </a:r>
            <a:r>
              <a:rPr lang="en-US" altLang="ko-KR" sz="1400" dirty="0" err="1">
                <a:latin typeface="Trebuchet MS" pitchFamily="34" charset="0"/>
              </a:rPr>
              <a:t>TreeNode</a:t>
            </a:r>
            <a:r>
              <a:rPr lang="en-US" altLang="ko-KR" sz="1400" dirty="0">
                <a:latin typeface="Trebuchet MS" pitchFamily="34" charset="0"/>
              </a:rPr>
              <a:t> *root)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(root == NULL</a:t>
            </a:r>
            <a:r>
              <a:rPr lang="en-US" altLang="ko-KR" sz="1400" dirty="0" smtClean="0">
                <a:latin typeface="Trebuchet MS" pitchFamily="34" charset="0"/>
              </a:rPr>
              <a:t>)</a:t>
            </a: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(root-&gt;left == NULL &amp;&amp; root-&gt;right == </a:t>
            </a:r>
            <a:r>
              <a:rPr lang="en-US" altLang="ko-KR" sz="1400" dirty="0" smtClean="0">
                <a:latin typeface="Trebuchet MS" pitchFamily="34" charset="0"/>
              </a:rPr>
              <a:t>NULL)return </a:t>
            </a:r>
            <a:r>
              <a:rPr lang="en-US" altLang="ko-KR" sz="1400" dirty="0">
                <a:latin typeface="Trebuchet MS" pitchFamily="34" charset="0"/>
              </a:rPr>
              <a:t>root-&gt;data;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 </a:t>
            </a:r>
            <a:r>
              <a:rPr lang="en-US" altLang="ko-KR" sz="1400" dirty="0" smtClean="0">
                <a:latin typeface="Trebuchet MS" pitchFamily="34" charset="0"/>
              </a:rPr>
              <a:t>{</a:t>
            </a:r>
            <a:r>
              <a:rPr lang="en-US" altLang="ko-KR" sz="1400" dirty="0">
                <a:latin typeface="Trebuchet MS" pitchFamily="34" charset="0"/>
              </a:rPr>
              <a:t>	int op1 = evaluate(root-&gt;left);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int op2 = evaluate(root-&gt;right);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("%d %c %d</a:t>
            </a:r>
            <a:r>
              <a:rPr lang="ko-KR" altLang="en-US" sz="1400" dirty="0">
                <a:latin typeface="Trebuchet MS" pitchFamily="34" charset="0"/>
              </a:rPr>
              <a:t>을 계산합니다</a:t>
            </a:r>
            <a:r>
              <a:rPr lang="en-US" altLang="ko-KR" sz="1400" dirty="0">
                <a:latin typeface="Trebuchet MS" pitchFamily="34" charset="0"/>
              </a:rPr>
              <a:t>.\n", op1, root-&gt;data, op2);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switch (root-&gt;data)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'+':</a:t>
            </a:r>
            <a:r>
              <a:rPr lang="en-US" altLang="ko-KR" sz="1400" dirty="0">
                <a:latin typeface="Trebuchet MS" pitchFamily="34" charset="0"/>
              </a:rPr>
              <a:t>	return op1 +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'-':</a:t>
            </a:r>
            <a:r>
              <a:rPr lang="en-US" altLang="ko-KR" sz="1400" dirty="0">
                <a:latin typeface="Trebuchet MS" pitchFamily="34" charset="0"/>
              </a:rPr>
              <a:t>	return op1 -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'*':</a:t>
            </a:r>
            <a:r>
              <a:rPr lang="en-US" altLang="ko-KR" sz="1400" dirty="0">
                <a:latin typeface="Trebuchet MS" pitchFamily="34" charset="0"/>
              </a:rPr>
              <a:t>	return op1 *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'/':</a:t>
            </a:r>
            <a:r>
              <a:rPr lang="en-US" altLang="ko-KR" sz="1400" dirty="0">
                <a:latin typeface="Trebuchet MS" pitchFamily="34" charset="0"/>
              </a:rPr>
              <a:t>	return op1 /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수식의 값은 </a:t>
            </a:r>
            <a:r>
              <a:rPr lang="en-US" altLang="ko-KR" sz="1400" dirty="0">
                <a:latin typeface="Trebuchet MS" pitchFamily="34" charset="0"/>
              </a:rPr>
              <a:t>%d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  <a:r>
              <a:rPr lang="en-US" altLang="ko-KR" sz="1400" dirty="0">
                <a:latin typeface="Trebuchet MS" pitchFamily="34" charset="0"/>
              </a:rPr>
              <a:t>. \n", evaluate(</a:t>
            </a:r>
            <a:r>
              <a:rPr lang="en-US" altLang="ko-KR" sz="1400" dirty="0" err="1">
                <a:latin typeface="Trebuchet MS" pitchFamily="34" charset="0"/>
              </a:rPr>
              <a:t>exp</a:t>
            </a:r>
            <a:r>
              <a:rPr lang="en-US" altLang="ko-KR" sz="1400" dirty="0">
                <a:latin typeface="Trebuchet MS" pitchFamily="34" charset="0"/>
              </a:rPr>
              <a:t>));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en-US" altLang="ko-KR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 * 4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16 + 25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4 + 41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수식의 값은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45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566738" y="4975897"/>
            <a:ext cx="541972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(node):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구성요소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루트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(root):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부모가 없는 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(A)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서브트리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(subtree):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하나의 노드와 그 노드들의 자손들로 이루어진 트리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1541618"/>
            <a:ext cx="4424340" cy="31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용량 계산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디렉토리의 용량을 계산하는데 후위 트리 순회 사용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573905"/>
            <a:ext cx="5004652" cy="33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용량 계산 프로그램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>
          <a:xfrm>
            <a:off x="476250" y="1133475"/>
            <a:ext cx="8229600" cy="531086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*root)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int 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(root == NULL) return 0;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(root-&gt;left);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(root-&gt;right);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(root-&gt;data + 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 + 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n4 = { 500,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n5 = { 200,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n3 = { 100, &amp;n4, &amp;n5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n2 = { 50,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n1 = { 0, &amp;n2, &amp;n3 };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디렉토리의 크기</a:t>
            </a:r>
            <a:r>
              <a:rPr lang="en-US" altLang="ko-KR" sz="1600" dirty="0">
                <a:latin typeface="Trebuchet MS" pitchFamily="34" charset="0"/>
              </a:rPr>
              <a:t>=%d\n",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(&amp;n1));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7030" y="1943835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디렉토리의 크기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=850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5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개수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575050" cy="2773363"/>
          </a:xfrm>
        </p:spPr>
        <p:txBody>
          <a:bodyPr/>
          <a:lstStyle/>
          <a:p>
            <a:pPr eaLnBrk="1" hangingPunct="1"/>
            <a:r>
              <a:rPr lang="ko-KR" altLang="en-US" smtClean="0"/>
              <a:t>탐색 트리안의 노드의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개수를 계산</a:t>
            </a:r>
          </a:p>
          <a:p>
            <a:pPr eaLnBrk="1" hangingPunct="1"/>
            <a:r>
              <a:rPr lang="ko-KR" altLang="en-US" smtClean="0"/>
              <a:t>각각의 서브트리에 대하여 순환 호출한 다음</a:t>
            </a:r>
            <a:r>
              <a:rPr lang="en-US" altLang="ko-KR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반환되는 값에 </a:t>
            </a:r>
            <a:r>
              <a:rPr lang="en-US" altLang="ko-KR" smtClean="0"/>
              <a:t>1</a:t>
            </a:r>
            <a:r>
              <a:rPr lang="ko-KR" altLang="en-US" smtClean="0"/>
              <a:t>을 더하여 반환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032250" y="1711032"/>
            <a:ext cx="4751388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int count=0;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count = 1 +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(node-&gt;left)+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return count;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032125" y="4067175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1" name="Oval 7"/>
          <p:cNvSpPr>
            <a:spLocks noChangeArrowheads="1"/>
          </p:cNvSpPr>
          <p:nvPr/>
        </p:nvSpPr>
        <p:spPr bwMode="auto">
          <a:xfrm>
            <a:off x="2168525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2" name="Oval 8"/>
          <p:cNvSpPr>
            <a:spLocks noChangeArrowheads="1"/>
          </p:cNvSpPr>
          <p:nvPr/>
        </p:nvSpPr>
        <p:spPr bwMode="auto">
          <a:xfrm>
            <a:off x="3968750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1719263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4" name="Oval 10"/>
          <p:cNvSpPr>
            <a:spLocks noChangeArrowheads="1"/>
          </p:cNvSpPr>
          <p:nvPr/>
        </p:nvSpPr>
        <p:spPr bwMode="auto">
          <a:xfrm>
            <a:off x="2619375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5" name="Oval 11"/>
          <p:cNvSpPr>
            <a:spLocks noChangeArrowheads="1"/>
          </p:cNvSpPr>
          <p:nvPr/>
        </p:nvSpPr>
        <p:spPr bwMode="auto">
          <a:xfrm>
            <a:off x="3475038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51223" name="AutoShape 13"/>
          <p:cNvCxnSpPr>
            <a:cxnSpLocks noChangeShapeType="1"/>
          </p:cNvCxnSpPr>
          <p:nvPr/>
        </p:nvCxnSpPr>
        <p:spPr bwMode="auto">
          <a:xfrm flipH="1">
            <a:off x="2536825" y="4435475"/>
            <a:ext cx="5588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14"/>
          <p:cNvCxnSpPr>
            <a:cxnSpLocks noChangeShapeType="1"/>
          </p:cNvCxnSpPr>
          <p:nvPr/>
        </p:nvCxnSpPr>
        <p:spPr bwMode="auto">
          <a:xfrm>
            <a:off x="3400425" y="4435475"/>
            <a:ext cx="6318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AutoShape 15"/>
          <p:cNvCxnSpPr>
            <a:cxnSpLocks noChangeShapeType="1"/>
          </p:cNvCxnSpPr>
          <p:nvPr/>
        </p:nvCxnSpPr>
        <p:spPr bwMode="auto">
          <a:xfrm flipH="1">
            <a:off x="2087563" y="5156200"/>
            <a:ext cx="14446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AutoShape 16"/>
          <p:cNvCxnSpPr>
            <a:cxnSpLocks noChangeShapeType="1"/>
          </p:cNvCxnSpPr>
          <p:nvPr/>
        </p:nvCxnSpPr>
        <p:spPr bwMode="auto">
          <a:xfrm>
            <a:off x="2536825" y="5156200"/>
            <a:ext cx="14605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17"/>
          <p:cNvCxnSpPr>
            <a:cxnSpLocks noChangeShapeType="1"/>
          </p:cNvCxnSpPr>
          <p:nvPr/>
        </p:nvCxnSpPr>
        <p:spPr bwMode="auto">
          <a:xfrm flipH="1">
            <a:off x="3843338" y="5156200"/>
            <a:ext cx="18891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8" name="Text Box 20"/>
          <p:cNvSpPr txBox="1">
            <a:spLocks noChangeArrowheads="1"/>
          </p:cNvSpPr>
          <p:nvPr/>
        </p:nvSpPr>
        <p:spPr bwMode="auto">
          <a:xfrm>
            <a:off x="1536700" y="51958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29" name="Text Box 21"/>
          <p:cNvSpPr txBox="1">
            <a:spLocks noChangeArrowheads="1"/>
          </p:cNvSpPr>
          <p:nvPr/>
        </p:nvSpPr>
        <p:spPr bwMode="auto">
          <a:xfrm>
            <a:off x="2754313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0" name="Text Box 22"/>
          <p:cNvSpPr txBox="1">
            <a:spLocks noChangeArrowheads="1"/>
          </p:cNvSpPr>
          <p:nvPr/>
        </p:nvSpPr>
        <p:spPr bwMode="auto">
          <a:xfrm>
            <a:off x="2124075" y="44275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51231" name="Text Box 23"/>
          <p:cNvSpPr txBox="1">
            <a:spLocks noChangeArrowheads="1"/>
          </p:cNvSpPr>
          <p:nvPr/>
        </p:nvSpPr>
        <p:spPr bwMode="auto">
          <a:xfrm>
            <a:off x="3475038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2" name="Text Box 24"/>
          <p:cNvSpPr txBox="1">
            <a:spLocks noChangeArrowheads="1"/>
          </p:cNvSpPr>
          <p:nvPr/>
        </p:nvSpPr>
        <p:spPr bwMode="auto">
          <a:xfrm>
            <a:off x="4059238" y="4427538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51233" name="Text Box 25"/>
          <p:cNvSpPr txBox="1">
            <a:spLocks noChangeArrowheads="1"/>
          </p:cNvSpPr>
          <p:nvPr/>
        </p:nvSpPr>
        <p:spPr bwMode="auto">
          <a:xfrm>
            <a:off x="2933700" y="3706813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3789040"/>
            <a:ext cx="3717003" cy="224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높이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440113" cy="277336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서브트리에</a:t>
            </a:r>
            <a:r>
              <a:rPr lang="ko-KR" altLang="en-US" dirty="0" smtClean="0"/>
              <a:t> 대하여 순환호출하고 서브 트리들의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중에서 최대값을 구하여 반환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41763" y="1808163"/>
            <a:ext cx="4751387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int height=0;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height = 1 + max(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(node-&gt;left),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return height;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단말 노드 개수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33288" y="2618910"/>
            <a:ext cx="7976992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int count = 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if (node != NULL) 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if (node-&gt;left == NULL &amp;&amp; node-&gt;right == NULL)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return 1;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else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count =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 +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}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return count;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32440" cy="88369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왼쪽 서브 트리와 오른쪽 서브 트리의 </a:t>
            </a:r>
            <a:r>
              <a:rPr lang="ko-KR" altLang="en-US" dirty="0" err="1" smtClean="0"/>
              <a:t>리프노드</a:t>
            </a:r>
            <a:r>
              <a:rPr lang="ko-KR" altLang="en-US" dirty="0" smtClean="0"/>
              <a:t> 개수를 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스레드 이진 트리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latin typeface="Trebuchet MS" pitchFamily="34" charset="0"/>
              </a:rPr>
              <a:t>이진트리의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NULL </a:t>
            </a:r>
            <a:r>
              <a:rPr lang="ko-KR" altLang="en-US" dirty="0" smtClean="0">
                <a:latin typeface="Trebuchet MS" pitchFamily="34" charset="0"/>
              </a:rPr>
              <a:t>링크를  이용하여 순환 호출 없이도 트리의 노드들을 순회</a:t>
            </a:r>
          </a:p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NULL </a:t>
            </a:r>
            <a:r>
              <a:rPr lang="ko-KR" altLang="en-US" dirty="0" smtClean="0">
                <a:latin typeface="Trebuchet MS" pitchFamily="34" charset="0"/>
              </a:rPr>
              <a:t>링크에 중위 </a:t>
            </a:r>
            <a:r>
              <a:rPr lang="ko-KR" altLang="en-US" dirty="0" err="1" smtClean="0">
                <a:latin typeface="Trebuchet MS" pitchFamily="34" charset="0"/>
              </a:rPr>
              <a:t>순회시에</a:t>
            </a:r>
            <a:r>
              <a:rPr lang="ko-KR" altLang="en-US" dirty="0" smtClean="0">
                <a:latin typeface="Trebuchet MS" pitchFamily="34" charset="0"/>
              </a:rPr>
              <a:t> 후속 노드인 </a:t>
            </a:r>
            <a:r>
              <a:rPr lang="ko-KR" altLang="en-US" b="1" dirty="0" smtClean="0">
                <a:latin typeface="Trebuchet MS" pitchFamily="34" charset="0"/>
              </a:rPr>
              <a:t>중위 </a:t>
            </a:r>
            <a:r>
              <a:rPr lang="ko-KR" altLang="en-US" b="1" dirty="0" err="1" smtClean="0">
                <a:latin typeface="Trebuchet MS" pitchFamily="34" charset="0"/>
              </a:rPr>
              <a:t>후속자</a:t>
            </a:r>
            <a:r>
              <a:rPr lang="en-US" altLang="ko-KR" b="1" dirty="0" smtClean="0">
                <a:latin typeface="Trebuchet MS" pitchFamily="34" charset="0"/>
              </a:rPr>
              <a:t>(</a:t>
            </a:r>
            <a:r>
              <a:rPr lang="en-US" altLang="ko-KR" b="1" dirty="0" err="1" smtClean="0">
                <a:latin typeface="Trebuchet MS" pitchFamily="34" charset="0"/>
              </a:rPr>
              <a:t>inorder</a:t>
            </a:r>
            <a:r>
              <a:rPr lang="en-US" altLang="ko-KR" b="1" dirty="0" smtClean="0">
                <a:latin typeface="Trebuchet MS" pitchFamily="34" charset="0"/>
              </a:rPr>
              <a:t> successor)</a:t>
            </a:r>
            <a:r>
              <a:rPr lang="ko-KR" altLang="en-US" b="1" dirty="0" smtClean="0">
                <a:latin typeface="Trebuchet MS" pitchFamily="34" charset="0"/>
              </a:rPr>
              <a:t>를 </a:t>
            </a:r>
            <a:r>
              <a:rPr lang="ko-KR" altLang="en-US" dirty="0" smtClean="0">
                <a:latin typeface="Trebuchet MS" pitchFamily="34" charset="0"/>
              </a:rPr>
              <a:t>저장시켜 놓은 트리가 </a:t>
            </a:r>
            <a:r>
              <a:rPr lang="ko-KR" altLang="en-US" b="1" dirty="0" smtClean="0">
                <a:latin typeface="Trebuchet MS" pitchFamily="34" charset="0"/>
              </a:rPr>
              <a:t>스레드 이진 트리</a:t>
            </a:r>
            <a:r>
              <a:rPr lang="en-US" altLang="ko-KR" b="1" dirty="0" smtClean="0">
                <a:latin typeface="Trebuchet MS" pitchFamily="34" charset="0"/>
              </a:rPr>
              <a:t>(threaded binary tree)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74" y="3694567"/>
            <a:ext cx="4381500" cy="204787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221850" y="4164899"/>
            <a:ext cx="977647" cy="1034840"/>
            <a:chOff x="3221850" y="4164899"/>
            <a:chExt cx="977647" cy="10348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845358">
              <a:off x="3604797" y="4605038"/>
              <a:ext cx="962466" cy="2269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221850" y="4554125"/>
              <a:ext cx="765085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8258441">
              <a:off x="3534317" y="4457432"/>
              <a:ext cx="765085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단말노드와 비단말노드의 구별을 위하여 </a:t>
            </a:r>
            <a:r>
              <a:rPr lang="en-US" altLang="ko-KR" smtClean="0">
                <a:latin typeface="Trebuchet MS" pitchFamily="34" charset="0"/>
              </a:rPr>
              <a:t>is_thread </a:t>
            </a:r>
            <a:r>
              <a:rPr lang="ko-KR" altLang="en-US" smtClean="0">
                <a:latin typeface="Trebuchet MS" pitchFamily="34" charset="0"/>
              </a:rPr>
              <a:t>필드 필요</a:t>
            </a:r>
          </a:p>
          <a:p>
            <a:pPr eaLnBrk="1" hangingPunct="1"/>
            <a:endParaRPr lang="ko-KR" altLang="en-US" smtClean="0">
              <a:latin typeface="Trebuchet MS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6488" y="2551113"/>
            <a:ext cx="6931025" cy="13239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itchFamily="34" charset="0"/>
              </a:rPr>
              <a:t>TREENODE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*left, *right;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 //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링크가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TRUE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중위 후속자를 찾는 함수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6492" y="2213865"/>
            <a:ext cx="7605712" cy="304641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(TreeNode *p)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q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의 오른쪽 포인터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*q = p-&gt;right;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포인터가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이거나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오른쪽 포인터를 반환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if( q==NULL || p-&gt;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== TRUE)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자식이면 다시 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이동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while( q-&gt;left != NULL ) q = q-&gt;left;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2648" y="1673805"/>
            <a:ext cx="8153400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*left, *right;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 //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링크가 스레드이면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TRUE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596576" y="4917414"/>
            <a:ext cx="74707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단말노드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(terminal 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node, leaf node):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자식이 없는 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(E,F,G,H,I,J)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비단말노드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적어도 하나의 자식을 가지는 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A,B,C,D)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20792"/>
            <a:ext cx="4471730" cy="31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2648" y="1673805"/>
            <a:ext cx="8153400" cy="304698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(TreeNode * p)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q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의 오른쪽 포인터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 q = p-&gt;right;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포인터가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이거나 스레드이면 오른쪽 포인터를 반환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 (q == NULL || p-&gt;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== TRUE)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return q;</a:t>
            </a:r>
          </a:p>
          <a:p>
            <a:pPr algn="l">
              <a:defRPr/>
            </a:pP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자식이면 다시 가장 왼쪽 노드로 이동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while (q-&gt;left != NULL) q = q-&gt;left;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스레드 버전 중위 순회 함수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63" y="2484438"/>
            <a:ext cx="7605712" cy="28924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thread_inorder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*t)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TreeNode *q;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q=t;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 (q-&gt;left) q = q-&gt;left;//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간다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do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("%c ", q-&gt;data);//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데이터 출력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q =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(q);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후속자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함수 호출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while(q);			// 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 아니면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85125" cy="14684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탐색작업을 효율적으로 하기 위한 자료구조</a:t>
            </a:r>
          </a:p>
          <a:p>
            <a:pPr eaLnBrk="1" hangingPunct="1"/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왼쪽서브트리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)≤key(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루트노드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)≤key(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오른쪽서브트리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이진탐색를 중위순회하면 오름차순으로 정렬된 값을 얻을 수 있다</a:t>
            </a:r>
            <a:r>
              <a:rPr lang="en-US" altLang="ko-KR" smtClean="0">
                <a:latin typeface="Lucida Console" pitchFamily="49" charset="0"/>
              </a:rPr>
              <a:t>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159125"/>
            <a:ext cx="2907695" cy="28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3289756"/>
            <a:ext cx="2745305" cy="25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64513" cy="17843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비교한 결과가 같으면 탐색이 성공적으로 끝난다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비교한 결과가</a:t>
            </a:r>
            <a:r>
              <a:rPr lang="en-US" altLang="ko-KR" smtClean="0"/>
              <a:t>, </a:t>
            </a:r>
            <a:r>
              <a:rPr lang="ko-KR" altLang="en-US" smtClean="0"/>
              <a:t>주어진 키 값이 루트 노드의 키값보다 작으면 탐색은 이 루트 노드의 왼쪽 자식을 기준으로 다시 시작한다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비교한 결과가</a:t>
            </a:r>
            <a:r>
              <a:rPr lang="en-US" altLang="ko-KR" smtClean="0"/>
              <a:t>, </a:t>
            </a:r>
            <a:r>
              <a:rPr lang="ko-KR" altLang="en-US" smtClean="0"/>
              <a:t>주어진 키 값이 루트 노드의 키값보다 크면 탐색은 이 루트 노드의 오른쪽 자식을 기준으로 다시 시작한다</a:t>
            </a:r>
            <a:r>
              <a:rPr lang="en-US" altLang="ko-KR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64" y="3474005"/>
            <a:ext cx="3971584" cy="2919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792163" y="1673225"/>
            <a:ext cx="7694612" cy="23764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search (root, key):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root == 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then return NULL;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key == KEY(root)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then return root;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else if key &lt; KEY(root)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then return search(LEFT(root), k);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else return search(RIGHT(root), k);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4149080"/>
            <a:ext cx="2768202" cy="240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탐색을 구현하는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반복적 </a:t>
            </a:r>
            <a:r>
              <a:rPr lang="ko-KR" altLang="en-US" dirty="0"/>
              <a:t>방법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순환적 방법</a:t>
            </a:r>
          </a:p>
          <a:p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904875" y="1763815"/>
            <a:ext cx="7334250" cy="2554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순환적인 탐색 함수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TreeNode  *search(TreeNode  *node,  int  key)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if ( node == NULL )  return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if ( key == node-&gt;key ) return node;     (1)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else if ( key &lt; node-&gt;key 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      return  search(node-&gt;left, key);     (2)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else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      return  </a:t>
            </a:r>
            <a:r>
              <a:rPr lang="en-US" altLang="ko-KR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search(node-</a:t>
            </a:r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&gt;right, key);  (3)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12648" y="1763815"/>
            <a:ext cx="8153400" cy="30464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반복적인 탐색 함수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*search(TreeNode *node, int key)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while(node != NULL){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if( key == node-&gt;key ) return node;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if( key &lt; node-&gt;key 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node = node-&gt;left;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node = node-&gt;right;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NULL; 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탐색에 실패했을 경우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삽입연산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40675" cy="15589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smtClean="0"/>
              <a:t>이진 탐색 트리에 원소를 삽입하기 위해서는 먼저 탐색을 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수행하는 것이 필요</a:t>
            </a:r>
          </a:p>
          <a:p>
            <a:pPr eaLnBrk="1" hangingPunct="1"/>
            <a:r>
              <a:rPr lang="ko-KR" altLang="en-US" smtClean="0"/>
              <a:t>탐색에 실패한 위치가 바로 새로운 노드를 삽입하는 위치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13965"/>
            <a:ext cx="5056467" cy="30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814626" y="1763815"/>
            <a:ext cx="7749443" cy="3588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insert (root, n):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KEY(n) == KEY(root)	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와 키가 같으면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then return;				// return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 if KEY(n) &lt; KEY(root) then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보다 키가 작으면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LEFT(root) == NULL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의 왼쪽 자식이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then LEFT(root) ← n;		// 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없으면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이 왼쪽 자식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           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 insert(LEFT(root),n);	// 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있으면 순환 호출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				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보다 키가 크면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RIGHT(root) == 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then RIGHT(root) ← n;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            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 insert(RIGHT(root),n);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탐색트리에서의</a:t>
            </a:r>
            <a:r>
              <a:rPr lang="ko-KR" altLang="en-US" dirty="0" smtClean="0"/>
              <a:t> 삽입 연</a:t>
            </a:r>
            <a:r>
              <a:rPr lang="ko-KR" altLang="en-US" dirty="0"/>
              <a:t>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8055712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자식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(child), </a:t>
            </a:r>
            <a:r>
              <a:rPr lang="ko-KR" altLang="en-US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부모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(parent), </a:t>
            </a:r>
            <a:r>
              <a:rPr lang="ko-KR" altLang="en-US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형제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(sibling), </a:t>
            </a:r>
            <a:r>
              <a:rPr lang="ko-KR" altLang="en-US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조상</a:t>
            </a:r>
            <a:r>
              <a:rPr lang="en-US" altLang="ko-KR" dirty="0" smtClean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자손 노드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인간과 동일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레벨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(level):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각층의 번호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높이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(height):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최대 레벨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(3)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차수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(degree): 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노드가 가지고 있는 자식 노드의 개수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47" y="1538790"/>
            <a:ext cx="4738611" cy="29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868362" y="1808820"/>
            <a:ext cx="7407275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(TreeNode * node, int 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트리가 공백이면 새로운 노드를 반환한다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if (node == NULL) return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new_node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(key);</a:t>
            </a:r>
          </a:p>
          <a:p>
            <a:pPr algn="l" eaLnBrk="1" hangingPunct="1"/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그렇지 않으면 순환적으로 트리를 내려간다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if (key &lt; node-&gt;key)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	node-&gt;left =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(node-&gt;left, key);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else if (key &gt; node-&gt;key)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	node-&gt;right =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(node-&gt;right, key);</a:t>
            </a:r>
          </a:p>
          <a:p>
            <a:pPr algn="l" eaLnBrk="1" hangingPunct="1"/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변경된 루트 포인터를 반환한다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return node;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/>
              <a:t>삽입연산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106615" y="2033845"/>
            <a:ext cx="6551612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new_node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(int item)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TreeNode * temp = (TreeNode *)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(TreeNode));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temp-&gt;key = item;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temp-&gt;left = temp-&gt;right = NULL;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return temp;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이진탐색트리에서의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/>
              <a:t>삽입연산</a:t>
            </a:r>
            <a:endParaRPr lang="ko-KR" altLang="en-US" dirty="0"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57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3</a:t>
            </a:r>
            <a:r>
              <a:rPr lang="ko-KR" altLang="en-US" dirty="0" smtClean="0">
                <a:latin typeface="Trebuchet MS" pitchFamily="34" charset="0"/>
              </a:rPr>
              <a:t>가지의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Trebuchet MS" pitchFamily="34" charset="0"/>
              </a:rPr>
              <a:t>1. </a:t>
            </a:r>
            <a:r>
              <a:rPr lang="ko-KR" altLang="en-US" dirty="0" smtClean="0">
                <a:latin typeface="Trebuchet MS" pitchFamily="34" charset="0"/>
              </a:rPr>
              <a:t>삭제하려는 노드가 단말 노드 일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Trebuchet MS" pitchFamily="34" charset="0"/>
              </a:rPr>
              <a:t>2. </a:t>
            </a:r>
            <a:r>
              <a:rPr lang="ko-KR" altLang="en-US" dirty="0" smtClean="0">
                <a:latin typeface="Trebuchet MS" pitchFamily="34" charset="0"/>
              </a:rPr>
              <a:t>삭제하려는 노드가 하나의 왼쪽이나 오른쪽 서브 트리 중 하나만 가지고 있는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Trebuchet MS" pitchFamily="34" charset="0"/>
              </a:rPr>
              <a:t>3. </a:t>
            </a:r>
            <a:r>
              <a:rPr lang="ko-KR" altLang="en-US" dirty="0" smtClean="0">
                <a:latin typeface="Trebuchet MS" pitchFamily="34" charset="0"/>
              </a:rPr>
              <a:t>삭제하려는 노드가 두개의 서브 트리 모두 가지고 있는 경우</a:t>
            </a: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CASE 1: </a:t>
            </a:r>
            <a:r>
              <a:rPr lang="ko-KR" altLang="en-US" dirty="0" smtClean="0">
                <a:latin typeface="Trebuchet MS" pitchFamily="34" charset="0"/>
              </a:rPr>
              <a:t>삭제하려는 노드가 단말 노드일 경우</a:t>
            </a:r>
            <a:r>
              <a:rPr lang="en-US" altLang="ko-KR" dirty="0" smtClean="0">
                <a:latin typeface="Trebuchet MS" pitchFamily="34" charset="0"/>
              </a:rPr>
              <a:t>: </a:t>
            </a:r>
            <a:r>
              <a:rPr lang="ko-KR" altLang="en-US" dirty="0" err="1" smtClean="0">
                <a:latin typeface="Trebuchet MS" pitchFamily="34" charset="0"/>
              </a:rPr>
              <a:t>단말노드의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ko-KR" altLang="en-US" dirty="0" err="1" smtClean="0">
                <a:latin typeface="Trebuchet MS" pitchFamily="34" charset="0"/>
              </a:rPr>
              <a:t>부모노드를</a:t>
            </a:r>
            <a:r>
              <a:rPr lang="ko-KR" altLang="en-US" dirty="0" smtClean="0">
                <a:latin typeface="Trebuchet MS" pitchFamily="34" charset="0"/>
              </a:rPr>
              <a:t> 찾아서 연결을 끊으면 된다</a:t>
            </a:r>
            <a:r>
              <a:rPr lang="en-US" altLang="ko-KR" dirty="0" smtClean="0">
                <a:latin typeface="Trebuchet MS" pitchFamily="34" charset="0"/>
              </a:rPr>
              <a:t>.  </a:t>
            </a:r>
            <a:r>
              <a:rPr lang="ko-KR" altLang="en-US" dirty="0" smtClean="0">
                <a:latin typeface="Trebuchet MS" pitchFamily="34" charset="0"/>
              </a:rPr>
              <a:t>　</a:t>
            </a:r>
          </a:p>
          <a:p>
            <a:pPr marL="762000" lvl="1" indent="-304800" eaLnBrk="1" hangingPunct="1"/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3248980"/>
            <a:ext cx="6516637" cy="22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  <a:ea typeface="HY엽서L" pitchFamily="18" charset="-127"/>
              </a:rPr>
              <a:t>CASE 2:</a:t>
            </a:r>
            <a:r>
              <a:rPr lang="ko-KR" altLang="en-US" smtClean="0">
                <a:latin typeface="Trebuchet MS" pitchFamily="34" charset="0"/>
              </a:rPr>
              <a:t>삭제하려는 노드가 하나의 서브트리만 갖고 있는 경우 </a:t>
            </a:r>
            <a:r>
              <a:rPr lang="en-US" altLang="ko-KR" smtClean="0">
                <a:latin typeface="Trebuchet MS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	</a:t>
            </a:r>
            <a:r>
              <a:rPr lang="ko-KR" altLang="en-US" smtClean="0">
                <a:latin typeface="Trebuchet MS" pitchFamily="34" charset="0"/>
              </a:rPr>
              <a:t>삭제되는 노드가 왼쪽이나 오른쪽 서브 트리중 하나만 갖고 있을 때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그 노드는 삭제하고 서브 트리는 부모 노드에 붙여준다</a:t>
            </a:r>
            <a:r>
              <a:rPr lang="en-US" altLang="ko-KR" smtClean="0">
                <a:latin typeface="Trebuchet MS" pitchFamily="34" charset="0"/>
              </a:rPr>
              <a:t>.</a:t>
            </a:r>
            <a:endParaRPr lang="en-US" altLang="ko-KR" smtClean="0">
              <a:latin typeface="Trebuchet MS" pitchFamily="34" charset="0"/>
              <a:ea typeface="HY엽서L" pitchFamily="18" charset="-127"/>
            </a:endParaRPr>
          </a:p>
          <a:p>
            <a:pPr marL="762000" lvl="1" indent="-304800" eaLnBrk="1" hangingPunct="1"/>
            <a:endParaRPr lang="en-US" altLang="ko-KR" smtClean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1827213" y="4778375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52" y="3755673"/>
            <a:ext cx="6777245" cy="252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  <a:ea typeface="HY엽서L" pitchFamily="18" charset="-127"/>
              </a:rPr>
              <a:t>CASE 3:</a:t>
            </a:r>
            <a:r>
              <a:rPr lang="ko-KR" altLang="en-US" smtClean="0">
                <a:latin typeface="Trebuchet MS" pitchFamily="34" charset="0"/>
              </a:rPr>
              <a:t>삭제하려는 노드가 두개의 서브트리를 갖고 있는 경우</a:t>
            </a:r>
            <a:r>
              <a:rPr lang="en-US" altLang="ko-KR" smtClean="0">
                <a:latin typeface="Trebuchet MS" pitchFamily="34" charset="0"/>
              </a:rPr>
              <a:t>: </a:t>
            </a:r>
            <a:r>
              <a:rPr lang="ko-KR" altLang="en-US" smtClean="0">
                <a:latin typeface="Trebuchet MS" pitchFamily="34" charset="0"/>
              </a:rPr>
              <a:t>삭제노드와 가장 비숫한 값을 가진 노드를 삭제노드 위치로 가져온다</a:t>
            </a:r>
            <a:r>
              <a:rPr lang="en-US" altLang="ko-KR" smtClean="0">
                <a:latin typeface="Trebuchet MS" pitchFamily="34" charset="0"/>
              </a:rPr>
              <a:t>.</a:t>
            </a:r>
            <a:endParaRPr lang="en-US" altLang="ko-KR" smtClean="0">
              <a:latin typeface="Trebuchet MS" pitchFamily="34" charset="0"/>
              <a:ea typeface="HY엽서L" pitchFamily="18" charset="-127"/>
            </a:endParaRP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1" y="3248980"/>
            <a:ext cx="6706053" cy="20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비슷한 값은 어디에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673805"/>
            <a:ext cx="5715635" cy="41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727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이진 탐색 트리와 키가 주어지면 키가 저장된 노드를 삭제하고 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새로운 루트 노드를 반환한다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TreeNode *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(TreeNode * root, int 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if (root == NULL) return root;</a:t>
            </a:r>
          </a:p>
          <a:p>
            <a:pPr marL="0" indent="0" fontAlgn="base"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만약 키가 루트보다 작으면 왼쪽 서브 트리에 있는 것임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if (key &lt; root-&gt;key)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	root-&gt;left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(root-&gt;left, key);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만약 키가 루트보다 크면 오른쪽 서브 트리에 있는 것임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else if (key &gt; root-&gt;key)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	root-&gt;right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(root-&gt;right, key);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키가 루트와 같으면 이 노드를 삭제하면 됨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630275" y="1538789"/>
            <a:ext cx="8153400" cy="4995556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첫 번째나 두 번째 경우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if (root-&gt;left == NULL)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TreeNode * temp = root-&gt;right;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free(root);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return temp;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else if (root-&gt;right == NULL)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TreeNode * temp = root-&gt;left;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free(root);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return temp;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세 번째 경우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TreeNode * temp = </a:t>
            </a:r>
            <a:r>
              <a:rPr lang="en-US" altLang="ko-KR" sz="1400" dirty="0" err="1">
                <a:latin typeface="Trebuchet MS" pitchFamily="34" charset="0"/>
              </a:rPr>
              <a:t>min_value_node</a:t>
            </a:r>
            <a:r>
              <a:rPr lang="en-US" altLang="ko-KR" sz="1400" dirty="0">
                <a:latin typeface="Trebuchet MS" pitchFamily="34" charset="0"/>
              </a:rPr>
              <a:t>(root-&gt;right);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중외 </a:t>
            </a:r>
            <a:r>
              <a:rPr lang="ko-KR" altLang="en-US" sz="1400" dirty="0" err="1">
                <a:latin typeface="Trebuchet MS" pitchFamily="34" charset="0"/>
              </a:rPr>
              <a:t>순회시</a:t>
            </a:r>
            <a:r>
              <a:rPr lang="ko-KR" altLang="en-US" sz="1400" dirty="0">
                <a:latin typeface="Trebuchet MS" pitchFamily="34" charset="0"/>
              </a:rPr>
              <a:t> 후계 노드를 복사한다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root-&gt;key = temp-&gt;key;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중외 </a:t>
            </a:r>
            <a:r>
              <a:rPr lang="ko-KR" altLang="en-US" sz="1400" dirty="0" err="1">
                <a:latin typeface="Trebuchet MS" pitchFamily="34" charset="0"/>
              </a:rPr>
              <a:t>순회시</a:t>
            </a:r>
            <a:r>
              <a:rPr lang="ko-KR" altLang="en-US" sz="1400" dirty="0">
                <a:latin typeface="Trebuchet MS" pitchFamily="34" charset="0"/>
              </a:rPr>
              <a:t> 후계 노드를 삭제한다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root-&gt;right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(root-&gt;right, temp-&gt;key);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root;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08820"/>
            <a:ext cx="8153400" cy="238526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TreeNode * </a:t>
            </a:r>
            <a:r>
              <a:rPr lang="en-US" altLang="ko-KR" sz="1400" dirty="0" err="1">
                <a:latin typeface="Trebuchet MS" pitchFamily="34" charset="0"/>
              </a:rPr>
              <a:t>min_value_node</a:t>
            </a:r>
            <a:r>
              <a:rPr lang="en-US" altLang="ko-KR" sz="1400" dirty="0">
                <a:latin typeface="Trebuchet MS" pitchFamily="34" charset="0"/>
              </a:rPr>
              <a:t>(TreeNode * node)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current = node;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맨 왼쪽 단말 노드를 찾으러 </a:t>
            </a:r>
            <a:r>
              <a:rPr lang="ko-KR" altLang="en-US" sz="1400" dirty="0" err="1">
                <a:latin typeface="Trebuchet MS" pitchFamily="34" charset="0"/>
              </a:rPr>
              <a:t>내려감</a:t>
            </a:r>
            <a:endParaRPr lang="ko-KR" altLang="en-US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while (current-&gt;left != NULL)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current = current-&gt;left;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current;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en-US" altLang="ko-KR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예제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932238"/>
            <a:ext cx="8229600" cy="2193925"/>
          </a:xfrm>
        </p:spPr>
        <p:txBody>
          <a:bodyPr>
            <a:normAutofit fontScale="92500" lnSpcReduction="20000"/>
          </a:bodyPr>
          <a:lstStyle/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A</a:t>
            </a:r>
            <a:r>
              <a:rPr lang="ko-KR" altLang="en-US" dirty="0" smtClean="0">
                <a:latin typeface="Trebuchet MS" pitchFamily="34" charset="0"/>
              </a:rPr>
              <a:t>는 루트 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D</a:t>
            </a:r>
            <a:r>
              <a:rPr lang="ko-KR" altLang="en-US" dirty="0" smtClean="0">
                <a:latin typeface="Trebuchet MS" pitchFamily="34" charset="0"/>
              </a:rPr>
              <a:t>와 </a:t>
            </a:r>
            <a:r>
              <a:rPr lang="en-US" altLang="ko-KR" dirty="0" smtClean="0">
                <a:latin typeface="Trebuchet MS" pitchFamily="34" charset="0"/>
              </a:rPr>
              <a:t>E</a:t>
            </a:r>
            <a:r>
              <a:rPr lang="ko-KR" altLang="en-US" dirty="0" smtClean="0">
                <a:latin typeface="Trebuchet MS" pitchFamily="34" charset="0"/>
              </a:rPr>
              <a:t>의 부모노드이다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C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형제 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D</a:t>
            </a:r>
            <a:r>
              <a:rPr lang="ko-KR" altLang="en-US" dirty="0" smtClean="0">
                <a:latin typeface="Trebuchet MS" pitchFamily="34" charset="0"/>
              </a:rPr>
              <a:t>와 </a:t>
            </a:r>
            <a:r>
              <a:rPr lang="en-US" altLang="ko-KR" dirty="0" smtClean="0">
                <a:latin typeface="Trebuchet MS" pitchFamily="34" charset="0"/>
              </a:rPr>
              <a:t>E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자식노드이다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차수는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dirty="0" smtClean="0">
                <a:latin typeface="Trebuchet MS" pitchFamily="34" charset="0"/>
              </a:rPr>
              <a:t>위의 트리의 높이는 </a:t>
            </a:r>
            <a:r>
              <a:rPr lang="en-US" altLang="ko-KR" dirty="0" smtClean="0">
                <a:latin typeface="Trebuchet MS" pitchFamily="34" charset="0"/>
              </a:rPr>
              <a:t>4</a:t>
            </a:r>
            <a:r>
              <a:rPr lang="ko-KR" altLang="en-US" dirty="0" smtClean="0">
                <a:latin typeface="Trebuchet MS" pitchFamily="34" charset="0"/>
              </a:rPr>
              <a:t>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2001"/>
          <a:stretch/>
        </p:blipFill>
        <p:spPr>
          <a:xfrm>
            <a:off x="4572000" y="1718810"/>
            <a:ext cx="2880320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내용 개체 틀 2"/>
          <p:cNvSpPr>
            <a:spLocks noGrp="1"/>
          </p:cNvSpPr>
          <p:nvPr>
            <p:ph sz="quarter" idx="1"/>
          </p:nvPr>
        </p:nvSpPr>
        <p:spPr>
          <a:xfrm>
            <a:off x="521550" y="1583795"/>
            <a:ext cx="8229600" cy="486054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root = NULL;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</a:t>
            </a:r>
            <a:r>
              <a:rPr lang="en-US" altLang="ko-KR" sz="1400" dirty="0" err="1">
                <a:latin typeface="Trebuchet MS" pitchFamily="34" charset="0"/>
              </a:rPr>
              <a:t>tmp</a:t>
            </a:r>
            <a:r>
              <a:rPr lang="en-US" altLang="ko-KR" sz="1400" dirty="0">
                <a:latin typeface="Trebuchet MS" pitchFamily="34" charset="0"/>
              </a:rPr>
              <a:t> = NULL;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30);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20);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10);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40);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50);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60);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 중위 순회 결과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inorder</a:t>
            </a:r>
            <a:r>
              <a:rPr lang="en-US" altLang="ko-KR" sz="1400" dirty="0">
                <a:latin typeface="Trebuchet MS" pitchFamily="34" charset="0"/>
              </a:rPr>
              <a:t>(root);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("\n\n");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(search(root, 30) != NULL)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트리에서 </a:t>
            </a:r>
            <a:r>
              <a:rPr lang="en-US" altLang="ko-KR" sz="1400" dirty="0">
                <a:latin typeface="Trebuchet MS" pitchFamily="34" charset="0"/>
              </a:rPr>
              <a:t>30</a:t>
            </a:r>
            <a:r>
              <a:rPr lang="ko-KR" altLang="en-US" sz="1400" dirty="0">
                <a:latin typeface="Trebuchet MS" pitchFamily="34" charset="0"/>
              </a:rPr>
              <a:t>을 발견함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트리에서 </a:t>
            </a:r>
            <a:r>
              <a:rPr lang="en-US" altLang="ko-KR" sz="1400" dirty="0">
                <a:latin typeface="Trebuchet MS" pitchFamily="34" charset="0"/>
              </a:rPr>
              <a:t>30</a:t>
            </a:r>
            <a:r>
              <a:rPr lang="ko-KR" altLang="en-US" sz="1400" dirty="0">
                <a:latin typeface="Trebuchet MS" pitchFamily="34" charset="0"/>
              </a:rPr>
              <a:t>을 </a:t>
            </a:r>
            <a:r>
              <a:rPr lang="ko-KR" altLang="en-US" sz="1400" dirty="0" err="1">
                <a:latin typeface="Trebuchet MS" pitchFamily="34" charset="0"/>
              </a:rPr>
              <a:t>발견못함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이진 탐색 트리 중위 순회 결과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[10] [20] [30] [40] [50] [60]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>
              <a:solidFill>
                <a:schemeClr val="bg1"/>
              </a:solidFill>
              <a:latin typeface="Trebuchet MS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이진 탐색 트리에서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발견함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608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1038" cy="1243013"/>
          </a:xfrm>
        </p:spPr>
        <p:txBody>
          <a:bodyPr/>
          <a:lstStyle/>
          <a:p>
            <a:pPr eaLnBrk="1" hangingPunct="1"/>
            <a:r>
              <a:rPr lang="ko-KR" altLang="ko-KR" smtClean="0">
                <a:latin typeface="Lucida Console" pitchFamily="49" charset="0"/>
              </a:rPr>
              <a:t>이진 탐색 트리에서의 탐색, 삽입, 삭제 연산의 시간 복잡도는 트리의 높이를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라</a:t>
            </a:r>
            <a:r>
              <a:rPr lang="ko-KR" altLang="ko-KR" smtClean="0">
                <a:latin typeface="Lucida Console" pitchFamily="49" charset="0"/>
              </a:rPr>
              <a:t>고 했을</a:t>
            </a:r>
            <a:r>
              <a:rPr lang="ko-KR" altLang="en-US" smtClean="0">
                <a:latin typeface="Lucida Console" pitchFamily="49" charset="0"/>
              </a:rPr>
              <a:t>때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에 비례한다</a:t>
            </a:r>
          </a:p>
          <a:p>
            <a:pPr eaLnBrk="1" hangingPunct="1"/>
            <a:endParaRPr lang="ko-KR" altLang="en-US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753925"/>
            <a:ext cx="7542330" cy="243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45488" cy="22336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최선의 경우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이진 트리가 균형적으로 생성되어 있는 경우</a:t>
            </a:r>
          </a:p>
          <a:p>
            <a:pPr lvl="1" eaLnBrk="1" hangingPunct="1"/>
            <a:r>
              <a:rPr lang="en-US" altLang="ko-KR" dirty="0" smtClean="0">
                <a:latin typeface="Lucida Console" pitchFamily="49" charset="0"/>
              </a:rPr>
              <a:t>h=log</a:t>
            </a:r>
            <a:r>
              <a:rPr lang="en-US" altLang="ko-KR" baseline="-25000" dirty="0" smtClean="0">
                <a:latin typeface="Lucida Console" pitchFamily="49" charset="0"/>
              </a:rPr>
              <a:t>2</a:t>
            </a:r>
            <a:r>
              <a:rPr lang="en-US" altLang="ko-KR" dirty="0" smtClean="0">
                <a:latin typeface="Lucida Console" pitchFamily="49" charset="0"/>
              </a:rPr>
              <a:t>n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4" y="3203975"/>
            <a:ext cx="7205148" cy="2300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45488" cy="22336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최악의 경우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한쪽으로 치우친 경사이진트리의 경우</a:t>
            </a:r>
          </a:p>
          <a:p>
            <a:pPr lvl="1" eaLnBrk="1" hangingPunct="1"/>
            <a:r>
              <a:rPr lang="en-US" altLang="ko-KR" dirty="0" smtClean="0">
                <a:latin typeface="Lucida Console" pitchFamily="49" charset="0"/>
              </a:rPr>
              <a:t>h=n</a:t>
            </a:r>
          </a:p>
          <a:p>
            <a:pPr lvl="1" eaLnBrk="1" hangingPunct="1"/>
            <a:r>
              <a:rPr lang="ko-KR" altLang="en-US" dirty="0" err="1" smtClean="0">
                <a:latin typeface="Lucida Console" pitchFamily="49" charset="0"/>
              </a:rPr>
              <a:t>순차탐색과</a:t>
            </a:r>
            <a:r>
              <a:rPr lang="ko-KR" altLang="en-US" dirty="0" smtClean="0">
                <a:latin typeface="Lucida Console" pitchFamily="49" charset="0"/>
              </a:rPr>
              <a:t> 시간복잡도가 같다</a:t>
            </a:r>
            <a:r>
              <a:rPr lang="en-US" altLang="ko-KR" dirty="0" smtClean="0">
                <a:latin typeface="Lucida Console" pitchFamily="49" charset="0"/>
              </a:rPr>
              <a:t>.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5" y="3744035"/>
            <a:ext cx="3285365" cy="18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5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21440</TotalTime>
  <Words>1739</Words>
  <Application>Microsoft Office PowerPoint</Application>
  <PresentationFormat>화면 슬라이드 쇼(4:3)</PresentationFormat>
  <Paragraphs>789</Paragraphs>
  <Slides>95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9" baseType="lpstr">
      <vt:lpstr>HY얕은샘물M</vt:lpstr>
      <vt:lpstr>HY엽서L</vt:lpstr>
      <vt:lpstr>HY엽서M</vt:lpstr>
      <vt:lpstr>MD개성체</vt:lpstr>
      <vt:lpstr>굴림</vt:lpstr>
      <vt:lpstr>굴림체</vt:lpstr>
      <vt:lpstr>휴먼엑스포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8장 트리</vt:lpstr>
      <vt:lpstr>트리(TREE)</vt:lpstr>
      <vt:lpstr>트리(TREE)</vt:lpstr>
      <vt:lpstr>트리</vt:lpstr>
      <vt:lpstr>결정 트리</vt:lpstr>
      <vt:lpstr>트리의 용어</vt:lpstr>
      <vt:lpstr>트리의 용어</vt:lpstr>
      <vt:lpstr>트리의 용어</vt:lpstr>
      <vt:lpstr>예제</vt:lpstr>
      <vt:lpstr>트리의 종류</vt:lpstr>
      <vt:lpstr>이진 트리 (binary tree)</vt:lpstr>
      <vt:lpstr>이진 트리 검증</vt:lpstr>
      <vt:lpstr>이진트리의 성질</vt:lpstr>
      <vt:lpstr>이진트리의 성질</vt:lpstr>
      <vt:lpstr>이진 트리의 성질</vt:lpstr>
      <vt:lpstr>이진 트리의 분류</vt:lpstr>
      <vt:lpstr>포화 이진 트리</vt:lpstr>
      <vt:lpstr>완전 이진 트리</vt:lpstr>
      <vt:lpstr>이진트리의 표현</vt:lpstr>
      <vt:lpstr>배열 표현법</vt:lpstr>
      <vt:lpstr>부모와 자식 인덱스 관계</vt:lpstr>
      <vt:lpstr>링크 표현법</vt:lpstr>
      <vt:lpstr>링크의 구현</vt:lpstr>
      <vt:lpstr>링크 표현법 프로그램</vt:lpstr>
      <vt:lpstr>PowerPoint 프레젠테이션</vt:lpstr>
      <vt:lpstr>이진트리의 순회</vt:lpstr>
      <vt:lpstr>이진트리의 순회</vt:lpstr>
      <vt:lpstr>전위 순회</vt:lpstr>
      <vt:lpstr>전위순회 프로그램</vt:lpstr>
      <vt:lpstr>전위 순회 응용</vt:lpstr>
      <vt:lpstr>중위 순회</vt:lpstr>
      <vt:lpstr>중위 순회 알고리즘</vt:lpstr>
      <vt:lpstr>중위 순회 응용</vt:lpstr>
      <vt:lpstr>후위 순회</vt:lpstr>
      <vt:lpstr>후위 순회 알고리즘</vt:lpstr>
      <vt:lpstr>후위 순회 응용</vt:lpstr>
      <vt:lpstr>순회 프로그램</vt:lpstr>
      <vt:lpstr>PowerPoint 프레젠테이션</vt:lpstr>
      <vt:lpstr>PowerPoint 프레젠테이션</vt:lpstr>
      <vt:lpstr>PowerPoint 프레젠테이션</vt:lpstr>
      <vt:lpstr>실행 결과</vt:lpstr>
      <vt:lpstr>반복적인 순회</vt:lpstr>
      <vt:lpstr>반복적인 순회</vt:lpstr>
      <vt:lpstr>반복적인 순회</vt:lpstr>
      <vt:lpstr>실행 결과</vt:lpstr>
      <vt:lpstr>레벨 순회</vt:lpstr>
      <vt:lpstr>레벨 순회 알고리즘</vt:lpstr>
      <vt:lpstr>레벨 순회 프로그램</vt:lpstr>
      <vt:lpstr>레벨 순회 프로그램</vt:lpstr>
      <vt:lpstr>레벨 순회 프로그램</vt:lpstr>
      <vt:lpstr>레벨 순회 프로그램</vt:lpstr>
      <vt:lpstr>레벨 순회 프로그램</vt:lpstr>
      <vt:lpstr>실행 결과</vt:lpstr>
      <vt:lpstr>수식 트리</vt:lpstr>
      <vt:lpstr>수식 트리 계산</vt:lpstr>
      <vt:lpstr>수식 트리 알고리즘</vt:lpstr>
      <vt:lpstr>프로그램</vt:lpstr>
      <vt:lpstr>PowerPoint 프레젠테이션</vt:lpstr>
      <vt:lpstr>실행 결과</vt:lpstr>
      <vt:lpstr>디렉토리 용량 계산</vt:lpstr>
      <vt:lpstr>디렉토리 용량 계산 프로그램</vt:lpstr>
      <vt:lpstr>실행 결과</vt:lpstr>
      <vt:lpstr>이진 트리 연산: 노드 개수</vt:lpstr>
      <vt:lpstr>이진 트리 연산: 높이</vt:lpstr>
      <vt:lpstr>이진 트리 연산: 단말 노드 개수</vt:lpstr>
      <vt:lpstr>스레드 이진 트리</vt:lpstr>
      <vt:lpstr>스레드 이진 트리의 구현</vt:lpstr>
      <vt:lpstr>스레드 이진 트리의 구현</vt:lpstr>
      <vt:lpstr>스레드 이진 트리의 구현</vt:lpstr>
      <vt:lpstr>스레드 이진 트리의 구현</vt:lpstr>
      <vt:lpstr>스레드 이진 트리의 구현</vt:lpstr>
      <vt:lpstr>이진탐색트리</vt:lpstr>
      <vt:lpstr>이진탐색트리에서의 탐색연산</vt:lpstr>
      <vt:lpstr>이진탐색트리에서의 탐색연산</vt:lpstr>
      <vt:lpstr>탐색을 구현하는 방법</vt:lpstr>
      <vt:lpstr>순환적인 방법</vt:lpstr>
      <vt:lpstr>반복적인 방법</vt:lpstr>
      <vt:lpstr>이진탐색트리에서의 삽입연산</vt:lpstr>
      <vt:lpstr>이진 탐색트리에서의 삽입 연산</vt:lpstr>
      <vt:lpstr>이진탐색트리에서의 삽입연산</vt:lpstr>
      <vt:lpstr>이진탐색트리에서의 삽입연산</vt:lpstr>
      <vt:lpstr>이진탐색트리에서의 삭제연산</vt:lpstr>
      <vt:lpstr>이진탐색트리에서의 삭제연산</vt:lpstr>
      <vt:lpstr>이진탐색트리에서의 삭제연산</vt:lpstr>
      <vt:lpstr>이진탐색트리에서의 삭제연산</vt:lpstr>
      <vt:lpstr>가장 비슷한 값은 어디에 있을까?</vt:lpstr>
      <vt:lpstr>PowerPoint 프레젠테이션</vt:lpstr>
      <vt:lpstr>PowerPoint 프레젠테이션</vt:lpstr>
      <vt:lpstr>PowerPoint 프레젠테이션</vt:lpstr>
      <vt:lpstr>PowerPoint 프레젠테이션</vt:lpstr>
      <vt:lpstr>실행 결과</vt:lpstr>
      <vt:lpstr>이진탐색트리의 성능분석</vt:lpstr>
      <vt:lpstr>이진탐색트리의 성능분석</vt:lpstr>
      <vt:lpstr>이진탐색트리의 성능분석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hsoh</cp:lastModifiedBy>
  <cp:revision>617</cp:revision>
  <dcterms:created xsi:type="dcterms:W3CDTF">2004-02-19T02:52:38Z</dcterms:created>
  <dcterms:modified xsi:type="dcterms:W3CDTF">2023-04-20T02:00:23Z</dcterms:modified>
</cp:coreProperties>
</file>