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sldIdLst>
    <p:sldId id="292" r:id="rId2"/>
    <p:sldId id="413" r:id="rId3"/>
    <p:sldId id="379" r:id="rId4"/>
    <p:sldId id="396" r:id="rId5"/>
    <p:sldId id="397" r:id="rId6"/>
    <p:sldId id="418" r:id="rId7"/>
    <p:sldId id="416" r:id="rId8"/>
    <p:sldId id="411" r:id="rId9"/>
    <p:sldId id="419" r:id="rId10"/>
    <p:sldId id="381" r:id="rId11"/>
    <p:sldId id="420" r:id="rId12"/>
    <p:sldId id="421" r:id="rId13"/>
    <p:sldId id="400" r:id="rId14"/>
    <p:sldId id="382" r:id="rId15"/>
    <p:sldId id="417" r:id="rId16"/>
    <p:sldId id="299" r:id="rId17"/>
    <p:sldId id="415" r:id="rId18"/>
    <p:sldId id="383" r:id="rId19"/>
    <p:sldId id="302" r:id="rId20"/>
    <p:sldId id="303" r:id="rId21"/>
    <p:sldId id="422" r:id="rId22"/>
    <p:sldId id="304" r:id="rId23"/>
    <p:sldId id="423" r:id="rId24"/>
    <p:sldId id="306" r:id="rId25"/>
    <p:sldId id="384" r:id="rId26"/>
    <p:sldId id="401" r:id="rId27"/>
    <p:sldId id="414" r:id="rId28"/>
    <p:sldId id="385" r:id="rId29"/>
    <p:sldId id="402" r:id="rId30"/>
    <p:sldId id="307" r:id="rId31"/>
    <p:sldId id="424" r:id="rId32"/>
    <p:sldId id="403" r:id="rId33"/>
    <p:sldId id="310" r:id="rId34"/>
    <p:sldId id="386" r:id="rId35"/>
    <p:sldId id="387" r:id="rId36"/>
    <p:sldId id="404" r:id="rId37"/>
    <p:sldId id="388" r:id="rId38"/>
    <p:sldId id="405" r:id="rId39"/>
    <p:sldId id="426" r:id="rId40"/>
    <p:sldId id="425" r:id="rId41"/>
    <p:sldId id="330" r:id="rId42"/>
    <p:sldId id="332" r:id="rId43"/>
    <p:sldId id="389" r:id="rId44"/>
    <p:sldId id="412" r:id="rId45"/>
    <p:sldId id="392" r:id="rId46"/>
    <p:sldId id="427" r:id="rId47"/>
    <p:sldId id="428" r:id="rId48"/>
    <p:sldId id="432" r:id="rId49"/>
    <p:sldId id="344" r:id="rId50"/>
    <p:sldId id="346" r:id="rId51"/>
    <p:sldId id="374" r:id="rId52"/>
    <p:sldId id="407" r:id="rId53"/>
    <p:sldId id="393" r:id="rId54"/>
    <p:sldId id="394" r:id="rId55"/>
    <p:sldId id="429" r:id="rId56"/>
    <p:sldId id="408" r:id="rId57"/>
    <p:sldId id="430" r:id="rId58"/>
    <p:sldId id="409" r:id="rId59"/>
    <p:sldId id="395" r:id="rId60"/>
    <p:sldId id="410" r:id="rId61"/>
    <p:sldId id="431" r:id="rId6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66FF"/>
    <a:srgbClr val="E1C48F"/>
    <a:srgbClr val="FF3300"/>
    <a:srgbClr val="FF66CC"/>
    <a:srgbClr val="003300"/>
    <a:srgbClr val="FFFF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7" d="100"/>
          <a:sy n="107" d="100"/>
        </p:scale>
        <p:origin x="1128" y="56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8BE5EB-7BEE-47FC-ADC4-D545B214753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6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639C4-A071-4A31-BCAB-6C55BA01B0B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981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7D791E0-DE35-4AB1-A498-6AB0668398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60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31EFB-9F85-464C-A922-296A94E607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965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EBA2B0-5DBF-44E0-B1A9-CDDF51E9C27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993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BAB0F6-7C35-4B08-92FC-AD170C59DB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17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4A94FD2-8B6B-459B-BBAF-F3C0C31DA74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727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F9C3CAA-015E-4C32-8999-1721E521A07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4548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B7343F-E09D-4726-81BD-42D81F174E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792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F3DEC8-2E02-48FC-9ABC-026B8BC50C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8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58F37A-B5F2-4868-B210-8CC989CB5FC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120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6885353-F45A-4189-8DE8-EB79C46386D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18005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431EFB-9F85-464C-A922-296A94E607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17692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08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186.wikia.com/wiki/External_Sort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+mj-ea"/>
              </a:rPr>
              <a:t>12</a:t>
            </a:r>
            <a:r>
              <a:rPr lang="ko-KR" altLang="en-US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정렬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선택정렬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의사코드</a:t>
            </a:r>
            <a:endParaRPr lang="en-US" altLang="ko-KR" dirty="0" smtClean="0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595200" y="1808820"/>
            <a:ext cx="7920038" cy="17081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 err="1">
                <a:latin typeface="Trebuchet MS" panose="020B0603020202020204" pitchFamily="34" charset="0"/>
              </a:rPr>
              <a:t>selection_sort</a:t>
            </a:r>
            <a:r>
              <a:rPr lang="en-US" altLang="ko-KR" sz="1500" dirty="0">
                <a:latin typeface="Trebuchet MS" panose="020B0603020202020204" pitchFamily="34" charset="0"/>
              </a:rPr>
              <a:t>(A, n)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Trebuchet MS" panose="020B0603020202020204" pitchFamily="34" charset="0"/>
              </a:rPr>
              <a:t>for i←0 to </a:t>
            </a:r>
            <a:r>
              <a:rPr lang="en-US" altLang="ko-KR" sz="1500" dirty="0" smtClean="0">
                <a:latin typeface="Trebuchet MS" panose="020B0603020202020204" pitchFamily="34" charset="0"/>
              </a:rPr>
              <a:t>n-1 </a:t>
            </a:r>
            <a:r>
              <a:rPr lang="en-US" altLang="ko-KR" sz="1500" dirty="0">
                <a:latin typeface="Trebuchet MS" panose="020B0603020202020204" pitchFamily="34" charset="0"/>
              </a:rPr>
              <a:t>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Trebuchet MS" panose="020B0603020202020204" pitchFamily="34" charset="0"/>
              </a:rPr>
              <a:t>	least ← A[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], A[i+1],..., A[n-1] </a:t>
            </a:r>
            <a:r>
              <a:rPr lang="ko-KR" altLang="en-US" sz="1500" dirty="0">
                <a:latin typeface="Trebuchet MS" panose="020B0603020202020204" pitchFamily="34" charset="0"/>
              </a:rPr>
              <a:t>중에서 가장 작은 값의 인덱스</a:t>
            </a:r>
            <a:r>
              <a:rPr lang="en-US" altLang="ko-KR" sz="15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Trebuchet MS" panose="020B0603020202020204" pitchFamily="34" charset="0"/>
              </a:rPr>
              <a:t>	A[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]</a:t>
            </a:r>
            <a:r>
              <a:rPr lang="ko-KR" altLang="en-US" sz="1500" dirty="0">
                <a:latin typeface="Trebuchet MS" panose="020B0603020202020204" pitchFamily="34" charset="0"/>
              </a:rPr>
              <a:t>와 </a:t>
            </a:r>
            <a:r>
              <a:rPr lang="en-US" altLang="ko-KR" sz="1500" dirty="0">
                <a:latin typeface="Trebuchet MS" panose="020B0603020202020204" pitchFamily="34" charset="0"/>
              </a:rPr>
              <a:t>A[least]</a:t>
            </a:r>
            <a:r>
              <a:rPr lang="ko-KR" altLang="en-US" sz="1500" dirty="0">
                <a:latin typeface="Trebuchet MS" panose="020B0603020202020204" pitchFamily="34" charset="0"/>
              </a:rPr>
              <a:t>의 교환</a:t>
            </a:r>
            <a:r>
              <a:rPr lang="en-US" altLang="ko-KR" sz="15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Trebuchet MS" panose="020B0603020202020204" pitchFamily="34" charset="0"/>
              </a:rPr>
              <a:t>	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선택정렬</a:t>
            </a:r>
            <a:r>
              <a:rPr lang="ko-KR" altLang="en-US" dirty="0" smtClean="0"/>
              <a:t> 코드</a:t>
            </a:r>
            <a:endParaRPr lang="en-US" altLang="ko-KR" dirty="0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12648" y="2033845"/>
            <a:ext cx="7920038" cy="240065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#define SWAP(x, y, t) ( (t)=(x), (x)=(y), (y)=(t) )</a:t>
            </a:r>
            <a:endParaRPr lang="en-US" altLang="ko-KR" sz="15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void </a:t>
            </a:r>
            <a:r>
              <a:rPr lang="en-US" altLang="ko-KR" sz="1500" dirty="0" err="1">
                <a:latin typeface="Trebuchet MS" panose="020B0603020202020204" pitchFamily="34" charset="0"/>
              </a:rPr>
              <a:t>selection_sort</a:t>
            </a:r>
            <a:r>
              <a:rPr lang="en-US" altLang="ko-KR" sz="1500" dirty="0">
                <a:latin typeface="Trebuchet MS" panose="020B0603020202020204" pitchFamily="34" charset="0"/>
              </a:rPr>
              <a:t>(int list[], int n)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{	int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, j, least, temp;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for(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=0;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&lt;n-1;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++) {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	least =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;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	for(j=i+1; j&lt;n; </a:t>
            </a:r>
            <a:r>
              <a:rPr lang="en-US" altLang="ko-KR" sz="1500" dirty="0" err="1">
                <a:latin typeface="Trebuchet MS" panose="020B0603020202020204" pitchFamily="34" charset="0"/>
              </a:rPr>
              <a:t>j++</a:t>
            </a:r>
            <a:r>
              <a:rPr lang="en-US" altLang="ko-KR" sz="1500" dirty="0">
                <a:latin typeface="Trebuchet MS" panose="020B0603020202020204" pitchFamily="34" charset="0"/>
              </a:rPr>
              <a:t>) 			// </a:t>
            </a:r>
            <a:r>
              <a:rPr lang="ko-KR" altLang="en-US" sz="1500" dirty="0">
                <a:latin typeface="Trebuchet MS" panose="020B0603020202020204" pitchFamily="34" charset="0"/>
              </a:rPr>
              <a:t>최솟값 탐색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		if(list[j]&lt;list[least]) least = j;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	SWAP(list[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], list[least], temp);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}</a:t>
            </a: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17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선택정렬</a:t>
            </a:r>
            <a:r>
              <a:rPr lang="ko-KR" altLang="en-US" dirty="0" smtClean="0"/>
              <a:t> 코드</a:t>
            </a:r>
            <a:endParaRPr lang="en-US" altLang="ko-KR" dirty="0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12648" y="1673805"/>
            <a:ext cx="7920038" cy="33239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fr-FR" altLang="ko-KR" sz="1500" dirty="0" smtClean="0">
                <a:latin typeface="Trebuchet MS" panose="020B0603020202020204" pitchFamily="34" charset="0"/>
              </a:rPr>
              <a:t>int </a:t>
            </a:r>
            <a:r>
              <a:rPr lang="fr-FR" altLang="ko-KR" sz="1500" dirty="0">
                <a:latin typeface="Trebuchet MS" panose="020B0603020202020204" pitchFamily="34" charset="0"/>
              </a:rPr>
              <a:t>main(void)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{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int i;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n = MAX_SIZE;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srand(time(NULL));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for (i = 0; i&lt;n; i++)      	// </a:t>
            </a:r>
            <a:r>
              <a:rPr lang="ko-KR" altLang="en-US" sz="1500" dirty="0" err="1">
                <a:latin typeface="Trebuchet MS" panose="020B0603020202020204" pitchFamily="34" charset="0"/>
              </a:rPr>
              <a:t>난수</a:t>
            </a:r>
            <a:r>
              <a:rPr lang="ko-KR" altLang="en-US" sz="1500" dirty="0">
                <a:latin typeface="Trebuchet MS" panose="020B0603020202020204" pitchFamily="34" charset="0"/>
              </a:rPr>
              <a:t> 생성 및 출력 </a:t>
            </a:r>
          </a:p>
          <a:p>
            <a:pPr eaLnBrk="1" hangingPunct="1"/>
            <a:r>
              <a:rPr lang="ko-KR" altLang="en-US" sz="1500" dirty="0">
                <a:latin typeface="Trebuchet MS" panose="020B0603020202020204" pitchFamily="34" charset="0"/>
              </a:rPr>
              <a:t>		</a:t>
            </a:r>
            <a:r>
              <a:rPr lang="fr-FR" altLang="ko-KR" sz="1500" dirty="0">
                <a:latin typeface="Trebuchet MS" panose="020B0603020202020204" pitchFamily="34" charset="0"/>
              </a:rPr>
              <a:t>list[i] = rand() % 100; // </a:t>
            </a:r>
            <a:r>
              <a:rPr lang="ko-KR" altLang="en-US" sz="1500" dirty="0" err="1">
                <a:latin typeface="Trebuchet MS" panose="020B0603020202020204" pitchFamily="34" charset="0"/>
              </a:rPr>
              <a:t>난수</a:t>
            </a:r>
            <a:r>
              <a:rPr lang="ko-KR" altLang="en-US" sz="1500" dirty="0">
                <a:latin typeface="Trebuchet MS" panose="020B0603020202020204" pitchFamily="34" charset="0"/>
              </a:rPr>
              <a:t> 발생 범위 </a:t>
            </a:r>
            <a:r>
              <a:rPr lang="en-US" altLang="ko-KR" sz="1500" dirty="0">
                <a:latin typeface="Trebuchet MS" panose="020B0603020202020204" pitchFamily="34" charset="0"/>
              </a:rPr>
              <a:t>0~99</a:t>
            </a:r>
          </a:p>
          <a:p>
            <a:pPr eaLnBrk="1" hangingPunct="1"/>
            <a:endParaRPr lang="en-US" altLang="ko-KR" sz="15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500" dirty="0">
                <a:latin typeface="Trebuchet MS" panose="020B0603020202020204" pitchFamily="34" charset="0"/>
              </a:rPr>
              <a:t>	</a:t>
            </a:r>
            <a:r>
              <a:rPr lang="fr-FR" altLang="ko-KR" sz="1500" dirty="0">
                <a:latin typeface="Trebuchet MS" panose="020B0603020202020204" pitchFamily="34" charset="0"/>
              </a:rPr>
              <a:t>selection_sort(list, n); // </a:t>
            </a:r>
            <a:r>
              <a:rPr lang="ko-KR" altLang="en-US" sz="1500" dirty="0" err="1">
                <a:latin typeface="Trebuchet MS" panose="020B0603020202020204" pitchFamily="34" charset="0"/>
              </a:rPr>
              <a:t>선택정렬</a:t>
            </a:r>
            <a:r>
              <a:rPr lang="ko-KR" altLang="en-US" sz="1500" dirty="0">
                <a:latin typeface="Trebuchet MS" panose="020B0603020202020204" pitchFamily="34" charset="0"/>
              </a:rPr>
              <a:t> 호출 </a:t>
            </a:r>
          </a:p>
          <a:p>
            <a:pPr eaLnBrk="1" hangingPunct="1"/>
            <a:r>
              <a:rPr lang="ko-KR" altLang="en-US" sz="1500" dirty="0">
                <a:latin typeface="Trebuchet MS" panose="020B0603020202020204" pitchFamily="34" charset="0"/>
              </a:rPr>
              <a:t>	</a:t>
            </a:r>
            <a:r>
              <a:rPr lang="fr-FR" altLang="ko-KR" sz="1500" dirty="0">
                <a:latin typeface="Trebuchet MS" panose="020B0603020202020204" pitchFamily="34" charset="0"/>
              </a:rPr>
              <a:t>for (i = 0; i&lt;n; i++)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	printf("%d ", list[i]);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printf("\n");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	return 0;</a:t>
            </a:r>
          </a:p>
          <a:p>
            <a:pPr eaLnBrk="1" hangingPunct="1"/>
            <a:r>
              <a:rPr lang="fr-FR" altLang="ko-KR" sz="1500" dirty="0">
                <a:latin typeface="Trebuchet MS" panose="020B0603020202020204" pitchFamily="34" charset="0"/>
              </a:rPr>
              <a:t>}</a:t>
            </a:r>
            <a:endParaRPr lang="en-US" altLang="ko-KR" sz="1500" dirty="0">
              <a:latin typeface="Trebuchet MS" panose="020B060302020202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2648" y="5521646"/>
            <a:ext cx="7920038" cy="32316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 dirty="0">
                <a:solidFill>
                  <a:schemeClr val="bg1"/>
                </a:solidFill>
                <a:latin typeface="Trebuchet MS" panose="020B0603020202020204" pitchFamily="34" charset="0"/>
              </a:rPr>
              <a:t>16 24 25 38 48 64 87 90 93 96</a:t>
            </a:r>
          </a:p>
        </p:txBody>
      </p:sp>
    </p:spTree>
    <p:extLst>
      <p:ext uri="{BB962C8B-B14F-4D97-AF65-F5344CB8AC3E}">
        <p14:creationId xmlns:p14="http://schemas.microsoft.com/office/powerpoint/2010/main" val="2917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 복잡도 분석</a:t>
            </a:r>
            <a:endParaRPr lang="en-US" altLang="ko-KR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비교 횟수</a:t>
                </a:r>
              </a:p>
              <a:p>
                <a:pPr lvl="1"/>
                <a:r>
                  <a:rPr lang="en-US" altLang="ko-KR" dirty="0"/>
                  <a:t>(n - 1) + (n - 2) + … + 1 = n(n - 1)/2 = </a:t>
                </a:r>
                <a:r>
                  <a:rPr lang="en-US" altLang="ko-KR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r>
                  <a:rPr lang="ko-KR" altLang="en-US" dirty="0"/>
                  <a:t>이동 횟수</a:t>
                </a:r>
              </a:p>
              <a:p>
                <a:pPr lvl="1"/>
                <a:r>
                  <a:rPr lang="en-US" altLang="ko-KR" dirty="0"/>
                  <a:t>3(n - 1)</a:t>
                </a:r>
              </a:p>
              <a:p>
                <a:r>
                  <a:rPr lang="ko-KR" altLang="en-US" dirty="0"/>
                  <a:t>전체 시간적 복잡도</a:t>
                </a:r>
                <a:r>
                  <a:rPr lang="en-US" altLang="ko-KR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안정성을 만족하지 </a:t>
                </a:r>
                <a:r>
                  <a:rPr lang="ko-KR" altLang="en-US" dirty="0" smtClean="0"/>
                  <a:t>않음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구현의 문제임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0" t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971550" y="1628775"/>
            <a:ext cx="7291388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EBA9D0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latin typeface="Lucida Console" pitchFamily="49" charset="0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</a:t>
            </a:r>
            <a:r>
              <a:rPr lang="en-US" altLang="ko-KR" smtClean="0"/>
              <a:t>(insertion sort)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6250" y="1673225"/>
            <a:ext cx="8289798" cy="94568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정렬되어 있는 부분에 새로운 레코드를 해당 위치에 </a:t>
            </a: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삽입하는 과정 반복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3744035"/>
            <a:ext cx="2965851" cy="116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10" y="3293985"/>
            <a:ext cx="2529182" cy="216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</a:t>
            </a:r>
            <a:r>
              <a:rPr lang="en-US" altLang="ko-KR" smtClean="0"/>
              <a:t>(insertion sort)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6250" y="1673225"/>
            <a:ext cx="6319838" cy="4525963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삽입정렬</a:t>
            </a:r>
            <a:r>
              <a:rPr lang="ko-KR" altLang="en-US" dirty="0" smtClean="0"/>
              <a:t> 과정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2213865"/>
            <a:ext cx="4542242" cy="389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7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 알고리즘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10988" y="1898830"/>
            <a:ext cx="7920038" cy="23383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 err="1">
                <a:latin typeface="Trebuchet MS" panose="020B0603020202020204" pitchFamily="34" charset="0"/>
              </a:rPr>
              <a:t>insertion_sort</a:t>
            </a:r>
            <a:r>
              <a:rPr lang="en-US" altLang="ko-KR" sz="1600" dirty="0">
                <a:latin typeface="Trebuchet MS" panose="020B0603020202020204" pitchFamily="34" charset="0"/>
              </a:rPr>
              <a:t>(A, n)</a:t>
            </a:r>
          </a:p>
          <a:p>
            <a:pPr eaLnBrk="1" hangingPunct="1"/>
            <a:endParaRPr lang="en-US" altLang="ko-KR" sz="1600" dirty="0">
              <a:latin typeface="Trebuchet MS" panose="020B0603020202020204" pitchFamily="34" charset="0"/>
            </a:endParaRPr>
          </a:p>
          <a:p>
            <a:pPr eaLnBrk="1" hangingPunct="1"/>
            <a:r>
              <a:rPr lang="pt-BR" altLang="ko-KR" sz="1600" dirty="0">
                <a:latin typeface="Trebuchet MS" panose="020B0603020202020204" pitchFamily="34" charset="0"/>
              </a:rPr>
              <a:t>1. for i ← 1 to n-1 do</a:t>
            </a:r>
          </a:p>
          <a:p>
            <a:pPr eaLnBrk="1" hangingPunct="1"/>
            <a:r>
              <a:rPr lang="en-US" altLang="ko-KR" sz="1600" dirty="0">
                <a:latin typeface="Trebuchet MS" panose="020B0603020202020204" pitchFamily="34" charset="0"/>
              </a:rPr>
              <a:t>2. 	key ← A[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];</a:t>
            </a:r>
          </a:p>
          <a:p>
            <a:pPr eaLnBrk="1" hangingPunct="1"/>
            <a:r>
              <a:rPr lang="en-US" altLang="ko-KR" sz="1600" dirty="0">
                <a:latin typeface="Trebuchet MS" panose="020B0603020202020204" pitchFamily="34" charset="0"/>
              </a:rPr>
              <a:t>3. 	j ← i-1;</a:t>
            </a:r>
          </a:p>
          <a:p>
            <a:pPr eaLnBrk="1" hangingPunct="1"/>
            <a:r>
              <a:rPr lang="en-US" altLang="ko-KR" sz="1600" dirty="0">
                <a:latin typeface="Trebuchet MS" panose="020B0603020202020204" pitchFamily="34" charset="0"/>
              </a:rPr>
              <a:t>4. 	while j</a:t>
            </a:r>
            <a:r>
              <a:rPr lang="ko-KR" altLang="en-US" sz="1600" dirty="0">
                <a:latin typeface="Trebuchet MS" panose="020B0603020202020204" pitchFamily="34" charset="0"/>
              </a:rPr>
              <a:t>≥</a:t>
            </a:r>
            <a:r>
              <a:rPr lang="en-US" altLang="ko-KR" sz="1600" dirty="0">
                <a:latin typeface="Trebuchet MS" panose="020B0603020202020204" pitchFamily="34" charset="0"/>
              </a:rPr>
              <a:t>0 and A[j]&gt;key do</a:t>
            </a:r>
          </a:p>
          <a:p>
            <a:pPr eaLnBrk="1" hangingPunct="1"/>
            <a:r>
              <a:rPr lang="en-US" altLang="ko-KR" sz="1600" dirty="0">
                <a:latin typeface="Trebuchet MS" panose="020B0603020202020204" pitchFamily="34" charset="0"/>
              </a:rPr>
              <a:t>5. 		A[j+1] ← A[j];</a:t>
            </a:r>
          </a:p>
          <a:p>
            <a:pPr eaLnBrk="1" hangingPunct="1"/>
            <a:r>
              <a:rPr lang="en-US" altLang="ko-KR" sz="1600" dirty="0">
                <a:latin typeface="Trebuchet MS" panose="020B0603020202020204" pitchFamily="34" charset="0"/>
              </a:rPr>
              <a:t>6. 		j ← j-1;</a:t>
            </a:r>
          </a:p>
          <a:p>
            <a:pPr eaLnBrk="1" hangingPunct="1"/>
            <a:r>
              <a:rPr lang="en-US" altLang="ko-KR" sz="1600" dirty="0">
                <a:latin typeface="Trebuchet MS" panose="020B0603020202020204" pitchFamily="34" charset="0"/>
              </a:rPr>
              <a:t>7.	 A[j+1] ← key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33363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삽입정렬</a:t>
            </a:r>
            <a:r>
              <a:rPr lang="en-US" altLang="ko-KR" smtClean="0"/>
              <a:t>(insertion sort)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1042988"/>
            <a:ext cx="4664075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 프로그램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20700" y="1584325"/>
            <a:ext cx="7920038" cy="2893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삽입정렬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insertion_sort</a:t>
            </a:r>
            <a:r>
              <a:rPr lang="en-US" altLang="ko-KR" sz="1400" dirty="0">
                <a:latin typeface="Trebuchet MS" panose="020B0603020202020204" pitchFamily="34" charset="0"/>
              </a:rPr>
              <a:t>(int list[], int n)      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 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j,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=1;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	key =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for(j=i-1; j&gt;=0 &amp;&amp; list[j]&gt;key; j--)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list[j+1] = list[j]; 		// </a:t>
            </a:r>
            <a:r>
              <a:rPr lang="ko-KR" altLang="en-US" sz="1400" dirty="0">
                <a:latin typeface="Trebuchet MS" panose="020B0603020202020204" pitchFamily="34" charset="0"/>
              </a:rPr>
              <a:t>레코드의 오른쪽 이동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 	list[j+1] =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 복잡도 분석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ko-KR" altLang="en-US" dirty="0" smtClean="0"/>
              <a:t>최선의 경우 </a:t>
            </a:r>
            <a:r>
              <a:rPr lang="en-US" altLang="ko-KR" dirty="0" smtClean="0"/>
              <a:t>O(n)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정렬되어 있는 경우</a:t>
            </a:r>
          </a:p>
          <a:p>
            <a:pPr lvl="1" eaLnBrk="1" hangingPunct="1"/>
            <a:r>
              <a:rPr lang="ko-KR" altLang="en-US" dirty="0" smtClean="0"/>
              <a:t>비교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n-1 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최악의 경우</a:t>
            </a:r>
            <a:r>
              <a:rPr lang="en-US" altLang="ko-KR" i="1" dirty="0" smtClean="0">
                <a:latin typeface="MMTimesItalic"/>
              </a:rPr>
              <a:t> </a:t>
            </a:r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역순으로 정렬되어 있는 경우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모든 단계에서 앞에 놓인 자료 전부 이동</a:t>
            </a:r>
          </a:p>
          <a:p>
            <a:pPr lvl="1" eaLnBrk="1" hangingPunct="1"/>
            <a:r>
              <a:rPr lang="ko-KR" altLang="en-US" dirty="0" smtClean="0"/>
              <a:t>비교</a:t>
            </a:r>
            <a:r>
              <a:rPr lang="en-US" altLang="ko-KR" dirty="0" smtClean="0"/>
              <a:t>: 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이동</a:t>
            </a:r>
            <a:r>
              <a:rPr lang="en-US" altLang="ko-KR" dirty="0" smtClean="0"/>
              <a:t>: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/>
          </a:p>
          <a:p>
            <a:pPr lvl="1" eaLnBrk="1" hangingPunct="1"/>
            <a:endParaRPr lang="ko-KR" altLang="en-US" dirty="0" smtClean="0"/>
          </a:p>
          <a:p>
            <a:pPr eaLnBrk="1" hangingPunct="1"/>
            <a:r>
              <a:rPr lang="ko-KR" altLang="en-US" dirty="0" smtClean="0"/>
              <a:t>평균의 경우</a:t>
            </a:r>
            <a:r>
              <a:rPr lang="en-US" altLang="ko-KR" i="1" dirty="0" smtClean="0">
                <a:latin typeface="MMTimesItalic"/>
              </a:rPr>
              <a:t> </a:t>
            </a:r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많은 이동 필요 </a:t>
            </a:r>
            <a:r>
              <a:rPr lang="en-US" altLang="ko-KR" dirty="0" smtClean="0">
                <a:latin typeface="Lucida Console" pitchFamily="49" charset="0"/>
              </a:rPr>
              <a:t>-&gt; </a:t>
            </a:r>
            <a:r>
              <a:rPr lang="ko-KR" altLang="en-US" dirty="0" smtClean="0">
                <a:latin typeface="Lucida Console" pitchFamily="49" charset="0"/>
              </a:rPr>
              <a:t>레코드가 클 경우 불리</a:t>
            </a: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안정된 </a:t>
            </a:r>
            <a:r>
              <a:rPr lang="ko-KR" altLang="en-US" dirty="0" err="1" smtClean="0">
                <a:latin typeface="Lucida Console" pitchFamily="49" charset="0"/>
              </a:rPr>
              <a:t>정렬방법</a:t>
            </a:r>
            <a:endParaRPr lang="ko-KR" altLang="en-US" dirty="0" smtClean="0">
              <a:latin typeface="Lucida Console" pitchFamily="49" charset="0"/>
            </a:endParaRP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대부분 정렬되어 있으면 매우 효율적</a:t>
            </a:r>
            <a:r>
              <a:rPr lang="en-US" altLang="ko-KR" dirty="0" smtClean="0"/>
              <a:t> 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322513" y="2933700"/>
          <a:ext cx="22796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3" imgW="1447800" imgH="431800" progId="Equation.3">
                  <p:embed/>
                </p:oleObj>
              </mc:Choice>
              <mc:Fallback>
                <p:oleObj name="Equation" r:id="rId3" imgW="1447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933700"/>
                        <a:ext cx="22796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2232025" y="3743325"/>
          <a:ext cx="23669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수식" r:id="rId5" imgW="1612900" imgH="393700" progId="Equation.3">
                  <p:embed/>
                </p:oleObj>
              </mc:Choice>
              <mc:Fallback>
                <p:oleObj name="수식" r:id="rId5" imgW="1612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743325"/>
                        <a:ext cx="23669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정렬이란</a:t>
            </a:r>
            <a:r>
              <a:rPr lang="en-US" altLang="ko-KR" smtClean="0"/>
              <a:t>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/>
              <a:t>정렬은 물건을 크기 순으로 오름차순이나 내림차순으로 나열하는 것</a:t>
            </a:r>
          </a:p>
          <a:p>
            <a:pPr eaLnBrk="1" hangingPunct="1"/>
            <a:r>
              <a:rPr lang="ko-KR" altLang="en-US" sz="1800" dirty="0" smtClean="0"/>
              <a:t>정렬은 컴퓨터공학을 포함한 모든 과학기술 분야에서 가장 기본적이고 중요한 알고리즘 중 하나</a:t>
            </a:r>
          </a:p>
          <a:p>
            <a:pPr eaLnBrk="1" hangingPunct="1"/>
            <a:r>
              <a:rPr lang="ko-KR" altLang="en-US" sz="1800" dirty="0" smtClean="0"/>
              <a:t>정렬은 자료 탐색에 있어서 필수적</a:t>
            </a:r>
            <a:r>
              <a:rPr lang="en-US" altLang="ko-KR" sz="18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만약 영어사전에서 단어들이 알파벳 순으로 정렬되어 있지 않다면</a:t>
            </a:r>
            <a:r>
              <a:rPr lang="en-US" altLang="ko-KR" sz="1800" dirty="0" smtClean="0"/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65" y="3744035"/>
            <a:ext cx="4890435" cy="225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</a:t>
            </a:r>
            <a:r>
              <a:rPr lang="en-US" altLang="ko-KR" smtClean="0"/>
              <a:t>(bubble sort)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1540" y="1538790"/>
            <a:ext cx="8229600" cy="490378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인접한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레코드를 비교하여 순서대로 되어 있지 않으면 서로 교환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65" y="2753925"/>
            <a:ext cx="7122566" cy="1471123"/>
          </a:xfrm>
          <a:prstGeom prst="rect">
            <a:avLst/>
          </a:prstGeom>
        </p:spPr>
      </p:pic>
      <p:sp>
        <p:nvSpPr>
          <p:cNvPr id="4" name="자유형 3"/>
          <p:cNvSpPr/>
          <p:nvPr/>
        </p:nvSpPr>
        <p:spPr>
          <a:xfrm>
            <a:off x="4519246" y="2725482"/>
            <a:ext cx="413239" cy="404580"/>
          </a:xfrm>
          <a:custGeom>
            <a:avLst/>
            <a:gdLst>
              <a:gd name="connsiteX0" fmla="*/ 0 w 413239"/>
              <a:gd name="connsiteY0" fmla="*/ 404580 h 404580"/>
              <a:gd name="connsiteX1" fmla="*/ 158262 w 413239"/>
              <a:gd name="connsiteY1" fmla="*/ 133 h 404580"/>
              <a:gd name="connsiteX2" fmla="*/ 413239 w 413239"/>
              <a:gd name="connsiteY2" fmla="*/ 369410 h 40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239" h="404580">
                <a:moveTo>
                  <a:pt x="0" y="404580"/>
                </a:moveTo>
                <a:cubicBezTo>
                  <a:pt x="44694" y="205287"/>
                  <a:pt x="89389" y="5995"/>
                  <a:pt x="158262" y="133"/>
                </a:cubicBezTo>
                <a:cubicBezTo>
                  <a:pt x="227135" y="-5729"/>
                  <a:pt x="320187" y="181840"/>
                  <a:pt x="413239" y="36941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75" y="2258870"/>
            <a:ext cx="3342040" cy="36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1" y="2300582"/>
            <a:ext cx="3621465" cy="340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</a:t>
            </a:r>
            <a:r>
              <a:rPr lang="en-US" altLang="ko-KR" smtClean="0"/>
              <a:t>(bubble sort)</a:t>
            </a:r>
          </a:p>
        </p:txBody>
      </p:sp>
      <p:sp>
        <p:nvSpPr>
          <p:cNvPr id="18438" name="AutoShape 114"/>
          <p:cNvSpPr>
            <a:spLocks noChangeArrowheads="1"/>
          </p:cNvSpPr>
          <p:nvPr/>
        </p:nvSpPr>
        <p:spPr bwMode="auto">
          <a:xfrm>
            <a:off x="747080" y="2229216"/>
            <a:ext cx="3824288" cy="3600450"/>
          </a:xfrm>
          <a:prstGeom prst="wedgeRectCallout">
            <a:avLst>
              <a:gd name="adj1" fmla="val 68389"/>
              <a:gd name="adj2" fmla="val -26014"/>
            </a:avLst>
          </a:prstGeom>
          <a:noFill/>
          <a:ln w="28575" algn="ctr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36626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 알고리즘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11142" y="1988840"/>
            <a:ext cx="7920038" cy="185897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BubbleSort(A, 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40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for i←n-1 to 1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   for j←0 to i-1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           j</a:t>
            </a:r>
            <a:r>
              <a:rPr lang="ko-KR" altLang="en-US" sz="1400">
                <a:latin typeface="Trebuchet MS" panose="020B0603020202020204" pitchFamily="34" charset="0"/>
              </a:rPr>
              <a:t>와 </a:t>
            </a:r>
            <a:r>
              <a:rPr lang="en-US" altLang="ko-KR" sz="1400">
                <a:latin typeface="Trebuchet MS" panose="020B0603020202020204" pitchFamily="34" charset="0"/>
              </a:rPr>
              <a:t>j+1</a:t>
            </a:r>
            <a:r>
              <a:rPr lang="ko-KR" altLang="en-US" sz="1400">
                <a:latin typeface="Trebuchet MS" panose="020B0603020202020204" pitchFamily="34" charset="0"/>
              </a:rPr>
              <a:t>번째의 요소가 크기 순이 아니면 교환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ko-KR" altLang="en-US" sz="1400">
                <a:latin typeface="Trebuchet MS" panose="020B0603020202020204" pitchFamily="34" charset="0"/>
              </a:rPr>
              <a:t>           </a:t>
            </a:r>
            <a:r>
              <a:rPr lang="en-US" altLang="ko-KR" sz="1400">
                <a:latin typeface="Trebuchet MS" panose="020B0603020202020204" pitchFamily="34" charset="0"/>
              </a:rPr>
              <a:t>j++;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Trebuchet MS" panose="020B0603020202020204" pitchFamily="34" charset="0"/>
              </a:rPr>
              <a:t>	i--;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버블정렬</a:t>
            </a:r>
            <a:r>
              <a:rPr lang="ko-KR" altLang="en-US" dirty="0" smtClean="0"/>
              <a:t> 코드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12648" y="1898830"/>
            <a:ext cx="7920038" cy="30931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#define SWAP(x, y, t) ( (t)=(x), (x)=(y), (y)=(t) 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500" dirty="0" smtClean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 smtClean="0">
                <a:latin typeface="Trebuchet MS" panose="020B0603020202020204" pitchFamily="34" charset="0"/>
              </a:rPr>
              <a:t>void </a:t>
            </a:r>
            <a:r>
              <a:rPr lang="en-US" altLang="ko-KR" sz="1500" dirty="0" err="1">
                <a:latin typeface="Trebuchet MS" panose="020B0603020202020204" pitchFamily="34" charset="0"/>
              </a:rPr>
              <a:t>bubble_sort</a:t>
            </a:r>
            <a:r>
              <a:rPr lang="en-US" altLang="ko-KR" sz="1500" dirty="0">
                <a:latin typeface="Trebuchet MS" panose="020B0603020202020204" pitchFamily="34" charset="0"/>
              </a:rPr>
              <a:t>(int list[], int 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{  </a:t>
            </a:r>
            <a:endParaRPr lang="en-US" altLang="ko-KR" sz="1500" dirty="0" smtClean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 </a:t>
            </a:r>
            <a:r>
              <a:rPr lang="en-US" altLang="ko-KR" sz="1500" dirty="0" smtClean="0">
                <a:latin typeface="Trebuchet MS" panose="020B0603020202020204" pitchFamily="34" charset="0"/>
              </a:rPr>
              <a:t>  int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, j, temp;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   for(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=n-1;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&gt;0; 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--){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		for(j=0; j&lt;</a:t>
            </a:r>
            <a:r>
              <a:rPr lang="en-US" altLang="ko-KR" sz="1500" dirty="0" err="1">
                <a:latin typeface="Trebuchet MS" panose="020B0603020202020204" pitchFamily="34" charset="0"/>
              </a:rPr>
              <a:t>i</a:t>
            </a:r>
            <a:r>
              <a:rPr lang="en-US" altLang="ko-KR" sz="1500" dirty="0">
                <a:latin typeface="Trebuchet MS" panose="020B0603020202020204" pitchFamily="34" charset="0"/>
              </a:rPr>
              <a:t>; </a:t>
            </a:r>
            <a:r>
              <a:rPr lang="en-US" altLang="ko-KR" sz="1500" dirty="0" err="1">
                <a:latin typeface="Trebuchet MS" panose="020B0603020202020204" pitchFamily="34" charset="0"/>
              </a:rPr>
              <a:t>j++</a:t>
            </a:r>
            <a:r>
              <a:rPr lang="en-US" altLang="ko-KR" sz="1500" dirty="0">
                <a:latin typeface="Trebuchet MS" panose="020B0603020202020204" pitchFamily="34" charset="0"/>
              </a:rPr>
              <a:t>) 	// </a:t>
            </a:r>
            <a:r>
              <a:rPr lang="ko-KR" altLang="en-US" sz="1500" dirty="0">
                <a:latin typeface="Trebuchet MS" panose="020B0603020202020204" pitchFamily="34" charset="0"/>
              </a:rPr>
              <a:t>앞뒤의 레코드를 비교한 후 교체</a:t>
            </a:r>
            <a:endParaRPr lang="en-US" altLang="ko-KR" sz="15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	      if(list[j]&gt;list[j+1]) 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     		    SWAP(list[j], list[j+1], temp);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227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 복잡도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600199"/>
                <a:ext cx="8229600" cy="4574105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ko-KR" altLang="en-US" dirty="0" smtClean="0"/>
                  <a:t>비교 횟수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최상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평균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최악의 경우 모두 일정</a:t>
                </a:r>
                <a:r>
                  <a:rPr lang="en-US" altLang="ko-KR" dirty="0" smtClean="0"/>
                  <a:t>)</a:t>
                </a:r>
              </a:p>
              <a:p>
                <a:pPr eaLnBrk="1" hangingPunct="1"/>
                <a:endParaRPr lang="en-US" altLang="ko-KR" dirty="0"/>
              </a:p>
              <a:p>
                <a:pPr eaLnBrk="1" hangingPunct="1"/>
                <a:endParaRPr lang="en-US" altLang="ko-KR" dirty="0" smtClean="0"/>
              </a:p>
              <a:p>
                <a:pPr eaLnBrk="1" hangingPunct="1"/>
                <a:endParaRPr lang="en-US" altLang="ko-KR" dirty="0"/>
              </a:p>
              <a:p>
                <a:r>
                  <a:rPr lang="ko-KR" altLang="en-US" dirty="0"/>
                  <a:t>이동 횟수</a:t>
                </a:r>
              </a:p>
              <a:p>
                <a:pPr lvl="1"/>
                <a:r>
                  <a:rPr lang="ko-KR" altLang="en-US" dirty="0"/>
                  <a:t>역순으로 정렬된 경우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최악의 경우</a:t>
                </a:r>
                <a:r>
                  <a:rPr lang="en-US" altLang="ko-KR" dirty="0"/>
                  <a:t>) :  </a:t>
                </a:r>
                <a:r>
                  <a:rPr lang="ko-KR" altLang="en-US" dirty="0"/>
                  <a:t>이동 횟수 </a:t>
                </a:r>
                <a:r>
                  <a:rPr lang="en-US" altLang="ko-KR" dirty="0"/>
                  <a:t>= 3 * </a:t>
                </a:r>
                <a:r>
                  <a:rPr lang="ko-KR" altLang="en-US" dirty="0"/>
                  <a:t>비교 횟수</a:t>
                </a:r>
              </a:p>
              <a:p>
                <a:pPr lvl="1"/>
                <a:r>
                  <a:rPr lang="ko-KR" altLang="en-US" dirty="0"/>
                  <a:t>이미 정렬된 경우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최선의 경우</a:t>
                </a:r>
                <a:r>
                  <a:rPr lang="en-US" altLang="ko-KR" dirty="0"/>
                  <a:t>) :  </a:t>
                </a:r>
                <a:r>
                  <a:rPr lang="ko-KR" altLang="en-US" dirty="0"/>
                  <a:t>이동 횟수 </a:t>
                </a:r>
                <a:r>
                  <a:rPr lang="en-US" altLang="ko-KR" dirty="0"/>
                  <a:t>= 0</a:t>
                </a:r>
              </a:p>
              <a:p>
                <a:pPr lvl="1"/>
                <a:r>
                  <a:rPr lang="ko-KR" altLang="en-US" dirty="0"/>
                  <a:t>평균의 경우 </a:t>
                </a:r>
                <a:r>
                  <a:rPr lang="en-US" altLang="ko-KR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레코드의 이동 과다</a:t>
                </a:r>
              </a:p>
              <a:p>
                <a:pPr lvl="1"/>
                <a:r>
                  <a:rPr lang="ko-KR" altLang="en-US" dirty="0" err="1" smtClean="0"/>
                  <a:t>이동연산은</a:t>
                </a:r>
                <a:r>
                  <a:rPr lang="ko-KR" altLang="en-US" dirty="0" smtClean="0"/>
                  <a:t> </a:t>
                </a:r>
                <a:r>
                  <a:rPr lang="ko-KR" altLang="en-US" dirty="0" err="1"/>
                  <a:t>비교연산</a:t>
                </a:r>
                <a:r>
                  <a:rPr lang="ko-KR" altLang="en-US" dirty="0"/>
                  <a:t> 보다 더 많은 시간이 소요됨</a:t>
                </a:r>
              </a:p>
              <a:p>
                <a:pPr eaLnBrk="1" hangingPunct="1"/>
                <a:endParaRPr lang="ko-KR" altLang="en-US" dirty="0" smtClean="0"/>
              </a:p>
            </p:txBody>
          </p:sp>
        </mc:Choice>
        <mc:Fallback xmlns="">
          <p:sp>
            <p:nvSpPr>
              <p:cNvPr id="20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199"/>
                <a:ext cx="8229600" cy="4574105"/>
              </a:xfrm>
              <a:blipFill>
                <a:blip r:embed="rId3"/>
                <a:stretch>
                  <a:fillRect l="-148" t="-2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906713" y="2259013"/>
          <a:ext cx="209708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4" imgW="1447800" imgH="431800" progId="Equation.3">
                  <p:embed/>
                </p:oleObj>
              </mc:Choice>
              <mc:Fallback>
                <p:oleObj name="Equation" r:id="rId4" imgW="1447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2259013"/>
                        <a:ext cx="209708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44500" y="3203575"/>
            <a:ext cx="82296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sz="1600" dirty="0">
              <a:solidFill>
                <a:srgbClr val="000000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</a:t>
            </a:r>
            <a:r>
              <a:rPr lang="en-US" altLang="ko-KR" smtClean="0"/>
              <a:t>(Shell sort)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6725" y="1584325"/>
            <a:ext cx="8210550" cy="4619625"/>
          </a:xfrm>
        </p:spPr>
        <p:txBody>
          <a:bodyPr/>
          <a:lstStyle/>
          <a:p>
            <a:pPr eaLnBrk="1" hangingPunct="1"/>
            <a:r>
              <a:rPr lang="ko-KR" altLang="en-US" sz="2000" dirty="0" err="1" smtClean="0"/>
              <a:t>삽입정렬이</a:t>
            </a:r>
            <a:r>
              <a:rPr lang="ko-KR" altLang="en-US" sz="2000" dirty="0" smtClean="0"/>
              <a:t> 어느 정도 정렬된 리스트에서 대단히 빠른 것에 착안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삽입 정렬은 요소들이 이웃한 위치로만 이동하므로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많은 이동에 의해서만 요소가 제자리를 </a:t>
            </a:r>
            <a:r>
              <a:rPr lang="ko-KR" altLang="en-US" sz="2000" dirty="0" err="1" smtClean="0"/>
              <a:t>찾아감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요소들이 멀리 떨어진 위치로 이동할 수 있게 하면</a:t>
            </a:r>
            <a:r>
              <a:rPr lang="en-US" altLang="ko-KR" sz="2000" dirty="0" smtClean="0"/>
              <a:t>,                                    </a:t>
            </a:r>
            <a:r>
              <a:rPr lang="ko-KR" altLang="en-US" sz="2000" dirty="0" smtClean="0"/>
              <a:t> 보다 적게 이동하여 제자리 찾을 수 있음</a:t>
            </a:r>
            <a:r>
              <a:rPr lang="en-US" altLang="ko-KR" sz="2000" dirty="0" smtClean="0">
                <a:latin typeface="Arial" pitchFamily="34" charset="0"/>
              </a:rPr>
              <a:t> </a:t>
            </a:r>
          </a:p>
          <a:p>
            <a:pPr marL="365760" lvl="1" indent="0" eaLnBrk="1" hangingPunct="1">
              <a:buNone/>
            </a:pPr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전체 리스트를 일정 간격</a:t>
            </a:r>
            <a:r>
              <a:rPr lang="en-US" altLang="ko-KR" sz="2000" dirty="0" smtClean="0"/>
              <a:t>(gap)</a:t>
            </a:r>
            <a:r>
              <a:rPr lang="ko-KR" altLang="en-US" sz="2000" dirty="0" smtClean="0"/>
              <a:t>의 부분 리스트로 나눔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나뉘어진 각각의 부분 리스트를 </a:t>
            </a:r>
            <a:r>
              <a:rPr lang="ko-KR" altLang="en-US" sz="2000" dirty="0" err="1" smtClean="0"/>
              <a:t>삽입정렬</a:t>
            </a:r>
            <a:r>
              <a:rPr lang="ko-KR" altLang="en-US" sz="2000" dirty="0" smtClean="0"/>
              <a:t> 함</a:t>
            </a:r>
            <a:endParaRPr lang="en-US" altLang="ko-KR" sz="2000" dirty="0" smtClean="0"/>
          </a:p>
          <a:p>
            <a:pPr eaLnBrk="1" hangingPunct="1"/>
            <a:endParaRPr lang="en-US" altLang="ko-KR" sz="16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5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</a:t>
            </a:r>
            <a:r>
              <a:rPr lang="en-US" altLang="ko-KR" smtClean="0"/>
              <a:t>(Shell sort)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08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63815"/>
            <a:ext cx="4477203" cy="4222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</a:t>
            </a:r>
            <a:r>
              <a:rPr lang="en-US" altLang="ko-KR" smtClean="0"/>
              <a:t>(Shell sort)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2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1538790"/>
            <a:ext cx="5715635" cy="4854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25596" y="1628800"/>
            <a:ext cx="7920038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// gap </a:t>
            </a:r>
            <a:r>
              <a:rPr lang="ko-KR" altLang="en-US" sz="1400" dirty="0">
                <a:latin typeface="Trebuchet MS" panose="020B0603020202020204" pitchFamily="34" charset="0"/>
              </a:rPr>
              <a:t>만큼 떨어진 요소들을 삽입 정렬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정렬의 범위는 </a:t>
            </a:r>
            <a:r>
              <a:rPr lang="en-US" altLang="ko-KR" sz="1400" dirty="0">
                <a:latin typeface="Trebuchet MS" panose="020B0603020202020204" pitchFamily="34" charset="0"/>
              </a:rPr>
              <a:t>first</a:t>
            </a:r>
            <a:r>
              <a:rPr lang="ko-KR" altLang="en-US" sz="1400" dirty="0">
                <a:latin typeface="Trebuchet MS" panose="020B0603020202020204" pitchFamily="34" charset="0"/>
              </a:rPr>
              <a:t>에서 </a:t>
            </a:r>
            <a:r>
              <a:rPr lang="en-US" altLang="ko-KR" sz="1400" dirty="0">
                <a:latin typeface="Trebuchet MS" panose="020B0603020202020204" pitchFamily="34" charset="0"/>
              </a:rPr>
              <a:t>last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 err="1">
                <a:latin typeface="Trebuchet MS" panose="020B0603020202020204" pitchFamily="34" charset="0"/>
              </a:rPr>
              <a:t>inc_insertion_sort</a:t>
            </a:r>
            <a:r>
              <a:rPr lang="en-US" altLang="ko-KR" sz="1400" dirty="0">
                <a:latin typeface="Trebuchet MS" panose="020B0603020202020204" pitchFamily="34" charset="0"/>
              </a:rPr>
              <a:t>(int list[], int first, int last, int gap)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j, key;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</a:t>
            </a:r>
            <a:r>
              <a:rPr lang="en-US" altLang="ko-KR" sz="1400" dirty="0" err="1">
                <a:latin typeface="Trebuchet MS" panose="020B0603020202020204" pitchFamily="34" charset="0"/>
              </a:rPr>
              <a:t>first+gap</a:t>
            </a:r>
            <a:r>
              <a:rPr lang="en-US" altLang="ko-KR" sz="1400" dirty="0">
                <a:latin typeface="Trebuchet MS" panose="020B0603020202020204" pitchFamily="34" charset="0"/>
              </a:rPr>
              <a:t>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&lt;=last;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</a:t>
            </a:r>
            <a:r>
              <a:rPr lang="en-US" altLang="ko-KR" sz="1400" dirty="0" err="1">
                <a:latin typeface="Trebuchet MS" panose="020B0603020202020204" pitchFamily="34" charset="0"/>
              </a:rPr>
              <a:t>i+gap</a:t>
            </a:r>
            <a:r>
              <a:rPr lang="en-US" altLang="ko-KR" sz="1400" dirty="0">
                <a:latin typeface="Trebuchet MS" panose="020B0603020202020204" pitchFamily="34" charset="0"/>
              </a:rPr>
              <a:t>){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key =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for(j=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-gap; j&gt;=first &amp;&amp; key&lt;list[j];j=j-gap)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	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j+gap</a:t>
            </a:r>
            <a:r>
              <a:rPr lang="en-US" altLang="ko-KR" sz="1400" dirty="0">
                <a:latin typeface="Trebuchet MS" panose="020B0603020202020204" pitchFamily="34" charset="0"/>
              </a:rPr>
              <a:t>]=list[j];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j+gap</a:t>
            </a:r>
            <a:r>
              <a:rPr lang="en-US" altLang="ko-KR" sz="1400" dirty="0">
                <a:latin typeface="Trebuchet MS" panose="020B0603020202020204" pitchFamily="34" charset="0"/>
              </a:rPr>
              <a:t>]=key;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//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shell_sort</a:t>
            </a:r>
            <a:r>
              <a:rPr lang="en-US" altLang="ko-KR" sz="1400" dirty="0">
                <a:latin typeface="Trebuchet MS" panose="020B0603020202020204" pitchFamily="34" charset="0"/>
              </a:rPr>
              <a:t>( int list[], int n )   // n = size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gap;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for( gap=n/2; gap&gt;0; gap = gap/2 ) {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if( (gap%2) == 0 ) gap++;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=0;i&lt;</a:t>
            </a:r>
            <a:r>
              <a:rPr lang="en-US" altLang="ko-KR" sz="1400" dirty="0" err="1">
                <a:latin typeface="Trebuchet MS" panose="020B0603020202020204" pitchFamily="34" charset="0"/>
              </a:rPr>
              <a:t>gap;i</a:t>
            </a:r>
            <a:r>
              <a:rPr lang="en-US" altLang="ko-KR" sz="1400" dirty="0">
                <a:latin typeface="Trebuchet MS" panose="020B0603020202020204" pitchFamily="34" charset="0"/>
              </a:rPr>
              <a:t>++)		// </a:t>
            </a:r>
            <a:r>
              <a:rPr lang="ko-KR" altLang="en-US" sz="1400" dirty="0">
                <a:latin typeface="Trebuchet MS" panose="020B0603020202020204" pitchFamily="34" charset="0"/>
              </a:rPr>
              <a:t>부분 리스트의 개수는 </a:t>
            </a:r>
            <a:r>
              <a:rPr lang="en-US" altLang="ko-KR" sz="1400" dirty="0">
                <a:latin typeface="Trebuchet MS" panose="020B0603020202020204" pitchFamily="34" charset="0"/>
              </a:rPr>
              <a:t>gap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inc_insertion_sort</a:t>
            </a:r>
            <a:r>
              <a:rPr lang="en-US" altLang="ko-KR" sz="1400" dirty="0">
                <a:latin typeface="Trebuchet MS" panose="020B0603020202020204" pitchFamily="34" charset="0"/>
              </a:rPr>
              <a:t>(list,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n-1, gap);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 복잡도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셸</a:t>
                </a:r>
                <a:r>
                  <a:rPr lang="ko-KR" altLang="en-US" dirty="0"/>
                  <a:t> 정렬의 장점</a:t>
                </a:r>
              </a:p>
              <a:p>
                <a:pPr lvl="1"/>
                <a:r>
                  <a:rPr lang="ko-KR" altLang="en-US" dirty="0"/>
                  <a:t>불연속적인 부분 리스트에서 원거리 자료 이동으로 보다 적은 </a:t>
                </a:r>
                <a:r>
                  <a:rPr lang="ko-KR" altLang="en-US" dirty="0" smtClean="0"/>
                  <a:t>위치교환으로 제자리 </a:t>
                </a:r>
                <a:r>
                  <a:rPr lang="ko-KR" altLang="en-US" dirty="0"/>
                  <a:t>찾을 가능성 증대</a:t>
                </a:r>
              </a:p>
              <a:p>
                <a:pPr lvl="1"/>
                <a:r>
                  <a:rPr lang="ko-KR" altLang="en-US" dirty="0"/>
                  <a:t>부분 리스트가 점진적으로 정렬된 상태가 되므로 </a:t>
                </a:r>
                <a:r>
                  <a:rPr lang="ko-KR" altLang="en-US" dirty="0" err="1"/>
                  <a:t>삽입정렬</a:t>
                </a:r>
                <a:r>
                  <a:rPr lang="ko-KR" altLang="en-US" dirty="0"/>
                  <a:t> 속도 증가</a:t>
                </a:r>
              </a:p>
              <a:p>
                <a:endParaRPr lang="ko-KR" altLang="en-US" dirty="0"/>
              </a:p>
              <a:p>
                <a:r>
                  <a:rPr lang="ko-KR" altLang="en-US" dirty="0"/>
                  <a:t>시간적 복잡도</a:t>
                </a:r>
              </a:p>
              <a:p>
                <a:pPr lvl="1"/>
                <a:r>
                  <a:rPr lang="ko-KR" altLang="en-US" dirty="0"/>
                  <a:t>최악의 경우 </a:t>
                </a:r>
                <a:r>
                  <a:rPr lang="en-US" altLang="ko-KR" dirty="0"/>
                  <a:t>O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평균적인 경우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0" t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444500" y="1403350"/>
            <a:ext cx="82296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rgbClr val="000000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정렬의 대상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일반적으로 정렬시켜야 될 대상은 레코드</a:t>
            </a:r>
            <a:r>
              <a:rPr lang="en-US" altLang="ko-KR" dirty="0"/>
              <a:t>(record)</a:t>
            </a:r>
          </a:p>
          <a:p>
            <a:r>
              <a:rPr lang="ko-KR" altLang="en-US" dirty="0"/>
              <a:t>레코드는 필드</a:t>
            </a:r>
            <a:r>
              <a:rPr lang="en-US" altLang="ko-KR" dirty="0"/>
              <a:t>(field)</a:t>
            </a:r>
            <a:r>
              <a:rPr lang="ko-KR" altLang="en-US" dirty="0"/>
              <a:t>라는 보다 작은 단위로 구성</a:t>
            </a:r>
          </a:p>
          <a:p>
            <a:r>
              <a:rPr lang="ko-KR" altLang="en-US" dirty="0" err="1"/>
              <a:t>키필드로</a:t>
            </a:r>
            <a:r>
              <a:rPr lang="ko-KR" altLang="en-US" dirty="0"/>
              <a:t> 레코드와 레코드를 </a:t>
            </a:r>
            <a:r>
              <a:rPr lang="ko-KR" altLang="en-US" dirty="0" smtClean="0"/>
              <a:t>구별</a:t>
            </a:r>
            <a:endParaRPr lang="ko-KR" altLang="en-US" dirty="0"/>
          </a:p>
        </p:txBody>
      </p:sp>
      <p:pic>
        <p:nvPicPr>
          <p:cNvPr id="7208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338990"/>
            <a:ext cx="64389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정렬</a:t>
            </a:r>
            <a:r>
              <a:rPr lang="en-US" altLang="ko-KR" smtClean="0"/>
              <a:t>(merge sort)</a:t>
            </a:r>
            <a:endParaRPr lang="ko-KR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리스트를 두 개의 균등한 크기로 분할하고 분할된 부분리스트를 정렬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정렬된 두 개의 부분 리스트를 합하여 전체 리스트를 정렬함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3158970"/>
            <a:ext cx="4026198" cy="3040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분할 정복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27393" y="1808820"/>
            <a:ext cx="7921625" cy="13111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>
                <a:latin typeface="+mn-lt"/>
              </a:rPr>
              <a:t>1.</a:t>
            </a:r>
            <a:r>
              <a:rPr lang="ko-KR" altLang="en-US">
                <a:latin typeface="+mn-lt"/>
              </a:rPr>
              <a:t>분할</a:t>
            </a:r>
            <a:r>
              <a:rPr lang="en-US" altLang="ko-KR">
                <a:latin typeface="+mn-lt"/>
              </a:rPr>
              <a:t>(Divide) :</a:t>
            </a:r>
            <a:r>
              <a:rPr lang="ko-KR" altLang="en-US">
                <a:latin typeface="+mn-lt"/>
              </a:rPr>
              <a:t>배열을 같은 크기의 </a:t>
            </a:r>
            <a:r>
              <a:rPr lang="en-US" altLang="ko-KR">
                <a:latin typeface="+mn-lt"/>
              </a:rPr>
              <a:t>2</a:t>
            </a:r>
            <a:r>
              <a:rPr lang="ko-KR" altLang="en-US">
                <a:latin typeface="+mn-lt"/>
              </a:rPr>
              <a:t>개의 부분 배열로 분할</a:t>
            </a:r>
            <a:endParaRPr lang="en-US" altLang="ko-KR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>
                <a:latin typeface="+mn-lt"/>
              </a:rPr>
              <a:t>2.</a:t>
            </a:r>
            <a:r>
              <a:rPr lang="ko-KR" altLang="en-US">
                <a:latin typeface="+mn-lt"/>
              </a:rPr>
              <a:t>정복</a:t>
            </a:r>
            <a:r>
              <a:rPr lang="en-US" altLang="ko-KR">
                <a:latin typeface="+mn-lt"/>
              </a:rPr>
              <a:t>(Conquer):</a:t>
            </a:r>
            <a:r>
              <a:rPr lang="ko-KR" altLang="en-US">
                <a:latin typeface="+mn-lt"/>
              </a:rPr>
              <a:t>부분배열을 정렬한다</a:t>
            </a:r>
            <a:r>
              <a:rPr lang="en-US" altLang="ko-KR">
                <a:latin typeface="+mn-lt"/>
              </a:rPr>
              <a:t>.</a:t>
            </a:r>
            <a:r>
              <a:rPr lang="ko-KR" altLang="en-US">
                <a:latin typeface="+mn-lt"/>
              </a:rPr>
              <a:t>부분배열의 크기가 충분히 작지 않으면 </a:t>
            </a:r>
            <a:r>
              <a:rPr lang="en-US" altLang="ko-KR">
                <a:latin typeface="+mn-lt"/>
              </a:rPr>
              <a:t>		</a:t>
            </a:r>
            <a:r>
              <a:rPr lang="ko-KR" altLang="en-US">
                <a:latin typeface="+mn-lt"/>
              </a:rPr>
              <a:t>재귀호출을 이용하여 다시 분할정복기법 적용</a:t>
            </a:r>
            <a:r>
              <a:rPr lang="en-US" altLang="ko-KR">
                <a:latin typeface="+mn-lt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>
                <a:latin typeface="+mn-lt"/>
              </a:rPr>
              <a:t>3.</a:t>
            </a:r>
            <a:r>
              <a:rPr lang="ko-KR" altLang="en-US">
                <a:latin typeface="+mn-lt"/>
              </a:rPr>
              <a:t>결합</a:t>
            </a:r>
            <a:r>
              <a:rPr lang="en-US" altLang="ko-KR">
                <a:latin typeface="+mn-lt"/>
              </a:rPr>
              <a:t>(Combine):</a:t>
            </a:r>
            <a:r>
              <a:rPr lang="ko-KR" altLang="en-US">
                <a:latin typeface="+mn-lt"/>
              </a:rPr>
              <a:t>정렬된 부분배열을 하나의 배열에 통합</a:t>
            </a:r>
            <a:r>
              <a:rPr lang="en-US" altLang="ko-KR">
                <a:latin typeface="+mn-lt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0" y="3293985"/>
            <a:ext cx="4140460" cy="31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정렬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746125" y="1547503"/>
            <a:ext cx="7921625" cy="13414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ko-KR" altLang="en-US" sz="1400">
                <a:latin typeface="+mn-lt"/>
              </a:rPr>
              <a:t>입력파일</a:t>
            </a:r>
            <a:r>
              <a:rPr lang="en-US" altLang="ko-KR" sz="1400">
                <a:latin typeface="+mn-lt"/>
              </a:rPr>
              <a:t>: (27 10 12 20 25 13 15 22)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40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+mn-lt"/>
              </a:rPr>
              <a:t>1.</a:t>
            </a:r>
            <a:r>
              <a:rPr lang="ko-KR" altLang="en-US" sz="1400">
                <a:latin typeface="+mn-lt"/>
              </a:rPr>
              <a:t>분할</a:t>
            </a:r>
            <a:r>
              <a:rPr lang="en-US" altLang="ko-KR" sz="1400">
                <a:latin typeface="+mn-lt"/>
              </a:rPr>
              <a:t>(Divide) : </a:t>
            </a:r>
            <a:r>
              <a:rPr lang="ko-KR" altLang="en-US" sz="1400">
                <a:latin typeface="+mn-lt"/>
              </a:rPr>
              <a:t>전체 배열을 </a:t>
            </a:r>
            <a:r>
              <a:rPr lang="en-US" altLang="ko-KR" sz="1400">
                <a:latin typeface="+mn-lt"/>
              </a:rPr>
              <a:t>(27 10 12 20),</a:t>
            </a:r>
            <a:r>
              <a:rPr lang="ko-KR" altLang="en-US" sz="1400">
                <a:latin typeface="+mn-lt"/>
              </a:rPr>
              <a:t> </a:t>
            </a:r>
            <a:r>
              <a:rPr lang="en-US" altLang="ko-KR" sz="1400">
                <a:latin typeface="+mn-lt"/>
              </a:rPr>
              <a:t>(25 13 15 22)</a:t>
            </a:r>
            <a:r>
              <a:rPr lang="ko-KR" altLang="en-US" sz="1400">
                <a:latin typeface="+mn-lt"/>
              </a:rPr>
              <a:t> </a:t>
            </a:r>
            <a:r>
              <a:rPr lang="en-US" altLang="ko-KR" sz="1400">
                <a:latin typeface="+mn-lt"/>
              </a:rPr>
              <a:t>2</a:t>
            </a:r>
            <a:r>
              <a:rPr lang="ko-KR" altLang="en-US" sz="1400">
                <a:latin typeface="+mn-lt"/>
              </a:rPr>
              <a:t>개 부분배열로 분리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+mn-lt"/>
              </a:rPr>
              <a:t>2.</a:t>
            </a:r>
            <a:r>
              <a:rPr lang="ko-KR" altLang="en-US" sz="1400">
                <a:latin typeface="+mn-lt"/>
              </a:rPr>
              <a:t>정복</a:t>
            </a:r>
            <a:r>
              <a:rPr lang="en-US" altLang="ko-KR" sz="1400">
                <a:latin typeface="+mn-lt"/>
              </a:rPr>
              <a:t>(Conquer): </a:t>
            </a:r>
            <a:r>
              <a:rPr lang="ko-KR" altLang="en-US" sz="1400">
                <a:latin typeface="+mn-lt"/>
              </a:rPr>
              <a:t>각 부분배열 정렬 </a:t>
            </a:r>
            <a:r>
              <a:rPr lang="en-US" altLang="ko-KR" sz="1400">
                <a:latin typeface="+mn-lt"/>
              </a:rPr>
              <a:t>(10 12 20 27), (13 15 22 25)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+mn-lt"/>
              </a:rPr>
              <a:t>3.</a:t>
            </a:r>
            <a:r>
              <a:rPr lang="ko-KR" altLang="en-US" sz="1400">
                <a:latin typeface="+mn-lt"/>
              </a:rPr>
              <a:t>결합</a:t>
            </a:r>
            <a:r>
              <a:rPr lang="en-US" altLang="ko-KR" sz="1400">
                <a:latin typeface="+mn-lt"/>
              </a:rPr>
              <a:t>(Combine): 2</a:t>
            </a:r>
            <a:r>
              <a:rPr lang="ko-KR" altLang="en-US" sz="1400">
                <a:latin typeface="+mn-lt"/>
              </a:rPr>
              <a:t>개의 정렬된 부분배열 통합 </a:t>
            </a:r>
            <a:r>
              <a:rPr lang="en-US" altLang="ko-KR" sz="1400">
                <a:latin typeface="+mn-lt"/>
              </a:rPr>
              <a:t>(10 12 13 15 20 22 25 27)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2933945"/>
            <a:ext cx="4444110" cy="347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합병정렬의 전체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1808820"/>
            <a:ext cx="4761765" cy="4249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 알고리즘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21286" y="1898040"/>
            <a:ext cx="8001164" cy="185897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 err="1">
                <a:latin typeface="Trebuchet MS" panose="020B0603020202020204" pitchFamily="34" charset="0"/>
              </a:rPr>
              <a:t>merge_sort</a:t>
            </a:r>
            <a:r>
              <a:rPr lang="en-US" altLang="ko-KR" sz="1400" dirty="0">
                <a:latin typeface="Trebuchet MS" panose="020B0603020202020204" pitchFamily="34" charset="0"/>
              </a:rPr>
              <a:t>(list, left, right)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1 if left &lt; right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2		mid = (</a:t>
            </a:r>
            <a:r>
              <a:rPr lang="en-US" altLang="ko-KR" sz="1400" dirty="0" err="1">
                <a:latin typeface="Trebuchet MS" panose="020B0603020202020204" pitchFamily="34" charset="0"/>
              </a:rPr>
              <a:t>left+right</a:t>
            </a:r>
            <a:r>
              <a:rPr lang="en-US" altLang="ko-KR" sz="1400" dirty="0">
                <a:latin typeface="Trebuchet MS" panose="020B0603020202020204" pitchFamily="34" charset="0"/>
              </a:rPr>
              <a:t>)/2;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3		</a:t>
            </a:r>
            <a:r>
              <a:rPr lang="en-US" altLang="ko-KR" sz="1400" dirty="0" err="1">
                <a:latin typeface="Trebuchet MS" panose="020B0603020202020204" pitchFamily="34" charset="0"/>
              </a:rPr>
              <a:t>merge_sort</a:t>
            </a:r>
            <a:r>
              <a:rPr lang="en-US" altLang="ko-KR" sz="1400" dirty="0">
                <a:latin typeface="Trebuchet MS" panose="020B0603020202020204" pitchFamily="34" charset="0"/>
              </a:rPr>
              <a:t>(list, left, mid);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4		</a:t>
            </a:r>
            <a:r>
              <a:rPr lang="en-US" altLang="ko-KR" sz="1400" dirty="0" err="1">
                <a:latin typeface="Trebuchet MS" panose="020B0603020202020204" pitchFamily="34" charset="0"/>
              </a:rPr>
              <a:t>merge_sort</a:t>
            </a:r>
            <a:r>
              <a:rPr lang="en-US" altLang="ko-KR" sz="1400" dirty="0">
                <a:latin typeface="Trebuchet MS" panose="020B0603020202020204" pitchFamily="34" charset="0"/>
              </a:rPr>
              <a:t>(list, mid+1, right);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5		merge(list, left, mid, right);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1718810"/>
            <a:ext cx="5838090" cy="443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알고리즘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836585" y="1808820"/>
            <a:ext cx="7470775" cy="39703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merge(list, left, mid, right): 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// 2</a:t>
            </a:r>
            <a:r>
              <a:rPr lang="ko-KR" altLang="en-US" sz="1400" dirty="0">
                <a:latin typeface="Trebuchet MS" panose="020B0603020202020204" pitchFamily="34" charset="0"/>
              </a:rPr>
              <a:t>개의 인접한 배열 </a:t>
            </a:r>
            <a:r>
              <a:rPr lang="en-US" altLang="ko-KR" sz="1400" dirty="0">
                <a:latin typeface="Trebuchet MS" panose="020B0603020202020204" pitchFamily="34" charset="0"/>
              </a:rPr>
              <a:t>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left..mid</a:t>
            </a:r>
            <a:r>
              <a:rPr lang="en-US" altLang="ko-KR" sz="1400" dirty="0">
                <a:latin typeface="Trebuchet MS" panose="020B0603020202020204" pitchFamily="34" charset="0"/>
              </a:rPr>
              <a:t>]</a:t>
            </a:r>
            <a:r>
              <a:rPr lang="ko-KR" altLang="en-US" sz="1400" dirty="0">
                <a:latin typeface="Trebuchet MS" panose="020B0603020202020204" pitchFamily="34" charset="0"/>
              </a:rPr>
              <a:t>와 </a:t>
            </a:r>
            <a:r>
              <a:rPr lang="en-US" altLang="ko-KR" sz="1400" dirty="0">
                <a:latin typeface="Trebuchet MS" panose="020B0603020202020204" pitchFamily="34" charset="0"/>
              </a:rPr>
              <a:t>list[mid+1..right]</a:t>
            </a:r>
            <a:r>
              <a:rPr lang="ko-KR" altLang="en-US" sz="1400" dirty="0">
                <a:latin typeface="Trebuchet MS" panose="020B0603020202020204" pitchFamily="34" charset="0"/>
              </a:rPr>
              <a:t>를 합병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endParaRPr lang="ko-KR" altLang="en-US" sz="1400" dirty="0">
              <a:latin typeface="Trebuchet MS" panose="020B0603020202020204" pitchFamily="34" charset="0"/>
            </a:endParaRP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 err="1">
                <a:latin typeface="Trebuchet MS" panose="020B0603020202020204" pitchFamily="34" charset="0"/>
              </a:rPr>
              <a:t>i←left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j←mid+1;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 err="1">
                <a:latin typeface="Trebuchet MS" panose="020B0603020202020204" pitchFamily="34" charset="0"/>
              </a:rPr>
              <a:t>k←left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while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≤ mid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and </a:t>
            </a:r>
            <a:r>
              <a:rPr lang="en-US" altLang="ko-KR" sz="1400" dirty="0" err="1">
                <a:latin typeface="Trebuchet MS" panose="020B0603020202020204" pitchFamily="34" charset="0"/>
              </a:rPr>
              <a:t>j≤right</a:t>
            </a:r>
            <a:r>
              <a:rPr lang="en-US" altLang="ko-KR" sz="1400" dirty="0">
                <a:latin typeface="Trebuchet MS" panose="020B0603020202020204" pitchFamily="34" charset="0"/>
              </a:rPr>
              <a:t> do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if(list[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]&lt;list[j</a:t>
            </a:r>
            <a:r>
              <a:rPr lang="en-US" altLang="ko-KR" sz="1400">
                <a:latin typeface="Trebuchet MS" panose="020B0603020202020204" pitchFamily="34" charset="0"/>
              </a:rPr>
              <a:t>]) </a:t>
            </a:r>
            <a:r>
              <a:rPr lang="en-US" altLang="ko-KR" sz="1400" smtClean="0">
                <a:latin typeface="Trebuchet MS" panose="020B0603020202020204" pitchFamily="34" charset="0"/>
              </a:rPr>
              <a:t>then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sorted[k]←list[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k++;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else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sorted[k]←list[j];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k++;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		  </a:t>
            </a:r>
            <a:r>
              <a:rPr lang="en-US" altLang="ko-KR" sz="1400" dirty="0" err="1">
                <a:latin typeface="Trebuchet MS" panose="020B0603020202020204" pitchFamily="34" charset="0"/>
              </a:rPr>
              <a:t>j++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ko-KR" altLang="en-US" sz="1400" dirty="0">
                <a:latin typeface="Trebuchet MS" panose="020B0603020202020204" pitchFamily="34" charset="0"/>
              </a:rPr>
              <a:t>요소가 남아있는 </a:t>
            </a:r>
            <a:r>
              <a:rPr lang="ko-KR" altLang="en-US" sz="1400" dirty="0" err="1">
                <a:latin typeface="Trebuchet MS" panose="020B0603020202020204" pitchFamily="34" charset="0"/>
              </a:rPr>
              <a:t>부분배열을</a:t>
            </a:r>
            <a:r>
              <a:rPr lang="ko-KR" altLang="en-US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sorted</a:t>
            </a:r>
            <a:r>
              <a:rPr lang="ko-KR" altLang="en-US" sz="1400" dirty="0">
                <a:latin typeface="Trebuchet MS" panose="020B0603020202020204" pitchFamily="34" charset="0"/>
              </a:rPr>
              <a:t>로 복사한다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marL="0" eaLnBrk="1" fontAlgn="t" hangingPunct="1">
              <a:spcBef>
                <a:spcPts val="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Trebuchet MS" panose="020B0603020202020204" pitchFamily="34" charset="0"/>
              </a:rPr>
              <a:t>sorted</a:t>
            </a:r>
            <a:r>
              <a:rPr lang="ko-KR" altLang="en-US" sz="1400" dirty="0">
                <a:latin typeface="Trebuchet MS" panose="020B0603020202020204" pitchFamily="34" charset="0"/>
              </a:rPr>
              <a:t>를 </a:t>
            </a:r>
            <a:r>
              <a:rPr lang="en-US" altLang="ko-KR" sz="1400" dirty="0">
                <a:latin typeface="Trebuchet MS" panose="020B0603020202020204" pitchFamily="34" charset="0"/>
              </a:rPr>
              <a:t>list</a:t>
            </a:r>
            <a:r>
              <a:rPr lang="ko-KR" altLang="en-US" sz="1400" dirty="0">
                <a:latin typeface="Trebuchet MS" panose="020B0603020202020204" pitchFamily="34" charset="0"/>
              </a:rPr>
              <a:t>로 복사한다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합병의 중간 상태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809750"/>
            <a:ext cx="45148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746574" y="1718810"/>
            <a:ext cx="7914825" cy="410881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int sorted[MAX_SIZE]; // </a:t>
            </a:r>
            <a:r>
              <a:rPr lang="ko-KR" altLang="en-US" sz="1400" dirty="0">
                <a:latin typeface="Trebuchet MS" panose="020B0603020202020204" pitchFamily="34" charset="0"/>
              </a:rPr>
              <a:t>추가 공간이 필요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ko-KR" altLang="en-US" sz="1400" dirty="0">
                <a:latin typeface="Trebuchet MS" panose="020B0603020202020204" pitchFamily="34" charset="0"/>
              </a:rPr>
              <a:t>는 정렬된 왼쪽리스트에 대한 인덱스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j</a:t>
            </a:r>
            <a:r>
              <a:rPr lang="ko-KR" altLang="en-US" sz="1400" dirty="0">
                <a:latin typeface="Trebuchet MS" panose="020B0603020202020204" pitchFamily="34" charset="0"/>
              </a:rPr>
              <a:t>는 정렬된 오른쪽리스트에 대한 인덱스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k</a:t>
            </a:r>
            <a:r>
              <a:rPr lang="ko-KR" altLang="en-US" sz="1400" dirty="0">
                <a:latin typeface="Trebuchet MS" panose="020B0603020202020204" pitchFamily="34" charset="0"/>
              </a:rPr>
              <a:t>는 정렬될 리스트에 대한 인덱스</a:t>
            </a:r>
          </a:p>
          <a:p>
            <a:pPr>
              <a:spcBef>
                <a:spcPts val="600"/>
              </a:spcBef>
              <a:defRPr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void </a:t>
            </a:r>
            <a:r>
              <a:rPr lang="en-US" altLang="ko-KR" sz="1400" dirty="0">
                <a:latin typeface="Trebuchet MS" panose="020B0603020202020204" pitchFamily="34" charset="0"/>
              </a:rPr>
              <a:t>merge(int list[], int left, int mid, int right)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j, k, l;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 smtClean="0">
                <a:latin typeface="Trebuchet MS" panose="020B0603020202020204" pitchFamily="34" charset="0"/>
              </a:rPr>
              <a:t>i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=left</a:t>
            </a:r>
            <a:r>
              <a:rPr lang="en-US" altLang="ko-KR" sz="1400" dirty="0">
                <a:latin typeface="Trebuchet MS" panose="020B0603020202020204" pitchFamily="34" charset="0"/>
              </a:rPr>
              <a:t>; j=mid+1; k=left;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분할 정렬된 </a:t>
            </a:r>
            <a:r>
              <a:rPr lang="en-US" altLang="ko-KR" sz="1400" dirty="0">
                <a:latin typeface="Trebuchet MS" panose="020B0603020202020204" pitchFamily="34" charset="0"/>
              </a:rPr>
              <a:t>list</a:t>
            </a:r>
            <a:r>
              <a:rPr lang="ko-KR" altLang="en-US" sz="1400" dirty="0">
                <a:latin typeface="Trebuchet MS" panose="020B0603020202020204" pitchFamily="34" charset="0"/>
              </a:rPr>
              <a:t>의 합병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while(</a:t>
            </a:r>
            <a:r>
              <a:rPr lang="en-US" altLang="ko-KR" sz="1400" dirty="0" err="1" smtClean="0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&lt;=mid &amp;&amp; j&lt;=right){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     </a:t>
            </a:r>
            <a:r>
              <a:rPr lang="en-US" altLang="ko-KR" sz="1400" dirty="0">
                <a:latin typeface="Trebuchet MS" panose="020B0603020202020204" pitchFamily="34" charset="0"/>
              </a:rPr>
              <a:t>if(list[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]&lt;=list[j]) sorted[k++] =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++];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	     </a:t>
            </a:r>
            <a:r>
              <a:rPr lang="en-US" altLang="ko-KR" sz="1400" dirty="0">
                <a:latin typeface="Trebuchet MS" panose="020B0603020202020204" pitchFamily="34" charset="0"/>
              </a:rPr>
              <a:t>else sorted[k++] = list[j++];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737919" y="1763815"/>
            <a:ext cx="7914825" cy="293926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400" dirty="0" smtClean="0">
                <a:latin typeface="Trebuchet MS" panose="020B0603020202020204" pitchFamily="34" charset="0"/>
              </a:rPr>
              <a:t>if(</a:t>
            </a:r>
            <a:r>
              <a:rPr lang="en-US" altLang="ko-KR" sz="1400" dirty="0" err="1" smtClean="0">
                <a:latin typeface="Trebuchet MS" panose="020B0603020202020204" pitchFamily="34" charset="0"/>
              </a:rPr>
              <a:t>i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&gt;mid</a:t>
            </a:r>
            <a:r>
              <a:rPr lang="en-US" altLang="ko-KR" sz="1400" dirty="0">
                <a:latin typeface="Trebuchet MS" panose="020B0603020202020204" pitchFamily="34" charset="0"/>
              </a:rPr>
              <a:t>) 	// </a:t>
            </a:r>
            <a:r>
              <a:rPr lang="ko-KR" altLang="en-US" sz="1400" dirty="0">
                <a:latin typeface="Trebuchet MS" panose="020B0603020202020204" pitchFamily="34" charset="0"/>
              </a:rPr>
              <a:t>남아 있는 레코드의 일괄 복사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    for(l=j; l&lt;=right; l++)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           sorted[k++] = list[l];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else 	// </a:t>
            </a:r>
            <a:r>
              <a:rPr lang="ko-KR" altLang="en-US" sz="1400" dirty="0">
                <a:latin typeface="Trebuchet MS" panose="020B0603020202020204" pitchFamily="34" charset="0"/>
              </a:rPr>
              <a:t>남아 있는 레코드의 일괄 복사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    for(l=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; l&lt;=mid; l++)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            sorted[k++] = list[l];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배열 </a:t>
            </a:r>
            <a:r>
              <a:rPr lang="en-US" altLang="ko-KR" sz="1400" dirty="0">
                <a:latin typeface="Trebuchet MS" panose="020B0603020202020204" pitchFamily="34" charset="0"/>
              </a:rPr>
              <a:t>sorted[]</a:t>
            </a:r>
            <a:r>
              <a:rPr lang="ko-KR" altLang="en-US" sz="1400" dirty="0">
                <a:latin typeface="Trebuchet MS" panose="020B0603020202020204" pitchFamily="34" charset="0"/>
              </a:rPr>
              <a:t>의 리스트를 배열 </a:t>
            </a:r>
            <a:r>
              <a:rPr lang="en-US" altLang="ko-KR" sz="1400" dirty="0">
                <a:latin typeface="Trebuchet MS" panose="020B0603020202020204" pitchFamily="34" charset="0"/>
              </a:rPr>
              <a:t>list[]</a:t>
            </a:r>
            <a:r>
              <a:rPr lang="ko-KR" altLang="en-US" sz="1400" dirty="0">
                <a:latin typeface="Trebuchet MS" panose="020B0603020202020204" pitchFamily="34" charset="0"/>
              </a:rPr>
              <a:t>로 복사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for(l=left; l&lt;=right; l++)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list[l] = sorted[l];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7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모든 경우에 최적인 정렬 알고리즘은 없음</a:t>
            </a:r>
          </a:p>
          <a:p>
            <a:endParaRPr lang="ko-KR" altLang="en-US" dirty="0"/>
          </a:p>
          <a:p>
            <a:r>
              <a:rPr lang="ko-KR" altLang="en-US" dirty="0"/>
              <a:t>각 응용 분야에 적합한 정렬 방법 </a:t>
            </a:r>
            <a:r>
              <a:rPr lang="ko-KR" altLang="en-US" dirty="0" smtClean="0"/>
              <a:t>사용해야 함</a:t>
            </a:r>
            <a:endParaRPr lang="ko-KR" altLang="en-US" dirty="0"/>
          </a:p>
          <a:p>
            <a:pPr lvl="1"/>
            <a:r>
              <a:rPr lang="ko-KR" altLang="en-US" dirty="0"/>
              <a:t>레코드 수의 많고 적음</a:t>
            </a:r>
          </a:p>
          <a:p>
            <a:pPr lvl="1"/>
            <a:r>
              <a:rPr lang="ko-KR" altLang="en-US" dirty="0"/>
              <a:t>레코드 크기의 크고 작음 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의 특성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메모리 내부</a:t>
            </a:r>
            <a:r>
              <a:rPr lang="en-US" altLang="ko-KR" dirty="0"/>
              <a:t>/</a:t>
            </a:r>
            <a:r>
              <a:rPr lang="ko-KR" altLang="en-US" dirty="0"/>
              <a:t>외부 정렬 </a:t>
            </a:r>
          </a:p>
          <a:p>
            <a:endParaRPr lang="ko-KR" altLang="en-US" dirty="0"/>
          </a:p>
          <a:p>
            <a:r>
              <a:rPr lang="ko-KR" altLang="en-US" dirty="0"/>
              <a:t>정렬 알고리즘의 평가 기준</a:t>
            </a:r>
          </a:p>
          <a:p>
            <a:pPr lvl="1"/>
            <a:r>
              <a:rPr lang="ko-KR" altLang="en-US" dirty="0"/>
              <a:t>비교 횟수의 많고 적음</a:t>
            </a:r>
          </a:p>
          <a:p>
            <a:pPr lvl="1"/>
            <a:r>
              <a:rPr lang="ko-KR" altLang="en-US" dirty="0"/>
              <a:t>이동 횟수의 많고 적음</a:t>
            </a:r>
          </a:p>
          <a:p>
            <a:endParaRPr lang="ko-KR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595" y="3248980"/>
            <a:ext cx="32766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11560" y="1583795"/>
            <a:ext cx="8100640" cy="32316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merge_sort</a:t>
            </a:r>
            <a:r>
              <a:rPr lang="en-US" altLang="ko-KR" sz="1400" dirty="0">
                <a:latin typeface="Trebuchet MS" panose="020B0603020202020204" pitchFamily="34" charset="0"/>
              </a:rPr>
              <a:t>(int list[], int left, int right)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int mid;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if(left&lt;right)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mid = (</a:t>
            </a:r>
            <a:r>
              <a:rPr lang="en-US" altLang="ko-KR" sz="1400" dirty="0" err="1">
                <a:latin typeface="Trebuchet MS" panose="020B0603020202020204" pitchFamily="34" charset="0"/>
              </a:rPr>
              <a:t>left+right</a:t>
            </a:r>
            <a:r>
              <a:rPr lang="en-US" altLang="ko-KR" sz="1400" dirty="0">
                <a:latin typeface="Trebuchet MS" panose="020B0603020202020204" pitchFamily="34" charset="0"/>
              </a:rPr>
              <a:t>)/2;              // </a:t>
            </a:r>
            <a:r>
              <a:rPr lang="ko-KR" altLang="en-US" sz="1400" dirty="0">
                <a:latin typeface="Trebuchet MS" panose="020B0603020202020204" pitchFamily="34" charset="0"/>
              </a:rPr>
              <a:t>리스트의 균등분할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merge_sort</a:t>
            </a:r>
            <a:r>
              <a:rPr lang="en-US" altLang="ko-KR" sz="1400" dirty="0">
                <a:latin typeface="Trebuchet MS" panose="020B0603020202020204" pitchFamily="34" charset="0"/>
              </a:rPr>
              <a:t>(list, left, mid);     // </a:t>
            </a:r>
            <a:r>
              <a:rPr lang="ko-KR" altLang="en-US" sz="1400" dirty="0">
                <a:latin typeface="Trebuchet MS" panose="020B0603020202020204" pitchFamily="34" charset="0"/>
              </a:rPr>
              <a:t>부분리스트 정렬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merge_sort</a:t>
            </a:r>
            <a:r>
              <a:rPr lang="en-US" altLang="ko-KR" sz="1400" dirty="0">
                <a:latin typeface="Trebuchet MS" panose="020B0603020202020204" pitchFamily="34" charset="0"/>
              </a:rPr>
              <a:t>(list, mid+1, right);//</a:t>
            </a:r>
            <a:r>
              <a:rPr lang="ko-KR" altLang="en-US" sz="1400" dirty="0">
                <a:latin typeface="Trebuchet MS" panose="020B0603020202020204" pitchFamily="34" charset="0"/>
              </a:rPr>
              <a:t>부분리스트 정렬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merge(list, left, mid, right);    // </a:t>
            </a:r>
            <a:r>
              <a:rPr lang="ko-KR" altLang="en-US" sz="1400" dirty="0">
                <a:latin typeface="Trebuchet MS" panose="020B0603020202020204" pitchFamily="34" charset="0"/>
              </a:rPr>
              <a:t>합병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 }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1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 복잡도</a:t>
            </a:r>
            <a:r>
              <a:rPr lang="en-US" altLang="ko-KR" smtClean="0"/>
              <a:t> </a:t>
            </a:r>
            <a:r>
              <a:rPr lang="ko-KR" altLang="en-US" smtClean="0"/>
              <a:t>분석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비교 횟수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크기 </a:t>
            </a:r>
            <a:r>
              <a:rPr lang="en-US" altLang="ko-KR" dirty="0" smtClean="0">
                <a:latin typeface="Trebuchet MS" panose="020B0603020202020204" pitchFamily="34" charset="0"/>
              </a:rPr>
              <a:t>n</a:t>
            </a:r>
            <a:r>
              <a:rPr lang="ko-KR" altLang="en-US" dirty="0" smtClean="0">
                <a:latin typeface="Trebuchet MS" panose="020B0603020202020204" pitchFamily="34" charset="0"/>
              </a:rPr>
              <a:t>인 리스트를 정확히 균등 분배하므로 </a:t>
            </a:r>
            <a:r>
              <a:rPr lang="en-US" altLang="ko-KR" dirty="0" smtClean="0">
                <a:latin typeface="Trebuchet MS" panose="020B0603020202020204" pitchFamily="34" charset="0"/>
              </a:rPr>
              <a:t>log(n) </a:t>
            </a:r>
            <a:r>
              <a:rPr lang="ko-KR" altLang="en-US" dirty="0" smtClean="0">
                <a:latin typeface="Trebuchet MS" panose="020B0603020202020204" pitchFamily="34" charset="0"/>
              </a:rPr>
              <a:t>개의 패스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각 패스에서 리스트의 모든 레코드 </a:t>
            </a:r>
            <a:r>
              <a:rPr lang="en-US" altLang="ko-KR" dirty="0" smtClean="0">
                <a:latin typeface="Trebuchet MS" panose="020B0603020202020204" pitchFamily="34" charset="0"/>
              </a:rPr>
              <a:t>n</a:t>
            </a:r>
            <a:r>
              <a:rPr lang="ko-KR" altLang="en-US" dirty="0" smtClean="0">
                <a:latin typeface="Trebuchet MS" panose="020B0603020202020204" pitchFamily="34" charset="0"/>
              </a:rPr>
              <a:t>개를 비교하므로 </a:t>
            </a:r>
            <a:r>
              <a:rPr lang="en-US" altLang="ko-KR" dirty="0" smtClean="0">
                <a:latin typeface="Trebuchet MS" panose="020B0603020202020204" pitchFamily="34" charset="0"/>
              </a:rPr>
              <a:t>n</a:t>
            </a:r>
            <a:r>
              <a:rPr lang="ko-KR" altLang="en-US" dirty="0" smtClean="0">
                <a:latin typeface="Trebuchet MS" panose="020B0603020202020204" pitchFamily="34" charset="0"/>
              </a:rPr>
              <a:t>번의 비교 연산</a:t>
            </a:r>
            <a:r>
              <a:rPr lang="en-US" altLang="ko-KR" dirty="0" smtClean="0">
                <a:latin typeface="Trebuchet MS" panose="020B0603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이동 횟수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레코드의 이동이 각 패스에서 </a:t>
            </a:r>
            <a:r>
              <a:rPr lang="en-US" altLang="ko-KR" dirty="0" smtClean="0">
                <a:latin typeface="Trebuchet MS" panose="020B0603020202020204" pitchFamily="34" charset="0"/>
              </a:rPr>
              <a:t>2n</a:t>
            </a:r>
            <a:r>
              <a:rPr lang="ko-KR" altLang="en-US" dirty="0" smtClean="0">
                <a:latin typeface="Trebuchet MS" panose="020B0603020202020204" pitchFamily="34" charset="0"/>
              </a:rPr>
              <a:t>번 발생하므로 전체 레코드의 이동은 </a:t>
            </a:r>
            <a:r>
              <a:rPr lang="en-US" altLang="ko-KR" dirty="0" smtClean="0">
                <a:latin typeface="Trebuchet MS" panose="020B0603020202020204" pitchFamily="34" charset="0"/>
              </a:rPr>
              <a:t>2n*log(n)</a:t>
            </a:r>
            <a:r>
              <a:rPr lang="ko-KR" altLang="en-US" dirty="0" smtClean="0">
                <a:latin typeface="Trebuchet MS" panose="020B0603020202020204" pitchFamily="34" charset="0"/>
              </a:rPr>
              <a:t>번 발생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레코드의 크기가 큰 경우에는 매우 큰 시간적 낭비 초래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>
                <a:latin typeface="Trebuchet MS" panose="020B0603020202020204" pitchFamily="34" charset="0"/>
              </a:rPr>
              <a:t>레코드를 연결 리스트로 구성하여 합병 정렬할 경우</a:t>
            </a:r>
            <a:r>
              <a:rPr lang="en-US" altLang="ko-KR" dirty="0" smtClean="0">
                <a:latin typeface="Trebuchet MS" panose="020B0603020202020204" pitchFamily="34" charset="0"/>
              </a:rPr>
              <a:t>, </a:t>
            </a:r>
            <a:r>
              <a:rPr lang="ko-KR" altLang="en-US" dirty="0" smtClean="0">
                <a:latin typeface="Trebuchet MS" panose="020B0603020202020204" pitchFamily="34" charset="0"/>
              </a:rPr>
              <a:t>매우 효율적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buClr>
                <a:srgbClr val="EBA9D0"/>
              </a:buClr>
            </a:pPr>
            <a:r>
              <a:rPr lang="ko-KR" altLang="en-US" dirty="0" smtClean="0">
                <a:latin typeface="Trebuchet MS" panose="020B0603020202020204" pitchFamily="34" charset="0"/>
              </a:rPr>
              <a:t>최적</a:t>
            </a:r>
            <a:r>
              <a:rPr lang="en-US" altLang="ko-KR" dirty="0" smtClean="0">
                <a:latin typeface="Trebuchet MS" panose="020B0603020202020204" pitchFamily="34" charset="0"/>
              </a:rPr>
              <a:t>, </a:t>
            </a:r>
            <a:r>
              <a:rPr lang="ko-KR" altLang="en-US" dirty="0" smtClean="0">
                <a:latin typeface="Trebuchet MS" panose="020B0603020202020204" pitchFamily="34" charset="0"/>
              </a:rPr>
              <a:t>평균</a:t>
            </a:r>
            <a:r>
              <a:rPr lang="en-US" altLang="ko-KR" dirty="0" smtClean="0">
                <a:latin typeface="Trebuchet MS" panose="020B0603020202020204" pitchFamily="34" charset="0"/>
              </a:rPr>
              <a:t>, </a:t>
            </a:r>
            <a:r>
              <a:rPr lang="ko-KR" altLang="en-US" dirty="0" smtClean="0">
                <a:latin typeface="Trebuchet MS" panose="020B0603020202020204" pitchFamily="34" charset="0"/>
              </a:rPr>
              <a:t>최악의 경우 큰 차이 없이 </a:t>
            </a:r>
            <a:r>
              <a:rPr lang="en-US" altLang="ko-KR" dirty="0" smtClean="0">
                <a:latin typeface="Trebuchet MS" panose="020B0603020202020204" pitchFamily="34" charset="0"/>
              </a:rPr>
              <a:t>O(n*log(n))</a:t>
            </a:r>
            <a:r>
              <a:rPr lang="ko-KR" altLang="en-US" dirty="0" smtClean="0">
                <a:latin typeface="Trebuchet MS" panose="020B0603020202020204" pitchFamily="34" charset="0"/>
              </a:rPr>
              <a:t>의 복잡도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buClr>
                <a:srgbClr val="EBA9D0"/>
              </a:buClr>
            </a:pPr>
            <a:r>
              <a:rPr lang="ko-KR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안정적이며 데이터의 초기 분산 순서에 영향을 덜 받음</a:t>
            </a:r>
            <a:r>
              <a:rPr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퀵정렬</a:t>
            </a:r>
            <a:r>
              <a:rPr lang="en-US" altLang="ko-KR" smtClean="0"/>
              <a:t>(quick sort)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평균적으로 가장 빠른 정렬 방법</a:t>
            </a:r>
          </a:p>
          <a:p>
            <a:pPr eaLnBrk="1" hangingPunct="1"/>
            <a:r>
              <a:rPr lang="ko-KR" altLang="en-US" sz="2000" dirty="0" err="1" smtClean="0"/>
              <a:t>분할정복법</a:t>
            </a:r>
            <a:r>
              <a:rPr lang="ko-KR" altLang="en-US" sz="2000" dirty="0" smtClean="0"/>
              <a:t> 사용</a:t>
            </a:r>
          </a:p>
          <a:p>
            <a:pPr eaLnBrk="1" hangingPunct="1"/>
            <a:r>
              <a:rPr lang="ko-KR" altLang="en-US" sz="2000" dirty="0" smtClean="0"/>
              <a:t>리스트를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부분리스트로 </a:t>
            </a:r>
            <a:r>
              <a:rPr lang="ko-KR" altLang="en-US" sz="2000" dirty="0" err="1" smtClean="0"/>
              <a:t>비균등</a:t>
            </a:r>
            <a:r>
              <a:rPr lang="ko-KR" altLang="en-US" sz="2000" dirty="0" smtClean="0"/>
              <a:t> 분할하고</a:t>
            </a:r>
            <a:r>
              <a:rPr lang="en-US" altLang="ko-KR" sz="2000" dirty="0" smtClean="0"/>
              <a:t>,                                   </a:t>
            </a:r>
            <a:r>
              <a:rPr lang="ko-KR" altLang="en-US" sz="2000" dirty="0" smtClean="0"/>
              <a:t>각각의 부분리스트를 다시 </a:t>
            </a:r>
            <a:r>
              <a:rPr lang="ko-KR" altLang="en-US" sz="2000" dirty="0" err="1" smtClean="0"/>
              <a:t>퀵정렬함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재귀호출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  <a:p>
            <a:pPr eaLnBrk="1" hangingPunct="1"/>
            <a:endParaRPr lang="en-US" altLang="ko-KR" sz="2000" dirty="0" smtClean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3519010"/>
            <a:ext cx="4124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 정렬 알고리즘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612648" y="1853825"/>
            <a:ext cx="7470775" cy="21177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(int list[], int left, int right)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{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  if(left&lt;right){  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     int q=partition(list, left, right);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     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(list, left, q-1);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     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(list, q+1, right);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   }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 dirty="0">
                <a:latin typeface="Trebuchet MS" panose="020B0603020202020204" pitchFamily="34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분할 과정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1610" y="1538790"/>
            <a:ext cx="6390710" cy="5034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partition </a:t>
            </a:r>
            <a:r>
              <a:rPr lang="ko-KR" altLang="en-US" smtClean="0"/>
              <a:t>함수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881590" y="1572987"/>
            <a:ext cx="7470775" cy="49613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int partition(int list[], int left, int right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 </a:t>
            </a: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	int pivot, temp;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low,high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	low = left;              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	high = right+1;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	pivot = list[left]; 	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do {	do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 			low++;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while(low&lt;=right &amp;&amp;list[low]&lt;pivot);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do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 			high--;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while(high&gt;=left &amp;&amp; list[high]&gt;pivot);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if(low&lt;high) SWAP(list[low], list[high], temp);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} while(low&lt;high);	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            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SWAP(list[left], list[high], temp);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return high;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93987" y="2252662"/>
            <a:ext cx="39909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9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partition </a:t>
            </a:r>
            <a:r>
              <a:rPr lang="ko-KR" altLang="en-US" smtClean="0"/>
              <a:t>함수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609245" y="1628800"/>
            <a:ext cx="7968200" cy="21175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(int list[], int left, int right)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if (left&lt;right) {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int q = partition(list, left, right);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(list, left, q - 1);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(list, q + 1, right);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 smtClean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partition </a:t>
            </a:r>
            <a:r>
              <a:rPr lang="ko-KR" altLang="en-US" smtClean="0"/>
              <a:t>함수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616395" y="1718810"/>
            <a:ext cx="7871040" cy="36686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main(void)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n = MAX_SIZE;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srand</a:t>
            </a:r>
            <a:r>
              <a:rPr lang="en-US" altLang="ko-KR" sz="1400" dirty="0">
                <a:latin typeface="Trebuchet MS" panose="020B0603020202020204" pitchFamily="34" charset="0"/>
              </a:rPr>
              <a:t>(time(NULL));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     	// </a:t>
            </a:r>
            <a:r>
              <a:rPr lang="ko-KR" altLang="en-US" sz="1400" dirty="0" err="1">
                <a:latin typeface="Trebuchet MS" panose="020B0603020202020204" pitchFamily="34" charset="0"/>
              </a:rPr>
              <a:t>난수</a:t>
            </a:r>
            <a:r>
              <a:rPr lang="ko-KR" altLang="en-US" sz="1400" dirty="0">
                <a:latin typeface="Trebuchet MS" panose="020B0603020202020204" pitchFamily="34" charset="0"/>
              </a:rPr>
              <a:t> 생성 및 출력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 rand() % 100;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quick_sort</a:t>
            </a:r>
            <a:r>
              <a:rPr lang="en-US" altLang="ko-KR" sz="1400" dirty="0">
                <a:latin typeface="Trebuchet MS" panose="020B0603020202020204" pitchFamily="34" charset="0"/>
              </a:rPr>
              <a:t>(list, 0, n-1); // </a:t>
            </a:r>
            <a:r>
              <a:rPr lang="ko-KR" altLang="en-US" sz="1400" dirty="0" err="1">
                <a:latin typeface="Trebuchet MS" panose="020B0603020202020204" pitchFamily="34" charset="0"/>
              </a:rPr>
              <a:t>퀵정렬</a:t>
            </a:r>
            <a:r>
              <a:rPr lang="ko-KR" altLang="en-US" sz="1400" dirty="0">
                <a:latin typeface="Trebuchet MS" panose="020B0603020202020204" pitchFamily="34" charset="0"/>
              </a:rPr>
              <a:t> 호출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&lt;n;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",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8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 정렬 복잡도 분석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Clr>
                <a:srgbClr val="EBA9D0"/>
              </a:buClr>
            </a:pPr>
            <a:r>
              <a:rPr lang="ko-KR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최선의 경우</a:t>
            </a:r>
            <a:r>
              <a:rPr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ko-KR" altLang="en-US" dirty="0" smtClean="0">
                <a:latin typeface="Trebuchet MS" panose="020B0603020202020204" pitchFamily="34" charset="0"/>
              </a:rPr>
              <a:t>거의 균등한 리스트로 분할되는 경우</a:t>
            </a:r>
            <a:r>
              <a:rPr lang="en-US" altLang="ko-KR" dirty="0" smtClean="0">
                <a:latin typeface="Trebuchet MS" panose="020B0603020202020204" pitchFamily="34" charset="0"/>
              </a:rPr>
              <a:t>)</a:t>
            </a:r>
            <a:endParaRPr lang="ko-KR" altLang="en-US" dirty="0" smtClean="0">
              <a:latin typeface="Trebuchet MS" panose="020B0603020202020204" pitchFamily="34" charset="0"/>
            </a:endParaRP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패스 수</a:t>
            </a:r>
            <a:r>
              <a:rPr lang="en-US" altLang="ko-KR" dirty="0" smtClean="0">
                <a:latin typeface="Trebuchet MS" panose="020B0603020202020204" pitchFamily="34" charset="0"/>
              </a:rPr>
              <a:t>: log(n)</a:t>
            </a:r>
          </a:p>
          <a:p>
            <a:pPr lvl="2" eaLnBrk="1" hangingPunct="1"/>
            <a:r>
              <a:rPr lang="en-US" altLang="ko-KR" sz="1600" dirty="0" smtClean="0">
                <a:latin typeface="Trebuchet MS" panose="020B0603020202020204" pitchFamily="34" charset="0"/>
              </a:rPr>
              <a:t>2-&gt;1</a:t>
            </a:r>
          </a:p>
          <a:p>
            <a:pPr lvl="2" eaLnBrk="1" hangingPunct="1"/>
            <a:r>
              <a:rPr lang="en-US" altLang="ko-KR" sz="1600" dirty="0" smtClean="0">
                <a:latin typeface="Trebuchet MS" panose="020B0603020202020204" pitchFamily="34" charset="0"/>
              </a:rPr>
              <a:t>4-&gt;2</a:t>
            </a:r>
          </a:p>
          <a:p>
            <a:pPr lvl="2" eaLnBrk="1" hangingPunct="1"/>
            <a:r>
              <a:rPr lang="en-US" altLang="ko-KR" sz="1600" dirty="0" smtClean="0">
                <a:latin typeface="Trebuchet MS" panose="020B0603020202020204" pitchFamily="34" charset="0"/>
              </a:rPr>
              <a:t>8-&gt;3</a:t>
            </a:r>
          </a:p>
          <a:p>
            <a:pPr lvl="2" eaLnBrk="1" hangingPunct="1"/>
            <a:r>
              <a:rPr lang="en-US" altLang="ko-KR" sz="1600" dirty="0" smtClean="0">
                <a:latin typeface="Trebuchet MS" panose="020B0603020202020204" pitchFamily="34" charset="0"/>
              </a:rPr>
              <a:t>…</a:t>
            </a:r>
          </a:p>
          <a:p>
            <a:pPr lvl="2" eaLnBrk="1" hangingPunct="1"/>
            <a:r>
              <a:rPr lang="en-US" altLang="ko-KR" sz="1600" dirty="0" smtClean="0">
                <a:latin typeface="Trebuchet MS" panose="020B0603020202020204" pitchFamily="34" charset="0"/>
              </a:rPr>
              <a:t>n-&gt;log</a:t>
            </a:r>
            <a:r>
              <a:rPr lang="en-US" altLang="ko-KR" sz="1600" baseline="-25000" dirty="0" smtClean="0">
                <a:latin typeface="Trebuchet MS" panose="020B0603020202020204" pitchFamily="34" charset="0"/>
              </a:rPr>
              <a:t>(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n)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각 패스 안에서의 </a:t>
            </a:r>
            <a:r>
              <a:rPr lang="ko-KR" altLang="en-US" dirty="0" err="1" smtClean="0">
                <a:latin typeface="Trebuchet MS" panose="020B0603020202020204" pitchFamily="34" charset="0"/>
              </a:rPr>
              <a:t>비교횟수</a:t>
            </a:r>
            <a:r>
              <a:rPr lang="en-US" altLang="ko-KR" dirty="0" smtClean="0">
                <a:latin typeface="Trebuchet MS" panose="020B0603020202020204" pitchFamily="34" charset="0"/>
              </a:rPr>
              <a:t>: n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총 </a:t>
            </a:r>
            <a:r>
              <a:rPr lang="ko-KR" altLang="en-US" dirty="0" err="1" smtClean="0">
                <a:latin typeface="Trebuchet MS" panose="020B0603020202020204" pitchFamily="34" charset="0"/>
              </a:rPr>
              <a:t>비교횟수</a:t>
            </a:r>
            <a:r>
              <a:rPr lang="en-US" altLang="ko-KR" dirty="0" smtClean="0">
                <a:latin typeface="Trebuchet MS" panose="020B0603020202020204" pitchFamily="34" charset="0"/>
              </a:rPr>
              <a:t>: n*log(n)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총 </a:t>
            </a:r>
            <a:r>
              <a:rPr lang="ko-KR" altLang="en-US" dirty="0" err="1" smtClean="0">
                <a:latin typeface="Trebuchet MS" panose="020B0603020202020204" pitchFamily="34" charset="0"/>
              </a:rPr>
              <a:t>이동횟수</a:t>
            </a:r>
            <a:r>
              <a:rPr lang="en-US" altLang="ko-KR" dirty="0" smtClean="0">
                <a:latin typeface="Trebuchet MS" panose="020B0603020202020204" pitchFamily="34" charset="0"/>
              </a:rPr>
              <a:t>: </a:t>
            </a:r>
            <a:r>
              <a:rPr lang="ko-KR" altLang="en-US" dirty="0" err="1" smtClean="0">
                <a:latin typeface="Trebuchet MS" panose="020B0603020202020204" pitchFamily="34" charset="0"/>
              </a:rPr>
              <a:t>비교횟수에</a:t>
            </a:r>
            <a:r>
              <a:rPr lang="ko-KR" altLang="en-US" dirty="0" smtClean="0">
                <a:latin typeface="Trebuchet MS" panose="020B0603020202020204" pitchFamily="34" charset="0"/>
              </a:rPr>
              <a:t> 비하여 적으므로 무시 가능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>
              <a:latin typeface="Trebuchet MS" panose="020B0603020202020204" pitchFamily="34" charset="0"/>
            </a:endParaRP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85" y="2213865"/>
            <a:ext cx="40576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단순하지만 비효율적인 방법 </a:t>
            </a:r>
          </a:p>
          <a:p>
            <a:pPr lvl="1"/>
            <a:r>
              <a:rPr lang="ko-KR" altLang="en-US" dirty="0" err="1"/>
              <a:t>삽입정렬</a:t>
            </a:r>
            <a:r>
              <a:rPr lang="en-US" altLang="ko-KR" dirty="0"/>
              <a:t>, </a:t>
            </a:r>
            <a:r>
              <a:rPr lang="ko-KR" altLang="en-US" dirty="0" err="1"/>
              <a:t>선택정렬</a:t>
            </a:r>
            <a:r>
              <a:rPr lang="en-US" altLang="ko-KR" dirty="0"/>
              <a:t>, </a:t>
            </a:r>
            <a:r>
              <a:rPr lang="ko-KR" altLang="en-US" dirty="0" err="1"/>
              <a:t>버블정렬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복잡하지만 효율적인 방법 </a:t>
            </a:r>
          </a:p>
          <a:p>
            <a:pPr lvl="1"/>
            <a:r>
              <a:rPr lang="ko-KR" altLang="en-US" dirty="0" err="1"/>
              <a:t>퀵정렬</a:t>
            </a:r>
            <a:r>
              <a:rPr lang="en-US" altLang="ko-KR" dirty="0"/>
              <a:t>, </a:t>
            </a:r>
            <a:r>
              <a:rPr lang="ko-KR" altLang="en-US" dirty="0" err="1"/>
              <a:t>히프정렬</a:t>
            </a:r>
            <a:r>
              <a:rPr lang="en-US" altLang="ko-KR" dirty="0"/>
              <a:t>, </a:t>
            </a:r>
            <a:r>
              <a:rPr lang="ko-KR" altLang="en-US" dirty="0" err="1"/>
              <a:t>합병정렬</a:t>
            </a:r>
            <a:r>
              <a:rPr lang="en-US" altLang="ko-KR" dirty="0"/>
              <a:t>, </a:t>
            </a:r>
            <a:r>
              <a:rPr lang="ko-KR" altLang="en-US" dirty="0" err="1"/>
              <a:t>기수정렬</a:t>
            </a:r>
            <a:r>
              <a:rPr lang="ko-KR" altLang="en-US" dirty="0"/>
              <a:t> 등</a:t>
            </a:r>
          </a:p>
          <a:p>
            <a:endParaRPr lang="ko-KR" alt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457200" y="1223963"/>
            <a:ext cx="49244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altLang="ko-KR" sz="1600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3429000"/>
            <a:ext cx="4410490" cy="2974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퀵정렬 복잡도 분석</a:t>
            </a:r>
            <a:r>
              <a:rPr lang="en-US" altLang="ko-KR" smtClean="0"/>
              <a:t>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56418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최악의 경우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극도로 불균등한 리스트로 분할되는 경우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  <a:p>
            <a:pPr lvl="1" eaLnBrk="1" hangingPunct="1"/>
            <a:r>
              <a:rPr lang="ko-KR" altLang="en-US" sz="1800" dirty="0" smtClean="0"/>
              <a:t>패스 수</a:t>
            </a:r>
            <a:r>
              <a:rPr lang="en-US" altLang="ko-KR" sz="1800" dirty="0" smtClean="0"/>
              <a:t>: n</a:t>
            </a:r>
          </a:p>
          <a:p>
            <a:pPr lvl="1" eaLnBrk="1" hangingPunct="1"/>
            <a:r>
              <a:rPr lang="ko-KR" altLang="en-US" sz="1800" dirty="0" smtClean="0"/>
              <a:t>각 패스 안에서의 </a:t>
            </a:r>
            <a:r>
              <a:rPr lang="ko-KR" altLang="en-US" sz="1800" dirty="0" err="1" smtClean="0"/>
              <a:t>비교횟수</a:t>
            </a:r>
            <a:r>
              <a:rPr lang="en-US" altLang="ko-KR" sz="1800" dirty="0" smtClean="0"/>
              <a:t>: n</a:t>
            </a:r>
          </a:p>
          <a:p>
            <a:pPr lvl="1" eaLnBrk="1" hangingPunct="1"/>
            <a:r>
              <a:rPr lang="ko-KR" altLang="en-US" sz="1800" dirty="0" smtClean="0"/>
              <a:t>총 </a:t>
            </a:r>
            <a:r>
              <a:rPr lang="ko-KR" altLang="en-US" sz="1800" dirty="0" err="1" smtClean="0"/>
              <a:t>비교횟수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n</a:t>
            </a:r>
            <a:r>
              <a:rPr lang="en-US" altLang="ko-KR" sz="1800" baseline="30000" dirty="0" err="1" smtClean="0"/>
              <a:t>2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800" dirty="0" smtClean="0"/>
              <a:t>총 </a:t>
            </a:r>
            <a:r>
              <a:rPr lang="ko-KR" altLang="en-US" sz="1800" dirty="0" err="1" smtClean="0"/>
              <a:t>이동횟수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무시 가능</a:t>
            </a:r>
          </a:p>
          <a:p>
            <a:pPr lvl="1" eaLnBrk="1" hangingPunct="1"/>
            <a:r>
              <a:rPr lang="en-US" altLang="ko-KR" sz="1800" dirty="0" smtClean="0"/>
              <a:t>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이미 정렬된 리스트를 정렬할 경우</a:t>
            </a:r>
            <a:endParaRPr lang="en-US" altLang="ko-KR" sz="1800" dirty="0" smtClean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r>
              <a:rPr lang="ko-KR" altLang="en-US" sz="1800" dirty="0" err="1" smtClean="0">
                <a:latin typeface="Lucida Console" pitchFamily="49" charset="0"/>
              </a:rPr>
              <a:t>중간값</a:t>
            </a:r>
            <a:r>
              <a:rPr lang="en-US" altLang="ko-KR" sz="1800" dirty="0" smtClean="0">
                <a:latin typeface="Lucida Console" pitchFamily="49" charset="0"/>
              </a:rPr>
              <a:t>(medium)</a:t>
            </a:r>
            <a:r>
              <a:rPr lang="ko-KR" altLang="en-US" sz="1800" dirty="0" smtClean="0">
                <a:latin typeface="Lucida Console" pitchFamily="49" charset="0"/>
              </a:rPr>
              <a:t>을</a:t>
            </a:r>
            <a:r>
              <a:rPr lang="en-US" altLang="ko-KR" sz="1800" dirty="0" smtClean="0">
                <a:latin typeface="Lucida Console" pitchFamily="49" charset="0"/>
              </a:rPr>
              <a:t> </a:t>
            </a:r>
            <a:r>
              <a:rPr lang="ko-KR" altLang="en-US" sz="1800" dirty="0" smtClean="0">
                <a:latin typeface="Lucida Console" pitchFamily="49" charset="0"/>
              </a:rPr>
              <a:t>피벗으로 선택하면 불균등 분할 완화 가능</a:t>
            </a:r>
            <a:endParaRPr lang="en-US" altLang="ko-KR" sz="1800" dirty="0" smtClean="0">
              <a:latin typeface="Lucida Console" pitchFamily="49" charset="0"/>
            </a:endParaRPr>
          </a:p>
          <a:p>
            <a:pPr lvl="1" eaLnBrk="1" hangingPunct="1"/>
            <a:endParaRPr lang="ko-KR" altLang="en-US" sz="1800" dirty="0" smtClean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78850"/>
            <a:ext cx="37846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91580" y="3795325"/>
            <a:ext cx="43640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(1 2  3  4  5  6  7  8  9)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 (2  3  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 (3  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  3 (4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  3  4 (5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                    ...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1  2  3  4  5  6  7  8  9 </a:t>
            </a:r>
          </a:p>
          <a:p>
            <a:pPr latinLnBrk="0"/>
            <a:endParaRPr lang="en-US" altLang="ko-KR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  <a:r>
              <a:rPr lang="en-US" altLang="ko-KR" smtClean="0"/>
              <a:t>(Radix Sort)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85125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>
                <a:latin typeface="Trebuchet MS" panose="020B0603020202020204" pitchFamily="34" charset="0"/>
              </a:rPr>
              <a:t>대부분의 정렬 방법들은 레코드들을 비교함으로써 정렬 수행</a:t>
            </a:r>
          </a:p>
          <a:p>
            <a:pPr eaLnBrk="1" hangingPunct="1"/>
            <a:r>
              <a:rPr lang="ko-KR" altLang="en-US" sz="2000" b="1" dirty="0" smtClean="0">
                <a:latin typeface="Trebuchet MS" panose="020B0603020202020204" pitchFamily="34" charset="0"/>
              </a:rPr>
              <a:t>기수 정렬</a:t>
            </a:r>
            <a:r>
              <a:rPr lang="en-US" altLang="ko-KR" sz="2000" b="1" dirty="0" smtClean="0">
                <a:latin typeface="Trebuchet MS" panose="020B0603020202020204" pitchFamily="34" charset="0"/>
              </a:rPr>
              <a:t>(radix sort)</a:t>
            </a:r>
            <a:r>
              <a:rPr lang="ko-KR" altLang="en-US" sz="2000" b="1" dirty="0" smtClean="0">
                <a:latin typeface="Trebuchet MS" panose="020B0603020202020204" pitchFamily="34" charset="0"/>
              </a:rPr>
              <a:t>은 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레코드를 비교하지 않고 정렬 수행</a:t>
            </a:r>
          </a:p>
          <a:p>
            <a:pPr lvl="1" eaLnBrk="1" hangingPunct="1"/>
            <a:r>
              <a:rPr lang="ko-KR" altLang="en-US" sz="1800" dirty="0" smtClean="0">
                <a:latin typeface="Trebuchet MS" panose="020B0603020202020204" pitchFamily="34" charset="0"/>
              </a:rPr>
              <a:t>비교에 의한 정렬의 하한인 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O(n*log(n)) </a:t>
            </a:r>
            <a:r>
              <a:rPr lang="ko-KR" altLang="en-US" sz="1800" dirty="0" smtClean="0">
                <a:latin typeface="Trebuchet MS" panose="020B0603020202020204" pitchFamily="34" charset="0"/>
              </a:rPr>
              <a:t>보다 좋을 수 있음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 </a:t>
            </a:r>
          </a:p>
          <a:p>
            <a:pPr lvl="1" eaLnBrk="1" hangingPunct="1"/>
            <a:r>
              <a:rPr lang="ko-KR" altLang="en-US" sz="1800" dirty="0" smtClean="0">
                <a:latin typeface="Trebuchet MS" panose="020B0603020202020204" pitchFamily="34" charset="0"/>
              </a:rPr>
              <a:t>기수 정렬은 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O(</a:t>
            </a:r>
            <a:r>
              <a:rPr lang="en-US" altLang="ko-KR" sz="1800" dirty="0" err="1" smtClean="0">
                <a:latin typeface="Trebuchet MS" panose="020B0603020202020204" pitchFamily="34" charset="0"/>
              </a:rPr>
              <a:t>dn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) </a:t>
            </a:r>
            <a:r>
              <a:rPr lang="ko-KR" altLang="en-US" sz="1800" dirty="0" smtClean="0">
                <a:latin typeface="Trebuchet MS" panose="020B0603020202020204" pitchFamily="34" charset="0"/>
              </a:rPr>
              <a:t>의 시간적복잡도를 가짐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(</a:t>
            </a:r>
            <a:r>
              <a:rPr lang="ko-KR" altLang="en-US" sz="1800" dirty="0" smtClean="0">
                <a:latin typeface="Trebuchet MS" panose="020B0603020202020204" pitchFamily="34" charset="0"/>
              </a:rPr>
              <a:t>대부분 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d&lt;10 </a:t>
            </a:r>
            <a:r>
              <a:rPr lang="ko-KR" altLang="en-US" sz="1800" dirty="0" smtClean="0">
                <a:latin typeface="Trebuchet MS" panose="020B0603020202020204" pitchFamily="34" charset="0"/>
              </a:rPr>
              <a:t>이하</a:t>
            </a:r>
            <a:r>
              <a:rPr lang="en-US" altLang="ko-KR" sz="1800" dirty="0" smtClean="0">
                <a:latin typeface="Trebuchet MS" panose="020B0603020202020204" pitchFamily="34" charset="0"/>
              </a:rPr>
              <a:t>)</a:t>
            </a:r>
            <a:endParaRPr lang="ko-KR" altLang="en-US" sz="1800" dirty="0" smtClean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  <a:endParaRPr lang="en-US" altLang="ko-KR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한자리수</a:t>
            </a:r>
            <a:r>
              <a:rPr lang="ko-KR" altLang="en-US" sz="2000" dirty="0"/>
              <a:t> </a:t>
            </a:r>
            <a:r>
              <a:rPr lang="en-US" altLang="ko-KR" sz="2000" dirty="0"/>
              <a:t>(8, 2, 7, 3, 5)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기수정렬</a:t>
            </a:r>
            <a:r>
              <a:rPr lang="ko-KR" altLang="en-US" sz="2000" dirty="0"/>
              <a:t>		</a:t>
            </a:r>
          </a:p>
          <a:p>
            <a:r>
              <a:rPr lang="ko-KR" altLang="en-US" sz="2000" dirty="0"/>
              <a:t>단순히 </a:t>
            </a:r>
            <a:r>
              <a:rPr lang="ko-KR" altLang="en-US" sz="2000" dirty="0" err="1"/>
              <a:t>자리수에</a:t>
            </a:r>
            <a:r>
              <a:rPr lang="ko-KR" altLang="en-US" sz="2000" dirty="0"/>
              <a:t> 따라 </a:t>
            </a:r>
            <a:r>
              <a:rPr lang="ko-KR" altLang="en-US" sz="2000" dirty="0" err="1"/>
              <a:t>버켓</a:t>
            </a:r>
            <a:r>
              <a:rPr lang="en-US" altLang="ko-KR" sz="2000" dirty="0"/>
              <a:t>(bucket)</a:t>
            </a:r>
            <a:r>
              <a:rPr lang="ko-KR" altLang="en-US" sz="2000" dirty="0"/>
              <a:t>에 넣었다가 꺼내면 정렬됨</a:t>
            </a:r>
          </a:p>
          <a:p>
            <a:endParaRPr lang="ko-KR" altLang="en-US" sz="2000" dirty="0"/>
          </a:p>
        </p:txBody>
      </p:sp>
      <p:sp>
        <p:nvSpPr>
          <p:cNvPr id="44035" name="Rectangle 8"/>
          <p:cNvSpPr>
            <a:spLocks noChangeArrowheads="1"/>
          </p:cNvSpPr>
          <p:nvPr/>
        </p:nvSpPr>
        <p:spPr bwMode="auto">
          <a:xfrm>
            <a:off x="746125" y="1314450"/>
            <a:ext cx="77406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ko-KR" altLang="en-US" dirty="0">
              <a:latin typeface="Lucida Console" pitchFamily="49" charset="0"/>
              <a:ea typeface="HY엽서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2573905"/>
            <a:ext cx="5085565" cy="376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/>
              <a:t>만약 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자리수이면</a:t>
            </a:r>
            <a:r>
              <a:rPr lang="en-US" altLang="ko-KR" sz="1800" dirty="0" smtClean="0"/>
              <a:t>? (28, 93, 39, 81, 62, 72, 38, 26) </a:t>
            </a:r>
          </a:p>
          <a:p>
            <a:pPr eaLnBrk="1" hangingPunct="1"/>
            <a:r>
              <a:rPr lang="ko-KR" altLang="en-US" sz="1800" dirty="0" smtClean="0"/>
              <a:t>낮은 자리수로 먼저 분류한 다음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순서대로 읽어서 다시 높은 자리수로 분류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2470661"/>
            <a:ext cx="8217116" cy="4002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알고리즘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701675" y="1718810"/>
            <a:ext cx="7470775" cy="23336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RadixSort(list, n):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/>
            </a:r>
            <a:br>
              <a:rPr lang="en-US" altLang="ko-KR" sz="1400">
                <a:latin typeface="Trebuchet MS" panose="020B0603020202020204" pitchFamily="34" charset="0"/>
              </a:rPr>
            </a:br>
            <a:endParaRPr lang="en-US" altLang="ko-KR" sz="140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for d←LSD</a:t>
            </a:r>
            <a:r>
              <a:rPr lang="ko-KR" altLang="en-US" sz="1400">
                <a:latin typeface="Trebuchet MS" panose="020B0603020202020204" pitchFamily="34" charset="0"/>
              </a:rPr>
              <a:t>의 위치 </a:t>
            </a:r>
            <a:r>
              <a:rPr lang="en-US" altLang="ko-KR" sz="1400">
                <a:latin typeface="Trebuchet MS" panose="020B0603020202020204" pitchFamily="34" charset="0"/>
              </a:rPr>
              <a:t>to MSD</a:t>
            </a:r>
            <a:r>
              <a:rPr lang="ko-KR" altLang="en-US" sz="1400">
                <a:latin typeface="Trebuchet MS" panose="020B0603020202020204" pitchFamily="34" charset="0"/>
              </a:rPr>
              <a:t>의 위치 </a:t>
            </a:r>
            <a:r>
              <a:rPr lang="en-US" altLang="ko-KR" sz="1400">
                <a:latin typeface="Trebuchet MS" panose="020B0603020202020204" pitchFamily="34" charset="0"/>
              </a:rPr>
              <a:t>do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  d</a:t>
            </a:r>
            <a:r>
              <a:rPr lang="ko-KR" altLang="en-US" sz="1400">
                <a:latin typeface="Trebuchet MS" panose="020B0603020202020204" pitchFamily="34" charset="0"/>
              </a:rPr>
              <a:t>번째 자릿수에 따라 </a:t>
            </a:r>
            <a:r>
              <a:rPr lang="en-US" altLang="ko-KR" sz="1400">
                <a:latin typeface="Trebuchet MS" panose="020B0603020202020204" pitchFamily="34" charset="0"/>
              </a:rPr>
              <a:t>0</a:t>
            </a:r>
            <a:r>
              <a:rPr lang="ko-KR" altLang="en-US" sz="1400">
                <a:latin typeface="Trebuchet MS" panose="020B0603020202020204" pitchFamily="34" charset="0"/>
              </a:rPr>
              <a:t>번부터 </a:t>
            </a:r>
            <a:r>
              <a:rPr lang="en-US" altLang="ko-KR" sz="1400">
                <a:latin typeface="Trebuchet MS" panose="020B0603020202020204" pitchFamily="34" charset="0"/>
              </a:rPr>
              <a:t>9</a:t>
            </a:r>
            <a:r>
              <a:rPr lang="ko-KR" altLang="en-US" sz="1400">
                <a:latin typeface="Trebuchet MS" panose="020B0603020202020204" pitchFamily="34" charset="0"/>
              </a:rPr>
              <a:t>번 버켓에 넣는다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  </a:t>
            </a:r>
            <a:r>
              <a:rPr lang="ko-KR" altLang="en-US" sz="1400">
                <a:latin typeface="Trebuchet MS" panose="020B0603020202020204" pitchFamily="34" charset="0"/>
              </a:rPr>
              <a:t>버켓에서 숫자들을 순차적으로 읽어서 하나의 리스트로 합친다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  d++;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Trebuchet MS" panose="020B0603020202020204" pitchFamily="34" charset="0"/>
              </a:rPr>
              <a:t>} 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792163" y="3698875"/>
            <a:ext cx="73802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알고리즘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버켓은</a:t>
            </a:r>
            <a:r>
              <a:rPr lang="ko-KR" altLang="en-US" dirty="0"/>
              <a:t> 큐로 구현</a:t>
            </a:r>
          </a:p>
          <a:p>
            <a:r>
              <a:rPr lang="ko-KR" altLang="en-US" dirty="0" err="1"/>
              <a:t>버켓의</a:t>
            </a:r>
            <a:r>
              <a:rPr lang="ko-KR" altLang="en-US" dirty="0"/>
              <a:t> 개수는 키의 표현 방법과 밀접한 관계</a:t>
            </a:r>
          </a:p>
          <a:p>
            <a:pPr lvl="1"/>
            <a:r>
              <a:rPr lang="ko-KR" altLang="en-US" dirty="0"/>
              <a:t>이진법을 사용한다면 </a:t>
            </a:r>
            <a:r>
              <a:rPr lang="ko-KR" altLang="en-US" dirty="0" err="1"/>
              <a:t>버켓은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알파벳 문자를 사용한다면 </a:t>
            </a:r>
            <a:r>
              <a:rPr lang="ko-KR" altLang="en-US" dirty="0" err="1"/>
              <a:t>버켓은</a:t>
            </a:r>
            <a:r>
              <a:rPr lang="ko-KR" altLang="en-US" dirty="0"/>
              <a:t> </a:t>
            </a:r>
            <a:r>
              <a:rPr lang="en-US" altLang="ko-KR" dirty="0"/>
              <a:t>26</a:t>
            </a:r>
            <a:r>
              <a:rPr lang="ko-KR" altLang="en-US" dirty="0"/>
              <a:t>개</a:t>
            </a:r>
          </a:p>
          <a:p>
            <a:pPr lvl="1"/>
            <a:r>
              <a:rPr lang="ko-KR" altLang="en-US" dirty="0"/>
              <a:t>십진법을 사용한다면 </a:t>
            </a:r>
            <a:r>
              <a:rPr lang="ko-KR" altLang="en-US" dirty="0" err="1"/>
              <a:t>버켓은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)32</a:t>
            </a:r>
            <a:r>
              <a:rPr lang="ko-KR" altLang="en-US" dirty="0"/>
              <a:t>비트의 정수의 경우</a:t>
            </a:r>
            <a:r>
              <a:rPr lang="en-US" altLang="ko-KR" dirty="0"/>
              <a:t>, 8</a:t>
            </a:r>
            <a:r>
              <a:rPr lang="ko-KR" altLang="en-US" dirty="0"/>
              <a:t>비트씩 나누면 </a:t>
            </a:r>
            <a:r>
              <a:rPr lang="en-US" altLang="ko-KR" dirty="0"/>
              <a:t>-&gt;  </a:t>
            </a:r>
            <a:r>
              <a:rPr lang="ko-KR" altLang="en-US" dirty="0" err="1"/>
              <a:t>버켓은</a:t>
            </a:r>
            <a:r>
              <a:rPr lang="ko-KR" altLang="en-US" dirty="0"/>
              <a:t>  </a:t>
            </a:r>
            <a:r>
              <a:rPr lang="en-US" altLang="ko-KR" dirty="0"/>
              <a:t>256</a:t>
            </a:r>
            <a:r>
              <a:rPr lang="ko-KR" altLang="en-US" dirty="0"/>
              <a:t>개로 늘어남</a:t>
            </a:r>
            <a:r>
              <a:rPr lang="en-US" altLang="ko-KR" dirty="0"/>
              <a:t>. </a:t>
            </a:r>
            <a:r>
              <a:rPr lang="ko-KR" altLang="en-US" dirty="0"/>
              <a:t>대신 필요한 패스의 수는 </a:t>
            </a:r>
            <a:r>
              <a:rPr lang="en-US" altLang="ko-KR" dirty="0"/>
              <a:t>4</a:t>
            </a:r>
            <a:r>
              <a:rPr lang="ko-KR" altLang="en-US" dirty="0"/>
              <a:t>로 줄어듦</a:t>
            </a:r>
            <a:r>
              <a:rPr lang="en-US" altLang="ko-KR" dirty="0"/>
              <a:t>. 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792163" y="3698875"/>
            <a:ext cx="73802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26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프로그램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612648" y="1718810"/>
            <a:ext cx="7920038" cy="44005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en-US" altLang="ko-KR" sz="1100" dirty="0">
                <a:latin typeface="Trebuchet MS" panose="020B0603020202020204" pitchFamily="34" charset="0"/>
              </a:rPr>
              <a:t>6</a:t>
            </a:r>
            <a:r>
              <a:rPr lang="ko-KR" altLang="en-US" sz="1100" dirty="0">
                <a:latin typeface="Trebuchet MS" panose="020B0603020202020204" pitchFamily="34" charset="0"/>
              </a:rPr>
              <a:t>장의 큐 소스를 여기에</a:t>
            </a:r>
            <a:r>
              <a:rPr lang="en-US" altLang="ko-KR" sz="1100" dirty="0">
                <a:latin typeface="Trebuchet MS" panose="020B0603020202020204" pitchFamily="34" charset="0"/>
              </a:rPr>
              <a:t>...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#define BUCKETS 10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#define DIGITS 4</a:t>
            </a:r>
          </a:p>
          <a:p>
            <a:pPr eaLnBrk="1" hangingPunct="1"/>
            <a:r>
              <a:rPr lang="fr-FR" altLang="ko-KR" sz="1400" dirty="0">
                <a:latin typeface="Trebuchet MS" panose="020B0603020202020204" pitchFamily="34" charset="0"/>
              </a:rPr>
              <a:t>void radix_sort(int list[], int n)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, b, d, factor=1;</a:t>
            </a:r>
          </a:p>
          <a:p>
            <a:pPr eaLnBrk="1" hangingPunct="1"/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queues[BUCKETS];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for(b=0;b&lt;</a:t>
            </a:r>
            <a:r>
              <a:rPr lang="en-US" altLang="ko-KR" sz="1400" dirty="0" err="1">
                <a:latin typeface="Trebuchet MS" panose="020B0603020202020204" pitchFamily="34" charset="0"/>
              </a:rPr>
              <a:t>BUCKETS;b</a:t>
            </a:r>
            <a:r>
              <a:rPr lang="en-US" altLang="ko-KR" sz="1400" dirty="0">
                <a:latin typeface="Trebuchet MS" panose="020B0603020202020204" pitchFamily="34" charset="0"/>
              </a:rPr>
              <a:t>++)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(&amp;queues[b]);	// </a:t>
            </a:r>
            <a:r>
              <a:rPr lang="ko-KR" altLang="en-US" sz="1100" dirty="0">
                <a:latin typeface="Trebuchet MS" panose="020B0603020202020204" pitchFamily="34" charset="0"/>
              </a:rPr>
              <a:t>큐들의 초기화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for(d=0; d&lt;DIGITS; d++){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=0;i&lt;</a:t>
            </a:r>
            <a:r>
              <a:rPr lang="en-US" altLang="ko-KR" sz="1400" dirty="0" err="1">
                <a:latin typeface="Trebuchet MS" panose="020B0603020202020204" pitchFamily="34" charset="0"/>
              </a:rPr>
              <a:t>n;i</a:t>
            </a:r>
            <a:r>
              <a:rPr lang="en-US" altLang="ko-KR" sz="1400" dirty="0">
                <a:latin typeface="Trebuchet MS" panose="020B0603020202020204" pitchFamily="34" charset="0"/>
              </a:rPr>
              <a:t>++)				// </a:t>
            </a:r>
            <a:r>
              <a:rPr lang="ko-KR" altLang="en-US" sz="1100" dirty="0">
                <a:latin typeface="Trebuchet MS" panose="020B0603020202020204" pitchFamily="34" charset="0"/>
              </a:rPr>
              <a:t>데이터들을 </a:t>
            </a:r>
            <a:r>
              <a:rPr lang="ko-KR" altLang="en-US" sz="1100" dirty="0" err="1">
                <a:latin typeface="Trebuchet MS" panose="020B0603020202020204" pitchFamily="34" charset="0"/>
              </a:rPr>
              <a:t>자리수에</a:t>
            </a:r>
            <a:r>
              <a:rPr lang="ko-KR" altLang="en-US" sz="1100" dirty="0">
                <a:latin typeface="Trebuchet MS" panose="020B0603020202020204" pitchFamily="34" charset="0"/>
              </a:rPr>
              <a:t> 따라 큐에 입력</a:t>
            </a:r>
          </a:p>
          <a:p>
            <a:pPr eaLnBrk="1" hangingPunct="1"/>
            <a:r>
              <a:rPr lang="pt-BR" altLang="ko-KR" sz="1400" dirty="0">
                <a:latin typeface="Trebuchet MS" panose="020B0603020202020204" pitchFamily="34" charset="0"/>
              </a:rPr>
              <a:t>          enqueue( &amp;queues[(list[i]/factor)%10], list[i]);</a:t>
            </a:r>
          </a:p>
          <a:p>
            <a:pPr eaLnBrk="1" hangingPunct="1"/>
            <a:endParaRPr lang="pt-BR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for(b=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=0;b&lt;</a:t>
            </a:r>
            <a:r>
              <a:rPr lang="en-US" altLang="ko-KR" sz="1400" dirty="0" err="1">
                <a:latin typeface="Trebuchet MS" panose="020B0603020202020204" pitchFamily="34" charset="0"/>
              </a:rPr>
              <a:t>BUCKETS;b</a:t>
            </a:r>
            <a:r>
              <a:rPr lang="en-US" altLang="ko-KR" sz="1400" dirty="0">
                <a:latin typeface="Trebuchet MS" panose="020B0603020202020204" pitchFamily="34" charset="0"/>
              </a:rPr>
              <a:t>++)			// </a:t>
            </a:r>
            <a:r>
              <a:rPr lang="ko-KR" altLang="en-US" sz="1100" dirty="0" err="1">
                <a:latin typeface="Trebuchet MS" panose="020B0603020202020204" pitchFamily="34" charset="0"/>
              </a:rPr>
              <a:t>버켓에서</a:t>
            </a:r>
            <a:r>
              <a:rPr lang="ko-KR" altLang="en-US" sz="1100" dirty="0">
                <a:latin typeface="Trebuchet MS" panose="020B0603020202020204" pitchFamily="34" charset="0"/>
              </a:rPr>
              <a:t> 꺼내어 </a:t>
            </a:r>
            <a:r>
              <a:rPr lang="en-US" altLang="ko-KR" sz="1100" dirty="0">
                <a:latin typeface="Trebuchet MS" panose="020B0603020202020204" pitchFamily="34" charset="0"/>
              </a:rPr>
              <a:t>list</a:t>
            </a:r>
            <a:r>
              <a:rPr lang="ko-KR" altLang="en-US" sz="1100" dirty="0">
                <a:latin typeface="Trebuchet MS" panose="020B0603020202020204" pitchFamily="34" charset="0"/>
              </a:rPr>
              <a:t>로 합친다</a:t>
            </a:r>
            <a:r>
              <a:rPr lang="en-US" altLang="ko-KR" sz="1100" dirty="0">
                <a:latin typeface="Trebuchet MS" panose="020B0603020202020204" pitchFamily="34" charset="0"/>
              </a:rPr>
              <a:t>.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    while( 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(&amp;queues[b]) 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       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++]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(&amp;queues[b]);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   factor *= 10;				// </a:t>
            </a:r>
            <a:r>
              <a:rPr lang="ko-KR" altLang="en-US" sz="1100" dirty="0">
                <a:latin typeface="Trebuchet MS" panose="020B0603020202020204" pitchFamily="34" charset="0"/>
              </a:rPr>
              <a:t>그 다음 자리수로 간다</a:t>
            </a:r>
            <a:r>
              <a:rPr lang="en-US" altLang="ko-KR" sz="1100" dirty="0">
                <a:latin typeface="Trebuchet MS" panose="020B0603020202020204" pitchFamily="34" charset="0"/>
              </a:rPr>
              <a:t>.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   }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프로그램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612648" y="1673805"/>
            <a:ext cx="7920038" cy="33239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#define  SIZE 10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int main(void)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int list[SIZE];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srand</a:t>
            </a:r>
            <a:r>
              <a:rPr lang="en-US" altLang="ko-KR" sz="1400" dirty="0">
                <a:latin typeface="Trebuchet MS" panose="020B0603020202020204" pitchFamily="34" charset="0"/>
              </a:rPr>
              <a:t>(time(NULL));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for (int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     	// </a:t>
            </a:r>
            <a:r>
              <a:rPr lang="ko-KR" altLang="en-US" sz="1400" dirty="0" err="1">
                <a:latin typeface="Trebuchet MS" panose="020B0603020202020204" pitchFamily="34" charset="0"/>
              </a:rPr>
              <a:t>난수</a:t>
            </a:r>
            <a:r>
              <a:rPr lang="ko-KR" altLang="en-US" sz="1400" dirty="0">
                <a:latin typeface="Trebuchet MS" panose="020B0603020202020204" pitchFamily="34" charset="0"/>
              </a:rPr>
              <a:t> 생성 및 출력 </a:t>
            </a:r>
          </a:p>
          <a:p>
            <a:pPr eaLnBrk="1" hangingPunct="1"/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 = rand() % 100;</a:t>
            </a:r>
          </a:p>
          <a:p>
            <a:pPr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radix_sort</a:t>
            </a:r>
            <a:r>
              <a:rPr lang="en-US" altLang="ko-KR" sz="1400" dirty="0">
                <a:latin typeface="Trebuchet MS" panose="020B0603020202020204" pitchFamily="34" charset="0"/>
              </a:rPr>
              <a:t>(list, SIZE); // </a:t>
            </a:r>
            <a:r>
              <a:rPr lang="ko-KR" altLang="en-US" sz="1400" dirty="0" err="1">
                <a:latin typeface="Trebuchet MS" panose="020B0603020202020204" pitchFamily="34" charset="0"/>
              </a:rPr>
              <a:t>기수정렬</a:t>
            </a:r>
            <a:r>
              <a:rPr lang="ko-KR" altLang="en-US" sz="1400" dirty="0">
                <a:latin typeface="Trebuchet MS" panose="020B0603020202020204" pitchFamily="34" charset="0"/>
              </a:rPr>
              <a:t> 호출 </a:t>
            </a:r>
          </a:p>
          <a:p>
            <a:pPr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for (int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", list[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7960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복잡도 분석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EBA9D0"/>
              </a:buClr>
            </a:pPr>
            <a:r>
              <a:rPr lang="en-US" altLang="ko-KR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n</a:t>
            </a:r>
            <a:r>
              <a:rPr lang="ko-KR" alt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개의 레코드</a:t>
            </a:r>
            <a:r>
              <a:rPr lang="en-US" altLang="ko-KR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, d</a:t>
            </a:r>
            <a:r>
              <a:rPr lang="ko-KR" alt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개의 자릿수로 이루어진 키를 기수 정렬할 경우</a:t>
            </a:r>
            <a:endParaRPr lang="en-US" altLang="ko-KR" sz="2000" dirty="0" smtClean="0">
              <a:latin typeface="Trebuchet MS" panose="020B0603020202020204" pitchFamily="34" charset="0"/>
            </a:endParaRP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메인 루프는 자릿수 </a:t>
            </a:r>
            <a:r>
              <a:rPr lang="en-US" altLang="ko-KR" dirty="0" smtClean="0">
                <a:latin typeface="Trebuchet MS" panose="020B0603020202020204" pitchFamily="34" charset="0"/>
              </a:rPr>
              <a:t>d</a:t>
            </a:r>
            <a:r>
              <a:rPr lang="ko-KR" altLang="en-US" dirty="0" smtClean="0">
                <a:latin typeface="Trebuchet MS" panose="020B0603020202020204" pitchFamily="34" charset="0"/>
              </a:rPr>
              <a:t>번</a:t>
            </a:r>
            <a:r>
              <a:rPr lang="en-US" altLang="ko-KR" dirty="0" smtClean="0">
                <a:latin typeface="Trebuchet MS" panose="020B0603020202020204" pitchFamily="34" charset="0"/>
              </a:rPr>
              <a:t> </a:t>
            </a:r>
            <a:r>
              <a:rPr lang="ko-KR" altLang="en-US" dirty="0" smtClean="0">
                <a:latin typeface="Trebuchet MS" panose="020B0603020202020204" pitchFamily="34" charset="0"/>
              </a:rPr>
              <a:t>반복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큐에 </a:t>
            </a:r>
            <a:r>
              <a:rPr lang="en-US" altLang="ko-KR" dirty="0" smtClean="0">
                <a:latin typeface="Trebuchet MS" panose="020B0603020202020204" pitchFamily="34" charset="0"/>
              </a:rPr>
              <a:t>n</a:t>
            </a:r>
            <a:r>
              <a:rPr lang="ko-KR" altLang="en-US" dirty="0" smtClean="0">
                <a:latin typeface="Trebuchet MS" panose="020B0603020202020204" pitchFamily="34" charset="0"/>
              </a:rPr>
              <a:t>개 레코드</a:t>
            </a:r>
            <a:r>
              <a:rPr lang="en-US" altLang="ko-KR" dirty="0" smtClean="0">
                <a:latin typeface="Trebuchet MS" panose="020B0603020202020204" pitchFamily="34" charset="0"/>
              </a:rPr>
              <a:t> </a:t>
            </a:r>
            <a:r>
              <a:rPr lang="ko-KR" altLang="en-US" dirty="0" smtClean="0">
                <a:latin typeface="Trebuchet MS" panose="020B0603020202020204" pitchFamily="34" charset="0"/>
              </a:rPr>
              <a:t>입력 수행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sz="2000" dirty="0" smtClean="0">
                <a:latin typeface="Trebuchet MS" panose="020B0603020202020204" pitchFamily="34" charset="0"/>
              </a:rPr>
              <a:t>O(</a:t>
            </a:r>
            <a:r>
              <a:rPr lang="en-US" altLang="ko-KR" sz="2000" dirty="0" err="1" smtClean="0">
                <a:latin typeface="Trebuchet MS" panose="020B0603020202020204" pitchFamily="34" charset="0"/>
              </a:rPr>
              <a:t>dn</a:t>
            </a:r>
            <a:r>
              <a:rPr lang="en-US" altLang="ko-KR" sz="2000" dirty="0" smtClean="0">
                <a:latin typeface="Trebuchet MS" panose="020B0603020202020204" pitchFamily="34" charset="0"/>
              </a:rPr>
              <a:t>) 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의 시간적 복잡도</a:t>
            </a:r>
          </a:p>
          <a:p>
            <a:pPr lvl="1" eaLnBrk="1" hangingPunct="1"/>
            <a:r>
              <a:rPr lang="ko-KR" altLang="en-US" dirty="0" smtClean="0">
                <a:latin typeface="Trebuchet MS" panose="020B0603020202020204" pitchFamily="34" charset="0"/>
              </a:rPr>
              <a:t>키의 자릿수 </a:t>
            </a:r>
            <a:r>
              <a:rPr lang="en-US" altLang="ko-KR" dirty="0" smtClean="0">
                <a:latin typeface="Trebuchet MS" panose="020B0603020202020204" pitchFamily="34" charset="0"/>
              </a:rPr>
              <a:t>d</a:t>
            </a:r>
            <a:r>
              <a:rPr lang="ko-KR" altLang="en-US" dirty="0" smtClean="0">
                <a:latin typeface="Trebuchet MS" panose="020B0603020202020204" pitchFamily="34" charset="0"/>
              </a:rPr>
              <a:t>는 </a:t>
            </a:r>
            <a:r>
              <a:rPr lang="en-US" altLang="ko-KR" dirty="0" smtClean="0">
                <a:latin typeface="Trebuchet MS" panose="020B0603020202020204" pitchFamily="34" charset="0"/>
              </a:rPr>
              <a:t>10 </a:t>
            </a:r>
            <a:r>
              <a:rPr lang="ko-KR" altLang="en-US" dirty="0" smtClean="0">
                <a:latin typeface="Trebuchet MS" panose="020B0603020202020204" pitchFamily="34" charset="0"/>
              </a:rPr>
              <a:t>이하의 작은 수이므로 빠른 </a:t>
            </a:r>
            <a:r>
              <a:rPr lang="ko-KR" altLang="en-US" dirty="0" err="1" smtClean="0">
                <a:latin typeface="Trebuchet MS" panose="020B0603020202020204" pitchFamily="34" charset="0"/>
              </a:rPr>
              <a:t>정렬임</a:t>
            </a:r>
            <a:endParaRPr lang="en-US" altLang="ko-KR" dirty="0" smtClean="0">
              <a:latin typeface="Trebuchet MS" panose="020B0603020202020204" pitchFamily="34" charset="0"/>
            </a:endParaRPr>
          </a:p>
          <a:p>
            <a:pPr eaLnBrk="1" hangingPunct="1"/>
            <a:r>
              <a:rPr lang="ko-KR" altLang="en-US" sz="2000" dirty="0" smtClean="0">
                <a:latin typeface="Trebuchet MS" panose="020B0603020202020204" pitchFamily="34" charset="0"/>
              </a:rPr>
              <a:t>실수</a:t>
            </a:r>
            <a:r>
              <a:rPr lang="en-US" altLang="ko-KR" sz="2000" dirty="0" smtClean="0">
                <a:latin typeface="Trebuchet MS" panose="020B0603020202020204" pitchFamily="34" charset="0"/>
              </a:rPr>
              <a:t>, 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한글</a:t>
            </a:r>
            <a:r>
              <a:rPr lang="en-US" altLang="ko-KR" sz="2000" dirty="0" smtClean="0">
                <a:latin typeface="Trebuchet MS" panose="020B0603020202020204" pitchFamily="34" charset="0"/>
              </a:rPr>
              <a:t>, </a:t>
            </a:r>
            <a:r>
              <a:rPr lang="ko-KR" altLang="en-US" sz="2000" dirty="0" smtClean="0">
                <a:latin typeface="Trebuchet MS" panose="020B0603020202020204" pitchFamily="34" charset="0"/>
              </a:rPr>
              <a:t>한자로 이루어진 키는 정렬 못함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알고리즘의 비교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6" name="Rectangle 262"/>
          <p:cNvSpPr>
            <a:spLocks noChangeArrowheads="1"/>
          </p:cNvSpPr>
          <p:nvPr/>
        </p:nvSpPr>
        <p:spPr bwMode="auto">
          <a:xfrm>
            <a:off x="0" y="5181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9157" name="AutoShape 12" descr="PICFE"/>
          <p:cNvSpPr>
            <a:spLocks noChangeAspect="1" noChangeArrowheads="1"/>
          </p:cNvSpPr>
          <p:nvPr/>
        </p:nvSpPr>
        <p:spPr bwMode="auto">
          <a:xfrm>
            <a:off x="80962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8" name="AutoShape 14" descr="PICFF"/>
          <p:cNvSpPr>
            <a:spLocks noChangeAspect="1" noChangeArrowheads="1"/>
          </p:cNvSpPr>
          <p:nvPr/>
        </p:nvSpPr>
        <p:spPr bwMode="auto">
          <a:xfrm>
            <a:off x="1612900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9" name="AutoShape 16" descr="PIC100"/>
          <p:cNvSpPr>
            <a:spLocks noChangeAspect="1" noChangeArrowheads="1"/>
          </p:cNvSpPr>
          <p:nvPr/>
        </p:nvSpPr>
        <p:spPr bwMode="auto">
          <a:xfrm>
            <a:off x="241617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0" name="AutoShape 19" descr="PIC101"/>
          <p:cNvSpPr>
            <a:spLocks noChangeAspect="1" noChangeArrowheads="1"/>
          </p:cNvSpPr>
          <p:nvPr/>
        </p:nvSpPr>
        <p:spPr bwMode="auto">
          <a:xfrm>
            <a:off x="80962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1" name="AutoShape 21" descr="PIC102"/>
          <p:cNvSpPr>
            <a:spLocks noChangeAspect="1" noChangeArrowheads="1"/>
          </p:cNvSpPr>
          <p:nvPr/>
        </p:nvSpPr>
        <p:spPr bwMode="auto">
          <a:xfrm>
            <a:off x="1612900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2" name="AutoShape 23" descr="PIC103"/>
          <p:cNvSpPr>
            <a:spLocks noChangeAspect="1" noChangeArrowheads="1"/>
          </p:cNvSpPr>
          <p:nvPr/>
        </p:nvSpPr>
        <p:spPr bwMode="auto">
          <a:xfrm>
            <a:off x="241617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3" name="AutoShape 26" descr="PIC104"/>
          <p:cNvSpPr>
            <a:spLocks noChangeAspect="1" noChangeArrowheads="1"/>
          </p:cNvSpPr>
          <p:nvPr/>
        </p:nvSpPr>
        <p:spPr bwMode="auto">
          <a:xfrm>
            <a:off x="80962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4" name="AutoShape 28" descr="PIC105"/>
          <p:cNvSpPr>
            <a:spLocks noChangeAspect="1" noChangeArrowheads="1"/>
          </p:cNvSpPr>
          <p:nvPr/>
        </p:nvSpPr>
        <p:spPr bwMode="auto">
          <a:xfrm>
            <a:off x="1612900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5" name="AutoShape 30" descr="PIC106"/>
          <p:cNvSpPr>
            <a:spLocks noChangeAspect="1" noChangeArrowheads="1"/>
          </p:cNvSpPr>
          <p:nvPr/>
        </p:nvSpPr>
        <p:spPr bwMode="auto">
          <a:xfrm>
            <a:off x="241617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6" name="AutoShape 33" descr="PIC107"/>
          <p:cNvSpPr>
            <a:spLocks noChangeAspect="1" noChangeArrowheads="1"/>
          </p:cNvSpPr>
          <p:nvPr/>
        </p:nvSpPr>
        <p:spPr bwMode="auto">
          <a:xfrm>
            <a:off x="80962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7" name="AutoShape 35" descr="PIC108"/>
          <p:cNvSpPr>
            <a:spLocks noChangeAspect="1" noChangeArrowheads="1"/>
          </p:cNvSpPr>
          <p:nvPr/>
        </p:nvSpPr>
        <p:spPr bwMode="auto">
          <a:xfrm>
            <a:off x="1612900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8" name="AutoShape 37" descr="PIC109"/>
          <p:cNvSpPr>
            <a:spLocks noChangeAspect="1" noChangeArrowheads="1"/>
          </p:cNvSpPr>
          <p:nvPr/>
        </p:nvSpPr>
        <p:spPr bwMode="auto">
          <a:xfrm>
            <a:off x="241617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9" name="AutoShape 40" descr="PIC10A"/>
          <p:cNvSpPr>
            <a:spLocks noChangeAspect="1" noChangeArrowheads="1"/>
          </p:cNvSpPr>
          <p:nvPr/>
        </p:nvSpPr>
        <p:spPr bwMode="auto">
          <a:xfrm>
            <a:off x="80962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0" name="AutoShape 42" descr="PIC10B"/>
          <p:cNvSpPr>
            <a:spLocks noChangeAspect="1" noChangeArrowheads="1"/>
          </p:cNvSpPr>
          <p:nvPr/>
        </p:nvSpPr>
        <p:spPr bwMode="auto">
          <a:xfrm>
            <a:off x="1612900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1" name="AutoShape 44" descr="PIC10C"/>
          <p:cNvSpPr>
            <a:spLocks noChangeAspect="1" noChangeArrowheads="1"/>
          </p:cNvSpPr>
          <p:nvPr/>
        </p:nvSpPr>
        <p:spPr bwMode="auto">
          <a:xfrm>
            <a:off x="241617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2" name="AutoShape 47" descr="PIC10D"/>
          <p:cNvSpPr>
            <a:spLocks noChangeAspect="1" noChangeArrowheads="1"/>
          </p:cNvSpPr>
          <p:nvPr/>
        </p:nvSpPr>
        <p:spPr bwMode="auto">
          <a:xfrm>
            <a:off x="80962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3" name="AutoShape 49" descr="PIC10E"/>
          <p:cNvSpPr>
            <a:spLocks noChangeAspect="1" noChangeArrowheads="1"/>
          </p:cNvSpPr>
          <p:nvPr/>
        </p:nvSpPr>
        <p:spPr bwMode="auto">
          <a:xfrm>
            <a:off x="1612900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4" name="AutoShape 51" descr="PIC10F"/>
          <p:cNvSpPr>
            <a:spLocks noChangeAspect="1" noChangeArrowheads="1"/>
          </p:cNvSpPr>
          <p:nvPr/>
        </p:nvSpPr>
        <p:spPr bwMode="auto">
          <a:xfrm>
            <a:off x="241617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5" name="AutoShape 54" descr="PIC110"/>
          <p:cNvSpPr>
            <a:spLocks noChangeAspect="1" noChangeArrowheads="1"/>
          </p:cNvSpPr>
          <p:nvPr/>
        </p:nvSpPr>
        <p:spPr bwMode="auto">
          <a:xfrm>
            <a:off x="80962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6" name="AutoShape 56" descr="PIC111"/>
          <p:cNvSpPr>
            <a:spLocks noChangeAspect="1" noChangeArrowheads="1"/>
          </p:cNvSpPr>
          <p:nvPr/>
        </p:nvSpPr>
        <p:spPr bwMode="auto">
          <a:xfrm>
            <a:off x="1612900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7" name="AutoShape 58" descr="PIC112"/>
          <p:cNvSpPr>
            <a:spLocks noChangeAspect="1" noChangeArrowheads="1"/>
          </p:cNvSpPr>
          <p:nvPr/>
        </p:nvSpPr>
        <p:spPr bwMode="auto">
          <a:xfrm>
            <a:off x="241617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8" name="AutoShape 61" descr="PIC113"/>
          <p:cNvSpPr>
            <a:spLocks noChangeAspect="1" noChangeArrowheads="1"/>
          </p:cNvSpPr>
          <p:nvPr/>
        </p:nvSpPr>
        <p:spPr bwMode="auto">
          <a:xfrm>
            <a:off x="80962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9" name="AutoShape 63" descr="PIC114"/>
          <p:cNvSpPr>
            <a:spLocks noChangeAspect="1" noChangeArrowheads="1"/>
          </p:cNvSpPr>
          <p:nvPr/>
        </p:nvSpPr>
        <p:spPr bwMode="auto">
          <a:xfrm>
            <a:off x="1612900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80" name="AutoShape 65" descr="PIC115"/>
          <p:cNvSpPr>
            <a:spLocks noChangeAspect="1" noChangeArrowheads="1"/>
          </p:cNvSpPr>
          <p:nvPr/>
        </p:nvSpPr>
        <p:spPr bwMode="auto">
          <a:xfrm>
            <a:off x="241617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8820"/>
            <a:ext cx="8743950" cy="349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 </a:t>
            </a:r>
            <a:r>
              <a:rPr lang="ko-KR" altLang="en-US" dirty="0"/>
              <a:t>정렬</a:t>
            </a:r>
            <a:r>
              <a:rPr lang="en-US" altLang="ko-KR" dirty="0"/>
              <a:t>(internal sorting)</a:t>
            </a:r>
          </a:p>
          <a:p>
            <a:pPr lvl="1"/>
            <a:r>
              <a:rPr lang="ko-KR" altLang="en-US" dirty="0"/>
              <a:t>모든 데이터가 주기억장치에 </a:t>
            </a:r>
            <a:r>
              <a:rPr lang="ko-KR" altLang="en-US" dirty="0" smtClean="0"/>
              <a:t>저장된 </a:t>
            </a:r>
            <a:r>
              <a:rPr lang="ko-KR" altLang="en-US" dirty="0"/>
              <a:t>상태에서 정렬 </a:t>
            </a:r>
          </a:p>
          <a:p>
            <a:r>
              <a:rPr lang="ko-KR" altLang="en-US" dirty="0"/>
              <a:t>외부 정렬</a:t>
            </a:r>
            <a:r>
              <a:rPr lang="en-US" altLang="ko-KR" dirty="0"/>
              <a:t>(external sorting)</a:t>
            </a:r>
          </a:p>
          <a:p>
            <a:pPr lvl="1"/>
            <a:r>
              <a:rPr lang="ko-KR" altLang="en-US" dirty="0" err="1"/>
              <a:t>외부기억장치에</a:t>
            </a:r>
            <a:r>
              <a:rPr lang="ko-KR" altLang="en-US" dirty="0"/>
              <a:t> 대부분의 데이터가 있고 일부만 주기억장치에 저장된 상태에서 정렬</a:t>
            </a:r>
          </a:p>
          <a:p>
            <a:endParaRPr lang="ko-KR" alt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457200" y="1223963"/>
            <a:ext cx="49244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altLang="ko-KR" sz="1600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15" y="3699030"/>
            <a:ext cx="4950550" cy="1946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9412" y="5804347"/>
            <a:ext cx="2754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dirty="0" smtClean="0">
                <a:solidFill>
                  <a:srgbClr val="FF0000"/>
                </a:solidFill>
              </a:rPr>
              <a:t>이미지 출처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: </a:t>
            </a:r>
            <a:r>
              <a:rPr lang="en-US" altLang="ko-KR" sz="1200" i="1" dirty="0">
                <a:solidFill>
                  <a:srgbClr val="FF0000"/>
                </a:solidFill>
                <a:hlinkClick r:id="rId3"/>
              </a:rPr>
              <a:t>Cs186 Wiki - FANDOM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정렬 알고리즘의 실험 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60,000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1550" y="1634490"/>
            <a:ext cx="8153400" cy="2936643"/>
          </a:xfrm>
          <a:prstGeom prst="rect">
            <a:avLst/>
          </a:prstGeom>
        </p:spPr>
      </p:pic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0" name="Rectangle 262"/>
          <p:cNvSpPr>
            <a:spLocks noChangeArrowheads="1"/>
          </p:cNvSpPr>
          <p:nvPr/>
        </p:nvSpPr>
        <p:spPr bwMode="auto">
          <a:xfrm>
            <a:off x="0" y="5181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81" name="AutoShape 12" descr="PICFE"/>
          <p:cNvSpPr>
            <a:spLocks noChangeAspect="1" noChangeArrowheads="1"/>
          </p:cNvSpPr>
          <p:nvPr/>
        </p:nvSpPr>
        <p:spPr bwMode="auto">
          <a:xfrm>
            <a:off x="80962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2" name="AutoShape 14" descr="PICFF"/>
          <p:cNvSpPr>
            <a:spLocks noChangeAspect="1" noChangeArrowheads="1"/>
          </p:cNvSpPr>
          <p:nvPr/>
        </p:nvSpPr>
        <p:spPr bwMode="auto">
          <a:xfrm>
            <a:off x="1612900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3" name="AutoShape 16" descr="PIC100"/>
          <p:cNvSpPr>
            <a:spLocks noChangeAspect="1" noChangeArrowheads="1"/>
          </p:cNvSpPr>
          <p:nvPr/>
        </p:nvSpPr>
        <p:spPr bwMode="auto">
          <a:xfrm>
            <a:off x="241617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4" name="AutoShape 19" descr="PIC101"/>
          <p:cNvSpPr>
            <a:spLocks noChangeAspect="1" noChangeArrowheads="1"/>
          </p:cNvSpPr>
          <p:nvPr/>
        </p:nvSpPr>
        <p:spPr bwMode="auto">
          <a:xfrm>
            <a:off x="80962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5" name="AutoShape 21" descr="PIC102"/>
          <p:cNvSpPr>
            <a:spLocks noChangeAspect="1" noChangeArrowheads="1"/>
          </p:cNvSpPr>
          <p:nvPr/>
        </p:nvSpPr>
        <p:spPr bwMode="auto">
          <a:xfrm>
            <a:off x="1612900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6" name="AutoShape 23" descr="PIC103"/>
          <p:cNvSpPr>
            <a:spLocks noChangeAspect="1" noChangeArrowheads="1"/>
          </p:cNvSpPr>
          <p:nvPr/>
        </p:nvSpPr>
        <p:spPr bwMode="auto">
          <a:xfrm>
            <a:off x="241617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7" name="AutoShape 26" descr="PIC104"/>
          <p:cNvSpPr>
            <a:spLocks noChangeAspect="1" noChangeArrowheads="1"/>
          </p:cNvSpPr>
          <p:nvPr/>
        </p:nvSpPr>
        <p:spPr bwMode="auto">
          <a:xfrm>
            <a:off x="80962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8" name="AutoShape 28" descr="PIC105"/>
          <p:cNvSpPr>
            <a:spLocks noChangeAspect="1" noChangeArrowheads="1"/>
          </p:cNvSpPr>
          <p:nvPr/>
        </p:nvSpPr>
        <p:spPr bwMode="auto">
          <a:xfrm>
            <a:off x="1612900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9" name="AutoShape 30" descr="PIC106"/>
          <p:cNvSpPr>
            <a:spLocks noChangeAspect="1" noChangeArrowheads="1"/>
          </p:cNvSpPr>
          <p:nvPr/>
        </p:nvSpPr>
        <p:spPr bwMode="auto">
          <a:xfrm>
            <a:off x="241617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0" name="AutoShape 33" descr="PIC107"/>
          <p:cNvSpPr>
            <a:spLocks noChangeAspect="1" noChangeArrowheads="1"/>
          </p:cNvSpPr>
          <p:nvPr/>
        </p:nvSpPr>
        <p:spPr bwMode="auto">
          <a:xfrm>
            <a:off x="80962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1" name="AutoShape 35" descr="PIC108"/>
          <p:cNvSpPr>
            <a:spLocks noChangeAspect="1" noChangeArrowheads="1"/>
          </p:cNvSpPr>
          <p:nvPr/>
        </p:nvSpPr>
        <p:spPr bwMode="auto">
          <a:xfrm>
            <a:off x="1612900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2" name="AutoShape 37" descr="PIC109"/>
          <p:cNvSpPr>
            <a:spLocks noChangeAspect="1" noChangeArrowheads="1"/>
          </p:cNvSpPr>
          <p:nvPr/>
        </p:nvSpPr>
        <p:spPr bwMode="auto">
          <a:xfrm>
            <a:off x="241617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3" name="AutoShape 40" descr="PIC10A"/>
          <p:cNvSpPr>
            <a:spLocks noChangeAspect="1" noChangeArrowheads="1"/>
          </p:cNvSpPr>
          <p:nvPr/>
        </p:nvSpPr>
        <p:spPr bwMode="auto">
          <a:xfrm>
            <a:off x="80962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4" name="AutoShape 42" descr="PIC10B"/>
          <p:cNvSpPr>
            <a:spLocks noChangeAspect="1" noChangeArrowheads="1"/>
          </p:cNvSpPr>
          <p:nvPr/>
        </p:nvSpPr>
        <p:spPr bwMode="auto">
          <a:xfrm>
            <a:off x="1612900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5" name="AutoShape 44" descr="PIC10C"/>
          <p:cNvSpPr>
            <a:spLocks noChangeAspect="1" noChangeArrowheads="1"/>
          </p:cNvSpPr>
          <p:nvPr/>
        </p:nvSpPr>
        <p:spPr bwMode="auto">
          <a:xfrm>
            <a:off x="241617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6" name="AutoShape 47" descr="PIC10D"/>
          <p:cNvSpPr>
            <a:spLocks noChangeAspect="1" noChangeArrowheads="1"/>
          </p:cNvSpPr>
          <p:nvPr/>
        </p:nvSpPr>
        <p:spPr bwMode="auto">
          <a:xfrm>
            <a:off x="80962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7" name="AutoShape 49" descr="PIC10E"/>
          <p:cNvSpPr>
            <a:spLocks noChangeAspect="1" noChangeArrowheads="1"/>
          </p:cNvSpPr>
          <p:nvPr/>
        </p:nvSpPr>
        <p:spPr bwMode="auto">
          <a:xfrm>
            <a:off x="1612900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8" name="AutoShape 51" descr="PIC10F"/>
          <p:cNvSpPr>
            <a:spLocks noChangeAspect="1" noChangeArrowheads="1"/>
          </p:cNvSpPr>
          <p:nvPr/>
        </p:nvSpPr>
        <p:spPr bwMode="auto">
          <a:xfrm>
            <a:off x="241617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9" name="AutoShape 54" descr="PIC110"/>
          <p:cNvSpPr>
            <a:spLocks noChangeAspect="1" noChangeArrowheads="1"/>
          </p:cNvSpPr>
          <p:nvPr/>
        </p:nvSpPr>
        <p:spPr bwMode="auto">
          <a:xfrm>
            <a:off x="80962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0" name="AutoShape 56" descr="PIC111"/>
          <p:cNvSpPr>
            <a:spLocks noChangeAspect="1" noChangeArrowheads="1"/>
          </p:cNvSpPr>
          <p:nvPr/>
        </p:nvSpPr>
        <p:spPr bwMode="auto">
          <a:xfrm>
            <a:off x="1612900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1" name="AutoShape 58" descr="PIC112"/>
          <p:cNvSpPr>
            <a:spLocks noChangeAspect="1" noChangeArrowheads="1"/>
          </p:cNvSpPr>
          <p:nvPr/>
        </p:nvSpPr>
        <p:spPr bwMode="auto">
          <a:xfrm>
            <a:off x="241617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2" name="AutoShape 61" descr="PIC113"/>
          <p:cNvSpPr>
            <a:spLocks noChangeAspect="1" noChangeArrowheads="1"/>
          </p:cNvSpPr>
          <p:nvPr/>
        </p:nvSpPr>
        <p:spPr bwMode="auto">
          <a:xfrm>
            <a:off x="80962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3" name="AutoShape 63" descr="PIC114"/>
          <p:cNvSpPr>
            <a:spLocks noChangeAspect="1" noChangeArrowheads="1"/>
          </p:cNvSpPr>
          <p:nvPr/>
        </p:nvSpPr>
        <p:spPr bwMode="auto">
          <a:xfrm>
            <a:off x="1612900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4" name="AutoShape 65" descr="PIC115"/>
          <p:cNvSpPr>
            <a:spLocks noChangeAspect="1" noChangeArrowheads="1"/>
          </p:cNvSpPr>
          <p:nvPr/>
        </p:nvSpPr>
        <p:spPr bwMode="auto">
          <a:xfrm>
            <a:off x="241617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정렬 </a:t>
            </a:r>
            <a:r>
              <a:rPr lang="ko-KR" altLang="en-US" dirty="0"/>
              <a:t>알고리즘의 안정성</a:t>
            </a:r>
            <a:r>
              <a:rPr lang="en-US" altLang="ko-KR" dirty="0"/>
              <a:t>(stability)</a:t>
            </a:r>
          </a:p>
          <a:p>
            <a:pPr lvl="1"/>
            <a:r>
              <a:rPr lang="ko-KR" altLang="en-US" dirty="0"/>
              <a:t>동일한 키 값을 갖는 레코드들의 상대적인 위치가 정렬 후에도 바뀌지 않음</a:t>
            </a:r>
          </a:p>
          <a:p>
            <a:pPr lvl="1"/>
            <a:r>
              <a:rPr lang="ko-KR" altLang="en-US" dirty="0"/>
              <a:t>안정하지 않은 정렬의 예   </a:t>
            </a:r>
            <a:r>
              <a:rPr lang="en-US" altLang="ko-KR" dirty="0"/>
              <a:t>=====&gt;</a:t>
            </a:r>
          </a:p>
          <a:p>
            <a:endParaRPr lang="ko-KR" alt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457200" y="1223963"/>
            <a:ext cx="49244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altLang="ko-KR" sz="1600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3836776"/>
            <a:ext cx="2693987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6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</a:t>
            </a:r>
            <a:r>
              <a:rPr lang="en-US" altLang="ko-KR" smtClean="0"/>
              <a:t>(selection sort)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4813"/>
            <a:ext cx="8308848" cy="11691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정렬된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왼쪽 리스트와 정렬 안된 오른쪽 리스트 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초기에는 왼쪽 리스트는 비어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정렬할 숫자들은 모두 오른쪽 리스트에 존재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3158970"/>
            <a:ext cx="6962305" cy="2496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제자리 정렬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08820"/>
            <a:ext cx="3380408" cy="38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18578</TotalTime>
  <Words>1594</Words>
  <Application>Microsoft Office PowerPoint</Application>
  <PresentationFormat>화면 슬라이드 쇼(4:3)</PresentationFormat>
  <Paragraphs>457</Paragraphs>
  <Slides>61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61</vt:i4>
      </vt:variant>
    </vt:vector>
  </HeadingPairs>
  <TitlesOfParts>
    <vt:vector size="75" baseType="lpstr">
      <vt:lpstr>HY얕은샘물M</vt:lpstr>
      <vt:lpstr>HY엽서M</vt:lpstr>
      <vt:lpstr>MMTimesItalic</vt:lpstr>
      <vt:lpstr>굴림</vt:lpstr>
      <vt:lpstr>Arial</vt:lpstr>
      <vt:lpstr>Cambria Math</vt:lpstr>
      <vt:lpstr>Lucida Console</vt:lpstr>
      <vt:lpstr>Trebuchet MS</vt:lpstr>
      <vt:lpstr>Tw Cen MT</vt:lpstr>
      <vt:lpstr>Wingdings</vt:lpstr>
      <vt:lpstr>Wingdings 2</vt:lpstr>
      <vt:lpstr>가을</vt:lpstr>
      <vt:lpstr>Equation</vt:lpstr>
      <vt:lpstr>수식</vt:lpstr>
      <vt:lpstr>12장 정렬</vt:lpstr>
      <vt:lpstr>정렬이란?</vt:lpstr>
      <vt:lpstr>정렬의 대상</vt:lpstr>
      <vt:lpstr>정렬 알고리즘 개요</vt:lpstr>
      <vt:lpstr>정렬 알고리즘 개요</vt:lpstr>
      <vt:lpstr>정렬 알고리즘 개요</vt:lpstr>
      <vt:lpstr>정렬 알고리즘 개요</vt:lpstr>
      <vt:lpstr>선택정렬(selection sort)</vt:lpstr>
      <vt:lpstr>제자리 정렬</vt:lpstr>
      <vt:lpstr>선택정렬 의사코드</vt:lpstr>
      <vt:lpstr>선택정렬 코드</vt:lpstr>
      <vt:lpstr>선택정렬 코드</vt:lpstr>
      <vt:lpstr>선택정렬 복잡도 분석</vt:lpstr>
      <vt:lpstr>삽입정렬(insertion sort)</vt:lpstr>
      <vt:lpstr>삽입정렬(insertion sort)</vt:lpstr>
      <vt:lpstr>삽입정렬 알고리즘</vt:lpstr>
      <vt:lpstr>삽입정렬(insertion sort)</vt:lpstr>
      <vt:lpstr>삽입정렬 프로그램</vt:lpstr>
      <vt:lpstr>삽입정렬 복잡도 분석</vt:lpstr>
      <vt:lpstr>버블정렬(bubble sort)</vt:lpstr>
      <vt:lpstr>버블정렬(bubble sort)</vt:lpstr>
      <vt:lpstr>버블정렬 알고리즘</vt:lpstr>
      <vt:lpstr>버블정렬 코드</vt:lpstr>
      <vt:lpstr>버블정렬 복잡도 분석</vt:lpstr>
      <vt:lpstr>셸 정렬(Shell sort)</vt:lpstr>
      <vt:lpstr>셸 정렬(Shell sort)</vt:lpstr>
      <vt:lpstr>셸 정렬(Shell sort)</vt:lpstr>
      <vt:lpstr>셸 정렬 프로그램</vt:lpstr>
      <vt:lpstr>셸 정렬 복잡도 분석</vt:lpstr>
      <vt:lpstr>합병 정렬(merge sort)</vt:lpstr>
      <vt:lpstr>분할 정복</vt:lpstr>
      <vt:lpstr>합병 정렬</vt:lpstr>
      <vt:lpstr>합병정렬의 전체 과정</vt:lpstr>
      <vt:lpstr>합병정렬 알고리즘</vt:lpstr>
      <vt:lpstr>합병 과정</vt:lpstr>
      <vt:lpstr>합병 알고리즘</vt:lpstr>
      <vt:lpstr>합병의 중간 상태</vt:lpstr>
      <vt:lpstr>합병정렬 프로그램</vt:lpstr>
      <vt:lpstr>합병정렬 프로그램</vt:lpstr>
      <vt:lpstr>합병정렬 프로그램</vt:lpstr>
      <vt:lpstr>합병정렬 복잡도 분석</vt:lpstr>
      <vt:lpstr>퀵정렬(quick sort)</vt:lpstr>
      <vt:lpstr>퀵 정렬 알고리즘</vt:lpstr>
      <vt:lpstr>분할 과정</vt:lpstr>
      <vt:lpstr>partition 함수</vt:lpstr>
      <vt:lpstr>전체 과정</vt:lpstr>
      <vt:lpstr>partition 함수</vt:lpstr>
      <vt:lpstr>partition 함수</vt:lpstr>
      <vt:lpstr>퀵 정렬 복잡도 분석</vt:lpstr>
      <vt:lpstr>퀵정렬 복잡도 분석(cont.)</vt:lpstr>
      <vt:lpstr>기수정렬(Radix Sort)</vt:lpstr>
      <vt:lpstr>기수정렬</vt:lpstr>
      <vt:lpstr>기수정렬</vt:lpstr>
      <vt:lpstr>기수정렬 알고리즘</vt:lpstr>
      <vt:lpstr>기수정렬 알고리즘</vt:lpstr>
      <vt:lpstr>기수정렬 프로그램</vt:lpstr>
      <vt:lpstr>기수정렬 프로그램</vt:lpstr>
      <vt:lpstr>기수정렬 복잡도 분석</vt:lpstr>
      <vt:lpstr>정렬 알고리즘의 비교</vt:lpstr>
      <vt:lpstr>정렬 알고리즘의 실험 예(정수 60,000개)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 강의자료</dc:title>
  <dc:creator>공용해</dc:creator>
  <cp:lastModifiedBy>hsoh</cp:lastModifiedBy>
  <cp:revision>434</cp:revision>
  <dcterms:created xsi:type="dcterms:W3CDTF">2004-02-19T02:52:38Z</dcterms:created>
  <dcterms:modified xsi:type="dcterms:W3CDTF">2023-05-17T02:19:59Z</dcterms:modified>
</cp:coreProperties>
</file>