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597" r:id="rId3"/>
    <p:sldId id="585" r:id="rId4"/>
    <p:sldId id="598" r:id="rId5"/>
    <p:sldId id="617" r:id="rId6"/>
    <p:sldId id="599" r:id="rId7"/>
    <p:sldId id="621" r:id="rId8"/>
    <p:sldId id="618" r:id="rId9"/>
    <p:sldId id="619" r:id="rId10"/>
    <p:sldId id="620" r:id="rId11"/>
    <p:sldId id="622" r:id="rId12"/>
    <p:sldId id="623" r:id="rId13"/>
    <p:sldId id="624" r:id="rId14"/>
    <p:sldId id="625" r:id="rId15"/>
    <p:sldId id="626" r:id="rId16"/>
    <p:sldId id="652" r:id="rId17"/>
    <p:sldId id="653" r:id="rId18"/>
    <p:sldId id="654" r:id="rId19"/>
    <p:sldId id="635" r:id="rId20"/>
    <p:sldId id="655" r:id="rId21"/>
    <p:sldId id="656" r:id="rId22"/>
    <p:sldId id="657" r:id="rId23"/>
    <p:sldId id="642" r:id="rId24"/>
    <p:sldId id="643" r:id="rId25"/>
    <p:sldId id="644" r:id="rId26"/>
    <p:sldId id="645" r:id="rId27"/>
    <p:sldId id="646" r:id="rId28"/>
    <p:sldId id="639" r:id="rId29"/>
    <p:sldId id="627" r:id="rId30"/>
    <p:sldId id="658" r:id="rId31"/>
    <p:sldId id="628" r:id="rId32"/>
    <p:sldId id="647" r:id="rId33"/>
    <p:sldId id="648" r:id="rId34"/>
    <p:sldId id="650" r:id="rId35"/>
    <p:sldId id="649" r:id="rId36"/>
    <p:sldId id="651" r:id="rId37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D8FFCD"/>
    <a:srgbClr val="FDDBCF"/>
    <a:srgbClr val="FF0000"/>
    <a:srgbClr val="FFFF00"/>
    <a:srgbClr val="FF00FF"/>
    <a:srgbClr val="00FFFF"/>
    <a:srgbClr val="800000"/>
    <a:srgbClr val="FFFF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3" autoAdjust="0"/>
    <p:restoredTop sz="82369" autoAdjust="0"/>
  </p:normalViewPr>
  <p:slideViewPr>
    <p:cSldViewPr snapToGrid="0">
      <p:cViewPr varScale="1">
        <p:scale>
          <a:sx n="121" d="100"/>
          <a:sy n="121" d="100"/>
        </p:scale>
        <p:origin x="57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27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443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035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1378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634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20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468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4220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331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44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632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288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277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327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190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1874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3972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0525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42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8073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22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905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17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5731184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</a:t>
            </a:r>
            <a:r>
              <a:rPr lang="ko-KR" altLang="en-US" sz="1600" dirty="0"/>
              <a:t> </a:t>
            </a:r>
            <a:r>
              <a:rPr lang="en-US" altLang="ko-KR" sz="1600" dirty="0"/>
              <a:t>University</a:t>
            </a:r>
            <a:r>
              <a:rPr lang="ko-KR" altLang="en-US" sz="1600" dirty="0"/>
              <a:t> </a:t>
            </a:r>
            <a:r>
              <a:rPr lang="en-US" altLang="ko-KR" sz="1600" dirty="0"/>
              <a:t>of</a:t>
            </a:r>
            <a:r>
              <a:rPr lang="ko-KR" altLang="en-US" sz="1600" dirty="0"/>
              <a:t> </a:t>
            </a:r>
            <a:r>
              <a:rPr lang="en-US" altLang="ko-KR" sz="1600" dirty="0"/>
              <a:t>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  <p:sldLayoutId id="2147484660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 err="1"/>
              <a:t>tkinter</a:t>
            </a:r>
            <a:r>
              <a:rPr lang="en-US" altLang="ko-KR" i="0" dirty="0"/>
              <a:t> GUI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4 : </a:t>
            </a:r>
            <a:r>
              <a:rPr lang="ko-KR" altLang="en-US" dirty="0"/>
              <a:t>격자</a:t>
            </a:r>
            <a:r>
              <a:rPr lang="en-US" altLang="ko-KR" dirty="0"/>
              <a:t>(grid) </a:t>
            </a:r>
            <a:r>
              <a:rPr lang="ko-KR" altLang="en-US" dirty="0"/>
              <a:t>배치 관리자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800" dirty="0"/>
              <a:t>위젯 </a:t>
            </a:r>
            <a:r>
              <a:rPr lang="en-US" altLang="ko-KR" sz="1800" dirty="0"/>
              <a:t>(</a:t>
            </a:r>
            <a:r>
              <a:rPr lang="ko-KR" altLang="en-US" sz="1800" dirty="0"/>
              <a:t>버튼</a:t>
            </a:r>
            <a:r>
              <a:rPr lang="en-US" altLang="ko-KR" sz="1800" dirty="0"/>
              <a:t>, </a:t>
            </a:r>
            <a:r>
              <a:rPr lang="ko-KR" altLang="en-US" sz="1800" dirty="0"/>
              <a:t>레이블 등</a:t>
            </a:r>
            <a:r>
              <a:rPr lang="en-US" altLang="ko-KR" sz="1800" dirty="0"/>
              <a:t>)</a:t>
            </a:r>
            <a:r>
              <a:rPr lang="ko-KR" altLang="en-US" sz="1800" dirty="0"/>
              <a:t>을 테이블 형태로 배치</a:t>
            </a:r>
            <a:r>
              <a:rPr lang="en-US" altLang="ko-KR" sz="1800" dirty="0"/>
              <a:t>, </a:t>
            </a:r>
            <a:r>
              <a:rPr lang="ko-KR" altLang="en-US" sz="1800" dirty="0"/>
              <a:t>행 및 열로 분할</a:t>
            </a:r>
            <a:r>
              <a:rPr lang="en-US" altLang="ko-KR" sz="1800" dirty="0"/>
              <a:t>, </a:t>
            </a:r>
            <a:r>
              <a:rPr lang="ko-KR" altLang="en-US" sz="1800" dirty="0"/>
              <a:t>크기</a:t>
            </a:r>
            <a:r>
              <a:rPr lang="en-US" altLang="ko-KR" sz="1800" dirty="0"/>
              <a:t> </a:t>
            </a:r>
            <a:r>
              <a:rPr lang="ko-KR" altLang="en-US" sz="1800" dirty="0"/>
              <a:t>자동결정</a:t>
            </a:r>
            <a:endParaRPr lang="en-US" altLang="ko-KR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1185571"/>
            <a:ext cx="8100019" cy="4954879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</a:p>
          <a:p>
            <a:pPr lvl="0"/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3" y="1185571"/>
            <a:ext cx="3105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2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5 : </a:t>
            </a:r>
            <a:r>
              <a:rPr lang="ko-KR" altLang="en-US" dirty="0"/>
              <a:t>버튼 이벤트처리</a:t>
            </a:r>
            <a:r>
              <a:rPr lang="en-US" altLang="ko-KR" dirty="0"/>
              <a:t>2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800"/>
              <a:t>위젯 </a:t>
            </a:r>
            <a:r>
              <a:rPr lang="en-US" altLang="ko-KR" sz="1800"/>
              <a:t>(</a:t>
            </a:r>
            <a:r>
              <a:rPr lang="ko-KR" altLang="en-US" sz="1800"/>
              <a:t>버튼</a:t>
            </a:r>
            <a:r>
              <a:rPr lang="en-US" altLang="ko-KR" sz="1800"/>
              <a:t>, </a:t>
            </a:r>
            <a:r>
              <a:rPr lang="ko-KR" altLang="en-US" sz="1800"/>
              <a:t>레이블 등</a:t>
            </a:r>
            <a:r>
              <a:rPr lang="en-US" altLang="ko-KR" sz="1800"/>
              <a:t>)</a:t>
            </a:r>
            <a:r>
              <a:rPr lang="ko-KR" altLang="en-US" sz="1800"/>
              <a:t>을 테이블 형태로 배치</a:t>
            </a:r>
            <a:r>
              <a:rPr lang="en-US" altLang="ko-KR" sz="1800"/>
              <a:t>, </a:t>
            </a:r>
            <a:r>
              <a:rPr lang="ko-KR" altLang="en-US" sz="1800"/>
              <a:t>행 및 열로 분할</a:t>
            </a:r>
            <a:r>
              <a:rPr lang="en-US" altLang="ko-KR" sz="1800"/>
              <a:t>, </a:t>
            </a:r>
            <a:r>
              <a:rPr lang="ko-KR" altLang="en-US" sz="1800"/>
              <a:t>크기</a:t>
            </a:r>
            <a:r>
              <a:rPr lang="en-US" altLang="ko-KR" sz="1800"/>
              <a:t> </a:t>
            </a:r>
            <a:r>
              <a:rPr lang="ko-KR" altLang="en-US" sz="1800"/>
              <a:t>자동결정</a:t>
            </a:r>
            <a:endParaRPr lang="en-US" altLang="ko-KR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1185571"/>
            <a:ext cx="8100019" cy="5118392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process():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e2.insert(0,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환율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1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달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러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=1200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")</a:t>
            </a:r>
            <a:endParaRPr kumimoji="0" lang="en-US" altLang="ko-KR" sz="1800" b="1" dirty="0"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</a:p>
          <a:p>
            <a:pPr lvl="0"/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en-US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125" y="1336263"/>
            <a:ext cx="3181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6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6 : </a:t>
            </a:r>
            <a:r>
              <a:rPr lang="ko-KR" altLang="en-US" dirty="0"/>
              <a:t>버튼 이벤트처리</a:t>
            </a:r>
            <a:r>
              <a:rPr lang="en-US" altLang="ko-KR" dirty="0"/>
              <a:t>3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solidFill>
                  <a:schemeClr val="accent2"/>
                </a:solidFill>
              </a:rPr>
              <a:t>Entry </a:t>
            </a:r>
            <a:r>
              <a:rPr lang="ko-KR" altLang="en-US" sz="1800" b="1" dirty="0">
                <a:solidFill>
                  <a:schemeClr val="accent2"/>
                </a:solidFill>
              </a:rPr>
              <a:t>사용자 입력을  </a:t>
            </a:r>
            <a:r>
              <a:rPr lang="en-US" altLang="ko-KR" sz="1800" b="1" dirty="0">
                <a:solidFill>
                  <a:schemeClr val="accent2"/>
                </a:solidFill>
              </a:rPr>
              <a:t>get()</a:t>
            </a:r>
            <a:r>
              <a:rPr lang="ko-KR" altLang="en-US" sz="1800" b="1" dirty="0">
                <a:solidFill>
                  <a:schemeClr val="accent2"/>
                </a:solidFill>
              </a:rPr>
              <a:t> 메소드로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가져옮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1185571"/>
            <a:ext cx="8100019" cy="5118392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process():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dollar = float(e1.get())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e2.insert(0,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(dollar*1200)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800" b="1" dirty="0"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</a:p>
          <a:p>
            <a:pPr lvl="0"/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en-US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26" y="1283294"/>
            <a:ext cx="3114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1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7 : </a:t>
            </a:r>
            <a:r>
              <a:rPr lang="ko-KR" altLang="en-US" dirty="0"/>
              <a:t>위젯 색상 폰트 변경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865539"/>
            <a:ext cx="8100019" cy="5438424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en-US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process():</a:t>
            </a:r>
          </a:p>
          <a:p>
            <a:pPr lvl="0"/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dollar = float(e1.get())</a:t>
            </a:r>
          </a:p>
          <a:p>
            <a:pPr lvl="0"/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e2.insert(0, </a:t>
            </a:r>
            <a:r>
              <a:rPr kumimoji="0" lang="en-US" altLang="ko-KR" sz="18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(dollar*1200)</a:t>
            </a:r>
            <a:r>
              <a:rPr kumimoji="0" lang="ko-KR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8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font='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16 italic')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font='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16 italic')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</a:p>
          <a:p>
            <a:pPr lvl="0"/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="yellow",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="black")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="blue",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="white")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en-US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column=0);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b1.configure(font= '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12')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column=1);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b2["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"] = "green"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726" y="614363"/>
            <a:ext cx="3343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8 : </a:t>
            </a:r>
            <a:r>
              <a:rPr lang="ko-KR" altLang="en-US" dirty="0"/>
              <a:t>절대 위치 배치 관리자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448125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"김영식"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16 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italic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"이재영"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green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l3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"장지웅"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blue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l1.place(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l2.place(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l3.place(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644" y="3647215"/>
            <a:ext cx="3781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7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9 : </a:t>
            </a:r>
            <a:r>
              <a:rPr lang="ko-KR" altLang="en-US" dirty="0"/>
              <a:t>입력한 </a:t>
            </a:r>
            <a:r>
              <a:rPr lang="en-US" altLang="ko-KR" dirty="0"/>
              <a:t>gif</a:t>
            </a:r>
            <a:r>
              <a:rPr lang="ko-KR" altLang="en-US" dirty="0"/>
              <a:t>이미지 파일 표시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change_img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inputBox.get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imageLabel.configure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imageLabel.image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PhotoImage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우주소녀.gif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#</a:t>
            </a:r>
            <a:r>
              <a:rPr kumimoji="0" lang="ko-KR" altLang="en-US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디폴트 이미지 파일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imageLabel.pack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inputBox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inputBox.pack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'클릭'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change_img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button.pack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124" y="556680"/>
            <a:ext cx="3777841" cy="25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2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7" y="157163"/>
            <a:ext cx="8740775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10 : </a:t>
            </a:r>
            <a:r>
              <a:rPr lang="en-US" altLang="ko-KR" b="0" i="0" dirty="0">
                <a:effectLst/>
              </a:rPr>
              <a:t>pillow</a:t>
            </a:r>
            <a:r>
              <a:rPr lang="ko-KR" altLang="en-US" b="0" i="0" dirty="0">
                <a:effectLst/>
              </a:rPr>
              <a:t>모듈 이용 이미지</a:t>
            </a:r>
            <a:r>
              <a:rPr lang="en-US" altLang="ko-KR" b="0" i="0" dirty="0">
                <a:effectLst/>
              </a:rPr>
              <a:t>(</a:t>
            </a:r>
            <a:r>
              <a:rPr lang="en-US" altLang="ko-KR" b="0" i="0" dirty="0" err="1">
                <a:effectLst/>
              </a:rPr>
              <a:t>jpg,gif</a:t>
            </a:r>
            <a:r>
              <a:rPr lang="en-US" altLang="ko-KR" b="0" i="0" dirty="0">
                <a:effectLst/>
              </a:rPr>
              <a:t>) </a:t>
            </a:r>
            <a:r>
              <a:rPr lang="en-US" altLang="ko-KR" b="0" i="0" dirty="0" err="1">
                <a:effectLst/>
              </a:rPr>
              <a:t>url</a:t>
            </a:r>
            <a:r>
              <a:rPr lang="en-US" altLang="ko-KR" b="0" i="0" dirty="0">
                <a:effectLst/>
              </a:rPr>
              <a:t> </a:t>
            </a:r>
            <a:r>
              <a:rPr lang="ko-KR" altLang="en-US" b="0" i="0" dirty="0">
                <a:effectLst/>
              </a:rPr>
              <a:t>그리기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#pillow </a:t>
            </a:r>
            <a:r>
              <a:rPr lang="ko-KR" altLang="en-US" sz="1600" dirty="0">
                <a:solidFill>
                  <a:schemeClr val="tx1"/>
                </a:solidFill>
              </a:rPr>
              <a:t>모듈 설치 </a:t>
            </a:r>
            <a:br>
              <a:rPr lang="ko-KR" altLang="en-US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#</a:t>
            </a:r>
            <a:r>
              <a:rPr lang="ko-KR" altLang="en-US" sz="1600" dirty="0">
                <a:solidFill>
                  <a:schemeClr val="tx1"/>
                </a:solidFill>
              </a:rPr>
              <a:t>윈도우 </a:t>
            </a:r>
            <a:r>
              <a:rPr lang="en-US" altLang="ko-KR" sz="1600" dirty="0" err="1">
                <a:solidFill>
                  <a:schemeClr val="tx1"/>
                </a:solidFill>
              </a:rPr>
              <a:t>cmd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창에 </a:t>
            </a:r>
            <a:r>
              <a:rPr lang="en-US" altLang="ko-KR" sz="1600" dirty="0">
                <a:solidFill>
                  <a:schemeClr val="tx1"/>
                </a:solidFill>
              </a:rPr>
              <a:t>"pip install pillow" </a:t>
            </a:r>
            <a:r>
              <a:rPr lang="ko-KR" altLang="en-US" sz="1600" dirty="0">
                <a:solidFill>
                  <a:schemeClr val="tx1"/>
                </a:solidFill>
              </a:rPr>
              <a:t>입력하여 설치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#(venv </a:t>
            </a:r>
            <a:r>
              <a:rPr lang="ko-KR" altLang="en-US" sz="1600" dirty="0">
                <a:solidFill>
                  <a:schemeClr val="tx1"/>
                </a:solidFill>
              </a:rPr>
              <a:t>를 사용한다면 로컬 </a:t>
            </a:r>
            <a:r>
              <a:rPr lang="en-US" altLang="ko-KR" sz="1600" dirty="0">
                <a:solidFill>
                  <a:schemeClr val="tx1"/>
                </a:solidFill>
              </a:rPr>
              <a:t>python interpreter </a:t>
            </a:r>
            <a:r>
              <a:rPr lang="ko-KR" altLang="en-US" sz="1600" dirty="0">
                <a:solidFill>
                  <a:schemeClr val="tx1"/>
                </a:solidFill>
              </a:rPr>
              <a:t>로 변경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 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from </a:t>
            </a:r>
            <a:r>
              <a:rPr lang="en-US" altLang="ko-KR" sz="1600" dirty="0" err="1">
                <a:solidFill>
                  <a:schemeClr val="accent2"/>
                </a:solidFill>
              </a:rPr>
              <a:t>tkinter</a:t>
            </a:r>
            <a:r>
              <a:rPr lang="en-US" altLang="ko-KR" sz="1600" dirty="0">
                <a:solidFill>
                  <a:schemeClr val="accent2"/>
                </a:solidFill>
              </a:rPr>
              <a:t> import*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from </a:t>
            </a:r>
            <a:r>
              <a:rPr lang="en-US" altLang="ko-KR" sz="1600" dirty="0" err="1">
                <a:solidFill>
                  <a:schemeClr val="accent2"/>
                </a:solidFill>
              </a:rPr>
              <a:t>io</a:t>
            </a:r>
            <a:r>
              <a:rPr lang="en-US" altLang="ko-KR" sz="1600" dirty="0">
                <a:solidFill>
                  <a:schemeClr val="accent2"/>
                </a:solidFill>
              </a:rPr>
              <a:t> import </a:t>
            </a:r>
            <a:r>
              <a:rPr lang="en-US" altLang="ko-KR" sz="1600" dirty="0" err="1">
                <a:solidFill>
                  <a:schemeClr val="accent2"/>
                </a:solidFill>
              </a:rPr>
              <a:t>BytesIO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import </a:t>
            </a:r>
            <a:r>
              <a:rPr lang="en-US" altLang="ko-KR" sz="1600" dirty="0" err="1">
                <a:solidFill>
                  <a:schemeClr val="accent2"/>
                </a:solidFill>
              </a:rPr>
              <a:t>urllib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import </a:t>
            </a:r>
            <a:r>
              <a:rPr lang="en-US" altLang="ko-KR" sz="1600" dirty="0" err="1">
                <a:solidFill>
                  <a:schemeClr val="accent2"/>
                </a:solidFill>
              </a:rPr>
              <a:t>urllib.request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from PIL import </a:t>
            </a:r>
            <a:r>
              <a:rPr lang="en-US" altLang="ko-KR" sz="1600" dirty="0" err="1">
                <a:solidFill>
                  <a:schemeClr val="accent2"/>
                </a:solidFill>
              </a:rPr>
              <a:t>Image,ImageTk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window=</a:t>
            </a:r>
            <a:r>
              <a:rPr lang="en-US" altLang="ko-KR" sz="1600" dirty="0" err="1">
                <a:solidFill>
                  <a:schemeClr val="accent2"/>
                </a:solidFill>
              </a:rPr>
              <a:t>Tk</a:t>
            </a:r>
            <a:r>
              <a:rPr lang="en-US" altLang="ko-KR" sz="1600" dirty="0">
                <a:solidFill>
                  <a:schemeClr val="accent2"/>
                </a:solidFill>
              </a:rPr>
              <a:t>()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 err="1">
                <a:solidFill>
                  <a:schemeClr val="accent2"/>
                </a:solidFill>
              </a:rPr>
              <a:t>window.geometry</a:t>
            </a:r>
            <a:r>
              <a:rPr lang="en-US" altLang="ko-KR" sz="1600" dirty="0">
                <a:solidFill>
                  <a:schemeClr val="accent2"/>
                </a:solidFill>
              </a:rPr>
              <a:t>("500x500+500+200")</a:t>
            </a:r>
          </a:p>
          <a:p>
            <a:r>
              <a:rPr lang="en-US" altLang="ko-KR" sz="1600" dirty="0">
                <a:solidFill>
                  <a:schemeClr val="accent2"/>
                </a:solidFill>
              </a:rPr>
              <a:t> </a:t>
            </a:r>
          </a:p>
          <a:p>
            <a:r>
              <a:rPr lang="en-US" altLang="ko-KR" sz="1600" dirty="0">
                <a:solidFill>
                  <a:schemeClr val="accent2"/>
                </a:solidFill>
              </a:rPr>
              <a:t>#</a:t>
            </a:r>
            <a:r>
              <a:rPr lang="en-US" altLang="ko-KR" sz="1600" dirty="0" err="1">
                <a:solidFill>
                  <a:schemeClr val="accent2"/>
                </a:solidFill>
              </a:rPr>
              <a:t>openapi</a:t>
            </a:r>
            <a:r>
              <a:rPr lang="ko-KR" altLang="en-US" sz="1600" dirty="0">
                <a:solidFill>
                  <a:schemeClr val="accent2"/>
                </a:solidFill>
              </a:rPr>
              <a:t>로 이미지 </a:t>
            </a:r>
            <a:r>
              <a:rPr lang="en-US" altLang="ko-KR" sz="1600" dirty="0" err="1">
                <a:solidFill>
                  <a:schemeClr val="accent2"/>
                </a:solidFill>
              </a:rPr>
              <a:t>url</a:t>
            </a:r>
            <a:r>
              <a:rPr lang="ko-KR" altLang="en-US" sz="1600" dirty="0">
                <a:solidFill>
                  <a:schemeClr val="accent2"/>
                </a:solidFill>
              </a:rPr>
              <a:t>을 가져옴</a:t>
            </a:r>
            <a:r>
              <a:rPr lang="en-US" altLang="ko-KR" sz="1600" dirty="0">
                <a:solidFill>
                  <a:schemeClr val="accent2"/>
                </a:solidFill>
              </a:rPr>
              <a:t>.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 err="1">
                <a:solidFill>
                  <a:schemeClr val="accent2"/>
                </a:solidFill>
              </a:rPr>
              <a:t>url</a:t>
            </a:r>
            <a:r>
              <a:rPr lang="en-US" altLang="ko-KR" sz="1600" dirty="0">
                <a:solidFill>
                  <a:schemeClr val="accent2"/>
                </a:solidFill>
              </a:rPr>
              <a:t>="http://tong.visitkorea.or.kr/</a:t>
            </a:r>
            <a:r>
              <a:rPr lang="en-US" altLang="ko-KR" sz="1600" dirty="0" err="1">
                <a:solidFill>
                  <a:schemeClr val="accent2"/>
                </a:solidFill>
              </a:rPr>
              <a:t>cms</a:t>
            </a:r>
            <a:r>
              <a:rPr lang="en-US" altLang="ko-KR" sz="1600" dirty="0">
                <a:solidFill>
                  <a:schemeClr val="accent2"/>
                </a:solidFill>
              </a:rPr>
              <a:t>/resource/74/2396274_image2_1.JPG"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with </a:t>
            </a:r>
            <a:r>
              <a:rPr lang="en-US" altLang="ko-KR" sz="1600" dirty="0" err="1">
                <a:solidFill>
                  <a:schemeClr val="accent2"/>
                </a:solidFill>
              </a:rPr>
              <a:t>urllib.request.urlopen</a:t>
            </a:r>
            <a:r>
              <a:rPr lang="en-US" altLang="ko-KR" sz="1600" dirty="0">
                <a:solidFill>
                  <a:schemeClr val="accent2"/>
                </a:solidFill>
              </a:rPr>
              <a:t>(</a:t>
            </a:r>
            <a:r>
              <a:rPr lang="en-US" altLang="ko-KR" sz="1600" dirty="0" err="1">
                <a:solidFill>
                  <a:schemeClr val="accent2"/>
                </a:solidFill>
              </a:rPr>
              <a:t>url</a:t>
            </a:r>
            <a:r>
              <a:rPr lang="en-US" altLang="ko-KR" sz="1600" dirty="0">
                <a:solidFill>
                  <a:schemeClr val="accent2"/>
                </a:solidFill>
              </a:rPr>
              <a:t>) as u: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       </a:t>
            </a:r>
            <a:r>
              <a:rPr lang="en-US" altLang="ko-KR" sz="1600" dirty="0" err="1">
                <a:solidFill>
                  <a:schemeClr val="accent2"/>
                </a:solidFill>
              </a:rPr>
              <a:t>raw_data</a:t>
            </a:r>
            <a:r>
              <a:rPr lang="en-US" altLang="ko-KR" sz="1600" dirty="0">
                <a:solidFill>
                  <a:schemeClr val="accent2"/>
                </a:solidFill>
              </a:rPr>
              <a:t>=</a:t>
            </a:r>
            <a:r>
              <a:rPr lang="en-US" altLang="ko-KR" sz="1600" dirty="0" err="1">
                <a:solidFill>
                  <a:schemeClr val="accent2"/>
                </a:solidFill>
              </a:rPr>
              <a:t>u.read</a:t>
            </a:r>
            <a:r>
              <a:rPr lang="en-US" altLang="ko-KR" sz="1600" dirty="0">
                <a:solidFill>
                  <a:schemeClr val="accent2"/>
                </a:solidFill>
              </a:rPr>
              <a:t>()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 err="1">
                <a:solidFill>
                  <a:schemeClr val="accent2"/>
                </a:solidFill>
              </a:rPr>
              <a:t>im</a:t>
            </a:r>
            <a:r>
              <a:rPr lang="en-US" altLang="ko-KR" sz="1600" dirty="0">
                <a:solidFill>
                  <a:schemeClr val="accent2"/>
                </a:solidFill>
              </a:rPr>
              <a:t>=</a:t>
            </a:r>
            <a:r>
              <a:rPr lang="en-US" altLang="ko-KR" sz="1600" dirty="0" err="1">
                <a:solidFill>
                  <a:schemeClr val="accent2"/>
                </a:solidFill>
              </a:rPr>
              <a:t>Image.open</a:t>
            </a:r>
            <a:r>
              <a:rPr lang="en-US" altLang="ko-KR" sz="1600" dirty="0">
                <a:solidFill>
                  <a:schemeClr val="accent2"/>
                </a:solidFill>
              </a:rPr>
              <a:t>(</a:t>
            </a:r>
            <a:r>
              <a:rPr lang="en-US" altLang="ko-KR" sz="1600" dirty="0" err="1">
                <a:solidFill>
                  <a:schemeClr val="accent2"/>
                </a:solidFill>
              </a:rPr>
              <a:t>BytesIO</a:t>
            </a:r>
            <a:r>
              <a:rPr lang="en-US" altLang="ko-KR" sz="1600" dirty="0">
                <a:solidFill>
                  <a:schemeClr val="accent2"/>
                </a:solidFill>
              </a:rPr>
              <a:t>(</a:t>
            </a:r>
            <a:r>
              <a:rPr lang="en-US" altLang="ko-KR" sz="1600" dirty="0" err="1">
                <a:solidFill>
                  <a:schemeClr val="accent2"/>
                </a:solidFill>
              </a:rPr>
              <a:t>raw_data</a:t>
            </a:r>
            <a:r>
              <a:rPr lang="en-US" altLang="ko-KR" sz="1600" dirty="0">
                <a:solidFill>
                  <a:schemeClr val="accent2"/>
                </a:solidFill>
              </a:rPr>
              <a:t>))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image=</a:t>
            </a:r>
            <a:r>
              <a:rPr lang="en-US" altLang="ko-KR" sz="1600" dirty="0" err="1">
                <a:solidFill>
                  <a:schemeClr val="accent2"/>
                </a:solidFill>
              </a:rPr>
              <a:t>ImageTk.PhotoImage</a:t>
            </a:r>
            <a:r>
              <a:rPr lang="en-US" altLang="ko-KR" sz="1600" dirty="0">
                <a:solidFill>
                  <a:schemeClr val="accent2"/>
                </a:solidFill>
              </a:rPr>
              <a:t>(</a:t>
            </a:r>
            <a:r>
              <a:rPr lang="en-US" altLang="ko-KR" sz="1600" dirty="0" err="1">
                <a:solidFill>
                  <a:schemeClr val="accent2"/>
                </a:solidFill>
              </a:rPr>
              <a:t>im</a:t>
            </a:r>
            <a:r>
              <a:rPr lang="en-US" altLang="ko-KR" sz="1600" dirty="0">
                <a:solidFill>
                  <a:schemeClr val="accent2"/>
                </a:solidFill>
              </a:rPr>
              <a:t>)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Label(window, image=image, height=400,width=400).pack()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endParaRPr lang="en-US" altLang="ko-KR" sz="1600" dirty="0">
              <a:solidFill>
                <a:schemeClr val="accent2"/>
              </a:solidFill>
            </a:endParaRPr>
          </a:p>
          <a:p>
            <a:r>
              <a:rPr lang="en-US" altLang="ko-KR" sz="1600" dirty="0" err="1">
                <a:solidFill>
                  <a:schemeClr val="accent2"/>
                </a:solidFill>
              </a:rPr>
              <a:t>window.mainloop</a:t>
            </a:r>
            <a:r>
              <a:rPr lang="en-US" altLang="ko-KR" sz="1600" dirty="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://eclass.kpu.ac.kr/ilosfiles/editor-file/0A5852CB32/202006/795851C9317D5855C834795852C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42" y="872519"/>
            <a:ext cx="2860721" cy="303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96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7" y="157163"/>
            <a:ext cx="8740775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11 : </a:t>
            </a:r>
            <a:r>
              <a:rPr lang="en-US" altLang="ko-KR" i="0" dirty="0">
                <a:effectLst/>
              </a:rPr>
              <a:t>folium </a:t>
            </a:r>
            <a:r>
              <a:rPr lang="ko-KR" altLang="en-US" i="0" dirty="0">
                <a:effectLst/>
              </a:rPr>
              <a:t>모듈을 이용하여 지도 그리기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folium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모듈 설치 필요 (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Anaconda는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미리 제거해야 함)</a:t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#윈도우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cmd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창에서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pip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install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folium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명령어로 설치</a:t>
            </a:r>
            <a:endParaRPr kumimoji="0" lang="en-US" altLang="ko-KR" sz="1600" i="1" dirty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tkinter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folium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webbrowser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Pressed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():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위도 경도 지정</a:t>
            </a:r>
            <a:br>
              <a:rPr kumimoji="0" lang="ko-KR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map_osm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folium.Map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 err="1">
                <a:solidFill>
                  <a:srgbClr val="660099"/>
                </a:solidFill>
                <a:latin typeface="Consolas" panose="020B0609020204030204" pitchFamily="49" charset="0"/>
              </a:rPr>
              <a:t>location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=[</a:t>
            </a:r>
            <a:r>
              <a:rPr kumimoji="0"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37.3402849,126.7313189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], </a:t>
            </a:r>
            <a:r>
              <a:rPr kumimoji="0" lang="ko-KR" altLang="ko-KR" sz="1600" dirty="0" err="1">
                <a:solidFill>
                  <a:srgbClr val="660099"/>
                </a:solidFill>
                <a:latin typeface="Consolas" panose="020B0609020204030204" pitchFamily="49" charset="0"/>
              </a:rPr>
              <a:t>zoom_start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13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마커</a:t>
            </a:r>
            <a:r>
              <a:rPr kumimoji="0" lang="ko-KR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지정</a:t>
            </a:r>
            <a:br>
              <a:rPr kumimoji="0" lang="ko-KR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folium.Marker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([</a:t>
            </a:r>
            <a:r>
              <a:rPr kumimoji="0"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37.3402849,126.7313189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], </a:t>
            </a:r>
            <a:r>
              <a:rPr kumimoji="0" lang="ko-KR" altLang="ko-KR" sz="1600" dirty="0" err="1">
                <a:solidFill>
                  <a:srgbClr val="660099"/>
                </a:solidFill>
                <a:latin typeface="Consolas" panose="020B0609020204030204" pitchFamily="49" charset="0"/>
              </a:rPr>
              <a:t>popup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endParaRPr kumimoji="0" lang="en-US" altLang="ko-KR" sz="16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lvl="0"/>
            <a:r>
              <a:rPr kumimoji="0" lang="en-US" altLang="ko-KR" sz="1600" b="1" dirty="0">
                <a:solidFill>
                  <a:srgbClr val="666666"/>
                </a:solidFill>
                <a:latin typeface="Consolas" panose="020B0609020204030204" pitchFamily="49" charset="0"/>
              </a:rPr>
              <a:t>   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en-US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한국공학대학교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add_to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map_osm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html</a:t>
            </a:r>
            <a:r>
              <a:rPr kumimoji="0" lang="ko-KR" altLang="ko-KR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파일로 저장</a:t>
            </a:r>
            <a:br>
              <a:rPr kumimoji="0" lang="ko-KR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map_osm.save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osm.html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webbrowser.open_new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osm.html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window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Tk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endParaRPr kumimoji="0" lang="en-US" altLang="ko-KR" sz="16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lvl="0"/>
            <a:r>
              <a:rPr kumimoji="0" lang="en-US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window.geometry</a:t>
            </a:r>
            <a:r>
              <a:rPr kumimoji="0"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600x400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Button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window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folium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지도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Consolas" panose="020B0609020204030204" pitchFamily="49" charset="0"/>
              </a:rPr>
              <a:t>command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Pressed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pack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window.mainloop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600" dirty="0">
                <a:solidFill>
                  <a:schemeClr val="tx1"/>
                </a:solidFill>
              </a:rPr>
              <a:t> </a:t>
            </a:r>
            <a:endParaRPr kumimoji="0" lang="ko-KR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37" y="917583"/>
            <a:ext cx="2905125" cy="20288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637" y="3389826"/>
            <a:ext cx="2849563" cy="21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7" y="157163"/>
            <a:ext cx="8740775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12 : </a:t>
            </a:r>
            <a:r>
              <a:rPr lang="en-US" altLang="ko-KR" i="0" dirty="0">
                <a:effectLst/>
              </a:rPr>
              <a:t>Notebook</a:t>
            </a:r>
            <a:r>
              <a:rPr lang="ko-KR" altLang="en-US" i="0" dirty="0">
                <a:effectLst/>
              </a:rPr>
              <a:t>을 이용하여 페이지 나누기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from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tkinter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tkinter.ttk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window.title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tkinter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notebook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notebook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tkinter.ttk.Notebook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width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800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height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600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notebook.pack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frame1=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notebook.add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(frame1,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1"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(frame1,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내용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fg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red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font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helvetica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 48'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frame2=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notebook.add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(frame2,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2"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(frame2,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내용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fg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blue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font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helvetica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 48'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frame3=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notebook.add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(frame3,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3"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(frame3,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3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내용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fg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green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font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helvetica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 48'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frame4=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notebook.insert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frame4,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4"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(frame4,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4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내용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fg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yellow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font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helvetica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 48'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window.mainloop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62567"/>
            <a:ext cx="70514" cy="13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8566" tIns="34914" rIns="28566" bIns="3491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http://eclass.kpu.ac.kr/ilosfiles/editor-file/0A5852CB32/202006/795851C9317D5855C8357F5F51C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43" y="860959"/>
            <a:ext cx="2569241" cy="210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5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2029" y="2142907"/>
            <a:ext cx="6779942" cy="2543763"/>
          </a:xfrm>
        </p:spPr>
        <p:txBody>
          <a:bodyPr anchor="ctr" anchorCtr="0">
            <a:normAutofit/>
          </a:bodyPr>
          <a:lstStyle/>
          <a:p>
            <a:br>
              <a:rPr lang="en-US" altLang="ko-KR" sz="4050" dirty="0">
                <a:latin typeface="+mn-ea"/>
                <a:ea typeface="+mn-ea"/>
              </a:rPr>
            </a:br>
            <a:r>
              <a:rPr lang="en-US" altLang="ko-KR" sz="4050" dirty="0">
                <a:latin typeface="+mn-ea"/>
                <a:ea typeface="+mn-ea"/>
              </a:rPr>
              <a:t>[</a:t>
            </a:r>
            <a:r>
              <a:rPr lang="ko-KR" altLang="en-US" sz="4050" dirty="0">
                <a:latin typeface="+mn-ea"/>
                <a:ea typeface="+mn-ea"/>
              </a:rPr>
              <a:t>서울시 병원 검색 </a:t>
            </a:r>
            <a:r>
              <a:rPr lang="en-US" altLang="ko-KR" sz="4050" dirty="0">
                <a:latin typeface="+mn-ea"/>
                <a:ea typeface="+mn-ea"/>
              </a:rPr>
              <a:t>APP]</a:t>
            </a:r>
            <a:br>
              <a:rPr lang="en-US" altLang="ko-KR" sz="3600" dirty="0">
                <a:latin typeface="+mn-ea"/>
                <a:ea typeface="+mn-ea"/>
              </a:rPr>
            </a:br>
            <a:br>
              <a:rPr lang="en-US" altLang="ko-KR" sz="2100" dirty="0">
                <a:latin typeface="+mn-ea"/>
                <a:ea typeface="+mn-ea"/>
              </a:rPr>
            </a:b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53749" y="4510583"/>
            <a:ext cx="5143500" cy="909746"/>
          </a:xfrm>
        </p:spPr>
        <p:txBody>
          <a:bodyPr>
            <a:noAutofit/>
          </a:bodyPr>
          <a:lstStyle/>
          <a:p>
            <a:pPr algn="r"/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262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tkinter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tkinter</a:t>
            </a:r>
            <a:r>
              <a:rPr lang="ko-KR" altLang="en-US" sz="2000" dirty="0"/>
              <a:t>위젯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02" y="148298"/>
            <a:ext cx="7094483" cy="529936"/>
          </a:xfrm>
        </p:spPr>
        <p:txBody>
          <a:bodyPr>
            <a:normAutofit fontScale="90000"/>
          </a:bodyPr>
          <a:lstStyle/>
          <a:p>
            <a:r>
              <a:rPr lang="en-US" altLang="ko-KR" sz="2700" dirty="0"/>
              <a:t>data.go.kr</a:t>
            </a:r>
            <a:r>
              <a:rPr lang="ko-KR" altLang="en-US" sz="2700" dirty="0"/>
              <a:t> 건강보험 심사평가원 병원정보 서비스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A575199-F8E2-A1E8-9A2D-2CB35D0B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2A8CFE-DFFA-E414-CACB-2066A982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77" y="718890"/>
            <a:ext cx="8872907" cy="56727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130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02" y="148298"/>
            <a:ext cx="7094483" cy="529936"/>
          </a:xfrm>
        </p:spPr>
        <p:txBody>
          <a:bodyPr>
            <a:normAutofit fontScale="90000"/>
          </a:bodyPr>
          <a:lstStyle/>
          <a:p>
            <a:r>
              <a:rPr lang="en-US" altLang="ko-KR" sz="2700" dirty="0"/>
              <a:t>data.go.kr</a:t>
            </a:r>
            <a:r>
              <a:rPr lang="ko-KR" altLang="en-US" sz="2700" dirty="0"/>
              <a:t> 건강보험 심사평가원 병원정보 서비스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1/3</a:t>
            </a:r>
            <a:endParaRPr lang="ko-KR" altLang="en-US" sz="900" dirty="0">
              <a:latin typeface="+mn-e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A575199-F8E2-A1E8-9A2D-2CB35D0B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DB9A2DB-D57E-997F-4843-EF68C64BD2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991" y="1909397"/>
            <a:ext cx="9030181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병원정보 서비스 예제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https://apis.data.go.kr/B551182/hospInfoServicev2/getHospBasisList?serviceKey=sea100UMmw23Xycs33F1EQnumONR%2F9ElxBLzkilU9Yr1oT4TrCot8Y2p0jyuJP72x9rG9D8CN5yuEs6AS2sAiw%3D%3D&amp;pageNo=1&amp;numOfRows=10&amp;sidoCd=110000&amp;sgguCd=110019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http.client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http.client.HTTPConnection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apis.data.go.kr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")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conn.request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("GET","/B551182/hospInfoServicev2/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getHospBasisList?serviceKey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=sea100UMmw23Xycs33F1EQnumONR%2F9ElxBLzkilU9Yr1oT4TrCot8Y2p0jyuJP72x9rG9D8CN5yuEs6AS2sAiw%3D%3D&amp;pageNo=1&amp;numOfRows=10&amp;sidoCd=110000&amp;sgguCd=110019")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req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conn.getresponse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req.status,req.reason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req.read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decode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('utf-8'))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94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02" y="148298"/>
            <a:ext cx="7094483" cy="529936"/>
          </a:xfrm>
        </p:spPr>
        <p:txBody>
          <a:bodyPr>
            <a:normAutofit fontScale="90000"/>
          </a:bodyPr>
          <a:lstStyle/>
          <a:p>
            <a:r>
              <a:rPr lang="en-US" altLang="ko-KR" sz="2700" dirty="0"/>
              <a:t>data.go.kr</a:t>
            </a:r>
            <a:r>
              <a:rPr lang="ko-KR" altLang="en-US" sz="2700" dirty="0"/>
              <a:t> 건강보험 심사평가원 병원정보 서비스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A575199-F8E2-A1E8-9A2D-2CB35D0B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DCF7CA-06B9-45A1-DEA7-91A69F32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8" y="792144"/>
            <a:ext cx="8210663" cy="55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31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애플리케이션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1203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APP</a:t>
            </a:r>
            <a:r>
              <a:rPr lang="ko-KR" altLang="en-US" sz="2400" b="1" dirty="0">
                <a:latin typeface="+mn-ea"/>
              </a:rPr>
              <a:t> 이름</a:t>
            </a:r>
            <a:r>
              <a:rPr lang="en-US" altLang="ko-KR" sz="2400" b="1" dirty="0">
                <a:latin typeface="+mn-ea"/>
              </a:rPr>
              <a:t>: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서울시 병원 검색 </a:t>
            </a:r>
            <a:r>
              <a:rPr lang="en-US" altLang="ko-KR" sz="2400" b="1" dirty="0">
                <a:latin typeface="+mn-ea"/>
              </a:rPr>
              <a:t>APP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APP </a:t>
            </a:r>
            <a:r>
              <a:rPr lang="ko-KR" altLang="en-US" sz="2400" b="1" dirty="0">
                <a:latin typeface="+mn-ea"/>
              </a:rPr>
              <a:t>소개</a:t>
            </a:r>
            <a:r>
              <a:rPr lang="en-US" altLang="ko-KR" sz="2400" b="1" dirty="0">
                <a:latin typeface="+mn-ea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spc="-68" dirty="0">
                <a:latin typeface="+mn-ea"/>
              </a:rPr>
              <a:t>서울시내 </a:t>
            </a:r>
            <a:r>
              <a:rPr lang="en-US" altLang="ko-KR" sz="1800" b="1" spc="-68" dirty="0">
                <a:latin typeface="+mn-ea"/>
              </a:rPr>
              <a:t>8</a:t>
            </a:r>
            <a:r>
              <a:rPr lang="ko-KR" altLang="en-US" sz="1800" b="1" spc="-68" dirty="0">
                <a:latin typeface="+mn-ea"/>
              </a:rPr>
              <a:t>개 구에 위치한 대표적인 병원 </a:t>
            </a:r>
            <a:r>
              <a:rPr lang="en-US" altLang="ko-KR" sz="1800" b="1" spc="-68" dirty="0">
                <a:latin typeface="+mn-ea"/>
              </a:rPr>
              <a:t>10</a:t>
            </a:r>
            <a:r>
              <a:rPr lang="ko-KR" altLang="en-US" sz="1800" b="1" spc="-68" dirty="0">
                <a:latin typeface="+mn-ea"/>
              </a:rPr>
              <a:t>곳의 위치를 제공해주는 애플리케이션</a:t>
            </a:r>
            <a:endParaRPr lang="en-US" altLang="ko-KR" sz="1800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b="1" dirty="0">
                <a:latin typeface="+mn-ea"/>
              </a:rPr>
              <a:t>강남구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강동구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강서구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관악구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구로구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도봉구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동대문구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동작구</a:t>
            </a:r>
            <a:endParaRPr lang="en-US" altLang="ko-KR" sz="1600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지역코드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SGGUCD =   [[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'110001'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강남구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'110002'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강동구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'110003'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강서구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'110004'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관악구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'110005'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구로구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'110006'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도봉구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kumimoji="0" lang="en-US" altLang="ko-KR" sz="16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'110007'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동대문구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'110008'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동작구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1/3</a:t>
            </a:r>
            <a:endParaRPr lang="ko-KR" altLang="en-US" sz="900" dirty="0">
              <a:latin typeface="+mn-e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A575199-F8E2-A1E8-9A2D-2CB35D0B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15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최종 구현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092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GUI</a:t>
            </a:r>
            <a:r>
              <a:rPr lang="ko-KR" altLang="en-US" b="1" spc="-68" dirty="0">
                <a:latin typeface="+mn-ea"/>
              </a:rPr>
              <a:t>를 이용한 출력 기능</a:t>
            </a:r>
            <a:endParaRPr lang="en-US" altLang="ko-KR" b="1" spc="-68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8</a:t>
            </a:r>
            <a:r>
              <a:rPr lang="ko-KR" altLang="en-US" b="1" spc="-68" dirty="0">
                <a:latin typeface="+mn-ea"/>
              </a:rPr>
              <a:t>개 구에 대한 병원 정보 구현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검색 및 출력 기능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카테고리 별 정렬 기능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지도 표시</a:t>
            </a:r>
            <a:endParaRPr lang="en-US" altLang="ko-KR" b="1" spc="-68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C/C++ </a:t>
            </a:r>
            <a:r>
              <a:rPr lang="ko-KR" altLang="en-US" b="1" spc="-68" dirty="0">
                <a:latin typeface="+mn-ea"/>
              </a:rPr>
              <a:t>연동 </a:t>
            </a:r>
            <a:r>
              <a:rPr lang="en-US" altLang="ko-KR" sz="1500" b="1" spc="-6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(idle </a:t>
            </a:r>
            <a:r>
              <a:rPr lang="ko-KR" altLang="en-US" sz="1500" b="1" spc="-6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상에서 시도</a:t>
            </a:r>
            <a:r>
              <a:rPr lang="en-US" altLang="ko-KR" sz="1500" b="1" spc="-6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b="1" spc="-6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Distutils </a:t>
            </a:r>
            <a:r>
              <a:rPr lang="ko-KR" altLang="en-US" b="1" spc="-68" dirty="0">
                <a:latin typeface="+mn-ea"/>
              </a:rPr>
              <a:t>모듈을 이용한 배포 파일 제작</a:t>
            </a:r>
            <a:endParaRPr lang="en-US" altLang="ko-KR" b="1" spc="-68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2/3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6987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11282" y="1014146"/>
            <a:ext cx="6230649" cy="5299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700" b="1"/>
              <a:t>사용 방법</a:t>
            </a:r>
            <a:endParaRPr lang="ko-KR" altLang="en-US" sz="27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77516" y="1723524"/>
            <a:ext cx="8013032" cy="409212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latin typeface="+mn-ea"/>
              </a:rPr>
              <a:t>검색하고자 하는 구를 선택하고</a:t>
            </a:r>
            <a:r>
              <a:rPr lang="en-US" altLang="ko-KR" sz="2100" b="1" dirty="0">
                <a:latin typeface="+mn-ea"/>
              </a:rPr>
              <a:t>,</a:t>
            </a:r>
            <a:br>
              <a:rPr lang="en-US" altLang="ko-KR" sz="2100" b="1" dirty="0">
                <a:latin typeface="+mn-ea"/>
              </a:rPr>
            </a:br>
            <a:r>
              <a:rPr lang="ko-KR" altLang="en-US" sz="2100" b="1" dirty="0">
                <a:latin typeface="+mn-ea"/>
              </a:rPr>
              <a:t>검색 버튼 입력한다</a:t>
            </a:r>
            <a:r>
              <a:rPr lang="en-US" altLang="ko-KR" sz="2100" b="1" dirty="0"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검색한 결과를 원하는 카테고리에 대해</a:t>
            </a:r>
            <a:b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정렬할 수 있다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병원 정보를 지도에 표시할 수 있다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endParaRPr lang="en-US" altLang="ko-KR" sz="21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3/3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1" y="1296889"/>
            <a:ext cx="2700000" cy="41408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02187" y="1798121"/>
            <a:ext cx="2088573" cy="716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타원 13"/>
          <p:cNvSpPr/>
          <p:nvPr/>
        </p:nvSpPr>
        <p:spPr>
          <a:xfrm>
            <a:off x="5968144" y="1689994"/>
            <a:ext cx="268085" cy="26808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4560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11282" y="1014146"/>
            <a:ext cx="6230649" cy="5299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700" b="1"/>
              <a:t>사용 방법</a:t>
            </a:r>
            <a:endParaRPr lang="ko-KR" altLang="en-US" sz="27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77516" y="1723524"/>
            <a:ext cx="8013032" cy="409212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검색하고자 하는 구를 선택하고</a:t>
            </a:r>
            <a:r>
              <a:rPr lang="en-US" altLang="ko-KR" sz="2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</a:t>
            </a:r>
            <a:br>
              <a:rPr lang="en-US" altLang="ko-KR" sz="2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2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 버튼 입력한다</a:t>
            </a:r>
            <a:r>
              <a:rPr lang="en-US" altLang="ko-KR" sz="2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latin typeface="+mn-ea"/>
              </a:rPr>
              <a:t>검색한 결과를 원하는 카테고리에 대해</a:t>
            </a:r>
            <a:br>
              <a:rPr lang="en-US" altLang="ko-KR" sz="2100" b="1" dirty="0">
                <a:latin typeface="+mn-ea"/>
              </a:rPr>
            </a:br>
            <a:r>
              <a:rPr lang="ko-KR" altLang="en-US" sz="2100" b="1" dirty="0">
                <a:latin typeface="+mn-ea"/>
              </a:rPr>
              <a:t>정렬할 수 있다</a:t>
            </a:r>
            <a:r>
              <a:rPr lang="en-US" altLang="ko-KR" sz="2100" b="1" dirty="0"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병원 정보를 지도에 표시할 수 있다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3/3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1" y="1296889"/>
            <a:ext cx="2700000" cy="41408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02187" y="2521873"/>
            <a:ext cx="2407968" cy="348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타원 13"/>
          <p:cNvSpPr/>
          <p:nvPr/>
        </p:nvSpPr>
        <p:spPr>
          <a:xfrm>
            <a:off x="5945227" y="2357761"/>
            <a:ext cx="268085" cy="26808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4512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사용 방법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092120"/>
          </a:xfrm>
        </p:spPr>
        <p:txBody>
          <a:bodyPr>
            <a:normAutofit/>
          </a:bodyPr>
          <a:lstStyle/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검색하고자 하는 구를 선택하고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</a:t>
            </a:r>
            <a:b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 버튼 입력한다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검색한 결과를 원하는 카테고리에 대해</a:t>
            </a:r>
            <a:b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정렬할 수 있다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b="1" dirty="0">
                <a:latin typeface="+mn-ea"/>
              </a:rPr>
              <a:t>병원 정보를 지도에 표시할 수 있다</a:t>
            </a:r>
            <a:r>
              <a:rPr lang="en-US" altLang="ko-KR" sz="2400" b="1" dirty="0">
                <a:latin typeface="+mn-ea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3/3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1" y="1296889"/>
            <a:ext cx="2700000" cy="414086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269480" y="1781281"/>
            <a:ext cx="1217756" cy="348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타원 20"/>
          <p:cNvSpPr/>
          <p:nvPr/>
        </p:nvSpPr>
        <p:spPr>
          <a:xfrm>
            <a:off x="7097826" y="1647238"/>
            <a:ext cx="268085" cy="26808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5185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348" y="99746"/>
            <a:ext cx="3992856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실행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92C29-0178-F74C-005D-24D47704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19" y="0"/>
            <a:ext cx="4341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4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 정보 </a:t>
            </a:r>
            <a:r>
              <a:rPr lang="en-US" altLang="ko-KR" dirty="0"/>
              <a:t>( </a:t>
            </a:r>
            <a:r>
              <a:rPr lang="ko-KR" altLang="en-US" dirty="0"/>
              <a:t>전역 변수</a:t>
            </a:r>
            <a:r>
              <a:rPr lang="en-US" altLang="ko-KR" dirty="0"/>
              <a:t>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tkinter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tkinter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font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g_Tk.geometry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"400x600+750+200"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apis.data.go.kr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"/B551182/hospInfoServicev2/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getHospBasisList?serviceKey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=sea100UMmw23Xycs33F1EQnumONR%2F9ElxBLzkilU9Yr1oT4TrCot8Y2p0jyuJP72x9rG9D8CN5yuEs6AS2sAiw%3D%3D&amp;pageNo=1&amp;numOfRows=10&amp;sidoCd=110000&amp;sgguCd="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지역코드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SGGUCD =   [[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'110001'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강남구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'110002'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강동구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'110003'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강서구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'110004'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관악구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'110005'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구로구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'110006'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도봉구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'110007'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동대문구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'110008'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동작구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]]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4E4E796-6D5A-0D73-678F-EE74FAF6D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095" y="224946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6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 err="1"/>
              <a:t>tkinter</a:t>
            </a:r>
            <a:r>
              <a:rPr lang="ko-KR" altLang="en-US" sz="2800" dirty="0"/>
              <a:t>는 “</a:t>
            </a:r>
            <a:r>
              <a:rPr lang="en-US" altLang="ko-KR" sz="2800" dirty="0" err="1"/>
              <a:t>Tk</a:t>
            </a:r>
            <a:r>
              <a:rPr lang="en-US" altLang="ko-KR" sz="2800" dirty="0"/>
              <a:t> interface”</a:t>
            </a:r>
            <a:r>
              <a:rPr lang="ko-KR" altLang="en-US" sz="2800" dirty="0"/>
              <a:t>의 약자</a:t>
            </a:r>
            <a:endParaRPr lang="en-US" altLang="ko-KR" sz="2800" dirty="0"/>
          </a:p>
          <a:p>
            <a:pPr lvl="1"/>
            <a:r>
              <a:rPr lang="en-US" altLang="ko-KR" sz="2400" dirty="0" err="1"/>
              <a:t>Tk</a:t>
            </a:r>
            <a:r>
              <a:rPr lang="ko-KR" altLang="en-US" sz="2400" dirty="0"/>
              <a:t>는 유닉스 계열 컴퓨터에서 예전부터 많이 사용했던 플랫폼 독립적인 </a:t>
            </a:r>
            <a:r>
              <a:rPr lang="en-US" altLang="ko-KR" sz="2400" dirty="0"/>
              <a:t>GUI </a:t>
            </a:r>
            <a:r>
              <a:rPr lang="ko-KR" altLang="en-US" sz="2400" dirty="0"/>
              <a:t>라이브러리</a:t>
            </a:r>
            <a:endParaRPr lang="en-US" altLang="ko-KR" sz="2400" dirty="0"/>
          </a:p>
          <a:p>
            <a:r>
              <a:rPr lang="en-US" altLang="ko-KR" sz="2800" dirty="0" err="1"/>
              <a:t>tkinter</a:t>
            </a:r>
            <a:r>
              <a:rPr lang="ko-KR" altLang="en-US" sz="2800" dirty="0"/>
              <a:t>는 기본으로 포함되는 그래픽 모듈</a:t>
            </a:r>
            <a:endParaRPr lang="en-US" altLang="ko-KR" sz="2800" dirty="0"/>
          </a:p>
          <a:p>
            <a:r>
              <a:rPr lang="en-US" altLang="ko-KR" sz="2800" dirty="0" err="1"/>
              <a:t>tkinter</a:t>
            </a:r>
            <a:r>
              <a:rPr lang="ko-KR" altLang="en-US" sz="2800" dirty="0"/>
              <a:t>를 이용하면 윈도우</a:t>
            </a:r>
            <a:r>
              <a:rPr lang="en-US" altLang="ko-KR" sz="2800" dirty="0"/>
              <a:t> </a:t>
            </a:r>
            <a:r>
              <a:rPr lang="ko-KR" altLang="en-US" sz="2800" dirty="0"/>
              <a:t>생성</a:t>
            </a:r>
            <a:r>
              <a:rPr lang="en-US" altLang="ko-KR" sz="2800" dirty="0"/>
              <a:t>, </a:t>
            </a:r>
            <a:r>
              <a:rPr lang="ko-KR" altLang="en-US" sz="2800" dirty="0"/>
              <a:t>버튼과 레이블같은 위젯 제공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 정보 </a:t>
            </a:r>
            <a:r>
              <a:rPr lang="en-US" altLang="ko-KR" dirty="0"/>
              <a:t>(</a:t>
            </a:r>
            <a:r>
              <a:rPr lang="en-US" altLang="ko-KR" dirty="0" err="1"/>
              <a:t>InitTopText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#...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InitTopText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TempFont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font.Font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bold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Consolas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MainText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TempFont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병원 검색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]"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MainText.pack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MainText.place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#…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InitTopText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InitSearchListBox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InitSearchButton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InitRenderText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InitSendEmailButton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InitSortListBox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InitSortButton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g_Tk.mainloop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4F2FE3B-47E2-B9EB-03F2-9BBFCE53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37" y="860959"/>
            <a:ext cx="58483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35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/>
              <a:t>(</a:t>
            </a:r>
            <a:r>
              <a:rPr lang="en-US" altLang="ko-KR" dirty="0" err="1"/>
              <a:t>InitSearchListBox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InitSearchListBox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SearchListBox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ListBoxScrollbar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Scrollbar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ListBoxScrollbar.pack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ListBoxScrollbar.place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150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TempFont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font.Font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weight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bold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Consolas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SearchListBox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Listbox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TempFont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activestyle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borderwidth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relief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ridge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yscrollcommand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ListBoxScrollbar.set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SearchListBox.insert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(i+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SGGUCD[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 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#8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지역 리스트 삽입</a:t>
            </a:r>
            <a:b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SearchListBox.pack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SearchListBox.place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ListBoxScrollbar.config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SearchListBox.yview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1F57FAF-0E93-41A3-B4E2-07B6040AE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8136BD6-DE4C-08A5-2256-0B28F4C95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5AABED9-B970-99B4-CB3F-80E89293F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36" y="385763"/>
            <a:ext cx="2390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14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/>
              <a:t>(</a:t>
            </a:r>
            <a:r>
              <a:rPr lang="en-US" altLang="ko-KR" dirty="0" err="1"/>
              <a:t>InitSearchButton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225973" y="872519"/>
            <a:ext cx="8765336" cy="4718984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InitSearchButton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TempFont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font.Font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bold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Consolas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TempFont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SearchButtonAction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SearchButton.pack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SearchButton.place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330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110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SearchButtonAction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SearchListBox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RenderText.configure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state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normal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RenderText.delete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END)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iSearchIndex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SearchListBox.curselection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sgguCD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SGGUCD[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iSearchIndex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시구 코드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8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개구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sgguCD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RenderText.configure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state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disabled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24" y="2451488"/>
            <a:ext cx="1438209" cy="13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81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/>
              <a:t>(Search())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sgguCD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http.client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http.client.HTTPConnection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conn.request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"GET"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query+sgguCD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conn.getresponse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DataList.clear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req.status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strXml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req.read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decode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'utf-8'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#print(strXml)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xml.etree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ElementTree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tree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ElementTree.fromstring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strXml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가져옵니다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itemElements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tree.iter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type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#print(itemElements)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itemElements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addr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item.find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addr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병원주소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item.find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yadmNm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병원명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telno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item.find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telno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DataList.append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name.text,addr.text,telno.text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en-US" altLang="ko-KR" sz="1400" b="1" dirty="0">
              <a:solidFill>
                <a:srgbClr val="000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#...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계속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</a:t>
            </a:r>
            <a:endParaRPr kumimoji="0" lang="ko-KR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95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/>
              <a:t>(</a:t>
            </a:r>
            <a:r>
              <a:rPr lang="en-US" altLang="ko-KR" dirty="0" err="1"/>
              <a:t>SearchLibrary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67264"/>
            <a:ext cx="804201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#...</a:t>
            </a:r>
            <a:r>
              <a:rPr kumimoji="0" lang="ko-KR" altLang="en-US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계속</a:t>
            </a:r>
            <a:b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)):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"["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"] "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＂</a:t>
            </a:r>
            <a:r>
              <a:rPr kumimoji="0" lang="ko-KR" altLang="en-US" sz="1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병원</a:t>
            </a:r>
            <a:r>
              <a:rPr kumimoji="0" lang="ko-KR" altLang="ko-KR" sz="1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"주소: "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"전화번호: "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57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/>
              <a:t>(</a:t>
            </a:r>
            <a:r>
              <a:rPr lang="en-US" altLang="ko-KR" dirty="0" err="1"/>
              <a:t>InitRenderText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InitRenderText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RenderTextScrollbar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Scrollbar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RenderTextScrollbar.pack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RenderTextScrollbar.place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375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font.Font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Consolas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49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27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borderwidth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relief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ridge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yscrollcommand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RenderTextScrollbar.set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RenderText.pack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RenderText.place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215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RenderTextScrollbar.config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RenderText.yview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RenderTextScrollbar.pack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=RIGHT,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fill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=BOTH)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RenderText.configure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disabled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6AFD85-E832-14FC-8A4E-D586F6DE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661" y="30359"/>
            <a:ext cx="3402278" cy="32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7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/>
              <a:t>(</a:t>
            </a:r>
            <a:r>
              <a:rPr lang="en-US" altLang="ko-KR" dirty="0" err="1"/>
              <a:t>InitRenderText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3310CD-84C8-19B7-0728-1EE2CFC1B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976" y="68959"/>
            <a:ext cx="4228036" cy="66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4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tkinter</a:t>
            </a:r>
            <a:r>
              <a:rPr lang="ko-KR" altLang="en-US" dirty="0"/>
              <a:t>위젯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위젯</a:t>
            </a:r>
            <a:r>
              <a:rPr lang="en-US" altLang="ko-KR" sz="2000" dirty="0"/>
              <a:t>(widget) : </a:t>
            </a:r>
            <a:r>
              <a:rPr lang="ko-KR" altLang="en-US" sz="2000" dirty="0"/>
              <a:t>사용자 인터페이스를 위해 제공하는 도구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462739" y="1178640"/>
            <a:ext cx="850182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간단한 버튼으로 명령을 수행할 때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Canvas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화면에 무언가를 그릴 때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Checkbutton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2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가지의 구별되는 값을 가지는 변수를 표현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Entry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한 줄의 텍스트를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입력받는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필드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Frame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컨테이너 클래스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프레임은 경계선과 배경을 가지고 있다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다른 위젯들을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그룹핑하는데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Label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텍스트나 이미지를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Listbox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선택 사항을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Menu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메뉴를 표시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풀다운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메뉴나 팝업 메뉴 가능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Menubutton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메뉴 버튼이다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풀다운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메뉴가 가능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Message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텍스트를 표시한다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레이블 위젯과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비슷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Radiobutton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여러 값을 가질 수 있는 변수를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Scale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슬라이더를 끌어서 수치를 입력하는데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Scrollbar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캔버스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,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엔트리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,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리스트 박스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,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텍스트 위젯을 위한 스크롤 바를 제공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Text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형식을 가지는 텍스트를 표시한다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여러 가지 스타일과 속성으로 텍스트를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Toplevel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최상위 윈도우로 표시되는 독립적인 컨테이너 위젯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LabelFrame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경계선과 제목을 가지는 프레임 위젯의 변형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PanedWindow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자식 위젯들을 크기조절이 가능한 패널로 관리하는 컨테이너 위젯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Spinbox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특정한 범위에서 값을 선택하는 엔트리 위젯의 변형</a:t>
            </a:r>
            <a:endParaRPr lang="ko-KR" altLang="en-US" sz="16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tkinter</a:t>
            </a:r>
            <a:r>
              <a:rPr lang="ko-KR" altLang="en-US" dirty="0"/>
              <a:t>위젯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2800" dirty="0"/>
              <a:t>단순 위젯</a:t>
            </a:r>
          </a:p>
          <a:p>
            <a:pPr lvl="1"/>
            <a:r>
              <a:rPr lang="ko-KR" altLang="en-US" sz="2400" dirty="0"/>
              <a:t> </a:t>
            </a:r>
            <a:r>
              <a:rPr lang="en-US" altLang="ko-KR" sz="2400" dirty="0"/>
              <a:t>Button, Canvas, </a:t>
            </a:r>
            <a:r>
              <a:rPr lang="en-US" altLang="ko-KR" sz="2400" dirty="0" err="1"/>
              <a:t>Checkbutton</a:t>
            </a:r>
            <a:r>
              <a:rPr lang="en-US" altLang="ko-KR" sz="2400" dirty="0"/>
              <a:t>, Entry, Label, Message </a:t>
            </a:r>
            <a:r>
              <a:rPr lang="ko-KR" altLang="en-US" sz="2400" dirty="0"/>
              <a:t>등</a:t>
            </a:r>
            <a:endParaRPr lang="en-US" altLang="ko-KR" sz="2800" dirty="0"/>
          </a:p>
          <a:p>
            <a:r>
              <a:rPr lang="ko-KR" altLang="en-US" sz="2800" dirty="0"/>
              <a:t>컨테이너 위젯</a:t>
            </a:r>
          </a:p>
          <a:p>
            <a:pPr lvl="1"/>
            <a:r>
              <a:rPr lang="ko-KR" altLang="en-US" sz="2400" dirty="0"/>
              <a:t>다른 컴포넌트를 안에 포함할 수 있는 컴포넌트</a:t>
            </a:r>
            <a:endParaRPr lang="en-US" altLang="ko-KR" sz="2400" dirty="0"/>
          </a:p>
          <a:p>
            <a:pPr lvl="1"/>
            <a:r>
              <a:rPr lang="en-US" altLang="ko-KR" sz="2400" dirty="0"/>
              <a:t>Frame, </a:t>
            </a:r>
            <a:r>
              <a:rPr lang="en-US" altLang="ko-KR" sz="2400" dirty="0" err="1"/>
              <a:t>Toplevel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LabelFrame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PanedWindow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endParaRPr lang="en-US" altLang="ko-KR" sz="4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66" y="3851653"/>
            <a:ext cx="6033155" cy="17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1 : </a:t>
            </a:r>
            <a:r>
              <a:rPr lang="ko-KR" altLang="en-US" dirty="0"/>
              <a:t>버튼이 있는 윈도우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318045" y="924944"/>
            <a:ext cx="8100019" cy="3591216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모듈에 있는 모든 함수를 포함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#제일 먼저 최상위 윈도우를 생성.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클래스는 제목을 가지고 있는 일반적인 윈도우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#버튼 위젯을 생성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()의 첫 번째 매개 변수로 윈도우 객체, 두 번째 매개 변수에는 텍스트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="클릭!")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#버튼을 최대한 압축하여 윈도우에 표시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button.pack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#윈도우에서 발생하는 여러 가지 이벤트를 처리하는 함수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302" y="803275"/>
            <a:ext cx="2792898" cy="16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1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2 : </a:t>
            </a:r>
            <a:r>
              <a:rPr lang="ko-KR" altLang="en-US" dirty="0"/>
              <a:t>버튼 이벤트 처리</a:t>
            </a:r>
            <a:r>
              <a:rPr lang="en-US" altLang="ko-KR" dirty="0"/>
              <a:t>1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318045" y="924944"/>
            <a:ext cx="8100019" cy="3591216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모듈에 있는 모든 함수를 포함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</a:t>
            </a:r>
            <a:endParaRPr kumimoji="0" lang="en-US" altLang="ko-KR" sz="1800" b="1" dirty="0">
              <a:solidFill>
                <a:schemeClr val="accent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800" b="1" dirty="0">
              <a:solidFill>
                <a:schemeClr val="accent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 process():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print(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한국산업기술대학교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="클릭!"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i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button.pack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08" y="3588345"/>
            <a:ext cx="5680500" cy="18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0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3 : Label, Entry, Button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Label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텍스트 표시</a:t>
            </a:r>
            <a:r>
              <a:rPr lang="en-US" altLang="ko-KR" sz="1800" dirty="0"/>
              <a:t>, Entry : </a:t>
            </a:r>
            <a:r>
              <a:rPr lang="ko-KR" altLang="en-US" sz="1800" dirty="0"/>
              <a:t>사용자 입력</a:t>
            </a:r>
            <a:endParaRPr lang="en-US" altLang="ko-KR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739181" y="1185571"/>
            <a:ext cx="8100019" cy="4954879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782" y="825208"/>
            <a:ext cx="33242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7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배치관리자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dirty="0"/>
              <a:t>화면에서 위젯의 배치를 담당하는 객체</a:t>
            </a:r>
            <a:endParaRPr lang="en-US" altLang="ko-KR" dirty="0"/>
          </a:p>
          <a:p>
            <a:pPr lvl="1"/>
            <a:r>
              <a:rPr lang="ko-KR" altLang="en-US" dirty="0"/>
              <a:t>압축</a:t>
            </a:r>
            <a:r>
              <a:rPr lang="en-US" altLang="ko-KR" dirty="0"/>
              <a:t>(pack) </a:t>
            </a:r>
            <a:r>
              <a:rPr lang="ko-KR" altLang="en-US" dirty="0"/>
              <a:t>배치 관리자</a:t>
            </a:r>
          </a:p>
          <a:p>
            <a:pPr lvl="1"/>
            <a:r>
              <a:rPr lang="ko-KR" altLang="en-US" dirty="0"/>
              <a:t>격자</a:t>
            </a:r>
            <a:r>
              <a:rPr lang="en-US" altLang="ko-KR" dirty="0"/>
              <a:t>(grid) </a:t>
            </a:r>
            <a:r>
              <a:rPr lang="ko-KR" altLang="en-US" dirty="0"/>
              <a:t>배치 관리자</a:t>
            </a:r>
          </a:p>
          <a:p>
            <a:pPr lvl="1"/>
            <a:r>
              <a:rPr lang="ko-KR" altLang="en-US" dirty="0"/>
              <a:t>절대</a:t>
            </a:r>
            <a:r>
              <a:rPr lang="en-US" altLang="ko-KR" dirty="0"/>
              <a:t>(place) </a:t>
            </a:r>
            <a:r>
              <a:rPr lang="ko-KR" altLang="en-US" dirty="0"/>
              <a:t>배치 관리자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980497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27079</TotalTime>
  <Words>3780</Words>
  <Application>Microsoft Office PowerPoint</Application>
  <PresentationFormat>화면 슬라이드 쇼(4:3)</PresentationFormat>
  <Paragraphs>207</Paragraphs>
  <Slides>36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Arial Unicode MS</vt:lpstr>
      <vt:lpstr>YDVYGOStd52</vt:lpstr>
      <vt:lpstr>굴림</vt:lpstr>
      <vt:lpstr>굴림체</vt:lpstr>
      <vt:lpstr>맑은 고딕</vt:lpstr>
      <vt:lpstr>Arial</vt:lpstr>
      <vt:lpstr>Consolas</vt:lpstr>
      <vt:lpstr>Times New Roman</vt:lpstr>
      <vt:lpstr>Wingdings</vt:lpstr>
      <vt:lpstr>기본 디자인</vt:lpstr>
      <vt:lpstr>  tkinter GUI</vt:lpstr>
      <vt:lpstr>목차</vt:lpstr>
      <vt:lpstr>tkinter 란?</vt:lpstr>
      <vt:lpstr>tkinter위젯</vt:lpstr>
      <vt:lpstr>tkinter위젯</vt:lpstr>
      <vt:lpstr>예제 1 : 버튼이 있는 윈도우</vt:lpstr>
      <vt:lpstr>예제 2 : 버튼 이벤트 처리1</vt:lpstr>
      <vt:lpstr>예제 3 : Label, Entry, Button</vt:lpstr>
      <vt:lpstr>배치관리자</vt:lpstr>
      <vt:lpstr>예제 4 : 격자(grid) 배치 관리자</vt:lpstr>
      <vt:lpstr>예제 5 : 버튼 이벤트처리2</vt:lpstr>
      <vt:lpstr>예제 6 : 버튼 이벤트처리3</vt:lpstr>
      <vt:lpstr>예제 7 : 위젯 색상 폰트 변경</vt:lpstr>
      <vt:lpstr>예제 8 : 절대 위치 배치 관리자</vt:lpstr>
      <vt:lpstr>예제 9 : 입력한 gif이미지 파일 표시</vt:lpstr>
      <vt:lpstr>예제 10 : pillow모듈 이용 이미지(jpg,gif) url 그리기</vt:lpstr>
      <vt:lpstr>예제 11 : folium 모듈을 이용하여 지도 그리기</vt:lpstr>
      <vt:lpstr>예제 12 : Notebook을 이용하여 페이지 나누기</vt:lpstr>
      <vt:lpstr> [서울시 병원 검색 APP]  </vt:lpstr>
      <vt:lpstr>data.go.kr 건강보험 심사평가원 병원정보 서비스</vt:lpstr>
      <vt:lpstr>data.go.kr 건강보험 심사평가원 병원정보 서비스</vt:lpstr>
      <vt:lpstr>data.go.kr 건강보험 심사평가원 병원정보 서비스</vt:lpstr>
      <vt:lpstr>애플리케이션 개요</vt:lpstr>
      <vt:lpstr>최종 구현 내용</vt:lpstr>
      <vt:lpstr>PowerPoint 프레젠테이션</vt:lpstr>
      <vt:lpstr>PowerPoint 프레젠테이션</vt:lpstr>
      <vt:lpstr>사용 방법</vt:lpstr>
      <vt:lpstr>실행 예시</vt:lpstr>
      <vt:lpstr>서울시 병원 정보 ( 전역 변수)</vt:lpstr>
      <vt:lpstr>서울시 병원 정보 (InitTopText())</vt:lpstr>
      <vt:lpstr>서울시 병원정보 (InitSearchListBox())</vt:lpstr>
      <vt:lpstr>서울시 병원정보 (InitSearchButton())</vt:lpstr>
      <vt:lpstr>서울시 병원정보 (Search())</vt:lpstr>
      <vt:lpstr>서울시 병원정보 (SearchLibrary())</vt:lpstr>
      <vt:lpstr>서울시 병원정보 (InitRenderText())</vt:lpstr>
      <vt:lpstr>서울시 병원정보 (InitRenderText())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 Youngsik</cp:lastModifiedBy>
  <cp:revision>763</cp:revision>
  <cp:lastPrinted>2012-03-06T00:26:48Z</cp:lastPrinted>
  <dcterms:created xsi:type="dcterms:W3CDTF">1999-03-28T02:55:44Z</dcterms:created>
  <dcterms:modified xsi:type="dcterms:W3CDTF">2023-02-18T03:28:10Z</dcterms:modified>
</cp:coreProperties>
</file>