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210590176410737E-2"/>
          <c:y val="0.33979387967235941"/>
          <c:w val="0.88228973615018347"/>
          <c:h val="0.521044894684254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자외선 지수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b="1" dirty="0">
                        <a:solidFill>
                          <a:schemeClr val="tx1"/>
                        </a:solidFill>
                      </a:rPr>
                      <a:t>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350-42E3-B1B2-A478FBB6734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b="1" dirty="0">
                        <a:solidFill>
                          <a:schemeClr val="tx1"/>
                        </a:solidFill>
                      </a:rPr>
                      <a:t>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350-42E3-B1B2-A478FBB6734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b="1" dirty="0">
                        <a:solidFill>
                          <a:schemeClr val="tx1"/>
                        </a:solidFill>
                      </a:rPr>
                      <a:t>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350-42E3-B1B2-A478FBB6734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b="1" dirty="0">
                        <a:solidFill>
                          <a:schemeClr val="tx1"/>
                        </a:solidFill>
                      </a:rPr>
                      <a:t>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350-42E3-B1B2-A478FBB6734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b="1" dirty="0">
                        <a:solidFill>
                          <a:schemeClr val="tx1"/>
                        </a:solidFill>
                      </a:rPr>
                      <a:t>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350-42E3-B1B2-A478FBB6734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b="1" dirty="0">
                        <a:solidFill>
                          <a:schemeClr val="tx1"/>
                        </a:solidFill>
                      </a:rPr>
                      <a:t>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D350-42E3-B1B2-A478FBB6734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838317A-A3B7-4DF0-98EC-B542ECBC51F0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350-42E3-B1B2-A478FBB6734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C7FFBB4-CD83-4A94-985C-11CCABCE2D8B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350-42E3-B1B2-A478FBB6734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9366154-8C93-4EFE-BC48-28B53848E847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350-42E3-B1B2-A478FBB673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h:mm</c:formatCode>
                <c:ptCount val="9"/>
                <c:pt idx="0">
                  <c:v>0.41666666666666669</c:v>
                </c:pt>
                <c:pt idx="1">
                  <c:v>0.54166666666666663</c:v>
                </c:pt>
                <c:pt idx="2">
                  <c:v>0.66666666666666663</c:v>
                </c:pt>
                <c:pt idx="3">
                  <c:v>0.79166666666666663</c:v>
                </c:pt>
                <c:pt idx="4">
                  <c:v>0.91666666666666663</c:v>
                </c:pt>
                <c:pt idx="5">
                  <c:v>4.1666666666666664E-2</c:v>
                </c:pt>
                <c:pt idx="6">
                  <c:v>0.16666666666666666</c:v>
                </c:pt>
                <c:pt idx="7">
                  <c:v>0.29166666666666669</c:v>
                </c:pt>
                <c:pt idx="8">
                  <c:v>0.41666666666666669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8</c:v>
                </c:pt>
                <c:pt idx="6">
                  <c:v>9</c:v>
                </c:pt>
                <c:pt idx="7">
                  <c:v>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50-42E3-B1B2-A478FBB67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1576495"/>
        <c:axId val="2051571503"/>
      </c:barChart>
      <c:catAx>
        <c:axId val="2051576495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571503"/>
        <c:crosses val="autoZero"/>
        <c:auto val="0"/>
        <c:lblAlgn val="ctr"/>
        <c:lblOffset val="100"/>
        <c:noMultiLvlLbl val="0"/>
      </c:catAx>
      <c:valAx>
        <c:axId val="205157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15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3:27:5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68D5D-570D-FF20-487D-E626672D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8AA58-BB84-1F82-E0EF-40798CC6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46836-AB9B-4FB7-2EE1-E6FE58E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81A7-7AC4-4EDC-7BBE-9B953DA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9FD5C-339C-5F1E-88A7-85439B4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848-CEB6-FA63-D1FE-AC06820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7A707-A213-3CBF-00D0-8BB59705C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D5B9-82C7-61F3-8710-EF96308D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5559E-ABC5-5AD2-EB9C-1F0CCEA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E4FA-073A-0D58-92F4-2BF55C69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4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06E29D-A5EB-F1BD-6646-218106DA6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C092E-5BEA-B0EE-37CC-9598B1A0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92EA1-9D21-09FB-4720-06984035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658D3-ED85-264D-CFEF-5D7FA0A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A1AF4-F9BC-4B99-1A14-303C5683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9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528B-EBC8-EF88-6D64-A9BAF7C8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97DEC-AB44-7C41-0AFE-F0271797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CD555-6272-9AA9-5044-BA4DA2D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87E2C-79A2-9B29-F7E0-F1BB8862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25211-B0A4-3875-0A83-89C18F8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3C539-BAE4-CB4A-567A-46CC53D4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AB08A-EF0B-2F17-87E7-2AD15A6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9D59D-A9F7-DFC6-5EF2-2344335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F417-ADAC-0CC2-83CD-31828E43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E30D9-E11C-806B-35A8-7A879B66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4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2F0E3-0A2B-D85C-3525-D033EB6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48BF8-B3BA-FE30-F7C7-D05BB5F6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92840-D94B-472B-74EB-B8F522C2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978CD-BC80-8347-2C2A-46516C53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F216-96B5-B093-FF3B-C8BE782F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80CB1-604C-4414-F307-9200DCE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FA1C6-EDCE-506F-44F2-184320B6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C6FA-4335-15D4-CDC9-14ABE2F1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26562-6919-A277-E336-FEBDC9DA1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66831-6E76-E4E8-8F0A-F106AD30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56766-E3DD-DBB4-10D2-DE0122CC8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C0421C-3370-80D4-C626-F9DFAAF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3989C-F971-75FF-C0CA-33F14FF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D0A0B4-4E4B-9054-4F71-A08358DB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0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3214-33E5-9DA8-C4D8-C58328C7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ADF11-FD78-5598-675A-3305B52C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BC361-0EBF-BD37-3EDC-F46E87F0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9153E-2366-FE1A-4FD3-28DE01EC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F41FC-F67E-F27A-985F-2F038525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9F34D-1421-12D5-84F0-04721D27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A0493-FA78-2C7A-7D5E-A516C1FB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F5FD-72F3-CC43-A28E-D7A695A2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6D46E-E6B1-342E-8CF1-D8C0C2B0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D3853-532B-5648-BFF9-9E22F65F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36D93-DA15-7100-C410-F9172F54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9491F-51ED-2EE3-933E-9CEF9B57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1E403-9655-7531-E785-489E472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8304-62BF-8843-F9D0-11CED443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F89F31-BC25-BD4E-5E6B-89C528FE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4D937-5013-C151-AA28-AA1BB498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9D1A0-6578-8A6F-DBFE-EBD9631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92B9E-1B78-0921-9573-92FCB47C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32375-D0B6-AB26-EEDB-708E598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511C2-41CD-3F64-AEC4-283BA821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4C320-538A-B910-06EA-584AAA17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8C761-900A-5CDE-7A57-9D66E354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6FD4-FDEC-46EB-AD45-265C2E4A7AD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DC30A-002F-4366-38FF-88EAC3845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DDF7A-F4A5-6913-89A3-2406D5537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github.com/SMJ1227/Scr_term_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86907BA-6D92-C5A2-1503-95E2E130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스크립트 언어 </a:t>
            </a:r>
            <a:br>
              <a:rPr lang="en-US" altLang="ko-KR" sz="5200" dirty="0">
                <a:solidFill>
                  <a:schemeClr val="tx2"/>
                </a:solidFill>
              </a:rPr>
            </a:br>
            <a:r>
              <a:rPr lang="en-US" altLang="ko-KR" sz="5200" dirty="0">
                <a:solidFill>
                  <a:schemeClr val="tx2"/>
                </a:solidFill>
              </a:rPr>
              <a:t>Term Project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0B2D91-805E-EB38-A5DB-68ACDEC9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endParaRPr lang="en-US" altLang="ko-KR" sz="800" dirty="0">
              <a:solidFill>
                <a:schemeClr val="tx2"/>
              </a:solidFill>
            </a:endParaRPr>
          </a:p>
          <a:p>
            <a:endParaRPr lang="en-US" altLang="ko-KR" sz="800" dirty="0">
              <a:solidFill>
                <a:schemeClr val="tx2"/>
              </a:solidFill>
            </a:endParaRPr>
          </a:p>
          <a:p>
            <a:r>
              <a:rPr lang="en-US" altLang="ko-KR" sz="2000" dirty="0">
                <a:solidFill>
                  <a:schemeClr val="tx2"/>
                </a:solidFill>
              </a:rPr>
              <a:t>2029184015 </a:t>
            </a:r>
            <a:r>
              <a:rPr lang="ko-KR" altLang="en-US" sz="2000" dirty="0">
                <a:solidFill>
                  <a:schemeClr val="tx2"/>
                </a:solidFill>
              </a:rPr>
              <a:t>서정민</a:t>
            </a:r>
          </a:p>
        </p:txBody>
      </p:sp>
    </p:spTree>
    <p:extLst>
      <p:ext uri="{BB962C8B-B14F-4D97-AF65-F5344CB8AC3E}">
        <p14:creationId xmlns:p14="http://schemas.microsoft.com/office/powerpoint/2010/main" val="27285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1EF6ED-006B-B9FE-1F0B-FC6F33114CE2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err="1">
                <a:solidFill>
                  <a:schemeClr val="tx2"/>
                </a:solidFill>
              </a:rPr>
              <a:t>주차별</a:t>
            </a:r>
            <a:r>
              <a:rPr lang="ko-KR" altLang="en-US" sz="6000" dirty="0">
                <a:solidFill>
                  <a:schemeClr val="tx2"/>
                </a:solidFill>
              </a:rPr>
              <a:t> 계획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055DB1-23A0-E79F-1CD6-A02BB3102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11191"/>
              </p:ext>
            </p:extLst>
          </p:nvPr>
        </p:nvGraphicFramePr>
        <p:xfrm>
          <a:off x="2031847" y="2027907"/>
          <a:ext cx="8128000" cy="42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664">
                  <a:extLst>
                    <a:ext uri="{9D8B030D-6E8A-4147-A177-3AD203B41FA5}">
                      <a16:colId xmlns:a16="http://schemas.microsoft.com/office/drawing/2014/main" val="3409234661"/>
                    </a:ext>
                  </a:extLst>
                </a:gridCol>
                <a:gridCol w="6463336">
                  <a:extLst>
                    <a:ext uri="{9D8B030D-6E8A-4147-A177-3AD203B41FA5}">
                      <a16:colId xmlns:a16="http://schemas.microsoft.com/office/drawing/2014/main" val="4079584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18630"/>
                  </a:ext>
                </a:extLst>
              </a:tr>
              <a:tr h="694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(~16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탐색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 기획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73456"/>
                  </a:ext>
                </a:extLst>
              </a:tr>
              <a:tr h="77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(~23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제작</a:t>
                      </a:r>
                      <a:r>
                        <a:rPr lang="en-US" altLang="ko-KR" dirty="0"/>
                        <a:t>, XML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1482"/>
                  </a:ext>
                </a:extLst>
              </a:tr>
              <a:tr h="768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(~30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기능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중간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30061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(~6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기능 구현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 google map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97550"/>
                  </a:ext>
                </a:extLst>
              </a:tr>
              <a:tr h="7974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(~13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8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69A0938-6630-5484-ED20-911C9AE7742F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err="1">
                <a:solidFill>
                  <a:schemeClr val="tx2"/>
                </a:solidFill>
              </a:rPr>
              <a:t>깃허브</a:t>
            </a:r>
            <a:endParaRPr lang="ko-KR" altLang="en-US" sz="6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5568D-91CD-C964-CA8D-50E958523A5D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https://github.com/SMJ1227/Scr_term_2023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E9F6A04-DB75-E0E1-2ED9-6F82A4897DF2}"/>
                  </a:ext>
                </a:extLst>
              </p14:cNvPr>
              <p14:cNvContentPartPr/>
              <p14:nvPr/>
            </p14:nvContentPartPr>
            <p14:xfrm>
              <a:off x="5794999" y="3443213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E9F6A04-DB75-E0E1-2ED9-6F82A4897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6359" y="34345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08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BEBFB-B2F0-B550-8834-AFE7694E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1302"/>
            <a:ext cx="9833548" cy="740372"/>
          </a:xfrm>
        </p:spPr>
        <p:txBody>
          <a:bodyPr anchor="b">
            <a:noAutofit/>
          </a:bodyPr>
          <a:lstStyle/>
          <a:p>
            <a:r>
              <a:rPr lang="ko-KR" altLang="en-US" sz="6000" dirty="0">
                <a:solidFill>
                  <a:schemeClr val="tx2"/>
                </a:solidFill>
              </a:rPr>
              <a:t>목차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093E4-D400-59BD-EE39-B8EF7720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433371"/>
            <a:ext cx="9833548" cy="2693976"/>
          </a:xfrm>
        </p:spPr>
        <p:txBody>
          <a:bodyPr>
            <a:no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활용 데이터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>
                <a:solidFill>
                  <a:schemeClr val="tx2"/>
                </a:solidFill>
              </a:rPr>
              <a:t>기능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 err="1">
                <a:solidFill>
                  <a:schemeClr val="tx2"/>
                </a:solidFill>
              </a:rPr>
              <a:t>주차별</a:t>
            </a:r>
            <a:r>
              <a:rPr lang="ko-KR" altLang="en-US" sz="2000" dirty="0">
                <a:solidFill>
                  <a:schemeClr val="tx2"/>
                </a:solidFill>
              </a:rPr>
              <a:t> 계획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 err="1">
                <a:solidFill>
                  <a:schemeClr val="tx2"/>
                </a:solidFill>
              </a:rPr>
              <a:t>깃허브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7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B174977-4189-D281-A6D7-4E6AAEAA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56" y="1761431"/>
            <a:ext cx="10001088" cy="1548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530C4B-0F44-2FEC-20DC-C80498AF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33" y="3207900"/>
            <a:ext cx="10352933" cy="15481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123FDA9-7331-974D-895B-E0D0EA41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7" y="4625079"/>
            <a:ext cx="9982200" cy="2076451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F9596CE2-4EA9-DF81-C6E5-E30967F3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1302"/>
            <a:ext cx="9833548" cy="740372"/>
          </a:xfrm>
        </p:spPr>
        <p:txBody>
          <a:bodyPr anchor="b">
            <a:noAutofit/>
          </a:bodyPr>
          <a:lstStyle/>
          <a:p>
            <a:r>
              <a:rPr lang="ko-KR" altLang="en-US" sz="6000" dirty="0">
                <a:solidFill>
                  <a:schemeClr val="tx2"/>
                </a:solidFill>
              </a:rPr>
              <a:t>활용 데이터</a:t>
            </a:r>
          </a:p>
        </p:txBody>
      </p:sp>
    </p:spTree>
    <p:extLst>
      <p:ext uri="{BB962C8B-B14F-4D97-AF65-F5344CB8AC3E}">
        <p14:creationId xmlns:p14="http://schemas.microsoft.com/office/powerpoint/2010/main" val="35709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1FF392-A411-0797-7696-7584A1DDAAB8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tx2"/>
                </a:solidFill>
              </a:rPr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F1EED-CC91-0F59-9F43-5AF2FBDE3C2E}"/>
              </a:ext>
            </a:extLst>
          </p:cNvPr>
          <p:cNvSpPr/>
          <p:nvPr/>
        </p:nvSpPr>
        <p:spPr>
          <a:xfrm>
            <a:off x="3420918" y="291829"/>
            <a:ext cx="5350163" cy="6274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1D619C29-30CF-C496-2E5D-CDDC4808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66361"/>
              </p:ext>
            </p:extLst>
          </p:nvPr>
        </p:nvGraphicFramePr>
        <p:xfrm>
          <a:off x="4900956" y="421519"/>
          <a:ext cx="3720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6">
                  <a:extLst>
                    <a:ext uri="{9D8B030D-6E8A-4147-A177-3AD203B41FA5}">
                      <a16:colId xmlns:a16="http://schemas.microsoft.com/office/drawing/2014/main" val="1819276635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2147428409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129533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기상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59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D61D42-D553-4D53-2E61-C5EDA01A2BD9}"/>
              </a:ext>
            </a:extLst>
          </p:cNvPr>
          <p:cNvSpPr txBox="1"/>
          <p:nvPr/>
        </p:nvSpPr>
        <p:spPr>
          <a:xfrm>
            <a:off x="4142954" y="1556660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/>
              <a:t>30</a:t>
            </a:r>
            <a:r>
              <a:rPr lang="en-US" altLang="ko-KR" sz="9600" b="1" i="0" dirty="0">
                <a:solidFill>
                  <a:srgbClr val="4D5156"/>
                </a:solidFill>
                <a:effectLst/>
                <a:latin typeface="Apple SD Gothic Neo"/>
              </a:rPr>
              <a:t>°</a:t>
            </a:r>
            <a:endParaRPr lang="ko-KR" altLang="en-US" sz="9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F02AA-1680-3666-0D1B-A9EE8E6A0472}"/>
              </a:ext>
            </a:extLst>
          </p:cNvPr>
          <p:cNvSpPr txBox="1"/>
          <p:nvPr/>
        </p:nvSpPr>
        <p:spPr>
          <a:xfrm>
            <a:off x="4142649" y="309027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맑음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8812F-9E3A-E173-1507-F36DF1297614}"/>
              </a:ext>
            </a:extLst>
          </p:cNvPr>
          <p:cNvSpPr txBox="1"/>
          <p:nvPr/>
        </p:nvSpPr>
        <p:spPr>
          <a:xfrm>
            <a:off x="4142649" y="48671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경기도 시흥시</a:t>
            </a:r>
          </a:p>
        </p:txBody>
      </p:sp>
      <p:pic>
        <p:nvPicPr>
          <p:cNvPr id="17" name="그래픽 16" descr="일 단색으로 채워진">
            <a:extLst>
              <a:ext uri="{FF2B5EF4-FFF2-40B4-BE49-F238E27FC236}">
                <a16:creationId xmlns:a16="http://schemas.microsoft.com/office/drawing/2014/main" id="{5EF2B345-8F32-D11E-76F5-6777B462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6031" y="3145865"/>
            <a:ext cx="2090636" cy="209063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D44EBF-080A-E675-C09A-0F72D33B1A8C}"/>
              </a:ext>
            </a:extLst>
          </p:cNvPr>
          <p:cNvSpPr/>
          <p:nvPr/>
        </p:nvSpPr>
        <p:spPr>
          <a:xfrm>
            <a:off x="3529028" y="394088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돋보기 단색으로 채워진">
            <a:extLst>
              <a:ext uri="{FF2B5EF4-FFF2-40B4-BE49-F238E27FC236}">
                <a16:creationId xmlns:a16="http://schemas.microsoft.com/office/drawing/2014/main" id="{717A4E7F-C30E-E8E2-A17B-A36C485B6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6830" y="531890"/>
            <a:ext cx="638796" cy="6387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00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1FF392-A411-0797-7696-7584A1DDAAB8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tx2"/>
                </a:solidFill>
              </a:rPr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F1EED-CC91-0F59-9F43-5AF2FBDE3C2E}"/>
              </a:ext>
            </a:extLst>
          </p:cNvPr>
          <p:cNvSpPr/>
          <p:nvPr/>
        </p:nvSpPr>
        <p:spPr>
          <a:xfrm>
            <a:off x="3420918" y="291829"/>
            <a:ext cx="5350163" cy="6274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1D619C29-30CF-C496-2E5D-CDDC4808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77247"/>
              </p:ext>
            </p:extLst>
          </p:nvPr>
        </p:nvGraphicFramePr>
        <p:xfrm>
          <a:off x="4900956" y="421519"/>
          <a:ext cx="3720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6">
                  <a:extLst>
                    <a:ext uri="{9D8B030D-6E8A-4147-A177-3AD203B41FA5}">
                      <a16:colId xmlns:a16="http://schemas.microsoft.com/office/drawing/2014/main" val="1819276635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2147428409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129533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 상태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기상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597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5F046C-23B6-38B6-15D7-4BD66F87A18D}"/>
              </a:ext>
            </a:extLst>
          </p:cNvPr>
          <p:cNvSpPr/>
          <p:nvPr/>
        </p:nvSpPr>
        <p:spPr>
          <a:xfrm>
            <a:off x="3529028" y="394088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돋보기 단색으로 채워진">
            <a:extLst>
              <a:ext uri="{FF2B5EF4-FFF2-40B4-BE49-F238E27FC236}">
                <a16:creationId xmlns:a16="http://schemas.microsoft.com/office/drawing/2014/main" id="{BF028A06-0FCC-73CD-46C1-C4B3E228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830" y="531890"/>
            <a:ext cx="638796" cy="6387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4F9B82-DDCB-F616-606C-736C1B2611C8}"/>
              </a:ext>
            </a:extLst>
          </p:cNvPr>
          <p:cNvSpPr/>
          <p:nvPr/>
        </p:nvSpPr>
        <p:spPr>
          <a:xfrm>
            <a:off x="3529028" y="1425039"/>
            <a:ext cx="5092216" cy="2980706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952DFE1-BE47-7799-0E18-CF512CF6743B}"/>
              </a:ext>
            </a:extLst>
          </p:cNvPr>
          <p:cNvCxnSpPr>
            <a:endCxn id="31" idx="3"/>
          </p:cNvCxnSpPr>
          <p:nvPr/>
        </p:nvCxnSpPr>
        <p:spPr>
          <a:xfrm>
            <a:off x="3528723" y="2912450"/>
            <a:ext cx="5092521" cy="29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9736DD-EF83-C1FC-1D17-745D8FF68339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6075136" y="1425039"/>
            <a:ext cx="0" cy="298070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D7AE59-DE38-D005-BF8A-F0740661A674}"/>
              </a:ext>
            </a:extLst>
          </p:cNvPr>
          <p:cNvSpPr txBox="1"/>
          <p:nvPr/>
        </p:nvSpPr>
        <p:spPr>
          <a:xfrm flipH="1">
            <a:off x="4172935" y="3039002"/>
            <a:ext cx="1258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오존 농도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rgbClr val="00FF00"/>
                </a:solidFill>
              </a:rPr>
              <a:t>0.043</a:t>
            </a:r>
          </a:p>
          <a:p>
            <a:pPr algn="ctr"/>
            <a:r>
              <a:rPr lang="ko-KR" altLang="en-US" b="1" dirty="0">
                <a:solidFill>
                  <a:srgbClr val="00FF00"/>
                </a:solidFill>
              </a:rPr>
              <a:t>보통</a:t>
            </a:r>
            <a:endParaRPr lang="en-US" altLang="ko-KR" b="1" dirty="0">
              <a:solidFill>
                <a:srgbClr val="00FF00"/>
              </a:solidFill>
            </a:endParaRPr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6230ED-2FBD-D65F-195F-9E1F2D38B99C}"/>
              </a:ext>
            </a:extLst>
          </p:cNvPr>
          <p:cNvSpPr txBox="1"/>
          <p:nvPr/>
        </p:nvSpPr>
        <p:spPr>
          <a:xfrm flipH="1">
            <a:off x="6497911" y="1590617"/>
            <a:ext cx="1700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미세먼지 농도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rgbClr val="00FF00"/>
                </a:solidFill>
              </a:rPr>
              <a:t>73</a:t>
            </a:r>
          </a:p>
          <a:p>
            <a:pPr algn="ctr"/>
            <a:r>
              <a:rPr lang="ko-KR" altLang="en-US" b="1" dirty="0">
                <a:solidFill>
                  <a:srgbClr val="00FF00"/>
                </a:solidFill>
              </a:rPr>
              <a:t>보통</a:t>
            </a:r>
            <a:endParaRPr lang="en-US" altLang="ko-KR" b="1" dirty="0">
              <a:solidFill>
                <a:srgbClr val="00FF00"/>
              </a:solidFill>
            </a:endParaRP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063F85-A28A-FEEF-F65A-40B0014E8E72}"/>
              </a:ext>
            </a:extLst>
          </p:cNvPr>
          <p:cNvSpPr txBox="1"/>
          <p:nvPr/>
        </p:nvSpPr>
        <p:spPr>
          <a:xfrm flipH="1">
            <a:off x="3841086" y="1561674"/>
            <a:ext cx="1921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초미세먼지 농도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44</a:t>
            </a: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나쁨</a:t>
            </a:r>
            <a:endParaRPr lang="en-US" altLang="ko-KR" b="1" dirty="0">
              <a:solidFill>
                <a:srgbClr val="FFFF00"/>
              </a:solidFill>
            </a:endParaRPr>
          </a:p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1711E6-64E8-D40D-5325-BC8709A3FDB3}"/>
              </a:ext>
            </a:extLst>
          </p:cNvPr>
          <p:cNvSpPr txBox="1"/>
          <p:nvPr/>
        </p:nvSpPr>
        <p:spPr>
          <a:xfrm flipH="1">
            <a:off x="6211455" y="3039002"/>
            <a:ext cx="227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통합 대기 환경 수치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rgbClr val="00FF00"/>
                </a:solidFill>
              </a:rPr>
              <a:t>75</a:t>
            </a:r>
          </a:p>
          <a:p>
            <a:pPr algn="ctr"/>
            <a:r>
              <a:rPr lang="ko-KR" altLang="en-US" b="1" dirty="0">
                <a:solidFill>
                  <a:srgbClr val="00FF00"/>
                </a:solidFill>
              </a:rPr>
              <a:t>보통</a:t>
            </a:r>
            <a:endParaRPr lang="en-US" altLang="ko-KR" b="1" dirty="0">
              <a:solidFill>
                <a:srgbClr val="00FF00"/>
              </a:solidFill>
            </a:endParaRPr>
          </a:p>
          <a:p>
            <a:endParaRPr lang="ko-KR" altLang="en-US" dirty="0"/>
          </a:p>
        </p:txBody>
      </p:sp>
      <p:pic>
        <p:nvPicPr>
          <p:cNvPr id="51" name="그림 50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7424A822-5033-F667-09E8-09C204A07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52" y="4808369"/>
            <a:ext cx="522338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1FF392-A411-0797-7696-7584A1DDAAB8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tx2"/>
                </a:solidFill>
              </a:rPr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F1EED-CC91-0F59-9F43-5AF2FBDE3C2E}"/>
              </a:ext>
            </a:extLst>
          </p:cNvPr>
          <p:cNvSpPr/>
          <p:nvPr/>
        </p:nvSpPr>
        <p:spPr>
          <a:xfrm>
            <a:off x="3420765" y="291829"/>
            <a:ext cx="5350163" cy="6274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1D619C29-30CF-C496-2E5D-CDDC4808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3801"/>
              </p:ext>
            </p:extLst>
          </p:nvPr>
        </p:nvGraphicFramePr>
        <p:xfrm>
          <a:off x="4900956" y="421519"/>
          <a:ext cx="3720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6">
                  <a:extLst>
                    <a:ext uri="{9D8B030D-6E8A-4147-A177-3AD203B41FA5}">
                      <a16:colId xmlns:a16="http://schemas.microsoft.com/office/drawing/2014/main" val="1819276635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2147428409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129533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기상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45970"/>
                  </a:ext>
                </a:extLst>
              </a:tr>
            </a:tbl>
          </a:graphicData>
        </a:graphic>
      </p:graphicFrame>
      <p:pic>
        <p:nvPicPr>
          <p:cNvPr id="5" name="그래픽 4" descr="돋보기 단색으로 채워진">
            <a:extLst>
              <a:ext uri="{FF2B5EF4-FFF2-40B4-BE49-F238E27FC236}">
                <a16:creationId xmlns:a16="http://schemas.microsoft.com/office/drawing/2014/main" id="{6C25475E-DDD9-B4F1-4B50-F959E946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830" y="531890"/>
            <a:ext cx="638796" cy="6387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612301-6CA9-1ECA-351F-E5B5CB596921}"/>
              </a:ext>
            </a:extLst>
          </p:cNvPr>
          <p:cNvSpPr/>
          <p:nvPr/>
        </p:nvSpPr>
        <p:spPr>
          <a:xfrm>
            <a:off x="3529028" y="394088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D61E67-5F78-F274-694B-A0E56A582586}"/>
              </a:ext>
            </a:extLst>
          </p:cNvPr>
          <p:cNvSpPr/>
          <p:nvPr/>
        </p:nvSpPr>
        <p:spPr>
          <a:xfrm>
            <a:off x="3529028" y="1425039"/>
            <a:ext cx="5092216" cy="1490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0BC7831-7707-7850-1347-4D44C00DD7E3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6075136" y="1425039"/>
            <a:ext cx="0" cy="14904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C147B4-C9FB-4431-5513-9FB15898C79A}"/>
              </a:ext>
            </a:extLst>
          </p:cNvPr>
          <p:cNvSpPr txBox="1"/>
          <p:nvPr/>
        </p:nvSpPr>
        <p:spPr>
          <a:xfrm flipH="1">
            <a:off x="6156701" y="1554662"/>
            <a:ext cx="238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대기 정체 지수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rgbClr val="00FF00"/>
                </a:solidFill>
              </a:rPr>
              <a:t>73</a:t>
            </a:r>
          </a:p>
          <a:p>
            <a:pPr algn="ctr"/>
            <a:r>
              <a:rPr lang="ko-KR" altLang="en-US" b="1" dirty="0">
                <a:solidFill>
                  <a:srgbClr val="00FF00"/>
                </a:solidFill>
              </a:rPr>
              <a:t>보통</a:t>
            </a:r>
            <a:endParaRPr lang="en-US" altLang="ko-KR" b="1" dirty="0">
              <a:solidFill>
                <a:srgbClr val="00FF00"/>
              </a:solidFill>
            </a:endParaRP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9506B-E3CB-0059-4385-F0B3F71B5F7A}"/>
              </a:ext>
            </a:extLst>
          </p:cNvPr>
          <p:cNvSpPr txBox="1"/>
          <p:nvPr/>
        </p:nvSpPr>
        <p:spPr>
          <a:xfrm flipH="1">
            <a:off x="3841086" y="1561674"/>
            <a:ext cx="1921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자외선 지수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44</a:t>
            </a: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나쁨</a:t>
            </a:r>
            <a:endParaRPr lang="en-US" altLang="ko-KR" b="1" dirty="0">
              <a:solidFill>
                <a:srgbClr val="FFFF00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76B76F47-BCBF-1762-D399-224F974B0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240791"/>
              </p:ext>
            </p:extLst>
          </p:nvPr>
        </p:nvGraphicFramePr>
        <p:xfrm>
          <a:off x="3481467" y="3323818"/>
          <a:ext cx="5350468" cy="300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806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1FF392-A411-0797-7696-7584A1DDAAB8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tx2"/>
                </a:solidFill>
              </a:rPr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F1EED-CC91-0F59-9F43-5AF2FBDE3C2E}"/>
              </a:ext>
            </a:extLst>
          </p:cNvPr>
          <p:cNvSpPr/>
          <p:nvPr/>
        </p:nvSpPr>
        <p:spPr>
          <a:xfrm>
            <a:off x="3420765" y="291829"/>
            <a:ext cx="5350163" cy="6274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그래픽 4" descr="돋보기 단색으로 채워진">
            <a:extLst>
              <a:ext uri="{FF2B5EF4-FFF2-40B4-BE49-F238E27FC236}">
                <a16:creationId xmlns:a16="http://schemas.microsoft.com/office/drawing/2014/main" id="{6C25475E-DDD9-B4F1-4B50-F959E946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830" y="531890"/>
            <a:ext cx="638796" cy="6387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612301-6CA9-1ECA-351F-E5B5CB596921}"/>
              </a:ext>
            </a:extLst>
          </p:cNvPr>
          <p:cNvSpPr/>
          <p:nvPr/>
        </p:nvSpPr>
        <p:spPr>
          <a:xfrm>
            <a:off x="3529028" y="394088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Google 지도 - Google Play 앱">
            <a:extLst>
              <a:ext uri="{FF2B5EF4-FFF2-40B4-BE49-F238E27FC236}">
                <a16:creationId xmlns:a16="http://schemas.microsoft.com/office/drawing/2014/main" id="{C39BBDC2-02D4-DEE3-2C30-5BBEBCD6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36" y="2307279"/>
            <a:ext cx="3729419" cy="37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4D0BA71-A90E-CB8D-4CCE-51C5DD48B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20341"/>
              </p:ext>
            </p:extLst>
          </p:nvPr>
        </p:nvGraphicFramePr>
        <p:xfrm>
          <a:off x="4697912" y="672005"/>
          <a:ext cx="39116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49">
                  <a:extLst>
                    <a:ext uri="{9D8B030D-6E8A-4147-A177-3AD203B41FA5}">
                      <a16:colId xmlns:a16="http://schemas.microsoft.com/office/drawing/2014/main" val="3066815035"/>
                    </a:ext>
                  </a:extLst>
                </a:gridCol>
                <a:gridCol w="1955849">
                  <a:extLst>
                    <a:ext uri="{9D8B030D-6E8A-4147-A177-3AD203B41FA5}">
                      <a16:colId xmlns:a16="http://schemas.microsoft.com/office/drawing/2014/main" val="1503504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용인시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7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6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1FF392-A411-0797-7696-7584A1DDAAB8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tx2"/>
                </a:solidFill>
              </a:rPr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F1EED-CC91-0F59-9F43-5AF2FBDE3C2E}"/>
              </a:ext>
            </a:extLst>
          </p:cNvPr>
          <p:cNvSpPr/>
          <p:nvPr/>
        </p:nvSpPr>
        <p:spPr>
          <a:xfrm>
            <a:off x="3420918" y="291829"/>
            <a:ext cx="5350163" cy="6274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1D619C29-30CF-C496-2E5D-CDDC4808E2AE}"/>
              </a:ext>
            </a:extLst>
          </p:cNvPr>
          <p:cNvGraphicFramePr>
            <a:graphicFrameLocks noGrp="1"/>
          </p:cNvGraphicFramePr>
          <p:nvPr/>
        </p:nvGraphicFramePr>
        <p:xfrm>
          <a:off x="4900956" y="421519"/>
          <a:ext cx="3720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6">
                  <a:extLst>
                    <a:ext uri="{9D8B030D-6E8A-4147-A177-3AD203B41FA5}">
                      <a16:colId xmlns:a16="http://schemas.microsoft.com/office/drawing/2014/main" val="1819276635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2147428409"/>
                    </a:ext>
                  </a:extLst>
                </a:gridCol>
                <a:gridCol w="1240096">
                  <a:extLst>
                    <a:ext uri="{9D8B030D-6E8A-4147-A177-3AD203B41FA5}">
                      <a16:colId xmlns:a16="http://schemas.microsoft.com/office/drawing/2014/main" val="129533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기상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59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D61D42-D553-4D53-2E61-C5EDA01A2BD9}"/>
              </a:ext>
            </a:extLst>
          </p:cNvPr>
          <p:cNvSpPr txBox="1"/>
          <p:nvPr/>
        </p:nvSpPr>
        <p:spPr>
          <a:xfrm>
            <a:off x="4142954" y="1556660"/>
            <a:ext cx="1911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i="0" dirty="0">
                <a:effectLst/>
                <a:latin typeface="Apple SD Gothic Neo"/>
              </a:rPr>
              <a:t>28°</a:t>
            </a:r>
            <a:endParaRPr lang="ko-KR" altLang="en-US" sz="9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F02AA-1680-3666-0D1B-A9EE8E6A0472}"/>
              </a:ext>
            </a:extLst>
          </p:cNvPr>
          <p:cNvSpPr txBox="1"/>
          <p:nvPr/>
        </p:nvSpPr>
        <p:spPr>
          <a:xfrm>
            <a:off x="4142649" y="309027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맑음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8812F-9E3A-E173-1507-F36DF1297614}"/>
              </a:ext>
            </a:extLst>
          </p:cNvPr>
          <p:cNvSpPr txBox="1"/>
          <p:nvPr/>
        </p:nvSpPr>
        <p:spPr>
          <a:xfrm>
            <a:off x="4142649" y="48671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경기도 용인시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D44EBF-080A-E675-C09A-0F72D33B1A8C}"/>
              </a:ext>
            </a:extLst>
          </p:cNvPr>
          <p:cNvSpPr/>
          <p:nvPr/>
        </p:nvSpPr>
        <p:spPr>
          <a:xfrm>
            <a:off x="3529028" y="394088"/>
            <a:ext cx="914400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돋보기 단색으로 채워진">
            <a:extLst>
              <a:ext uri="{FF2B5EF4-FFF2-40B4-BE49-F238E27FC236}">
                <a16:creationId xmlns:a16="http://schemas.microsoft.com/office/drawing/2014/main" id="{717A4E7F-C30E-E8E2-A17B-A36C485B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830" y="531890"/>
            <a:ext cx="638796" cy="6387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9" name="그래픽 8" descr="일부 흐림 단색으로 채워진">
            <a:extLst>
              <a:ext uri="{FF2B5EF4-FFF2-40B4-BE49-F238E27FC236}">
                <a16:creationId xmlns:a16="http://schemas.microsoft.com/office/drawing/2014/main" id="{98362564-A4C1-6428-E649-68BFFA87B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846" y="3149521"/>
            <a:ext cx="2194043" cy="21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51FF392-A411-0797-7696-7584A1DDAAB8}"/>
              </a:ext>
            </a:extLst>
          </p:cNvPr>
          <p:cNvSpPr txBox="1">
            <a:spLocks/>
          </p:cNvSpPr>
          <p:nvPr/>
        </p:nvSpPr>
        <p:spPr>
          <a:xfrm>
            <a:off x="1179226" y="821302"/>
            <a:ext cx="9833548" cy="740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tx2"/>
                </a:solidFill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383AA-59B2-EAC8-6E14-B357F2E77625}"/>
              </a:ext>
            </a:extLst>
          </p:cNvPr>
          <p:cNvSpPr txBox="1"/>
          <p:nvPr/>
        </p:nvSpPr>
        <p:spPr>
          <a:xfrm>
            <a:off x="1179226" y="2822283"/>
            <a:ext cx="6757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/>
              <a:t>C </a:t>
            </a:r>
            <a:r>
              <a:rPr lang="ko-KR" altLang="en-US" sz="4400" dirty="0"/>
              <a:t>언어 연동</a:t>
            </a:r>
            <a:endParaRPr lang="en-US" altLang="ko-KR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 err="1"/>
              <a:t>텔레그램</a:t>
            </a:r>
            <a:r>
              <a:rPr lang="ko-KR" altLang="en-US" sz="4400" dirty="0"/>
              <a:t> 봇 연동</a:t>
            </a:r>
          </a:p>
        </p:txBody>
      </p:sp>
    </p:spTree>
    <p:extLst>
      <p:ext uri="{BB962C8B-B14F-4D97-AF65-F5344CB8AC3E}">
        <p14:creationId xmlns:p14="http://schemas.microsoft.com/office/powerpoint/2010/main" val="167362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182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Apple SD Gothic Neo</vt:lpstr>
      <vt:lpstr>맑은 고딕</vt:lpstr>
      <vt:lpstr>Arial</vt:lpstr>
      <vt:lpstr>Office 테마</vt:lpstr>
      <vt:lpstr>스크립트 언어  Term Project</vt:lpstr>
      <vt:lpstr>목차</vt:lpstr>
      <vt:lpstr>활용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Term Project</dc:title>
  <dc:creator>정민 서</dc:creator>
  <cp:lastModifiedBy>정민 서</cp:lastModifiedBy>
  <cp:revision>9</cp:revision>
  <dcterms:created xsi:type="dcterms:W3CDTF">2023-05-14T04:29:33Z</dcterms:created>
  <dcterms:modified xsi:type="dcterms:W3CDTF">2023-05-16T14:07:48Z</dcterms:modified>
</cp:coreProperties>
</file>