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90" r:id="rId3"/>
    <p:sldId id="291" r:id="rId4"/>
    <p:sldId id="259" r:id="rId5"/>
    <p:sldId id="270" r:id="rId6"/>
    <p:sldId id="278" r:id="rId7"/>
    <p:sldId id="280" r:id="rId8"/>
    <p:sldId id="281" r:id="rId9"/>
    <p:sldId id="265" r:id="rId10"/>
    <p:sldId id="292" r:id="rId11"/>
    <p:sldId id="285" r:id="rId12"/>
    <p:sldId id="27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8447CB-918C-4294-AADF-245E6704EBB6}">
  <a:tblStyle styleId="{C68447CB-918C-4294-AADF-245E6704EB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35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60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WEVOTE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WEVOTE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208705" y="2169681"/>
            <a:ext cx="4622490" cy="902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SAIMANOJ KUMAR KANKANALA - 190330103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AKSHAY VADALA - 190330253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ANVESH BEMORE - 190330015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62150" y="560235"/>
            <a:ext cx="6020700" cy="128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</a:t>
            </a:r>
            <a:r>
              <a:rPr lang="en" dirty="0">
                <a:solidFill>
                  <a:schemeClr val="accent2"/>
                </a:solidFill>
              </a:rPr>
              <a:t>VOTE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589316" y="1275151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7753312" y="1551117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C5E870-F7D8-4969-B9B1-094481B2C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709" y="1000534"/>
            <a:ext cx="999285" cy="96986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858A0-3B57-4198-A138-261D99AA0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5"/>
            <a:ext cx="6501503" cy="2090100"/>
          </a:xfrm>
        </p:spPr>
        <p:txBody>
          <a:bodyPr/>
          <a:lstStyle/>
          <a:p>
            <a:r>
              <a:rPr lang="en-IN" b="1" i="0" u="none" strike="noStrike" dirty="0">
                <a:solidFill>
                  <a:srgbClr val="111111"/>
                </a:solidFill>
                <a:effectLst/>
                <a:latin typeface="Raleway"/>
                <a:hlinkClick r:id="rId2"/>
              </a:rPr>
              <a:t>FAIRNESS</a:t>
            </a:r>
            <a:endParaRPr lang="en-IN" b="1" i="0" dirty="0">
              <a:solidFill>
                <a:srgbClr val="212529"/>
              </a:solidFill>
              <a:effectLst/>
              <a:latin typeface="Raleway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Open Sans"/>
              </a:rPr>
              <a:t>It reduces cheating and increases the fairness as well as voting.</a:t>
            </a:r>
          </a:p>
          <a:p>
            <a:r>
              <a:rPr lang="en-IN" sz="2000" b="1" i="0" u="none" strike="noStrike" dirty="0">
                <a:solidFill>
                  <a:srgbClr val="111111"/>
                </a:solidFill>
                <a:effectLst/>
                <a:latin typeface="Raleway"/>
                <a:hlinkClick r:id="rId2"/>
              </a:rPr>
              <a:t>What does</a:t>
            </a:r>
            <a:endParaRPr lang="en-IN" sz="2000" b="1" i="0" dirty="0">
              <a:solidFill>
                <a:srgbClr val="212529"/>
              </a:solidFill>
              <a:effectLst/>
              <a:latin typeface="Raleway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Open Sans"/>
              </a:rPr>
              <a:t>It is a interface to perform JUDICIARY operations remotely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A91FBA-6478-4F87-9A7A-6ECF74319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7460873" cy="577800"/>
          </a:xfrm>
        </p:spPr>
        <p:txBody>
          <a:bodyPr/>
          <a:lstStyle/>
          <a:p>
            <a:r>
              <a:rPr lang="en-IN" sz="3200" b="1" i="0" dirty="0">
                <a:solidFill>
                  <a:schemeClr val="bg1"/>
                </a:solidFill>
                <a:effectLst/>
                <a:latin typeface="+mj-lt"/>
              </a:rPr>
              <a:t>PRESENT FEATURES AND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62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BCE3-92A9-413B-B135-AEED8C0AF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446551"/>
            <a:ext cx="6149234" cy="2322724"/>
          </a:xfrm>
        </p:spPr>
        <p:txBody>
          <a:bodyPr/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Open Sans"/>
              </a:rPr>
              <a:t>To provide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pen Sans"/>
              </a:rPr>
              <a:t>highend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pen Sans"/>
              </a:rPr>
              <a:t> security with all integrated services like poll , opinion form , voting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pen Sans"/>
              </a:rPr>
              <a:t>etc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pen Sans"/>
              </a:rPr>
              <a:t> required for universities or organizations.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8D4CC-02D8-4D66-9525-9B5178FAC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306896"/>
            <a:ext cx="5242330" cy="577800"/>
          </a:xfrm>
        </p:spPr>
        <p:txBody>
          <a:bodyPr/>
          <a:lstStyle/>
          <a:p>
            <a:r>
              <a:rPr lang="en-IN" dirty="0"/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262450796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5" name="Google Shape;1371;p47">
            <a:extLst>
              <a:ext uri="{FF2B5EF4-FFF2-40B4-BE49-F238E27FC236}">
                <a16:creationId xmlns:a16="http://schemas.microsoft.com/office/drawing/2014/main" id="{75DA86DF-F786-4222-A481-657C640726F8}"/>
              </a:ext>
            </a:extLst>
          </p:cNvPr>
          <p:cNvSpPr/>
          <p:nvPr/>
        </p:nvSpPr>
        <p:spPr>
          <a:xfrm>
            <a:off x="3386742" y="237436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72;p47">
            <a:extLst>
              <a:ext uri="{FF2B5EF4-FFF2-40B4-BE49-F238E27FC236}">
                <a16:creationId xmlns:a16="http://schemas.microsoft.com/office/drawing/2014/main" id="{53FF44AC-F897-492A-8303-787688DB63D1}"/>
              </a:ext>
            </a:extLst>
          </p:cNvPr>
          <p:cNvSpPr/>
          <p:nvPr/>
        </p:nvSpPr>
        <p:spPr>
          <a:xfrm>
            <a:off x="4280548" y="2180027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373;p47">
            <a:extLst>
              <a:ext uri="{FF2B5EF4-FFF2-40B4-BE49-F238E27FC236}">
                <a16:creationId xmlns:a16="http://schemas.microsoft.com/office/drawing/2014/main" id="{D2F3D7CA-01A9-4BB7-BB39-971F37552066}"/>
              </a:ext>
            </a:extLst>
          </p:cNvPr>
          <p:cNvSpPr/>
          <p:nvPr/>
        </p:nvSpPr>
        <p:spPr>
          <a:xfrm>
            <a:off x="5005090" y="2342514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D0436-D980-4AB6-B849-79831E277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482" y="1956993"/>
            <a:ext cx="1296649" cy="1230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63F62B-2BFA-4964-B271-74407D9B0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893F31-21A4-484D-98DB-4ACD9292D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9E02F-1C11-4681-85F1-D19D98A5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47" y="19079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610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75925A-0E19-4822-ACB3-142B8EAC6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C3F759-5368-43DA-A716-43F360F7D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0D43D-AFD9-4E8D-8C4E-5F5D6C6A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19" y="0"/>
            <a:ext cx="36359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1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27634" y="1003374"/>
            <a:ext cx="3534300" cy="3268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 ABSTRACT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en-US" dirty="0"/>
              <a:t>INTRODUCTION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en-US" dirty="0"/>
              <a:t>OBJECTIVE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 startAt="5"/>
            </a:pPr>
            <a:r>
              <a:rPr lang="en-US" dirty="0"/>
              <a:t>PROPOSED SYSTEM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 startAt="5"/>
            </a:pPr>
            <a:r>
              <a:rPr lang="en-US" dirty="0"/>
              <a:t>RESULTS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7.FUTURE ENHANCEMENTS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AGENDA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1332" y="1444758"/>
            <a:ext cx="1549662" cy="2251736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2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ABSTRACT</a:t>
            </a:r>
            <a:endParaRPr sz="3000" dirty="0"/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 flipH="1">
            <a:off x="476347" y="4011860"/>
            <a:ext cx="3600978" cy="867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KEYWORDS:</a:t>
            </a:r>
            <a:br>
              <a:rPr lang="en-IN" sz="1600" dirty="0"/>
            </a:br>
            <a:r>
              <a:rPr lang="en-IN" sz="1600" dirty="0"/>
              <a:t>network application</a:t>
            </a:r>
            <a:endParaRPr sz="1600" dirty="0"/>
          </a:p>
        </p:txBody>
      </p:sp>
      <p:sp>
        <p:nvSpPr>
          <p:cNvPr id="1127" name="Google Shape;1127;p39"/>
          <p:cNvSpPr/>
          <p:nvPr/>
        </p:nvSpPr>
        <p:spPr>
          <a:xfrm>
            <a:off x="224347" y="184034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A50B43-861E-4724-94EB-6AF65BDDA95A}"/>
              </a:ext>
            </a:extLst>
          </p:cNvPr>
          <p:cNvSpPr txBox="1"/>
          <p:nvPr/>
        </p:nvSpPr>
        <p:spPr>
          <a:xfrm>
            <a:off x="476347" y="1149539"/>
            <a:ext cx="82704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Online university voting system is developed as a web-based application using html for front-end design , MySQL for database storage at the back-end and business logic using java. It can be run on any network environment, hence it is called a network application.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1127;p39">
            <a:extLst>
              <a:ext uri="{FF2B5EF4-FFF2-40B4-BE49-F238E27FC236}">
                <a16:creationId xmlns:a16="http://schemas.microsoft.com/office/drawing/2014/main" id="{C02D1344-F5B2-46F9-BA1F-42D183176011}"/>
              </a:ext>
            </a:extLst>
          </p:cNvPr>
          <p:cNvSpPr/>
          <p:nvPr/>
        </p:nvSpPr>
        <p:spPr>
          <a:xfrm>
            <a:off x="250989" y="4129451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27633" y="733010"/>
            <a:ext cx="4181811" cy="3539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ff0"/>
              </a:rPr>
              <a:t>The word “vote” means to choose from a list, to elect or to determine. The main goal of voting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ff7"/>
              </a:rPr>
              <a:t>(in a scenario involving the citizens of a given country) is to come up with leaders of the peop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ff0"/>
              </a:rPr>
              <a:t>le’s choice.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ff7"/>
              </a:rPr>
              <a:t>The system is secured so that only registered voter may be able to vote and only once that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ff7"/>
              </a:rPr>
              <a:t>meansno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ff7"/>
              </a:rPr>
              <a:t> ridging votes ,no double votes as well.</a:t>
            </a:r>
            <a:endParaRPr lang="en-US" sz="2000" b="0" i="0" dirty="0">
              <a:solidFill>
                <a:schemeClr val="bg1"/>
              </a:solidFill>
              <a:effectLst/>
              <a:latin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94873" y="145247"/>
            <a:ext cx="3867061" cy="656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1332" y="1444758"/>
            <a:ext cx="1549662" cy="2251736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37671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A303D0-74B9-47FB-AAB8-B8E9AA00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660867" cy="577800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A63FF2-BE25-4BF6-A314-5F78FDCA8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5"/>
            <a:ext cx="7108605" cy="2090100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The main objective of this system is to design, develop and implement an efficient, user friendly, interactive web based student voting system.</a:t>
            </a:r>
          </a:p>
          <a:p>
            <a:pPr marL="114300" indent="0" algn="l">
              <a:buNone/>
            </a:pPr>
            <a:endParaRPr lang="en-US" b="0" i="0" dirty="0">
              <a:solidFill>
                <a:schemeClr val="bg1"/>
              </a:solidFill>
              <a:effectLst/>
              <a:latin typeface="Robo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2165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BF6FED-C0DD-4F42-A0DB-185B02498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408" y="2413415"/>
            <a:ext cx="6190936" cy="13558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The main motive of this application is to reduce the cheating and increasing in voters number.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To provide high end security with all integrated services like poll , opinion form , voting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j-lt"/>
              </a:rPr>
              <a:t>etc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 required for universities or organizations.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374F31-FD63-4DF7-89CB-1AC1AD552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3683352" cy="577800"/>
          </a:xfrm>
        </p:spPr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grpSp>
        <p:nvGrpSpPr>
          <p:cNvPr id="4" name="Google Shape;990;p34">
            <a:extLst>
              <a:ext uri="{FF2B5EF4-FFF2-40B4-BE49-F238E27FC236}">
                <a16:creationId xmlns:a16="http://schemas.microsoft.com/office/drawing/2014/main" id="{07768581-06AA-4D47-9DA6-AB30A19F1127}"/>
              </a:ext>
            </a:extLst>
          </p:cNvPr>
          <p:cNvGrpSpPr/>
          <p:nvPr/>
        </p:nvGrpSpPr>
        <p:grpSpPr>
          <a:xfrm>
            <a:off x="6723446" y="1385682"/>
            <a:ext cx="338207" cy="2014657"/>
            <a:chOff x="6056115" y="1765788"/>
            <a:chExt cx="338207" cy="2014657"/>
          </a:xfrm>
        </p:grpSpPr>
        <p:sp>
          <p:nvSpPr>
            <p:cNvPr id="5" name="Google Shape;991;p34">
              <a:extLst>
                <a:ext uri="{FF2B5EF4-FFF2-40B4-BE49-F238E27FC236}">
                  <a16:creationId xmlns:a16="http://schemas.microsoft.com/office/drawing/2014/main" id="{0027E058-AC11-4F8B-AAE5-E53CED6760EC}"/>
                </a:ext>
              </a:extLst>
            </p:cNvPr>
            <p:cNvSpPr/>
            <p:nvPr/>
          </p:nvSpPr>
          <p:spPr>
            <a:xfrm>
              <a:off x="6056115" y="1765788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54" y="152"/>
                  </a:moveTo>
                  <a:lnTo>
                    <a:pt x="6654" y="40450"/>
                  </a:lnTo>
                  <a:lnTo>
                    <a:pt x="151" y="40450"/>
                  </a:lnTo>
                  <a:lnTo>
                    <a:pt x="151" y="152"/>
                  </a:lnTo>
                  <a:close/>
                  <a:moveTo>
                    <a:pt x="0" y="1"/>
                  </a:moveTo>
                  <a:lnTo>
                    <a:pt x="0" y="40613"/>
                  </a:lnTo>
                  <a:lnTo>
                    <a:pt x="6817" y="40613"/>
                  </a:lnTo>
                  <a:lnTo>
                    <a:pt x="681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92;p34">
              <a:extLst>
                <a:ext uri="{FF2B5EF4-FFF2-40B4-BE49-F238E27FC236}">
                  <a16:creationId xmlns:a16="http://schemas.microsoft.com/office/drawing/2014/main" id="{D3995C9A-272E-4F0C-9AB2-9301869506C1}"/>
                </a:ext>
              </a:extLst>
            </p:cNvPr>
            <p:cNvSpPr/>
            <p:nvPr/>
          </p:nvSpPr>
          <p:spPr>
            <a:xfrm>
              <a:off x="6056115" y="3318418"/>
              <a:ext cx="323226" cy="138200"/>
            </a:xfrm>
            <a:custGeom>
              <a:avLst/>
              <a:gdLst/>
              <a:ahLst/>
              <a:cxnLst/>
              <a:rect l="l" t="t" r="r" b="b"/>
              <a:pathLst>
                <a:path w="6516" h="2786" extrusionOk="0">
                  <a:moveTo>
                    <a:pt x="1399" y="0"/>
                  </a:moveTo>
                  <a:cubicBezTo>
                    <a:pt x="631" y="0"/>
                    <a:pt x="0" y="630"/>
                    <a:pt x="0" y="1399"/>
                  </a:cubicBezTo>
                  <a:cubicBezTo>
                    <a:pt x="0" y="2168"/>
                    <a:pt x="631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3" y="2168"/>
                    <a:pt x="6515" y="1399"/>
                  </a:cubicBezTo>
                  <a:cubicBezTo>
                    <a:pt x="6515" y="630"/>
                    <a:pt x="5885" y="0"/>
                    <a:pt x="5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993;p34">
              <a:extLst>
                <a:ext uri="{FF2B5EF4-FFF2-40B4-BE49-F238E27FC236}">
                  <a16:creationId xmlns:a16="http://schemas.microsoft.com/office/drawing/2014/main" id="{402F4018-1F82-452A-8F06-8E2A2A9B7309}"/>
                </a:ext>
              </a:extLst>
            </p:cNvPr>
            <p:cNvSpPr/>
            <p:nvPr/>
          </p:nvSpPr>
          <p:spPr>
            <a:xfrm>
              <a:off x="6056115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03" y="1400"/>
                  </a:cubicBezTo>
                  <a:cubicBezTo>
                    <a:pt x="6503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994;p34">
              <a:extLst>
                <a:ext uri="{FF2B5EF4-FFF2-40B4-BE49-F238E27FC236}">
                  <a16:creationId xmlns:a16="http://schemas.microsoft.com/office/drawing/2014/main" id="{F20ECB54-4DFC-4A99-B80A-FB0864407775}"/>
                </a:ext>
              </a:extLst>
            </p:cNvPr>
            <p:cNvSpPr/>
            <p:nvPr/>
          </p:nvSpPr>
          <p:spPr>
            <a:xfrm>
              <a:off x="6056115" y="3566541"/>
              <a:ext cx="323226" cy="138200"/>
            </a:xfrm>
            <a:custGeom>
              <a:avLst/>
              <a:gdLst/>
              <a:ahLst/>
              <a:cxnLst/>
              <a:rect l="l" t="t" r="r" b="b"/>
              <a:pathLst>
                <a:path w="6516" h="2786" extrusionOk="0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15" y="1400"/>
                  </a:cubicBezTo>
                  <a:cubicBezTo>
                    <a:pt x="6515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93D8E44-E16C-454F-AED0-89864BB8D79A}"/>
              </a:ext>
            </a:extLst>
          </p:cNvPr>
          <p:cNvSpPr txBox="1"/>
          <p:nvPr/>
        </p:nvSpPr>
        <p:spPr>
          <a:xfrm>
            <a:off x="4572000" y="344744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30%</a:t>
            </a:r>
          </a:p>
        </p:txBody>
      </p:sp>
      <p:sp>
        <p:nvSpPr>
          <p:cNvPr id="21" name="Google Shape;995;p34">
            <a:extLst>
              <a:ext uri="{FF2B5EF4-FFF2-40B4-BE49-F238E27FC236}">
                <a16:creationId xmlns:a16="http://schemas.microsoft.com/office/drawing/2014/main" id="{0E6DA67F-0C8E-46C1-BC3F-AAB42E8BDB26}"/>
              </a:ext>
            </a:extLst>
          </p:cNvPr>
          <p:cNvSpPr/>
          <p:nvPr/>
        </p:nvSpPr>
        <p:spPr>
          <a:xfrm>
            <a:off x="466265" y="1293550"/>
            <a:ext cx="230777" cy="272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AB6D9-BC9D-4F49-980C-C54DB045802B}"/>
              </a:ext>
            </a:extLst>
          </p:cNvPr>
          <p:cNvSpPr txBox="1"/>
          <p:nvPr/>
        </p:nvSpPr>
        <p:spPr>
          <a:xfrm>
            <a:off x="581653" y="1006648"/>
            <a:ext cx="67155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+mj-lt"/>
              </a:rPr>
              <a:t>BRINGING TECHNOLOGY TO THE Voting SYSTEM</a:t>
            </a:r>
          </a:p>
          <a:p>
            <a:endParaRPr lang="en-IN"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1947473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dirty="0">
                <a:solidFill>
                  <a:schemeClr val="bg1"/>
                </a:solidFill>
                <a:effectLst/>
                <a:latin typeface="+mj-lt"/>
              </a:rPr>
              <a:t>PRESENT FEATURES AND DETAILS</a:t>
            </a:r>
            <a:endParaRPr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6355433" y="1098250"/>
            <a:ext cx="21801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974" name="Google Shape;974;p34"/>
          <p:cNvGrpSpPr/>
          <p:nvPr/>
        </p:nvGrpSpPr>
        <p:grpSpPr>
          <a:xfrm>
            <a:off x="7771352" y="1698225"/>
            <a:ext cx="338852" cy="2014657"/>
            <a:chOff x="7771352" y="1698225"/>
            <a:chExt cx="338852" cy="2014657"/>
          </a:xfrm>
        </p:grpSpPr>
        <p:sp>
          <p:nvSpPr>
            <p:cNvPr id="975" name="Google Shape;975;p34"/>
            <p:cNvSpPr/>
            <p:nvPr/>
          </p:nvSpPr>
          <p:spPr>
            <a:xfrm>
              <a:off x="7771352" y="1698225"/>
              <a:ext cx="338852" cy="2014657"/>
            </a:xfrm>
            <a:custGeom>
              <a:avLst/>
              <a:gdLst/>
              <a:ahLst/>
              <a:cxnLst/>
              <a:rect l="l" t="t" r="r" b="b"/>
              <a:pathLst>
                <a:path w="6831" h="40614" extrusionOk="0">
                  <a:moveTo>
                    <a:pt x="6666" y="152"/>
                  </a:moveTo>
                  <a:lnTo>
                    <a:pt x="6666" y="40450"/>
                  </a:lnTo>
                  <a:lnTo>
                    <a:pt x="164" y="40450"/>
                  </a:lnTo>
                  <a:lnTo>
                    <a:pt x="164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30" y="40613"/>
                  </a:lnTo>
                  <a:lnTo>
                    <a:pt x="6830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7779487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30"/>
                    <a:pt x="0" y="1399"/>
                  </a:cubicBezTo>
                  <a:cubicBezTo>
                    <a:pt x="0" y="2168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68"/>
                    <a:pt x="6502" y="1399"/>
                  </a:cubicBezTo>
                  <a:cubicBezTo>
                    <a:pt x="6502" y="630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7779487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18" y="1"/>
                    <a:pt x="0" y="618"/>
                    <a:pt x="0" y="1400"/>
                  </a:cubicBezTo>
                  <a:cubicBezTo>
                    <a:pt x="0" y="2168"/>
                    <a:pt x="618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400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7779487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5126" y="0"/>
                  </a:moveTo>
                  <a:cubicBezTo>
                    <a:pt x="5119" y="0"/>
                    <a:pt x="5111" y="1"/>
                    <a:pt x="5104" y="1"/>
                  </a:cubicBezTo>
                  <a:lnTo>
                    <a:pt x="1399" y="1"/>
                  </a:lnTo>
                  <a:cubicBezTo>
                    <a:pt x="618" y="1"/>
                    <a:pt x="0" y="618"/>
                    <a:pt x="0" y="1387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04" y="2785"/>
                  </a:lnTo>
                  <a:cubicBezTo>
                    <a:pt x="5872" y="2785"/>
                    <a:pt x="6502" y="2155"/>
                    <a:pt x="6502" y="1387"/>
                  </a:cubicBezTo>
                  <a:cubicBezTo>
                    <a:pt x="6502" y="626"/>
                    <a:pt x="5885" y="0"/>
                    <a:pt x="5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7779487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6" y="1"/>
                  </a:moveTo>
                  <a:cubicBezTo>
                    <a:pt x="618" y="1"/>
                    <a:pt x="0" y="631"/>
                    <a:pt x="0" y="1399"/>
                  </a:cubicBezTo>
                  <a:cubicBezTo>
                    <a:pt x="0" y="2168"/>
                    <a:pt x="618" y="2786"/>
                    <a:pt x="1386" y="2786"/>
                  </a:cubicBezTo>
                  <a:lnTo>
                    <a:pt x="5104" y="2786"/>
                  </a:lnTo>
                  <a:cubicBezTo>
                    <a:pt x="5872" y="2786"/>
                    <a:pt x="6502" y="2168"/>
                    <a:pt x="6502" y="1399"/>
                  </a:cubicBezTo>
                  <a:cubicBezTo>
                    <a:pt x="6502" y="631"/>
                    <a:pt x="5872" y="1"/>
                    <a:pt x="5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779487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18" y="1"/>
                    <a:pt x="0" y="618"/>
                    <a:pt x="0" y="1400"/>
                  </a:cubicBezTo>
                  <a:cubicBezTo>
                    <a:pt x="0" y="2168"/>
                    <a:pt x="618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400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4"/>
          <p:cNvGrpSpPr/>
          <p:nvPr/>
        </p:nvGrpSpPr>
        <p:grpSpPr>
          <a:xfrm>
            <a:off x="6752726" y="1698225"/>
            <a:ext cx="338207" cy="2014657"/>
            <a:chOff x="6905926" y="1698225"/>
            <a:chExt cx="338207" cy="2014657"/>
          </a:xfrm>
        </p:grpSpPr>
        <p:sp>
          <p:nvSpPr>
            <p:cNvPr id="982" name="Google Shape;982;p34"/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913466" y="2145164"/>
              <a:ext cx="322581" cy="138795"/>
            </a:xfrm>
            <a:custGeom>
              <a:avLst/>
              <a:gdLst/>
              <a:ahLst/>
              <a:cxnLst/>
              <a:rect l="l" t="t" r="r" b="b"/>
              <a:pathLst>
                <a:path w="6503" h="2798" extrusionOk="0">
                  <a:moveTo>
                    <a:pt x="1399" y="0"/>
                  </a:moveTo>
                  <a:cubicBezTo>
                    <a:pt x="630" y="0"/>
                    <a:pt x="0" y="631"/>
                    <a:pt x="0" y="1399"/>
                  </a:cubicBezTo>
                  <a:cubicBezTo>
                    <a:pt x="0" y="2168"/>
                    <a:pt x="630" y="2798"/>
                    <a:pt x="1399" y="2798"/>
                  </a:cubicBezTo>
                  <a:lnTo>
                    <a:pt x="5116" y="2798"/>
                  </a:lnTo>
                  <a:cubicBezTo>
                    <a:pt x="5885" y="2798"/>
                    <a:pt x="6502" y="2168"/>
                    <a:pt x="6502" y="1399"/>
                  </a:cubicBezTo>
                  <a:cubicBezTo>
                    <a:pt x="6502" y="631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34"/>
          <p:cNvSpPr/>
          <p:nvPr/>
        </p:nvSpPr>
        <p:spPr>
          <a:xfrm>
            <a:off x="373341" y="581422"/>
            <a:ext cx="231825" cy="238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subTitle" idx="4294967295"/>
          </p:nvPr>
        </p:nvSpPr>
        <p:spPr>
          <a:xfrm>
            <a:off x="614463" y="1369881"/>
            <a:ext cx="3195871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3" name="Google Shape;1003;p34"/>
          <p:cNvSpPr txBox="1">
            <a:spLocks noGrp="1"/>
          </p:cNvSpPr>
          <p:nvPr>
            <p:ph type="subTitle" idx="4294967295"/>
          </p:nvPr>
        </p:nvSpPr>
        <p:spPr>
          <a:xfrm>
            <a:off x="6467475" y="3856150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80%</a:t>
            </a:r>
            <a:endParaRPr sz="22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04" name="Google Shape;1004;p34"/>
          <p:cNvSpPr txBox="1">
            <a:spLocks noGrp="1"/>
          </p:cNvSpPr>
          <p:nvPr>
            <p:ph type="subTitle" idx="4294967295"/>
          </p:nvPr>
        </p:nvSpPr>
        <p:spPr>
          <a:xfrm>
            <a:off x="7486100" y="3856150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50%</a:t>
            </a:r>
            <a:endParaRPr sz="220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97" name="Google Shape;995;p34">
            <a:extLst>
              <a:ext uri="{FF2B5EF4-FFF2-40B4-BE49-F238E27FC236}">
                <a16:creationId xmlns:a16="http://schemas.microsoft.com/office/drawing/2014/main" id="{AAA696DB-986D-4C83-8DFE-393D647BCF15}"/>
              </a:ext>
            </a:extLst>
          </p:cNvPr>
          <p:cNvSpPr/>
          <p:nvPr/>
        </p:nvSpPr>
        <p:spPr>
          <a:xfrm>
            <a:off x="450110" y="1452683"/>
            <a:ext cx="164353" cy="186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F780CB3-2077-43CB-910B-55371C731FAC}"/>
              </a:ext>
            </a:extLst>
          </p:cNvPr>
          <p:cNvSpPr txBox="1"/>
          <p:nvPr/>
        </p:nvSpPr>
        <p:spPr>
          <a:xfrm>
            <a:off x="605166" y="1771746"/>
            <a:ext cx="464320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dirty="0">
                <a:solidFill>
                  <a:srgbClr val="111111"/>
                </a:solidFill>
                <a:effectLst/>
                <a:latin typeface="+mj-lt"/>
                <a:hlinkClick r:id="rId3"/>
              </a:rPr>
              <a:t>ONLINE VOTE</a:t>
            </a:r>
            <a:endParaRPr lang="en-IN" sz="2000" b="1" i="0" dirty="0">
              <a:solidFill>
                <a:srgbClr val="212529"/>
              </a:solidFill>
              <a:effectLst/>
              <a:latin typeface="+mj-lt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It provides interface for users to vote online .</a:t>
            </a:r>
          </a:p>
          <a:p>
            <a:r>
              <a:rPr lang="en-IN" sz="2000" b="1" i="0" u="none" strike="noStrike" dirty="0">
                <a:solidFill>
                  <a:srgbClr val="111111"/>
                </a:solidFill>
                <a:effectLst/>
                <a:latin typeface="Raleway"/>
                <a:hlinkClick r:id="rId3"/>
              </a:rPr>
              <a:t>FACILITY</a:t>
            </a:r>
            <a:endParaRPr lang="en-IN" sz="2000" b="1" i="0" u="none" strike="noStrike" dirty="0">
              <a:solidFill>
                <a:srgbClr val="111111"/>
              </a:solidFill>
              <a:effectLst/>
              <a:latin typeface="Raleway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It resolves the issue of voting with foreign students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Presently it can be used for voting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+mn-lt"/>
              </a:rPr>
              <a:t>purpose.updates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are soon</a:t>
            </a:r>
          </a:p>
          <a:p>
            <a:endParaRPr lang="en-IN" sz="2000" b="1" i="0" dirty="0">
              <a:solidFill>
                <a:srgbClr val="212529"/>
              </a:solidFill>
              <a:effectLst/>
              <a:latin typeface="Raleway"/>
            </a:endParaRPr>
          </a:p>
          <a:p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328</Words>
  <Application>Microsoft Office PowerPoint</Application>
  <PresentationFormat>On-screen Show (16:9)</PresentationFormat>
  <Paragraphs>40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Advent Pro SemiBold</vt:lpstr>
      <vt:lpstr>Arial</vt:lpstr>
      <vt:lpstr>ff0</vt:lpstr>
      <vt:lpstr>ff7</vt:lpstr>
      <vt:lpstr>Fira Sans Condensed Medium</vt:lpstr>
      <vt:lpstr>Maven Pro</vt:lpstr>
      <vt:lpstr>Open Sans</vt:lpstr>
      <vt:lpstr>Raleway</vt:lpstr>
      <vt:lpstr>Roboto</vt:lpstr>
      <vt:lpstr>Share Tech</vt:lpstr>
      <vt:lpstr>Data Science Consulting by Slidesgo</vt:lpstr>
      <vt:lpstr>WE VOTE</vt:lpstr>
      <vt:lpstr>PowerPoint Presentation</vt:lpstr>
      <vt:lpstr>PowerPoint Presentation</vt:lpstr>
      <vt:lpstr>OUR AGENDA</vt:lpstr>
      <vt:lpstr>ABSTRACT</vt:lpstr>
      <vt:lpstr>INTRODUCTION</vt:lpstr>
      <vt:lpstr>OBJECTIVE</vt:lpstr>
      <vt:lpstr>PROPOSED SYSTEM</vt:lpstr>
      <vt:lpstr>PRESENT FEATURES AND DETAILS</vt:lpstr>
      <vt:lpstr>PRESENT FEATURES AND DETAILS</vt:lpstr>
      <vt:lpstr>FUTURE ENHANCEMENTS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  PREDICTIONS</dc:title>
  <dc:creator>Sai manoj kumar k</dc:creator>
  <cp:lastModifiedBy>Sai manoj kumar k</cp:lastModifiedBy>
  <cp:revision>37</cp:revision>
  <dcterms:modified xsi:type="dcterms:W3CDTF">2021-04-14T18:25:00Z</dcterms:modified>
</cp:coreProperties>
</file>