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4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alibri" panose="020F0502020204030204" pitchFamily="34" charset="0"/>
      <p:regular r:id="rId13"/>
      <p:bold r:id="rId14"/>
      <p:italic r:id="rId15"/>
      <p:boldItalic r:id="rId16"/>
    </p:embeddedFont>
    <p:embeddedFont>
      <p:font typeface="Inter" panose="020B0604020202020204" charset="0"/>
      <p:regular r:id="rId17"/>
    </p:embeddedFont>
    <p:embeddedFont>
      <p:font typeface="Tw Cen MT" panose="020B0602020104020603" pitchFamily="34"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7" d="100"/>
          <a:sy n="57" d="100"/>
        </p:scale>
        <p:origin x="8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60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2101215" y="1560942"/>
            <a:ext cx="10427971" cy="3011056"/>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2101215" y="4663441"/>
            <a:ext cx="10427971" cy="1645919"/>
          </a:xfrm>
        </p:spPr>
        <p:txBody>
          <a:bodyPr>
            <a:normAutofit/>
          </a:bodyPr>
          <a:lstStyle>
            <a:lvl1pPr marL="0" indent="0" algn="ctr">
              <a:buNone/>
              <a:defRPr sz="2640">
                <a:solidFill>
                  <a:schemeClr val="tx1">
                    <a:lumMod val="75000"/>
                  </a:schemeClr>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583512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53" y="5147249"/>
            <a:ext cx="12437318" cy="973932"/>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21693" y="837913"/>
            <a:ext cx="11787038" cy="3856963"/>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29" y="6130474"/>
            <a:ext cx="12437342" cy="818966"/>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936966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731519"/>
            <a:ext cx="12437342" cy="4112694"/>
          </a:xfrm>
        </p:spPr>
        <p:txBody>
          <a:bodyPr anchor="ctr"/>
          <a:lstStyle>
            <a:lvl1pPr algn="ct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30" y="5045785"/>
            <a:ext cx="12437342" cy="1903656"/>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311338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8"/>
            <a:ext cx="10502759" cy="713746"/>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29" y="5247356"/>
            <a:ext cx="12437342" cy="1705264"/>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3" name="TextBox 12"/>
          <p:cNvSpPr txBox="1"/>
          <p:nvPr/>
        </p:nvSpPr>
        <p:spPr>
          <a:xfrm>
            <a:off x="1201786" y="90499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4" name="TextBox 13"/>
          <p:cNvSpPr txBox="1"/>
          <p:nvPr/>
        </p:nvSpPr>
        <p:spPr>
          <a:xfrm>
            <a:off x="12669070" y="3592294"/>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553377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30" y="2566466"/>
            <a:ext cx="12437342" cy="3014202"/>
          </a:xfrm>
        </p:spPr>
        <p:txBody>
          <a:bodyPr anchor="b"/>
          <a:lstStyle>
            <a:lvl1pPr algn="ct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30" y="5594802"/>
            <a:ext cx="12437342"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53048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5" name="Title 1"/>
          <p:cNvSpPr>
            <a:spLocks noGrp="1"/>
          </p:cNvSpPr>
          <p:nvPr>
            <p:ph type="title"/>
          </p:nvPr>
        </p:nvSpPr>
        <p:spPr>
          <a:xfrm>
            <a:off x="1096529" y="731520"/>
            <a:ext cx="12437342" cy="192611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29" y="2840512"/>
            <a:ext cx="3958771"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29" y="3532027"/>
            <a:ext cx="3958771"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42868" y="2840512"/>
            <a:ext cx="3949825"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29618" y="3532027"/>
            <a:ext cx="3964021"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67957" y="2840512"/>
            <a:ext cx="3965914"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67957" y="3532027"/>
            <a:ext cx="3965914"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85310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0" name="Title 1"/>
          <p:cNvSpPr>
            <a:spLocks noGrp="1"/>
          </p:cNvSpPr>
          <p:nvPr>
            <p:ph type="title"/>
          </p:nvPr>
        </p:nvSpPr>
        <p:spPr>
          <a:xfrm>
            <a:off x="1096529" y="732927"/>
            <a:ext cx="12437342" cy="192470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29" y="5045784"/>
            <a:ext cx="3955691"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096529" y="2840512"/>
            <a:ext cx="3955691" cy="18288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29" y="5737298"/>
            <a:ext cx="3955691" cy="1212142"/>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311" y="5045784"/>
            <a:ext cx="3962194"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29618" y="2840512"/>
            <a:ext cx="3964022" cy="18288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37297"/>
            <a:ext cx="3964022" cy="1212143"/>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7958" y="5045784"/>
            <a:ext cx="3960817"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567957" y="2840512"/>
            <a:ext cx="3965914" cy="18288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808" y="5737294"/>
            <a:ext cx="3966064" cy="1212145"/>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64986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096530" y="2840512"/>
            <a:ext cx="12437342" cy="4108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22487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Vertical Title 1"/>
          <p:cNvSpPr>
            <a:spLocks noGrp="1"/>
          </p:cNvSpPr>
          <p:nvPr>
            <p:ph type="title" orient="vert"/>
          </p:nvPr>
        </p:nvSpPr>
        <p:spPr>
          <a:xfrm>
            <a:off x="10469880" y="731522"/>
            <a:ext cx="3063991" cy="621791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096530" y="731522"/>
            <a:ext cx="9190469" cy="62179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139310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64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8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5869979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384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181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740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02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565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461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9218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24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994276"/>
            <a:ext cx="12422102" cy="3284183"/>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96529" y="4388949"/>
            <a:ext cx="12422102" cy="1641820"/>
          </a:xfrm>
        </p:spPr>
        <p:txBody>
          <a:bodyPr>
            <a:normAutofit/>
          </a:bodyPr>
          <a:lstStyle>
            <a:lvl1pPr marL="0" indent="0" algn="ctr">
              <a:buNone/>
              <a:defRPr sz="2400">
                <a:solidFill>
                  <a:schemeClr val="tx1">
                    <a:lumMod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1504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4" name="Title 1"/>
          <p:cNvSpPr>
            <a:spLocks noGrp="1"/>
          </p:cNvSpPr>
          <p:nvPr>
            <p:ph type="title"/>
          </p:nvPr>
        </p:nvSpPr>
        <p:spPr>
          <a:xfrm>
            <a:off x="1096531" y="742221"/>
            <a:ext cx="12437341" cy="1915412"/>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612723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7406640" y="2840511"/>
            <a:ext cx="6126480"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88134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4" name="Title 1"/>
          <p:cNvSpPr>
            <a:spLocks noGrp="1"/>
          </p:cNvSpPr>
          <p:nvPr>
            <p:ph type="title"/>
          </p:nvPr>
        </p:nvSpPr>
        <p:spPr>
          <a:xfrm>
            <a:off x="1096531" y="742221"/>
            <a:ext cx="12437341" cy="19154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5594" y="2845222"/>
            <a:ext cx="5848169" cy="815993"/>
          </a:xfrm>
        </p:spPr>
        <p:txBody>
          <a:bodyPr anchor="b">
            <a:noAutofit/>
          </a:bodyPr>
          <a:lstStyle>
            <a:lvl1pPr marL="0" indent="0">
              <a:lnSpc>
                <a:spcPct val="85000"/>
              </a:lnSpc>
              <a:buNone/>
              <a:defRPr sz="312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Content Placeholder 3"/>
          <p:cNvSpPr>
            <a:spLocks noGrp="1"/>
          </p:cNvSpPr>
          <p:nvPr>
            <p:ph sz="quarter" idx="13"/>
          </p:nvPr>
        </p:nvSpPr>
        <p:spPr>
          <a:xfrm>
            <a:off x="1096530" y="3661215"/>
            <a:ext cx="6127232" cy="3288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75708" y="2845222"/>
            <a:ext cx="5858165" cy="815993"/>
          </a:xfrm>
        </p:spPr>
        <p:txBody>
          <a:bodyPr anchor="b">
            <a:noAutofit/>
          </a:bodyPr>
          <a:lstStyle>
            <a:lvl1pPr marL="0" indent="0">
              <a:lnSpc>
                <a:spcPct val="85000"/>
              </a:lnSpc>
              <a:buNone/>
              <a:defRPr sz="312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3" name="Content Placeholder 5"/>
          <p:cNvSpPr>
            <a:spLocks noGrp="1"/>
          </p:cNvSpPr>
          <p:nvPr>
            <p:ph sz="quarter" idx="14"/>
          </p:nvPr>
        </p:nvSpPr>
        <p:spPr>
          <a:xfrm>
            <a:off x="7406641" y="3661215"/>
            <a:ext cx="6126481" cy="3288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9484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844599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7/31/2025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970415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30" y="731520"/>
            <a:ext cx="4722826" cy="2427902"/>
          </a:xfrm>
        </p:spPr>
        <p:txBody>
          <a:bodyPr anchor="b"/>
          <a:lstStyle>
            <a:lvl1pPr algn="ctr">
              <a:defRPr sz="3840"/>
            </a:lvl1pPr>
          </a:lstStyle>
          <a:p>
            <a:r>
              <a:rPr lang="en-US"/>
              <a:t>Click to edit Master title style</a:t>
            </a:r>
            <a:endParaRPr lang="en-US" dirty="0"/>
          </a:p>
        </p:txBody>
      </p:sp>
      <p:sp>
        <p:nvSpPr>
          <p:cNvPr id="10" name="Content Placeholder 2"/>
          <p:cNvSpPr>
            <a:spLocks noGrp="1"/>
          </p:cNvSpPr>
          <p:nvPr>
            <p:ph sz="quarter" idx="13"/>
          </p:nvPr>
        </p:nvSpPr>
        <p:spPr>
          <a:xfrm>
            <a:off x="6093675" y="731521"/>
            <a:ext cx="7440196" cy="62179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6529" y="3159422"/>
            <a:ext cx="4722827" cy="3790018"/>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51931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731520"/>
            <a:ext cx="7121963" cy="2427905"/>
          </a:xfrm>
        </p:spPr>
        <p:txBody>
          <a:bodyPr anchor="b"/>
          <a:lstStyle>
            <a:lvl1pPr algn="ct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3" y="731521"/>
            <a:ext cx="3906430" cy="621792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159423"/>
            <a:ext cx="7121939" cy="3790016"/>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84875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9">
            <a:alphaModFix amt="4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096531" y="742221"/>
            <a:ext cx="12437341" cy="1915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30" y="2840512"/>
            <a:ext cx="12437342" cy="4108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4" y="7059931"/>
            <a:ext cx="3291840" cy="438150"/>
          </a:xfrm>
          <a:prstGeom prst="rect">
            <a:avLst/>
          </a:prstGeom>
        </p:spPr>
        <p:txBody>
          <a:bodyPr vert="horz" lIns="91440" tIns="45720" rIns="91440" bIns="45720" rtlCol="0" anchor="ctr"/>
          <a:lstStyle>
            <a:lvl1pPr algn="r">
              <a:defRPr sz="1200">
                <a:solidFill>
                  <a:schemeClr val="tx1"/>
                </a:solidFill>
              </a:defRPr>
            </a:lvl1pPr>
          </a:lstStyle>
          <a:p>
            <a:fld id="{4AAD347D-5ACD-4C99-B74B-A9C85AD731AF}" type="datetimeFigureOut">
              <a:rPr lang="en-US" smtClean="0"/>
              <a:t>7/31/2025</a:t>
            </a:fld>
            <a:endParaRPr lang="en-US" dirty="0"/>
          </a:p>
        </p:txBody>
      </p:sp>
      <p:sp>
        <p:nvSpPr>
          <p:cNvPr id="5" name="Footer Placeholder 4"/>
          <p:cNvSpPr>
            <a:spLocks noGrp="1"/>
          </p:cNvSpPr>
          <p:nvPr>
            <p:ph type="ftr" sz="quarter" idx="3"/>
          </p:nvPr>
        </p:nvSpPr>
        <p:spPr>
          <a:xfrm>
            <a:off x="1096530" y="7059931"/>
            <a:ext cx="8007464" cy="43815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12616814" y="7059931"/>
            <a:ext cx="917058" cy="438150"/>
          </a:xfrm>
          <a:prstGeom prst="rect">
            <a:avLst/>
          </a:prstGeom>
        </p:spPr>
        <p:txBody>
          <a:bodyPr vert="horz" lIns="91440" tIns="45720" rIns="91440" bIns="45720" rtlCol="0" anchor="ctr"/>
          <a:lstStyle>
            <a:lvl1pPr algn="r">
              <a:defRPr sz="1200">
                <a:solidFill>
                  <a:schemeClr val="tx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1134638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Lst>
  <p:hf sldNum="0" hdr="0" ftr="0" dt="0"/>
  <p:txStyles>
    <p:titleStyle>
      <a:lvl1pPr algn="ctr" defTabSz="1097280" rtl="0" eaLnBrk="1" latinLnBrk="0" hangingPunct="1">
        <a:lnSpc>
          <a:spcPct val="90000"/>
        </a:lnSpc>
        <a:spcBef>
          <a:spcPct val="0"/>
        </a:spcBef>
        <a:buNone/>
        <a:defRPr sz="432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tx1"/>
        </a:buClr>
        <a:buFont typeface="Arial" panose="020B0604020202020204" pitchFamily="34" charset="0"/>
        <a:buChar char="•"/>
        <a:defRPr sz="24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822960" indent="-274320" algn="l" defTabSz="1097280" rtl="0" eaLnBrk="1" latinLnBrk="0" hangingPunct="1">
        <a:lnSpc>
          <a:spcPct val="120000"/>
        </a:lnSpc>
        <a:spcBef>
          <a:spcPts val="600"/>
        </a:spcBef>
        <a:buClr>
          <a:schemeClr val="tx1"/>
        </a:buClr>
        <a:buFont typeface="Arial" panose="020B0604020202020204" pitchFamily="34" charset="0"/>
        <a:buChar char="•"/>
        <a:defRPr sz="216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371600" indent="-274320" algn="l" defTabSz="1097280" rtl="0" eaLnBrk="1" latinLnBrk="0" hangingPunct="1">
        <a:lnSpc>
          <a:spcPct val="120000"/>
        </a:lnSpc>
        <a:spcBef>
          <a:spcPts val="600"/>
        </a:spcBef>
        <a:buClr>
          <a:schemeClr val="tx1"/>
        </a:buClr>
        <a:buFont typeface="Arial" panose="020B0604020202020204" pitchFamily="34" charset="0"/>
        <a:buChar char="•"/>
        <a:defRPr sz="192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92024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46888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301752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356616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411480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466344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885480"/>
            <a:ext cx="7556421" cy="1302544"/>
          </a:xfrm>
          <a:prstGeom prst="rect">
            <a:avLst/>
          </a:prstGeom>
          <a:noFill/>
          <a:ln/>
        </p:spPr>
        <p:txBody>
          <a:bodyPr wrap="square" lIns="0" tIns="0" rIns="0" bIns="0" rtlCol="0" anchor="t"/>
          <a:lstStyle/>
          <a:p>
            <a:pPr marL="0" indent="0" algn="ctr">
              <a:lnSpc>
                <a:spcPts val="5100"/>
              </a:lnSpc>
              <a:buNone/>
            </a:pPr>
            <a:r>
              <a:rPr lang="en-US" sz="4100" b="1" dirty="0">
                <a:solidFill>
                  <a:srgbClr val="FF8AAF"/>
                </a:solidFill>
                <a:latin typeface="Petrona Bold" pitchFamily="34" charset="0"/>
                <a:ea typeface="Petrona Bold" pitchFamily="34" charset="-122"/>
                <a:cs typeface="Petrona Bold" pitchFamily="34" charset="-120"/>
              </a:rPr>
              <a:t>Homecrew HR Analytics: Employee Attrition Insights</a:t>
            </a:r>
            <a:endParaRPr lang="en-US" sz="4100" dirty="0"/>
          </a:p>
        </p:txBody>
      </p:sp>
      <p:sp>
        <p:nvSpPr>
          <p:cNvPr id="4" name="Text 1"/>
          <p:cNvSpPr/>
          <p:nvPr/>
        </p:nvSpPr>
        <p:spPr>
          <a:xfrm>
            <a:off x="6280190" y="4485680"/>
            <a:ext cx="7556421" cy="317540"/>
          </a:xfrm>
          <a:prstGeom prst="rect">
            <a:avLst/>
          </a:prstGeom>
          <a:noFill/>
          <a:ln/>
        </p:spPr>
        <p:txBody>
          <a:bodyPr wrap="none" lIns="0" tIns="0" rIns="0" bIns="0" rtlCol="0" anchor="t"/>
          <a:lstStyle/>
          <a:p>
            <a:pPr marL="0" indent="0" algn="ctr">
              <a:lnSpc>
                <a:spcPts val="2500"/>
              </a:lnSpc>
              <a:buNone/>
            </a:pPr>
            <a:r>
              <a:rPr lang="en-US" sz="1550" b="1" dirty="0">
                <a:solidFill>
                  <a:srgbClr val="E0D6DE"/>
                </a:solidFill>
                <a:latin typeface="Inter" pitchFamily="34" charset="0"/>
                <a:ea typeface="Inter" pitchFamily="34" charset="-122"/>
                <a:cs typeface="Inter" pitchFamily="34" charset="-120"/>
              </a:rPr>
              <a:t>Data-Driven Workforce Optimization</a:t>
            </a:r>
            <a:endParaRPr lang="en-US" sz="1550" dirty="0"/>
          </a:p>
        </p:txBody>
      </p:sp>
      <p:sp>
        <p:nvSpPr>
          <p:cNvPr id="5" name="Text 2"/>
          <p:cNvSpPr/>
          <p:nvPr/>
        </p:nvSpPr>
        <p:spPr>
          <a:xfrm>
            <a:off x="6280190" y="5026462"/>
            <a:ext cx="7556421" cy="317540"/>
          </a:xfrm>
          <a:prstGeom prst="rect">
            <a:avLst/>
          </a:prstGeom>
          <a:noFill/>
          <a:ln/>
        </p:spPr>
        <p:txBody>
          <a:bodyPr wrap="none" lIns="0" tIns="0" rIns="0" bIns="0" rtlCol="0" anchor="t"/>
          <a:lstStyle/>
          <a:p>
            <a:pPr marL="0" indent="0" algn="ctr">
              <a:lnSpc>
                <a:spcPts val="2500"/>
              </a:lnSpc>
              <a:buNone/>
            </a:pPr>
            <a:r>
              <a:rPr lang="en-US" sz="1550" dirty="0">
                <a:solidFill>
                  <a:srgbClr val="E0D6DE"/>
                </a:solidFill>
                <a:latin typeface="Inter" pitchFamily="34" charset="0"/>
                <a:ea typeface="Inter" pitchFamily="34" charset="-122"/>
                <a:cs typeface="Inter" pitchFamily="34" charset="-120"/>
              </a:rPr>
              <a:t>Presented by: Micah Chukwuemeka Okoronkwo</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14005" y="422077"/>
            <a:ext cx="5206484" cy="503634"/>
          </a:xfrm>
          <a:prstGeom prst="rect">
            <a:avLst/>
          </a:prstGeom>
          <a:noFill/>
          <a:ln/>
        </p:spPr>
        <p:txBody>
          <a:bodyPr wrap="none" lIns="0" tIns="0" rIns="0" bIns="0" rtlCol="0" anchor="t"/>
          <a:lstStyle/>
          <a:p>
            <a:pPr marL="0" indent="0" algn="l">
              <a:lnSpc>
                <a:spcPts val="3950"/>
              </a:lnSpc>
              <a:buNone/>
            </a:pPr>
            <a:r>
              <a:rPr lang="en-US" sz="2000" b="1" dirty="0">
                <a:solidFill>
                  <a:srgbClr val="FF8AAF"/>
                </a:solidFill>
                <a:latin typeface="Verdana" panose="020B0604030504040204" pitchFamily="34" charset="0"/>
                <a:ea typeface="Verdana" panose="020B0604030504040204" pitchFamily="34" charset="0"/>
                <a:cs typeface="Petrona Bold" pitchFamily="34" charset="-120"/>
              </a:rPr>
              <a:t>Strategic Recommendations</a:t>
            </a:r>
            <a:endParaRPr lang="en-US" sz="2000" dirty="0">
              <a:latin typeface="Verdana" panose="020B0604030504040204" pitchFamily="34" charset="0"/>
              <a:ea typeface="Verdana" panose="020B0604030504040204" pitchFamily="34" charset="0"/>
            </a:endParaRPr>
          </a:p>
        </p:txBody>
      </p:sp>
      <p:sp>
        <p:nvSpPr>
          <p:cNvPr id="3" name="Text 1"/>
          <p:cNvSpPr/>
          <p:nvPr/>
        </p:nvSpPr>
        <p:spPr>
          <a:xfrm>
            <a:off x="614005" y="1232654"/>
            <a:ext cx="13402389" cy="491014"/>
          </a:xfrm>
          <a:prstGeom prst="rect">
            <a:avLst/>
          </a:prstGeom>
          <a:noFill/>
          <a:ln/>
        </p:spPr>
        <p:txBody>
          <a:bodyPr wrap="square" lIns="0" tIns="0" rIns="0" bIns="0" rtlCol="0" anchor="t"/>
          <a:lstStyle/>
          <a:p>
            <a:pPr marL="0" indent="0" algn="l">
              <a:lnSpc>
                <a:spcPts val="19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Based on the comprehensive analysis of Homecrew's HR analytics and attrition trends, we propose the following strategic recommendations to enhance employee retention and foster a more engaged workforce:</a:t>
            </a:r>
            <a:endParaRPr lang="en-US" sz="1600" dirty="0">
              <a:latin typeface="Verdana" panose="020B0604030504040204" pitchFamily="34" charset="0"/>
              <a:ea typeface="Verdana" panose="020B0604030504040204" pitchFamily="34" charset="0"/>
            </a:endParaRPr>
          </a:p>
        </p:txBody>
      </p:sp>
      <p:sp>
        <p:nvSpPr>
          <p:cNvPr id="4" name="Shape 2"/>
          <p:cNvSpPr/>
          <p:nvPr/>
        </p:nvSpPr>
        <p:spPr>
          <a:xfrm>
            <a:off x="614005" y="1896308"/>
            <a:ext cx="345281" cy="345281"/>
          </a:xfrm>
          <a:prstGeom prst="roundRect">
            <a:avLst>
              <a:gd name="adj" fmla="val 18673"/>
            </a:avLst>
          </a:prstGeom>
          <a:solidFill>
            <a:srgbClr val="2F1D63"/>
          </a:solidFill>
          <a:ln w="7620">
            <a:solidFill>
              <a:srgbClr val="48367C"/>
            </a:solidFill>
            <a:prstDash val="solid"/>
          </a:ln>
        </p:spPr>
      </p:sp>
      <p:sp>
        <p:nvSpPr>
          <p:cNvPr id="5" name="Text 3"/>
          <p:cNvSpPr/>
          <p:nvPr/>
        </p:nvSpPr>
        <p:spPr>
          <a:xfrm>
            <a:off x="665798" y="1917859"/>
            <a:ext cx="241697" cy="302181"/>
          </a:xfrm>
          <a:prstGeom prst="rect">
            <a:avLst/>
          </a:prstGeom>
          <a:noFill/>
          <a:ln/>
        </p:spPr>
        <p:txBody>
          <a:bodyPr wrap="none" lIns="0" tIns="0" rIns="0" bIns="0" rtlCol="0" anchor="t"/>
          <a:lstStyle/>
          <a:p>
            <a:pPr marL="0" indent="0" algn="ctr">
              <a:lnSpc>
                <a:spcPts val="1900"/>
              </a:lnSpc>
              <a:buNone/>
            </a:pPr>
            <a:r>
              <a:rPr lang="en-US" sz="2400" b="1" dirty="0">
                <a:solidFill>
                  <a:srgbClr val="E0D6DE"/>
                </a:solidFill>
                <a:latin typeface="Verdana" panose="020B0604030504040204" pitchFamily="34" charset="0"/>
                <a:ea typeface="Verdana" panose="020B0604030504040204" pitchFamily="34" charset="0"/>
                <a:cs typeface="Petrona Bold" pitchFamily="34" charset="-120"/>
              </a:rPr>
              <a:t>1</a:t>
            </a:r>
            <a:endParaRPr lang="en-US" sz="2400" dirty="0">
              <a:latin typeface="Verdana" panose="020B0604030504040204" pitchFamily="34" charset="0"/>
              <a:ea typeface="Verdana" panose="020B0604030504040204" pitchFamily="34" charset="0"/>
            </a:endParaRPr>
          </a:p>
        </p:txBody>
      </p:sp>
      <p:sp>
        <p:nvSpPr>
          <p:cNvPr id="6" name="Text 4"/>
          <p:cNvSpPr/>
          <p:nvPr/>
        </p:nvSpPr>
        <p:spPr>
          <a:xfrm>
            <a:off x="1112758" y="1949053"/>
            <a:ext cx="4857750" cy="251817"/>
          </a:xfrm>
          <a:prstGeom prst="rect">
            <a:avLst/>
          </a:prstGeom>
          <a:noFill/>
          <a:ln/>
        </p:spPr>
        <p:txBody>
          <a:bodyPr wrap="none" lIns="0" tIns="0" rIns="0" bIns="0" rtlCol="0" anchor="t"/>
          <a:lstStyle/>
          <a:p>
            <a:pPr marL="0" indent="0" algn="l">
              <a:lnSpc>
                <a:spcPts val="1950"/>
              </a:lnSpc>
              <a:buNone/>
            </a:pPr>
            <a:r>
              <a:rPr lang="en-US" b="1" dirty="0">
                <a:solidFill>
                  <a:srgbClr val="E0D6DE"/>
                </a:solidFill>
                <a:latin typeface="Verdana" panose="020B0604030504040204" pitchFamily="34" charset="0"/>
                <a:ea typeface="Verdana" panose="020B0604030504040204" pitchFamily="34" charset="0"/>
                <a:cs typeface="Petrona Bold" pitchFamily="34" charset="-120"/>
              </a:rPr>
              <a:t>Improve Onboarding &amp; Mentorship for Younger Staff</a:t>
            </a:r>
            <a:endParaRPr lang="en-US" dirty="0">
              <a:latin typeface="Verdana" panose="020B0604030504040204" pitchFamily="34" charset="0"/>
              <a:ea typeface="Verdana" panose="020B0604030504040204" pitchFamily="34" charset="0"/>
            </a:endParaRPr>
          </a:p>
        </p:txBody>
      </p:sp>
      <p:sp>
        <p:nvSpPr>
          <p:cNvPr id="7" name="Text 5"/>
          <p:cNvSpPr/>
          <p:nvPr/>
        </p:nvSpPr>
        <p:spPr>
          <a:xfrm>
            <a:off x="1112758" y="2292906"/>
            <a:ext cx="12903637" cy="491014"/>
          </a:xfrm>
          <a:prstGeom prst="rect">
            <a:avLst/>
          </a:prstGeom>
          <a:noFill/>
          <a:ln/>
        </p:spPr>
        <p:txBody>
          <a:bodyPr wrap="square" lIns="0" tIns="0" rIns="0" bIns="0" rtlCol="0" anchor="t"/>
          <a:lstStyle/>
          <a:p>
            <a:pPr marL="0" indent="0" algn="l">
              <a:lnSpc>
                <a:spcPts val="19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Given the high attrition rate among employees under 30, implement robust onboarding programs that clearly define career paths and provide dedicated mentorship. This will help integrate younger talent, foster a sense of belonging, and address their professional development needs from day one.</a:t>
            </a:r>
            <a:endParaRPr lang="en-US" sz="1600" dirty="0">
              <a:latin typeface="Verdana" panose="020B0604030504040204" pitchFamily="34" charset="0"/>
              <a:ea typeface="Verdana" panose="020B0604030504040204" pitchFamily="34" charset="0"/>
            </a:endParaRPr>
          </a:p>
        </p:txBody>
      </p:sp>
      <p:sp>
        <p:nvSpPr>
          <p:cNvPr id="8" name="Shape 6"/>
          <p:cNvSpPr/>
          <p:nvPr/>
        </p:nvSpPr>
        <p:spPr>
          <a:xfrm>
            <a:off x="614005" y="3090863"/>
            <a:ext cx="345281" cy="345281"/>
          </a:xfrm>
          <a:prstGeom prst="roundRect">
            <a:avLst>
              <a:gd name="adj" fmla="val 18673"/>
            </a:avLst>
          </a:prstGeom>
          <a:solidFill>
            <a:srgbClr val="2F1D63"/>
          </a:solidFill>
          <a:ln w="7620">
            <a:solidFill>
              <a:srgbClr val="48367C"/>
            </a:solidFill>
            <a:prstDash val="solid"/>
          </a:ln>
        </p:spPr>
      </p:sp>
      <p:sp>
        <p:nvSpPr>
          <p:cNvPr id="9" name="Text 7"/>
          <p:cNvSpPr/>
          <p:nvPr/>
        </p:nvSpPr>
        <p:spPr>
          <a:xfrm>
            <a:off x="665798" y="3112413"/>
            <a:ext cx="241697" cy="302181"/>
          </a:xfrm>
          <a:prstGeom prst="rect">
            <a:avLst/>
          </a:prstGeom>
          <a:noFill/>
          <a:ln/>
        </p:spPr>
        <p:txBody>
          <a:bodyPr wrap="none" lIns="0" tIns="0" rIns="0" bIns="0" rtlCol="0" anchor="t"/>
          <a:lstStyle/>
          <a:p>
            <a:pPr marL="0" indent="0" algn="ctr">
              <a:lnSpc>
                <a:spcPts val="1900"/>
              </a:lnSpc>
              <a:buNone/>
            </a:pPr>
            <a:r>
              <a:rPr lang="en-US" sz="2400" b="1" dirty="0">
                <a:solidFill>
                  <a:srgbClr val="E0D6DE"/>
                </a:solidFill>
                <a:latin typeface="Verdana" panose="020B0604030504040204" pitchFamily="34" charset="0"/>
                <a:ea typeface="Verdana" panose="020B0604030504040204" pitchFamily="34" charset="0"/>
                <a:cs typeface="Petrona Bold" pitchFamily="34" charset="-120"/>
              </a:rPr>
              <a:t>2</a:t>
            </a:r>
            <a:endParaRPr lang="en-US" sz="2400" dirty="0">
              <a:latin typeface="Verdana" panose="020B0604030504040204" pitchFamily="34" charset="0"/>
              <a:ea typeface="Verdana" panose="020B0604030504040204" pitchFamily="34" charset="0"/>
            </a:endParaRPr>
          </a:p>
        </p:txBody>
      </p:sp>
      <p:sp>
        <p:nvSpPr>
          <p:cNvPr id="10" name="Text 8"/>
          <p:cNvSpPr/>
          <p:nvPr/>
        </p:nvSpPr>
        <p:spPr>
          <a:xfrm>
            <a:off x="1112758" y="3143607"/>
            <a:ext cx="4930854" cy="251817"/>
          </a:xfrm>
          <a:prstGeom prst="rect">
            <a:avLst/>
          </a:prstGeom>
          <a:noFill/>
          <a:ln/>
        </p:spPr>
        <p:txBody>
          <a:bodyPr wrap="none" lIns="0" tIns="0" rIns="0" bIns="0" rtlCol="0" anchor="t"/>
          <a:lstStyle/>
          <a:p>
            <a:pPr marL="0" indent="0" algn="l">
              <a:lnSpc>
                <a:spcPts val="1950"/>
              </a:lnSpc>
              <a:buNone/>
            </a:pPr>
            <a:r>
              <a:rPr lang="en-US" b="1" dirty="0">
                <a:solidFill>
                  <a:srgbClr val="E0D6DE"/>
                </a:solidFill>
                <a:latin typeface="Verdana" panose="020B0604030504040204" pitchFamily="34" charset="0"/>
                <a:ea typeface="Verdana" panose="020B0604030504040204" pitchFamily="34" charset="0"/>
                <a:cs typeface="Petrona Bold" pitchFamily="34" charset="-120"/>
              </a:rPr>
              <a:t>Prioritize Engagement in High-Attrition Departments</a:t>
            </a:r>
            <a:endParaRPr lang="en-US" dirty="0">
              <a:latin typeface="Verdana" panose="020B0604030504040204" pitchFamily="34" charset="0"/>
              <a:ea typeface="Verdana" panose="020B0604030504040204" pitchFamily="34" charset="0"/>
            </a:endParaRPr>
          </a:p>
        </p:txBody>
      </p:sp>
      <p:sp>
        <p:nvSpPr>
          <p:cNvPr id="11" name="Text 9"/>
          <p:cNvSpPr/>
          <p:nvPr/>
        </p:nvSpPr>
        <p:spPr>
          <a:xfrm>
            <a:off x="1112758" y="3487460"/>
            <a:ext cx="12903637" cy="491014"/>
          </a:xfrm>
          <a:prstGeom prst="rect">
            <a:avLst/>
          </a:prstGeom>
          <a:noFill/>
          <a:ln/>
        </p:spPr>
        <p:txBody>
          <a:bodyPr wrap="square" lIns="0" tIns="0" rIns="0" bIns="0" rtlCol="0" anchor="t"/>
          <a:lstStyle/>
          <a:p>
            <a:pPr marL="0" indent="0" algn="l">
              <a:lnSpc>
                <a:spcPts val="19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Focus targeted engagement initiatives and leadership development programs within departments showing high turnover, particularly Finance and Marketing. Conduct deep-dive surveys and focus groups to identify specific departmental pain points and co-create solutions with team leaders.</a:t>
            </a:r>
            <a:endParaRPr lang="en-US" sz="1600" dirty="0">
              <a:latin typeface="Verdana" panose="020B0604030504040204" pitchFamily="34" charset="0"/>
              <a:ea typeface="Verdana" panose="020B0604030504040204" pitchFamily="34" charset="0"/>
            </a:endParaRPr>
          </a:p>
        </p:txBody>
      </p:sp>
      <p:sp>
        <p:nvSpPr>
          <p:cNvPr id="12" name="Shape 10"/>
          <p:cNvSpPr/>
          <p:nvPr/>
        </p:nvSpPr>
        <p:spPr>
          <a:xfrm>
            <a:off x="614005" y="4285417"/>
            <a:ext cx="345281" cy="345281"/>
          </a:xfrm>
          <a:prstGeom prst="roundRect">
            <a:avLst>
              <a:gd name="adj" fmla="val 18673"/>
            </a:avLst>
          </a:prstGeom>
          <a:solidFill>
            <a:srgbClr val="2F1D63"/>
          </a:solidFill>
          <a:ln w="7620">
            <a:solidFill>
              <a:srgbClr val="48367C"/>
            </a:solidFill>
            <a:prstDash val="solid"/>
          </a:ln>
        </p:spPr>
      </p:sp>
      <p:sp>
        <p:nvSpPr>
          <p:cNvPr id="13" name="Text 11"/>
          <p:cNvSpPr/>
          <p:nvPr/>
        </p:nvSpPr>
        <p:spPr>
          <a:xfrm>
            <a:off x="665798" y="4306967"/>
            <a:ext cx="241697" cy="302181"/>
          </a:xfrm>
          <a:prstGeom prst="rect">
            <a:avLst/>
          </a:prstGeom>
          <a:noFill/>
          <a:ln/>
        </p:spPr>
        <p:txBody>
          <a:bodyPr wrap="none" lIns="0" tIns="0" rIns="0" bIns="0" rtlCol="0" anchor="t"/>
          <a:lstStyle/>
          <a:p>
            <a:pPr marL="0" indent="0" algn="ctr">
              <a:lnSpc>
                <a:spcPts val="1900"/>
              </a:lnSpc>
              <a:buNone/>
            </a:pPr>
            <a:r>
              <a:rPr lang="en-US" sz="2400" b="1" dirty="0">
                <a:solidFill>
                  <a:srgbClr val="E0D6DE"/>
                </a:solidFill>
                <a:latin typeface="Verdana" panose="020B0604030504040204" pitchFamily="34" charset="0"/>
                <a:ea typeface="Verdana" panose="020B0604030504040204" pitchFamily="34" charset="0"/>
                <a:cs typeface="Petrona Bold" pitchFamily="34" charset="-120"/>
              </a:rPr>
              <a:t>3</a:t>
            </a:r>
            <a:endParaRPr lang="en-US" sz="2400" dirty="0">
              <a:latin typeface="Verdana" panose="020B0604030504040204" pitchFamily="34" charset="0"/>
              <a:ea typeface="Verdana" panose="020B0604030504040204" pitchFamily="34" charset="0"/>
            </a:endParaRPr>
          </a:p>
        </p:txBody>
      </p:sp>
      <p:sp>
        <p:nvSpPr>
          <p:cNvPr id="14" name="Text 12"/>
          <p:cNvSpPr/>
          <p:nvPr/>
        </p:nvSpPr>
        <p:spPr>
          <a:xfrm>
            <a:off x="1112758" y="4338161"/>
            <a:ext cx="5657136" cy="251817"/>
          </a:xfrm>
          <a:prstGeom prst="rect">
            <a:avLst/>
          </a:prstGeom>
          <a:noFill/>
          <a:ln/>
        </p:spPr>
        <p:txBody>
          <a:bodyPr wrap="none" lIns="0" tIns="0" rIns="0" bIns="0" rtlCol="0" anchor="t"/>
          <a:lstStyle/>
          <a:p>
            <a:pPr marL="0" indent="0" algn="l">
              <a:lnSpc>
                <a:spcPts val="1950"/>
              </a:lnSpc>
              <a:buNone/>
            </a:pPr>
            <a:r>
              <a:rPr lang="en-US" b="1" dirty="0">
                <a:solidFill>
                  <a:srgbClr val="E0D6DE"/>
                </a:solidFill>
                <a:latin typeface="Verdana" panose="020B0604030504040204" pitchFamily="34" charset="0"/>
                <a:ea typeface="Verdana" panose="020B0604030504040204" pitchFamily="34" charset="0"/>
                <a:cs typeface="Petrona Bold" pitchFamily="34" charset="-120"/>
              </a:rPr>
              <a:t>Introduce Career Development Programs for Masters Holders</a:t>
            </a:r>
            <a:endParaRPr lang="en-US" dirty="0">
              <a:latin typeface="Verdana" panose="020B0604030504040204" pitchFamily="34" charset="0"/>
              <a:ea typeface="Verdana" panose="020B0604030504040204" pitchFamily="34" charset="0"/>
            </a:endParaRPr>
          </a:p>
        </p:txBody>
      </p:sp>
      <p:sp>
        <p:nvSpPr>
          <p:cNvPr id="15" name="Text 13"/>
          <p:cNvSpPr/>
          <p:nvPr/>
        </p:nvSpPr>
        <p:spPr>
          <a:xfrm>
            <a:off x="1112758" y="4682014"/>
            <a:ext cx="12903637" cy="491014"/>
          </a:xfrm>
          <a:prstGeom prst="rect">
            <a:avLst/>
          </a:prstGeom>
          <a:noFill/>
          <a:ln/>
        </p:spPr>
        <p:txBody>
          <a:bodyPr wrap="square" lIns="0" tIns="0" rIns="0" bIns="0" rtlCol="0" anchor="t"/>
          <a:lstStyle/>
          <a:p>
            <a:pPr marL="0" indent="0" algn="l">
              <a:lnSpc>
                <a:spcPts val="19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Address the significant attrition among Masters degree holders by developing specialized career growth pathways, advanced training modules, and opportunities for leadership roles or project ownership that align with their qualifications and aspirations.</a:t>
            </a:r>
            <a:endParaRPr lang="en-US" sz="1600" dirty="0">
              <a:latin typeface="Verdana" panose="020B0604030504040204" pitchFamily="34" charset="0"/>
              <a:ea typeface="Verdana" panose="020B0604030504040204" pitchFamily="34" charset="0"/>
            </a:endParaRPr>
          </a:p>
        </p:txBody>
      </p:sp>
      <p:sp>
        <p:nvSpPr>
          <p:cNvPr id="16" name="Shape 14"/>
          <p:cNvSpPr/>
          <p:nvPr/>
        </p:nvSpPr>
        <p:spPr>
          <a:xfrm>
            <a:off x="614005" y="5479971"/>
            <a:ext cx="345281" cy="345281"/>
          </a:xfrm>
          <a:prstGeom prst="roundRect">
            <a:avLst>
              <a:gd name="adj" fmla="val 18673"/>
            </a:avLst>
          </a:prstGeom>
          <a:solidFill>
            <a:srgbClr val="2F1D63"/>
          </a:solidFill>
          <a:ln w="7620">
            <a:solidFill>
              <a:srgbClr val="48367C"/>
            </a:solidFill>
            <a:prstDash val="solid"/>
          </a:ln>
        </p:spPr>
      </p:sp>
      <p:sp>
        <p:nvSpPr>
          <p:cNvPr id="17" name="Text 15"/>
          <p:cNvSpPr/>
          <p:nvPr/>
        </p:nvSpPr>
        <p:spPr>
          <a:xfrm>
            <a:off x="665798" y="5501521"/>
            <a:ext cx="241697" cy="302181"/>
          </a:xfrm>
          <a:prstGeom prst="rect">
            <a:avLst/>
          </a:prstGeom>
          <a:noFill/>
          <a:ln/>
        </p:spPr>
        <p:txBody>
          <a:bodyPr wrap="none" lIns="0" tIns="0" rIns="0" bIns="0" rtlCol="0" anchor="t"/>
          <a:lstStyle/>
          <a:p>
            <a:pPr marL="0" indent="0" algn="ctr">
              <a:lnSpc>
                <a:spcPts val="1900"/>
              </a:lnSpc>
              <a:buNone/>
            </a:pPr>
            <a:r>
              <a:rPr lang="en-US" sz="2400" b="1" dirty="0">
                <a:solidFill>
                  <a:srgbClr val="E0D6DE"/>
                </a:solidFill>
                <a:latin typeface="Verdana" panose="020B0604030504040204" pitchFamily="34" charset="0"/>
                <a:ea typeface="Verdana" panose="020B0604030504040204" pitchFamily="34" charset="0"/>
                <a:cs typeface="Petrona Bold" pitchFamily="34" charset="-120"/>
              </a:rPr>
              <a:t>4</a:t>
            </a:r>
            <a:endParaRPr lang="en-US" sz="2400" dirty="0">
              <a:latin typeface="Verdana" panose="020B0604030504040204" pitchFamily="34" charset="0"/>
              <a:ea typeface="Verdana" panose="020B0604030504040204" pitchFamily="34" charset="0"/>
            </a:endParaRPr>
          </a:p>
        </p:txBody>
      </p:sp>
      <p:sp>
        <p:nvSpPr>
          <p:cNvPr id="18" name="Text 16"/>
          <p:cNvSpPr/>
          <p:nvPr/>
        </p:nvSpPr>
        <p:spPr>
          <a:xfrm>
            <a:off x="1112758" y="5532715"/>
            <a:ext cx="5445919" cy="251817"/>
          </a:xfrm>
          <a:prstGeom prst="rect">
            <a:avLst/>
          </a:prstGeom>
          <a:noFill/>
          <a:ln/>
        </p:spPr>
        <p:txBody>
          <a:bodyPr wrap="none" lIns="0" tIns="0" rIns="0" bIns="0" rtlCol="0" anchor="t"/>
          <a:lstStyle/>
          <a:p>
            <a:pPr marL="0" indent="0" algn="l">
              <a:lnSpc>
                <a:spcPts val="1950"/>
              </a:lnSpc>
              <a:buNone/>
            </a:pPr>
            <a:r>
              <a:rPr lang="en-US" b="1" dirty="0">
                <a:solidFill>
                  <a:srgbClr val="E0D6DE"/>
                </a:solidFill>
                <a:latin typeface="Verdana" panose="020B0604030504040204" pitchFamily="34" charset="0"/>
                <a:ea typeface="Verdana" panose="020B0604030504040204" pitchFamily="34" charset="0"/>
                <a:cs typeface="Petrona Bold" pitchFamily="34" charset="-120"/>
              </a:rPr>
              <a:t>Link Performance Management with Growth Opportunities</a:t>
            </a:r>
            <a:endParaRPr lang="en-US" dirty="0">
              <a:latin typeface="Verdana" panose="020B0604030504040204" pitchFamily="34" charset="0"/>
              <a:ea typeface="Verdana" panose="020B0604030504040204" pitchFamily="34" charset="0"/>
            </a:endParaRPr>
          </a:p>
        </p:txBody>
      </p:sp>
      <p:sp>
        <p:nvSpPr>
          <p:cNvPr id="19" name="Text 17"/>
          <p:cNvSpPr/>
          <p:nvPr/>
        </p:nvSpPr>
        <p:spPr>
          <a:xfrm>
            <a:off x="1112758" y="5876568"/>
            <a:ext cx="12903637" cy="491014"/>
          </a:xfrm>
          <a:prstGeom prst="rect">
            <a:avLst/>
          </a:prstGeom>
          <a:noFill/>
          <a:ln/>
        </p:spPr>
        <p:txBody>
          <a:bodyPr wrap="square" lIns="0" tIns="0" rIns="0" bIns="0" rtlCol="0" anchor="t"/>
          <a:lstStyle/>
          <a:p>
            <a:pPr marL="0" indent="0" algn="l">
              <a:lnSpc>
                <a:spcPts val="19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Reform the performance management system to be more developmental than punitive. Ensure that feedback is continuous, constructive, and directly linked to individual growth plans, skill enhancement, and opportunities for internal mobility. Employees with lower performance ratings should be coached and supported, not just evaluated.</a:t>
            </a:r>
            <a:endParaRPr lang="en-US" sz="1600" dirty="0">
              <a:latin typeface="Verdana" panose="020B0604030504040204" pitchFamily="34" charset="0"/>
              <a:ea typeface="Verdana" panose="020B0604030504040204" pitchFamily="34" charset="0"/>
            </a:endParaRPr>
          </a:p>
        </p:txBody>
      </p:sp>
      <p:sp>
        <p:nvSpPr>
          <p:cNvPr id="20" name="Shape 18"/>
          <p:cNvSpPr/>
          <p:nvPr/>
        </p:nvSpPr>
        <p:spPr>
          <a:xfrm>
            <a:off x="614005" y="6674525"/>
            <a:ext cx="345281" cy="345281"/>
          </a:xfrm>
          <a:prstGeom prst="roundRect">
            <a:avLst>
              <a:gd name="adj" fmla="val 18673"/>
            </a:avLst>
          </a:prstGeom>
          <a:solidFill>
            <a:srgbClr val="2F1D63"/>
          </a:solidFill>
          <a:ln w="7620">
            <a:solidFill>
              <a:srgbClr val="48367C"/>
            </a:solidFill>
            <a:prstDash val="solid"/>
          </a:ln>
        </p:spPr>
      </p:sp>
      <p:sp>
        <p:nvSpPr>
          <p:cNvPr id="21" name="Text 19"/>
          <p:cNvSpPr/>
          <p:nvPr/>
        </p:nvSpPr>
        <p:spPr>
          <a:xfrm>
            <a:off x="665798" y="6696075"/>
            <a:ext cx="241697" cy="302181"/>
          </a:xfrm>
          <a:prstGeom prst="rect">
            <a:avLst/>
          </a:prstGeom>
          <a:noFill/>
          <a:ln/>
        </p:spPr>
        <p:txBody>
          <a:bodyPr wrap="none" lIns="0" tIns="0" rIns="0" bIns="0" rtlCol="0" anchor="t"/>
          <a:lstStyle/>
          <a:p>
            <a:pPr marL="0" indent="0" algn="ctr">
              <a:lnSpc>
                <a:spcPts val="1900"/>
              </a:lnSpc>
              <a:buNone/>
            </a:pPr>
            <a:r>
              <a:rPr lang="en-US" sz="2400" b="1" dirty="0">
                <a:solidFill>
                  <a:srgbClr val="E0D6DE"/>
                </a:solidFill>
                <a:latin typeface="Verdana" panose="020B0604030504040204" pitchFamily="34" charset="0"/>
                <a:ea typeface="Verdana" panose="020B0604030504040204" pitchFamily="34" charset="0"/>
                <a:cs typeface="Petrona Bold" pitchFamily="34" charset="-120"/>
              </a:rPr>
              <a:t>5</a:t>
            </a:r>
            <a:endParaRPr lang="en-US" sz="2400" dirty="0">
              <a:latin typeface="Verdana" panose="020B0604030504040204" pitchFamily="34" charset="0"/>
              <a:ea typeface="Verdana" panose="020B0604030504040204" pitchFamily="34" charset="0"/>
            </a:endParaRPr>
          </a:p>
        </p:txBody>
      </p:sp>
      <p:sp>
        <p:nvSpPr>
          <p:cNvPr id="22" name="Text 20"/>
          <p:cNvSpPr/>
          <p:nvPr/>
        </p:nvSpPr>
        <p:spPr>
          <a:xfrm>
            <a:off x="1112758" y="6727269"/>
            <a:ext cx="5564386" cy="251817"/>
          </a:xfrm>
          <a:prstGeom prst="rect">
            <a:avLst/>
          </a:prstGeom>
          <a:noFill/>
          <a:ln/>
        </p:spPr>
        <p:txBody>
          <a:bodyPr wrap="none" lIns="0" tIns="0" rIns="0" bIns="0" rtlCol="0" anchor="t"/>
          <a:lstStyle/>
          <a:p>
            <a:pPr marL="0" indent="0" algn="l">
              <a:lnSpc>
                <a:spcPts val="1950"/>
              </a:lnSpc>
              <a:buNone/>
            </a:pPr>
            <a:r>
              <a:rPr lang="en-US" b="1" dirty="0">
                <a:solidFill>
                  <a:srgbClr val="E0D6DE"/>
                </a:solidFill>
                <a:latin typeface="Verdana" panose="020B0604030504040204" pitchFamily="34" charset="0"/>
                <a:ea typeface="Verdana" panose="020B0604030504040204" pitchFamily="34" charset="0"/>
                <a:cs typeface="Petrona Bold" pitchFamily="34" charset="-120"/>
              </a:rPr>
              <a:t>Use Age-Informed—Not Gender-Based—Retention Strategies</a:t>
            </a:r>
            <a:endParaRPr lang="en-US" dirty="0">
              <a:latin typeface="Verdana" panose="020B0604030504040204" pitchFamily="34" charset="0"/>
              <a:ea typeface="Verdana" panose="020B0604030504040204" pitchFamily="34" charset="0"/>
            </a:endParaRPr>
          </a:p>
        </p:txBody>
      </p:sp>
      <p:sp>
        <p:nvSpPr>
          <p:cNvPr id="23" name="Text 21"/>
          <p:cNvSpPr/>
          <p:nvPr/>
        </p:nvSpPr>
        <p:spPr>
          <a:xfrm>
            <a:off x="1112758" y="7071122"/>
            <a:ext cx="12903637" cy="736521"/>
          </a:xfrm>
          <a:prstGeom prst="rect">
            <a:avLst/>
          </a:prstGeom>
          <a:noFill/>
          <a:ln/>
        </p:spPr>
        <p:txBody>
          <a:bodyPr wrap="square" lIns="0" tIns="0" rIns="0" bIns="0" rtlCol="0" anchor="t"/>
          <a:lstStyle/>
          <a:p>
            <a:pPr marL="0" indent="0" algn="l">
              <a:lnSpc>
                <a:spcPts val="19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While young female employees show a specific attrition trend, the overall data suggests that age is a stronger determinant of attrition risk across the board. Therefore, tailor retention strategies primarily based on age-group needs and career stages, ensuring resources are effectively allocated to support employees at various points in their professional journey.</a:t>
            </a:r>
            <a:endParaRPr lang="en-US" sz="1600" dirty="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56323"/>
            <a:ext cx="5209937" cy="651272"/>
          </a:xfrm>
          <a:prstGeom prst="rect">
            <a:avLst/>
          </a:prstGeom>
          <a:noFill/>
          <a:ln/>
        </p:spPr>
        <p:txBody>
          <a:bodyPr wrap="none" lIns="0" tIns="0" rIns="0" bIns="0" rtlCol="0" anchor="t"/>
          <a:lstStyle/>
          <a:p>
            <a:pPr marL="0" indent="0" algn="l">
              <a:lnSpc>
                <a:spcPts val="5100"/>
              </a:lnSpc>
              <a:buNone/>
            </a:pPr>
            <a:r>
              <a:rPr lang="en-US" sz="4100" b="1" dirty="0">
                <a:solidFill>
                  <a:srgbClr val="FF8AAF"/>
                </a:solidFill>
                <a:latin typeface="Petrona Bold" pitchFamily="34" charset="0"/>
                <a:ea typeface="Petrona Bold" pitchFamily="34" charset="-122"/>
                <a:cs typeface="Petrona Bold" pitchFamily="34" charset="-120"/>
              </a:rPr>
              <a:t>Executive Summary</a:t>
            </a:r>
            <a:endParaRPr lang="en-US" sz="4100" dirty="0"/>
          </a:p>
        </p:txBody>
      </p:sp>
      <p:sp>
        <p:nvSpPr>
          <p:cNvPr id="3" name="Text 1"/>
          <p:cNvSpPr/>
          <p:nvPr/>
        </p:nvSpPr>
        <p:spPr>
          <a:xfrm>
            <a:off x="793790" y="2104430"/>
            <a:ext cx="13042821" cy="1587698"/>
          </a:xfrm>
          <a:prstGeom prst="rect">
            <a:avLst/>
          </a:prstGeom>
          <a:noFill/>
          <a:ln/>
        </p:spPr>
        <p:txBody>
          <a:bodyPr wrap="square" lIns="0" tIns="0" rIns="0" bIns="0" rtlCol="0" anchor="t"/>
          <a:lstStyle/>
          <a:p>
            <a:pPr marL="0" indent="0" algn="l">
              <a:lnSpc>
                <a:spcPts val="25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This presentation delves into the critical issue of employee attrition at Homecrew Ltd., utilizing a data-driven HR analytics dashboard to uncover key trends and actionable insights. Our analysis explores attrition patterns across various demographic and organizational segments, including departments, age groups, education levels, and genders. The goal is to provide Homecrew's HR professionals and business leaders with a clear understanding of where and why talent is leaving, enabling the development of more effective retention strategies.</a:t>
            </a:r>
            <a:endParaRPr lang="en-US" dirty="0">
              <a:latin typeface="Verdana" panose="020B0604030504040204" pitchFamily="34" charset="0"/>
              <a:ea typeface="Verdana" panose="020B0604030504040204" pitchFamily="34" charset="0"/>
            </a:endParaRPr>
          </a:p>
        </p:txBody>
      </p:sp>
      <p:sp>
        <p:nvSpPr>
          <p:cNvPr id="4" name="Text 2"/>
          <p:cNvSpPr/>
          <p:nvPr/>
        </p:nvSpPr>
        <p:spPr>
          <a:xfrm>
            <a:off x="793790" y="4014549"/>
            <a:ext cx="4182189" cy="654963"/>
          </a:xfrm>
          <a:prstGeom prst="rect">
            <a:avLst/>
          </a:prstGeom>
          <a:noFill/>
          <a:ln/>
        </p:spPr>
        <p:txBody>
          <a:bodyPr wrap="none" lIns="0" tIns="0" rIns="0" bIns="0" rtlCol="0" anchor="t"/>
          <a:lstStyle/>
          <a:p>
            <a:pPr marL="0" indent="0" algn="ctr">
              <a:lnSpc>
                <a:spcPts val="5150"/>
              </a:lnSpc>
              <a:buNone/>
            </a:pPr>
            <a:r>
              <a:rPr lang="en-US" sz="5150" b="1" dirty="0">
                <a:solidFill>
                  <a:srgbClr val="E0D6DE"/>
                </a:solidFill>
                <a:latin typeface="Petrona Bold" pitchFamily="34" charset="0"/>
                <a:ea typeface="Petrona Bold" pitchFamily="34" charset="-122"/>
                <a:cs typeface="Petrona Bold" pitchFamily="34" charset="-120"/>
              </a:rPr>
              <a:t>1500</a:t>
            </a:r>
            <a:endParaRPr lang="en-US" sz="5150" dirty="0"/>
          </a:p>
        </p:txBody>
      </p:sp>
      <p:sp>
        <p:nvSpPr>
          <p:cNvPr id="5" name="Text 3"/>
          <p:cNvSpPr/>
          <p:nvPr/>
        </p:nvSpPr>
        <p:spPr>
          <a:xfrm>
            <a:off x="1582341" y="4917519"/>
            <a:ext cx="2604968" cy="325636"/>
          </a:xfrm>
          <a:prstGeom prst="rect">
            <a:avLst/>
          </a:prstGeom>
          <a:noFill/>
          <a:ln/>
        </p:spPr>
        <p:txBody>
          <a:bodyPr wrap="none" lIns="0" tIns="0" rIns="0" bIns="0" rtlCol="0" anchor="t"/>
          <a:lstStyle/>
          <a:p>
            <a:pPr marL="0" indent="0" algn="ctr">
              <a:lnSpc>
                <a:spcPts val="2550"/>
              </a:lnSpc>
              <a:buNone/>
            </a:pPr>
            <a:r>
              <a:rPr lang="en-US" sz="2050" b="1" dirty="0">
                <a:solidFill>
                  <a:srgbClr val="E0D6DE"/>
                </a:solidFill>
                <a:latin typeface="Petrona Bold" pitchFamily="34" charset="0"/>
                <a:ea typeface="Petrona Bold" pitchFamily="34" charset="-122"/>
                <a:cs typeface="Petrona Bold" pitchFamily="34" charset="-120"/>
              </a:rPr>
              <a:t>Total Employees</a:t>
            </a:r>
            <a:endParaRPr lang="en-US" sz="2050" dirty="0"/>
          </a:p>
        </p:txBody>
      </p:sp>
      <p:sp>
        <p:nvSpPr>
          <p:cNvPr id="6" name="Text 4"/>
          <p:cNvSpPr/>
          <p:nvPr/>
        </p:nvSpPr>
        <p:spPr>
          <a:xfrm>
            <a:off x="793790" y="5362218"/>
            <a:ext cx="4182189" cy="317540"/>
          </a:xfrm>
          <a:prstGeom prst="rect">
            <a:avLst/>
          </a:prstGeom>
          <a:noFill/>
          <a:ln/>
        </p:spPr>
        <p:txBody>
          <a:bodyPr wrap="none" lIns="0" tIns="0" rIns="0" bIns="0" rtlCol="0" anchor="t"/>
          <a:lstStyle/>
          <a:p>
            <a:pPr marL="0" indent="0" algn="ctr">
              <a:lnSpc>
                <a:spcPts val="2500"/>
              </a:lnSpc>
              <a:buNone/>
            </a:pPr>
            <a:r>
              <a:rPr lang="en-US" sz="1550" dirty="0">
                <a:solidFill>
                  <a:srgbClr val="E0D6DE"/>
                </a:solidFill>
                <a:latin typeface="Inter" pitchFamily="34" charset="0"/>
                <a:ea typeface="Inter" pitchFamily="34" charset="-122"/>
                <a:cs typeface="Inter" pitchFamily="34" charset="-120"/>
              </a:rPr>
              <a:t>Our current workforce size.</a:t>
            </a:r>
            <a:endParaRPr lang="en-US" sz="1550" dirty="0"/>
          </a:p>
        </p:txBody>
      </p:sp>
      <p:sp>
        <p:nvSpPr>
          <p:cNvPr id="7" name="Text 5"/>
          <p:cNvSpPr/>
          <p:nvPr/>
        </p:nvSpPr>
        <p:spPr>
          <a:xfrm>
            <a:off x="5223986" y="4014549"/>
            <a:ext cx="4182308" cy="654963"/>
          </a:xfrm>
          <a:prstGeom prst="rect">
            <a:avLst/>
          </a:prstGeom>
          <a:noFill/>
          <a:ln/>
        </p:spPr>
        <p:txBody>
          <a:bodyPr wrap="none" lIns="0" tIns="0" rIns="0" bIns="0" rtlCol="0" anchor="t"/>
          <a:lstStyle/>
          <a:p>
            <a:pPr marL="0" indent="0" algn="ctr">
              <a:lnSpc>
                <a:spcPts val="5150"/>
              </a:lnSpc>
              <a:buNone/>
            </a:pPr>
            <a:r>
              <a:rPr lang="en-US" sz="5150" b="1" dirty="0">
                <a:solidFill>
                  <a:srgbClr val="E0D6DE"/>
                </a:solidFill>
                <a:latin typeface="Petrona Bold" pitchFamily="34" charset="0"/>
                <a:ea typeface="Petrona Bold" pitchFamily="34" charset="-122"/>
                <a:cs typeface="Petrona Bold" pitchFamily="34" charset="-120"/>
              </a:rPr>
              <a:t>302</a:t>
            </a:r>
            <a:endParaRPr lang="en-US" sz="5150" dirty="0"/>
          </a:p>
        </p:txBody>
      </p:sp>
      <p:sp>
        <p:nvSpPr>
          <p:cNvPr id="8" name="Text 6"/>
          <p:cNvSpPr/>
          <p:nvPr/>
        </p:nvSpPr>
        <p:spPr>
          <a:xfrm>
            <a:off x="6012656" y="4917519"/>
            <a:ext cx="2604968" cy="325636"/>
          </a:xfrm>
          <a:prstGeom prst="rect">
            <a:avLst/>
          </a:prstGeom>
          <a:noFill/>
          <a:ln/>
        </p:spPr>
        <p:txBody>
          <a:bodyPr wrap="none" lIns="0" tIns="0" rIns="0" bIns="0" rtlCol="0" anchor="t"/>
          <a:lstStyle/>
          <a:p>
            <a:pPr marL="0" indent="0" algn="ctr">
              <a:lnSpc>
                <a:spcPts val="2550"/>
              </a:lnSpc>
              <a:buNone/>
            </a:pPr>
            <a:r>
              <a:rPr lang="en-US" sz="2050" b="1" dirty="0">
                <a:solidFill>
                  <a:srgbClr val="E0D6DE"/>
                </a:solidFill>
                <a:latin typeface="Petrona Bold" pitchFamily="34" charset="0"/>
                <a:ea typeface="Petrona Bold" pitchFamily="34" charset="-122"/>
                <a:cs typeface="Petrona Bold" pitchFamily="34" charset="-120"/>
              </a:rPr>
              <a:t>Employees Attritted</a:t>
            </a:r>
            <a:endParaRPr lang="en-US" sz="2050" dirty="0"/>
          </a:p>
        </p:txBody>
      </p:sp>
      <p:sp>
        <p:nvSpPr>
          <p:cNvPr id="9" name="Text 7"/>
          <p:cNvSpPr/>
          <p:nvPr/>
        </p:nvSpPr>
        <p:spPr>
          <a:xfrm>
            <a:off x="5223986" y="5362218"/>
            <a:ext cx="4182308" cy="635079"/>
          </a:xfrm>
          <a:prstGeom prst="rect">
            <a:avLst/>
          </a:prstGeom>
          <a:noFill/>
          <a:ln/>
        </p:spPr>
        <p:txBody>
          <a:bodyPr wrap="square" lIns="0" tIns="0" rIns="0" bIns="0" rtlCol="0" anchor="t"/>
          <a:lstStyle/>
          <a:p>
            <a:pPr marL="0" indent="0" algn="ctr">
              <a:lnSpc>
                <a:spcPts val="2500"/>
              </a:lnSpc>
              <a:buNone/>
            </a:pPr>
            <a:r>
              <a:rPr lang="en-US" sz="1550" dirty="0">
                <a:solidFill>
                  <a:srgbClr val="E0D6DE"/>
                </a:solidFill>
                <a:latin typeface="Inter" pitchFamily="34" charset="0"/>
                <a:ea typeface="Inter" pitchFamily="34" charset="-122"/>
                <a:cs typeface="Inter" pitchFamily="34" charset="-120"/>
              </a:rPr>
              <a:t>The number of employees who have left the company.</a:t>
            </a:r>
            <a:endParaRPr lang="en-US" sz="1550" dirty="0"/>
          </a:p>
        </p:txBody>
      </p:sp>
      <p:sp>
        <p:nvSpPr>
          <p:cNvPr id="10" name="Text 8"/>
          <p:cNvSpPr/>
          <p:nvPr/>
        </p:nvSpPr>
        <p:spPr>
          <a:xfrm>
            <a:off x="9654302" y="4014549"/>
            <a:ext cx="4182308" cy="654963"/>
          </a:xfrm>
          <a:prstGeom prst="rect">
            <a:avLst/>
          </a:prstGeom>
          <a:noFill/>
          <a:ln/>
        </p:spPr>
        <p:txBody>
          <a:bodyPr wrap="none" lIns="0" tIns="0" rIns="0" bIns="0" rtlCol="0" anchor="t"/>
          <a:lstStyle/>
          <a:p>
            <a:pPr marL="0" indent="0" algn="ctr">
              <a:lnSpc>
                <a:spcPts val="5150"/>
              </a:lnSpc>
              <a:buNone/>
            </a:pPr>
            <a:r>
              <a:rPr lang="en-US" sz="5150" b="1" dirty="0">
                <a:solidFill>
                  <a:srgbClr val="E0D6DE"/>
                </a:solidFill>
                <a:latin typeface="Petrona Bold" pitchFamily="34" charset="0"/>
                <a:ea typeface="Petrona Bold" pitchFamily="34" charset="-122"/>
                <a:cs typeface="Petrona Bold" pitchFamily="34" charset="-120"/>
              </a:rPr>
              <a:t>41</a:t>
            </a:r>
            <a:endParaRPr lang="en-US" sz="5150" dirty="0"/>
          </a:p>
        </p:txBody>
      </p:sp>
      <p:sp>
        <p:nvSpPr>
          <p:cNvPr id="11" name="Text 9"/>
          <p:cNvSpPr/>
          <p:nvPr/>
        </p:nvSpPr>
        <p:spPr>
          <a:xfrm>
            <a:off x="10442972" y="4917519"/>
            <a:ext cx="2604968" cy="325636"/>
          </a:xfrm>
          <a:prstGeom prst="rect">
            <a:avLst/>
          </a:prstGeom>
          <a:noFill/>
          <a:ln/>
        </p:spPr>
        <p:txBody>
          <a:bodyPr wrap="none" lIns="0" tIns="0" rIns="0" bIns="0" rtlCol="0" anchor="t"/>
          <a:lstStyle/>
          <a:p>
            <a:pPr marL="0" indent="0" algn="ctr">
              <a:lnSpc>
                <a:spcPts val="2550"/>
              </a:lnSpc>
              <a:buNone/>
            </a:pPr>
            <a:r>
              <a:rPr lang="en-US" sz="2050" b="1" dirty="0">
                <a:solidFill>
                  <a:srgbClr val="E0D6DE"/>
                </a:solidFill>
                <a:latin typeface="Petrona Bold" pitchFamily="34" charset="0"/>
                <a:ea typeface="Petrona Bold" pitchFamily="34" charset="-122"/>
                <a:cs typeface="Petrona Bold" pitchFamily="34" charset="-120"/>
              </a:rPr>
              <a:t>Average Age</a:t>
            </a:r>
            <a:endParaRPr lang="en-US" sz="2050" dirty="0"/>
          </a:p>
        </p:txBody>
      </p:sp>
      <p:sp>
        <p:nvSpPr>
          <p:cNvPr id="12" name="Text 10"/>
          <p:cNvSpPr/>
          <p:nvPr/>
        </p:nvSpPr>
        <p:spPr>
          <a:xfrm>
            <a:off x="9654302" y="5362218"/>
            <a:ext cx="4182308" cy="635079"/>
          </a:xfrm>
          <a:prstGeom prst="rect">
            <a:avLst/>
          </a:prstGeom>
          <a:noFill/>
          <a:ln/>
        </p:spPr>
        <p:txBody>
          <a:bodyPr wrap="square" lIns="0" tIns="0" rIns="0" bIns="0" rtlCol="0" anchor="t"/>
          <a:lstStyle/>
          <a:p>
            <a:pPr marL="0" indent="0" algn="ctr">
              <a:lnSpc>
                <a:spcPts val="2500"/>
              </a:lnSpc>
              <a:buNone/>
            </a:pPr>
            <a:r>
              <a:rPr lang="en-US" sz="1550" dirty="0">
                <a:solidFill>
                  <a:srgbClr val="E0D6DE"/>
                </a:solidFill>
                <a:latin typeface="Inter" pitchFamily="34" charset="0"/>
                <a:ea typeface="Inter" pitchFamily="34" charset="-122"/>
                <a:cs typeface="Inter" pitchFamily="34" charset="-120"/>
              </a:rPr>
              <a:t>The average age of our current employee base.</a:t>
            </a:r>
            <a:endParaRPr lang="en-US" sz="1550" dirty="0"/>
          </a:p>
        </p:txBody>
      </p:sp>
      <p:sp>
        <p:nvSpPr>
          <p:cNvPr id="13" name="Text 11"/>
          <p:cNvSpPr/>
          <p:nvPr/>
        </p:nvSpPr>
        <p:spPr>
          <a:xfrm>
            <a:off x="793790" y="6220539"/>
            <a:ext cx="13042821" cy="952619"/>
          </a:xfrm>
          <a:prstGeom prst="rect">
            <a:avLst/>
          </a:prstGeom>
          <a:noFill/>
          <a:ln/>
        </p:spPr>
        <p:txBody>
          <a:bodyPr wrap="square" lIns="0" tIns="0" rIns="0" bIns="0" rtlCol="0" anchor="t"/>
          <a:lstStyle/>
          <a:p>
            <a:pPr marL="0" indent="0" algn="l">
              <a:lnSpc>
                <a:spcPts val="25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With a total of 1500 employees and 302 attritions, Homecrew faces an attrition rate of approximately 20%. This figure is a critical metric for HR planning and underscores the urgency of identifying the root causes and implementing targeted interventions to improve employee retention and foster a more stable workforce.</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988457"/>
            <a:ext cx="5209937" cy="651272"/>
          </a:xfrm>
          <a:prstGeom prst="rect">
            <a:avLst/>
          </a:prstGeom>
          <a:noFill/>
          <a:ln/>
        </p:spPr>
        <p:txBody>
          <a:bodyPr wrap="none" lIns="0" tIns="0" rIns="0" bIns="0" rtlCol="0" anchor="t"/>
          <a:lstStyle/>
          <a:p>
            <a:pPr marL="0" indent="0" algn="l">
              <a:lnSpc>
                <a:spcPts val="5100"/>
              </a:lnSpc>
              <a:buNone/>
            </a:pPr>
            <a:r>
              <a:rPr lang="en-US" sz="4100" b="1" dirty="0">
                <a:solidFill>
                  <a:srgbClr val="FF8AAF"/>
                </a:solidFill>
                <a:latin typeface="Petrona Bold" pitchFamily="34" charset="0"/>
                <a:ea typeface="Petrona Bold" pitchFamily="34" charset="-122"/>
                <a:cs typeface="Petrona Bold" pitchFamily="34" charset="-120"/>
              </a:rPr>
              <a:t>Key Metrics Overview</a:t>
            </a:r>
            <a:endParaRPr lang="en-US" sz="4100" dirty="0"/>
          </a:p>
        </p:txBody>
      </p:sp>
      <p:sp>
        <p:nvSpPr>
          <p:cNvPr id="3" name="Text 1"/>
          <p:cNvSpPr/>
          <p:nvPr/>
        </p:nvSpPr>
        <p:spPr>
          <a:xfrm>
            <a:off x="793790" y="2036564"/>
            <a:ext cx="13042821" cy="635079"/>
          </a:xfrm>
          <a:prstGeom prst="rect">
            <a:avLst/>
          </a:prstGeom>
          <a:noFill/>
          <a:ln/>
        </p:spPr>
        <p:txBody>
          <a:bodyPr wrap="square" lIns="0" tIns="0" rIns="0" bIns="0" rtlCol="0" anchor="t"/>
          <a:lstStyle/>
          <a:p>
            <a:pPr marL="0" indent="0" algn="l">
              <a:lnSpc>
                <a:spcPts val="25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Understanding the foundational metrics of our workforce is essential for contextualizing attrition trends. This section provides a snapshot of Homecrew's key HR statistics, highlighting the scale of our operations and the specific challenges we face with employee turnover.</a:t>
            </a:r>
            <a:endParaRPr lang="en-US" dirty="0">
              <a:latin typeface="Verdana" panose="020B0604030504040204" pitchFamily="34" charset="0"/>
              <a:ea typeface="Verdana" panose="020B0604030504040204" pitchFamily="34" charset="0"/>
            </a:endParaRPr>
          </a:p>
        </p:txBody>
      </p:sp>
      <p:sp>
        <p:nvSpPr>
          <p:cNvPr id="4" name="Text 2"/>
          <p:cNvSpPr/>
          <p:nvPr/>
        </p:nvSpPr>
        <p:spPr>
          <a:xfrm>
            <a:off x="793790" y="3073479"/>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E0D6DE"/>
                </a:solidFill>
                <a:latin typeface="Inter" pitchFamily="34" charset="0"/>
                <a:ea typeface="Inter" pitchFamily="34" charset="-122"/>
                <a:cs typeface="Inter" pitchFamily="34" charset="-120"/>
              </a:rPr>
              <a:t>Average Monthly Income:</a:t>
            </a:r>
            <a:r>
              <a:rPr lang="en-US" sz="1550" dirty="0">
                <a:solidFill>
                  <a:srgbClr val="E0D6DE"/>
                </a:solidFill>
                <a:latin typeface="Inter" pitchFamily="34" charset="0"/>
                <a:ea typeface="Inter" pitchFamily="34" charset="-122"/>
                <a:cs typeface="Inter" pitchFamily="34" charset="-120"/>
              </a:rPr>
              <a:t> $167,140</a:t>
            </a:r>
            <a:endParaRPr lang="en-US" sz="1550" dirty="0"/>
          </a:p>
        </p:txBody>
      </p:sp>
      <p:sp>
        <p:nvSpPr>
          <p:cNvPr id="5" name="Text 3"/>
          <p:cNvSpPr/>
          <p:nvPr/>
        </p:nvSpPr>
        <p:spPr>
          <a:xfrm>
            <a:off x="793790" y="346043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E0D6DE"/>
                </a:solidFill>
                <a:latin typeface="Inter" pitchFamily="34" charset="0"/>
                <a:ea typeface="Inter" pitchFamily="34" charset="-122"/>
                <a:cs typeface="Inter" pitchFamily="34" charset="-120"/>
              </a:rPr>
              <a:t>Total Employees:</a:t>
            </a:r>
            <a:r>
              <a:rPr lang="en-US" sz="1550" dirty="0">
                <a:solidFill>
                  <a:srgbClr val="E0D6DE"/>
                </a:solidFill>
                <a:latin typeface="Inter" pitchFamily="34" charset="0"/>
                <a:ea typeface="Inter" pitchFamily="34" charset="-122"/>
                <a:cs typeface="Inter" pitchFamily="34" charset="-120"/>
              </a:rPr>
              <a:t> 1500</a:t>
            </a:r>
            <a:endParaRPr lang="en-US" sz="1550" dirty="0"/>
          </a:p>
        </p:txBody>
      </p:sp>
      <p:sp>
        <p:nvSpPr>
          <p:cNvPr id="6" name="Text 4"/>
          <p:cNvSpPr/>
          <p:nvPr/>
        </p:nvSpPr>
        <p:spPr>
          <a:xfrm>
            <a:off x="793790" y="3847386"/>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E0D6DE"/>
                </a:solidFill>
                <a:latin typeface="Inter" pitchFamily="34" charset="0"/>
                <a:ea typeface="Inter" pitchFamily="34" charset="-122"/>
                <a:cs typeface="Inter" pitchFamily="34" charset="-120"/>
              </a:rPr>
              <a:t>Departments:</a:t>
            </a:r>
            <a:r>
              <a:rPr lang="en-US" sz="1550" dirty="0">
                <a:solidFill>
                  <a:srgbClr val="E0D6DE"/>
                </a:solidFill>
                <a:latin typeface="Inter" pitchFamily="34" charset="0"/>
                <a:ea typeface="Inter" pitchFamily="34" charset="-122"/>
                <a:cs typeface="Inter" pitchFamily="34" charset="-120"/>
              </a:rPr>
              <a:t> 6</a:t>
            </a:r>
            <a:endParaRPr lang="en-US" sz="1550" dirty="0"/>
          </a:p>
        </p:txBody>
      </p:sp>
      <p:sp>
        <p:nvSpPr>
          <p:cNvPr id="7" name="Text 5"/>
          <p:cNvSpPr/>
          <p:nvPr/>
        </p:nvSpPr>
        <p:spPr>
          <a:xfrm>
            <a:off x="793790" y="4234339"/>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E0D6DE"/>
                </a:solidFill>
                <a:latin typeface="Inter" pitchFamily="34" charset="0"/>
                <a:ea typeface="Inter" pitchFamily="34" charset="-122"/>
                <a:cs typeface="Inter" pitchFamily="34" charset="-120"/>
              </a:rPr>
              <a:t>Total Attritted:</a:t>
            </a:r>
            <a:r>
              <a:rPr lang="en-US" sz="1550" dirty="0">
                <a:solidFill>
                  <a:srgbClr val="E0D6DE"/>
                </a:solidFill>
                <a:latin typeface="Inter" pitchFamily="34" charset="0"/>
                <a:ea typeface="Inter" pitchFamily="34" charset="-122"/>
                <a:cs typeface="Inter" pitchFamily="34" charset="-120"/>
              </a:rPr>
              <a:t> 302</a:t>
            </a:r>
            <a:endParaRPr lang="en-US" sz="1550" dirty="0"/>
          </a:p>
        </p:txBody>
      </p:sp>
      <p:sp>
        <p:nvSpPr>
          <p:cNvPr id="8" name="Text 6"/>
          <p:cNvSpPr/>
          <p:nvPr/>
        </p:nvSpPr>
        <p:spPr>
          <a:xfrm>
            <a:off x="793790" y="4621292"/>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E0D6DE"/>
                </a:solidFill>
                <a:latin typeface="Inter" pitchFamily="34" charset="0"/>
                <a:ea typeface="Inter" pitchFamily="34" charset="-122"/>
                <a:cs typeface="Inter" pitchFamily="34" charset="-120"/>
              </a:rPr>
              <a:t>Average Employee Age:</a:t>
            </a:r>
            <a:r>
              <a:rPr lang="en-US" sz="1550" dirty="0">
                <a:solidFill>
                  <a:srgbClr val="E0D6DE"/>
                </a:solidFill>
                <a:latin typeface="Inter" pitchFamily="34" charset="0"/>
                <a:ea typeface="Inter" pitchFamily="34" charset="-122"/>
                <a:cs typeface="Inter" pitchFamily="34" charset="-120"/>
              </a:rPr>
              <a:t> 41</a:t>
            </a:r>
            <a:endParaRPr lang="en-US" sz="1550" dirty="0"/>
          </a:p>
        </p:txBody>
      </p:sp>
      <p:sp>
        <p:nvSpPr>
          <p:cNvPr id="9" name="Text 7"/>
          <p:cNvSpPr/>
          <p:nvPr/>
        </p:nvSpPr>
        <p:spPr>
          <a:xfrm>
            <a:off x="7564874" y="3073479"/>
            <a:ext cx="6279356" cy="2222778"/>
          </a:xfrm>
          <a:prstGeom prst="rect">
            <a:avLst/>
          </a:prstGeom>
          <a:noFill/>
          <a:ln/>
        </p:spPr>
        <p:txBody>
          <a:bodyPr wrap="square" lIns="0" tIns="0" rIns="0" bIns="0" rtlCol="0" anchor="t"/>
          <a:lstStyle/>
          <a:p>
            <a:pPr marL="0" indent="0" algn="l">
              <a:lnSpc>
                <a:spcPts val="25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The current attrition rate stands at approximately 20%, which is a significant figure for HR planning and workforce stability. While our average monthly income is robust at $167.14K, the data suggests that high income alone does not guarantee low attrition. This highlights the need for deeper insights beyond compensation to understand the multifaceted drivers of employee turnover at Homecrew.</a:t>
            </a:r>
            <a:endParaRPr lang="en-US" dirty="0">
              <a:latin typeface="Verdana" panose="020B0604030504040204" pitchFamily="34" charset="0"/>
              <a:ea typeface="Verdana" panose="020B0604030504040204" pitchFamily="34" charset="0"/>
            </a:endParaRPr>
          </a:p>
        </p:txBody>
      </p:sp>
      <p:sp>
        <p:nvSpPr>
          <p:cNvPr id="10" name="Text 8"/>
          <p:cNvSpPr/>
          <p:nvPr/>
        </p:nvSpPr>
        <p:spPr>
          <a:xfrm>
            <a:off x="7557255" y="5896882"/>
            <a:ext cx="6279356" cy="1587698"/>
          </a:xfrm>
          <a:prstGeom prst="rect">
            <a:avLst/>
          </a:prstGeom>
          <a:noFill/>
          <a:ln/>
        </p:spPr>
        <p:txBody>
          <a:bodyPr wrap="square" lIns="0" tIns="0" rIns="0" bIns="0" rtlCol="0" anchor="t"/>
          <a:lstStyle/>
          <a:p>
            <a:pPr marL="0" indent="0" algn="l">
              <a:lnSpc>
                <a:spcPts val="25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The presence of 6 distinct departments within the organization indicates a diverse operational structure, each potentially facing unique retention challenges. Analyzing attrition by department will be crucial for identifying specific areas requiring strategic intervention.</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32792" y="180678"/>
            <a:ext cx="3528060" cy="471903"/>
          </a:xfrm>
          <a:prstGeom prst="rect">
            <a:avLst/>
          </a:prstGeom>
          <a:noFill/>
          <a:ln/>
        </p:spPr>
        <p:txBody>
          <a:bodyPr wrap="none" lIns="0" tIns="0" rIns="0" bIns="0" rtlCol="0" anchor="t"/>
          <a:lstStyle/>
          <a:p>
            <a:pPr marL="0" indent="0" algn="l">
              <a:lnSpc>
                <a:spcPts val="2750"/>
              </a:lnSpc>
              <a:buNone/>
            </a:pPr>
            <a:r>
              <a:rPr lang="en-US" sz="2200" b="1" dirty="0">
                <a:solidFill>
                  <a:srgbClr val="FF8AAF"/>
                </a:solidFill>
                <a:latin typeface="Petrona Bold" pitchFamily="34" charset="0"/>
                <a:ea typeface="Petrona Bold" pitchFamily="34" charset="-122"/>
                <a:cs typeface="Petrona Bold" pitchFamily="34" charset="-120"/>
              </a:rPr>
              <a:t>Department-Wise Attrition</a:t>
            </a:r>
            <a:endParaRPr lang="en-US" sz="2200" dirty="0"/>
          </a:p>
        </p:txBody>
      </p:sp>
      <p:sp>
        <p:nvSpPr>
          <p:cNvPr id="3" name="Text 1"/>
          <p:cNvSpPr/>
          <p:nvPr/>
        </p:nvSpPr>
        <p:spPr>
          <a:xfrm>
            <a:off x="432792" y="743904"/>
            <a:ext cx="3035498" cy="355043"/>
          </a:xfrm>
          <a:prstGeom prst="rect">
            <a:avLst/>
          </a:prstGeom>
          <a:noFill/>
          <a:ln/>
        </p:spPr>
        <p:txBody>
          <a:bodyPr wrap="none" lIns="0" tIns="0" rIns="0" bIns="0" rtlCol="0" anchor="t"/>
          <a:lstStyle/>
          <a:p>
            <a:pPr marL="0" indent="0" algn="l">
              <a:lnSpc>
                <a:spcPts val="2200"/>
              </a:lnSpc>
              <a:buNone/>
            </a:pPr>
            <a:r>
              <a:rPr lang="en-US" sz="1750" b="1" dirty="0">
                <a:solidFill>
                  <a:srgbClr val="FF8AAF"/>
                </a:solidFill>
                <a:latin typeface="Petrona Bold" pitchFamily="34" charset="0"/>
                <a:ea typeface="Petrona Bold" pitchFamily="34" charset="-122"/>
                <a:cs typeface="Petrona Bold" pitchFamily="34" charset="-120"/>
              </a:rPr>
              <a:t>Where Are We Losing Talent?</a:t>
            </a:r>
            <a:endParaRPr lang="en-US" sz="1750" dirty="0"/>
          </a:p>
        </p:txBody>
      </p:sp>
      <p:sp>
        <p:nvSpPr>
          <p:cNvPr id="4" name="Text 2"/>
          <p:cNvSpPr/>
          <p:nvPr/>
        </p:nvSpPr>
        <p:spPr>
          <a:xfrm>
            <a:off x="432792" y="1261229"/>
            <a:ext cx="13764816" cy="1364634"/>
          </a:xfrm>
          <a:prstGeom prst="rect">
            <a:avLst/>
          </a:prstGeom>
          <a:noFill/>
          <a:ln/>
        </p:spPr>
        <p:txBody>
          <a:bodyPr wrap="none" lIns="0" tIns="0" rIns="0" bIns="0" rtlCol="0" anchor="t"/>
          <a:lstStyle/>
          <a:p>
            <a:pPr marL="0" indent="0" algn="l">
              <a:lnSpc>
                <a:spcPct val="150000"/>
              </a:lnSpc>
              <a:buNone/>
            </a:pPr>
            <a:r>
              <a:rPr lang="en-US" sz="2000" dirty="0">
                <a:solidFill>
                  <a:srgbClr val="E0D6DE"/>
                </a:solidFill>
                <a:latin typeface="Verdana" panose="020B0604030504040204" pitchFamily="34" charset="0"/>
                <a:ea typeface="Verdana" panose="020B0604030504040204" pitchFamily="34" charset="0"/>
                <a:cs typeface="Inter" pitchFamily="34" charset="-120"/>
              </a:rPr>
              <a:t>A critical step in addressing attrition is to pinpoint which departments are most affected. </a:t>
            </a:r>
          </a:p>
          <a:p>
            <a:pPr marL="0" indent="0" algn="l">
              <a:lnSpc>
                <a:spcPct val="150000"/>
              </a:lnSpc>
              <a:buNone/>
            </a:pPr>
            <a:r>
              <a:rPr lang="en-US" sz="2000" dirty="0">
                <a:solidFill>
                  <a:srgbClr val="E0D6DE"/>
                </a:solidFill>
                <a:latin typeface="Verdana" panose="020B0604030504040204" pitchFamily="34" charset="0"/>
                <a:ea typeface="Verdana" panose="020B0604030504040204" pitchFamily="34" charset="0"/>
                <a:cs typeface="Inter" pitchFamily="34" charset="-120"/>
              </a:rPr>
              <a:t>This analysis reveals the departments experiencing the highest rates of employee turnover, </a:t>
            </a:r>
          </a:p>
          <a:p>
            <a:pPr marL="0" indent="0" algn="l">
              <a:lnSpc>
                <a:spcPct val="150000"/>
              </a:lnSpc>
              <a:buNone/>
            </a:pPr>
            <a:r>
              <a:rPr lang="en-US" sz="2000" dirty="0">
                <a:solidFill>
                  <a:srgbClr val="E0D6DE"/>
                </a:solidFill>
                <a:latin typeface="Verdana" panose="020B0604030504040204" pitchFamily="34" charset="0"/>
                <a:ea typeface="Verdana" panose="020B0604030504040204" pitchFamily="34" charset="0"/>
                <a:cs typeface="Inter" pitchFamily="34" charset="-120"/>
              </a:rPr>
              <a:t>guiding our strategic focus for retention efforts</a:t>
            </a:r>
            <a:r>
              <a:rPr lang="en-US" sz="1000" dirty="0">
                <a:solidFill>
                  <a:srgbClr val="E0D6DE"/>
                </a:solidFill>
                <a:latin typeface="Inter" pitchFamily="34" charset="0"/>
                <a:ea typeface="Inter" pitchFamily="34" charset="-122"/>
                <a:cs typeface="Inter" pitchFamily="34" charset="-120"/>
              </a:rPr>
              <a:t>.</a:t>
            </a:r>
            <a:endParaRPr lang="en-US" sz="1000" dirty="0"/>
          </a:p>
        </p:txBody>
      </p:sp>
      <p:pic>
        <p:nvPicPr>
          <p:cNvPr id="5" name="Image 0" descr="preencoded.png"/>
          <p:cNvPicPr>
            <a:picLocks noChangeAspect="1"/>
          </p:cNvPicPr>
          <p:nvPr/>
        </p:nvPicPr>
        <p:blipFill>
          <a:blip r:embed="rId3"/>
          <a:stretch>
            <a:fillRect/>
          </a:stretch>
        </p:blipFill>
        <p:spPr>
          <a:xfrm>
            <a:off x="522379" y="2788145"/>
            <a:ext cx="12694457" cy="5070874"/>
          </a:xfrm>
          <a:prstGeom prst="rect">
            <a:avLst/>
          </a:prstGeom>
        </p:spPr>
      </p:pic>
      <p:sp>
        <p:nvSpPr>
          <p:cNvPr id="6" name="Shape 3"/>
          <p:cNvSpPr/>
          <p:nvPr/>
        </p:nvSpPr>
        <p:spPr>
          <a:xfrm>
            <a:off x="6331148" y="8939570"/>
            <a:ext cx="108109" cy="108109"/>
          </a:xfrm>
          <a:prstGeom prst="roundRect">
            <a:avLst>
              <a:gd name="adj" fmla="val 16916"/>
            </a:avLst>
          </a:prstGeom>
          <a:solidFill>
            <a:srgbClr val="6B4ACA"/>
          </a:solidFill>
          <a:ln/>
        </p:spPr>
      </p:sp>
      <p:sp>
        <p:nvSpPr>
          <p:cNvPr id="7" name="Text 4"/>
          <p:cNvSpPr/>
          <p:nvPr/>
        </p:nvSpPr>
        <p:spPr>
          <a:xfrm>
            <a:off x="6500217" y="8939570"/>
            <a:ext cx="738783" cy="108228"/>
          </a:xfrm>
          <a:prstGeom prst="rect">
            <a:avLst/>
          </a:prstGeom>
          <a:noFill/>
          <a:ln/>
        </p:spPr>
        <p:txBody>
          <a:bodyPr wrap="none" lIns="0" tIns="0" rIns="0" bIns="0" rtlCol="0" anchor="t"/>
          <a:lstStyle/>
          <a:p>
            <a:pPr marL="0" indent="0" algn="l">
              <a:lnSpc>
                <a:spcPts val="850"/>
              </a:lnSpc>
              <a:buNone/>
            </a:pPr>
            <a:r>
              <a:rPr lang="en-US" sz="850" dirty="0">
                <a:solidFill>
                  <a:srgbClr val="E0D6DE"/>
                </a:solidFill>
                <a:latin typeface="Inter" pitchFamily="34" charset="0"/>
                <a:ea typeface="Inter" pitchFamily="34" charset="-122"/>
                <a:cs typeface="Inter" pitchFamily="34" charset="-120"/>
              </a:rPr>
              <a:t>Attrition Count</a:t>
            </a:r>
            <a:endParaRPr lang="en-US" sz="850" dirty="0"/>
          </a:p>
        </p:txBody>
      </p:sp>
      <p:sp>
        <p:nvSpPr>
          <p:cNvPr id="8" name="Shape 5"/>
          <p:cNvSpPr/>
          <p:nvPr/>
        </p:nvSpPr>
        <p:spPr>
          <a:xfrm>
            <a:off x="7391400" y="8939570"/>
            <a:ext cx="108109" cy="108109"/>
          </a:xfrm>
          <a:prstGeom prst="roundRect">
            <a:avLst>
              <a:gd name="adj" fmla="val 16916"/>
            </a:avLst>
          </a:prstGeom>
          <a:solidFill>
            <a:srgbClr val="AD9AE2"/>
          </a:solidFill>
          <a:ln/>
        </p:spPr>
      </p:sp>
      <p:sp>
        <p:nvSpPr>
          <p:cNvPr id="9" name="Text 6"/>
          <p:cNvSpPr/>
          <p:nvPr/>
        </p:nvSpPr>
        <p:spPr>
          <a:xfrm>
            <a:off x="7560469" y="8939570"/>
            <a:ext cx="835938" cy="108228"/>
          </a:xfrm>
          <a:prstGeom prst="rect">
            <a:avLst/>
          </a:prstGeom>
          <a:noFill/>
          <a:ln/>
        </p:spPr>
        <p:txBody>
          <a:bodyPr wrap="none" lIns="0" tIns="0" rIns="0" bIns="0" rtlCol="0" anchor="t"/>
          <a:lstStyle/>
          <a:p>
            <a:pPr marL="0" indent="0" algn="l">
              <a:lnSpc>
                <a:spcPts val="850"/>
              </a:lnSpc>
              <a:buNone/>
            </a:pPr>
            <a:r>
              <a:rPr lang="en-US" sz="850" dirty="0">
                <a:solidFill>
                  <a:srgbClr val="E0D6DE"/>
                </a:solidFill>
                <a:latin typeface="Inter" pitchFamily="34" charset="0"/>
                <a:ea typeface="Inter" pitchFamily="34" charset="-122"/>
                <a:cs typeface="Inter" pitchFamily="34" charset="-120"/>
              </a:rPr>
              <a:t>Total Employees</a:t>
            </a:r>
            <a:endParaRPr lang="en-US" sz="850" dirty="0"/>
          </a:p>
        </p:txBody>
      </p:sp>
      <p:sp>
        <p:nvSpPr>
          <p:cNvPr id="10" name="Text 7"/>
          <p:cNvSpPr/>
          <p:nvPr/>
        </p:nvSpPr>
        <p:spPr>
          <a:xfrm>
            <a:off x="432792" y="9385935"/>
            <a:ext cx="13764816" cy="519351"/>
          </a:xfrm>
          <a:prstGeom prst="rect">
            <a:avLst/>
          </a:prstGeom>
          <a:noFill/>
          <a:ln/>
        </p:spPr>
        <p:txBody>
          <a:bodyPr wrap="square" lIns="0" tIns="0" rIns="0" bIns="0" rtlCol="0" anchor="t"/>
          <a:lstStyle/>
          <a:p>
            <a:pPr marL="0" indent="0" algn="l">
              <a:lnSpc>
                <a:spcPts val="1350"/>
              </a:lnSpc>
              <a:buNone/>
            </a:pPr>
            <a:r>
              <a:rPr lang="en-US" sz="850" dirty="0">
                <a:solidFill>
                  <a:srgbClr val="E0D6DE"/>
                </a:solidFill>
                <a:latin typeface="Inter" pitchFamily="34" charset="0"/>
                <a:ea typeface="Inter" pitchFamily="34" charset="-122"/>
                <a:cs typeface="Inter" pitchFamily="34" charset="-120"/>
              </a:rPr>
              <a:t>The Finance department exhibits the highest attrition count with 59 employees leaving, indicating potential underlying issues in this area. Marketing, despite having the highest employee count (262), also shows a significant attrition of 50 employees, signaling that while it's a large department, it's not immune to retention challenges. HR, IT, and Operations also demonstrate moderate losses, suggesting a widespread need for retention strategies across the organization. A strategic focus is urgently needed on these high-risk departments to stem the outflow of valuable talent.</a:t>
            </a:r>
            <a:endParaRPr lang="en-US" sz="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87705" y="472797"/>
            <a:ext cx="4654153" cy="564118"/>
          </a:xfrm>
          <a:prstGeom prst="rect">
            <a:avLst/>
          </a:prstGeom>
          <a:noFill/>
          <a:ln/>
        </p:spPr>
        <p:txBody>
          <a:bodyPr wrap="none" lIns="0" tIns="0" rIns="0" bIns="0" rtlCol="0" anchor="t"/>
          <a:lstStyle/>
          <a:p>
            <a:pPr marL="0" indent="0" algn="l">
              <a:lnSpc>
                <a:spcPts val="4400"/>
              </a:lnSpc>
              <a:buNone/>
            </a:pPr>
            <a:r>
              <a:rPr lang="en-US" sz="3550" b="1" dirty="0">
                <a:solidFill>
                  <a:srgbClr val="FF8AAF"/>
                </a:solidFill>
                <a:latin typeface="Petrona Bold" pitchFamily="34" charset="0"/>
                <a:ea typeface="Petrona Bold" pitchFamily="34" charset="-122"/>
                <a:cs typeface="Petrona Bold" pitchFamily="34" charset="-120"/>
              </a:rPr>
              <a:t>Attrition by Age Group</a:t>
            </a:r>
            <a:endParaRPr lang="en-US" sz="3550" dirty="0"/>
          </a:p>
        </p:txBody>
      </p:sp>
      <p:sp>
        <p:nvSpPr>
          <p:cNvPr id="3" name="Text 1"/>
          <p:cNvSpPr/>
          <p:nvPr/>
        </p:nvSpPr>
        <p:spPr>
          <a:xfrm>
            <a:off x="687705" y="1294805"/>
            <a:ext cx="6004917" cy="451247"/>
          </a:xfrm>
          <a:prstGeom prst="rect">
            <a:avLst/>
          </a:prstGeom>
          <a:noFill/>
          <a:ln/>
        </p:spPr>
        <p:txBody>
          <a:bodyPr wrap="none" lIns="0" tIns="0" rIns="0" bIns="0" rtlCol="0" anchor="t"/>
          <a:lstStyle/>
          <a:p>
            <a:pPr marL="0" indent="0" algn="l">
              <a:lnSpc>
                <a:spcPts val="3550"/>
              </a:lnSpc>
              <a:buNone/>
            </a:pPr>
            <a:r>
              <a:rPr lang="en-US" sz="2800" b="1" dirty="0">
                <a:solidFill>
                  <a:srgbClr val="FF8AAF"/>
                </a:solidFill>
                <a:latin typeface="Petrona Bold" pitchFamily="34" charset="0"/>
                <a:ea typeface="Petrona Bold" pitchFamily="34" charset="-122"/>
                <a:cs typeface="Petrona Bold" pitchFamily="34" charset="-120"/>
              </a:rPr>
              <a:t>Which Age Groups Are Most at Risk?</a:t>
            </a:r>
            <a:endParaRPr lang="en-US" sz="2800" dirty="0"/>
          </a:p>
        </p:txBody>
      </p:sp>
      <p:sp>
        <p:nvSpPr>
          <p:cNvPr id="4" name="Text 2"/>
          <p:cNvSpPr/>
          <p:nvPr/>
        </p:nvSpPr>
        <p:spPr>
          <a:xfrm>
            <a:off x="687705" y="2003941"/>
            <a:ext cx="13254990" cy="550069"/>
          </a:xfrm>
          <a:prstGeom prst="rect">
            <a:avLst/>
          </a:prstGeom>
          <a:noFill/>
          <a:ln/>
        </p:spPr>
        <p:txBody>
          <a:bodyPr wrap="square" lIns="0" tIns="0" rIns="0" bIns="0" rtlCol="0" anchor="t"/>
          <a:lstStyle/>
          <a:p>
            <a:pPr marL="0" indent="0" algn="l">
              <a:lnSpc>
                <a:spcPts val="215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Understanding attrition across different age demographics is crucial for tailoring retention programs. This analysis highlights specific age groups that are more susceptible to leaving Homecrew.</a:t>
            </a:r>
            <a:endParaRPr lang="en-US" dirty="0">
              <a:latin typeface="Verdana" panose="020B0604030504040204" pitchFamily="34" charset="0"/>
              <a:ea typeface="Verdana" panose="020B0604030504040204" pitchFamily="34" charset="0"/>
            </a:endParaRPr>
          </a:p>
        </p:txBody>
      </p:sp>
      <p:sp>
        <p:nvSpPr>
          <p:cNvPr id="5" name="Shape 3"/>
          <p:cNvSpPr/>
          <p:nvPr/>
        </p:nvSpPr>
        <p:spPr>
          <a:xfrm>
            <a:off x="687705" y="2747367"/>
            <a:ext cx="6562963" cy="515779"/>
          </a:xfrm>
          <a:prstGeom prst="roundRect">
            <a:avLst>
              <a:gd name="adj" fmla="val 480010"/>
            </a:avLst>
          </a:prstGeom>
          <a:solidFill>
            <a:srgbClr val="2F1D63"/>
          </a:solidFill>
          <a:ln w="7620">
            <a:solidFill>
              <a:srgbClr val="48367C"/>
            </a:solidFill>
            <a:prstDash val="solid"/>
          </a:ln>
        </p:spPr>
      </p:sp>
      <p:pic>
        <p:nvPicPr>
          <p:cNvPr id="6" name="Image 0" descr="preencoded.png"/>
          <p:cNvPicPr>
            <a:picLocks noChangeAspect="1"/>
          </p:cNvPicPr>
          <p:nvPr/>
        </p:nvPicPr>
        <p:blipFill>
          <a:blip r:embed="rId3"/>
          <a:stretch>
            <a:fillRect/>
          </a:stretch>
        </p:blipFill>
        <p:spPr>
          <a:xfrm>
            <a:off x="3840242" y="2844046"/>
            <a:ext cx="257889" cy="322302"/>
          </a:xfrm>
          <a:prstGeom prst="rect">
            <a:avLst/>
          </a:prstGeom>
        </p:spPr>
      </p:pic>
      <p:sp>
        <p:nvSpPr>
          <p:cNvPr id="7" name="Text 4"/>
          <p:cNvSpPr/>
          <p:nvPr/>
        </p:nvSpPr>
        <p:spPr>
          <a:xfrm>
            <a:off x="859631" y="3435072"/>
            <a:ext cx="2256473" cy="281940"/>
          </a:xfrm>
          <a:prstGeom prst="rect">
            <a:avLst/>
          </a:prstGeom>
          <a:noFill/>
          <a:ln/>
        </p:spPr>
        <p:txBody>
          <a:bodyPr wrap="none" lIns="0" tIns="0" rIns="0" bIns="0" rtlCol="0" anchor="t"/>
          <a:lstStyle/>
          <a:p>
            <a:pPr marL="0" indent="0" algn="l">
              <a:lnSpc>
                <a:spcPts val="2200"/>
              </a:lnSpc>
              <a:buNone/>
            </a:pPr>
            <a:r>
              <a:rPr lang="en-US" sz="1750" b="1" dirty="0">
                <a:solidFill>
                  <a:srgbClr val="E0D6DE"/>
                </a:solidFill>
                <a:latin typeface="Petrona Bold" pitchFamily="34" charset="0"/>
                <a:ea typeface="Petrona Bold" pitchFamily="34" charset="-122"/>
                <a:cs typeface="Petrona Bold" pitchFamily="34" charset="-120"/>
              </a:rPr>
              <a:t>Under 30</a:t>
            </a:r>
            <a:endParaRPr lang="en-US" sz="1750" dirty="0"/>
          </a:p>
        </p:txBody>
      </p:sp>
      <p:sp>
        <p:nvSpPr>
          <p:cNvPr id="8" name="Text 5"/>
          <p:cNvSpPr/>
          <p:nvPr/>
        </p:nvSpPr>
        <p:spPr>
          <a:xfrm>
            <a:off x="859631" y="3820120"/>
            <a:ext cx="6219111" cy="550069"/>
          </a:xfrm>
          <a:prstGeom prst="rect">
            <a:avLst/>
          </a:prstGeom>
          <a:noFill/>
          <a:ln/>
        </p:spPr>
        <p:txBody>
          <a:bodyPr wrap="square" lIns="0" tIns="0" rIns="0" bIns="0" rtlCol="0" anchor="t"/>
          <a:lstStyle/>
          <a:p>
            <a:pPr marL="0" indent="0" algn="l">
              <a:lnSpc>
                <a:spcPts val="215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Highest attrition rate at </a:t>
            </a:r>
            <a:r>
              <a:rPr lang="en-US" b="1" dirty="0">
                <a:solidFill>
                  <a:srgbClr val="E0D6DE"/>
                </a:solidFill>
                <a:latin typeface="Verdana" panose="020B0604030504040204" pitchFamily="34" charset="0"/>
                <a:ea typeface="Verdana" panose="020B0604030504040204" pitchFamily="34" charset="0"/>
                <a:cs typeface="Inter" pitchFamily="34" charset="-120"/>
              </a:rPr>
              <a:t>27.34%</a:t>
            </a:r>
            <a:r>
              <a:rPr lang="en-US" dirty="0">
                <a:solidFill>
                  <a:srgbClr val="E0D6DE"/>
                </a:solidFill>
                <a:latin typeface="Verdana" panose="020B0604030504040204" pitchFamily="34" charset="0"/>
                <a:ea typeface="Verdana" panose="020B0604030504040204" pitchFamily="34" charset="0"/>
                <a:cs typeface="Inter" pitchFamily="34" charset="-120"/>
              </a:rPr>
              <a:t>. This group may be seeking faster career progression, skill development, or different company cultures.</a:t>
            </a:r>
            <a:endParaRPr lang="en-US" dirty="0">
              <a:latin typeface="Verdana" panose="020B0604030504040204" pitchFamily="34" charset="0"/>
              <a:ea typeface="Verdana" panose="020B0604030504040204" pitchFamily="34" charset="0"/>
            </a:endParaRPr>
          </a:p>
        </p:txBody>
      </p:sp>
      <p:sp>
        <p:nvSpPr>
          <p:cNvPr id="9" name="Shape 6"/>
          <p:cNvSpPr/>
          <p:nvPr/>
        </p:nvSpPr>
        <p:spPr>
          <a:xfrm>
            <a:off x="7379613" y="2747367"/>
            <a:ext cx="6563082" cy="515779"/>
          </a:xfrm>
          <a:prstGeom prst="roundRect">
            <a:avLst>
              <a:gd name="adj" fmla="val 480010"/>
            </a:avLst>
          </a:prstGeom>
          <a:solidFill>
            <a:srgbClr val="2F1D63"/>
          </a:solidFill>
          <a:ln w="7620">
            <a:solidFill>
              <a:srgbClr val="48367C"/>
            </a:solidFill>
            <a:prstDash val="solid"/>
          </a:ln>
        </p:spPr>
      </p:sp>
      <p:pic>
        <p:nvPicPr>
          <p:cNvPr id="10" name="Image 1" descr="preencoded.png"/>
          <p:cNvPicPr>
            <a:picLocks noChangeAspect="1"/>
          </p:cNvPicPr>
          <p:nvPr/>
        </p:nvPicPr>
        <p:blipFill>
          <a:blip r:embed="rId4"/>
          <a:stretch>
            <a:fillRect/>
          </a:stretch>
        </p:blipFill>
        <p:spPr>
          <a:xfrm>
            <a:off x="10532150" y="2844046"/>
            <a:ext cx="257889" cy="322302"/>
          </a:xfrm>
          <a:prstGeom prst="rect">
            <a:avLst/>
          </a:prstGeom>
        </p:spPr>
      </p:pic>
      <p:sp>
        <p:nvSpPr>
          <p:cNvPr id="11" name="Text 7"/>
          <p:cNvSpPr/>
          <p:nvPr/>
        </p:nvSpPr>
        <p:spPr>
          <a:xfrm>
            <a:off x="7551539" y="3435072"/>
            <a:ext cx="2256473" cy="281940"/>
          </a:xfrm>
          <a:prstGeom prst="rect">
            <a:avLst/>
          </a:prstGeom>
          <a:noFill/>
          <a:ln/>
        </p:spPr>
        <p:txBody>
          <a:bodyPr wrap="none" lIns="0" tIns="0" rIns="0" bIns="0" rtlCol="0" anchor="t"/>
          <a:lstStyle/>
          <a:p>
            <a:pPr marL="0" indent="0" algn="l">
              <a:lnSpc>
                <a:spcPts val="2200"/>
              </a:lnSpc>
              <a:buNone/>
            </a:pPr>
            <a:r>
              <a:rPr lang="en-US" sz="1750" b="1" dirty="0">
                <a:solidFill>
                  <a:srgbClr val="E0D6DE"/>
                </a:solidFill>
                <a:latin typeface="Petrona Bold" pitchFamily="34" charset="0"/>
                <a:ea typeface="Petrona Bold" pitchFamily="34" charset="-122"/>
                <a:cs typeface="Petrona Bold" pitchFamily="34" charset="-120"/>
              </a:rPr>
              <a:t>30-39</a:t>
            </a:r>
            <a:endParaRPr lang="en-US" sz="1750" dirty="0"/>
          </a:p>
        </p:txBody>
      </p:sp>
      <p:sp>
        <p:nvSpPr>
          <p:cNvPr id="12" name="Text 8"/>
          <p:cNvSpPr/>
          <p:nvPr/>
        </p:nvSpPr>
        <p:spPr>
          <a:xfrm>
            <a:off x="7551539" y="3820120"/>
            <a:ext cx="6219230" cy="550069"/>
          </a:xfrm>
          <a:prstGeom prst="rect">
            <a:avLst/>
          </a:prstGeom>
          <a:noFill/>
          <a:ln/>
        </p:spPr>
        <p:txBody>
          <a:bodyPr wrap="square" lIns="0" tIns="0" rIns="0" bIns="0" rtlCol="0" anchor="t"/>
          <a:lstStyle/>
          <a:p>
            <a:pPr marL="0" indent="0" algn="l">
              <a:lnSpc>
                <a:spcPts val="215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Attrition rate of </a:t>
            </a:r>
            <a:r>
              <a:rPr lang="en-US" sz="1600" b="1" dirty="0">
                <a:solidFill>
                  <a:srgbClr val="E0D6DE"/>
                </a:solidFill>
                <a:latin typeface="Verdana" panose="020B0604030504040204" pitchFamily="34" charset="0"/>
                <a:ea typeface="Verdana" panose="020B0604030504040204" pitchFamily="34" charset="0"/>
                <a:cs typeface="Inter" pitchFamily="34" charset="-120"/>
              </a:rPr>
              <a:t>24.7%</a:t>
            </a:r>
            <a:r>
              <a:rPr lang="en-US" sz="1600" dirty="0">
                <a:solidFill>
                  <a:srgbClr val="E0D6DE"/>
                </a:solidFill>
                <a:latin typeface="Verdana" panose="020B0604030504040204" pitchFamily="34" charset="0"/>
                <a:ea typeface="Verdana" panose="020B0604030504040204" pitchFamily="34" charset="0"/>
                <a:cs typeface="Inter" pitchFamily="34" charset="-120"/>
              </a:rPr>
              <a:t>. This group often balances career growth with personal life, and competitive opportunities can be appealing.</a:t>
            </a:r>
            <a:endParaRPr lang="en-US" sz="1600" dirty="0">
              <a:latin typeface="Verdana" panose="020B0604030504040204" pitchFamily="34" charset="0"/>
              <a:ea typeface="Verdana" panose="020B0604030504040204" pitchFamily="34" charset="0"/>
            </a:endParaRPr>
          </a:p>
        </p:txBody>
      </p:sp>
      <p:sp>
        <p:nvSpPr>
          <p:cNvPr id="13" name="Shape 9"/>
          <p:cNvSpPr/>
          <p:nvPr/>
        </p:nvSpPr>
        <p:spPr>
          <a:xfrm>
            <a:off x="687705" y="4671060"/>
            <a:ext cx="6562963" cy="515779"/>
          </a:xfrm>
          <a:prstGeom prst="roundRect">
            <a:avLst>
              <a:gd name="adj" fmla="val 480010"/>
            </a:avLst>
          </a:prstGeom>
          <a:solidFill>
            <a:srgbClr val="2F1D63"/>
          </a:solidFill>
          <a:ln w="7620">
            <a:solidFill>
              <a:srgbClr val="48367C"/>
            </a:solidFill>
            <a:prstDash val="solid"/>
          </a:ln>
        </p:spPr>
      </p:sp>
      <p:pic>
        <p:nvPicPr>
          <p:cNvPr id="14" name="Image 2" descr="preencoded.png"/>
          <p:cNvPicPr>
            <a:picLocks noChangeAspect="1"/>
          </p:cNvPicPr>
          <p:nvPr/>
        </p:nvPicPr>
        <p:blipFill>
          <a:blip r:embed="rId5"/>
          <a:stretch>
            <a:fillRect/>
          </a:stretch>
        </p:blipFill>
        <p:spPr>
          <a:xfrm>
            <a:off x="3840242" y="4767739"/>
            <a:ext cx="257889" cy="322302"/>
          </a:xfrm>
          <a:prstGeom prst="rect">
            <a:avLst/>
          </a:prstGeom>
        </p:spPr>
      </p:pic>
      <p:sp>
        <p:nvSpPr>
          <p:cNvPr id="15" name="Text 10"/>
          <p:cNvSpPr/>
          <p:nvPr/>
        </p:nvSpPr>
        <p:spPr>
          <a:xfrm>
            <a:off x="859631" y="5358765"/>
            <a:ext cx="2256473" cy="281940"/>
          </a:xfrm>
          <a:prstGeom prst="rect">
            <a:avLst/>
          </a:prstGeom>
          <a:noFill/>
          <a:ln/>
        </p:spPr>
        <p:txBody>
          <a:bodyPr wrap="none" lIns="0" tIns="0" rIns="0" bIns="0" rtlCol="0" anchor="t"/>
          <a:lstStyle/>
          <a:p>
            <a:pPr marL="0" indent="0" algn="l">
              <a:lnSpc>
                <a:spcPts val="2200"/>
              </a:lnSpc>
              <a:buNone/>
            </a:pPr>
            <a:r>
              <a:rPr lang="en-US" sz="1750" b="1" dirty="0">
                <a:solidFill>
                  <a:srgbClr val="E0D6DE"/>
                </a:solidFill>
                <a:latin typeface="Petrona Bold" pitchFamily="34" charset="0"/>
                <a:ea typeface="Petrona Bold" pitchFamily="34" charset="-122"/>
                <a:cs typeface="Petrona Bold" pitchFamily="34" charset="-120"/>
              </a:rPr>
              <a:t>40-49</a:t>
            </a:r>
            <a:endParaRPr lang="en-US" sz="1750" dirty="0"/>
          </a:p>
        </p:txBody>
      </p:sp>
      <p:sp>
        <p:nvSpPr>
          <p:cNvPr id="16" name="Text 11"/>
          <p:cNvSpPr/>
          <p:nvPr/>
        </p:nvSpPr>
        <p:spPr>
          <a:xfrm>
            <a:off x="859631" y="5743813"/>
            <a:ext cx="6219111" cy="550069"/>
          </a:xfrm>
          <a:prstGeom prst="rect">
            <a:avLst/>
          </a:prstGeom>
          <a:noFill/>
          <a:ln/>
        </p:spPr>
        <p:txBody>
          <a:bodyPr wrap="square" lIns="0" tIns="0" rIns="0" bIns="0" rtlCol="0" anchor="t"/>
          <a:lstStyle/>
          <a:p>
            <a:pPr marL="0" indent="0" algn="l">
              <a:lnSpc>
                <a:spcPts val="215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Attrition rate of </a:t>
            </a:r>
            <a:r>
              <a:rPr lang="en-US" b="1" dirty="0">
                <a:solidFill>
                  <a:srgbClr val="E0D6DE"/>
                </a:solidFill>
                <a:latin typeface="Verdana" panose="020B0604030504040204" pitchFamily="34" charset="0"/>
                <a:ea typeface="Verdana" panose="020B0604030504040204" pitchFamily="34" charset="0"/>
                <a:cs typeface="Inter" pitchFamily="34" charset="-120"/>
              </a:rPr>
              <a:t>23%</a:t>
            </a:r>
            <a:r>
              <a:rPr lang="en-US" dirty="0">
                <a:solidFill>
                  <a:srgbClr val="E0D6DE"/>
                </a:solidFill>
                <a:latin typeface="Verdana" panose="020B0604030504040204" pitchFamily="34" charset="0"/>
                <a:ea typeface="Verdana" panose="020B0604030504040204" pitchFamily="34" charset="0"/>
                <a:cs typeface="Inter" pitchFamily="34" charset="-120"/>
              </a:rPr>
              <a:t>. Stability and recognition of experience are key for retention here.</a:t>
            </a:r>
            <a:endParaRPr lang="en-US" dirty="0">
              <a:latin typeface="Verdana" panose="020B0604030504040204" pitchFamily="34" charset="0"/>
              <a:ea typeface="Verdana" panose="020B0604030504040204" pitchFamily="34" charset="0"/>
            </a:endParaRPr>
          </a:p>
        </p:txBody>
      </p:sp>
      <p:sp>
        <p:nvSpPr>
          <p:cNvPr id="17" name="Shape 12"/>
          <p:cNvSpPr/>
          <p:nvPr/>
        </p:nvSpPr>
        <p:spPr>
          <a:xfrm>
            <a:off x="7379613" y="4671060"/>
            <a:ext cx="6563082" cy="515779"/>
          </a:xfrm>
          <a:prstGeom prst="roundRect">
            <a:avLst>
              <a:gd name="adj" fmla="val 480010"/>
            </a:avLst>
          </a:prstGeom>
          <a:solidFill>
            <a:srgbClr val="2F1D63"/>
          </a:solidFill>
          <a:ln w="7620">
            <a:solidFill>
              <a:srgbClr val="48367C"/>
            </a:solidFill>
            <a:prstDash val="solid"/>
          </a:ln>
        </p:spPr>
      </p:sp>
      <p:pic>
        <p:nvPicPr>
          <p:cNvPr id="18" name="Image 3" descr="preencoded.png"/>
          <p:cNvPicPr>
            <a:picLocks noChangeAspect="1"/>
          </p:cNvPicPr>
          <p:nvPr/>
        </p:nvPicPr>
        <p:blipFill>
          <a:blip r:embed="rId6"/>
          <a:stretch>
            <a:fillRect/>
          </a:stretch>
        </p:blipFill>
        <p:spPr>
          <a:xfrm>
            <a:off x="10532150" y="4767739"/>
            <a:ext cx="257889" cy="322302"/>
          </a:xfrm>
          <a:prstGeom prst="rect">
            <a:avLst/>
          </a:prstGeom>
        </p:spPr>
      </p:pic>
      <p:sp>
        <p:nvSpPr>
          <p:cNvPr id="19" name="Text 13"/>
          <p:cNvSpPr/>
          <p:nvPr/>
        </p:nvSpPr>
        <p:spPr>
          <a:xfrm>
            <a:off x="7551539" y="5358765"/>
            <a:ext cx="2256473" cy="281940"/>
          </a:xfrm>
          <a:prstGeom prst="rect">
            <a:avLst/>
          </a:prstGeom>
          <a:noFill/>
          <a:ln/>
        </p:spPr>
        <p:txBody>
          <a:bodyPr wrap="none" lIns="0" tIns="0" rIns="0" bIns="0" rtlCol="0" anchor="t"/>
          <a:lstStyle/>
          <a:p>
            <a:pPr marL="0" indent="0" algn="l">
              <a:lnSpc>
                <a:spcPts val="2200"/>
              </a:lnSpc>
              <a:buNone/>
            </a:pPr>
            <a:r>
              <a:rPr lang="en-US" sz="1750" b="1" dirty="0">
                <a:solidFill>
                  <a:srgbClr val="E0D6DE"/>
                </a:solidFill>
                <a:latin typeface="Petrona Bold" pitchFamily="34" charset="0"/>
                <a:ea typeface="Petrona Bold" pitchFamily="34" charset="-122"/>
                <a:cs typeface="Petrona Bold" pitchFamily="34" charset="-120"/>
              </a:rPr>
              <a:t>50+</a:t>
            </a:r>
            <a:endParaRPr lang="en-US" sz="1750" dirty="0"/>
          </a:p>
        </p:txBody>
      </p:sp>
      <p:sp>
        <p:nvSpPr>
          <p:cNvPr id="20" name="Text 14"/>
          <p:cNvSpPr/>
          <p:nvPr/>
        </p:nvSpPr>
        <p:spPr>
          <a:xfrm>
            <a:off x="7551539" y="5743813"/>
            <a:ext cx="6219230" cy="550069"/>
          </a:xfrm>
          <a:prstGeom prst="rect">
            <a:avLst/>
          </a:prstGeom>
          <a:noFill/>
          <a:ln/>
        </p:spPr>
        <p:txBody>
          <a:bodyPr wrap="square" lIns="0" tIns="0" rIns="0" bIns="0" rtlCol="0" anchor="t"/>
          <a:lstStyle/>
          <a:p>
            <a:pPr marL="0" indent="0" algn="l">
              <a:lnSpc>
                <a:spcPts val="215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Attrition rate of </a:t>
            </a:r>
            <a:r>
              <a:rPr lang="en-US" b="1" dirty="0">
                <a:solidFill>
                  <a:srgbClr val="E0D6DE"/>
                </a:solidFill>
                <a:latin typeface="Verdana" panose="020B0604030504040204" pitchFamily="34" charset="0"/>
                <a:ea typeface="Verdana" panose="020B0604030504040204" pitchFamily="34" charset="0"/>
                <a:cs typeface="Inter" pitchFamily="34" charset="-120"/>
              </a:rPr>
              <a:t>24.95%</a:t>
            </a:r>
            <a:r>
              <a:rPr lang="en-US" dirty="0">
                <a:solidFill>
                  <a:srgbClr val="E0D6DE"/>
                </a:solidFill>
                <a:latin typeface="Verdana" panose="020B0604030504040204" pitchFamily="34" charset="0"/>
                <a:ea typeface="Verdana" panose="020B0604030504040204" pitchFamily="34" charset="0"/>
                <a:cs typeface="Inter" pitchFamily="34" charset="-120"/>
              </a:rPr>
              <a:t>. This group may be considering retirement or seeking roles with less pressure or more flexibility.</a:t>
            </a:r>
            <a:endParaRPr lang="en-US" dirty="0">
              <a:latin typeface="Verdana" panose="020B0604030504040204" pitchFamily="34" charset="0"/>
              <a:ea typeface="Verdana" panose="020B0604030504040204" pitchFamily="34" charset="0"/>
            </a:endParaRPr>
          </a:p>
        </p:txBody>
      </p:sp>
      <p:sp>
        <p:nvSpPr>
          <p:cNvPr id="21" name="Text 15"/>
          <p:cNvSpPr/>
          <p:nvPr/>
        </p:nvSpPr>
        <p:spPr>
          <a:xfrm>
            <a:off x="687705" y="6659166"/>
            <a:ext cx="13254990" cy="1100138"/>
          </a:xfrm>
          <a:prstGeom prst="rect">
            <a:avLst/>
          </a:prstGeom>
          <a:noFill/>
          <a:ln/>
        </p:spPr>
        <p:txBody>
          <a:bodyPr wrap="square" lIns="0" tIns="0" rIns="0" bIns="0" rtlCol="0" anchor="t"/>
          <a:lstStyle/>
          <a:p>
            <a:pPr marL="0" indent="0" algn="l">
              <a:lnSpc>
                <a:spcPts val="215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The data clearly indicates that employees under 30 exhibit the highest attrition rate. This suggests that younger employees may be less engaged, have lower job satisfaction, or find more appealing opportunities elsewhere early in their careers. To counteract this trend, Homecrew should consider implementing targeted early-career retention programs, such as enhanced onboarding, mentorship initiatives, clear career progression paths, and opportunities for rapid skill development, to foster greater loyalty and engagement among our younger talent.</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849160"/>
            <a:ext cx="6651903" cy="651272"/>
          </a:xfrm>
          <a:prstGeom prst="rect">
            <a:avLst/>
          </a:prstGeom>
          <a:noFill/>
          <a:ln/>
        </p:spPr>
        <p:txBody>
          <a:bodyPr wrap="none" lIns="0" tIns="0" rIns="0" bIns="0" rtlCol="0" anchor="t"/>
          <a:lstStyle/>
          <a:p>
            <a:pPr marL="0" indent="0" algn="l">
              <a:lnSpc>
                <a:spcPts val="5100"/>
              </a:lnSpc>
              <a:buNone/>
            </a:pPr>
            <a:r>
              <a:rPr lang="en-US" sz="4100" b="1" dirty="0">
                <a:solidFill>
                  <a:srgbClr val="FF8AAF"/>
                </a:solidFill>
                <a:latin typeface="Petrona Bold" pitchFamily="34" charset="0"/>
                <a:ea typeface="Petrona Bold" pitchFamily="34" charset="-122"/>
                <a:cs typeface="Petrona Bold" pitchFamily="34" charset="-120"/>
              </a:rPr>
              <a:t>Attrition by Gender and Age</a:t>
            </a:r>
            <a:endParaRPr lang="en-US" sz="4100" dirty="0"/>
          </a:p>
        </p:txBody>
      </p:sp>
      <p:sp>
        <p:nvSpPr>
          <p:cNvPr id="3" name="Text 1"/>
          <p:cNvSpPr/>
          <p:nvPr/>
        </p:nvSpPr>
        <p:spPr>
          <a:xfrm>
            <a:off x="793790" y="2798088"/>
            <a:ext cx="6916698" cy="521017"/>
          </a:xfrm>
          <a:prstGeom prst="rect">
            <a:avLst/>
          </a:prstGeom>
          <a:noFill/>
          <a:ln/>
        </p:spPr>
        <p:txBody>
          <a:bodyPr wrap="none" lIns="0" tIns="0" rIns="0" bIns="0" rtlCol="0" anchor="t"/>
          <a:lstStyle/>
          <a:p>
            <a:pPr marL="0" indent="0" algn="l">
              <a:lnSpc>
                <a:spcPts val="4100"/>
              </a:lnSpc>
              <a:buNone/>
            </a:pPr>
            <a:r>
              <a:rPr lang="en-US" sz="3250" b="1" dirty="0">
                <a:solidFill>
                  <a:srgbClr val="FF8AAF"/>
                </a:solidFill>
                <a:latin typeface="Petrona Bold" pitchFamily="34" charset="0"/>
                <a:ea typeface="Petrona Bold" pitchFamily="34" charset="-122"/>
                <a:cs typeface="Petrona Bold" pitchFamily="34" charset="-120"/>
              </a:rPr>
              <a:t>Does Gender or Age Affect Attrition?</a:t>
            </a:r>
            <a:endParaRPr lang="en-US" sz="3250" dirty="0"/>
          </a:p>
        </p:txBody>
      </p:sp>
      <p:sp>
        <p:nvSpPr>
          <p:cNvPr id="4" name="Text 2"/>
          <p:cNvSpPr/>
          <p:nvPr/>
        </p:nvSpPr>
        <p:spPr>
          <a:xfrm>
            <a:off x="793790" y="3616762"/>
            <a:ext cx="13042821" cy="635079"/>
          </a:xfrm>
          <a:prstGeom prst="rect">
            <a:avLst/>
          </a:prstGeom>
          <a:noFill/>
          <a:ln/>
        </p:spPr>
        <p:txBody>
          <a:bodyPr wrap="square" lIns="0" tIns="0" rIns="0" bIns="0" rtlCol="0" anchor="t"/>
          <a:lstStyle/>
          <a:p>
            <a:pPr marL="0" indent="0" algn="l">
              <a:lnSpc>
                <a:spcPts val="25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To refine our retention strategies, it's essential to understand if gender, in combination with age, plays a role in employee attrition. This analysis provides a nuanced view of turnover patterns across different demographic segments.</a:t>
            </a:r>
            <a:endParaRPr lang="en-US" dirty="0">
              <a:latin typeface="Verdana" panose="020B0604030504040204" pitchFamily="34" charset="0"/>
              <a:ea typeface="Verdana" panose="020B0604030504040204" pitchFamily="34" charset="0"/>
            </a:endParaRPr>
          </a:p>
        </p:txBody>
      </p:sp>
      <p:sp>
        <p:nvSpPr>
          <p:cNvPr id="5" name="Text 3"/>
          <p:cNvSpPr/>
          <p:nvPr/>
        </p:nvSpPr>
        <p:spPr>
          <a:xfrm>
            <a:off x="793789" y="4847617"/>
            <a:ext cx="13042821" cy="1905238"/>
          </a:xfrm>
          <a:prstGeom prst="rect">
            <a:avLst/>
          </a:prstGeom>
          <a:noFill/>
          <a:ln/>
        </p:spPr>
        <p:txBody>
          <a:bodyPr wrap="square" lIns="0" tIns="0" rIns="0" bIns="0" rtlCol="0" anchor="t"/>
          <a:lstStyle/>
          <a:p>
            <a:pPr marL="0" indent="0" algn="l">
              <a:lnSpc>
                <a:spcPts val="2500"/>
              </a:lnSpc>
              <a:buNone/>
            </a:pPr>
            <a:r>
              <a:rPr lang="en-US" sz="2000" dirty="0">
                <a:solidFill>
                  <a:srgbClr val="E0D6DE"/>
                </a:solidFill>
                <a:latin typeface="Verdana" panose="020B0604030504040204" pitchFamily="34" charset="0"/>
                <a:ea typeface="Verdana" panose="020B0604030504040204" pitchFamily="34" charset="0"/>
                <a:cs typeface="Inter" pitchFamily="34" charset="-120"/>
              </a:rPr>
              <a:t>The analysis reveals a notable trend: female employees under 30 show the highest attrition count, with 47 individuals leaving the company. While this specific segment warrants attention, the overall attrition rates across other age groups appear to be relatively balanced between genders. This suggests that while there might be specific challenges for young female employees, Homecrew's attrition issue is primarily driven by age rather than gender across the broader workforce. Therefore, retention strategies should be primarily age-informed, focusing on the unique needs and career aspirations of younger employees, rather than being broadly gender-based, to ensure the most effective allocation of HR resources and efforts.</a:t>
            </a:r>
            <a:endParaRPr lang="en-US" sz="2000" dirty="0">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28625" y="294680"/>
            <a:ext cx="3625929" cy="351592"/>
          </a:xfrm>
          <a:prstGeom prst="rect">
            <a:avLst/>
          </a:prstGeom>
          <a:noFill/>
          <a:ln/>
        </p:spPr>
        <p:txBody>
          <a:bodyPr wrap="none" lIns="0" tIns="0" rIns="0" bIns="0" rtlCol="0" anchor="t"/>
          <a:lstStyle/>
          <a:p>
            <a:pPr marL="0" indent="0" algn="l">
              <a:lnSpc>
                <a:spcPts val="2750"/>
              </a:lnSpc>
              <a:buNone/>
            </a:pPr>
            <a:r>
              <a:rPr lang="en-US" sz="2200" b="1" dirty="0">
                <a:solidFill>
                  <a:srgbClr val="FF8AAF"/>
                </a:solidFill>
                <a:latin typeface="Petrona Bold" pitchFamily="34" charset="0"/>
                <a:ea typeface="Petrona Bold" pitchFamily="34" charset="-122"/>
                <a:cs typeface="Petrona Bold" pitchFamily="34" charset="-120"/>
              </a:rPr>
              <a:t>Attrition by Education Level</a:t>
            </a:r>
            <a:endParaRPr lang="en-US" sz="2200" dirty="0"/>
          </a:p>
        </p:txBody>
      </p:sp>
      <p:sp>
        <p:nvSpPr>
          <p:cNvPr id="3" name="Text 1"/>
          <p:cNvSpPr/>
          <p:nvPr/>
        </p:nvSpPr>
        <p:spPr>
          <a:xfrm>
            <a:off x="428625" y="807006"/>
            <a:ext cx="3712369" cy="281226"/>
          </a:xfrm>
          <a:prstGeom prst="rect">
            <a:avLst/>
          </a:prstGeom>
          <a:noFill/>
          <a:ln/>
        </p:spPr>
        <p:txBody>
          <a:bodyPr wrap="none" lIns="0" tIns="0" rIns="0" bIns="0" rtlCol="0" anchor="t"/>
          <a:lstStyle/>
          <a:p>
            <a:pPr marL="0" indent="0" algn="l">
              <a:lnSpc>
                <a:spcPts val="2200"/>
              </a:lnSpc>
              <a:buNone/>
            </a:pPr>
            <a:r>
              <a:rPr lang="en-US" sz="1750" b="1" dirty="0">
                <a:solidFill>
                  <a:srgbClr val="FF8AAF"/>
                </a:solidFill>
                <a:latin typeface="Petrona Bold" pitchFamily="34" charset="0"/>
                <a:ea typeface="Petrona Bold" pitchFamily="34" charset="-122"/>
                <a:cs typeface="Petrona Bold" pitchFamily="34" charset="-120"/>
              </a:rPr>
              <a:t>Does Education Influence Attrition?</a:t>
            </a:r>
            <a:endParaRPr lang="en-US" sz="1750" dirty="0"/>
          </a:p>
        </p:txBody>
      </p:sp>
      <p:sp>
        <p:nvSpPr>
          <p:cNvPr id="4" name="Text 2"/>
          <p:cNvSpPr/>
          <p:nvPr/>
        </p:nvSpPr>
        <p:spPr>
          <a:xfrm>
            <a:off x="428625" y="1248966"/>
            <a:ext cx="13773150" cy="2865834"/>
          </a:xfrm>
          <a:prstGeom prst="rect">
            <a:avLst/>
          </a:prstGeom>
          <a:noFill/>
          <a:ln/>
        </p:spPr>
        <p:txBody>
          <a:bodyPr wrap="none" lIns="0" tIns="0" rIns="0" bIns="0" rtlCol="0" anchor="t"/>
          <a:lstStyle/>
          <a:p>
            <a:pPr marL="0" indent="0" algn="l">
              <a:lnSpc>
                <a:spcPct val="150000"/>
              </a:lnSpc>
              <a:buNone/>
            </a:pPr>
            <a:r>
              <a:rPr lang="en-US" dirty="0">
                <a:solidFill>
                  <a:srgbClr val="E0D6DE"/>
                </a:solidFill>
                <a:latin typeface="Inter" pitchFamily="34" charset="0"/>
                <a:ea typeface="Inter" pitchFamily="34" charset="-122"/>
                <a:cs typeface="Inter" pitchFamily="34" charset="-120"/>
              </a:rPr>
              <a:t>Examining </a:t>
            </a:r>
            <a:r>
              <a:rPr lang="en-US" dirty="0">
                <a:solidFill>
                  <a:srgbClr val="E0D6DE"/>
                </a:solidFill>
                <a:latin typeface="Verdana" panose="020B0604030504040204" pitchFamily="34" charset="0"/>
                <a:ea typeface="Verdana" panose="020B0604030504040204" pitchFamily="34" charset="0"/>
                <a:cs typeface="Inter" pitchFamily="34" charset="-120"/>
              </a:rPr>
              <a:t>attrition</a:t>
            </a:r>
            <a:r>
              <a:rPr lang="en-US" dirty="0">
                <a:solidFill>
                  <a:srgbClr val="E0D6DE"/>
                </a:solidFill>
                <a:latin typeface="Inter" pitchFamily="34" charset="0"/>
                <a:ea typeface="Inter" pitchFamily="34" charset="-122"/>
                <a:cs typeface="Inter" pitchFamily="34" charset="-120"/>
              </a:rPr>
              <a:t> based on education level can provide valuable insights into specific challenges faced by </a:t>
            </a:r>
          </a:p>
          <a:p>
            <a:pPr marL="0" indent="0" algn="l">
              <a:lnSpc>
                <a:spcPct val="150000"/>
              </a:lnSpc>
              <a:buNone/>
            </a:pPr>
            <a:r>
              <a:rPr lang="en-US" dirty="0">
                <a:solidFill>
                  <a:srgbClr val="E0D6DE"/>
                </a:solidFill>
                <a:latin typeface="Inter" pitchFamily="34" charset="0"/>
                <a:ea typeface="Inter" pitchFamily="34" charset="-122"/>
                <a:cs typeface="Inter" pitchFamily="34" charset="-120"/>
              </a:rPr>
              <a:t>different segments of our workforce and inform targeted development initiatives.</a:t>
            </a:r>
            <a:endParaRPr lang="en-US" dirty="0"/>
          </a:p>
        </p:txBody>
      </p:sp>
      <p:grpSp>
        <p:nvGrpSpPr>
          <p:cNvPr id="21" name="Group 20">
            <a:extLst>
              <a:ext uri="{FF2B5EF4-FFF2-40B4-BE49-F238E27FC236}">
                <a16:creationId xmlns:a16="http://schemas.microsoft.com/office/drawing/2014/main" id="{DB7B7ADE-B033-7E24-9320-C6E0B3634D4A}"/>
              </a:ext>
            </a:extLst>
          </p:cNvPr>
          <p:cNvGrpSpPr/>
          <p:nvPr/>
        </p:nvGrpSpPr>
        <p:grpSpPr>
          <a:xfrm>
            <a:off x="1518583" y="4973996"/>
            <a:ext cx="10037563" cy="107156"/>
            <a:chOff x="2281238" y="9146619"/>
            <a:chExt cx="10037563" cy="107156"/>
          </a:xfrm>
        </p:grpSpPr>
        <p:sp>
          <p:nvSpPr>
            <p:cNvPr id="6" name="Shape 3"/>
            <p:cNvSpPr/>
            <p:nvPr/>
          </p:nvSpPr>
          <p:spPr>
            <a:xfrm>
              <a:off x="2281238" y="9146619"/>
              <a:ext cx="107156" cy="107156"/>
            </a:xfrm>
            <a:prstGeom prst="roundRect">
              <a:avLst>
                <a:gd name="adj" fmla="val 17067"/>
              </a:avLst>
            </a:prstGeom>
            <a:solidFill>
              <a:srgbClr val="2D1C5F"/>
            </a:solidFill>
            <a:ln/>
          </p:spPr>
        </p:sp>
        <p:sp>
          <p:nvSpPr>
            <p:cNvPr id="7" name="Text 4"/>
            <p:cNvSpPr/>
            <p:nvPr/>
          </p:nvSpPr>
          <p:spPr>
            <a:xfrm>
              <a:off x="2587585" y="9146619"/>
              <a:ext cx="611981" cy="107156"/>
            </a:xfrm>
            <a:prstGeom prst="rect">
              <a:avLst/>
            </a:prstGeom>
            <a:noFill/>
            <a:ln/>
          </p:spPr>
          <p:txBody>
            <a:bodyPr wrap="none" lIns="0" tIns="0" rIns="0" bIns="0" rtlCol="0" anchor="t"/>
            <a:lstStyle/>
            <a:p>
              <a:pPr marL="0" indent="0" algn="l">
                <a:lnSpc>
                  <a:spcPts val="800"/>
                </a:lnSpc>
                <a:buNone/>
              </a:pPr>
              <a:r>
                <a:rPr lang="en-US" sz="1050" dirty="0">
                  <a:solidFill>
                    <a:srgbClr val="E0D6DE"/>
                  </a:solidFill>
                  <a:latin typeface="Verdana" panose="020B0604030504040204" pitchFamily="34" charset="0"/>
                  <a:ea typeface="Verdana" panose="020B0604030504040204" pitchFamily="34" charset="0"/>
                  <a:cs typeface="Inter" pitchFamily="34" charset="-120"/>
                </a:rPr>
                <a:t>High School</a:t>
              </a:r>
              <a:endParaRPr lang="en-US" sz="1050" dirty="0">
                <a:latin typeface="Verdana" panose="020B0604030504040204" pitchFamily="34" charset="0"/>
                <a:ea typeface="Verdana" panose="020B0604030504040204" pitchFamily="34" charset="0"/>
              </a:endParaRPr>
            </a:p>
          </p:txBody>
        </p:sp>
        <p:sp>
          <p:nvSpPr>
            <p:cNvPr id="8" name="Shape 5"/>
            <p:cNvSpPr/>
            <p:nvPr/>
          </p:nvSpPr>
          <p:spPr>
            <a:xfrm>
              <a:off x="4178022" y="9146619"/>
              <a:ext cx="107156" cy="107156"/>
            </a:xfrm>
            <a:prstGeom prst="roundRect">
              <a:avLst>
                <a:gd name="adj" fmla="val 17067"/>
              </a:avLst>
            </a:prstGeom>
            <a:solidFill>
              <a:srgbClr val="482C97"/>
            </a:solidFill>
            <a:ln/>
          </p:spPr>
        </p:sp>
        <p:sp>
          <p:nvSpPr>
            <p:cNvPr id="9" name="Text 6"/>
            <p:cNvSpPr/>
            <p:nvPr/>
          </p:nvSpPr>
          <p:spPr>
            <a:xfrm>
              <a:off x="4346138" y="9146619"/>
              <a:ext cx="536019" cy="107156"/>
            </a:xfrm>
            <a:prstGeom prst="rect">
              <a:avLst/>
            </a:prstGeom>
            <a:noFill/>
            <a:ln/>
          </p:spPr>
          <p:txBody>
            <a:bodyPr wrap="none" lIns="0" tIns="0" rIns="0" bIns="0" rtlCol="0" anchor="t"/>
            <a:lstStyle/>
            <a:p>
              <a:pPr marL="0" indent="0" algn="l">
                <a:lnSpc>
                  <a:spcPts val="800"/>
                </a:lnSpc>
                <a:buNone/>
              </a:pPr>
              <a:r>
                <a:rPr lang="en-US" sz="1050" dirty="0">
                  <a:solidFill>
                    <a:srgbClr val="E0D6DE"/>
                  </a:solidFill>
                  <a:latin typeface="Verdana" panose="020B0604030504040204" pitchFamily="34" charset="0"/>
                  <a:ea typeface="Verdana" panose="020B0604030504040204" pitchFamily="34" charset="0"/>
                  <a:cs typeface="Inter" pitchFamily="34" charset="-120"/>
                </a:rPr>
                <a:t>Bachelor's</a:t>
              </a:r>
              <a:endParaRPr lang="en-US" sz="1050" dirty="0">
                <a:latin typeface="Verdana" panose="020B0604030504040204" pitchFamily="34" charset="0"/>
                <a:ea typeface="Verdana" panose="020B0604030504040204" pitchFamily="34" charset="0"/>
              </a:endParaRPr>
            </a:p>
          </p:txBody>
        </p:sp>
        <p:sp>
          <p:nvSpPr>
            <p:cNvPr id="10" name="Shape 7"/>
            <p:cNvSpPr/>
            <p:nvPr/>
          </p:nvSpPr>
          <p:spPr>
            <a:xfrm>
              <a:off x="7011829" y="9146619"/>
              <a:ext cx="107156" cy="107156"/>
            </a:xfrm>
            <a:prstGeom prst="roundRect">
              <a:avLst>
                <a:gd name="adj" fmla="val 17067"/>
              </a:avLst>
            </a:prstGeom>
            <a:solidFill>
              <a:srgbClr val="6643C8"/>
            </a:solidFill>
            <a:ln/>
          </p:spPr>
        </p:sp>
        <p:sp>
          <p:nvSpPr>
            <p:cNvPr id="11" name="Text 8"/>
            <p:cNvSpPr/>
            <p:nvPr/>
          </p:nvSpPr>
          <p:spPr>
            <a:xfrm>
              <a:off x="7179945" y="9146619"/>
              <a:ext cx="438626" cy="107156"/>
            </a:xfrm>
            <a:prstGeom prst="rect">
              <a:avLst/>
            </a:prstGeom>
            <a:noFill/>
            <a:ln/>
          </p:spPr>
          <p:txBody>
            <a:bodyPr wrap="none" lIns="0" tIns="0" rIns="0" bIns="0" rtlCol="0" anchor="t"/>
            <a:lstStyle/>
            <a:p>
              <a:pPr marL="0" indent="0" algn="l">
                <a:lnSpc>
                  <a:spcPts val="800"/>
                </a:lnSpc>
                <a:buNone/>
              </a:pPr>
              <a:r>
                <a:rPr lang="en-US" sz="1050" dirty="0">
                  <a:solidFill>
                    <a:srgbClr val="E0D6DE"/>
                  </a:solidFill>
                  <a:latin typeface="Verdana" panose="020B0604030504040204" pitchFamily="34" charset="0"/>
                  <a:ea typeface="Verdana" panose="020B0604030504040204" pitchFamily="34" charset="0"/>
                  <a:cs typeface="Inter" pitchFamily="34" charset="-120"/>
                </a:rPr>
                <a:t>Master's</a:t>
              </a:r>
              <a:endParaRPr lang="en-US" sz="1050" dirty="0">
                <a:latin typeface="Verdana" panose="020B0604030504040204" pitchFamily="34" charset="0"/>
                <a:ea typeface="Verdana" panose="020B0604030504040204" pitchFamily="34" charset="0"/>
              </a:endParaRPr>
            </a:p>
          </p:txBody>
        </p:sp>
        <p:sp>
          <p:nvSpPr>
            <p:cNvPr id="12" name="Shape 9"/>
            <p:cNvSpPr/>
            <p:nvPr/>
          </p:nvSpPr>
          <p:spPr>
            <a:xfrm>
              <a:off x="9911715" y="9146619"/>
              <a:ext cx="107156" cy="107156"/>
            </a:xfrm>
            <a:prstGeom prst="roundRect">
              <a:avLst>
                <a:gd name="adj" fmla="val 17067"/>
              </a:avLst>
            </a:prstGeom>
            <a:solidFill>
              <a:srgbClr val="937BD8"/>
            </a:solidFill>
            <a:ln/>
          </p:spPr>
        </p:sp>
        <p:sp>
          <p:nvSpPr>
            <p:cNvPr id="13" name="Text 10"/>
            <p:cNvSpPr/>
            <p:nvPr/>
          </p:nvSpPr>
          <p:spPr>
            <a:xfrm>
              <a:off x="10079831" y="9146619"/>
              <a:ext cx="208955" cy="107156"/>
            </a:xfrm>
            <a:prstGeom prst="rect">
              <a:avLst/>
            </a:prstGeom>
            <a:noFill/>
            <a:ln/>
          </p:spPr>
          <p:txBody>
            <a:bodyPr wrap="none" lIns="0" tIns="0" rIns="0" bIns="0" rtlCol="0" anchor="t"/>
            <a:lstStyle/>
            <a:p>
              <a:pPr marL="0" indent="0" algn="l">
                <a:lnSpc>
                  <a:spcPts val="800"/>
                </a:lnSpc>
                <a:buNone/>
              </a:pPr>
              <a:r>
                <a:rPr lang="en-US" sz="1050" dirty="0">
                  <a:solidFill>
                    <a:srgbClr val="E0D6DE"/>
                  </a:solidFill>
                  <a:latin typeface="Verdana" panose="020B0604030504040204" pitchFamily="34" charset="0"/>
                  <a:ea typeface="Verdana" panose="020B0604030504040204" pitchFamily="34" charset="0"/>
                  <a:cs typeface="Inter" pitchFamily="34" charset="-120"/>
                </a:rPr>
                <a:t>PhD</a:t>
              </a:r>
              <a:endParaRPr lang="en-US" sz="1050" dirty="0">
                <a:latin typeface="Verdana" panose="020B0604030504040204" pitchFamily="34" charset="0"/>
                <a:ea typeface="Verdana" panose="020B0604030504040204" pitchFamily="34" charset="0"/>
              </a:endParaRPr>
            </a:p>
          </p:txBody>
        </p:sp>
        <p:sp>
          <p:nvSpPr>
            <p:cNvPr id="14" name="Shape 11"/>
            <p:cNvSpPr/>
            <p:nvPr/>
          </p:nvSpPr>
          <p:spPr>
            <a:xfrm>
              <a:off x="11569065" y="9146619"/>
              <a:ext cx="107156" cy="107156"/>
            </a:xfrm>
            <a:prstGeom prst="roundRect">
              <a:avLst>
                <a:gd name="adj" fmla="val 17067"/>
              </a:avLst>
            </a:prstGeom>
            <a:solidFill>
              <a:srgbClr val="C1B3E9"/>
            </a:solidFill>
            <a:ln/>
          </p:spPr>
        </p:sp>
        <p:sp>
          <p:nvSpPr>
            <p:cNvPr id="15" name="Text 12"/>
            <p:cNvSpPr/>
            <p:nvPr/>
          </p:nvSpPr>
          <p:spPr>
            <a:xfrm>
              <a:off x="11737181" y="9146619"/>
              <a:ext cx="581620" cy="107156"/>
            </a:xfrm>
            <a:prstGeom prst="rect">
              <a:avLst/>
            </a:prstGeom>
            <a:noFill/>
            <a:ln/>
          </p:spPr>
          <p:txBody>
            <a:bodyPr wrap="none" lIns="0" tIns="0" rIns="0" bIns="0" rtlCol="0" anchor="t"/>
            <a:lstStyle/>
            <a:p>
              <a:pPr marL="0" indent="0" algn="l">
                <a:lnSpc>
                  <a:spcPts val="800"/>
                </a:lnSpc>
                <a:buNone/>
              </a:pPr>
              <a:r>
                <a:rPr lang="en-US" sz="1050" dirty="0">
                  <a:solidFill>
                    <a:srgbClr val="E0D6DE"/>
                  </a:solidFill>
                  <a:latin typeface="Verdana" panose="020B0604030504040204" pitchFamily="34" charset="0"/>
                  <a:ea typeface="Verdana" panose="020B0604030504040204" pitchFamily="34" charset="0"/>
                  <a:cs typeface="Inter" pitchFamily="34" charset="-120"/>
                </a:rPr>
                <a:t>Associate's</a:t>
              </a:r>
              <a:endParaRPr lang="en-US" sz="1050" dirty="0">
                <a:latin typeface="Verdana" panose="020B0604030504040204" pitchFamily="34" charset="0"/>
                <a:ea typeface="Verdana" panose="020B0604030504040204" pitchFamily="34" charset="0"/>
              </a:endParaRPr>
            </a:p>
          </p:txBody>
        </p:sp>
      </p:grpSp>
      <p:sp>
        <p:nvSpPr>
          <p:cNvPr id="16" name="Text 13"/>
          <p:cNvSpPr/>
          <p:nvPr/>
        </p:nvSpPr>
        <p:spPr>
          <a:xfrm>
            <a:off x="428625" y="5402853"/>
            <a:ext cx="13773150" cy="630024"/>
          </a:xfrm>
          <a:prstGeom prst="rect">
            <a:avLst/>
          </a:prstGeom>
          <a:noFill/>
          <a:ln/>
        </p:spPr>
        <p:txBody>
          <a:bodyPr wrap="square" lIns="0" tIns="0" rIns="0" bIns="0" rtlCol="0" anchor="t"/>
          <a:lstStyle/>
          <a:p>
            <a:pPr marL="0" indent="0" algn="l">
              <a:lnSpc>
                <a:spcPct val="1500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Surprisingly, employees holding Master's degrees exhibit the highest attrition count with 80 individuals leaving, suggesting that this highly skilled group might be seeking advanced career opportunities or facing challenges in growth within Homecrew. In contrast, PhD holders appear to be the most stable group, with 70 attritted out of 274 total PhD employees, indicating better retention within this segment. High School and Bachelor's degree holders also show notable attrition, pointing to a broader issue across various educational backgrounds. This data suggests a need to invest more in clear career growth pathways, advanced training, and challenging opportunities specifically for employees with mid-level education (Master's and Bachelor's) to improve their retention rates</a:t>
            </a:r>
            <a:r>
              <a:rPr lang="en-US" sz="700" dirty="0">
                <a:solidFill>
                  <a:srgbClr val="E0D6DE"/>
                </a:solidFill>
                <a:latin typeface="Verdana" panose="020B0604030504040204" pitchFamily="34" charset="0"/>
                <a:ea typeface="Verdana" panose="020B0604030504040204" pitchFamily="34" charset="0"/>
                <a:cs typeface="Inter" pitchFamily="34" charset="-120"/>
              </a:rPr>
              <a:t>.</a:t>
            </a:r>
            <a:endParaRPr lang="en-US" sz="700" dirty="0">
              <a:latin typeface="Verdana" panose="020B0604030504040204" pitchFamily="34" charset="0"/>
              <a:ea typeface="Verdana" panose="020B0604030504040204" pitchFamily="34" charset="0"/>
            </a:endParaRPr>
          </a:p>
        </p:txBody>
      </p:sp>
      <p:pic>
        <p:nvPicPr>
          <p:cNvPr id="19" name="Image 0" descr="preencoded.png">
            <a:extLst>
              <a:ext uri="{FF2B5EF4-FFF2-40B4-BE49-F238E27FC236}">
                <a16:creationId xmlns:a16="http://schemas.microsoft.com/office/drawing/2014/main" id="{ACCF27CA-82BA-1044-0CED-A661DF116249}"/>
              </a:ext>
            </a:extLst>
          </p:cNvPr>
          <p:cNvPicPr>
            <a:picLocks noChangeAspect="1"/>
          </p:cNvPicPr>
          <p:nvPr/>
        </p:nvPicPr>
        <p:blipFill>
          <a:blip r:embed="rId3"/>
          <a:stretch>
            <a:fillRect/>
          </a:stretch>
        </p:blipFill>
        <p:spPr>
          <a:xfrm>
            <a:off x="1161158" y="2118063"/>
            <a:ext cx="8640366" cy="28658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32090" y="365760"/>
            <a:ext cx="5336977" cy="436483"/>
          </a:xfrm>
          <a:prstGeom prst="rect">
            <a:avLst/>
          </a:prstGeom>
          <a:noFill/>
          <a:ln/>
        </p:spPr>
        <p:txBody>
          <a:bodyPr wrap="none" lIns="0" tIns="0" rIns="0" bIns="0" rtlCol="0" anchor="t"/>
          <a:lstStyle/>
          <a:p>
            <a:pPr marL="0" indent="0" algn="l">
              <a:lnSpc>
                <a:spcPts val="3400"/>
              </a:lnSpc>
              <a:buNone/>
            </a:pPr>
            <a:r>
              <a:rPr lang="en-US" sz="3200" b="1" dirty="0">
                <a:solidFill>
                  <a:srgbClr val="FF8AAF"/>
                </a:solidFill>
                <a:latin typeface="Verdana" panose="020B0604030504040204" pitchFamily="34" charset="0"/>
                <a:ea typeface="Verdana" panose="020B0604030504040204" pitchFamily="34" charset="0"/>
                <a:cs typeface="Petrona Bold" pitchFamily="34" charset="-120"/>
              </a:rPr>
              <a:t>Total Employees by Attrition Rate</a:t>
            </a:r>
            <a:endParaRPr lang="en-US" sz="3200" dirty="0">
              <a:latin typeface="Verdana" panose="020B0604030504040204" pitchFamily="34" charset="0"/>
              <a:ea typeface="Verdana" panose="020B0604030504040204" pitchFamily="34" charset="0"/>
            </a:endParaRPr>
          </a:p>
        </p:txBody>
      </p:sp>
      <p:sp>
        <p:nvSpPr>
          <p:cNvPr id="3" name="Text 1"/>
          <p:cNvSpPr/>
          <p:nvPr/>
        </p:nvSpPr>
        <p:spPr>
          <a:xfrm>
            <a:off x="532090" y="1001673"/>
            <a:ext cx="4187666" cy="349091"/>
          </a:xfrm>
          <a:prstGeom prst="rect">
            <a:avLst/>
          </a:prstGeom>
          <a:noFill/>
          <a:ln/>
        </p:spPr>
        <p:txBody>
          <a:bodyPr wrap="none" lIns="0" tIns="0" rIns="0" bIns="0" rtlCol="0" anchor="t"/>
          <a:lstStyle/>
          <a:p>
            <a:pPr marL="0" indent="0" algn="l">
              <a:lnSpc>
                <a:spcPts val="2700"/>
              </a:lnSpc>
              <a:buNone/>
            </a:pPr>
            <a:r>
              <a:rPr lang="en-US" sz="2800" b="1" dirty="0">
                <a:solidFill>
                  <a:srgbClr val="FF8AAF"/>
                </a:solidFill>
                <a:latin typeface="Verdana" panose="020B0604030504040204" pitchFamily="34" charset="0"/>
                <a:ea typeface="Verdana" panose="020B0604030504040204" pitchFamily="34" charset="0"/>
                <a:cs typeface="Petrona Bold" pitchFamily="34" charset="-120"/>
              </a:rPr>
              <a:t>How Balanced Is Our Workforce?</a:t>
            </a:r>
            <a:endParaRPr lang="en-US" sz="2800" dirty="0">
              <a:latin typeface="Verdana" panose="020B0604030504040204" pitchFamily="34" charset="0"/>
              <a:ea typeface="Verdana" panose="020B0604030504040204" pitchFamily="34" charset="0"/>
            </a:endParaRPr>
          </a:p>
        </p:txBody>
      </p:sp>
      <p:sp>
        <p:nvSpPr>
          <p:cNvPr id="4" name="Text 2"/>
          <p:cNvSpPr/>
          <p:nvPr/>
        </p:nvSpPr>
        <p:spPr>
          <a:xfrm>
            <a:off x="532090" y="1669852"/>
            <a:ext cx="6620828" cy="851059"/>
          </a:xfrm>
          <a:prstGeom prst="rect">
            <a:avLst/>
          </a:prstGeom>
          <a:noFill/>
          <a:ln/>
        </p:spPr>
        <p:txBody>
          <a:bodyPr wrap="square" lIns="0" tIns="0" rIns="0" bIns="0" rtlCol="0" anchor="t"/>
          <a:lstStyle/>
          <a:p>
            <a:pPr marL="0" indent="0" algn="l">
              <a:lnSpc>
                <a:spcPct val="1500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Maintaining a stable workforce headcount of 1500 employees is crucial for Homecrew's operational continuity and strategic growth. While the overall number of employees has remained consistent, the persistent attrition rate of approximately 20% signifies a constant churn that can negatively impact productivity, institutional knowledge, and recruitment costs.</a:t>
            </a:r>
            <a:endParaRPr lang="en-US" dirty="0">
              <a:latin typeface="Verdana" panose="020B0604030504040204" pitchFamily="34" charset="0"/>
              <a:ea typeface="Verdana" panose="020B0604030504040204" pitchFamily="34" charset="0"/>
            </a:endParaRPr>
          </a:p>
        </p:txBody>
      </p:sp>
      <p:sp>
        <p:nvSpPr>
          <p:cNvPr id="5" name="Text 3"/>
          <p:cNvSpPr/>
          <p:nvPr/>
        </p:nvSpPr>
        <p:spPr>
          <a:xfrm>
            <a:off x="489809" y="4697107"/>
            <a:ext cx="6620828" cy="851059"/>
          </a:xfrm>
          <a:prstGeom prst="rect">
            <a:avLst/>
          </a:prstGeom>
          <a:noFill/>
          <a:ln/>
        </p:spPr>
        <p:txBody>
          <a:bodyPr wrap="square" lIns="0" tIns="0" rIns="0" bIns="0" rtlCol="0" anchor="t"/>
          <a:lstStyle/>
          <a:p>
            <a:pPr marL="0" indent="0" algn="l">
              <a:lnSpc>
                <a:spcPct val="1500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Attrition is no longer just an HR concern; it has become a critical factor directly influencing workforce planning. High turnover can lead to understaffing, increased workload for remaining employees, and a loss of specialized skills. It also incurs substantial costs related to recruitment, onboarding, and training new hires, not to mention the indirect costs associated with reduced morale and productivity.</a:t>
            </a:r>
            <a:endParaRPr lang="en-US" dirty="0">
              <a:latin typeface="Verdana" panose="020B0604030504040204" pitchFamily="34" charset="0"/>
              <a:ea typeface="Verdana" panose="020B0604030504040204" pitchFamily="34" charset="0"/>
            </a:endParaRPr>
          </a:p>
        </p:txBody>
      </p:sp>
      <p:pic>
        <p:nvPicPr>
          <p:cNvPr id="6" name="Image 0" descr="preencoded.png"/>
          <p:cNvPicPr>
            <a:picLocks noChangeAspect="1"/>
          </p:cNvPicPr>
          <p:nvPr/>
        </p:nvPicPr>
        <p:blipFill>
          <a:blip r:embed="rId3"/>
          <a:stretch>
            <a:fillRect/>
          </a:stretch>
        </p:blipFill>
        <p:spPr>
          <a:xfrm>
            <a:off x="8398933" y="584000"/>
            <a:ext cx="5994400" cy="7391599"/>
          </a:xfrm>
          <a:prstGeom prst="rect">
            <a:avLst/>
          </a:prstGeom>
        </p:spPr>
      </p:pic>
      <p:sp>
        <p:nvSpPr>
          <p:cNvPr id="7" name="Text 4"/>
          <p:cNvSpPr/>
          <p:nvPr/>
        </p:nvSpPr>
        <p:spPr>
          <a:xfrm>
            <a:off x="532090" y="8619649"/>
            <a:ext cx="13566219" cy="638294"/>
          </a:xfrm>
          <a:prstGeom prst="rect">
            <a:avLst/>
          </a:prstGeom>
          <a:noFill/>
          <a:ln/>
        </p:spPr>
        <p:txBody>
          <a:bodyPr wrap="square" lIns="0" tIns="0" rIns="0" bIns="0" rtlCol="0" anchor="t"/>
          <a:lstStyle/>
          <a:p>
            <a:pPr marL="0" indent="0" algn="l">
              <a:lnSpc>
                <a:spcPts val="1650"/>
              </a:lnSpc>
              <a:buNone/>
            </a:pPr>
            <a:r>
              <a:rPr lang="en-US" sz="1100" dirty="0">
                <a:solidFill>
                  <a:srgbClr val="E0D6DE"/>
                </a:solidFill>
                <a:latin typeface="Verdana" panose="020B0604030504040204" pitchFamily="34" charset="0"/>
                <a:ea typeface="Verdana" panose="020B0604030504040204" pitchFamily="34" charset="0"/>
                <a:cs typeface="Inter" pitchFamily="34" charset="-120"/>
              </a:rPr>
              <a:t>Therefore, active tracking and the implementation of proactive prevention mechanisms are not just beneficial but absolutely necessary. This includes continuous monitoring of attrition metrics, identifying early warning signs of disengagement, and developing targeted interventions to retain valuable talent. By focusing on these mechanisms, Homecrew can move from a reactive stance to a proactive one, fostering a more stable and engaged workforce.</a:t>
            </a:r>
            <a:endParaRPr lang="en-US" sz="1100" dirty="0">
              <a:latin typeface="Verdana" panose="020B0604030504040204" pitchFamily="34" charset="0"/>
              <a:ea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03302" y="483513"/>
            <a:ext cx="5800963" cy="576977"/>
          </a:xfrm>
          <a:prstGeom prst="rect">
            <a:avLst/>
          </a:prstGeom>
          <a:noFill/>
          <a:ln/>
        </p:spPr>
        <p:txBody>
          <a:bodyPr wrap="none" lIns="0" tIns="0" rIns="0" bIns="0" rtlCol="0" anchor="t"/>
          <a:lstStyle/>
          <a:p>
            <a:pPr marL="0" indent="0" algn="l">
              <a:lnSpc>
                <a:spcPts val="4500"/>
              </a:lnSpc>
              <a:buNone/>
            </a:pPr>
            <a:r>
              <a:rPr lang="en-US" sz="3600" b="1" dirty="0">
                <a:solidFill>
                  <a:srgbClr val="FF8AAF"/>
                </a:solidFill>
                <a:latin typeface="Petrona Bold" pitchFamily="34" charset="0"/>
                <a:ea typeface="Petrona Bold" pitchFamily="34" charset="-122"/>
                <a:cs typeface="Petrona Bold" pitchFamily="34" charset="-120"/>
              </a:rPr>
              <a:t>Key Influencers of Attrition</a:t>
            </a:r>
            <a:endParaRPr lang="en-US" sz="3600" dirty="0"/>
          </a:p>
        </p:txBody>
      </p:sp>
      <p:sp>
        <p:nvSpPr>
          <p:cNvPr id="3" name="Text 1"/>
          <p:cNvSpPr/>
          <p:nvPr/>
        </p:nvSpPr>
        <p:spPr>
          <a:xfrm>
            <a:off x="703302" y="1324213"/>
            <a:ext cx="3820954" cy="461486"/>
          </a:xfrm>
          <a:prstGeom prst="rect">
            <a:avLst/>
          </a:prstGeom>
          <a:noFill/>
          <a:ln/>
        </p:spPr>
        <p:txBody>
          <a:bodyPr wrap="none" lIns="0" tIns="0" rIns="0" bIns="0" rtlCol="0" anchor="t"/>
          <a:lstStyle/>
          <a:p>
            <a:pPr marL="0" indent="0" algn="l">
              <a:lnSpc>
                <a:spcPts val="3600"/>
              </a:lnSpc>
              <a:buNone/>
            </a:pPr>
            <a:r>
              <a:rPr lang="en-US" sz="2900" b="1" dirty="0">
                <a:solidFill>
                  <a:srgbClr val="FF8AAF"/>
                </a:solidFill>
                <a:latin typeface="Petrona Bold" pitchFamily="34" charset="0"/>
                <a:ea typeface="Petrona Bold" pitchFamily="34" charset="-122"/>
                <a:cs typeface="Petrona Bold" pitchFamily="34" charset="-120"/>
              </a:rPr>
              <a:t>What Drives Attrition?</a:t>
            </a:r>
            <a:endParaRPr lang="en-US" sz="2900" dirty="0"/>
          </a:p>
        </p:txBody>
      </p:sp>
      <p:sp>
        <p:nvSpPr>
          <p:cNvPr id="4" name="Text 2"/>
          <p:cNvSpPr/>
          <p:nvPr/>
        </p:nvSpPr>
        <p:spPr>
          <a:xfrm>
            <a:off x="703302" y="2049423"/>
            <a:ext cx="13223796" cy="562689"/>
          </a:xfrm>
          <a:prstGeom prst="rect">
            <a:avLst/>
          </a:prstGeom>
          <a:noFill/>
          <a:ln/>
        </p:spPr>
        <p:txBody>
          <a:bodyPr wrap="square" lIns="0" tIns="0" rIns="0" bIns="0" rtlCol="0" anchor="t"/>
          <a:lstStyle/>
          <a:p>
            <a:pPr marL="0" indent="0" algn="l">
              <a:lnSpc>
                <a:spcPts val="2200"/>
              </a:lnSpc>
              <a:buNone/>
            </a:pPr>
            <a:r>
              <a:rPr lang="en-US" dirty="0">
                <a:solidFill>
                  <a:srgbClr val="E0D6DE"/>
                </a:solidFill>
                <a:latin typeface="Verdana" panose="020B0604030504040204" pitchFamily="34" charset="0"/>
                <a:ea typeface="Verdana" panose="020B0604030504040204" pitchFamily="34" charset="0"/>
                <a:cs typeface="Inter" pitchFamily="34" charset="-120"/>
              </a:rPr>
              <a:t>Beyond demographic factors, understanding the underlying drivers of attrition is paramount. This insight reveals a significant correlation between employee performance ratings and their likelihood to leave Homecrew.</a:t>
            </a:r>
            <a:endParaRPr lang="en-US" dirty="0">
              <a:latin typeface="Verdana" panose="020B0604030504040204" pitchFamily="34" charset="0"/>
              <a:ea typeface="Verdana" panose="020B0604030504040204" pitchFamily="34" charset="0"/>
            </a:endParaRPr>
          </a:p>
        </p:txBody>
      </p:sp>
      <p:sp>
        <p:nvSpPr>
          <p:cNvPr id="5" name="Shape 3"/>
          <p:cNvSpPr/>
          <p:nvPr/>
        </p:nvSpPr>
        <p:spPr>
          <a:xfrm>
            <a:off x="703302" y="2809875"/>
            <a:ext cx="13223796" cy="1492567"/>
          </a:xfrm>
          <a:prstGeom prst="roundRect">
            <a:avLst>
              <a:gd name="adj" fmla="val 4948"/>
            </a:avLst>
          </a:prstGeom>
          <a:solidFill>
            <a:srgbClr val="450707"/>
          </a:solidFill>
          <a:ln/>
        </p:spPr>
      </p:sp>
      <p:pic>
        <p:nvPicPr>
          <p:cNvPr id="6" name="Image 0" descr="preencoded.png"/>
          <p:cNvPicPr>
            <a:picLocks noChangeAspect="1"/>
          </p:cNvPicPr>
          <p:nvPr/>
        </p:nvPicPr>
        <p:blipFill>
          <a:blip r:embed="rId3"/>
          <a:stretch>
            <a:fillRect/>
          </a:stretch>
        </p:blipFill>
        <p:spPr>
          <a:xfrm>
            <a:off x="879038" y="3033355"/>
            <a:ext cx="288369" cy="230743"/>
          </a:xfrm>
          <a:prstGeom prst="rect">
            <a:avLst/>
          </a:prstGeom>
        </p:spPr>
      </p:pic>
      <p:sp>
        <p:nvSpPr>
          <p:cNvPr id="7" name="Text 4"/>
          <p:cNvSpPr/>
          <p:nvPr/>
        </p:nvSpPr>
        <p:spPr>
          <a:xfrm>
            <a:off x="1343144" y="3029545"/>
            <a:ext cx="2307788" cy="288369"/>
          </a:xfrm>
          <a:prstGeom prst="rect">
            <a:avLst/>
          </a:prstGeom>
          <a:noFill/>
          <a:ln/>
        </p:spPr>
        <p:txBody>
          <a:bodyPr wrap="none" lIns="0" tIns="0" rIns="0" bIns="0" rtlCol="0" anchor="t"/>
          <a:lstStyle/>
          <a:p>
            <a:pPr marL="0" indent="0" algn="l">
              <a:lnSpc>
                <a:spcPts val="2250"/>
              </a:lnSpc>
              <a:buNone/>
            </a:pPr>
            <a:r>
              <a:rPr lang="en-US" sz="1800" b="1" dirty="0">
                <a:solidFill>
                  <a:srgbClr val="FFFFFF"/>
                </a:solidFill>
                <a:latin typeface="Petrona Bold" pitchFamily="34" charset="0"/>
                <a:ea typeface="Petrona Bold" pitchFamily="34" charset="-122"/>
                <a:cs typeface="Petrona Bold" pitchFamily="34" charset="-120"/>
              </a:rPr>
              <a:t>Critical Insight:</a:t>
            </a:r>
            <a:endParaRPr lang="en-US" sz="1800" dirty="0"/>
          </a:p>
        </p:txBody>
      </p:sp>
      <p:sp>
        <p:nvSpPr>
          <p:cNvPr id="8" name="Text 5"/>
          <p:cNvSpPr/>
          <p:nvPr/>
        </p:nvSpPr>
        <p:spPr>
          <a:xfrm>
            <a:off x="1343144" y="3493651"/>
            <a:ext cx="12408218" cy="562689"/>
          </a:xfrm>
          <a:prstGeom prst="rect">
            <a:avLst/>
          </a:prstGeom>
          <a:noFill/>
          <a:ln/>
        </p:spPr>
        <p:txBody>
          <a:bodyPr wrap="square" lIns="0" tIns="0" rIns="0" bIns="0" rtlCol="0" anchor="t"/>
          <a:lstStyle/>
          <a:p>
            <a:pPr marL="0" indent="0" algn="l">
              <a:lnSpc>
                <a:spcPts val="2200"/>
              </a:lnSpc>
              <a:buNone/>
            </a:pPr>
            <a:r>
              <a:rPr lang="en-US" sz="1350" dirty="0">
                <a:solidFill>
                  <a:srgbClr val="FFFFFF"/>
                </a:solidFill>
                <a:latin typeface="Inter" pitchFamily="34" charset="0"/>
                <a:ea typeface="Inter" pitchFamily="34" charset="-122"/>
                <a:cs typeface="Inter" pitchFamily="34" charset="-120"/>
              </a:rPr>
              <a:t>Employees with </a:t>
            </a:r>
            <a:r>
              <a:rPr lang="en-US" sz="1350" b="1" dirty="0">
                <a:solidFill>
                  <a:srgbClr val="FFFFFF"/>
                </a:solidFill>
                <a:latin typeface="Inter" pitchFamily="34" charset="0"/>
                <a:ea typeface="Inter" pitchFamily="34" charset="-122"/>
                <a:cs typeface="Inter" pitchFamily="34" charset="-120"/>
              </a:rPr>
              <a:t>Performance Rating ≤ 1</a:t>
            </a:r>
            <a:r>
              <a:rPr lang="en-US" sz="1350" dirty="0">
                <a:solidFill>
                  <a:srgbClr val="FFFFFF"/>
                </a:solidFill>
                <a:latin typeface="Inter" pitchFamily="34" charset="0"/>
                <a:ea typeface="Inter" pitchFamily="34" charset="-122"/>
                <a:cs typeface="Inter" pitchFamily="34" charset="-120"/>
              </a:rPr>
              <a:t> are </a:t>
            </a:r>
            <a:r>
              <a:rPr lang="en-US" sz="1350" b="1" dirty="0">
                <a:solidFill>
                  <a:srgbClr val="FFFFFF"/>
                </a:solidFill>
                <a:latin typeface="Inter" pitchFamily="34" charset="0"/>
                <a:ea typeface="Inter" pitchFamily="34" charset="-122"/>
                <a:cs typeface="Inter" pitchFamily="34" charset="-120"/>
              </a:rPr>
              <a:t>1.65x</a:t>
            </a:r>
            <a:r>
              <a:rPr lang="en-US" sz="1350" dirty="0">
                <a:solidFill>
                  <a:srgbClr val="FFFFFF"/>
                </a:solidFill>
                <a:latin typeface="Inter" pitchFamily="34" charset="0"/>
                <a:ea typeface="Inter" pitchFamily="34" charset="-122"/>
                <a:cs typeface="Inter" pitchFamily="34" charset="-120"/>
              </a:rPr>
              <a:t> more likely to attrit. This finding is a strong indicator that dissatisfaction with performance, or the way performance is managed, is a major contributor to employee turnover.</a:t>
            </a:r>
            <a:endParaRPr lang="en-US" sz="1350" dirty="0"/>
          </a:p>
        </p:txBody>
      </p:sp>
      <p:sp>
        <p:nvSpPr>
          <p:cNvPr id="9" name="Text 6"/>
          <p:cNvSpPr/>
          <p:nvPr/>
        </p:nvSpPr>
        <p:spPr>
          <a:xfrm>
            <a:off x="771882" y="4381439"/>
            <a:ext cx="13223796" cy="281345"/>
          </a:xfrm>
          <a:prstGeom prst="rect">
            <a:avLst/>
          </a:prstGeom>
          <a:noFill/>
          <a:ln/>
        </p:spPr>
        <p:txBody>
          <a:bodyPr wrap="none" lIns="0" tIns="0" rIns="0" bIns="0" rtlCol="0" anchor="t"/>
          <a:lstStyle/>
          <a:p>
            <a:pPr marL="0" indent="0" algn="l">
              <a:lnSpc>
                <a:spcPts val="22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This correlation highlights a crucial area for intervention within Homecrew's performance management system. </a:t>
            </a:r>
          </a:p>
          <a:p>
            <a:pPr marL="0" indent="0" algn="l">
              <a:lnSpc>
                <a:spcPts val="2200"/>
              </a:lnSpc>
              <a:buNone/>
            </a:pPr>
            <a:r>
              <a:rPr lang="en-US" sz="1600" dirty="0">
                <a:solidFill>
                  <a:srgbClr val="E0D6DE"/>
                </a:solidFill>
                <a:latin typeface="Verdana" panose="020B0604030504040204" pitchFamily="34" charset="0"/>
                <a:ea typeface="Verdana" panose="020B0604030504040204" pitchFamily="34" charset="0"/>
                <a:cs typeface="Inter" pitchFamily="34" charset="-120"/>
              </a:rPr>
              <a:t>It indicates the need for:</a:t>
            </a:r>
            <a:endParaRPr lang="en-US" sz="1600" dirty="0">
              <a:latin typeface="Verdana" panose="020B0604030504040204" pitchFamily="34" charset="0"/>
              <a:ea typeface="Verdana" panose="020B0604030504040204" pitchFamily="34" charset="0"/>
            </a:endParaRPr>
          </a:p>
        </p:txBody>
      </p:sp>
      <p:sp>
        <p:nvSpPr>
          <p:cNvPr id="10" name="Shape 7"/>
          <p:cNvSpPr/>
          <p:nvPr/>
        </p:nvSpPr>
        <p:spPr>
          <a:xfrm>
            <a:off x="703302" y="4979313"/>
            <a:ext cx="4290774" cy="2767489"/>
          </a:xfrm>
          <a:prstGeom prst="roundRect">
            <a:avLst>
              <a:gd name="adj" fmla="val 3965"/>
            </a:avLst>
          </a:prstGeom>
          <a:solidFill>
            <a:srgbClr val="0C0524">
              <a:alpha val="95000"/>
            </a:srgbClr>
          </a:solidFill>
          <a:ln w="22860">
            <a:solidFill>
              <a:srgbClr val="48367C"/>
            </a:solidFill>
            <a:prstDash val="solid"/>
          </a:ln>
        </p:spPr>
      </p:sp>
      <p:pic>
        <p:nvPicPr>
          <p:cNvPr id="11" name="Image 1" descr="preencoded.png"/>
          <p:cNvPicPr>
            <a:picLocks noChangeAspect="1"/>
          </p:cNvPicPr>
          <p:nvPr/>
        </p:nvPicPr>
        <p:blipFill>
          <a:blip r:embed="rId4"/>
          <a:stretch>
            <a:fillRect/>
          </a:stretch>
        </p:blipFill>
        <p:spPr>
          <a:xfrm>
            <a:off x="680442" y="4979313"/>
            <a:ext cx="91440" cy="2767489"/>
          </a:xfrm>
          <a:prstGeom prst="rect">
            <a:avLst/>
          </a:prstGeom>
        </p:spPr>
      </p:pic>
      <p:sp>
        <p:nvSpPr>
          <p:cNvPr id="12" name="Text 8"/>
          <p:cNvSpPr/>
          <p:nvPr/>
        </p:nvSpPr>
        <p:spPr>
          <a:xfrm>
            <a:off x="970478" y="5177909"/>
            <a:ext cx="2983825" cy="288369"/>
          </a:xfrm>
          <a:prstGeom prst="rect">
            <a:avLst/>
          </a:prstGeom>
          <a:noFill/>
          <a:ln/>
        </p:spPr>
        <p:txBody>
          <a:bodyPr wrap="none" lIns="0" tIns="0" rIns="0" bIns="0" rtlCol="0" anchor="t"/>
          <a:lstStyle/>
          <a:p>
            <a:pPr marL="0" indent="0" algn="l">
              <a:lnSpc>
                <a:spcPts val="2250"/>
              </a:lnSpc>
              <a:buNone/>
            </a:pPr>
            <a:r>
              <a:rPr lang="en-US" sz="1800" b="1" dirty="0">
                <a:solidFill>
                  <a:srgbClr val="E0D6DE"/>
                </a:solidFill>
                <a:latin typeface="Petrona Bold" pitchFamily="34" charset="0"/>
                <a:ea typeface="Petrona Bold" pitchFamily="34" charset="-122"/>
                <a:cs typeface="Petrona Bold" pitchFamily="34" charset="-120"/>
              </a:rPr>
              <a:t>Improved Feedback Systems</a:t>
            </a:r>
            <a:endParaRPr lang="en-US" sz="1800" dirty="0"/>
          </a:p>
        </p:txBody>
      </p:sp>
      <p:sp>
        <p:nvSpPr>
          <p:cNvPr id="13" name="Text 9"/>
          <p:cNvSpPr/>
          <p:nvPr/>
        </p:nvSpPr>
        <p:spPr>
          <a:xfrm>
            <a:off x="970478" y="5571768"/>
            <a:ext cx="3825002" cy="1969413"/>
          </a:xfrm>
          <a:prstGeom prst="rect">
            <a:avLst/>
          </a:prstGeom>
          <a:noFill/>
          <a:ln/>
        </p:spPr>
        <p:txBody>
          <a:bodyPr wrap="square" lIns="0" tIns="0" rIns="0" bIns="0" rtlCol="0" anchor="t"/>
          <a:lstStyle/>
          <a:p>
            <a:pPr marL="0" indent="0" algn="l">
              <a:lnSpc>
                <a:spcPts val="2200"/>
              </a:lnSpc>
              <a:buNone/>
            </a:pPr>
            <a:r>
              <a:rPr lang="en-US" sz="1200" dirty="0">
                <a:solidFill>
                  <a:srgbClr val="E0D6DE"/>
                </a:solidFill>
                <a:latin typeface="Verdana" panose="020B0604030504040204" pitchFamily="34" charset="0"/>
                <a:ea typeface="Verdana" panose="020B0604030504040204" pitchFamily="34" charset="0"/>
                <a:cs typeface="Inter" pitchFamily="34" charset="-120"/>
              </a:rPr>
              <a:t>Establishing clear, consistent, and constructive feedback channels can help employees understand their performance better and feel more supported in their roles. This should include regular one-on-ones, transparent performance reviews, and opportunities for 360-degree feedback.</a:t>
            </a:r>
            <a:endParaRPr lang="en-US" sz="1200" dirty="0">
              <a:latin typeface="Verdana" panose="020B0604030504040204" pitchFamily="34" charset="0"/>
              <a:ea typeface="Verdana" panose="020B0604030504040204" pitchFamily="34" charset="0"/>
            </a:endParaRPr>
          </a:p>
        </p:txBody>
      </p:sp>
      <p:sp>
        <p:nvSpPr>
          <p:cNvPr id="14" name="Shape 10"/>
          <p:cNvSpPr/>
          <p:nvPr/>
        </p:nvSpPr>
        <p:spPr>
          <a:xfrm>
            <a:off x="5169813" y="4979313"/>
            <a:ext cx="4290774" cy="2767489"/>
          </a:xfrm>
          <a:prstGeom prst="roundRect">
            <a:avLst>
              <a:gd name="adj" fmla="val 3965"/>
            </a:avLst>
          </a:prstGeom>
          <a:solidFill>
            <a:srgbClr val="0C0524">
              <a:alpha val="95000"/>
            </a:srgbClr>
          </a:solidFill>
          <a:ln w="22860">
            <a:solidFill>
              <a:srgbClr val="48367C"/>
            </a:solidFill>
            <a:prstDash val="solid"/>
          </a:ln>
        </p:spPr>
      </p:sp>
      <p:pic>
        <p:nvPicPr>
          <p:cNvPr id="15" name="Image 2" descr="preencoded.png"/>
          <p:cNvPicPr>
            <a:picLocks noChangeAspect="1"/>
          </p:cNvPicPr>
          <p:nvPr/>
        </p:nvPicPr>
        <p:blipFill>
          <a:blip r:embed="rId4"/>
          <a:stretch>
            <a:fillRect/>
          </a:stretch>
        </p:blipFill>
        <p:spPr>
          <a:xfrm>
            <a:off x="5146953" y="4979313"/>
            <a:ext cx="91440" cy="2767489"/>
          </a:xfrm>
          <a:prstGeom prst="rect">
            <a:avLst/>
          </a:prstGeom>
        </p:spPr>
      </p:pic>
      <p:sp>
        <p:nvSpPr>
          <p:cNvPr id="16" name="Text 11"/>
          <p:cNvSpPr/>
          <p:nvPr/>
        </p:nvSpPr>
        <p:spPr>
          <a:xfrm>
            <a:off x="5436989" y="5177909"/>
            <a:ext cx="3825002" cy="576739"/>
          </a:xfrm>
          <a:prstGeom prst="rect">
            <a:avLst/>
          </a:prstGeom>
          <a:noFill/>
          <a:ln/>
        </p:spPr>
        <p:txBody>
          <a:bodyPr wrap="square" lIns="0" tIns="0" rIns="0" bIns="0" rtlCol="0" anchor="t"/>
          <a:lstStyle/>
          <a:p>
            <a:pPr marL="0" indent="0" algn="l">
              <a:lnSpc>
                <a:spcPts val="2250"/>
              </a:lnSpc>
              <a:buNone/>
            </a:pPr>
            <a:r>
              <a:rPr lang="en-US" sz="1800" b="1" dirty="0">
                <a:solidFill>
                  <a:srgbClr val="E0D6DE"/>
                </a:solidFill>
                <a:latin typeface="Petrona Bold" pitchFamily="34" charset="0"/>
                <a:ea typeface="Petrona Bold" pitchFamily="34" charset="-122"/>
                <a:cs typeface="Petrona Bold" pitchFamily="34" charset="-120"/>
              </a:rPr>
              <a:t>Coaching vs. Punitive Performance Management</a:t>
            </a:r>
            <a:endParaRPr lang="en-US" sz="1800" dirty="0"/>
          </a:p>
        </p:txBody>
      </p:sp>
      <p:sp>
        <p:nvSpPr>
          <p:cNvPr id="17" name="Text 12"/>
          <p:cNvSpPr/>
          <p:nvPr/>
        </p:nvSpPr>
        <p:spPr>
          <a:xfrm>
            <a:off x="5436989" y="5860137"/>
            <a:ext cx="3825002" cy="1688068"/>
          </a:xfrm>
          <a:prstGeom prst="rect">
            <a:avLst/>
          </a:prstGeom>
          <a:noFill/>
          <a:ln/>
        </p:spPr>
        <p:txBody>
          <a:bodyPr wrap="square" lIns="0" tIns="0" rIns="0" bIns="0" rtlCol="0" anchor="t"/>
          <a:lstStyle/>
          <a:p>
            <a:pPr marL="0" indent="0" algn="l">
              <a:lnSpc>
                <a:spcPts val="2200"/>
              </a:lnSpc>
              <a:buNone/>
            </a:pPr>
            <a:r>
              <a:rPr lang="en-US" sz="1200" dirty="0">
                <a:solidFill>
                  <a:srgbClr val="E0D6DE"/>
                </a:solidFill>
                <a:latin typeface="Verdana" panose="020B0604030504040204" pitchFamily="34" charset="0"/>
                <a:ea typeface="Verdana" panose="020B0604030504040204" pitchFamily="34" charset="0"/>
                <a:cs typeface="Inter" pitchFamily="34" charset="-120"/>
              </a:rPr>
              <a:t>Shifting the focus from merely identifying poor performance to actively coaching employees to improve. This involves providing resources, training, and mentorship to help individuals grow, rather than solely focusing on disciplinary actions.</a:t>
            </a:r>
            <a:endParaRPr lang="en-US" sz="1200" dirty="0">
              <a:latin typeface="Verdana" panose="020B0604030504040204" pitchFamily="34" charset="0"/>
              <a:ea typeface="Verdana" panose="020B0604030504040204" pitchFamily="34" charset="0"/>
            </a:endParaRPr>
          </a:p>
        </p:txBody>
      </p:sp>
      <p:sp>
        <p:nvSpPr>
          <p:cNvPr id="18" name="Shape 13"/>
          <p:cNvSpPr/>
          <p:nvPr/>
        </p:nvSpPr>
        <p:spPr>
          <a:xfrm>
            <a:off x="9636323" y="4979313"/>
            <a:ext cx="4290774" cy="2767489"/>
          </a:xfrm>
          <a:prstGeom prst="roundRect">
            <a:avLst>
              <a:gd name="adj" fmla="val 3965"/>
            </a:avLst>
          </a:prstGeom>
          <a:solidFill>
            <a:srgbClr val="0C0524">
              <a:alpha val="95000"/>
            </a:srgbClr>
          </a:solidFill>
          <a:ln w="22860">
            <a:solidFill>
              <a:srgbClr val="48367C"/>
            </a:solidFill>
            <a:prstDash val="solid"/>
          </a:ln>
        </p:spPr>
      </p:sp>
      <p:pic>
        <p:nvPicPr>
          <p:cNvPr id="19" name="Image 3" descr="preencoded.png"/>
          <p:cNvPicPr>
            <a:picLocks noChangeAspect="1"/>
          </p:cNvPicPr>
          <p:nvPr/>
        </p:nvPicPr>
        <p:blipFill>
          <a:blip r:embed="rId4"/>
          <a:stretch>
            <a:fillRect/>
          </a:stretch>
        </p:blipFill>
        <p:spPr>
          <a:xfrm>
            <a:off x="9613463" y="4979313"/>
            <a:ext cx="91440" cy="2767489"/>
          </a:xfrm>
          <a:prstGeom prst="rect">
            <a:avLst/>
          </a:prstGeom>
        </p:spPr>
      </p:pic>
      <p:sp>
        <p:nvSpPr>
          <p:cNvPr id="20" name="Text 14"/>
          <p:cNvSpPr/>
          <p:nvPr/>
        </p:nvSpPr>
        <p:spPr>
          <a:xfrm>
            <a:off x="9903500" y="5177909"/>
            <a:ext cx="3825002" cy="576739"/>
          </a:xfrm>
          <a:prstGeom prst="rect">
            <a:avLst/>
          </a:prstGeom>
          <a:noFill/>
          <a:ln/>
        </p:spPr>
        <p:txBody>
          <a:bodyPr wrap="square" lIns="0" tIns="0" rIns="0" bIns="0" rtlCol="0" anchor="t"/>
          <a:lstStyle/>
          <a:p>
            <a:pPr marL="0" indent="0" algn="l">
              <a:lnSpc>
                <a:spcPts val="2250"/>
              </a:lnSpc>
              <a:buNone/>
            </a:pPr>
            <a:r>
              <a:rPr lang="en-US" sz="1800" b="1" dirty="0">
                <a:solidFill>
                  <a:srgbClr val="E0D6DE"/>
                </a:solidFill>
                <a:latin typeface="Petrona Bold" pitchFamily="34" charset="0"/>
                <a:ea typeface="Petrona Bold" pitchFamily="34" charset="-122"/>
                <a:cs typeface="Petrona Bold" pitchFamily="34" charset="-120"/>
              </a:rPr>
              <a:t>Early Warning Systems for Disengaged Employees</a:t>
            </a:r>
            <a:endParaRPr lang="en-US" sz="1800" dirty="0"/>
          </a:p>
        </p:txBody>
      </p:sp>
      <p:sp>
        <p:nvSpPr>
          <p:cNvPr id="21" name="Text 15"/>
          <p:cNvSpPr/>
          <p:nvPr/>
        </p:nvSpPr>
        <p:spPr>
          <a:xfrm>
            <a:off x="9903500" y="5860137"/>
            <a:ext cx="3825002" cy="1688068"/>
          </a:xfrm>
          <a:prstGeom prst="rect">
            <a:avLst/>
          </a:prstGeom>
          <a:noFill/>
          <a:ln/>
        </p:spPr>
        <p:txBody>
          <a:bodyPr wrap="square" lIns="0" tIns="0" rIns="0" bIns="0" rtlCol="0" anchor="t"/>
          <a:lstStyle/>
          <a:p>
            <a:pPr marL="0" indent="0" algn="l">
              <a:lnSpc>
                <a:spcPts val="2200"/>
              </a:lnSpc>
              <a:buNone/>
            </a:pPr>
            <a:r>
              <a:rPr lang="en-US" sz="1200" dirty="0">
                <a:solidFill>
                  <a:srgbClr val="E0D6DE"/>
                </a:solidFill>
                <a:latin typeface="Verdana" panose="020B0604030504040204" pitchFamily="34" charset="0"/>
                <a:ea typeface="Verdana" panose="020B0604030504040204" pitchFamily="34" charset="0"/>
                <a:cs typeface="Inter" pitchFamily="34" charset="-120"/>
              </a:rPr>
              <a:t>Implementing mechanisms to identify employees at risk of disengagement before their performance significantly deteriorates. This could involve regular pulse surveys, manager training on identifying warning signs, and proactive HR interventions.</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20</TotalTime>
  <Words>1780</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Petrona Bold</vt:lpstr>
      <vt:lpstr>Calibri</vt:lpstr>
      <vt:lpstr>Verdana</vt:lpstr>
      <vt:lpstr>Tw Cen MT</vt:lpstr>
      <vt:lpstr>Inter</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HP-PC</dc:creator>
  <cp:lastModifiedBy>Chizaram Favour</cp:lastModifiedBy>
  <cp:revision>3</cp:revision>
  <dcterms:created xsi:type="dcterms:W3CDTF">2025-07-31T18:27:22Z</dcterms:created>
  <dcterms:modified xsi:type="dcterms:W3CDTF">2025-08-01T02:56:58Z</dcterms:modified>
</cp:coreProperties>
</file>