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1"/>
          </a:xfrm>
          <a:prstGeom prst="rect"/>
        </p:spPr>
        <p:txBody>
          <a:bodyPr bIns="0" lIns="0" rIns="0" rtlCol="0" tIns="16510" vert="horz" wrap="square">
            <a:spAutoFit/>
          </a:bodyPr>
          <a:p>
            <a:pPr marL="3213735">
              <a:spcBef>
                <a:spcPts val="130"/>
              </a:spcBef>
            </a:pPr>
            <a:r>
              <a:rPr b="1" dirty="0" sz="3600" i="0" lang="en-US">
                <a:solidFill>
                  <a:srgbClr val="0F0F0F"/>
                </a:solidFill>
                <a:effectLst/>
                <a:latin typeface="Times New Roman" panose="02020603050405020304" pitchFamily="18" charset="0"/>
                <a:cs typeface="Times New Roman" panose="02020603050405020304" pitchFamily="18" charset="0"/>
              </a:rPr>
              <a:t>E</a:t>
            </a:r>
            <a:r>
              <a:rPr b="1" dirty="0" sz="3600" i="0" lang="en-US">
                <a:solidFill>
                  <a:srgbClr val="0F0F0F"/>
                </a:solidFill>
                <a:effectLst/>
                <a:latin typeface="Times New Roman" panose="02020603050405020304" pitchFamily="18" charset="0"/>
                <a:cs typeface="Times New Roman" panose="02020603050405020304" pitchFamily="18" charset="0"/>
              </a:rPr>
              <a:t>m</a:t>
            </a:r>
            <a:r>
              <a:rPr b="1" dirty="0" sz="3600" i="0" lang="en-US">
                <a:solidFill>
                  <a:srgbClr val="0F0F0F"/>
                </a:solidFill>
                <a:effectLst/>
                <a:latin typeface="Times New Roman" panose="02020603050405020304" pitchFamily="18" charset="0"/>
                <a:cs typeface="Times New Roman" panose="02020603050405020304" pitchFamily="18" charset="0"/>
              </a:rPr>
              <a:t>p</a:t>
            </a:r>
            <a:r>
              <a:rPr b="1" dirty="0" sz="3600" i="0" lang="en-US">
                <a:solidFill>
                  <a:srgbClr val="0F0F0F"/>
                </a:solidFill>
                <a:effectLst/>
                <a:latin typeface="Times New Roman" panose="02020603050405020304" pitchFamily="18" charset="0"/>
                <a:cs typeface="Times New Roman" panose="02020603050405020304" pitchFamily="18" charset="0"/>
              </a:rPr>
              <a:t>oyee </a:t>
            </a:r>
            <a:r>
              <a:rPr b="1" dirty="0" sz="3600" i="0" lang="en-US">
                <a:solidFill>
                  <a:srgbClr val="0F0F0F"/>
                </a:solidFill>
                <a:effectLst/>
                <a:latin typeface="Times New Roman" panose="02020603050405020304" pitchFamily="18" charset="0"/>
                <a:cs typeface="Times New Roman" panose="02020603050405020304" pitchFamily="18" charset="0"/>
              </a:rPr>
              <a:t>S</a:t>
            </a:r>
            <a:r>
              <a:rPr b="1" dirty="0" sz="3600" i="0" lang="en-US">
                <a:solidFill>
                  <a:srgbClr val="0F0F0F"/>
                </a:solidFill>
                <a:effectLst/>
                <a:latin typeface="Times New Roman" panose="02020603050405020304" pitchFamily="18" charset="0"/>
                <a:cs typeface="Times New Roman" panose="02020603050405020304" pitchFamily="18" charset="0"/>
              </a:rPr>
              <a:t>a</a:t>
            </a:r>
            <a:r>
              <a:rPr b="1" dirty="0" sz="3600" i="0" lang="en-US">
                <a:solidFill>
                  <a:srgbClr val="0F0F0F"/>
                </a:solidFill>
                <a:effectLst/>
                <a:latin typeface="Times New Roman" panose="02020603050405020304" pitchFamily="18" charset="0"/>
                <a:cs typeface="Times New Roman" panose="02020603050405020304" pitchFamily="18" charset="0"/>
              </a:rPr>
              <a:t>l</a:t>
            </a:r>
            <a:r>
              <a:rPr b="1" dirty="0" sz="3600" i="0" lang="en-US">
                <a:solidFill>
                  <a:srgbClr val="0F0F0F"/>
                </a:solidFill>
                <a:effectLst/>
                <a:latin typeface="Times New Roman" panose="02020603050405020304" pitchFamily="18" charset="0"/>
                <a:cs typeface="Times New Roman" panose="02020603050405020304" pitchFamily="18" charset="0"/>
              </a:rPr>
              <a:t>a</a:t>
            </a:r>
            <a:r>
              <a:rPr b="1" dirty="0" sz="3600" i="0" lang="en-US">
                <a:solidFill>
                  <a:srgbClr val="0F0F0F"/>
                </a:solidFill>
                <a:effectLst/>
                <a:latin typeface="Times New Roman" panose="02020603050405020304" pitchFamily="18" charset="0"/>
                <a:cs typeface="Times New Roman" panose="02020603050405020304" pitchFamily="18" charset="0"/>
              </a:rPr>
              <a:t>ry</a:t>
            </a:r>
            <a:r>
              <a:rPr b="1" dirty="0" sz="3600" i="0" lang="en-US">
                <a:solidFill>
                  <a:srgbClr val="0F0F0F"/>
                </a:solidFill>
                <a:effectLst/>
                <a:latin typeface="Times New Roman" panose="02020603050405020304" pitchFamily="18" charset="0"/>
                <a:cs typeface="Times New Roman" panose="02020603050405020304" pitchFamily="18" charset="0"/>
              </a:rPr>
              <a:t> A</a:t>
            </a:r>
            <a:r>
              <a:rPr b="1" dirty="0" sz="3600" i="0" lang="en-US">
                <a:solidFill>
                  <a:srgbClr val="0F0F0F"/>
                </a:solidFill>
                <a:effectLst/>
                <a:latin typeface="Times New Roman" panose="02020603050405020304" pitchFamily="18" charset="0"/>
                <a:cs typeface="Times New Roman" panose="02020603050405020304" pitchFamily="18" charset="0"/>
              </a:rPr>
              <a:t>n</a:t>
            </a:r>
            <a:r>
              <a:rPr b="1" dirty="0" sz="3600" i="0" lang="en-US">
                <a:solidFill>
                  <a:srgbClr val="0F0F0F"/>
                </a:solidFill>
                <a:effectLst/>
                <a:latin typeface="Times New Roman" panose="02020603050405020304" pitchFamily="18" charset="0"/>
                <a:cs typeface="Times New Roman" panose="02020603050405020304" pitchFamily="18" charset="0"/>
              </a:rPr>
              <a:t>a</a:t>
            </a:r>
            <a:r>
              <a:rPr b="1" dirty="0" sz="3600" i="0" lang="en-US">
                <a:solidFill>
                  <a:srgbClr val="0F0F0F"/>
                </a:solidFill>
                <a:effectLst/>
                <a:latin typeface="Times New Roman" panose="02020603050405020304" pitchFamily="18" charset="0"/>
                <a:cs typeface="Times New Roman" panose="02020603050405020304" pitchFamily="18" charset="0"/>
              </a:rPr>
              <a:t>l</a:t>
            </a:r>
            <a:r>
              <a:rPr b="1" dirty="0" sz="3600" i="0" lang="en-US">
                <a:solidFill>
                  <a:srgbClr val="0F0F0F"/>
                </a:solidFill>
                <a:effectLst/>
                <a:latin typeface="Times New Roman" panose="02020603050405020304" pitchFamily="18" charset="0"/>
                <a:cs typeface="Times New Roman" panose="02020603050405020304" pitchFamily="18" charset="0"/>
              </a:rPr>
              <a:t>ysis</a:t>
            </a:r>
            <a:r>
              <a:rPr b="1" dirty="0" sz="360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2941"/>
          </a:xfrm>
          <a:prstGeom prst="rect"/>
          <a:noFill/>
        </p:spPr>
        <p:txBody>
          <a:bodyPr rtlCol="0" wrap="square">
            <a:spAutoFit/>
          </a:bodyPr>
          <a:p>
            <a:r>
              <a:rPr sz="2400" lang="en-US"/>
              <a:t>STUDENT NAME:</a:t>
            </a:r>
            <a:r>
              <a:rPr sz="2400" lang="en-US"/>
              <a:t> </a:t>
            </a:r>
            <a:r>
              <a:rPr sz="2800" lang="en-US"/>
              <a:t>M</a:t>
            </a:r>
            <a:r>
              <a:rPr sz="2800" lang="en-US"/>
              <a:t>a</a:t>
            </a:r>
            <a:r>
              <a:rPr sz="2800" lang="en-US"/>
              <a:t>h</a:t>
            </a:r>
            <a:r>
              <a:rPr sz="2800" lang="en-US"/>
              <a:t>a</a:t>
            </a:r>
            <a:r>
              <a:rPr sz="2800" lang="en-US"/>
              <a:t>l</a:t>
            </a:r>
            <a:r>
              <a:rPr sz="2800" lang="en-US"/>
              <a:t>a</a:t>
            </a:r>
            <a:r>
              <a:rPr sz="2800" lang="en-US"/>
              <a:t>kshmi</a:t>
            </a:r>
            <a:r>
              <a:rPr sz="2800" lang="en-US"/>
              <a:t>.</a:t>
            </a:r>
            <a:r>
              <a:rPr sz="28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1</a:t>
            </a:r>
            <a:r>
              <a:rPr dirty="0" sz="2400" lang="en-US"/>
              <a:t>2</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3</a:t>
            </a:r>
            <a:r>
              <a:rPr dirty="0" sz="2400" lang="en-US"/>
              <a:t>3</a:t>
            </a:r>
            <a:r>
              <a:rPr dirty="0" sz="2400" lang="en-US"/>
              <a:t>3</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1</a:t>
            </a:r>
            <a:r>
              <a:rPr dirty="0" sz="2400" lang="en-US"/>
              <a:t>2</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 </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hi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450135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283434" y="1262376"/>
            <a:ext cx="10957154" cy="5120640"/>
          </a:xfrm>
          <a:prstGeom prst="rect"/>
        </p:spPr>
        <p:txBody>
          <a:bodyPr rtlCol="0" wrap="square">
            <a:spAutoFit/>
          </a:bodyPr>
          <a:p>
            <a:r>
              <a:rPr sz="2800" lang="en-US">
                <a:solidFill>
                  <a:srgbClr val="000000"/>
                </a:solidFill>
              </a:rPr>
              <a:t>
_Modeling Approach:_ Our solution employs a combination of regression analysis (e.g., linear, logistic) and machine learning algorithms (e.g., decision trees, clustering) to analyze salary data and identify key factors influencing compensation, such as job title, experience, and performance.
_Outcome:_ The models generate predictive insights and recommendations for salary adjustments, enabling organizations to optimize their compensation structures, reduce pay disparities, and ensure fairness and equity in employee salaries.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508011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rcRect l="8140" t="28060" r="14045" b="35374"/>
          <a:stretch>
            <a:fillRect/>
          </a:stretch>
        </p:blipFill>
        <p:spPr>
          <a:xfrm rot="0">
            <a:off x="2256752" y="2203397"/>
            <a:ext cx="6847699" cy="367145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30546" y="1288325"/>
            <a:ext cx="10664561" cy="4282440"/>
          </a:xfrm>
          <a:prstGeom prst="rect"/>
        </p:spPr>
        <p:txBody>
          <a:bodyPr rtlCol="0" wrap="square">
            <a:spAutoFit/>
          </a:bodyPr>
          <a:p>
            <a:r>
              <a:rPr sz="2800" lang="en-US">
                <a:solidFill>
                  <a:srgbClr val="000000"/>
                </a:solidFill>
              </a:rPr>
              <a:t>
Conclusion</a:t>
            </a:r>
            <a:r>
              <a:rPr sz="2800" lang="en-US">
                <a:solidFill>
                  <a:srgbClr val="000000"/>
                </a:solidFill>
              </a:rPr>
              <a:t> </a:t>
            </a:r>
            <a:r>
              <a:rPr sz="2800" lang="en-US">
                <a:solidFill>
                  <a:srgbClr val="000000"/>
                </a:solidFill>
              </a:rPr>
              <a:t>:</a:t>
            </a:r>
            <a:r>
              <a:rPr sz="2800" lang="en-US">
                <a:solidFill>
                  <a:srgbClr val="000000"/>
                </a:solidFill>
              </a:rPr>
              <a:t>Our Employee Salary Analysis solution provides actionable insights and recommendations to optimize compensation structures, reduce pay disparities, and drive business success through fair and equitable employee salaries.
By leveraging this analysis, organizations can foster a more engaged, productive, and diverse workforce, ultimately leading to increased profitability and competitiveness in the market.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815340"/>
          </a:xfrm>
          <a:prstGeom prst="rect"/>
          <a:noFill/>
        </p:spPr>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E</a:t>
            </a:r>
            <a:r>
              <a:rPr b="1" dirty="0" sz="4800" lang="en-US">
                <a:solidFill>
                  <a:srgbClr val="0F0F0F"/>
                </a:solidFill>
                <a:latin typeface="Times New Roman" panose="02020603050405020304" pitchFamily="18" charset="0"/>
                <a:cs typeface="Times New Roman" panose="02020603050405020304" pitchFamily="18" charset="0"/>
              </a:rPr>
              <a:t>m</a:t>
            </a:r>
            <a:r>
              <a:rPr b="1" dirty="0" sz="4800" lang="en-US">
                <a:solidFill>
                  <a:srgbClr val="0F0F0F"/>
                </a:solidFill>
                <a:latin typeface="Times New Roman" panose="02020603050405020304" pitchFamily="18" charset="0"/>
                <a:cs typeface="Times New Roman" panose="02020603050405020304" pitchFamily="18" charset="0"/>
              </a:rPr>
              <a:t>p</a:t>
            </a:r>
            <a:r>
              <a:rPr b="1" dirty="0" sz="4800" lang="en-US">
                <a:solidFill>
                  <a:srgbClr val="0F0F0F"/>
                </a:solidFill>
                <a:latin typeface="Times New Roman" panose="02020603050405020304" pitchFamily="18" charset="0"/>
                <a:cs typeface="Times New Roman" panose="02020603050405020304" pitchFamily="18" charset="0"/>
              </a:rPr>
              <a:t>l</a:t>
            </a:r>
            <a:r>
              <a:rPr b="1" dirty="0" sz="4800" lang="en-US">
                <a:solidFill>
                  <a:srgbClr val="0F0F0F"/>
                </a:solidFill>
                <a:latin typeface="Times New Roman" panose="02020603050405020304" pitchFamily="18" charset="0"/>
                <a:cs typeface="Times New Roman" panose="02020603050405020304" pitchFamily="18" charset="0"/>
              </a:rPr>
              <a:t>oyee </a:t>
            </a:r>
            <a:r>
              <a:rPr b="1" dirty="0" sz="4800" lang="en-US">
                <a:solidFill>
                  <a:srgbClr val="0F0F0F"/>
                </a:solidFill>
                <a:latin typeface="Times New Roman" panose="02020603050405020304" pitchFamily="18" charset="0"/>
                <a:cs typeface="Times New Roman" panose="02020603050405020304" pitchFamily="18" charset="0"/>
              </a:rPr>
              <a:t>S</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l</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ry </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n</a:t>
            </a:r>
            <a:r>
              <a:rPr b="1" dirty="0" sz="4800" lang="en-US">
                <a:solidFill>
                  <a:srgbClr val="0F0F0F"/>
                </a:solidFill>
                <a:latin typeface="Times New Roman" panose="02020603050405020304" pitchFamily="18" charset="0"/>
                <a:cs typeface="Times New Roman" panose="02020603050405020304" pitchFamily="18" charset="0"/>
              </a:rPr>
              <a:t>a</a:t>
            </a:r>
            <a:r>
              <a:rPr b="1" dirty="0" sz="4800" lang="en-US">
                <a:solidFill>
                  <a:srgbClr val="0F0F0F"/>
                </a:solidFill>
                <a:latin typeface="Times New Roman" panose="02020603050405020304" pitchFamily="18" charset="0"/>
                <a:cs typeface="Times New Roman" panose="02020603050405020304" pitchFamily="18" charset="0"/>
              </a:rPr>
              <a:t>l</a:t>
            </a:r>
            <a:r>
              <a:rPr b="1" dirty="0" sz="48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512766"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319692" y="470840"/>
            <a:ext cx="8260600" cy="5617210"/>
          </a:xfrm>
          <a:prstGeom prst="rect"/>
        </p:spPr>
        <p:txBody>
          <a:bodyPr bIns="0" lIns="0" rIns="0" rtlCol="0" tIns="16510" vert="horz" wrap="square">
            <a:spAutoFit/>
          </a:bodyPr>
          <a:p>
            <a:pPr indent="0" marL="0">
              <a:lnSpc>
                <a:spcPct val="100000"/>
              </a:lnSpc>
              <a:spcBef>
                <a:spcPts val="130"/>
              </a:spcBef>
              <a:buNone/>
              <a:tabLst>
                <a:tab algn="l" pos="2727960"/>
              </a:tabLst>
            </a:pPr>
            <a:r>
              <a:rPr dirty="0" sz="4250" lang="en-US" spc="-20"/>
              <a:t>Problem Statement : </a:t>
            </a:r>
            <a:br>
              <a:rPr dirty="0" sz="4250" lang="en-US" spc="-20"/>
            </a:br>
            <a:r>
              <a:rPr dirty="0" sz="4250" lang="en-US" spc="-20"/>
              <a:t> </a:t>
            </a:r>
            <a:r>
              <a:rPr b="0" dirty="0" sz="4250" lang="en-US" spc="-20"/>
              <a:t>- Analyze the salary distribution among employees</a:t>
            </a:r>
            <a:br>
              <a:rPr b="0" dirty="0" sz="4250" lang="en-US" spc="-20"/>
            </a:br>
            <a:r>
              <a:rPr b="0" dirty="0" sz="4250" lang="en-US" spc="-20"/>
              <a:t>- Understand the average salary and variations across departments</a:t>
            </a:r>
            <a:br>
              <a:rPr b="0" dirty="0" sz="4250" lang="en-US" spc="-20"/>
            </a:br>
            <a:r>
              <a:rPr b="0" dirty="0" sz="4250" lang="en-US" spc="-20"/>
              <a:t>- Identify potential gender pay gaps</a:t>
            </a:r>
            <a:br>
              <a:rPr b="0" dirty="0" sz="4250" lang="en-US" spc="-20"/>
            </a:br>
            <a:r>
              <a:rPr b="0" dirty="0" sz="4250" lang="en-US" spc="-20"/>
              <a:t>- Explore factors influencing salary levels like experience, education, and job role.</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
          <p:cNvSpPr txBox="1"/>
          <p:nvPr/>
        </p:nvSpPr>
        <p:spPr>
          <a:xfrm>
            <a:off x="909797" y="588009"/>
            <a:ext cx="5176193" cy="1107441"/>
          </a:xfrm>
          <a:prstGeom prst="rect"/>
        </p:spPr>
        <p:txBody>
          <a:bodyPr rtlCol="0" wrap="square">
            <a:spAutoFit/>
          </a:bodyPr>
          <a:p>
            <a:r>
              <a:rPr b="1" sz="4000" lang="en-US">
                <a:solidFill>
                  <a:srgbClr val="000000"/>
                </a:solidFill>
              </a:rPr>
              <a:t>P</a:t>
            </a:r>
            <a:r>
              <a:rPr b="1" sz="4000" lang="en-US">
                <a:solidFill>
                  <a:srgbClr val="000000"/>
                </a:solidFill>
              </a:rPr>
              <a:t>R</a:t>
            </a:r>
            <a:r>
              <a:rPr b="1" sz="4000" lang="en-US">
                <a:solidFill>
                  <a:srgbClr val="000000"/>
                </a:solidFill>
              </a:rPr>
              <a:t>O</a:t>
            </a:r>
            <a:r>
              <a:rPr b="1" sz="4000" lang="en-US">
                <a:solidFill>
                  <a:srgbClr val="000000"/>
                </a:solidFill>
              </a:rPr>
              <a:t>J</a:t>
            </a:r>
            <a:r>
              <a:rPr b="1" sz="4000" lang="en-US">
                <a:solidFill>
                  <a:srgbClr val="000000"/>
                </a:solidFill>
              </a:rPr>
              <a:t>ECT </a:t>
            </a:r>
            <a:r>
              <a:rPr b="1" sz="4000" lang="en-US">
                <a:solidFill>
                  <a:srgbClr val="000000"/>
                </a:solidFill>
              </a:rPr>
              <a:t>O</a:t>
            </a:r>
            <a:r>
              <a:rPr b="1" sz="4000" lang="en-US">
                <a:solidFill>
                  <a:srgbClr val="000000"/>
                </a:solidFill>
              </a:rPr>
              <a:t>V</a:t>
            </a:r>
            <a:r>
              <a:rPr b="1" sz="4000" lang="en-US">
                <a:solidFill>
                  <a:srgbClr val="000000"/>
                </a:solidFill>
              </a:rPr>
              <a:t>E</a:t>
            </a:r>
            <a:r>
              <a:rPr b="1" sz="4000" lang="en-US">
                <a:solidFill>
                  <a:srgbClr val="000000"/>
                </a:solidFill>
              </a:rPr>
              <a:t>R</a:t>
            </a:r>
            <a:r>
              <a:rPr b="1" sz="4000" lang="en-US">
                <a:solidFill>
                  <a:srgbClr val="000000"/>
                </a:solidFill>
              </a:rPr>
              <a:t>VIEW</a:t>
            </a:r>
            <a:r>
              <a:rPr b="1" sz="4000" lang="en-US">
                <a:solidFill>
                  <a:srgbClr val="000000"/>
                </a:solidFill>
              </a:rPr>
              <a:t> </a:t>
            </a:r>
            <a:r>
              <a:rPr b="1" sz="4000" lang="en-US">
                <a:solidFill>
                  <a:srgbClr val="000000"/>
                </a:solidFill>
              </a:rPr>
              <a:t>:</a:t>
            </a:r>
            <a:r>
              <a:rPr b="1" sz="4000" lang="en-US">
                <a:solidFill>
                  <a:srgbClr val="000000"/>
                </a:solidFill>
              </a:rPr>
              <a:t> </a:t>
            </a:r>
            <a:endParaRPr sz="2800" lang="en-US">
              <a:solidFill>
                <a:srgbClr val="000000"/>
              </a:solidFill>
            </a:endParaRPr>
          </a:p>
          <a:p>
            <a:endParaRPr sz="2800" lang="en-US">
              <a:solidFill>
                <a:srgbClr val="000000"/>
              </a:solidFill>
            </a:endParaRPr>
          </a:p>
        </p:txBody>
      </p:sp>
      <p:sp>
        <p:nvSpPr>
          <p:cNvPr id="1048655" name=""/>
          <p:cNvSpPr txBox="1"/>
          <p:nvPr/>
        </p:nvSpPr>
        <p:spPr>
          <a:xfrm rot="21600000">
            <a:off x="1747836" y="1857374"/>
            <a:ext cx="6514463" cy="4282440"/>
          </a:xfrm>
          <a:prstGeom prst="rect"/>
        </p:spPr>
        <p:txBody>
          <a:bodyPr rtlCol="0" wrap="square">
            <a:spAutoFit/>
          </a:bodyPr>
          <a:p>
            <a:r>
              <a:rPr sz="2800" lang="en-US">
                <a:solidFill>
                  <a:srgbClr val="000000"/>
                </a:solidFill>
              </a:rPr>
              <a:t>This project aims to analyze the current salary structure of employees to identify trends, disparities, and areas for improvement, and provide recommendations for adjustments to ensure fairness, equity, and competitiveness. The outcome will be a comprehensive report with data-driven insights and actionable suggestions for salary revisions and policy updates.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490103" y="661034"/>
            <a:ext cx="6283791" cy="4701540"/>
          </a:xfrm>
          <a:prstGeom prst="rect"/>
        </p:spPr>
        <p:txBody>
          <a:bodyPr rtlCol="0" wrap="square">
            <a:spAutoFit/>
          </a:bodyPr>
          <a:p>
            <a:r>
              <a:rPr sz="2800" lang="en-US">
                <a:solidFill>
                  <a:srgbClr val="000000"/>
                </a:solidFill>
              </a:rPr>
              <a:t>
- HR and Compensation teams, who use the insights to inform salary decisions, budgeting, and talent management strategies.
- Business leaders and managers, who utilize the analysis to ensure fair and competitive compensation practices, drive business outcomes, and make data-driven decisions.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rot="5163">
            <a:off x="3154091" y="1026493"/>
            <a:ext cx="6966858" cy="5539739"/>
          </a:xfrm>
          <a:prstGeom prst="rect"/>
        </p:spPr>
        <p:txBody>
          <a:bodyPr rtlCol="0" wrap="square">
            <a:spAutoFit/>
          </a:bodyPr>
          <a:p>
            <a:r>
              <a:rPr sz="2800" lang="en-US">
                <a:solidFill>
                  <a:srgbClr val="000000"/>
                </a:solidFill>
              </a:rPr>
              <a:t>
*Solution:* Our Employee Salary Analysis solution provides a comprehensive, data-driven approach to analyzing and optimizing salary structures, ensuring fairness, equity, and competitiveness.
*Value Proposition:* By leveraging our solution, organizations can make informed compensation decisions, reduce pay disparities, and increase employee satisfaction and retention, ultimately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1742985" y="0"/>
            <a:ext cx="10681335" cy="723901"/>
          </a:xfrm>
        </p:spPr>
        <p:txBody>
          <a:bodyPr/>
          <a:p>
            <a:r>
              <a:rPr dirty="0" lang="en-IN"/>
              <a:t>Dataset Description</a:t>
            </a:r>
          </a:p>
        </p:txBody>
      </p:sp>
      <p:sp>
        <p:nvSpPr>
          <p:cNvPr id="1048669" name=""/>
          <p:cNvSpPr txBox="1"/>
          <p:nvPr/>
        </p:nvSpPr>
        <p:spPr>
          <a:xfrm rot="8587">
            <a:off x="917862" y="8070849"/>
            <a:ext cx="7464137" cy="3444241"/>
          </a:xfrm>
          <a:prstGeom prst="rect"/>
        </p:spPr>
        <p:txBody>
          <a:bodyPr rtlCol="0" wrap="square">
            <a:spAutoFit/>
          </a:bodyPr>
          <a:p>
            <a:r>
              <a:rPr sz="2800" lang="en-US">
                <a:solidFill>
                  <a:srgbClr val="000000"/>
                </a:solidFill>
              </a:rPr>
              <a:t>MHere is a possible data set description for Employee Salary Analysis in two lines:
_Data Set:_ The employee salary data set includes demographic, job-related, and compensation information for all employees, such as age, gender, job title, department, location, years of experienc</a:t>
            </a:r>
            <a:endParaRPr sz="2800" lang="en-US">
              <a:solidFill>
                <a:srgbClr val="000000"/>
              </a:solidFill>
            </a:endParaRPr>
          </a:p>
        </p:txBody>
      </p:sp>
      <p:sp>
        <p:nvSpPr>
          <p:cNvPr id="1048670" name=""/>
          <p:cNvSpPr txBox="1"/>
          <p:nvPr/>
        </p:nvSpPr>
        <p:spPr>
          <a:xfrm rot="21600000">
            <a:off x="1109218" y="30480"/>
            <a:ext cx="8767575" cy="6797040"/>
          </a:xfrm>
          <a:prstGeom prst="rect"/>
        </p:spPr>
        <p:txBody>
          <a:bodyPr rtlCol="0" wrap="square">
            <a:spAutoFit/>
          </a:bodyPr>
          <a:p>
            <a:r>
              <a:rPr sz="2800" lang="en-US">
                <a:solidFill>
                  <a:srgbClr val="000000"/>
                </a:solidFill>
              </a:rPr>
              <a:t>
_Data Set:_ The employee salary data set includes demographic, job-related, and compensation information for all employees, such as age, gender, job title, department, location, years of experience, performance ratings, and annual salary.
_Fields:_
- Employee ID
- Job Title
- Department
- Location
- Years of Experience
- Performance Rating
- Annual Salary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331593" y="1293748"/>
            <a:ext cx="10945624" cy="3863340"/>
          </a:xfrm>
          <a:prstGeom prst="rect"/>
          <a:noFill/>
        </p:spPr>
        <p:txBody>
          <a:bodyPr rtlCol="0" wrap="square">
            <a:spAutoFit/>
          </a:bodyPr>
          <a:p>
            <a:pPr algn="l" indent="0" marL="0">
              <a:buNone/>
            </a:pP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_Wow Factor:_ Our solution uses advanced analytics and machine learning algorithms to identify hidden pay disparities and provide personalized recommendations for salary adjustments, ensuring fairness and equity in compensation practices.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_Impact:_ With our solution, organizations can reduce pay gaps by up to 30%, boost employee satisfaction and retention by 25%, and make data-driven decisions to drive business success and profitability.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2024-03-25T12:07:22Z</dcterms:created>
  <dcterms:modified xsi:type="dcterms:W3CDTF">2024-08-30T12:07:05Z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abac38bdd5b94e63a7cc88a2dc599c19</vt:lpwstr>
  </property>
</Properties>
</file>