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  <p:sldMasterId id="2147483752" r:id="rId2"/>
    <p:sldMasterId id="2147483764" r:id="rId3"/>
  </p:sldMasterIdLst>
  <p:notesMasterIdLst>
    <p:notesMasterId r:id="rId70"/>
  </p:notesMasterIdLst>
  <p:handoutMasterIdLst>
    <p:handoutMasterId r:id="rId71"/>
  </p:handoutMasterIdLst>
  <p:sldIdLst>
    <p:sldId id="816" r:id="rId4"/>
    <p:sldId id="776" r:id="rId5"/>
    <p:sldId id="824" r:id="rId6"/>
    <p:sldId id="825" r:id="rId7"/>
    <p:sldId id="823" r:id="rId8"/>
    <p:sldId id="753" r:id="rId9"/>
    <p:sldId id="817" r:id="rId10"/>
    <p:sldId id="818" r:id="rId11"/>
    <p:sldId id="819" r:id="rId12"/>
    <p:sldId id="826" r:id="rId13"/>
    <p:sldId id="752" r:id="rId14"/>
    <p:sldId id="820" r:id="rId15"/>
    <p:sldId id="821" r:id="rId16"/>
    <p:sldId id="828" r:id="rId17"/>
    <p:sldId id="788" r:id="rId18"/>
    <p:sldId id="790" r:id="rId19"/>
    <p:sldId id="822" r:id="rId20"/>
    <p:sldId id="830" r:id="rId21"/>
    <p:sldId id="831" r:id="rId22"/>
    <p:sldId id="833" r:id="rId23"/>
    <p:sldId id="860" r:id="rId24"/>
    <p:sldId id="862" r:id="rId25"/>
    <p:sldId id="865" r:id="rId26"/>
    <p:sldId id="866" r:id="rId27"/>
    <p:sldId id="868" r:id="rId28"/>
    <p:sldId id="834" r:id="rId29"/>
    <p:sldId id="837" r:id="rId30"/>
    <p:sldId id="842" r:id="rId31"/>
    <p:sldId id="829" r:id="rId32"/>
    <p:sldId id="835" r:id="rId33"/>
    <p:sldId id="836" r:id="rId34"/>
    <p:sldId id="838" r:id="rId35"/>
    <p:sldId id="839" r:id="rId36"/>
    <p:sldId id="750" r:id="rId37"/>
    <p:sldId id="850" r:id="rId38"/>
    <p:sldId id="841" r:id="rId39"/>
    <p:sldId id="840" r:id="rId40"/>
    <p:sldId id="849" r:id="rId41"/>
    <p:sldId id="768" r:id="rId42"/>
    <p:sldId id="748" r:id="rId43"/>
    <p:sldId id="845" r:id="rId44"/>
    <p:sldId id="846" r:id="rId45"/>
    <p:sldId id="847" r:id="rId46"/>
    <p:sldId id="848" r:id="rId47"/>
    <p:sldId id="852" r:id="rId48"/>
    <p:sldId id="853" r:id="rId49"/>
    <p:sldId id="812" r:id="rId50"/>
    <p:sldId id="851" r:id="rId51"/>
    <p:sldId id="855" r:id="rId52"/>
    <p:sldId id="856" r:id="rId53"/>
    <p:sldId id="857" r:id="rId54"/>
    <p:sldId id="864" r:id="rId55"/>
    <p:sldId id="858" r:id="rId56"/>
    <p:sldId id="859" r:id="rId57"/>
    <p:sldId id="813" r:id="rId58"/>
    <p:sldId id="468" r:id="rId59"/>
    <p:sldId id="690" r:id="rId60"/>
    <p:sldId id="869" r:id="rId61"/>
    <p:sldId id="870" r:id="rId62"/>
    <p:sldId id="863" r:id="rId63"/>
    <p:sldId id="479" r:id="rId64"/>
    <p:sldId id="709" r:id="rId65"/>
    <p:sldId id="872" r:id="rId66"/>
    <p:sldId id="871" r:id="rId67"/>
    <p:sldId id="873" r:id="rId68"/>
    <p:sldId id="285" r:id="rId69"/>
  </p:sldIdLst>
  <p:sldSz cx="121920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0000"/>
    <a:srgbClr val="A30000"/>
    <a:srgbClr val="D8D8D8"/>
    <a:srgbClr val="EBEBEB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77" autoAdjust="0"/>
    <p:restoredTop sz="85968" autoAdjust="0"/>
  </p:normalViewPr>
  <p:slideViewPr>
    <p:cSldViewPr>
      <p:cViewPr varScale="1">
        <p:scale>
          <a:sx n="63" d="100"/>
          <a:sy n="63" d="100"/>
        </p:scale>
        <p:origin x="676" y="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69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26" y="-96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theme" Target="theme/theme1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" Type="http://schemas.openxmlformats.org/officeDocument/2006/relationships/slide" Target="slides/slide4.xml"/><Relationship Id="rId7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474111-66D7-45AE-8DEF-376AAD158A9F}" type="datetimeFigureOut">
              <a:rPr lang="en-IN" smtClean="0"/>
              <a:pPr/>
              <a:t>11-06-2022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C37836-C8DA-4503-80C8-4F9293A85D3C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5547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</a:defRPr>
            </a:lvl1pPr>
          </a:lstStyle>
          <a:p>
            <a:pPr>
              <a:defRPr/>
            </a:pPr>
            <a:fld id="{AC5F4ED9-334D-4F32-82DD-3CCE676A8408}" type="datetimeFigureOut">
              <a:rPr lang="en-US"/>
              <a:pPr>
                <a:defRPr/>
              </a:pPr>
              <a:t>6/11/2022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</a:defRPr>
            </a:lvl1pPr>
          </a:lstStyle>
          <a:p>
            <a:pPr>
              <a:defRPr/>
            </a:pPr>
            <a:fld id="{6545EB16-1616-48C3-8AE6-46CF05E8DCE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8422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45EB16-1616-48C3-8AE6-46CF05E8DCE4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7535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45EB16-1616-48C3-8AE6-46CF05E8DCE4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8890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45EB16-1616-48C3-8AE6-46CF05E8DCE4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1110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45EB16-1616-48C3-8AE6-46CF05E8DCE4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1770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45EB16-1616-48C3-8AE6-46CF05E8DCE4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394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45EB16-1616-48C3-8AE6-46CF05E8DCE4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3941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45EB16-1616-48C3-8AE6-46CF05E8DCE4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333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1:notes"/>
          <p:cNvSpPr txBox="1">
            <a:spLocks noGrp="1"/>
          </p:cNvSpPr>
          <p:nvPr>
            <p:ph type="body" idx="1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4" name="Google Shape;35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8863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75354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">
            <a:extLst>
              <a:ext uri="{FF2B5EF4-FFF2-40B4-BE49-F238E27FC236}">
                <a16:creationId xmlns:a16="http://schemas.microsoft.com/office/drawing/2014/main" id="{7B47A000-D340-415C-B451-F6358447FDF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8570" y="2313986"/>
            <a:ext cx="8857808" cy="167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1356ED1-3CFA-40FA-8F21-818840F4F4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4999" y="2705259"/>
            <a:ext cx="8024949" cy="897392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8948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76620-0C18-4579-B2F5-36DA5383A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7424D9-8641-4594-AD49-A7BE94ECC3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5252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3B9726-051B-4E43-9CDB-508C3219BB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6A0BCA-CFE6-4D49-9D57-88ED60574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052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301611" y="136525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5" name="Google Shape;15;p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lvl1pPr>
            <a:lvl2pPr marL="1219170" lvl="1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5180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910080" y="1850064"/>
            <a:ext cx="987552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14</a:t>
            </a:r>
            <a:r>
              <a:rPr lang="en-US" baseline="30000" dirty="0"/>
              <a:t>st</a:t>
            </a:r>
            <a:r>
              <a:rPr lang="en-US" dirty="0"/>
              <a:t> Aug, 2012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14E634A9-4649-4019-AF23-6398A079BB3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1331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485033" y="6305550"/>
            <a:ext cx="609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4E634A9-4649-4019-AF23-6398A079BB3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518400" y="6550223"/>
            <a:ext cx="3860800" cy="3270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29,30</a:t>
            </a:r>
            <a:r>
              <a:rPr lang="en-US" baseline="30000"/>
              <a:t>th</a:t>
            </a:r>
            <a:r>
              <a:rPr lang="en-US"/>
              <a:t> April,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7853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3EB47-E66E-41D2-8E5B-B7292D1F7C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49EB8-22D9-463B-A0C8-B8BDDD461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8234D-03D9-4640-83F4-3E68A9B93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683B-3747-477E-B496-3231C9834C01}" type="datetimeFigureOut">
              <a:rPr lang="en-IN" smtClean="0"/>
              <a:t>11-06-2022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E4841-E4B5-4BBB-9392-E0BC8AEEE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D946E-C567-498F-98A3-BBDFECA70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BDE26-250A-48B7-9BF2-DAA16ABB0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98165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5810F-5991-4C5C-96B9-1321E0885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4B73E-1627-4DEA-9728-D14435FC1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E3814-3541-4D05-A9BF-1E94B5AB6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683B-3747-477E-B496-3231C9834C01}" type="datetimeFigureOut">
              <a:rPr lang="en-IN" smtClean="0"/>
              <a:t>11-06-2022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3FF90-FE60-4111-A185-68B851E73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DF47E-070C-41C4-9415-19F7B30DC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BDE26-250A-48B7-9BF2-DAA16ABB0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5711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79DC1-CB71-4F7E-9497-49D67F3D0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2875E-B54C-45D4-B58C-68D15B83D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8A27B-20C1-41BC-8888-0A4C31CDE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683B-3747-477E-B496-3231C9834C01}" type="datetimeFigureOut">
              <a:rPr lang="en-IN" smtClean="0"/>
              <a:t>11-06-2022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F05BB-06B9-42EE-8011-8545362CD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F50F3-D40B-422F-BECA-17600F43A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BDE26-250A-48B7-9BF2-DAA16ABB0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7350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371DF-4FB5-4C4C-BCFF-0EF7689B7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456E9-1FCC-4D48-9F29-B8C2C5A9EF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E265E1-0E09-4E38-B553-8371ADCDB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0F1C03-C896-4CD7-AE33-D1C06613A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683B-3747-477E-B496-3231C9834C01}" type="datetimeFigureOut">
              <a:rPr lang="en-IN" smtClean="0"/>
              <a:t>11-06-2022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F11142-A0D1-467F-A4CD-49017C459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D87141-219B-4C00-9401-17A9FBD6A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BDE26-250A-48B7-9BF2-DAA16ABB0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5433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6575B-134E-44E8-B85A-FD55D1F57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46994-B215-425F-A461-15ED7FEE5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E8A55C-F4FA-4665-8DAB-8C7153F50C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7987BB-FB08-4787-9D79-A8CCE598EB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317509-B0D6-47FE-909E-9EF650EFAB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0F3664-DC52-446E-B749-B37EA31C9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683B-3747-477E-B496-3231C9834C01}" type="datetimeFigureOut">
              <a:rPr lang="en-IN" smtClean="0"/>
              <a:t>11-06-2022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B9FCDF-AEA5-488D-94F7-00B554533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E21E17-536C-4BC8-BB2B-7AB3C9E46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BDE26-250A-48B7-9BF2-DAA16ABB0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8889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9E2FE-8970-4894-AE2F-F1BD8D701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638CD-023F-49B3-A3FD-870E3427D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636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94473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428D4-BEBF-4CD8-BB60-7E0F5580B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D0697E-7F43-4182-8DF3-75396C489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683B-3747-477E-B496-3231C9834C01}" type="datetimeFigureOut">
              <a:rPr lang="en-IN" smtClean="0"/>
              <a:t>11-06-2022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CEDA5E-D8F4-44E9-8E3C-57823538B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C34D4B-A4EE-4D4A-A1C4-B86659707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BDE26-250A-48B7-9BF2-DAA16ABB0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26180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6F0D62-5B8F-4477-91E1-F189F257A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683B-3747-477E-B496-3231C9834C01}" type="datetimeFigureOut">
              <a:rPr lang="en-IN" smtClean="0"/>
              <a:t>11-06-2022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91D419-5132-48C6-8062-16F671263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9DBDA3-50F2-476C-9153-58DFB2297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BDE26-250A-48B7-9BF2-DAA16ABB0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40703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5CD9F-B131-44CD-877D-0F1005BBC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82324-FECB-467B-B212-66465D479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FD6F0D-B9BB-467F-AA12-B31F3D248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4DB1A3-1310-4E6C-8702-531D438A1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683B-3747-477E-B496-3231C9834C01}" type="datetimeFigureOut">
              <a:rPr lang="en-IN" smtClean="0"/>
              <a:t>11-06-2022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E20A4E-CB4D-4E8F-95A9-E03B24A3A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7E387-9D01-4067-9430-3B034D399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BDE26-250A-48B7-9BF2-DAA16ABB0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5385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49346-ED6F-4293-9068-D6963619E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556185-697C-4489-B5CE-19516B421D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A6DA51-1189-428F-BB59-AEAEE74FE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D3D476-D4AD-4E08-9A65-A9F245B29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683B-3747-477E-B496-3231C9834C01}" type="datetimeFigureOut">
              <a:rPr lang="en-IN" smtClean="0"/>
              <a:t>11-06-2022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8A6D4-C9A0-4407-ADC2-68172023A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AC37C5-8D46-4D8C-9A14-429B47C25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BDE26-250A-48B7-9BF2-DAA16ABB0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9929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8CD1A-177A-48EA-98D9-897AAFB1E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F0371C-3F66-43EB-A14A-31269543F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1EEC1-B7E2-49CD-B5DD-4F8599013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683B-3747-477E-B496-3231C9834C01}" type="datetimeFigureOut">
              <a:rPr lang="en-IN" smtClean="0"/>
              <a:t>11-06-2022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328F4-F343-49CC-92EA-A28B39D57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8AF2E-4935-43E5-8B50-BB922F5E1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BDE26-250A-48B7-9BF2-DAA16ABB0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42309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049CA3-7C41-4561-891A-A2FEB28709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9CDD29-89A5-4890-98AD-8A821A767A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84CD0-602D-4136-B48C-42043F423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683B-3747-477E-B496-3231C9834C01}" type="datetimeFigureOut">
              <a:rPr lang="en-IN" smtClean="0"/>
              <a:t>11-06-2022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5126B-3D84-4A9C-B9FA-C20AD2CA0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FE574-3DDB-4384-B8F1-554F616C5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BDE26-250A-48B7-9BF2-DAA16ABB0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2403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6471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239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53702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17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3122F-43F1-42A5-A7CE-C30A4E976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B2F21-F898-456B-803F-8D6D038B9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19825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0183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lvl="0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421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9438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72835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609585" lvl="0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620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lvl="0" indent="-457189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3212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35395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910080" y="1850064"/>
            <a:ext cx="9875200" cy="17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0" rIns="68575" bIns="34275" anchor="t" anchorCtr="0"/>
          <a:lstStyle>
            <a:lvl1pPr marR="0" lvl="0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2667" b="0" i="0" u="none" strike="noStrike" cap="none">
                <a:solidFill>
                  <a:srgbClr val="2A310F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ctr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Verdana"/>
              <a:buNone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ctr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32D2E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4AA33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ftr" idx="11"/>
          </p:nvPr>
        </p:nvSpPr>
        <p:spPr>
          <a:xfrm>
            <a:off x="7518400" y="6400999"/>
            <a:ext cx="3860800" cy="4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13309600" y="6305551"/>
            <a:ext cx="609600" cy="4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 lang="en-GB"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/>
          </p:nvPr>
        </p:nvSpPr>
        <p:spPr>
          <a:xfrm>
            <a:off x="1913467" y="838200"/>
            <a:ext cx="9999200" cy="5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267" b="0" i="0" u="none" strike="noStrike" cap="none">
                <a:solidFill>
                  <a:srgbClr val="344D6C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267" b="0" i="0" u="none" strike="noStrike" cap="non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267" b="0" i="0" u="none" strike="noStrike" cap="non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267" b="0" i="0" u="none" strike="noStrike" cap="non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267" b="0" i="0" u="none" strike="noStrike" cap="non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267" b="0" i="0" u="none" strike="noStrike" cap="non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267" b="0" i="0" u="none" strike="noStrike" cap="non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267" b="0" i="0" u="none" strike="noStrike" cap="non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267" b="0" i="0" u="none" strike="noStrike" cap="non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607472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0" y="304800"/>
            <a:ext cx="9956800" cy="5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267" b="0" i="0" u="none" strike="noStrike" cap="none">
                <a:solidFill>
                  <a:srgbClr val="344D6C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267" b="0" i="0" u="none" strike="noStrike" cap="non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267" b="0" i="0" u="none" strike="noStrike" cap="non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267" b="0" i="0" u="none" strike="noStrike" cap="non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267" b="0" i="0" u="none" strike="noStrike" cap="non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267" b="0" i="0" u="none" strike="noStrike" cap="non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267" b="0" i="0" u="none" strike="noStrike" cap="non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267" b="0" i="0" u="none" strike="noStrike" cap="non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267" b="0" i="0" u="none" strike="noStrike" cap="non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914400" y="1066800"/>
            <a:ext cx="10871200" cy="49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609585" marR="0" lvl="0" indent="-465655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Char char="●"/>
              <a:defRPr sz="3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1219170" marR="0" lvl="1" indent="-482588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Verdana"/>
              <a:buChar char="◦"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828754" marR="0" lvl="2" indent="-457189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2438339" marR="0" lvl="3" indent="-4317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32D2E"/>
              </a:buClr>
              <a:buSzPts val="15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3047924" marR="0" lvl="4" indent="-4317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4AA33"/>
              </a:buClr>
              <a:buSzPts val="15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3657509" marR="0" lvl="5" indent="-4317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4267093" marR="0" lvl="6" indent="-4317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4876678" marR="0" lvl="7" indent="-4317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5486263" marR="0" lvl="8" indent="-4317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ftr" idx="11"/>
          </p:nvPr>
        </p:nvSpPr>
        <p:spPr>
          <a:xfrm>
            <a:off x="7518400" y="6400999"/>
            <a:ext cx="3860800" cy="4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0" y="304800"/>
            <a:ext cx="12192000" cy="609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8A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764593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E068B-034E-41E8-B059-74F74DE60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E5073-A5FC-488C-A9D4-2DA6218AF8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4EEFAD-3391-4FBA-921E-B8164A89C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54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6C9AC7-91F5-4370-A526-E3E297525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295B22-7558-41DA-BDD5-99542DFBA0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ADD856-DD4D-4747-B59C-E79FD094F9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C7E20-0826-4501-A089-492D27BDD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F714D7B-1E9E-4866-8542-85DFC1EA8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60" y="9098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108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D1DE0-D92E-4978-8AC0-8FBFBFA2E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313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842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9C04-27E5-40AB-83C9-F363107E7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6544C-714D-4C68-A66E-D843C9C9D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376B67-5ADD-4554-ADAF-9E87D8957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5511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F6CD3-94E0-4F72-A017-0B5793C72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303DA2-10B2-47E1-A3D7-95BACC15D4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F0CB59-5417-4DB6-93CA-550137EAA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6854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6">
            <a:alphaModFix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0C7DB1-6E48-4DFD-9B3E-8EBB07FD3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60" y="909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515D9-6551-4CFE-88AA-142437F1E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1260" y="142961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EF18C1-F75F-49A1-A534-06715FA0F207}"/>
              </a:ext>
            </a:extLst>
          </p:cNvPr>
          <p:cNvSpPr txBox="1"/>
          <p:nvPr userDrawn="1"/>
        </p:nvSpPr>
        <p:spPr>
          <a:xfrm>
            <a:off x="1384663" y="6444476"/>
            <a:ext cx="1998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solidFill>
                  <a:srgbClr val="232D47"/>
                </a:solidFill>
                <a:latin typeface="+mj-lt"/>
              </a:rPr>
              <a:t>Linear Algebra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b="1" dirty="0">
              <a:solidFill>
                <a:srgbClr val="232D47"/>
              </a:solidFill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05C58D-E4D9-4FD2-A46B-874BE534CAF4}"/>
              </a:ext>
            </a:extLst>
          </p:cNvPr>
          <p:cNvSpPr txBox="1"/>
          <p:nvPr userDrawn="1"/>
        </p:nvSpPr>
        <p:spPr>
          <a:xfrm>
            <a:off x="11279285" y="6413698"/>
            <a:ext cx="613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DC423B4-9431-4E53-8DEA-539168954028}" type="slidenum">
              <a:rPr lang="en-GB" sz="1200" smtClean="0">
                <a:solidFill>
                  <a:srgbClr val="232D47"/>
                </a:solidFill>
                <a:latin typeface="Gill Sans MT" panose="020B0502020104020203" pitchFamily="34" charset="0"/>
              </a:rPr>
              <a:pPr/>
              <a:t>‹#›</a:t>
            </a:fld>
            <a:endParaRPr lang="en-GB" sz="1200" dirty="0">
              <a:solidFill>
                <a:srgbClr val="232D47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44876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37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u="none" kern="1200">
          <a:solidFill>
            <a:srgbClr val="0B5394"/>
          </a:solidFill>
          <a:effectLst/>
          <a:latin typeface="Gill Sans MT" panose="020B05020201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3891A7"/>
        </a:buClr>
        <a:buSzPct val="70000"/>
        <a:buFont typeface="Wingdings 2" panose="05020102010507070707" pitchFamily="18" charset="2"/>
        <a:buChar char=""/>
        <a:defRPr sz="32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3891A7"/>
        </a:buClr>
        <a:buFont typeface="Verdana" panose="020B0604030504040204" pitchFamily="34" charset="0"/>
        <a:buChar char="◦"/>
        <a:defRPr sz="2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C000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030A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030A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9D2816-1A10-4DF2-9FE9-B1E108CE8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A34E0-427C-42EB-B9B3-801423334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951F6-6B90-439A-BCA5-F3EB5E0E79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3683B-3747-477E-B496-3231C9834C01}" type="datetimeFigureOut">
              <a:rPr lang="en-IN" smtClean="0"/>
              <a:t>11-06-2022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FEF07-059A-4D38-BAA4-F43CFF7277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6C359-9966-4E5A-8874-994CC25A15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BDE26-250A-48B7-9BF2-DAA16ABB0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2027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70838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9.png"/><Relationship Id="rId7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png"/><Relationship Id="rId3" Type="http://schemas.openxmlformats.org/officeDocument/2006/relationships/image" Target="../media/image340.png"/><Relationship Id="rId7" Type="http://schemas.openxmlformats.org/officeDocument/2006/relationships/image" Target="../media/image370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0.png"/><Relationship Id="rId5" Type="http://schemas.openxmlformats.org/officeDocument/2006/relationships/image" Target="../media/image190.png"/><Relationship Id="rId4" Type="http://schemas.openxmlformats.org/officeDocument/2006/relationships/image" Target="../media/image35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g"/><Relationship Id="rId3" Type="http://schemas.openxmlformats.org/officeDocument/2006/relationships/image" Target="../media/image390.png"/><Relationship Id="rId7" Type="http://schemas.openxmlformats.org/officeDocument/2006/relationships/image" Target="../media/image430.png"/><Relationship Id="rId12" Type="http://schemas.openxmlformats.org/officeDocument/2006/relationships/image" Target="../media/image27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0.png"/><Relationship Id="rId11" Type="http://schemas.openxmlformats.org/officeDocument/2006/relationships/image" Target="../media/image470.png"/><Relationship Id="rId5" Type="http://schemas.openxmlformats.org/officeDocument/2006/relationships/image" Target="../media/image410.png"/><Relationship Id="rId10" Type="http://schemas.openxmlformats.org/officeDocument/2006/relationships/image" Target="../media/image460.png"/><Relationship Id="rId4" Type="http://schemas.openxmlformats.org/officeDocument/2006/relationships/image" Target="../media/image24.jpg"/><Relationship Id="rId9" Type="http://schemas.openxmlformats.org/officeDocument/2006/relationships/image" Target="../media/image45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0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0.png"/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120.png"/><Relationship Id="rId3" Type="http://schemas.openxmlformats.org/officeDocument/2006/relationships/image" Target="../media/image210.png"/><Relationship Id="rId7" Type="http://schemas.openxmlformats.org/officeDocument/2006/relationships/image" Target="../media/image610.png"/><Relationship Id="rId12" Type="http://schemas.openxmlformats.org/officeDocument/2006/relationships/image" Target="../media/image110.png"/><Relationship Id="rId17" Type="http://schemas.openxmlformats.org/officeDocument/2006/relationships/image" Target="../media/image160.png"/><Relationship Id="rId2" Type="http://schemas.openxmlformats.org/officeDocument/2006/relationships/image" Target="../media/image1.png"/><Relationship Id="rId16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1.png"/><Relationship Id="rId11" Type="http://schemas.openxmlformats.org/officeDocument/2006/relationships/image" Target="../media/image101.png"/><Relationship Id="rId5" Type="http://schemas.openxmlformats.org/officeDocument/2006/relationships/image" Target="../media/image400.png"/><Relationship Id="rId15" Type="http://schemas.openxmlformats.org/officeDocument/2006/relationships/image" Target="../media/image140.png"/><Relationship Id="rId10" Type="http://schemas.openxmlformats.org/officeDocument/2006/relationships/image" Target="../media/image91.png"/><Relationship Id="rId4" Type="http://schemas.openxmlformats.org/officeDocument/2006/relationships/image" Target="../media/image311.png"/><Relationship Id="rId9" Type="http://schemas.openxmlformats.org/officeDocument/2006/relationships/image" Target="../media/image83.png"/><Relationship Id="rId14" Type="http://schemas.openxmlformats.org/officeDocument/2006/relationships/image" Target="../media/image13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28.jp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340.png"/><Relationship Id="rId7" Type="http://schemas.openxmlformats.org/officeDocument/2006/relationships/image" Target="../media/image370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35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0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9.png"/><Relationship Id="rId7" Type="http://schemas.openxmlformats.org/officeDocument/2006/relationships/image" Target="../media/image52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52.wmf"/><Relationship Id="rId10" Type="http://schemas.openxmlformats.org/officeDocument/2006/relationships/image" Target="../media/image53.wmf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2.bin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7" Type="http://schemas.openxmlformats.org/officeDocument/2006/relationships/image" Target="../media/image107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982ED9B-529E-4792-ABA2-3080C0AE08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600" y="2900600"/>
            <a:ext cx="11360800" cy="1056800"/>
          </a:xfrm>
        </p:spPr>
        <p:txBody>
          <a:bodyPr/>
          <a:lstStyle/>
          <a:p>
            <a:r>
              <a:rPr lang="en-US" sz="4000" b="1" dirty="0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Linear Algebra for Data Science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6305C4-7724-49C5-83D3-0DE3381AB6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51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4" y="0"/>
            <a:ext cx="4447712" cy="162232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/>
              <a:t>Length and Direction of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35360" y="1534667"/>
                <a:ext cx="3990125" cy="4126581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r>
                  <a:rPr lang="en-IN" sz="2600" dirty="0">
                    <a:cs typeface="Times New Roman" pitchFamily="18" charset="0"/>
                  </a:rPr>
                  <a:t>Every vector has a length (magnitude) and direction associated with it</a:t>
                </a:r>
              </a:p>
              <a:p>
                <a:pPr>
                  <a:lnSpc>
                    <a:spcPct val="80000"/>
                  </a:lnSpc>
                  <a:buFont typeface="Arial" panose="020B0604020202020204" pitchFamily="34" charset="0"/>
                  <a:buChar char="•"/>
                </a:pPr>
                <a:r>
                  <a:rPr lang="en-US" sz="2600" dirty="0">
                    <a:cs typeface="Times New Roman" pitchFamily="18" charset="0"/>
                  </a:rPr>
                  <a:t>Length of a vector is given by:</a:t>
                </a:r>
              </a:p>
              <a:p>
                <a:pPr marL="0" indent="0">
                  <a:lnSpc>
                    <a:spcPct val="8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600" b="1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𝒙</m:t>
                      </m:r>
                      <m:r>
                        <a:rPr lang="en-IN" sz="26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6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IN" sz="2600" b="0" i="1" smtClean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IN" sz="2600" b="0" i="1" smtClean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IN" sz="2600" b="0" i="1" smtClean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sz="2600" b="0" i="1" smtClean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600" b="0" i="1" smtClean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sz="2600" b="0" i="1" smtClean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600" dirty="0">
                  <a:cs typeface="Times New Roman" pitchFamily="18" charset="0"/>
                </a:endParaRPr>
              </a:p>
              <a:p>
                <a:pPr marL="0" indent="0">
                  <a:lnSpc>
                    <a:spcPct val="80000"/>
                  </a:lnSpc>
                  <a:buNone/>
                </a:pPr>
                <a:endParaRPr lang="en-US" sz="2600" dirty="0">
                  <a:cs typeface="Times New Roman" pitchFamily="18" charset="0"/>
                </a:endParaRPr>
              </a:p>
              <a:p>
                <a:pPr marL="0" indent="0">
                  <a:lnSpc>
                    <a:spcPct val="8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60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IN" sz="2600" b="1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𝒙</m:t>
                          </m:r>
                        </m:e>
                      </m:d>
                      <m:r>
                        <a:rPr lang="en-IN" sz="26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ad>
                        <m:radPr>
                          <m:ctrlPr>
                            <a:rPr lang="en-IN" sz="2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radPr>
                        <m:deg>
                          <m:r>
                            <a:rPr lang="en-IN" sz="2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</m:deg>
                        <m:e>
                          <m:sSubSup>
                            <m:sSubSupPr>
                              <m:ctrlPr>
                                <a:rPr lang="en-IN" sz="26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26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sz="26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IN" sz="26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IN" sz="2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IN" sz="26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26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sz="26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IN" sz="26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sz="2600" dirty="0"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360" y="1534667"/>
                <a:ext cx="3990125" cy="4126581"/>
              </a:xfrm>
              <a:blipFill>
                <a:blip r:embed="rId2"/>
                <a:stretch>
                  <a:fillRect l="-916" t="-2216" r="-16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812BD15-6095-4079-856C-4ED0A76452D8}"/>
                  </a:ext>
                </a:extLst>
              </p:cNvPr>
              <p:cNvSpPr txBox="1"/>
              <p:nvPr/>
            </p:nvSpPr>
            <p:spPr>
              <a:xfrm>
                <a:off x="5295219" y="2564904"/>
                <a:ext cx="976421" cy="6026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sz="22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2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812BD15-6095-4079-856C-4ED0A7645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19" y="2564904"/>
                <a:ext cx="976421" cy="6026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10834695-4689-432D-8120-6F3A5EAC1F5C}"/>
              </a:ext>
            </a:extLst>
          </p:cNvPr>
          <p:cNvSpPr txBox="1"/>
          <p:nvPr/>
        </p:nvSpPr>
        <p:spPr>
          <a:xfrm>
            <a:off x="6456040" y="714700"/>
            <a:ext cx="4623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Length and Direction of a 2D Vector</a:t>
            </a:r>
            <a:endParaRPr lang="en-US" sz="2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E11A92D6-A700-4063-BC74-38289948DB8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01" t="4401" r="14901" b="4359"/>
          <a:stretch/>
        </p:blipFill>
        <p:spPr>
          <a:xfrm>
            <a:off x="6598117" y="1224424"/>
            <a:ext cx="4682459" cy="4747066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360BE8-EFEC-4566-938D-23533B49BBB9}"/>
              </a:ext>
            </a:extLst>
          </p:cNvPr>
          <p:cNvCxnSpPr/>
          <p:nvPr/>
        </p:nvCxnSpPr>
        <p:spPr>
          <a:xfrm>
            <a:off x="6816080" y="3068960"/>
            <a:ext cx="1728192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21045CA-FA4E-4246-B449-EA28EF15A798}"/>
              </a:ext>
            </a:extLst>
          </p:cNvPr>
          <p:cNvCxnSpPr>
            <a:cxnSpLocks/>
          </p:cNvCxnSpPr>
          <p:nvPr/>
        </p:nvCxnSpPr>
        <p:spPr>
          <a:xfrm>
            <a:off x="8544272" y="3068960"/>
            <a:ext cx="0" cy="2564616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201F33A-16FD-4820-ABA0-84A8746A3A0E}"/>
                  </a:ext>
                </a:extLst>
              </p:cNvPr>
              <p:cNvSpPr txBox="1"/>
              <p:nvPr/>
            </p:nvSpPr>
            <p:spPr>
              <a:xfrm>
                <a:off x="5259411" y="3441729"/>
                <a:ext cx="1308628" cy="3785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200" b="1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IN" sz="2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sz="2200" b="1" i="1" smtClean="0">
                          <a:latin typeface="Cambria Math" panose="02040503050406030204" pitchFamily="18" charset="0"/>
                        </a:rPr>
                        <m:t>|=</m:t>
                      </m:r>
                      <m:rad>
                        <m:radPr>
                          <m:degHide m:val="on"/>
                          <m:ctrlPr>
                            <a:rPr lang="en-IN" sz="22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e>
                      </m:rad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201F33A-16FD-4820-ABA0-84A8746A3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9411" y="3441729"/>
                <a:ext cx="1308628" cy="3785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6432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7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58788" y="1416550"/>
                <a:ext cx="10874424" cy="4794962"/>
              </a:xfrm>
            </p:spPr>
            <p:txBody>
              <a:bodyPr>
                <a:normAutofit/>
              </a:bodyPr>
              <a:lstStyle/>
              <a:p>
                <a:r>
                  <a:rPr lang="en-IN" sz="2600" dirty="0">
                    <a:cs typeface="Times New Roman" pitchFamily="18" charset="0"/>
                  </a:rPr>
                  <a:t>A unit vector is a vector with magnitude </a:t>
                </a:r>
                <a14:m>
                  <m:oMath xmlns:m="http://schemas.openxmlformats.org/officeDocument/2006/math">
                    <m:r>
                      <a:rPr lang="en-IN" sz="260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1</m:t>
                    </m:r>
                  </m:oMath>
                </a14:m>
                <a:r>
                  <a:rPr lang="en-IN" sz="2600" dirty="0"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600" b="0" i="0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IN" sz="26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n-IN" sz="26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</m:e>
                    </m:acc>
                    <m:r>
                      <a:rPr lang="en-IN" sz="2600" b="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endParaRPr lang="en-IN" sz="2600" dirty="0">
                  <a:cs typeface="Times New Roman" pitchFamily="18" charset="0"/>
                </a:endParaRPr>
              </a:p>
              <a:p>
                <a:r>
                  <a:rPr lang="en-IN" sz="2600" dirty="0">
                    <a:cs typeface="Times New Roman" pitchFamily="18" charset="0"/>
                  </a:rPr>
                  <a:t>Unit vectors are used to represent directions in vector space</a:t>
                </a:r>
              </a:p>
              <a:p>
                <a:r>
                  <a:rPr lang="en-IN" sz="2600" dirty="0">
                    <a:cs typeface="Times New Roman" pitchFamily="18" charset="0"/>
                  </a:rPr>
                  <a:t>Any vector can be written as a product of a unit vector and a scalar magnitude</a:t>
                </a:r>
              </a:p>
              <a:p>
                <a:pPr marL="82550" indent="0">
                  <a:buNone/>
                </a:pPr>
                <a:endParaRPr lang="en-IN" sz="2600" b="0" dirty="0">
                  <a:cs typeface="Times New Roman" pitchFamily="18" charset="0"/>
                </a:endParaRPr>
              </a:p>
              <a:p>
                <a:pPr marL="82550" indent="0">
                  <a:buNone/>
                </a:pPr>
                <a:endParaRPr lang="en-IN" sz="2600" b="0" dirty="0">
                  <a:cs typeface="Times New Roman" pitchFamily="18" charset="0"/>
                </a:endParaRPr>
              </a:p>
              <a:p>
                <a:pPr marL="539750" indent="-457200"/>
                <a:r>
                  <a:rPr lang="en-IN" sz="2600" b="0" dirty="0">
                    <a:cs typeface="Times New Roman" pitchFamily="18" charset="0"/>
                  </a:rPr>
                  <a:t>Example: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𝒙</m:t>
                    </m:r>
                    <m:r>
                      <a:rPr lang="en-IN" sz="2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6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6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IN" sz="26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IN" sz="2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 ; </m:t>
                    </m:r>
                    <m:d>
                      <m:dPr>
                        <m:begChr m:val="|"/>
                        <m:endChr m:val="|"/>
                        <m:ctrlPr>
                          <a:rPr lang="en-IN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</m:e>
                    </m:d>
                    <m:r>
                      <a:rPr lang="en-IN" sz="2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=5</m:t>
                    </m:r>
                  </m:oMath>
                </a14:m>
                <a:endParaRPr lang="en-IN" sz="2600" dirty="0"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8788" y="1416550"/>
                <a:ext cx="10874424" cy="4794962"/>
              </a:xfrm>
              <a:blipFill>
                <a:blip r:embed="rId2"/>
                <a:stretch>
                  <a:fillRect l="-280" t="-1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Unit 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DBE74F5C-AFDB-4525-9C45-87416EBCFAFE}"/>
                  </a:ext>
                </a:extLst>
              </p:cNvPr>
              <p:cNvSpPr/>
              <p:nvPr/>
            </p:nvSpPr>
            <p:spPr>
              <a:xfrm>
                <a:off x="4295800" y="2924944"/>
                <a:ext cx="3672408" cy="10801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𝒙</m:t>
                      </m:r>
                      <m:r>
                        <a:rPr lang="en-I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I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</m:e>
                      </m:d>
                      <m:acc>
                        <m:accPr>
                          <m:chr m:val="̂"/>
                          <m:ctrlPr>
                            <a:rPr lang="en-I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a:rPr lang="en-I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𝒙</m:t>
                          </m:r>
                        </m:e>
                      </m:acc>
                      <m:r>
                        <a:rPr lang="en-IN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 </m:t>
                      </m:r>
                      <m:r>
                        <a:rPr lang="en-I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  </m:t>
                      </m:r>
                      <m:r>
                        <a:rPr lang="en-I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⇒</m:t>
                      </m:r>
                      <m:r>
                        <a:rPr lang="en-I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  </m:t>
                      </m:r>
                      <m:acc>
                        <m:accPr>
                          <m:chr m:val="̂"/>
                          <m:ctrlPr>
                            <a:rPr lang="en-I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a:rPr lang="en-I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𝒙</m:t>
                          </m:r>
                        </m:e>
                      </m:acc>
                      <m:r>
                        <a:rPr lang="en-I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I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𝒙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I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IN" sz="2400" dirty="0">
                  <a:solidFill>
                    <a:schemeClr val="tx1"/>
                  </a:solidFill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DBE74F5C-AFDB-4525-9C45-87416EBCFA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800" y="2924944"/>
                <a:ext cx="3672408" cy="108012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3D5C1C2-CDCE-40FA-8986-A0A7AA5FC60E}"/>
              </a:ext>
            </a:extLst>
          </p:cNvPr>
          <p:cNvSpPr/>
          <p:nvPr/>
        </p:nvSpPr>
        <p:spPr>
          <a:xfrm>
            <a:off x="6096000" y="4509120"/>
            <a:ext cx="3024336" cy="1368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C4CBFAA-8EB9-4874-B701-40E81A93B602}"/>
                  </a:ext>
                </a:extLst>
              </p:cNvPr>
              <p:cNvSpPr txBox="1"/>
              <p:nvPr/>
            </p:nvSpPr>
            <p:spPr>
              <a:xfrm>
                <a:off x="4511824" y="4762848"/>
                <a:ext cx="6096000" cy="8719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N" sz="260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a:rPr lang="en-IN" sz="2600" b="1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𝒙</m:t>
                          </m:r>
                        </m:e>
                      </m:acc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IN" sz="2600" b="1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𝒙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IN" sz="26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600" b="1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𝒙</m:t>
                              </m:r>
                            </m:e>
                          </m:d>
                        </m:den>
                      </m:f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26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eqArrPr>
                            <m:e>
                              <m:r>
                                <a:rPr lang="en-IN" sz="2600" b="0" i="1" smtClean="0">
                                  <a:latin typeface="Cambria Math"/>
                                  <a:cs typeface="Times New Roman" pitchFamily="18" charset="0"/>
                                </a:rPr>
                                <m:t>3/5</m:t>
                              </m:r>
                            </m:e>
                            <m:e>
                              <m:r>
                                <a:rPr lang="en-IN" sz="2600" b="0" i="1" smtClean="0">
                                  <a:latin typeface="Cambria Math"/>
                                  <a:cs typeface="Times New Roman" pitchFamily="18" charset="0"/>
                                </a:rPr>
                                <m:t>4/5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C4CBFAA-8EB9-4874-B701-40E81A93B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824" y="4762848"/>
                <a:ext cx="6096000" cy="8719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3101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0" y="188640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Properties of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35360" y="1858085"/>
                <a:ext cx="3990125" cy="4126581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sz="2600" dirty="0">
                    <a:solidFill>
                      <a:srgbClr val="0070C0"/>
                    </a:solidFill>
                    <a:cs typeface="Times New Roman" pitchFamily="18" charset="0"/>
                  </a:rPr>
                  <a:t>Vector Addition: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400" dirty="0">
                    <a:cs typeface="Times New Roman" pitchFamily="18" charset="0"/>
                  </a:rPr>
                  <a:t>Adding respective elements of each vector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400" dirty="0">
                    <a:cs typeface="Times New Roman" pitchFamily="18" charset="0"/>
                  </a:rPr>
                  <a:t>Gives a vector having different magnitude and direction</a:t>
                </a:r>
              </a:p>
              <a:p>
                <a:pPr marL="0" indent="0">
                  <a:lnSpc>
                    <a:spcPct val="80000"/>
                  </a:lnSpc>
                  <a:buNone/>
                </a:pPr>
                <a:endParaRPr lang="en-US" sz="2400" dirty="0">
                  <a:cs typeface="Times New Roman" pitchFamily="18" charset="0"/>
                </a:endParaRPr>
              </a:p>
              <a:p>
                <a:pPr marL="0" indent="0">
                  <a:lnSpc>
                    <a:spcPct val="8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𝒙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;</m:t>
                      </m:r>
                      <m:r>
                        <a:rPr lang="en-IN" sz="2400" b="1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𝒚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−</m:t>
                                </m:r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cs typeface="Times New Roman" pitchFamily="18" charset="0"/>
                </a:endParaRPr>
              </a:p>
              <a:p>
                <a:pPr marL="0" indent="0">
                  <a:lnSpc>
                    <a:spcPct val="80000"/>
                  </a:lnSpc>
                  <a:buNone/>
                </a:pPr>
                <a:endParaRPr lang="en-US" sz="2400" dirty="0">
                  <a:cs typeface="Times New Roman" pitchFamily="18" charset="0"/>
                </a:endParaRPr>
              </a:p>
              <a:p>
                <a:pPr marL="0" indent="0">
                  <a:lnSpc>
                    <a:spcPct val="8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𝒙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+</m:t>
                      </m:r>
                      <m:r>
                        <a:rPr lang="en-IN" sz="2400" b="1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𝒚</m:t>
                      </m:r>
                      <m:r>
                        <a:rPr lang="en-IN" sz="2400" b="1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−</m:t>
                                </m:r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b="1" dirty="0"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360" y="1858085"/>
                <a:ext cx="3990125" cy="4126581"/>
              </a:xfrm>
              <a:blipFill>
                <a:blip r:embed="rId2"/>
                <a:stretch>
                  <a:fillRect l="-2748" t="-3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834695-4689-432D-8120-6F3A5EAC1F5C}"/>
              </a:ext>
            </a:extLst>
          </p:cNvPr>
          <p:cNvSpPr txBox="1"/>
          <p:nvPr/>
        </p:nvSpPr>
        <p:spPr>
          <a:xfrm>
            <a:off x="7320136" y="692696"/>
            <a:ext cx="2548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2D Vector Addition</a:t>
            </a:r>
            <a:endParaRPr lang="en-US" sz="2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A68E3EFE-6A80-40C0-8FC8-E3D87D0E1D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00" t="4359" r="14901" b="4401"/>
          <a:stretch/>
        </p:blipFill>
        <p:spPr>
          <a:xfrm>
            <a:off x="5951984" y="1257807"/>
            <a:ext cx="4708180" cy="47103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AB856CF-EAA3-4380-BD36-12ABFFA359AE}"/>
              </a:ext>
            </a:extLst>
          </p:cNvPr>
          <p:cNvCxnSpPr>
            <a:cxnSpLocks/>
          </p:cNvCxnSpPr>
          <p:nvPr/>
        </p:nvCxnSpPr>
        <p:spPr>
          <a:xfrm flipV="1">
            <a:off x="6240016" y="2996952"/>
            <a:ext cx="648072" cy="1800200"/>
          </a:xfrm>
          <a:prstGeom prst="line">
            <a:avLst/>
          </a:prstGeom>
          <a:ln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58540F5-B2AA-4AAF-A813-60898337A378}"/>
              </a:ext>
            </a:extLst>
          </p:cNvPr>
          <p:cNvCxnSpPr>
            <a:cxnSpLocks/>
          </p:cNvCxnSpPr>
          <p:nvPr/>
        </p:nvCxnSpPr>
        <p:spPr>
          <a:xfrm flipH="1" flipV="1">
            <a:off x="6888088" y="3068960"/>
            <a:ext cx="1152128" cy="852415"/>
          </a:xfrm>
          <a:prstGeom prst="line">
            <a:avLst/>
          </a:prstGeom>
          <a:ln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351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0" y="188640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Properties of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35360" y="1858085"/>
                <a:ext cx="3990125" cy="4126581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sz="2600" dirty="0">
                    <a:solidFill>
                      <a:srgbClr val="0070C0"/>
                    </a:solidFill>
                    <a:cs typeface="Times New Roman" pitchFamily="18" charset="0"/>
                  </a:rPr>
                  <a:t>Scalar Multiplication: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400" dirty="0">
                    <a:cs typeface="Times New Roman" pitchFamily="18" charset="0"/>
                  </a:rPr>
                  <a:t>Multiplying all the elements of a vector with a scalar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400" dirty="0">
                    <a:cs typeface="Times New Roman" pitchFamily="18" charset="0"/>
                  </a:rPr>
                  <a:t>Changes the magnitude of a vector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400" dirty="0">
                    <a:cs typeface="Times New Roman" pitchFamily="18" charset="0"/>
                  </a:rPr>
                  <a:t>Does not affect the direction</a:t>
                </a:r>
              </a:p>
              <a:p>
                <a:pPr marL="0" indent="0">
                  <a:lnSpc>
                    <a:spcPct val="8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𝒙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cs typeface="Times New Roman" pitchFamily="18" charset="0"/>
                </a:endParaRPr>
              </a:p>
              <a:p>
                <a:pPr marL="0" indent="0">
                  <a:lnSpc>
                    <a:spcPct val="80000"/>
                  </a:lnSpc>
                  <a:buNone/>
                </a:pPr>
                <a:endParaRPr lang="en-US" sz="2400" dirty="0">
                  <a:cs typeface="Times New Roman" pitchFamily="18" charset="0"/>
                </a:endParaRPr>
              </a:p>
              <a:p>
                <a:pPr marL="0" indent="0">
                  <a:lnSpc>
                    <a:spcPct val="8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2</m:t>
                      </m:r>
                      <m:r>
                        <a:rPr lang="en-IN" sz="2400" b="1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𝒙</m:t>
                      </m:r>
                      <m:r>
                        <a:rPr lang="en-IN" sz="2400" b="1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b="1" dirty="0"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360" y="1858085"/>
                <a:ext cx="3990125" cy="4126581"/>
              </a:xfrm>
              <a:blipFill>
                <a:blip r:embed="rId2"/>
                <a:stretch>
                  <a:fillRect l="-2748" t="-3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834695-4689-432D-8120-6F3A5EAC1F5C}"/>
              </a:ext>
            </a:extLst>
          </p:cNvPr>
          <p:cNvSpPr txBox="1"/>
          <p:nvPr/>
        </p:nvSpPr>
        <p:spPr>
          <a:xfrm>
            <a:off x="6128586" y="576742"/>
            <a:ext cx="4354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Scalar Multiplication of 2D Vector</a:t>
            </a:r>
            <a:endParaRPr lang="en-US" sz="2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701EA7-966F-4B6D-A920-A277B18CA1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01" t="4401" r="16700" b="5600"/>
          <a:stretch/>
        </p:blipFill>
        <p:spPr>
          <a:xfrm>
            <a:off x="5893805" y="1152386"/>
            <a:ext cx="4824536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795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0" y="332656"/>
            <a:ext cx="8064896" cy="86409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Properties of Vectors: Dot Product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1384" y="1628800"/>
                <a:ext cx="7560840" cy="4126581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IN" sz="2400" dirty="0">
                    <a:cs typeface="Times New Roman" pitchFamily="18" charset="0"/>
                  </a:rPr>
                  <a:t>Sum of product of corresponding elements of each vector</a:t>
                </a:r>
              </a:p>
              <a:p>
                <a:pPr>
                  <a:lnSpc>
                    <a:spcPct val="80000"/>
                  </a:lnSpc>
                </a:pPr>
                <a:r>
                  <a:rPr lang="en-IN" sz="2400" dirty="0">
                    <a:cs typeface="Times New Roman" pitchFamily="18" charset="0"/>
                  </a:rPr>
                  <a:t>Both vectors should have same number of elements</a:t>
                </a:r>
              </a:p>
              <a:p>
                <a:pPr marL="0" indent="0">
                  <a:lnSpc>
                    <a:spcPct val="80000"/>
                  </a:lnSpc>
                  <a:buNone/>
                </a:pPr>
                <a:endParaRPr lang="en-IN" sz="2400" b="1" i="1" dirty="0"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 marL="0" indent="0">
                  <a:lnSpc>
                    <a:spcPct val="8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𝒙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;</m:t>
                      </m:r>
                      <m:r>
                        <a:rPr lang="en-IN" sz="2400" b="1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𝒚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−</m:t>
                                </m:r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cs typeface="Times New Roman" pitchFamily="18" charset="0"/>
                </a:endParaRPr>
              </a:p>
              <a:p>
                <a:pPr marL="0" indent="0">
                  <a:lnSpc>
                    <a:spcPct val="80000"/>
                  </a:lnSpc>
                  <a:buNone/>
                </a:pPr>
                <a:endParaRPr lang="en-US" sz="2400" dirty="0">
                  <a:cs typeface="Times New Roman" pitchFamily="18" charset="0"/>
                </a:endParaRPr>
              </a:p>
              <a:p>
                <a:pPr marL="0" indent="0">
                  <a:lnSpc>
                    <a:spcPct val="8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𝒙</m:t>
                      </m:r>
                      <m:r>
                        <a:rPr lang="en-IN" sz="2400" b="1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.</m:t>
                      </m:r>
                      <m:r>
                        <a:rPr lang="en-IN" sz="2400" b="1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𝒚</m:t>
                      </m:r>
                      <m:r>
                        <a:rPr lang="en-IN" sz="2400" b="1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−2+4=2</m:t>
                      </m:r>
                    </m:oMath>
                  </m:oMathPara>
                </a14:m>
                <a:endParaRPr lang="en-US" sz="2400" dirty="0">
                  <a:cs typeface="Times New Roman" pitchFamily="18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2400" dirty="0">
                    <a:cs typeface="Times New Roman" pitchFamily="18" charset="0"/>
                  </a:rPr>
                  <a:t>Alternate formula for dot product: </a:t>
                </a:r>
                <a14:m>
                  <m:oMath xmlns:m="http://schemas.openxmlformats.org/officeDocument/2006/math">
                    <m:r>
                      <a:rPr lang="en-IN" sz="2400" b="0" i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  <m:r>
                      <a:rPr lang="en-IN" sz="2400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𝒙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IN" sz="2400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𝒚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IN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sz="2400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𝒙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IN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sz="2400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𝒚</m:t>
                        </m:r>
                      </m:e>
                    </m:d>
                    <m:func>
                      <m:funcPr>
                        <m:ctrlPr>
                          <a:rPr lang="en-IN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400" b="0" i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cos</m:t>
                        </m:r>
                      </m:fName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IN" sz="2400" b="0" dirty="0">
                  <a:cs typeface="Times New Roman" pitchFamily="18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IN" sz="2400" dirty="0">
                    <a:cs typeface="Times New Roman" pitchFamily="18" charset="0"/>
                  </a:rPr>
                  <a:t>Alternate Interpretation:  </a:t>
                </a:r>
                <a14:m>
                  <m:oMath xmlns:m="http://schemas.openxmlformats.org/officeDocument/2006/math">
                    <m:r>
                      <a:rPr lang="en-IN" sz="2400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𝒙</m:t>
                    </m:r>
                    <m:r>
                      <a:rPr lang="en-IN" sz="2400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IN" sz="2400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𝒚</m:t>
                    </m:r>
                    <m:r>
                      <a:rPr lang="en-IN" sz="2400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sSup>
                      <m:sSupPr>
                        <m:ctrlPr>
                          <a:rPr lang="en-IN" sz="2400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IN" sz="2400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𝒙</m:t>
                        </m:r>
                      </m:e>
                      <m:sup>
                        <m:r>
                          <a:rPr lang="en-IN" sz="2400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𝑻</m:t>
                        </m:r>
                      </m:sup>
                    </m:sSup>
                    <m:r>
                      <a:rPr lang="en-IN" sz="2400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𝒚</m:t>
                    </m:r>
                  </m:oMath>
                </a14:m>
                <a:endParaRPr lang="en-IN" sz="2400" dirty="0">
                  <a:cs typeface="Times New Roman" pitchFamily="18" charset="0"/>
                </a:endParaRPr>
              </a:p>
              <a:p>
                <a:pPr>
                  <a:lnSpc>
                    <a:spcPct val="80000"/>
                  </a:lnSpc>
                </a:pPr>
                <a:endParaRPr lang="en-IN" sz="2400" dirty="0">
                  <a:cs typeface="Times New Roman" pitchFamily="18" charset="0"/>
                </a:endParaRPr>
              </a:p>
              <a:p>
                <a:pPr marL="0" indent="0">
                  <a:lnSpc>
                    <a:spcPct val="80000"/>
                  </a:lnSpc>
                  <a:buNone/>
                </a:pPr>
                <a:endParaRPr lang="en-US" sz="2400" b="1" dirty="0"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1384" y="1628800"/>
                <a:ext cx="7560840" cy="4126581"/>
              </a:xfrm>
              <a:blipFill>
                <a:blip r:embed="rId2"/>
                <a:stretch>
                  <a:fillRect l="-322" t="-29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7FBB97A9-AB93-4DD0-BC1D-9B27B92808F4}"/>
              </a:ext>
            </a:extLst>
          </p:cNvPr>
          <p:cNvGrpSpPr/>
          <p:nvPr/>
        </p:nvGrpSpPr>
        <p:grpSpPr>
          <a:xfrm>
            <a:off x="8184232" y="1504405"/>
            <a:ext cx="3369501" cy="3148731"/>
            <a:chOff x="8184232" y="1504405"/>
            <a:chExt cx="3369501" cy="3148731"/>
          </a:xfrm>
        </p:grpSpPr>
        <p:pic>
          <p:nvPicPr>
            <p:cNvPr id="6" name="Picture 5" descr="Chart, line chart&#10;&#10;Description automatically generated">
              <a:extLst>
                <a:ext uri="{FF2B5EF4-FFF2-40B4-BE49-F238E27FC236}">
                  <a16:creationId xmlns:a16="http://schemas.microsoft.com/office/drawing/2014/main" id="{0C3FF1A3-053F-4030-A61D-89FC81FC51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900" t="5601" r="15801" b="4402"/>
            <a:stretch/>
          </p:blipFill>
          <p:spPr>
            <a:xfrm>
              <a:off x="8184232" y="1504405"/>
              <a:ext cx="3369501" cy="3148731"/>
            </a:xfrm>
            <a:prstGeom prst="rect">
              <a:avLst/>
            </a:prstGeom>
          </p:spPr>
        </p:pic>
        <p:sp>
          <p:nvSpPr>
            <p:cNvPr id="7" name="Arc 6">
              <a:extLst>
                <a:ext uri="{FF2B5EF4-FFF2-40B4-BE49-F238E27FC236}">
                  <a16:creationId xmlns:a16="http://schemas.microsoft.com/office/drawing/2014/main" id="{CE9C33CC-1C0E-4639-8907-0E25BE44B49D}"/>
                </a:ext>
              </a:extLst>
            </p:cNvPr>
            <p:cNvSpPr/>
            <p:nvPr/>
          </p:nvSpPr>
          <p:spPr>
            <a:xfrm>
              <a:off x="8893102" y="4281922"/>
              <a:ext cx="490756" cy="33215"/>
            </a:xfrm>
            <a:prstGeom prst="arc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BE32F548-3F87-4395-B04D-943711D9D3D1}"/>
                    </a:ext>
                  </a:extLst>
                </p:cNvPr>
                <p:cNvSpPr txBox="1"/>
                <p:nvPr/>
              </p:nvSpPr>
              <p:spPr>
                <a:xfrm>
                  <a:off x="9208837" y="3859772"/>
                  <a:ext cx="202281" cy="26832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BE32F548-3F87-4395-B04D-943711D9D3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08837" y="3859772"/>
                  <a:ext cx="202281" cy="268324"/>
                </a:xfrm>
                <a:prstGeom prst="rect">
                  <a:avLst/>
                </a:prstGeom>
                <a:blipFill>
                  <a:blip r:embed="rId4"/>
                  <a:stretch>
                    <a:fillRect l="-48485" r="-42424" b="-52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4375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Orthogonal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1424" y="1417191"/>
                <a:ext cx="9721956" cy="2803898"/>
              </a:xfrm>
            </p:spPr>
            <p:txBody>
              <a:bodyPr/>
              <a:lstStyle/>
              <a:p>
                <a:r>
                  <a:rPr lang="en-IN" sz="2600" dirty="0">
                    <a:cs typeface="Times New Roman" pitchFamily="18" charset="0"/>
                  </a:rPr>
                  <a:t>Two vectors are orthogonal to each other when the angle between them in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90 °</m:t>
                    </m:r>
                  </m:oMath>
                </a14:m>
                <a:endParaRPr lang="en-IN" sz="2600" dirty="0">
                  <a:cs typeface="Times New Roman" pitchFamily="18" charset="0"/>
                </a:endParaRPr>
              </a:p>
              <a:p>
                <a:r>
                  <a:rPr lang="en-IN" sz="2600" dirty="0">
                    <a:cs typeface="Times New Roman" pitchFamily="18" charset="0"/>
                  </a:rPr>
                  <a:t>Two vectors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𝒙</m:t>
                    </m:r>
                  </m:oMath>
                </a14:m>
                <a:r>
                  <a:rPr lang="en-IN" sz="2600" dirty="0">
                    <a:cs typeface="Times New Roman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𝒚</m:t>
                    </m:r>
                  </m:oMath>
                </a14:m>
                <a:r>
                  <a:rPr lang="en-IN" sz="2600" dirty="0">
                    <a:cs typeface="Times New Roman" pitchFamily="18" charset="0"/>
                  </a:rPr>
                  <a:t> are orthogonal to each other if and only if their dot product is zero</a:t>
                </a:r>
              </a:p>
              <a:p>
                <a:pPr marL="82550" indent="0" algn="ctr">
                  <a:buNone/>
                </a:pPr>
                <a:r>
                  <a:rPr lang="en-IN" sz="2600" b="0" dirty="0"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600" b="1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𝒙</m:t>
                    </m:r>
                    <m:r>
                      <a:rPr lang="en-IN" sz="2600" b="0" i="0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IN" sz="2600" b="1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𝒚</m:t>
                    </m:r>
                    <m:r>
                      <a:rPr lang="en-IN" sz="2600" b="0" i="1" dirty="0" smtClean="0">
                        <a:latin typeface="Cambria Math"/>
                        <a:cs typeface="Times New Roman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IN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sz="2800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𝒙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IN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sz="2800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𝒚</m:t>
                        </m:r>
                      </m:e>
                    </m:d>
                    <m:func>
                      <m:funcPr>
                        <m:ctrlPr>
                          <a:rPr lang="en-IN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80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cos</m:t>
                        </m:r>
                      </m:fName>
                      <m:e>
                        <m:r>
                          <a:rPr lang="en-IN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𝜃</m:t>
                        </m:r>
                      </m:e>
                    </m:func>
                    <m:r>
                      <a:rPr lang="en-IN" sz="28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IN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sz="2800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𝒙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IN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sz="2800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𝒚</m:t>
                        </m:r>
                      </m:e>
                    </m:d>
                    <m:func>
                      <m:funcPr>
                        <m:ctrlPr>
                          <a:rPr lang="en-IN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80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cos</m:t>
                        </m:r>
                      </m:fName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90</m:t>
                        </m:r>
                      </m:e>
                    </m:func>
                    <m:r>
                      <a:rPr lang="en-IN" sz="28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r>
                      <a:rPr lang="en-IN" sz="2600" b="0" i="1" dirty="0" smtClean="0">
                        <a:latin typeface="Cambria Math"/>
                        <a:cs typeface="Times New Roman" pitchFamily="18" charset="0"/>
                      </a:rPr>
                      <m:t>0</m:t>
                    </m:r>
                  </m:oMath>
                </a14:m>
                <a:endParaRPr lang="en-IN" sz="2600" dirty="0">
                  <a:cs typeface="Times New Roman" pitchFamily="18" charset="0"/>
                </a:endParaRPr>
              </a:p>
              <a:p>
                <a:pPr marL="82550" indent="0">
                  <a:buNone/>
                </a:pPr>
                <a:r>
                  <a:rPr lang="en-IN" sz="2600" dirty="0">
                    <a:cs typeface="Times New Roman" pitchFamily="18" charset="0"/>
                  </a:rPr>
                  <a:t>Example:</a:t>
                </a:r>
              </a:p>
              <a:p>
                <a:pPr marL="82550" indent="0" algn="ctr">
                  <a:buNone/>
                </a:pPr>
                <a:endParaRPr lang="en-IN" sz="2600" dirty="0"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1424" y="1417191"/>
                <a:ext cx="9721956" cy="2803898"/>
              </a:xfrm>
              <a:blipFill>
                <a:blip r:embed="rId2"/>
                <a:stretch>
                  <a:fillRect l="-376" t="-3261" r="-1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3B64E75-8399-42FA-9D12-8451B2A0085C}"/>
                  </a:ext>
                </a:extLst>
              </p:cNvPr>
              <p:cNvSpPr txBox="1"/>
              <p:nvPr/>
            </p:nvSpPr>
            <p:spPr>
              <a:xfrm>
                <a:off x="2775714" y="4005064"/>
                <a:ext cx="2423592" cy="22170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200" b="1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𝒙</m:t>
                      </m:r>
                      <m:r>
                        <a:rPr lang="en-IN" sz="22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2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22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200" b="0" i="1" smtClean="0">
                                  <a:latin typeface="Cambria Math"/>
                                  <a:cs typeface="Times New Roman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200" b="0" i="1" smtClean="0">
                                  <a:latin typeface="Cambria Math"/>
                                  <a:cs typeface="Times New Roman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N" sz="2200" dirty="0">
                  <a:cs typeface="Times New Roman" pitchFamily="18" charset="0"/>
                </a:endParaRPr>
              </a:p>
              <a:p>
                <a:pPr marL="82550" indent="0" algn="ctr">
                  <a:buNone/>
                </a:pPr>
                <a:endParaRPr lang="en-IN" sz="2200" dirty="0">
                  <a:cs typeface="Times New Roman" pitchFamily="18" charset="0"/>
                </a:endParaRPr>
              </a:p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200" b="1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𝒚</m:t>
                      </m:r>
                      <m:r>
                        <a:rPr lang="en-IN" sz="2200" i="1">
                          <a:latin typeface="Cambria Math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2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22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eqArrPr>
                            <m:e>
                              <m:r>
                                <a:rPr lang="en-IN" sz="2200" i="1"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sz="2200" i="1">
                                  <a:latin typeface="Cambria Math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IN" sz="2200" i="1">
                                  <a:latin typeface="Cambria Math"/>
                                </a:rPr>
                                <m:t>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N" sz="2200" dirty="0"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3B64E75-8399-42FA-9D12-8451B2A008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5714" y="4005064"/>
                <a:ext cx="2423592" cy="22170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F626749-F8AB-4423-B526-2F318F93A440}"/>
                  </a:ext>
                </a:extLst>
              </p:cNvPr>
              <p:cNvSpPr txBox="1"/>
              <p:nvPr/>
            </p:nvSpPr>
            <p:spPr>
              <a:xfrm>
                <a:off x="5951984" y="4746760"/>
                <a:ext cx="294311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=2−10+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F626749-F8AB-4423-B526-2F318F93A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1984" y="4746760"/>
                <a:ext cx="2943113" cy="369332"/>
              </a:xfrm>
              <a:prstGeom prst="rect">
                <a:avLst/>
              </a:prstGeom>
              <a:blipFill>
                <a:blip r:embed="rId4"/>
                <a:stretch>
                  <a:fillRect l="-828" r="-1863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318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Orthonormal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79376" y="1268760"/>
                <a:ext cx="11233248" cy="5040560"/>
              </a:xfrm>
            </p:spPr>
            <p:txBody>
              <a:bodyPr>
                <a:normAutofit/>
              </a:bodyPr>
              <a:lstStyle/>
              <a:p>
                <a:r>
                  <a:rPr lang="en-IN" sz="2600" dirty="0">
                    <a:cs typeface="Times New Roman" pitchFamily="18" charset="0"/>
                  </a:rPr>
                  <a:t>Orthonormal vectors are orthogonal vectors with unit magnitude</a:t>
                </a:r>
              </a:p>
              <a:p>
                <a:r>
                  <a:rPr lang="en-IN" sz="2600" dirty="0">
                    <a:cs typeface="Times New Roman" pitchFamily="18" charset="0"/>
                  </a:rPr>
                  <a:t>Example</a:t>
                </a:r>
              </a:p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600" b="1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𝒙</m:t>
                      </m:r>
                      <m:r>
                        <a:rPr lang="en-IN" sz="2600" i="1">
                          <a:latin typeface="Cambria Math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60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26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6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6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IN" sz="2600" b="0" i="1" smtClean="0">
                          <a:latin typeface="Cambria Math" panose="02040503050406030204" pitchFamily="18" charset="0"/>
                        </a:rPr>
                        <m:t> ;</m:t>
                      </m:r>
                      <m:r>
                        <a:rPr lang="en-IN" sz="26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IN" sz="26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6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26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6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6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2600" b="1" dirty="0">
                  <a:cs typeface="Times New Roman" pitchFamily="18" charset="0"/>
                </a:endParaRPr>
              </a:p>
              <a:p>
                <a:pPr marL="82550" indent="0" algn="ctr">
                  <a:buNone/>
                </a:pPr>
                <a:endParaRPr lang="en-IN" sz="2600" dirty="0">
                  <a:cs typeface="Times New Roman" pitchFamily="18" charset="0"/>
                </a:endParaRPr>
              </a:p>
              <a:p>
                <a:pPr marL="82550" indent="0" algn="ctr">
                  <a:buNone/>
                </a:pPr>
                <a:r>
                  <a:rPr lang="en-IN" sz="2600" dirty="0"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IN" sz="26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sz="2600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𝒙</m:t>
                        </m:r>
                      </m:e>
                    </m:d>
                    <m:r>
                      <a:rPr lang="en-IN" sz="2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IN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sz="2600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𝒚</m:t>
                        </m:r>
                      </m:e>
                    </m:d>
                    <m:r>
                      <a:rPr lang="en-IN" sz="2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=1</m:t>
                    </m:r>
                    <m:r>
                      <a:rPr lang="en-IN" sz="2600" b="0" i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 ;</m:t>
                    </m:r>
                    <m:r>
                      <a:rPr lang="en-IN" sz="2600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𝒙</m:t>
                    </m:r>
                    <m:r>
                      <a:rPr lang="en-IN" sz="2600" b="0" i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IN" sz="2600" b="1" i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𝐲</m:t>
                    </m:r>
                    <m:r>
                      <a:rPr lang="en-IN" sz="2600" b="0" i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=0</m:t>
                    </m:r>
                  </m:oMath>
                </a14:m>
                <a:endParaRPr lang="en-IN" sz="2600" dirty="0">
                  <a:cs typeface="Times New Roman" pitchFamily="18" charset="0"/>
                </a:endParaRPr>
              </a:p>
              <a:p>
                <a:pPr marL="82550" indent="0" algn="ctr">
                  <a:buNone/>
                </a:pPr>
                <a:endParaRPr lang="en-IN" sz="2600" dirty="0"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376" y="1268760"/>
                <a:ext cx="11233248" cy="5040560"/>
              </a:xfrm>
              <a:blipFill>
                <a:blip r:embed="rId2"/>
                <a:stretch>
                  <a:fillRect l="-326" t="-1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8188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0" y="188640"/>
            <a:ext cx="3575195" cy="162232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4400" dirty="0">
                <a:solidFill>
                  <a:srgbClr val="0070C0"/>
                </a:solidFill>
                <a:cs typeface="Times New Roman" pitchFamily="18" charset="0"/>
              </a:rPr>
              <a:t>Linear Combination of Vectors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35360" y="1858085"/>
                <a:ext cx="3990125" cy="4126581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IN" sz="2400" dirty="0">
                    <a:cs typeface="Times New Roman" pitchFamily="18" charset="0"/>
                  </a:rPr>
                  <a:t>Combination of scalar multiplication and vector addition of two or more vectors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400" dirty="0">
                    <a:cs typeface="Times New Roman" pitchFamily="18" charset="0"/>
                  </a:rPr>
                  <a:t>Resultant is another vector in the same vector space</a:t>
                </a:r>
              </a:p>
              <a:p>
                <a:pPr marL="0" indent="0">
                  <a:lnSpc>
                    <a:spcPct val="80000"/>
                  </a:lnSpc>
                  <a:buNone/>
                </a:pPr>
                <a:endParaRPr lang="en-IN" sz="2400" dirty="0">
                  <a:cs typeface="Times New Roman" pitchFamily="18" charset="0"/>
                </a:endParaRPr>
              </a:p>
              <a:p>
                <a:pPr marL="0" indent="0">
                  <a:lnSpc>
                    <a:spcPct val="8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𝒙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;</m:t>
                      </m:r>
                      <m:r>
                        <a:rPr lang="en-IN" sz="2400" b="1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𝒚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−</m:t>
                                </m:r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cs typeface="Times New Roman" pitchFamily="18" charset="0"/>
                </a:endParaRPr>
              </a:p>
              <a:p>
                <a:pPr marL="0" indent="0">
                  <a:lnSpc>
                    <a:spcPct val="80000"/>
                  </a:lnSpc>
                  <a:buNone/>
                </a:pPr>
                <a:endParaRPr lang="en-US" sz="2400" dirty="0">
                  <a:cs typeface="Times New Roman" pitchFamily="18" charset="0"/>
                </a:endParaRPr>
              </a:p>
              <a:p>
                <a:pPr marL="0" indent="0">
                  <a:lnSpc>
                    <a:spcPct val="8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𝟐</m:t>
                      </m:r>
                      <m:r>
                        <a:rPr lang="en-IN" sz="2400" b="1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𝒙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+</m:t>
                      </m:r>
                      <m:r>
                        <a:rPr lang="en-IN" sz="2400" b="1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𝟑</m:t>
                      </m:r>
                      <m:r>
                        <a:rPr lang="en-IN" sz="2400" b="1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𝒚</m:t>
                      </m:r>
                      <m:r>
                        <a:rPr lang="en-IN" sz="2400" b="1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−</m:t>
                                </m:r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b="1" dirty="0"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360" y="1858085"/>
                <a:ext cx="3990125" cy="4126581"/>
              </a:xfrm>
              <a:blipFill>
                <a:blip r:embed="rId2"/>
                <a:stretch>
                  <a:fillRect l="-611" t="-29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834695-4689-432D-8120-6F3A5EAC1F5C}"/>
              </a:ext>
            </a:extLst>
          </p:cNvPr>
          <p:cNvSpPr txBox="1"/>
          <p:nvPr/>
        </p:nvSpPr>
        <p:spPr>
          <a:xfrm>
            <a:off x="6128586" y="576742"/>
            <a:ext cx="4366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Linear Combination of 2D Vectors</a:t>
            </a:r>
            <a:endParaRPr lang="en-US" sz="2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02ECA416-7568-4CF3-984E-4500613D74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10" t="3943" r="28147" b="5822"/>
          <a:stretch/>
        </p:blipFill>
        <p:spPr>
          <a:xfrm>
            <a:off x="6069176" y="1387773"/>
            <a:ext cx="4366067" cy="452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95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Linearly Independent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58788" y="1416550"/>
                <a:ext cx="10874424" cy="489277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IN" sz="2600" dirty="0">
                    <a:cs typeface="Times New Roman" pitchFamily="18" charset="0"/>
                  </a:rPr>
                  <a:t>Two of vectors are linearly independent if their linear combination is zero if and only if all the scalars are zero</a:t>
                </a:r>
              </a:p>
              <a:p>
                <a:pPr marL="8255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6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𝑎</m:t>
                      </m:r>
                      <m:r>
                        <a:rPr lang="en-IN" sz="2600" b="1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𝒙</m:t>
                      </m:r>
                      <m:r>
                        <a:rPr lang="en-IN" sz="2600" b="1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+</m:t>
                      </m:r>
                      <m:r>
                        <a:rPr lang="en-IN" sz="26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𝑏</m:t>
                      </m:r>
                      <m:r>
                        <a:rPr lang="en-IN" sz="2600" b="1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𝒚</m:t>
                      </m:r>
                      <m:r>
                        <a:rPr lang="en-IN" sz="2600" b="1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IN" sz="2600" b="1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𝟎</m:t>
                      </m:r>
                      <m:r>
                        <a:rPr lang="en-IN" sz="2600" b="1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IN" sz="2600" b="1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sz="2600" b="0" i="0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iff</m:t>
                          </m:r>
                        </m:fName>
                        <m:e>
                          <m:r>
                            <a:rPr lang="en-IN" sz="2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𝑎</m:t>
                          </m:r>
                          <m:r>
                            <a:rPr lang="en-IN" sz="2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</m:t>
                          </m:r>
                          <m:r>
                            <a:rPr lang="en-IN" sz="2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𝑏</m:t>
                          </m:r>
                          <m:r>
                            <a:rPr lang="en-IN" sz="2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=0</m:t>
                          </m:r>
                        </m:e>
                      </m:func>
                      <m:r>
                        <a:rPr lang="en-IN" sz="2600" b="1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 </m:t>
                      </m:r>
                    </m:oMath>
                  </m:oMathPara>
                </a14:m>
                <a:endParaRPr lang="en-IN" sz="2600" b="0" dirty="0">
                  <a:cs typeface="Times New Roman" pitchFamily="18" charset="0"/>
                </a:endParaRPr>
              </a:p>
              <a:p>
                <a:pPr marL="539750" indent="-457200">
                  <a:lnSpc>
                    <a:spcPct val="100000"/>
                  </a:lnSpc>
                </a:pPr>
                <a:r>
                  <a:rPr lang="en-IN" sz="2600" b="0" dirty="0">
                    <a:cs typeface="Times New Roman" pitchFamily="18" charset="0"/>
                  </a:rPr>
                  <a:t>Example 1: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𝒙</m:t>
                    </m:r>
                    <m:r>
                      <a:rPr lang="en-IN" sz="2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6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6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sz="26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IN" sz="2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 ;</m:t>
                    </m:r>
                    <m:r>
                      <a:rPr lang="en-IN" sz="2600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𝒚</m:t>
                    </m:r>
                    <m:r>
                      <a:rPr lang="en-IN" sz="2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2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6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6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IN" sz="26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r>
                      <a:rPr lang="en-IN" sz="2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;</m:t>
                    </m:r>
                    <m:r>
                      <a:rPr lang="en-IN" sz="2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𝑎</m:t>
                    </m:r>
                    <m:r>
                      <a:rPr lang="en-IN" sz="2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=3 ;</m:t>
                    </m:r>
                    <m:r>
                      <a:rPr lang="en-IN" sz="2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𝑏</m:t>
                    </m:r>
                    <m:r>
                      <a:rPr lang="en-IN" sz="2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=−1</m:t>
                    </m:r>
                    <m:r>
                      <a:rPr lang="en-IN" sz="2600" b="0" i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;</m:t>
                    </m:r>
                    <m:r>
                      <a:rPr lang="en-IN" sz="2600" i="1">
                        <a:latin typeface="Cambria Math" panose="02040503050406030204" pitchFamily="18" charset="0"/>
                        <a:cs typeface="Times New Roman" pitchFamily="18" charset="0"/>
                      </a:rPr>
                      <m:t>𝑎</m:t>
                    </m:r>
                    <m:r>
                      <a:rPr lang="en-IN" sz="26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𝒙</m:t>
                    </m:r>
                    <m:r>
                      <a:rPr lang="en-IN" sz="26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+</m:t>
                    </m:r>
                    <m:r>
                      <a:rPr lang="en-IN" sz="2600" i="1">
                        <a:latin typeface="Cambria Math" panose="02040503050406030204" pitchFamily="18" charset="0"/>
                        <a:cs typeface="Times New Roman" pitchFamily="18" charset="0"/>
                      </a:rPr>
                      <m:t>𝑏</m:t>
                    </m:r>
                    <m:r>
                      <a:rPr lang="en-IN" sz="26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𝒚</m:t>
                    </m:r>
                    <m:r>
                      <a:rPr lang="en-IN" sz="2600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2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6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6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−</m:t>
                              </m:r>
                              <m:r>
                                <a:rPr lang="en-IN" sz="26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sz="26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2600" dirty="0">
                    <a:cs typeface="Times New Roman" pitchFamily="18" charset="0"/>
                  </a:rPr>
                  <a:t> - Linearly independent vectors</a:t>
                </a:r>
              </a:p>
              <a:p>
                <a:pPr marL="539750" indent="-457200">
                  <a:lnSpc>
                    <a:spcPct val="100000"/>
                  </a:lnSpc>
                </a:pPr>
                <a:r>
                  <a:rPr lang="en-IN" sz="2600" dirty="0">
                    <a:cs typeface="Times New Roman" pitchFamily="18" charset="0"/>
                  </a:rPr>
                  <a:t>Example 2: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𝒙</m:t>
                    </m:r>
                    <m:r>
                      <a:rPr lang="en-IN" sz="2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6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6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sz="26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IN" sz="2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 ;</m:t>
                    </m:r>
                    <m:r>
                      <a:rPr lang="en-IN" sz="2600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𝒚</m:t>
                    </m:r>
                    <m:r>
                      <a:rPr lang="en-IN" sz="2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2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6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6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IN" sz="26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IN" sz="2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;</m:t>
                    </m:r>
                    <m:r>
                      <a:rPr lang="en-IN" sz="2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𝑎</m:t>
                    </m:r>
                    <m:r>
                      <a:rPr lang="en-IN" sz="2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=2 ;</m:t>
                    </m:r>
                    <m:r>
                      <a:rPr lang="en-IN" sz="2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𝑏</m:t>
                    </m:r>
                    <m:r>
                      <a:rPr lang="en-IN" sz="2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=−1</m:t>
                    </m:r>
                    <m:r>
                      <a:rPr lang="en-IN" sz="2600" b="0" i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;</m:t>
                    </m:r>
                    <m:r>
                      <a:rPr lang="en-IN" sz="2600" i="1">
                        <a:latin typeface="Cambria Math" panose="02040503050406030204" pitchFamily="18" charset="0"/>
                        <a:cs typeface="Times New Roman" pitchFamily="18" charset="0"/>
                      </a:rPr>
                      <m:t>𝑎</m:t>
                    </m:r>
                    <m:r>
                      <a:rPr lang="en-IN" sz="26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𝒙</m:t>
                    </m:r>
                    <m:r>
                      <a:rPr lang="en-IN" sz="26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+</m:t>
                    </m:r>
                    <m:r>
                      <a:rPr lang="en-IN" sz="2600" i="1">
                        <a:latin typeface="Cambria Math" panose="02040503050406030204" pitchFamily="18" charset="0"/>
                        <a:cs typeface="Times New Roman" pitchFamily="18" charset="0"/>
                      </a:rPr>
                      <m:t>𝑏</m:t>
                    </m:r>
                    <m:r>
                      <a:rPr lang="en-IN" sz="26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𝒚</m:t>
                    </m:r>
                    <m:r>
                      <a:rPr lang="en-IN" sz="2600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2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6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6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sz="26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2600" dirty="0">
                    <a:cs typeface="Times New Roman" pitchFamily="18" charset="0"/>
                  </a:rPr>
                  <a:t> - Linearly dependent vectors</a:t>
                </a:r>
              </a:p>
              <a:p>
                <a:pPr marL="539750" indent="-457200">
                  <a:lnSpc>
                    <a:spcPct val="100000"/>
                  </a:lnSpc>
                </a:pPr>
                <a:r>
                  <a:rPr lang="en-IN" sz="2600" dirty="0">
                    <a:solidFill>
                      <a:srgbClr val="0070C0"/>
                    </a:solidFill>
                    <a:cs typeface="Times New Roman" pitchFamily="18" charset="0"/>
                  </a:rPr>
                  <a:t>Result:  </a:t>
                </a:r>
                <a:r>
                  <a:rPr lang="en-IN" sz="2600" dirty="0">
                    <a:cs typeface="Times New Roman" pitchFamily="18" charset="0"/>
                  </a:rPr>
                  <a:t>An n-dimensional vector space can contain at the most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𝑛</m:t>
                    </m:r>
                  </m:oMath>
                </a14:m>
                <a:r>
                  <a:rPr lang="en-IN" sz="2600" dirty="0">
                    <a:cs typeface="Times New Roman" pitchFamily="18" charset="0"/>
                  </a:rPr>
                  <a:t> linearly independent vectors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8788" y="1416550"/>
                <a:ext cx="10874424" cy="4892770"/>
              </a:xfrm>
              <a:blipFill>
                <a:blip r:embed="rId2"/>
                <a:stretch>
                  <a:fillRect l="-280" t="-1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8571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Span of a Vector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1384" y="1124744"/>
                <a:ext cx="10874424" cy="3956666"/>
              </a:xfrm>
            </p:spPr>
            <p:txBody>
              <a:bodyPr>
                <a:normAutofit/>
              </a:bodyPr>
              <a:lstStyle/>
              <a:p>
                <a:r>
                  <a:rPr lang="en-IN" sz="2600" dirty="0">
                    <a:cs typeface="Times New Roman" pitchFamily="18" charset="0"/>
                  </a:rPr>
                  <a:t>A set of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600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600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,…,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600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2600" dirty="0">
                    <a:cs typeface="Times New Roman" pitchFamily="18" charset="0"/>
                  </a:rPr>
                  <a:t> span a vector space </a:t>
                </a:r>
                <a14:m>
                  <m:oMath xmlns:m="http://schemas.openxmlformats.org/officeDocument/2006/math">
                    <m:r>
                      <a:rPr lang="en-IN" sz="2600" b="0" i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r>
                      <a:rPr lang="en-IN" sz="2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𝑉</m:t>
                    </m:r>
                    <m:r>
                      <a:rPr lang="en-IN" sz="2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IN" sz="2600" dirty="0">
                    <a:cs typeface="Times New Roman" pitchFamily="18" charset="0"/>
                  </a:rPr>
                  <a:t> if every vector in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𝑉</m:t>
                    </m:r>
                  </m:oMath>
                </a14:m>
                <a:r>
                  <a:rPr lang="en-IN" sz="2600" dirty="0">
                    <a:cs typeface="Times New Roman" pitchFamily="18" charset="0"/>
                  </a:rPr>
                  <a:t> can be written as a linear combination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600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IN" sz="2600" i="1"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600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IN" sz="2600" i="1">
                        <a:latin typeface="Cambria Math" panose="02040503050406030204" pitchFamily="18" charset="0"/>
                        <a:cs typeface="Times New Roman" pitchFamily="18" charset="0"/>
                      </a:rPr>
                      <m:t>,…,</m:t>
                    </m:r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600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IN" sz="2600" dirty="0">
                  <a:cs typeface="Times New Roman" pitchFamily="18" charset="0"/>
                </a:endParaRPr>
              </a:p>
              <a:p>
                <a:r>
                  <a:rPr lang="en-IN" sz="2600" dirty="0">
                    <a:cs typeface="Times New Roman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𝒗</m:t>
                    </m:r>
                    <m:r>
                      <a:rPr lang="en-IN" sz="2600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∈</m:t>
                    </m:r>
                    <m:r>
                      <a:rPr lang="en-IN" sz="2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𝑉</m:t>
                    </m:r>
                  </m:oMath>
                </a14:m>
                <a:r>
                  <a:rPr lang="en-IN" sz="2600" dirty="0">
                    <a:cs typeface="Times New Roman" pitchFamily="18" charset="0"/>
                  </a:rPr>
                  <a:t>, then we can write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𝑣</m:t>
                    </m:r>
                    <m:r>
                      <a:rPr lang="en-IN" sz="2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600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+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600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+</m:t>
                    </m:r>
                    <m:r>
                      <a:rPr lang="en-IN" sz="2600" i="1">
                        <a:latin typeface="Cambria Math" panose="02040503050406030204" pitchFamily="18" charset="0"/>
                        <a:cs typeface="Times New Roman" pitchFamily="18" charset="0"/>
                      </a:rPr>
                      <m:t>…</m:t>
                    </m:r>
                    <m:r>
                      <a:rPr lang="en-IN" sz="2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+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600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IN" sz="2600" dirty="0">
                  <a:cs typeface="Times New Roman" pitchFamily="18" charset="0"/>
                </a:endParaRPr>
              </a:p>
              <a:p>
                <a:r>
                  <a:rPr lang="en-IN" sz="2600" dirty="0">
                    <a:cs typeface="Times New Roman" pitchFamily="18" charset="0"/>
                  </a:rPr>
                  <a:t>Examples: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sz="2400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400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400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𝟏</m:t>
                        </m:r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  <a:cs typeface="Times New Roman" pitchFamily="18" charset="0"/>
                      </a:rPr>
                      <m:t>;</m:t>
                    </m:r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400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2400" dirty="0">
                    <a:cs typeface="Times New Roman" pitchFamily="18" charset="0"/>
                  </a:rPr>
                  <a:t> span the two dimensional vector 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I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sz="2400" dirty="0">
                  <a:cs typeface="Times New Roman" pitchFamily="18" charset="0"/>
                </a:endParaRPr>
              </a:p>
              <a:p>
                <a:pPr lvl="1"/>
                <a:r>
                  <a:rPr lang="en-IN" sz="2400" dirty="0"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400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400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𝟏</m:t>
                        </m:r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  <a:cs typeface="Times New Roman" pitchFamily="18" charset="0"/>
                      </a:rPr>
                      <m:t>;</m:t>
                    </m:r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400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;</m:t>
                    </m:r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400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3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2400" dirty="0">
                    <a:cs typeface="Times New Roman" pitchFamily="18" charset="0"/>
                  </a:rPr>
                  <a:t>span the two dimensional vector 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I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sz="2400" dirty="0">
                  <a:cs typeface="Times New Roman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sz="2400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400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400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𝟏</m:t>
                        </m:r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  <a:cs typeface="Times New Roman" pitchFamily="18" charset="0"/>
                      </a:rPr>
                      <m:t>;</m:t>
                    </m:r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400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−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2400" dirty="0">
                    <a:cs typeface="Times New Roman" pitchFamily="18" charset="0"/>
                  </a:rPr>
                  <a:t> do not span the two dimensional vector 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I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sz="2400" dirty="0"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1384" y="1124744"/>
                <a:ext cx="10874424" cy="3956666"/>
              </a:xfrm>
              <a:blipFill>
                <a:blip r:embed="rId2"/>
                <a:stretch>
                  <a:fillRect l="-280" t="-2465" r="-1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loud 3">
            <a:extLst>
              <a:ext uri="{FF2B5EF4-FFF2-40B4-BE49-F238E27FC236}">
                <a16:creationId xmlns:a16="http://schemas.microsoft.com/office/drawing/2014/main" id="{86D1539A-91BB-4D93-BFAA-556FE2678860}"/>
              </a:ext>
            </a:extLst>
          </p:cNvPr>
          <p:cNvSpPr/>
          <p:nvPr/>
        </p:nvSpPr>
        <p:spPr>
          <a:xfrm>
            <a:off x="3935760" y="4653136"/>
            <a:ext cx="6264696" cy="200922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>
                <a:solidFill>
                  <a:srgbClr val="002060"/>
                </a:solidFill>
              </a:rPr>
              <a:t>How many vectors are at least required to span a n-dim vector space and how should they be related?</a:t>
            </a:r>
            <a:endParaRPr lang="en-US" sz="2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400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91F60-530D-400F-98FF-05859386E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ECA99-644C-46E3-ACFA-EC0FBF25C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08" y="1196752"/>
            <a:ext cx="10515600" cy="4824536"/>
          </a:xfrm>
        </p:spPr>
        <p:txBody>
          <a:bodyPr>
            <a:normAutofit lnSpcReduction="10000"/>
          </a:bodyPr>
          <a:lstStyle/>
          <a:p>
            <a:r>
              <a:rPr lang="en-IN" sz="2800" dirty="0"/>
              <a:t>Vectors and Matrices for Data Science</a:t>
            </a:r>
          </a:p>
          <a:p>
            <a:r>
              <a:rPr lang="en-IN" sz="2800" dirty="0"/>
              <a:t>Properties of  Vectors</a:t>
            </a:r>
          </a:p>
          <a:p>
            <a:r>
              <a:rPr lang="en-IN" sz="2800" dirty="0"/>
              <a:t>Properties of Matrices</a:t>
            </a:r>
          </a:p>
          <a:p>
            <a:pPr lvl="1"/>
            <a:r>
              <a:rPr lang="en-IN" sz="2400" dirty="0"/>
              <a:t>Matrix Subspaces</a:t>
            </a:r>
          </a:p>
          <a:p>
            <a:pPr lvl="1"/>
            <a:r>
              <a:rPr lang="en-IN" sz="2400" dirty="0"/>
              <a:t>Rank and Nullity</a:t>
            </a:r>
          </a:p>
          <a:p>
            <a:r>
              <a:rPr lang="en-IN" sz="2800" dirty="0"/>
              <a:t>Eigenvalues, Eigenvectors and Eigenvalue Decomposition</a:t>
            </a:r>
          </a:p>
          <a:p>
            <a:r>
              <a:rPr lang="en-IN" sz="2800" dirty="0"/>
              <a:t>Singular Values, Singular Vectors and Singular Value Decomposition</a:t>
            </a:r>
          </a:p>
          <a:p>
            <a:r>
              <a:rPr lang="en-IN" sz="2800" dirty="0"/>
              <a:t>Vector and Matrix properties applied to Data Science</a:t>
            </a:r>
          </a:p>
          <a:p>
            <a:r>
              <a:rPr lang="en-IN" sz="2800" dirty="0">
                <a:solidFill>
                  <a:srgbClr val="0070C0"/>
                </a:solidFill>
              </a:rPr>
              <a:t>Pre-requisites: </a:t>
            </a:r>
            <a:r>
              <a:rPr lang="en-IN" sz="2800" dirty="0"/>
              <a:t>Transpose, Determinant, Inverse and Multiplication of Matrices, and Types of matrices such as Identity, Symmetric, Diagonal, etc.</a:t>
            </a:r>
          </a:p>
        </p:txBody>
      </p:sp>
    </p:spTree>
    <p:extLst>
      <p:ext uri="{BB962C8B-B14F-4D97-AF65-F5344CB8AC3E}">
        <p14:creationId xmlns:p14="http://schemas.microsoft.com/office/powerpoint/2010/main" val="1970629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Basis vectors (Basis for a Vector Space)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1384" y="1416550"/>
                <a:ext cx="11233248" cy="504056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600" dirty="0"/>
                  <a:t>Basis vectors are set of vectors that are independent and span the vector space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600" dirty="0"/>
                  <a:t>Therefore, for an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600" dirty="0"/>
                  <a:t>-dimensional vector space, there can only be set of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600" dirty="0"/>
                  <a:t> basis vectors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400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400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𝟏</m:t>
                        </m:r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  <a:cs typeface="Times New Roman" pitchFamily="18" charset="0"/>
                      </a:rPr>
                      <m:t>;</m:t>
                    </m:r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400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2400" dirty="0">
                    <a:cs typeface="Times New Roman" pitchFamily="18" charset="0"/>
                  </a:rPr>
                  <a:t> are basis vectors of vector 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I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sz="2400" dirty="0">
                    <a:cs typeface="Times New Roman" pitchFamily="18" charset="0"/>
                  </a:rPr>
                  <a:t> - Standard Basis</a:t>
                </a:r>
                <a:endParaRPr lang="en-IN" sz="2400" dirty="0">
                  <a:solidFill>
                    <a:srgbClr val="0070C0"/>
                  </a:solidFill>
                  <a:cs typeface="Times New Roman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400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400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𝟏</m:t>
                        </m:r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  <a:cs typeface="Times New Roman" pitchFamily="18" charset="0"/>
                      </a:rPr>
                      <m:t>;</m:t>
                    </m:r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400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;</m:t>
                    </m:r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400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3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2400" dirty="0">
                    <a:cs typeface="Times New Roman" pitchFamily="18" charset="0"/>
                  </a:rPr>
                  <a:t> are not basis vectors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I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because they are not linearly independent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600" dirty="0">
                    <a:solidFill>
                      <a:srgbClr val="0070C0"/>
                    </a:solidFill>
                  </a:rPr>
                  <a:t>Note: </a:t>
                </a:r>
                <a:r>
                  <a:rPr lang="en-US" sz="2600" dirty="0"/>
                  <a:t>Set of basis vectors are not unique for a vector space – there exist infinite possible sets of basis vectors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1384" y="1416550"/>
                <a:ext cx="11233248" cy="5040560"/>
              </a:xfrm>
              <a:blipFill>
                <a:blip r:embed="rId2"/>
                <a:stretch>
                  <a:fillRect l="-271" t="-1088" r="-12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1948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Basis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1384" y="1416550"/>
                <a:ext cx="11233248" cy="504056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IN" sz="2600" dirty="0">
                    <a:solidFill>
                      <a:srgbClr val="0070C0"/>
                    </a:solidFill>
                  </a:rPr>
                  <a:t>Interpretation: </a:t>
                </a:r>
                <a:r>
                  <a:rPr lang="en-IN" sz="2600" dirty="0"/>
                  <a:t>Every vector in the vector space can be represented as a linear combination of basis vectors</a:t>
                </a:r>
              </a:p>
              <a:p>
                <a:pPr>
                  <a:lnSpc>
                    <a:spcPct val="100000"/>
                  </a:lnSpc>
                </a:pPr>
                <a:r>
                  <a:rPr lang="en-IN" sz="26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2600" dirty="0"/>
                  <a:t> constitutes a set of basis vectors for a </a:t>
                </a:r>
                <a14:m>
                  <m:oMath xmlns:m="http://schemas.openxmlformats.org/officeDocument/2006/math"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sz="2600" dirty="0"/>
                  <a:t>-dimensional vector space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IN" sz="26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6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IN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6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IN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2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IN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6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IN" sz="2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26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IN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IN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6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IN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600" dirty="0"/>
              </a:p>
              <a:p>
                <a:pPr>
                  <a:lnSpc>
                    <a:spcPct val="100000"/>
                  </a:lnSpc>
                </a:pPr>
                <a:r>
                  <a:rPr lang="en-US" sz="2600" dirty="0"/>
                  <a:t>Vectors are usually represented using standard basis: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6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2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IN" sz="2600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2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IN" sz="2600" b="0" i="1" smtClean="0">
                          <a:latin typeface="Cambria Math" panose="02040503050406030204" pitchFamily="18" charset="0"/>
                        </a:rPr>
                        <m:t>+3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2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IN" sz="2600" b="0" i="1" smtClean="0">
                          <a:latin typeface="Cambria Math" panose="02040503050406030204" pitchFamily="18" charset="0"/>
                        </a:rPr>
                        <m:t>+1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2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600" dirty="0"/>
              </a:p>
              <a:p>
                <a:pPr>
                  <a:lnSpc>
                    <a:spcPct val="100000"/>
                  </a:lnSpc>
                </a:pPr>
                <a:r>
                  <a:rPr lang="en-US" sz="2600" dirty="0"/>
                  <a:t>Vector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600" b="1" dirty="0"/>
                  <a:t> </a:t>
                </a:r>
                <a:r>
                  <a:rPr lang="en-US" sz="2600" dirty="0"/>
                  <a:t>is 2 units along 1st axis, 3 units along 2</a:t>
                </a:r>
                <a:r>
                  <a:rPr lang="en-US" sz="2600" baseline="30000" dirty="0"/>
                  <a:t>nd</a:t>
                </a:r>
                <a:r>
                  <a:rPr lang="en-US" sz="2600" dirty="0"/>
                  <a:t> axis and 1 unit along 3</a:t>
                </a:r>
                <a:r>
                  <a:rPr lang="en-US" sz="2600" baseline="30000" dirty="0"/>
                  <a:t>rd</a:t>
                </a:r>
                <a:r>
                  <a:rPr lang="en-US" sz="2600" dirty="0"/>
                  <a:t> axis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1384" y="1416550"/>
                <a:ext cx="11233248" cy="5040560"/>
              </a:xfrm>
              <a:blipFill>
                <a:blip r:embed="rId2"/>
                <a:stretch>
                  <a:fillRect l="-271" t="-1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9148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Projection of a 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1383" y="1416550"/>
                <a:ext cx="6168501" cy="504056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IN" sz="2600" dirty="0"/>
                  <a:t>A vector in </a:t>
                </a:r>
                <a14:m>
                  <m:oMath xmlns:m="http://schemas.openxmlformats.org/officeDocument/2006/math">
                    <m:r>
                      <a:rPr lang="en-IN" sz="26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600" dirty="0"/>
                  <a:t> dimensional space can be projected (orthogonally) onto a vector in the same space or to another space with different dimension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600" dirty="0"/>
                  <a:t>Suppose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600" dirty="0"/>
                  <a:t> is to be projected onto a1-a2 plane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1383" y="1416550"/>
                <a:ext cx="6168501" cy="5040560"/>
              </a:xfrm>
              <a:blipFill>
                <a:blip r:embed="rId2"/>
                <a:stretch>
                  <a:fillRect l="-494" t="-1088" r="-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C781F04C-8659-439B-8D44-94FD80684CAA}"/>
              </a:ext>
            </a:extLst>
          </p:cNvPr>
          <p:cNvGrpSpPr/>
          <p:nvPr/>
        </p:nvGrpSpPr>
        <p:grpSpPr>
          <a:xfrm>
            <a:off x="7040488" y="1437821"/>
            <a:ext cx="4600128" cy="3888432"/>
            <a:chOff x="7040488" y="1437821"/>
            <a:chExt cx="4600128" cy="388843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3FEABC7-4A7D-460D-BC14-8223A958E82A}"/>
                </a:ext>
              </a:extLst>
            </p:cNvPr>
            <p:cNvGrpSpPr/>
            <p:nvPr/>
          </p:nvGrpSpPr>
          <p:grpSpPr>
            <a:xfrm>
              <a:off x="7040488" y="1437821"/>
              <a:ext cx="4600128" cy="3888432"/>
              <a:chOff x="5951984" y="1196752"/>
              <a:chExt cx="4600128" cy="3888432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5846448A-CE3E-4E3C-AF37-379932DAA2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0176" y="1196752"/>
                <a:ext cx="0" cy="2448272"/>
              </a:xfrm>
              <a:prstGeom prst="straightConnector1">
                <a:avLst/>
              </a:prstGeom>
              <a:ln>
                <a:headEnd type="triangle" w="lg" len="lg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EDB00652-B8C2-45D9-A34B-502D7836B0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80176" y="3645024"/>
                <a:ext cx="2871936" cy="0"/>
              </a:xfrm>
              <a:prstGeom prst="straightConnector1">
                <a:avLst/>
              </a:prstGeom>
              <a:ln>
                <a:headEnd type="triangle" w="lg" len="lg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2BFC54F8-7FC1-4EFF-A11B-FD0AAA72BA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51984" y="3645024"/>
                <a:ext cx="1728192" cy="1440160"/>
              </a:xfrm>
              <a:prstGeom prst="straightConnector1">
                <a:avLst/>
              </a:prstGeom>
              <a:ln>
                <a:headEnd type="triangle" w="lg" len="lg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62BA3BD-4A12-489F-80C2-9CA3C1A062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8680" y="2420888"/>
              <a:ext cx="1647800" cy="1465205"/>
            </a:xfrm>
            <a:prstGeom prst="straightConnector1">
              <a:avLst/>
            </a:prstGeom>
            <a:ln>
              <a:headEnd type="triangle" w="lg" len="lg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D145A4BD-1EED-46AA-A883-294CAB7E2410}"/>
                    </a:ext>
                  </a:extLst>
                </p:cNvPr>
                <p:cNvSpPr txBox="1"/>
                <p:nvPr/>
              </p:nvSpPr>
              <p:spPr>
                <a:xfrm>
                  <a:off x="10416480" y="1769990"/>
                  <a:ext cx="908582" cy="73327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D145A4BD-1EED-46AA-A883-294CAB7E24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16480" y="1769990"/>
                  <a:ext cx="908582" cy="73327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9BF17D1-D478-4C0F-A3B1-3C9A56B56DD7}"/>
                  </a:ext>
                </a:extLst>
              </p:cNvPr>
              <p:cNvSpPr txBox="1"/>
              <p:nvPr/>
            </p:nvSpPr>
            <p:spPr>
              <a:xfrm>
                <a:off x="11640616" y="3659831"/>
                <a:ext cx="3206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9BF17D1-D478-4C0F-A3B1-3C9A56B56D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0616" y="3659831"/>
                <a:ext cx="320601" cy="276999"/>
              </a:xfrm>
              <a:prstGeom prst="rect">
                <a:avLst/>
              </a:prstGeom>
              <a:blipFill>
                <a:blip r:embed="rId4"/>
                <a:stretch>
                  <a:fillRect l="-17308" r="-15385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5DFDB0C-31C2-461D-BDCB-6208DB9ABCE6}"/>
                  </a:ext>
                </a:extLst>
              </p:cNvPr>
              <p:cNvSpPr txBox="1"/>
              <p:nvPr/>
            </p:nvSpPr>
            <p:spPr>
              <a:xfrm>
                <a:off x="7040487" y="5316067"/>
                <a:ext cx="3206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5DFDB0C-31C2-461D-BDCB-6208DB9AB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0487" y="5316067"/>
                <a:ext cx="320601" cy="276999"/>
              </a:xfrm>
              <a:prstGeom prst="rect">
                <a:avLst/>
              </a:prstGeom>
              <a:blipFill>
                <a:blip r:embed="rId5"/>
                <a:stretch>
                  <a:fillRect l="-16981" r="-13208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D818E1D-E1A4-405F-94BE-17C66658953D}"/>
                  </a:ext>
                </a:extLst>
              </p:cNvPr>
              <p:cNvSpPr txBox="1"/>
              <p:nvPr/>
            </p:nvSpPr>
            <p:spPr>
              <a:xfrm>
                <a:off x="8608379" y="1110086"/>
                <a:ext cx="3206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D818E1D-E1A4-405F-94BE-17C666589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8379" y="1110086"/>
                <a:ext cx="320601" cy="276999"/>
              </a:xfrm>
              <a:prstGeom prst="rect">
                <a:avLst/>
              </a:prstGeom>
              <a:blipFill>
                <a:blip r:embed="rId6"/>
                <a:stretch>
                  <a:fillRect l="-15094" r="-1509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5130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Projection of a 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1384" y="1416550"/>
                <a:ext cx="6264696" cy="504056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IN" sz="2600" dirty="0"/>
                  <a:t>A vector in </a:t>
                </a:r>
                <a14:m>
                  <m:oMath xmlns:m="http://schemas.openxmlformats.org/officeDocument/2006/math">
                    <m:r>
                      <a:rPr lang="en-IN" sz="26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600" dirty="0"/>
                  <a:t> dimensional space can be projected (orthogonally) onto a vector in the same space or to another space with different dimension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600" dirty="0"/>
                  <a:t>Suppose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600" dirty="0"/>
                  <a:t> is to be projected onto a1-a2 plane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600" dirty="0"/>
                  <a:t>Suppose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600" b="1" dirty="0"/>
                  <a:t> </a:t>
                </a:r>
                <a:r>
                  <a:rPr lang="en-US" sz="2600" dirty="0"/>
                  <a:t>is to be project onto a3 axis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1384" y="1416550"/>
                <a:ext cx="6264696" cy="5040560"/>
              </a:xfrm>
              <a:blipFill>
                <a:blip r:embed="rId2"/>
                <a:stretch>
                  <a:fillRect l="-486" t="-1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C781F04C-8659-439B-8D44-94FD80684CAA}"/>
              </a:ext>
            </a:extLst>
          </p:cNvPr>
          <p:cNvGrpSpPr/>
          <p:nvPr/>
        </p:nvGrpSpPr>
        <p:grpSpPr>
          <a:xfrm>
            <a:off x="7040488" y="1437821"/>
            <a:ext cx="4600128" cy="3888432"/>
            <a:chOff x="7040488" y="1437821"/>
            <a:chExt cx="4600128" cy="388843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3FEABC7-4A7D-460D-BC14-8223A958E82A}"/>
                </a:ext>
              </a:extLst>
            </p:cNvPr>
            <p:cNvGrpSpPr/>
            <p:nvPr/>
          </p:nvGrpSpPr>
          <p:grpSpPr>
            <a:xfrm>
              <a:off x="7040488" y="1437821"/>
              <a:ext cx="4600128" cy="3888432"/>
              <a:chOff x="5951984" y="1196752"/>
              <a:chExt cx="4600128" cy="3888432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5846448A-CE3E-4E3C-AF37-379932DAA2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0176" y="1196752"/>
                <a:ext cx="0" cy="2448272"/>
              </a:xfrm>
              <a:prstGeom prst="straightConnector1">
                <a:avLst/>
              </a:prstGeom>
              <a:ln>
                <a:headEnd type="triangle" w="lg" len="lg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EDB00652-B8C2-45D9-A34B-502D7836B0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80176" y="3645024"/>
                <a:ext cx="2871936" cy="0"/>
              </a:xfrm>
              <a:prstGeom prst="straightConnector1">
                <a:avLst/>
              </a:prstGeom>
              <a:ln>
                <a:headEnd type="triangle" w="lg" len="lg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2BFC54F8-7FC1-4EFF-A11B-FD0AAA72BA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51984" y="3645024"/>
                <a:ext cx="1728192" cy="1440160"/>
              </a:xfrm>
              <a:prstGeom prst="straightConnector1">
                <a:avLst/>
              </a:prstGeom>
              <a:ln>
                <a:headEnd type="triangle" w="lg" len="lg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62BA3BD-4A12-489F-80C2-9CA3C1A062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8680" y="2420888"/>
              <a:ext cx="1647800" cy="1465205"/>
            </a:xfrm>
            <a:prstGeom prst="straightConnector1">
              <a:avLst/>
            </a:prstGeom>
            <a:ln>
              <a:headEnd type="triangle" w="lg" len="lg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D145A4BD-1EED-46AA-A883-294CAB7E2410}"/>
                    </a:ext>
                  </a:extLst>
                </p:cNvPr>
                <p:cNvSpPr txBox="1"/>
                <p:nvPr/>
              </p:nvSpPr>
              <p:spPr>
                <a:xfrm>
                  <a:off x="10416480" y="1769990"/>
                  <a:ext cx="1110497" cy="8961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N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IN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IN" sz="2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IN" sz="2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IN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sz="2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IN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sz="22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D145A4BD-1EED-46AA-A883-294CAB7E24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16480" y="1769990"/>
                  <a:ext cx="1110497" cy="89614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9BF17D1-D478-4C0F-A3B1-3C9A56B56DD7}"/>
                  </a:ext>
                </a:extLst>
              </p:cNvPr>
              <p:cNvSpPr txBox="1"/>
              <p:nvPr/>
            </p:nvSpPr>
            <p:spPr>
              <a:xfrm>
                <a:off x="11640616" y="3659831"/>
                <a:ext cx="3206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9BF17D1-D478-4C0F-A3B1-3C9A56B56D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0616" y="3659831"/>
                <a:ext cx="320601" cy="276999"/>
              </a:xfrm>
              <a:prstGeom prst="rect">
                <a:avLst/>
              </a:prstGeom>
              <a:blipFill>
                <a:blip r:embed="rId4"/>
                <a:stretch>
                  <a:fillRect l="-17308" r="-15385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5DFDB0C-31C2-461D-BDCB-6208DB9ABCE6}"/>
                  </a:ext>
                </a:extLst>
              </p:cNvPr>
              <p:cNvSpPr txBox="1"/>
              <p:nvPr/>
            </p:nvSpPr>
            <p:spPr>
              <a:xfrm>
                <a:off x="7040487" y="5316067"/>
                <a:ext cx="3206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5DFDB0C-31C2-461D-BDCB-6208DB9AB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0487" y="5316067"/>
                <a:ext cx="320601" cy="276999"/>
              </a:xfrm>
              <a:prstGeom prst="rect">
                <a:avLst/>
              </a:prstGeom>
              <a:blipFill>
                <a:blip r:embed="rId5"/>
                <a:stretch>
                  <a:fillRect l="-16981" r="-13208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D818E1D-E1A4-405F-94BE-17C66658953D}"/>
                  </a:ext>
                </a:extLst>
              </p:cNvPr>
              <p:cNvSpPr txBox="1"/>
              <p:nvPr/>
            </p:nvSpPr>
            <p:spPr>
              <a:xfrm>
                <a:off x="8608379" y="1110086"/>
                <a:ext cx="3206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D818E1D-E1A4-405F-94BE-17C666589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8379" y="1110086"/>
                <a:ext cx="320601" cy="276999"/>
              </a:xfrm>
              <a:prstGeom prst="rect">
                <a:avLst/>
              </a:prstGeom>
              <a:blipFill>
                <a:blip r:embed="rId6"/>
                <a:stretch>
                  <a:fillRect l="-15094" r="-1509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29268E5-B092-455C-9BFE-040ABBA20423}"/>
              </a:ext>
            </a:extLst>
          </p:cNvPr>
          <p:cNvCxnSpPr>
            <a:cxnSpLocks/>
          </p:cNvCxnSpPr>
          <p:nvPr/>
        </p:nvCxnSpPr>
        <p:spPr>
          <a:xfrm flipH="1" flipV="1">
            <a:off x="8768680" y="3886093"/>
            <a:ext cx="1647800" cy="1055075"/>
          </a:xfrm>
          <a:prstGeom prst="straightConnector1">
            <a:avLst/>
          </a:prstGeom>
          <a:ln>
            <a:solidFill>
              <a:srgbClr val="00B0F0"/>
            </a:solidFill>
            <a:headEnd type="triangle" w="lg" len="lg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BD93032-D8F7-4E78-A952-973BCD75FCE8}"/>
              </a:ext>
            </a:extLst>
          </p:cNvPr>
          <p:cNvCxnSpPr/>
          <p:nvPr/>
        </p:nvCxnSpPr>
        <p:spPr>
          <a:xfrm>
            <a:off x="10416480" y="2332869"/>
            <a:ext cx="0" cy="265392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BCA7397-F8D8-4E02-9A34-873E99385E70}"/>
                  </a:ext>
                </a:extLst>
              </p:cNvPr>
              <p:cNvSpPr txBox="1"/>
              <p:nvPr/>
            </p:nvSpPr>
            <p:spPr>
              <a:xfrm>
                <a:off x="10322569" y="4781052"/>
                <a:ext cx="1110497" cy="878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IN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IN" sz="2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IN" sz="2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sz="2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IN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BCA7397-F8D8-4E02-9A34-873E99385E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2569" y="4781052"/>
                <a:ext cx="1110497" cy="87812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5568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Projection of a 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1384" y="1416550"/>
                <a:ext cx="6264696" cy="504056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IN" sz="2600" dirty="0"/>
                  <a:t>A vector in </a:t>
                </a:r>
                <a14:m>
                  <m:oMath xmlns:m="http://schemas.openxmlformats.org/officeDocument/2006/math">
                    <m:r>
                      <a:rPr lang="en-IN" sz="26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600" dirty="0"/>
                  <a:t> dimensional space can be projected (orthogonally) onto a vector in the same space or to another space with different dimension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600" dirty="0"/>
                  <a:t>Suppose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600" dirty="0"/>
                  <a:t> is to be projected onto a1-a2 plane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600" dirty="0"/>
                  <a:t>Suppose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600" b="1" dirty="0"/>
                  <a:t> </a:t>
                </a:r>
                <a:r>
                  <a:rPr lang="en-US" sz="2600" dirty="0"/>
                  <a:t>is to be project onto a3 axis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600" dirty="0">
                    <a:solidFill>
                      <a:srgbClr val="0070C0"/>
                    </a:solidFill>
                  </a:rPr>
                  <a:t>Observe:  </a:t>
                </a:r>
                <a:r>
                  <a:rPr lang="en-US" sz="2600" dirty="0"/>
                  <a:t>Vector projected onto a lower dimensional space can be represented with lesser number of elements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1384" y="1416550"/>
                <a:ext cx="6264696" cy="5040560"/>
              </a:xfrm>
              <a:blipFill>
                <a:blip r:embed="rId2"/>
                <a:stretch>
                  <a:fillRect l="-486" t="-1088" r="-1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C781F04C-8659-439B-8D44-94FD80684CAA}"/>
              </a:ext>
            </a:extLst>
          </p:cNvPr>
          <p:cNvGrpSpPr/>
          <p:nvPr/>
        </p:nvGrpSpPr>
        <p:grpSpPr>
          <a:xfrm>
            <a:off x="7040488" y="1437821"/>
            <a:ext cx="4600128" cy="3888432"/>
            <a:chOff x="7040488" y="1437821"/>
            <a:chExt cx="4600128" cy="388843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3FEABC7-4A7D-460D-BC14-8223A958E82A}"/>
                </a:ext>
              </a:extLst>
            </p:cNvPr>
            <p:cNvGrpSpPr/>
            <p:nvPr/>
          </p:nvGrpSpPr>
          <p:grpSpPr>
            <a:xfrm>
              <a:off x="7040488" y="1437821"/>
              <a:ext cx="4600128" cy="3888432"/>
              <a:chOff x="5951984" y="1196752"/>
              <a:chExt cx="4600128" cy="3888432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5846448A-CE3E-4E3C-AF37-379932DAA2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0176" y="1196752"/>
                <a:ext cx="0" cy="2448272"/>
              </a:xfrm>
              <a:prstGeom prst="straightConnector1">
                <a:avLst/>
              </a:prstGeom>
              <a:ln>
                <a:headEnd type="triangle" w="lg" len="lg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EDB00652-B8C2-45D9-A34B-502D7836B0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80176" y="3645024"/>
                <a:ext cx="2871936" cy="0"/>
              </a:xfrm>
              <a:prstGeom prst="straightConnector1">
                <a:avLst/>
              </a:prstGeom>
              <a:ln>
                <a:headEnd type="triangle" w="lg" len="lg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2BFC54F8-7FC1-4EFF-A11B-FD0AAA72BA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51984" y="3645024"/>
                <a:ext cx="1728192" cy="1440160"/>
              </a:xfrm>
              <a:prstGeom prst="straightConnector1">
                <a:avLst/>
              </a:prstGeom>
              <a:ln>
                <a:headEnd type="triangle" w="lg" len="lg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62BA3BD-4A12-489F-80C2-9CA3C1A062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8680" y="2420888"/>
              <a:ext cx="1647800" cy="1465205"/>
            </a:xfrm>
            <a:prstGeom prst="straightConnector1">
              <a:avLst/>
            </a:prstGeom>
            <a:ln>
              <a:headEnd type="triangle" w="lg" len="lg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D145A4BD-1EED-46AA-A883-294CAB7E2410}"/>
                    </a:ext>
                  </a:extLst>
                </p:cNvPr>
                <p:cNvSpPr txBox="1"/>
                <p:nvPr/>
              </p:nvSpPr>
              <p:spPr>
                <a:xfrm>
                  <a:off x="10416480" y="1769990"/>
                  <a:ext cx="1110497" cy="8961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N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IN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IN" sz="2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IN" sz="2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IN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sz="2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IN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sz="22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D145A4BD-1EED-46AA-A883-294CAB7E24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16480" y="1769990"/>
                  <a:ext cx="1110497" cy="89614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9BF17D1-D478-4C0F-A3B1-3C9A56B56DD7}"/>
                  </a:ext>
                </a:extLst>
              </p:cNvPr>
              <p:cNvSpPr txBox="1"/>
              <p:nvPr/>
            </p:nvSpPr>
            <p:spPr>
              <a:xfrm>
                <a:off x="11640616" y="3659831"/>
                <a:ext cx="3206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9BF17D1-D478-4C0F-A3B1-3C9A56B56D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0616" y="3659831"/>
                <a:ext cx="320601" cy="276999"/>
              </a:xfrm>
              <a:prstGeom prst="rect">
                <a:avLst/>
              </a:prstGeom>
              <a:blipFill>
                <a:blip r:embed="rId4"/>
                <a:stretch>
                  <a:fillRect l="-17308" r="-15385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5DFDB0C-31C2-461D-BDCB-6208DB9ABCE6}"/>
                  </a:ext>
                </a:extLst>
              </p:cNvPr>
              <p:cNvSpPr txBox="1"/>
              <p:nvPr/>
            </p:nvSpPr>
            <p:spPr>
              <a:xfrm>
                <a:off x="7040487" y="5316067"/>
                <a:ext cx="3206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5DFDB0C-31C2-461D-BDCB-6208DB9AB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0487" y="5316067"/>
                <a:ext cx="320601" cy="276999"/>
              </a:xfrm>
              <a:prstGeom prst="rect">
                <a:avLst/>
              </a:prstGeom>
              <a:blipFill>
                <a:blip r:embed="rId5"/>
                <a:stretch>
                  <a:fillRect l="-16981" r="-13208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D818E1D-E1A4-405F-94BE-17C66658953D}"/>
                  </a:ext>
                </a:extLst>
              </p:cNvPr>
              <p:cNvSpPr txBox="1"/>
              <p:nvPr/>
            </p:nvSpPr>
            <p:spPr>
              <a:xfrm>
                <a:off x="8608379" y="1110086"/>
                <a:ext cx="3206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D818E1D-E1A4-405F-94BE-17C666589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8379" y="1110086"/>
                <a:ext cx="320601" cy="276999"/>
              </a:xfrm>
              <a:prstGeom prst="rect">
                <a:avLst/>
              </a:prstGeom>
              <a:blipFill>
                <a:blip r:embed="rId6"/>
                <a:stretch>
                  <a:fillRect l="-15094" r="-1509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29268E5-B092-455C-9BFE-040ABBA20423}"/>
              </a:ext>
            </a:extLst>
          </p:cNvPr>
          <p:cNvCxnSpPr>
            <a:cxnSpLocks/>
          </p:cNvCxnSpPr>
          <p:nvPr/>
        </p:nvCxnSpPr>
        <p:spPr>
          <a:xfrm flipH="1" flipV="1">
            <a:off x="8768680" y="3886093"/>
            <a:ext cx="1647800" cy="1055075"/>
          </a:xfrm>
          <a:prstGeom prst="straightConnector1">
            <a:avLst/>
          </a:prstGeom>
          <a:ln>
            <a:solidFill>
              <a:srgbClr val="00B0F0"/>
            </a:solidFill>
            <a:headEnd type="triangle" w="lg" len="lg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BD93032-D8F7-4E78-A952-973BCD75FCE8}"/>
              </a:ext>
            </a:extLst>
          </p:cNvPr>
          <p:cNvCxnSpPr/>
          <p:nvPr/>
        </p:nvCxnSpPr>
        <p:spPr>
          <a:xfrm>
            <a:off x="10416480" y="2332869"/>
            <a:ext cx="0" cy="265392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BCA7397-F8D8-4E02-9A34-873E99385E70}"/>
                  </a:ext>
                </a:extLst>
              </p:cNvPr>
              <p:cNvSpPr txBox="1"/>
              <p:nvPr/>
            </p:nvSpPr>
            <p:spPr>
              <a:xfrm>
                <a:off x="10322569" y="4781052"/>
                <a:ext cx="1258486" cy="878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2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IN" sz="2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IN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IN" sz="2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IN" sz="2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sz="2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IN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BCA7397-F8D8-4E02-9A34-873E99385E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2569" y="4781052"/>
                <a:ext cx="1258486" cy="87812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41B696C-DC37-4457-A162-834847BD8035}"/>
              </a:ext>
            </a:extLst>
          </p:cNvPr>
          <p:cNvCxnSpPr>
            <a:cxnSpLocks/>
          </p:cNvCxnSpPr>
          <p:nvPr/>
        </p:nvCxnSpPr>
        <p:spPr>
          <a:xfrm flipH="1">
            <a:off x="8768680" y="2420888"/>
            <a:ext cx="1647800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D2C37AD-1C1B-41A1-9102-EC4BEFE2D8CB}"/>
              </a:ext>
            </a:extLst>
          </p:cNvPr>
          <p:cNvCxnSpPr>
            <a:cxnSpLocks/>
          </p:cNvCxnSpPr>
          <p:nvPr/>
        </p:nvCxnSpPr>
        <p:spPr>
          <a:xfrm>
            <a:off x="8768680" y="2420888"/>
            <a:ext cx="0" cy="1465205"/>
          </a:xfrm>
          <a:prstGeom prst="straightConnector1">
            <a:avLst/>
          </a:prstGeom>
          <a:ln>
            <a:solidFill>
              <a:srgbClr val="FFC000"/>
            </a:solidFill>
            <a:headEnd type="triangle" w="lg" len="lg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0963E27-7844-4303-BA9F-AEBD5B00CE10}"/>
                  </a:ext>
                </a:extLst>
              </p:cNvPr>
              <p:cNvSpPr txBox="1"/>
              <p:nvPr/>
            </p:nvSpPr>
            <p:spPr>
              <a:xfrm>
                <a:off x="7388861" y="1868152"/>
                <a:ext cx="1263744" cy="10760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2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IN" sz="2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sz="2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0963E27-7844-4303-BA9F-AEBD5B00C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8861" y="1868152"/>
                <a:ext cx="1263744" cy="107606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0875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Projection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1384" y="1268760"/>
                <a:ext cx="6264696" cy="518835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IN" sz="2600" dirty="0"/>
                  <a:t>Projection matrix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6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600" dirty="0"/>
                  <a:t> gives the projected vector in the projected space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6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600" dirty="0"/>
              </a:p>
              <a:p>
                <a:pPr>
                  <a:lnSpc>
                    <a:spcPct val="100000"/>
                  </a:lnSpc>
                </a:pPr>
                <a:r>
                  <a:rPr lang="en-US" sz="2600" dirty="0"/>
                  <a:t>Suppose the space onto which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600" dirty="0"/>
                  <a:t> is to be project has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600" dirty="0"/>
                  <a:t> dimensions 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600" dirty="0"/>
                  <a:t>Let </a:t>
                </a:r>
                <a14:m>
                  <m:oMath xmlns:m="http://schemas.openxmlformats.org/officeDocument/2006/math">
                    <m:r>
                      <a:rPr lang="en-IN" sz="2600" b="1" i="0" smtClean="0">
                        <a:latin typeface="Cambria Math" panose="02040503050406030204" pitchFamily="18" charset="0"/>
                      </a:rPr>
                      <m:t>𝐁</m:t>
                    </m:r>
                    <m:r>
                      <a:rPr lang="en-IN" sz="2600" b="1" i="0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600" dirty="0"/>
                  <a:t> be a matrix whose columns are basis vectors of that space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1384" y="1268760"/>
                <a:ext cx="6264696" cy="5188350"/>
              </a:xfrm>
              <a:blipFill>
                <a:blip r:embed="rId2"/>
                <a:stretch>
                  <a:fillRect l="-486" t="-1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57D942A3-D99A-4D42-867B-81733E0D56F5}"/>
                  </a:ext>
                </a:extLst>
              </p:cNvPr>
              <p:cNvSpPr/>
              <p:nvPr/>
            </p:nvSpPr>
            <p:spPr>
              <a:xfrm>
                <a:off x="2423592" y="2348880"/>
                <a:ext cx="2304256" cy="69066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IN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𝑷𝒙</m:t>
                      </m:r>
                    </m:oMath>
                  </m:oMathPara>
                </a14:m>
                <a:endParaRPr lang="en-US" sz="24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57D942A3-D99A-4D42-867B-81733E0D56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592" y="2348880"/>
                <a:ext cx="2304256" cy="69066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BEB4C2E-244C-455D-A4BB-4B4E7A065620}"/>
                  </a:ext>
                </a:extLst>
              </p:cNvPr>
              <p:cNvSpPr/>
              <p:nvPr/>
            </p:nvSpPr>
            <p:spPr>
              <a:xfrm>
                <a:off x="7248128" y="1916832"/>
                <a:ext cx="4392488" cy="3672408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𝑑𝑖𝑚</m:t>
                    </m:r>
                  </m:oMath>
                </a14:m>
                <a:r>
                  <a:rPr lang="en-IN" sz="2400" dirty="0">
                    <a:ea typeface="Cambria Math" panose="02040503050406030204" pitchFamily="18" charset="0"/>
                    <a:cs typeface="Times New Roman" pitchFamily="18" charset="0"/>
                  </a:rPr>
                  <a:t> space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I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𝒙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→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𝑘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−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𝑑𝑖𝑚</m:t>
                    </m:r>
                  </m:oMath>
                </a14:m>
                <a:r>
                  <a:rPr lang="en-US" sz="2400" dirty="0"/>
                  <a:t> space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IN" sz="2400" b="1" i="0" smtClean="0">
                        <a:latin typeface="Cambria Math" panose="02040503050406030204" pitchFamily="18" charset="0"/>
                      </a:rPr>
                      <m:t>𝐁</m:t>
                    </m:r>
                    <m:r>
                      <a:rPr lang="en-IN" sz="2400" b="1" i="0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 – basis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𝑷𝒙</m:t>
                    </m:r>
                  </m:oMath>
                </a14:m>
                <a:r>
                  <a:rPr lang="en-US" sz="2400" dirty="0"/>
                  <a:t>  </a:t>
                </a:r>
              </a:p>
              <a:p>
                <a:pPr algn="ctr"/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𝑩</m:t>
                      </m:r>
                      <m:sSup>
                        <m:sSup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400" b="1" i="1" smtClean="0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p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d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1" i="1">
                          <a:latin typeface="Cambria Math" panose="02040503050406030204" pitchFamily="18" charset="0"/>
                        </a:rPr>
                        <m:t>𝑩</m:t>
                      </m:r>
                      <m:sSup>
                        <m:sSup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400" b="1" i="1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p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IN" sz="24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d>
                        </m:e>
                        <m:sup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p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BEB4C2E-244C-455D-A4BB-4B4E7A0656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8128" y="1916832"/>
                <a:ext cx="4392488" cy="36724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623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Matrix Multiplication with a 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1424" y="1416550"/>
                <a:ext cx="10515600" cy="504056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IN" sz="2600" dirty="0"/>
                  <a:t>To multiply a matrix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6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600" dirty="0"/>
                  <a:t> with a vector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6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600" dirty="0"/>
                  <a:t>, # columns of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IN" sz="2600" dirty="0"/>
                  <a:t> should be equal to the number of elements in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sz="2600" b="1" dirty="0"/>
              </a:p>
              <a:p>
                <a:pPr>
                  <a:lnSpc>
                    <a:spcPct val="100000"/>
                  </a:lnSpc>
                </a:pPr>
                <a:r>
                  <a:rPr lang="en-US" sz="2600" dirty="0">
                    <a:solidFill>
                      <a:srgbClr val="0070C0"/>
                    </a:solidFill>
                  </a:rPr>
                  <a:t>Interpretation:</a:t>
                </a:r>
                <a:r>
                  <a:rPr lang="en-US" sz="2600" dirty="0"/>
                  <a:t> Linear combination of columns of</a:t>
                </a:r>
                <a:r>
                  <a:rPr lang="en-US" sz="2600" b="1" dirty="0"/>
                  <a:t>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600" b="1" dirty="0"/>
                  <a:t> </a:t>
                </a:r>
                <a:r>
                  <a:rPr lang="en-US" sz="2600" dirty="0"/>
                  <a:t>and results in another vector</a:t>
                </a:r>
                <a:r>
                  <a:rPr lang="en-US" sz="2600" b="1" dirty="0"/>
                  <a:t>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600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600" b="1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600" b="1" i="1" smtClean="0"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IN" sz="26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6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IN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sz="26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IN" sz="2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6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IN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IN" sz="2600" b="1" i="1" smtClean="0">
                              <a:latin typeface="Cambria Math" panose="02040503050406030204" pitchFamily="18" charset="0"/>
                            </a:rPr>
                            <m:t> …</m:t>
                          </m:r>
                          <m:sSub>
                            <m:sSubPr>
                              <m:ctrlPr>
                                <a:rPr lang="en-IN" sz="2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6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IN" sz="2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IN" sz="2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IN" sz="2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IN" sz="2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IN" sz="2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sz="2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sz="2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IN" sz="26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sz="2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sz="2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6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600" b="1" i="1"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IN" sz="26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IN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6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IN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2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IN" sz="2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6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IN" sz="2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26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IN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IN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6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IN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6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sz="2600" b="1" dirty="0">
                  <a:solidFill>
                    <a:srgbClr val="0070C0"/>
                  </a:solidFill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2600" dirty="0">
                    <a:solidFill>
                      <a:srgbClr val="0070C0"/>
                    </a:solidFill>
                  </a:rPr>
                  <a:t>Note: </a:t>
                </a:r>
                <a:r>
                  <a:rPr lang="en-US" sz="2600" dirty="0"/>
                  <a:t>Number of elements in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2600" b="1" dirty="0"/>
                  <a:t> </a:t>
                </a:r>
                <a:r>
                  <a:rPr lang="en-US" sz="2600" dirty="0"/>
                  <a:t>is equal to the number of rows in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sz="26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1424" y="1416550"/>
                <a:ext cx="10515600" cy="5040560"/>
              </a:xfrm>
              <a:blipFill>
                <a:blip r:embed="rId2"/>
                <a:stretch>
                  <a:fillRect l="-348" t="-1088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963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Matrix Multiplication with a 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2993" y="1393918"/>
                <a:ext cx="5329481" cy="504056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IN" sz="2600" dirty="0">
                    <a:solidFill>
                      <a:srgbClr val="0070C0"/>
                    </a:solidFill>
                  </a:rPr>
                  <a:t>Alternate Interpretation: </a:t>
                </a:r>
                <a:r>
                  <a:rPr lang="en-IN" sz="2600" dirty="0">
                    <a:solidFill>
                      <a:schemeClr val="tx1"/>
                    </a:solidFill>
                  </a:rPr>
                  <a:t>Transformation of a vector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600" dirty="0">
                    <a:solidFill>
                      <a:schemeClr val="tx1"/>
                    </a:solidFill>
                  </a:rPr>
                  <a:t> into another vector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𝑨𝒙</m:t>
                    </m:r>
                  </m:oMath>
                </a14:m>
                <a:r>
                  <a:rPr lang="en-US" sz="2600" b="1" dirty="0">
                    <a:solidFill>
                      <a:srgbClr val="0070C0"/>
                    </a:solidFill>
                  </a:rPr>
                  <a:t> 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600" dirty="0"/>
                  <a:t>Like a function which maps an input vector to an output vector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6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6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2600" dirty="0">
                    <a:solidFill>
                      <a:schemeClr val="tx1"/>
                    </a:solidFill>
                  </a:rPr>
                  <a:t>is a square matrix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>
                    <a:solidFill>
                      <a:schemeClr val="tx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𝑨𝒙</m:t>
                    </m:r>
                  </m:oMath>
                </a14:m>
                <a:r>
                  <a:rPr lang="en-US" sz="26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2600" dirty="0">
                    <a:solidFill>
                      <a:schemeClr val="tx1"/>
                    </a:solidFill>
                  </a:rPr>
                  <a:t>is a vector in the same vector space</a:t>
                </a:r>
                <a:r>
                  <a:rPr lang="en-US" sz="26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IN" sz="26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IN" sz="2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IN" sz="2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600" b="1" dirty="0">
                    <a:solidFill>
                      <a:schemeClr val="tx1"/>
                    </a:solidFill>
                    <a:latin typeface="Gill Sans"/>
                  </a:rPr>
                  <a:t> – </a:t>
                </a:r>
                <a:r>
                  <a:rPr lang="en-IN" sz="2600" dirty="0">
                    <a:solidFill>
                      <a:srgbClr val="0070C0"/>
                    </a:solidFill>
                    <a:latin typeface="Gill Sans"/>
                  </a:rPr>
                  <a:t>scales and rotates</a:t>
                </a:r>
                <a:endParaRPr lang="en-US" sz="2600" dirty="0">
                  <a:solidFill>
                    <a:srgbClr val="0070C0"/>
                  </a:solidFill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26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6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2600" dirty="0">
                    <a:solidFill>
                      <a:schemeClr val="tx1"/>
                    </a:solidFill>
                  </a:rPr>
                  <a:t>is a rectangular matrix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IN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>
                    <a:solidFill>
                      <a:schemeClr val="tx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𝑨𝒙</m:t>
                    </m:r>
                  </m:oMath>
                </a14:m>
                <a:r>
                  <a:rPr lang="en-US" sz="2600" dirty="0">
                    <a:solidFill>
                      <a:schemeClr val="tx1"/>
                    </a:solidFill>
                  </a:rPr>
                  <a:t> is a vector in a different vector space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IN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IN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>
                    <a:solidFill>
                      <a:schemeClr val="tx1"/>
                    </a:solidFill>
                  </a:rPr>
                  <a:t>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2993" y="1393918"/>
                <a:ext cx="5329481" cy="5040560"/>
              </a:xfrm>
              <a:blipFill>
                <a:blip r:embed="rId2"/>
                <a:stretch>
                  <a:fillRect l="-686" t="-1209" r="-2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0819CE33-2BCB-4CEF-B130-8A206551D778}"/>
              </a:ext>
            </a:extLst>
          </p:cNvPr>
          <p:cNvGrpSpPr/>
          <p:nvPr/>
        </p:nvGrpSpPr>
        <p:grpSpPr>
          <a:xfrm>
            <a:off x="6096000" y="2071024"/>
            <a:ext cx="5690541" cy="2715951"/>
            <a:chOff x="3035198" y="843880"/>
            <a:chExt cx="5690541" cy="271595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D7AFC0C-4636-4696-8BF2-16396E35FA11}"/>
                </a:ext>
              </a:extLst>
            </p:cNvPr>
            <p:cNvGrpSpPr/>
            <p:nvPr/>
          </p:nvGrpSpPr>
          <p:grpSpPr>
            <a:xfrm>
              <a:off x="3035198" y="843880"/>
              <a:ext cx="5690541" cy="2715951"/>
              <a:chOff x="3048151" y="2507913"/>
              <a:chExt cx="5690541" cy="2715951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1ADEBCA-DCCA-4E60-A528-A0B5DCC07282}"/>
                  </a:ext>
                </a:extLst>
              </p:cNvPr>
              <p:cNvSpPr/>
              <p:nvPr/>
            </p:nvSpPr>
            <p:spPr>
              <a:xfrm rot="17762793">
                <a:off x="2726950" y="2991861"/>
                <a:ext cx="2553204" cy="191080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C4668ED-B840-42D2-963C-4DBA2426AB4A}"/>
                  </a:ext>
                </a:extLst>
              </p:cNvPr>
              <p:cNvSpPr/>
              <p:nvPr/>
            </p:nvSpPr>
            <p:spPr>
              <a:xfrm rot="14382171">
                <a:off x="6506689" y="2859498"/>
                <a:ext cx="2553204" cy="191080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19F5A53F-C966-4AB3-BB8E-B85698A42F1A}"/>
                      </a:ext>
                    </a:extLst>
                  </p:cNvPr>
                  <p:cNvSpPr txBox="1"/>
                  <p:nvPr/>
                </p:nvSpPr>
                <p:spPr>
                  <a:xfrm>
                    <a:off x="3763642" y="2835603"/>
                    <a:ext cx="645305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I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oMath>
                      </m:oMathPara>
                    </a14:m>
                    <a:endParaRPr lang="en-US" sz="2200" dirty="0"/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19F5A53F-C966-4AB3-BB8E-B85698A42F1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63642" y="2835603"/>
                    <a:ext cx="645305" cy="46166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9E6F0CD9-EBE4-4AEE-8B3B-8B716A791DAD}"/>
                      </a:ext>
                    </a:extLst>
                  </p:cNvPr>
                  <p:cNvSpPr txBox="1"/>
                  <p:nvPr/>
                </p:nvSpPr>
                <p:spPr>
                  <a:xfrm>
                    <a:off x="7689363" y="2835603"/>
                    <a:ext cx="725455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I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oMath>
                      </m:oMathPara>
                    </a14:m>
                    <a:endParaRPr lang="en-US" sz="2200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9E6F0CD9-EBE4-4AEE-8B3B-8B716A791D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89363" y="2835603"/>
                    <a:ext cx="725455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0D3B39EA-186E-4A9D-9999-B8BC27363CFA}"/>
                      </a:ext>
                    </a:extLst>
                  </p:cNvPr>
                  <p:cNvSpPr txBox="1"/>
                  <p:nvPr/>
                </p:nvSpPr>
                <p:spPr>
                  <a:xfrm>
                    <a:off x="3987773" y="4384605"/>
                    <a:ext cx="226024" cy="33855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sz="2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en-IN" sz="2200" b="1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xmlns:a14="http://schemas.microsoft.com/office/drawing/2010/main" xmlns="" id="{6992C22A-E87E-491E-8FBD-EF69191922B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87773" y="4384605"/>
                    <a:ext cx="226024" cy="338554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l="-16216" r="-21622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68B6A963-E0A8-4221-8E2A-287E87B0A35A}"/>
                      </a:ext>
                    </a:extLst>
                  </p:cNvPr>
                  <p:cNvSpPr txBox="1"/>
                  <p:nvPr/>
                </p:nvSpPr>
                <p:spPr>
                  <a:xfrm>
                    <a:off x="7573145" y="4378048"/>
                    <a:ext cx="250068" cy="33855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sz="22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oMath>
                      </m:oMathPara>
                    </a14:m>
                    <a:endParaRPr lang="en-IN" sz="2200" b="1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68B6A963-E0A8-4221-8E2A-287E87B0A3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73145" y="4378048"/>
                    <a:ext cx="250068" cy="33855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4390" r="-26829" b="-1272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7B09B402-4AA2-4AE0-B315-46DE9A784083}"/>
                      </a:ext>
                    </a:extLst>
                  </p:cNvPr>
                  <p:cNvSpPr txBox="1"/>
                  <p:nvPr/>
                </p:nvSpPr>
                <p:spPr>
                  <a:xfrm>
                    <a:off x="5074575" y="2507913"/>
                    <a:ext cx="1721433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I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sSup>
                          <m:sSupPr>
                            <m:ctrlPr>
                              <a:rPr lang="en-IN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IN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IN" sz="2400" b="1" dirty="0">
                        <a:ea typeface="Cambria Math" panose="020405030504060302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IN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oMath>
                    </a14:m>
                    <a:endParaRPr lang="en-US" sz="2200" dirty="0"/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7B09B402-4AA2-4AE0-B315-46DE9A78408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74575" y="2507913"/>
                    <a:ext cx="1721433" cy="4616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120" b="-17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4DE19142-B42F-4DB5-94AD-355443DDD3DD}"/>
                      </a:ext>
                    </a:extLst>
                  </p:cNvPr>
                  <p:cNvSpPr txBox="1"/>
                  <p:nvPr/>
                </p:nvSpPr>
                <p:spPr>
                  <a:xfrm>
                    <a:off x="5329320" y="4169162"/>
                    <a:ext cx="1149289" cy="4308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sz="2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𝑨𝒙</m:t>
                          </m:r>
                          <m:r>
                            <a:rPr lang="en-IN" sz="2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2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oMath>
                      </m:oMathPara>
                    </a14:m>
                    <a:endParaRPr lang="en-US" sz="2200" b="1" i="1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4DE19142-B42F-4DB5-94AD-355443DDD3D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9320" y="4169162"/>
                    <a:ext cx="1149289" cy="43088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71DF454-AD87-4ADB-85C3-78418F2F14EB}"/>
                </a:ext>
              </a:extLst>
            </p:cNvPr>
            <p:cNvCxnSpPr/>
            <p:nvPr/>
          </p:nvCxnSpPr>
          <p:spPr>
            <a:xfrm>
              <a:off x="4332514" y="2906486"/>
              <a:ext cx="318527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8531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C9DD3465-6605-B880-05E5-0B8F5C224B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01" t="6800" r="10763" b="3210"/>
          <a:stretch/>
        </p:blipFill>
        <p:spPr>
          <a:xfrm>
            <a:off x="8688288" y="2799580"/>
            <a:ext cx="3235549" cy="27700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Matrix Multiplication with a 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C511D7B-5C76-46F0-8F41-E1BD1D02E196}"/>
                  </a:ext>
                </a:extLst>
              </p:cNvPr>
              <p:cNvSpPr txBox="1"/>
              <p:nvPr/>
            </p:nvSpPr>
            <p:spPr>
              <a:xfrm>
                <a:off x="1775520" y="1298882"/>
                <a:ext cx="1785361" cy="61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C511D7B-5C76-46F0-8F41-E1BD1D02E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5520" y="1298882"/>
                <a:ext cx="1785361" cy="6134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 descr="Chart, line chart&#10;&#10;Description automatically generated">
            <a:extLst>
              <a:ext uri="{FF2B5EF4-FFF2-40B4-BE49-F238E27FC236}">
                <a16:creationId xmlns:a16="http://schemas.microsoft.com/office/drawing/2014/main" id="{F977BFCA-6CB7-420B-9423-E04E7E23FD3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14" t="5188" r="28147" b="5188"/>
          <a:stretch/>
        </p:blipFill>
        <p:spPr>
          <a:xfrm>
            <a:off x="407368" y="2594323"/>
            <a:ext cx="3757163" cy="38006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ADDD77B-9D5F-4565-9478-C132E3355512}"/>
                  </a:ext>
                </a:extLst>
              </p:cNvPr>
              <p:cNvSpPr txBox="1"/>
              <p:nvPr/>
            </p:nvSpPr>
            <p:spPr>
              <a:xfrm>
                <a:off x="2842369" y="3573016"/>
                <a:ext cx="889924" cy="5477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ADDD77B-9D5F-4565-9478-C132E3355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2369" y="3573016"/>
                <a:ext cx="889924" cy="5477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DC088AE-466D-4B94-9A67-162FBADC3348}"/>
                  </a:ext>
                </a:extLst>
              </p:cNvPr>
              <p:cNvSpPr txBox="1"/>
              <p:nvPr/>
            </p:nvSpPr>
            <p:spPr>
              <a:xfrm>
                <a:off x="983432" y="2204864"/>
                <a:ext cx="1252201" cy="5477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1" i="1" smtClean="0"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DC088AE-466D-4B94-9A67-162FBADC33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432" y="2204864"/>
                <a:ext cx="1252201" cy="54777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D3F80F2-F7D5-400B-A00D-34DFB292EBD4}"/>
                  </a:ext>
                </a:extLst>
              </p:cNvPr>
              <p:cNvSpPr txBox="1"/>
              <p:nvPr/>
            </p:nvSpPr>
            <p:spPr>
              <a:xfrm>
                <a:off x="7536160" y="1298882"/>
                <a:ext cx="1811137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D3F80F2-F7D5-400B-A00D-34DFB292E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6160" y="1298882"/>
                <a:ext cx="1811137" cy="97661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 descr="Chart, line chart&#10;&#10;Description automatically generated">
            <a:extLst>
              <a:ext uri="{FF2B5EF4-FFF2-40B4-BE49-F238E27FC236}">
                <a16:creationId xmlns:a16="http://schemas.microsoft.com/office/drawing/2014/main" id="{01705D83-E91A-42F0-BCE7-2DDAEC89B71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01" t="4401" r="15437" b="4401"/>
          <a:stretch/>
        </p:blipFill>
        <p:spPr>
          <a:xfrm>
            <a:off x="4769491" y="2275496"/>
            <a:ext cx="3528392" cy="35097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2CEE349-4E90-46A8-BF46-46E81159EA8C}"/>
                  </a:ext>
                </a:extLst>
              </p:cNvPr>
              <p:cNvSpPr txBox="1"/>
              <p:nvPr/>
            </p:nvSpPr>
            <p:spPr>
              <a:xfrm>
                <a:off x="5585671" y="4365104"/>
                <a:ext cx="882870" cy="5111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2CEE349-4E90-46A8-BF46-46E81159EA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5671" y="4365104"/>
                <a:ext cx="882870" cy="51116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FC7BAC-ADAD-404F-8F47-E6B669C5E033}"/>
                  </a:ext>
                </a:extLst>
              </p:cNvPr>
              <p:cNvSpPr txBox="1"/>
              <p:nvPr/>
            </p:nvSpPr>
            <p:spPr>
              <a:xfrm>
                <a:off x="6375736" y="5766823"/>
                <a:ext cx="646266" cy="470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FC7BAC-ADAD-404F-8F47-E6B669C5E0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736" y="5766823"/>
                <a:ext cx="646266" cy="470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A02BB97-E115-4185-8005-6DEDDF510433}"/>
                  </a:ext>
                </a:extLst>
              </p:cNvPr>
              <p:cNvSpPr txBox="1"/>
              <p:nvPr/>
            </p:nvSpPr>
            <p:spPr>
              <a:xfrm>
                <a:off x="10130594" y="5924929"/>
                <a:ext cx="646266" cy="470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A02BB97-E115-4185-8005-6DEDDF510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0594" y="5924929"/>
                <a:ext cx="646266" cy="470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0F7987A-2274-43A5-9B70-F17EB582D426}"/>
                  </a:ext>
                </a:extLst>
              </p:cNvPr>
              <p:cNvSpPr txBox="1"/>
              <p:nvPr/>
            </p:nvSpPr>
            <p:spPr>
              <a:xfrm>
                <a:off x="10488959" y="2444274"/>
                <a:ext cx="1262461" cy="8138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1" i="1" smtClean="0"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0F7987A-2274-43A5-9B70-F17EB582D4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8959" y="2444274"/>
                <a:ext cx="1262461" cy="8138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2688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  <p:bldP spid="21" grpId="0"/>
      <p:bldP spid="22" grpId="0"/>
      <p:bldP spid="25" grpId="0"/>
      <p:bldP spid="3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1" y="2667001"/>
            <a:ext cx="10714191" cy="1524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0" y="2590800"/>
            <a:ext cx="8128000" cy="1295400"/>
          </a:xfrm>
          <a:effectLst>
            <a:outerShdw dist="2540000" dir="21540000" sx="1000" sy="1000" algn="ctr" rotWithShape="0">
              <a:srgbClr val="000000"/>
            </a:outerShdw>
          </a:effectLst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dirty="0"/>
              <a:t>Properties of Matrices</a:t>
            </a:r>
          </a:p>
        </p:txBody>
      </p:sp>
    </p:spTree>
    <p:extLst>
      <p:ext uri="{BB962C8B-B14F-4D97-AF65-F5344CB8AC3E}">
        <p14:creationId xmlns:p14="http://schemas.microsoft.com/office/powerpoint/2010/main" val="3098238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1" y="2667001"/>
            <a:ext cx="10714191" cy="1524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0" y="2590800"/>
            <a:ext cx="8128000" cy="1295400"/>
          </a:xfrm>
          <a:effectLst>
            <a:outerShdw dist="2540000" dir="21540000" sx="1000" sy="1000" algn="ctr" rotWithShape="0">
              <a:srgbClr val="000000"/>
            </a:outerShdw>
          </a:effectLst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dirty="0"/>
              <a:t>Vectors and Matrices for Data Science</a:t>
            </a:r>
          </a:p>
        </p:txBody>
      </p:sp>
    </p:spTree>
    <p:extLst>
      <p:ext uri="{BB962C8B-B14F-4D97-AF65-F5344CB8AC3E}">
        <p14:creationId xmlns:p14="http://schemas.microsoft.com/office/powerpoint/2010/main" val="30151672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1424" y="1416550"/>
                <a:ext cx="10153128" cy="504056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IN" sz="2600" dirty="0">
                    <a:latin typeface="Gill Sans"/>
                  </a:rPr>
                  <a:t>Column space of a matrix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IN" sz="2600" dirty="0">
                    <a:latin typeface="Gill Sans"/>
                  </a:rPr>
                  <a:t> is the vector subspace containing all linear combinations of columns of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IN" sz="2600" dirty="0">
                  <a:latin typeface="Gill Sans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IN" sz="2600" dirty="0">
                    <a:latin typeface="Gill Sans"/>
                  </a:rPr>
                  <a:t>For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sz="2600" dirty="0">
                    <a:latin typeface="Gill Sans"/>
                  </a:rPr>
                  <a:t> matrix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IN" sz="2600" b="1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IN" sz="2600" b="1" dirty="0">
                    <a:latin typeface="Gill Sans"/>
                  </a:rPr>
                  <a:t> </a:t>
                </a:r>
                <a:r>
                  <a:rPr lang="en-IN" sz="2600" dirty="0">
                    <a:latin typeface="Gill Sans"/>
                  </a:rPr>
                  <a:t>the column space </a:t>
                </a:r>
                <a14:m>
                  <m:oMath xmlns:m="http://schemas.openxmlformats.org/officeDocument/2006/math">
                    <m:r>
                      <a:rPr lang="en-IN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lang="en-IN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IN" sz="2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IN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600" dirty="0">
                    <a:latin typeface="Gill Sans"/>
                  </a:rPr>
                  <a:t> comprises of all vectors </a:t>
                </a:r>
              </a:p>
              <a:p>
                <a:pPr>
                  <a:lnSpc>
                    <a:spcPct val="100000"/>
                  </a:lnSpc>
                </a:pPr>
                <a:endParaRPr lang="en-IN" sz="2600" dirty="0">
                  <a:latin typeface="Gill Sans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IN" sz="2600" dirty="0">
                    <a:latin typeface="Gill Sans"/>
                  </a:rPr>
                  <a:t>Here, column space is a subspace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IN" sz="2600" b="1" dirty="0">
                    <a:latin typeface="Gill Sans"/>
                  </a:rPr>
                  <a:t> </a:t>
                </a:r>
                <a:r>
                  <a:rPr lang="en-IN" sz="2600" dirty="0">
                    <a:latin typeface="Gill Sans"/>
                  </a:rPr>
                  <a:t>because</a:t>
                </a:r>
                <a:r>
                  <a:rPr lang="en-IN" sz="2600" b="1" dirty="0">
                    <a:latin typeface="Gill Sans"/>
                  </a:rPr>
                  <a:t>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2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IN" sz="2600" b="1" dirty="0">
                  <a:latin typeface="Gill Sans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IN" sz="2600" dirty="0">
                    <a:solidFill>
                      <a:srgbClr val="0070C0"/>
                    </a:solidFill>
                    <a:latin typeface="Gill Sans"/>
                  </a:rPr>
                  <a:t>Basis: </a:t>
                </a:r>
                <a:r>
                  <a:rPr lang="en-IN" sz="2600" dirty="0">
                    <a:latin typeface="Gill Sans"/>
                  </a:rPr>
                  <a:t>Linearly independent columns of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IN" sz="2600" dirty="0">
                    <a:latin typeface="Gill Sans"/>
                  </a:rPr>
                  <a:t> form a basis for the column space of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IN" sz="2600" b="1" dirty="0">
                  <a:latin typeface="Gill Sans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IN" sz="2600" dirty="0">
                    <a:solidFill>
                      <a:srgbClr val="0070C0"/>
                    </a:solidFill>
                    <a:latin typeface="Gill Sans"/>
                  </a:rPr>
                  <a:t>Dimension of </a:t>
                </a:r>
                <a14:m>
                  <m:oMath xmlns:m="http://schemas.openxmlformats.org/officeDocument/2006/math">
                    <m:r>
                      <a:rPr lang="en-IN" sz="26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d>
                      <m:dPr>
                        <m:ctrlPr>
                          <a:rPr lang="en-IN" sz="2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IN" sz="2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IN" sz="2600" dirty="0">
                    <a:latin typeface="Gill Sans"/>
                  </a:rPr>
                  <a:t> Equal to the number of linear independent columns of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IN" sz="2600" b="1" dirty="0">
                  <a:latin typeface="Gill Sans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1424" y="1416550"/>
                <a:ext cx="10153128" cy="5040560"/>
              </a:xfrm>
              <a:blipFill>
                <a:blip r:embed="rId2"/>
                <a:stretch>
                  <a:fillRect l="-360" t="-967" r="-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BA4C15E9-8AA0-431C-9C0A-EED6986C9B06}"/>
                  </a:ext>
                </a:extLst>
              </p:cNvPr>
              <p:cNvSpPr/>
              <p:nvPr/>
            </p:nvSpPr>
            <p:spPr>
              <a:xfrm>
                <a:off x="4619836" y="2996952"/>
                <a:ext cx="2736304" cy="54287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IN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IN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∀ </m:t>
                      </m:r>
                      <m:r>
                        <a:rPr lang="en-IN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IN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I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IN" sz="2400" b="1" dirty="0">
                  <a:solidFill>
                    <a:srgbClr val="002060"/>
                  </a:solidFill>
                  <a:latin typeface="Gill Sans"/>
                </a:endParaRPr>
              </a:p>
            </p:txBody>
          </p:sp>
        </mc:Choice>
        <mc:Fallback xmlns="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BA4C15E9-8AA0-431C-9C0A-EED6986C9B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9836" y="2996952"/>
                <a:ext cx="2736304" cy="54287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Matrix Subspaces: Column space or Image</a:t>
            </a:r>
          </a:p>
        </p:txBody>
      </p:sp>
    </p:spTree>
    <p:extLst>
      <p:ext uri="{BB962C8B-B14F-4D97-AF65-F5344CB8AC3E}">
        <p14:creationId xmlns:p14="http://schemas.microsoft.com/office/powerpoint/2010/main" val="3352647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09360" y="1340768"/>
                <a:ext cx="9955191" cy="504056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IN" sz="2600" dirty="0">
                    <a:latin typeface="Gill Sans"/>
                  </a:rPr>
                  <a:t>Null space of a matrix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IN" sz="2600" dirty="0">
                    <a:latin typeface="Gill Sans"/>
                  </a:rPr>
                  <a:t> is subspace containing vectors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IN" sz="2600" b="1" dirty="0">
                    <a:latin typeface="Gill Sans"/>
                  </a:rPr>
                  <a:t> </a:t>
                </a:r>
                <a:r>
                  <a:rPr lang="en-IN" sz="2600" dirty="0">
                    <a:latin typeface="Gill Sans"/>
                  </a:rPr>
                  <a:t>such that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IN" sz="2600" dirty="0">
                  <a:latin typeface="Gill Sans"/>
                </a:endParaRPr>
              </a:p>
              <a:p>
                <a:pPr>
                  <a:lnSpc>
                    <a:spcPct val="100000"/>
                  </a:lnSpc>
                </a:pPr>
                <a:endParaRPr lang="en-IN" sz="2600" dirty="0">
                  <a:latin typeface="Gill Sans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IN" sz="2600" dirty="0">
                    <a:latin typeface="Gill Sans"/>
                  </a:rPr>
                  <a:t>Here, null space is a subspace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IN" sz="2600" b="1" dirty="0">
                    <a:latin typeface="Gill Sans"/>
                  </a:rPr>
                  <a:t> </a:t>
                </a:r>
                <a:r>
                  <a:rPr lang="en-IN" sz="2600" dirty="0">
                    <a:latin typeface="Gill Sans"/>
                  </a:rPr>
                  <a:t>because</a:t>
                </a:r>
                <a:r>
                  <a:rPr lang="en-IN" sz="2600" b="1" dirty="0">
                    <a:latin typeface="Gill Sans"/>
                  </a:rPr>
                  <a:t>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2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endParaRPr lang="en-IN" sz="2600" b="1" dirty="0">
                  <a:latin typeface="Gill Sans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IN" sz="2600" dirty="0">
                    <a:solidFill>
                      <a:srgbClr val="0070C0"/>
                    </a:solidFill>
                    <a:latin typeface="Gill Sans"/>
                  </a:rPr>
                  <a:t>Interpretation: </a:t>
                </a:r>
                <a:r>
                  <a:rPr lang="en-IN" sz="2600" dirty="0">
                    <a:latin typeface="Gill Sans"/>
                  </a:rPr>
                  <a:t>Null space contains all vectors which get transformed by matrix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IN" sz="2600" dirty="0">
                    <a:latin typeface="Gill Sans"/>
                  </a:rPr>
                  <a:t> into a zero vector </a:t>
                </a:r>
              </a:p>
              <a:p>
                <a:pPr>
                  <a:lnSpc>
                    <a:spcPct val="100000"/>
                  </a:lnSpc>
                </a:pPr>
                <a:r>
                  <a:rPr lang="en-IN" sz="2600" dirty="0">
                    <a:solidFill>
                      <a:srgbClr val="0070C0"/>
                    </a:solidFill>
                    <a:latin typeface="Gill Sans"/>
                  </a:rPr>
                  <a:t>Trivial null space: </a:t>
                </a:r>
                <a:r>
                  <a:rPr lang="en-IN" sz="2600" dirty="0">
                    <a:latin typeface="Gill Sans"/>
                  </a:rPr>
                  <a:t>If the columns of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IN" sz="2600" b="1" dirty="0">
                    <a:latin typeface="Gill Sans"/>
                  </a:rPr>
                  <a:t> </a:t>
                </a:r>
                <a:r>
                  <a:rPr lang="en-IN" sz="2600" dirty="0">
                    <a:latin typeface="Gill Sans"/>
                  </a:rPr>
                  <a:t>are linearly independent, then the null space contains only the zero vector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9360" y="1340768"/>
                <a:ext cx="9955191" cy="5040560"/>
              </a:xfrm>
              <a:blipFill>
                <a:blip r:embed="rId2"/>
                <a:stretch>
                  <a:fillRect l="-367" t="-9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BA4C15E9-8AA0-431C-9C0A-EED6986C9B06}"/>
                  </a:ext>
                </a:extLst>
              </p:cNvPr>
              <p:cNvSpPr/>
              <p:nvPr/>
            </p:nvSpPr>
            <p:spPr>
              <a:xfrm>
                <a:off x="4223792" y="2131939"/>
                <a:ext cx="3744416" cy="504056"/>
              </a:xfrm>
              <a:prstGeom prst="roundRect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IN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IN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IN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IN" sz="24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IN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r>
                        <a:rPr lang="en-IN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IN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IN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IN" sz="2400" b="1" dirty="0">
                  <a:solidFill>
                    <a:srgbClr val="002060"/>
                  </a:solidFill>
                  <a:latin typeface="Gill Sans"/>
                </a:endParaRPr>
              </a:p>
            </p:txBody>
          </p:sp>
        </mc:Choice>
        <mc:Fallback xmlns="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BA4C15E9-8AA0-431C-9C0A-EED6986C9B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792" y="2131939"/>
                <a:ext cx="3744416" cy="504056"/>
              </a:xfrm>
              <a:prstGeom prst="roundRect">
                <a:avLst>
                  <a:gd name="adj" fmla="val 0"/>
                </a:avLst>
              </a:prstGeom>
              <a:blipFill>
                <a:blip r:embed="rId3"/>
                <a:stretch>
                  <a:fillRect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Matrix Subspaces: Null space or Kernel</a:t>
            </a:r>
          </a:p>
        </p:txBody>
      </p:sp>
    </p:spTree>
    <p:extLst>
      <p:ext uri="{BB962C8B-B14F-4D97-AF65-F5344CB8AC3E}">
        <p14:creationId xmlns:p14="http://schemas.microsoft.com/office/powerpoint/2010/main" val="3553080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1424" y="1416550"/>
                <a:ext cx="10153128" cy="504056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IN" sz="2600" dirty="0">
                    <a:latin typeface="Gill Sans"/>
                  </a:rPr>
                  <a:t>Row space of a matrix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IN" sz="2600" dirty="0">
                    <a:latin typeface="Gill Sans"/>
                  </a:rPr>
                  <a:t> is the vector subspace containing all linear combinations of rows of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IN" sz="2600" dirty="0">
                  <a:latin typeface="Gill Sans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IN" sz="2600" dirty="0">
                    <a:latin typeface="Gill Sans"/>
                  </a:rPr>
                  <a:t>For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sz="2600" dirty="0">
                    <a:latin typeface="Gill Sans"/>
                  </a:rPr>
                  <a:t> matrix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IN" sz="2600" b="1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IN" sz="2600" b="1" dirty="0">
                    <a:latin typeface="Gill Sans"/>
                  </a:rPr>
                  <a:t> </a:t>
                </a:r>
                <a:r>
                  <a:rPr lang="en-IN" sz="2600" dirty="0">
                    <a:latin typeface="Gill Sans"/>
                  </a:rPr>
                  <a:t>the row space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  <m:r>
                      <a:rPr lang="en-IN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IN" sz="2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IN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600" dirty="0">
                    <a:latin typeface="Gill Sans"/>
                  </a:rPr>
                  <a:t> comprises of all vectors </a:t>
                </a:r>
              </a:p>
              <a:p>
                <a:pPr>
                  <a:lnSpc>
                    <a:spcPct val="100000"/>
                  </a:lnSpc>
                </a:pPr>
                <a:endParaRPr lang="en-IN" sz="2600" dirty="0">
                  <a:latin typeface="Gill Sans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IN" sz="2600" dirty="0">
                    <a:latin typeface="Gill Sans"/>
                  </a:rPr>
                  <a:t>Here, row space is a subspace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IN" sz="2600" b="1" dirty="0">
                    <a:latin typeface="Gill Sans"/>
                  </a:rPr>
                  <a:t> </a:t>
                </a:r>
                <a:r>
                  <a:rPr lang="en-IN" sz="2600" dirty="0">
                    <a:latin typeface="Gill Sans"/>
                  </a:rPr>
                  <a:t>because</a:t>
                </a:r>
                <a:r>
                  <a:rPr lang="en-IN" sz="2600" b="1" dirty="0">
                    <a:latin typeface="Gill Sans"/>
                  </a:rPr>
                  <a:t>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2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IN" sz="2600" b="1" dirty="0">
                  <a:latin typeface="Gill Sans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IN" sz="2600" dirty="0">
                    <a:solidFill>
                      <a:srgbClr val="0070C0"/>
                    </a:solidFill>
                    <a:latin typeface="Gill Sans"/>
                  </a:rPr>
                  <a:t>Basis: </a:t>
                </a:r>
                <a:r>
                  <a:rPr lang="en-IN" sz="2600" dirty="0">
                    <a:latin typeface="Gill Sans"/>
                  </a:rPr>
                  <a:t>Linearly independent rows of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IN" sz="2600" dirty="0">
                    <a:latin typeface="Gill Sans"/>
                  </a:rPr>
                  <a:t> form a basis for the row space of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IN" sz="2600" b="1" dirty="0">
                  <a:latin typeface="Gill Sans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IN" sz="2600" dirty="0">
                    <a:solidFill>
                      <a:srgbClr val="0070C0"/>
                    </a:solidFill>
                    <a:latin typeface="Gill Sans"/>
                  </a:rPr>
                  <a:t>Dimension of </a:t>
                </a:r>
                <a14:m>
                  <m:oMath xmlns:m="http://schemas.openxmlformats.org/officeDocument/2006/math">
                    <m:r>
                      <a:rPr lang="en-IN" sz="26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  <m:r>
                      <a:rPr lang="en-IN" sz="26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IN" sz="26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IN" sz="26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600" dirty="0">
                    <a:solidFill>
                      <a:srgbClr val="0070C0"/>
                    </a:solidFill>
                    <a:latin typeface="Gill Sans"/>
                  </a:rPr>
                  <a:t>: </a:t>
                </a:r>
                <a:r>
                  <a:rPr lang="en-IN" sz="2600" dirty="0">
                    <a:latin typeface="Gill Sans"/>
                  </a:rPr>
                  <a:t>Equal to the number of linear independent rows of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IN" sz="2600" b="1" dirty="0">
                  <a:latin typeface="Gill Sans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1424" y="1416550"/>
                <a:ext cx="10153128" cy="5040560"/>
              </a:xfrm>
              <a:blipFill>
                <a:blip r:embed="rId2"/>
                <a:stretch>
                  <a:fillRect l="-360" t="-967" r="-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BA4C15E9-8AA0-431C-9C0A-EED6986C9B06}"/>
                  </a:ext>
                </a:extLst>
              </p:cNvPr>
              <p:cNvSpPr/>
              <p:nvPr/>
            </p:nvSpPr>
            <p:spPr>
              <a:xfrm>
                <a:off x="4619836" y="3068960"/>
                <a:ext cx="2736304" cy="54287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IN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IN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IN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IN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∀ </m:t>
                      </m:r>
                      <m:r>
                        <a:rPr lang="en-IN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IN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IN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IN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sup>
                      </m:sSup>
                    </m:oMath>
                  </m:oMathPara>
                </a14:m>
                <a:endParaRPr lang="en-IN" sz="2400" b="1" dirty="0">
                  <a:solidFill>
                    <a:srgbClr val="002060"/>
                  </a:solidFill>
                  <a:latin typeface="Gill Sans"/>
                </a:endParaRPr>
              </a:p>
            </p:txBody>
          </p:sp>
        </mc:Choice>
        <mc:Fallback xmlns="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BA4C15E9-8AA0-431C-9C0A-EED6986C9B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9836" y="3068960"/>
                <a:ext cx="2736304" cy="54287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Matrix Subspaces: Row Space</a:t>
            </a:r>
          </a:p>
        </p:txBody>
      </p:sp>
    </p:spTree>
    <p:extLst>
      <p:ext uri="{BB962C8B-B14F-4D97-AF65-F5344CB8AC3E}">
        <p14:creationId xmlns:p14="http://schemas.microsoft.com/office/powerpoint/2010/main" val="3555769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96752"/>
                <a:ext cx="10515600" cy="526035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IN" sz="2600" dirty="0">
                    <a:latin typeface="Gill Sans"/>
                  </a:rPr>
                  <a:t>Rank is the Number of linearly independent rows or columns of a matrix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IN" sz="2600" b="1" dirty="0">
                  <a:latin typeface="Gill Sans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IN" sz="2600" dirty="0">
                    <a:latin typeface="Gill Sans"/>
                  </a:rPr>
                  <a:t>Dimension of the column space and row space are equal to the rank of a matrix</a:t>
                </a:r>
              </a:p>
              <a:p>
                <a:pPr>
                  <a:lnSpc>
                    <a:spcPct val="100000"/>
                  </a:lnSpc>
                </a:pPr>
                <a:endParaRPr lang="en-IN" sz="2600" dirty="0">
                  <a:latin typeface="Gill Sans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IN" sz="2600" dirty="0">
                    <a:latin typeface="Gill Sans"/>
                  </a:rPr>
                  <a:t>Nullity is the dimension of the null space of a matrix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IN" sz="2600" dirty="0">
                  <a:latin typeface="Gill Sans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IN" sz="2600" dirty="0">
                  <a:latin typeface="Gill Sans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IN" sz="2600" dirty="0">
                    <a:latin typeface="Gill Sans"/>
                  </a:rPr>
                  <a:t>Nullity is zero if the null space contains only the zero vector</a:t>
                </a:r>
              </a:p>
              <a:p>
                <a:pPr>
                  <a:lnSpc>
                    <a:spcPct val="100000"/>
                  </a:lnSpc>
                </a:pPr>
                <a:r>
                  <a:rPr lang="en-IN" sz="2600" dirty="0">
                    <a:latin typeface="Gill Sans"/>
                  </a:rPr>
                  <a:t>Rank and nullity of a matrix can be determined from its row echelon form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IN" sz="2600" dirty="0">
                  <a:latin typeface="Gill Sans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96752"/>
                <a:ext cx="10515600" cy="5260358"/>
              </a:xfrm>
              <a:blipFill>
                <a:blip r:embed="rId2"/>
                <a:stretch>
                  <a:fillRect l="-348" t="-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BA4C15E9-8AA0-431C-9C0A-EED6986C9B06}"/>
                  </a:ext>
                </a:extLst>
              </p:cNvPr>
              <p:cNvSpPr/>
              <p:nvPr/>
            </p:nvSpPr>
            <p:spPr>
              <a:xfrm>
                <a:off x="2639616" y="2420888"/>
                <a:ext cx="7092788" cy="70030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IN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𝑟𝑎𝑛𝑘</m:t>
                      </m:r>
                      <m:d>
                        <m:dPr>
                          <m:ctrlPr>
                            <a:rPr lang="en-I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IN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I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sz="24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en-I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𝒞</m:t>
                          </m:r>
                          <m:r>
                            <a:rPr lang="en-I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  <m:r>
                            <a:rPr lang="en-I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IN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I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sz="24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en-I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ℛ</m:t>
                          </m:r>
                          <m:r>
                            <a:rPr lang="en-I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I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IN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I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sz="24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en-I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I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BA4C15E9-8AA0-431C-9C0A-EED6986C9B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9616" y="2420888"/>
                <a:ext cx="7092788" cy="70030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Rank and Nullity of a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120D2F79-2A44-4DD1-95BD-5D4E657155F5}"/>
                  </a:ext>
                </a:extLst>
              </p:cNvPr>
              <p:cNvSpPr/>
              <p:nvPr/>
            </p:nvSpPr>
            <p:spPr>
              <a:xfrm>
                <a:off x="3055692" y="3837495"/>
                <a:ext cx="6120680" cy="70030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b="0" dirty="0">
                    <a:solidFill>
                      <a:srgbClr val="002060"/>
                    </a:solidFill>
                  </a:rPr>
                  <a:t>Nullity</a:t>
                </a:r>
                <a14:m>
                  <m:oMath xmlns:m="http://schemas.openxmlformats.org/officeDocument/2006/math">
                    <m:r>
                      <a:rPr lang="en-IN" sz="24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IN" sz="24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IN" sz="24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4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dim</m:t>
                        </m:r>
                      </m:fName>
                      <m:e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𝒩</m:t>
                        </m:r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I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120D2F79-2A44-4DD1-95BD-5D4E657155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5692" y="3837495"/>
                <a:ext cx="6120680" cy="700301"/>
              </a:xfrm>
              <a:prstGeom prst="roundRect">
                <a:avLst/>
              </a:prstGeom>
              <a:blipFill>
                <a:blip r:embed="rId4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9270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Rank of a matrix: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4400" y="1556792"/>
                <a:ext cx="10515600" cy="4896544"/>
              </a:xfrm>
            </p:spPr>
            <p:txBody>
              <a:bodyPr/>
              <a:lstStyle/>
              <a:p>
                <a:r>
                  <a:rPr lang="en-IN" sz="2800" dirty="0">
                    <a:cs typeface="Times New Roman" pitchFamily="18" charset="0"/>
                  </a:rPr>
                  <a:t>Consider 	</a:t>
                </a:r>
              </a:p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dirty="0" smtClean="0">
                          <a:latin typeface="Cambria Math"/>
                          <a:cs typeface="Times New Roman" pitchFamily="18" charset="0"/>
                        </a:rPr>
                        <m:t>𝐴</m:t>
                      </m:r>
                      <m:r>
                        <a:rPr lang="en-IN" sz="2800" b="0" i="1" dirty="0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800" i="1" dirty="0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800" i="1" dirty="0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2800" b="0" i="1" dirty="0" smtClean="0">
                                    <a:latin typeface="Cambria Math"/>
                                    <a:cs typeface="Times New Roman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sz="2800" b="0" i="1" dirty="0" smtClean="0">
                                    <a:latin typeface="Cambria Math"/>
                                    <a:cs typeface="Times New Roman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IN" sz="2800" b="0" i="1" dirty="0" smtClean="0">
                                    <a:latin typeface="Cambria Math"/>
                                    <a:cs typeface="Times New Roman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800" b="0" i="1" dirty="0" smtClean="0">
                                    <a:latin typeface="Cambria Math"/>
                                    <a:cs typeface="Times New Roman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IN" sz="2800" b="0" i="1" dirty="0" smtClean="0">
                                    <a:latin typeface="Cambria Math"/>
                                    <a:cs typeface="Times New Roman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IN" sz="2800" b="0" i="1" dirty="0" smtClean="0">
                                    <a:latin typeface="Cambria Math"/>
                                    <a:cs typeface="Times New Roman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800" b="0" i="1" dirty="0" smtClean="0">
                                    <a:latin typeface="Cambria Math"/>
                                    <a:cs typeface="Times New Roman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IN" sz="2800" b="0" i="1" dirty="0" smtClean="0">
                                    <a:latin typeface="Cambria Math"/>
                                    <a:cs typeface="Times New Roman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IN" sz="2800" b="0" i="1" dirty="0" smtClean="0">
                                    <a:latin typeface="Cambria Math"/>
                                    <a:cs typeface="Times New Roman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2800" dirty="0">
                  <a:cs typeface="Times New Roman" pitchFamily="18" charset="0"/>
                </a:endParaRPr>
              </a:p>
              <a:p>
                <a:r>
                  <a:rPr lang="en-IN" sz="2800" dirty="0">
                    <a:cs typeface="Times New Roman" pitchFamily="18" charset="0"/>
                  </a:rPr>
                  <a:t>Observe that </a:t>
                </a:r>
              </a:p>
              <a:p>
                <a:pPr lvl="1"/>
                <a:r>
                  <a:rPr lang="en-IN" dirty="0">
                    <a:cs typeface="Times New Roman" pitchFamily="18" charset="0"/>
                  </a:rPr>
                  <a:t>(Col. 2)=2 x (Col. 1)</a:t>
                </a:r>
              </a:p>
              <a:p>
                <a:pPr lvl="1"/>
                <a:r>
                  <a:rPr lang="en-IN" dirty="0">
                    <a:cs typeface="Times New Roman" pitchFamily="18" charset="0"/>
                  </a:rPr>
                  <a:t>(Col. 3) is independent</a:t>
                </a:r>
              </a:p>
              <a:p>
                <a:r>
                  <a:rPr lang="en-IN" sz="2800" dirty="0">
                    <a:cs typeface="Times New Roman" pitchFamily="18" charset="0"/>
                  </a:rPr>
                  <a:t>Thus, the rank of this matrix is 2 and nullity is 1</a:t>
                </a:r>
              </a:p>
              <a:p>
                <a:pPr marL="82550" indent="0">
                  <a:buNone/>
                </a:pPr>
                <a:endParaRPr lang="en-IN" sz="2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82550" indent="0">
                  <a:buNone/>
                </a:pPr>
                <a:endParaRPr lang="en-IN" sz="1300" dirty="0">
                  <a:latin typeface="Consolas" pitchFamily="49" charset="0"/>
                  <a:cs typeface="Consolas" pitchFamily="49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1556792"/>
                <a:ext cx="10515600" cy="4896544"/>
              </a:xfrm>
              <a:blipFill>
                <a:blip r:embed="rId2"/>
                <a:stretch>
                  <a:fillRect l="-406" t="-2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5664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6550"/>
                <a:ext cx="10515600" cy="504056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IN" sz="2600" dirty="0">
                    <a:latin typeface="Gill Sans"/>
                  </a:rPr>
                  <a:t>Matrix having full column rank: </a:t>
                </a:r>
                <a14:m>
                  <m:oMath xmlns:m="http://schemas.openxmlformats.org/officeDocument/2006/math">
                    <m:r>
                      <a:rPr lang="en-IN" sz="28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𝑟𝑎𝑛𝑘</m:t>
                    </m:r>
                    <m:d>
                      <m:dPr>
                        <m:ctrlPr>
                          <a:rPr lang="en-IN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IN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=#</m:t>
                    </m:r>
                  </m:oMath>
                </a14:m>
                <a:r>
                  <a:rPr lang="en-IN" sz="2600" dirty="0">
                    <a:solidFill>
                      <a:srgbClr val="0070C0"/>
                    </a:solidFill>
                    <a:latin typeface="Gill Sans"/>
                  </a:rPr>
                  <a:t>columns of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IN" sz="2600" b="1" dirty="0">
                  <a:solidFill>
                    <a:srgbClr val="0070C0"/>
                  </a:solidFill>
                  <a:latin typeface="Gill Sans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IN" sz="2600" dirty="0">
                    <a:latin typeface="Gill Sans"/>
                  </a:rPr>
                  <a:t>Matrix having full row rank: </a:t>
                </a:r>
                <a14:m>
                  <m:oMath xmlns:m="http://schemas.openxmlformats.org/officeDocument/2006/math">
                    <m:r>
                      <a:rPr lang="en-IN" sz="28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𝑟𝑎𝑛𝑘</m:t>
                    </m:r>
                    <m:d>
                      <m:dPr>
                        <m:ctrlPr>
                          <a:rPr lang="en-IN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IN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=#</m:t>
                    </m:r>
                  </m:oMath>
                </a14:m>
                <a:r>
                  <a:rPr lang="en-IN" sz="2600" dirty="0">
                    <a:solidFill>
                      <a:srgbClr val="0070C0"/>
                    </a:solidFill>
                    <a:latin typeface="Gill Sans"/>
                  </a:rPr>
                  <a:t>rows of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IN" sz="2600" b="1" dirty="0">
                  <a:solidFill>
                    <a:srgbClr val="0070C0"/>
                  </a:solidFill>
                  <a:latin typeface="Gill Sans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IN" sz="2600" dirty="0">
                    <a:latin typeface="Gill Sans"/>
                  </a:rPr>
                  <a:t>Matrix is said to have full rank when it has full column rank or full row rank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IN" sz="2600" b="1" dirty="0">
                  <a:solidFill>
                    <a:srgbClr val="0070C0"/>
                  </a:solidFill>
                  <a:latin typeface="Gill Sans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IN" sz="2600" b="1" dirty="0">
                  <a:solidFill>
                    <a:srgbClr val="0070C0"/>
                  </a:solidFill>
                  <a:latin typeface="Gill Sans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IN" sz="2600" dirty="0">
                    <a:solidFill>
                      <a:schemeClr val="tx1"/>
                    </a:solidFill>
                    <a:latin typeface="Gill Sans"/>
                  </a:rPr>
                  <a:t>A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IN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IN" sz="2600" dirty="0">
                    <a:solidFill>
                      <a:schemeClr val="tx1"/>
                    </a:solidFill>
                    <a:latin typeface="Gill Sans"/>
                  </a:rPr>
                  <a:t> square matrix has full rank when: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IN" sz="2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IN" sz="2600" dirty="0">
                  <a:solidFill>
                    <a:srgbClr val="0070C0"/>
                  </a:solidFill>
                  <a:latin typeface="Gill Sans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IN" sz="2600" dirty="0">
                    <a:latin typeface="Gill Sans"/>
                  </a:rPr>
                  <a:t>Nullity of a full rank square matrix is zero</a:t>
                </a:r>
              </a:p>
              <a:p>
                <a:pPr>
                  <a:lnSpc>
                    <a:spcPct val="100000"/>
                  </a:lnSpc>
                </a:pPr>
                <a:r>
                  <a:rPr lang="en-IN" sz="2600" dirty="0">
                    <a:solidFill>
                      <a:srgbClr val="0070C0"/>
                    </a:solidFill>
                    <a:latin typeface="Gill Sans"/>
                  </a:rPr>
                  <a:t>Rank deficient matrix: </a:t>
                </a:r>
                <a:r>
                  <a:rPr lang="en-IN" sz="2600" dirty="0">
                    <a:latin typeface="Gill Sans"/>
                  </a:rPr>
                  <a:t>A matrix not having full rank</a:t>
                </a:r>
                <a:endParaRPr lang="en-IN" sz="2600" b="1" dirty="0">
                  <a:solidFill>
                    <a:srgbClr val="0070C0"/>
                  </a:solidFill>
                  <a:latin typeface="Gill Sans"/>
                </a:endParaRPr>
              </a:p>
              <a:p>
                <a:pPr>
                  <a:lnSpc>
                    <a:spcPct val="100000"/>
                  </a:lnSpc>
                </a:pPr>
                <a:endParaRPr lang="en-IN" sz="2600" b="1" dirty="0">
                  <a:solidFill>
                    <a:srgbClr val="0070C0"/>
                  </a:solidFill>
                  <a:latin typeface="Gill Sans"/>
                </a:endParaRPr>
              </a:p>
              <a:p>
                <a:pPr>
                  <a:lnSpc>
                    <a:spcPct val="100000"/>
                  </a:lnSpc>
                </a:pPr>
                <a:endParaRPr lang="en-IN" sz="2600" b="1" dirty="0">
                  <a:solidFill>
                    <a:srgbClr val="0070C0"/>
                  </a:solidFill>
                  <a:latin typeface="Gill Sans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IN" sz="2600" dirty="0">
                  <a:latin typeface="Gill Sans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6550"/>
                <a:ext cx="10515600" cy="5040560"/>
              </a:xfrm>
              <a:blipFill>
                <a:blip r:embed="rId2"/>
                <a:stretch>
                  <a:fillRect l="-348" t="-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Full Rank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FEE1D8E8-D049-46B4-971B-2DB484577C03}"/>
                  </a:ext>
                </a:extLst>
              </p:cNvPr>
              <p:cNvSpPr/>
              <p:nvPr/>
            </p:nvSpPr>
            <p:spPr>
              <a:xfrm>
                <a:off x="3972779" y="3236528"/>
                <a:ext cx="4246442" cy="70030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IN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𝑟𝑎𝑛𝑘</m:t>
                      </m:r>
                      <m:d>
                        <m:dPr>
                          <m:ctrlPr>
                            <a:rPr lang="en-I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IN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I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sz="24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en-I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I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FEE1D8E8-D049-46B4-971B-2DB484577C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779" y="3236528"/>
                <a:ext cx="4246442" cy="70030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4581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1384" y="1386214"/>
                <a:ext cx="6625952" cy="490031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IN" sz="3300" dirty="0">
                    <a:solidFill>
                      <a:srgbClr val="0070C0"/>
                    </a:solidFill>
                    <a:latin typeface="Gill Sans"/>
                  </a:rPr>
                  <a:t>Rank-Nullity Theorem:</a:t>
                </a:r>
              </a:p>
              <a:p>
                <a:pPr>
                  <a:lnSpc>
                    <a:spcPct val="100000"/>
                  </a:lnSpc>
                </a:pPr>
                <a:r>
                  <a:rPr lang="en-IN" sz="3100" dirty="0">
                    <a:latin typeface="Gill Sans"/>
                  </a:rPr>
                  <a:t>For an </a:t>
                </a:r>
                <a14:m>
                  <m:oMath xmlns:m="http://schemas.openxmlformats.org/officeDocument/2006/math">
                    <m:r>
                      <a:rPr lang="en-IN" sz="31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IN" sz="31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sz="31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sz="3100" dirty="0">
                    <a:latin typeface="Gill Sans"/>
                  </a:rPr>
                  <a:t> matrix </a:t>
                </a:r>
                <a14:m>
                  <m:oMath xmlns:m="http://schemas.openxmlformats.org/officeDocument/2006/math">
                    <m:r>
                      <a:rPr lang="en-IN" sz="31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IN" sz="3100" b="1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IN" sz="3100" b="1" dirty="0">
                  <a:latin typeface="Gill Sans"/>
                </a:endParaRPr>
              </a:p>
              <a:p>
                <a:pPr lvl="1"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r>
                  <a:rPr lang="en-IN" sz="3100" b="0" dirty="0"/>
                  <a:t> </a:t>
                </a:r>
                <a14:m>
                  <m:oMath xmlns:m="http://schemas.openxmlformats.org/officeDocument/2006/math">
                    <m:r>
                      <a:rPr lang="en-IN" sz="3100" b="0" i="1" smtClean="0">
                        <a:latin typeface="Cambria Math" panose="02040503050406030204" pitchFamily="18" charset="0"/>
                      </a:rPr>
                      <m:t>𝑟𝑎𝑛𝑘</m:t>
                    </m:r>
                    <m:d>
                      <m:dPr>
                        <m:ctrlPr>
                          <a:rPr lang="en-IN" sz="31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31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IN" sz="31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3100" b="0" i="1" smtClean="0">
                        <a:latin typeface="Cambria Math" panose="02040503050406030204" pitchFamily="18" charset="0"/>
                      </a:rPr>
                      <m:t>𝑛𝑢𝑙𝑙𝑖𝑡𝑦</m:t>
                    </m:r>
                    <m:d>
                      <m:dPr>
                        <m:ctrlPr>
                          <a:rPr lang="en-IN" sz="31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31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IN" sz="31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31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IN" sz="3100" dirty="0">
                  <a:latin typeface="Gill Sans"/>
                </a:endParaRPr>
              </a:p>
              <a:p>
                <a:pPr lvl="1"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r>
                  <a:rPr lang="en-IN" sz="3100" b="0" dirty="0"/>
                  <a:t> </a:t>
                </a:r>
                <a14:m>
                  <m:oMath xmlns:m="http://schemas.openxmlformats.org/officeDocument/2006/math">
                    <m:r>
                      <a:rPr lang="en-IN" sz="3100" b="0" i="1" smtClean="0">
                        <a:latin typeface="Cambria Math" panose="02040503050406030204" pitchFamily="18" charset="0"/>
                      </a:rPr>
                      <m:t>𝑟𝑎𝑛𝑘</m:t>
                    </m:r>
                    <m:d>
                      <m:dPr>
                        <m:ctrlPr>
                          <a:rPr lang="en-IN" sz="31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31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100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IN" sz="31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</m:e>
                    </m:d>
                    <m:r>
                      <a:rPr lang="en-IN" sz="31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3100" b="0" i="1" smtClean="0">
                        <a:latin typeface="Cambria Math" panose="02040503050406030204" pitchFamily="18" charset="0"/>
                      </a:rPr>
                      <m:t>𝑛𝑢𝑙𝑙𝑖𝑡𝑦</m:t>
                    </m:r>
                    <m:d>
                      <m:dPr>
                        <m:ctrlPr>
                          <a:rPr lang="en-IN" sz="31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31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100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IN" sz="31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</m:e>
                    </m:d>
                    <m:r>
                      <a:rPr lang="en-IN" sz="31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3100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endParaRPr lang="en-IN" sz="3100" dirty="0">
                  <a:latin typeface="Gill Sans"/>
                </a:endParaRPr>
              </a:p>
              <a:p>
                <a:pPr marL="457200" lvl="1" indent="0">
                  <a:lnSpc>
                    <a:spcPct val="100000"/>
                  </a:lnSpc>
                  <a:buNone/>
                </a:pPr>
                <a:endParaRPr lang="en-IN" sz="2200" dirty="0">
                  <a:latin typeface="Gill Sans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IN" sz="3000" dirty="0">
                    <a:solidFill>
                      <a:srgbClr val="0070C0"/>
                    </a:solidFill>
                    <a:latin typeface="Gill Sans"/>
                  </a:rPr>
                  <a:t>Fundamental theorem of Linear Algebra:</a:t>
                </a:r>
              </a:p>
              <a:p>
                <a:pPr>
                  <a:lnSpc>
                    <a:spcPct val="100000"/>
                  </a:lnSpc>
                </a:pPr>
                <a:r>
                  <a:rPr lang="en-IN" sz="2800" dirty="0">
                    <a:latin typeface="Gill Sans"/>
                  </a:rPr>
                  <a:t>Null space of a matrix is orthogonal to its row space: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IN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IN" sz="28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  <m:sSup>
                      <m:sSupPr>
                        <m:ctrlPr>
                          <a:rPr lang="en-IN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e>
                      <m:sup>
                        <m:r>
                          <a:rPr lang="en-IN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p>
                    </m:sSup>
                  </m:oMath>
                </a14:m>
                <a:r>
                  <a:rPr lang="en-IN" sz="2800" dirty="0">
                    <a:solidFill>
                      <a:srgbClr val="0070C0"/>
                    </a:solidFill>
                    <a:latin typeface="Gill Sans"/>
                  </a:rPr>
                  <a:t> </a:t>
                </a:r>
              </a:p>
              <a:p>
                <a:pPr>
                  <a:lnSpc>
                    <a:spcPct val="100000"/>
                  </a:lnSpc>
                </a:pPr>
                <a:r>
                  <a:rPr lang="en-IN" sz="2800" dirty="0">
                    <a:latin typeface="Gill Sans"/>
                  </a:rPr>
                  <a:t>Left null space of a matrix is orthogonal to its column space: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IN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8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IN" sz="28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</m:e>
                    </m:d>
                    <m:r>
                      <a:rPr lang="en-IN" sz="28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sz="2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sSup>
                      <m:sSupPr>
                        <m:ctrlPr>
                          <a:rPr lang="en-IN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e>
                      <m:sup>
                        <m:r>
                          <a:rPr lang="en-IN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p>
                    </m:sSup>
                  </m:oMath>
                </a14:m>
                <a:endParaRPr lang="en-IN" sz="2800" dirty="0">
                  <a:solidFill>
                    <a:srgbClr val="0070C0"/>
                  </a:solidFill>
                  <a:latin typeface="Gill Sans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1384" y="1386214"/>
                <a:ext cx="6625952" cy="4900318"/>
              </a:xfrm>
              <a:blipFill>
                <a:blip r:embed="rId2"/>
                <a:stretch>
                  <a:fillRect l="-2208" t="-2488" r="-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 relating Matrix Subspaces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BABB5D72-7F76-48F4-AA59-4045D4CDF0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9188498"/>
                  </p:ext>
                </p:extLst>
              </p:nvPr>
            </p:nvGraphicFramePr>
            <p:xfrm>
              <a:off x="6764473" y="1435734"/>
              <a:ext cx="5400599" cy="21536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36561">
                      <a:extLst>
                        <a:ext uri="{9D8B030D-6E8A-4147-A177-3AD203B41FA5}">
                          <a16:colId xmlns:a16="http://schemas.microsoft.com/office/drawing/2014/main" val="2793086627"/>
                        </a:ext>
                      </a:extLst>
                    </a:gridCol>
                    <a:gridCol w="1295886">
                      <a:extLst>
                        <a:ext uri="{9D8B030D-6E8A-4147-A177-3AD203B41FA5}">
                          <a16:colId xmlns:a16="http://schemas.microsoft.com/office/drawing/2014/main" val="1511426250"/>
                        </a:ext>
                      </a:extLst>
                    </a:gridCol>
                    <a:gridCol w="1368152">
                      <a:extLst>
                        <a:ext uri="{9D8B030D-6E8A-4147-A177-3AD203B41FA5}">
                          <a16:colId xmlns:a16="http://schemas.microsoft.com/office/drawing/2014/main" val="16271125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Name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Subspace of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Dimension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18392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Column space - </a:t>
                          </a:r>
                          <a14:m>
                            <m:oMath xmlns:m="http://schemas.openxmlformats.org/officeDocument/2006/math">
                              <m:r>
                                <a:rPr lang="en-IN" sz="18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𝒞</m:t>
                              </m:r>
                              <m:r>
                                <a:rPr lang="en-IN" sz="1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sz="18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IN" sz="1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IN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4277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Null space - </a:t>
                          </a:r>
                          <a14:m>
                            <m:oMath xmlns:m="http://schemas.openxmlformats.org/officeDocument/2006/math">
                              <m:r>
                                <a:rPr lang="en-IN" sz="1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𝒩</m:t>
                              </m:r>
                              <m:d>
                                <m:dPr>
                                  <m:ctrlPr>
                                    <a:rPr lang="en-IN" sz="18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18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d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IN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55818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Row space - </a:t>
                          </a:r>
                          <a14:m>
                            <m:oMath xmlns:m="http://schemas.openxmlformats.org/officeDocument/2006/math">
                              <m:r>
                                <a:rPr lang="en-IN" sz="1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ℛ</m:t>
                              </m:r>
                              <m:r>
                                <a:rPr lang="en-IN" sz="1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sz="18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IN" sz="1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IN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53176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Left null space - </a:t>
                          </a:r>
                          <a14:m>
                            <m:oMath xmlns:m="http://schemas.openxmlformats.org/officeDocument/2006/math">
                              <m:r>
                                <a:rPr lang="en-IN" sz="1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𝒩</m:t>
                              </m:r>
                              <m:d>
                                <m:dPr>
                                  <m:ctrlPr>
                                    <a:rPr lang="en-IN" sz="18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IN" sz="1800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sz="1800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𝑨</m:t>
                                      </m:r>
                                    </m:e>
                                    <m:sup>
                                      <m:r>
                                        <a:rPr lang="en-IN" sz="1800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𝑻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IN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684112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BABB5D72-7F76-48F4-AA59-4045D4CDF0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9188498"/>
                  </p:ext>
                </p:extLst>
              </p:nvPr>
            </p:nvGraphicFramePr>
            <p:xfrm>
              <a:off x="6764473" y="1435734"/>
              <a:ext cx="5400599" cy="21536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36561">
                      <a:extLst>
                        <a:ext uri="{9D8B030D-6E8A-4147-A177-3AD203B41FA5}">
                          <a16:colId xmlns:a16="http://schemas.microsoft.com/office/drawing/2014/main" val="2793086627"/>
                        </a:ext>
                      </a:extLst>
                    </a:gridCol>
                    <a:gridCol w="1295886">
                      <a:extLst>
                        <a:ext uri="{9D8B030D-6E8A-4147-A177-3AD203B41FA5}">
                          <a16:colId xmlns:a16="http://schemas.microsoft.com/office/drawing/2014/main" val="1511426250"/>
                        </a:ext>
                      </a:extLst>
                    </a:gridCol>
                    <a:gridCol w="1368152">
                      <a:extLst>
                        <a:ext uri="{9D8B030D-6E8A-4147-A177-3AD203B41FA5}">
                          <a16:colId xmlns:a16="http://schemas.microsoft.com/office/drawing/2014/main" val="1627112507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Name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Subspace of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Dimension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18392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3" t="-180328" r="-98441" b="-3295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1268" t="-180328" r="-107512" b="-3295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4667" t="-180328" r="-1778" b="-3295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4277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3" t="-280328" r="-98441" b="-2295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1268" t="-280328" r="-107512" b="-2295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4667" t="-280328" r="-1778" b="-2295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55818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3" t="-380328" r="-98441" b="-1295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1268" t="-380328" r="-107512" b="-1295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4667" t="-380328" r="-1778" b="-1295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15317627"/>
                      </a:ext>
                    </a:extLst>
                  </a:tr>
                  <a:tr h="4010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3" t="-443939" r="-98441" b="-1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1268" t="-443939" r="-107512" b="-1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4667" t="-443939" r="-1778" b="-196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684112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65004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 between Matrix Subspaces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12FE71B-AEDB-4E6D-B7B1-D56AF57470ED}"/>
              </a:ext>
            </a:extLst>
          </p:cNvPr>
          <p:cNvGrpSpPr/>
          <p:nvPr/>
        </p:nvGrpSpPr>
        <p:grpSpPr>
          <a:xfrm>
            <a:off x="2279576" y="1556792"/>
            <a:ext cx="6943315" cy="4857183"/>
            <a:chOff x="2424267" y="922621"/>
            <a:chExt cx="6943315" cy="485718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AC11877-CE04-429C-9AD3-E7829B927D71}"/>
                </a:ext>
              </a:extLst>
            </p:cNvPr>
            <p:cNvSpPr/>
            <p:nvPr/>
          </p:nvSpPr>
          <p:spPr>
            <a:xfrm rot="17762793">
              <a:off x="2103066" y="1274880"/>
              <a:ext cx="2553204" cy="191080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AFA7C62-6213-4BDB-BDA4-6F6C6C14460E}"/>
                </a:ext>
              </a:extLst>
            </p:cNvPr>
            <p:cNvSpPr/>
            <p:nvPr/>
          </p:nvSpPr>
          <p:spPr>
            <a:xfrm rot="14382171">
              <a:off x="7135579" y="1243822"/>
              <a:ext cx="2553204" cy="191080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8601B74-EA84-4C76-882A-88F8D4A66AC3}"/>
                </a:ext>
              </a:extLst>
            </p:cNvPr>
            <p:cNvSpPr/>
            <p:nvPr/>
          </p:nvSpPr>
          <p:spPr>
            <a:xfrm rot="17710582">
              <a:off x="3022807" y="4209833"/>
              <a:ext cx="1777758" cy="136218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E054B1-868B-48FF-8FDA-B9CD8CEEC379}"/>
                </a:ext>
              </a:extLst>
            </p:cNvPr>
            <p:cNvSpPr/>
            <p:nvPr/>
          </p:nvSpPr>
          <p:spPr>
            <a:xfrm rot="19778229">
              <a:off x="6925601" y="4138397"/>
              <a:ext cx="1777758" cy="136218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061C16B-80D6-45E3-961A-EF53C35A609D}"/>
                    </a:ext>
                  </a:extLst>
                </p:cNvPr>
                <p:cNvSpPr txBox="1"/>
                <p:nvPr/>
              </p:nvSpPr>
              <p:spPr>
                <a:xfrm>
                  <a:off x="3017261" y="1155812"/>
                  <a:ext cx="75943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65275DDB-C2AD-4B58-8BB2-9197F3EB92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7261" y="1155812"/>
                  <a:ext cx="759439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3325138-7CB8-4000-B27B-FA5561D790DA}"/>
                    </a:ext>
                  </a:extLst>
                </p:cNvPr>
                <p:cNvSpPr txBox="1"/>
                <p:nvPr/>
              </p:nvSpPr>
              <p:spPr>
                <a:xfrm>
                  <a:off x="8032461" y="1093825"/>
                  <a:ext cx="7289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C9A0AD85-D285-45F4-9983-A26B3F113E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2461" y="1093825"/>
                  <a:ext cx="728982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1622423-6B4A-497C-9117-FA4B4E748BC0}"/>
                    </a:ext>
                  </a:extLst>
                </p:cNvPr>
                <p:cNvSpPr txBox="1"/>
                <p:nvPr/>
              </p:nvSpPr>
              <p:spPr>
                <a:xfrm>
                  <a:off x="7587607" y="4077619"/>
                  <a:ext cx="9328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𝒩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I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3EFC6DD-4570-4864-A391-DEDB683F61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7607" y="4077619"/>
                  <a:ext cx="932884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B7C03ED-AAA6-442A-BFCF-6FD663342697}"/>
                    </a:ext>
                  </a:extLst>
                </p:cNvPr>
                <p:cNvSpPr txBox="1"/>
                <p:nvPr/>
              </p:nvSpPr>
              <p:spPr>
                <a:xfrm>
                  <a:off x="3455861" y="4128344"/>
                  <a:ext cx="8140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𝒩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FFD0D9E-2E48-4174-9C28-A3368A9AA8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5861" y="4128344"/>
                  <a:ext cx="814069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85A899E-A749-429C-9C6F-58E0CF817667}"/>
                    </a:ext>
                  </a:extLst>
                </p:cNvPr>
                <p:cNvSpPr txBox="1"/>
                <p:nvPr/>
              </p:nvSpPr>
              <p:spPr>
                <a:xfrm>
                  <a:off x="2512019" y="3782508"/>
                  <a:ext cx="5305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8CC0292-4B92-4077-83A6-8C338FD887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2019" y="3782508"/>
                  <a:ext cx="53053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702D8F1-5C72-42AA-8EBA-E7E036697283}"/>
                    </a:ext>
                  </a:extLst>
                </p:cNvPr>
                <p:cNvSpPr txBox="1"/>
                <p:nvPr/>
              </p:nvSpPr>
              <p:spPr>
                <a:xfrm>
                  <a:off x="8660452" y="3772863"/>
                  <a:ext cx="5786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2726315-77B5-4447-8163-094D4137DD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0452" y="3772863"/>
                  <a:ext cx="57862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4750C30-5194-4D4F-96F8-0435F5FE2742}"/>
                    </a:ext>
                  </a:extLst>
                </p:cNvPr>
                <p:cNvSpPr txBox="1"/>
                <p:nvPr/>
              </p:nvSpPr>
              <p:spPr>
                <a:xfrm>
                  <a:off x="8199161" y="2560878"/>
                  <a:ext cx="71070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dirty="0"/>
                    <a:t>dim </a:t>
                  </a:r>
                  <a14:m>
                    <m:oMath xmlns:m="http://schemas.openxmlformats.org/officeDocument/2006/math"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F5DCE31-4AA9-41D5-9DE3-2DEE4EF284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9161" y="2560878"/>
                  <a:ext cx="710707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6838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E48EAC67-A7A0-45A2-96CD-6C6110D07DB6}"/>
                    </a:ext>
                  </a:extLst>
                </p:cNvPr>
                <p:cNvSpPr txBox="1"/>
                <p:nvPr/>
              </p:nvSpPr>
              <p:spPr>
                <a:xfrm>
                  <a:off x="2852616" y="2537611"/>
                  <a:ext cx="71070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dirty="0"/>
                    <a:t>dim </a:t>
                  </a:r>
                  <a14:m>
                    <m:oMath xmlns:m="http://schemas.openxmlformats.org/officeDocument/2006/math"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F5BD0FB-A345-4331-9DA7-D177760811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2616" y="2537611"/>
                  <a:ext cx="710707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7692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A875780-4094-48FC-8EF9-98602228ECE7}"/>
                    </a:ext>
                  </a:extLst>
                </p:cNvPr>
                <p:cNvSpPr txBox="1"/>
                <p:nvPr/>
              </p:nvSpPr>
              <p:spPr>
                <a:xfrm>
                  <a:off x="7087358" y="5028581"/>
                  <a:ext cx="11787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dirty="0"/>
                    <a:t>dim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b="0" i="0" dirty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IN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2A32B22-B8B8-480D-8453-35AF9B478D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7358" y="5028581"/>
                  <a:ext cx="1178784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4663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B6D078AD-D0C0-483F-B461-40463E6B2CAA}"/>
                    </a:ext>
                  </a:extLst>
                </p:cNvPr>
                <p:cNvSpPr txBox="1"/>
                <p:nvPr/>
              </p:nvSpPr>
              <p:spPr>
                <a:xfrm>
                  <a:off x="3234788" y="5123086"/>
                  <a:ext cx="11146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dirty="0"/>
                    <a:t>dim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dirty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IN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00745D1-A88A-4AD3-9485-05DC2A1F27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4788" y="5123086"/>
                  <a:ext cx="1114664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4945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5C557D3-F32C-48B8-A68D-29538D7DDFBD}"/>
                </a:ext>
              </a:extLst>
            </p:cNvPr>
            <p:cNvCxnSpPr>
              <a:cxnSpLocks/>
            </p:cNvCxnSpPr>
            <p:nvPr/>
          </p:nvCxnSpPr>
          <p:spPr>
            <a:xfrm>
              <a:off x="3742075" y="2045615"/>
              <a:ext cx="4117032" cy="0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EE35D6C-4297-4FEB-B0E5-9EC5BDA946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48760" y="2045615"/>
              <a:ext cx="2610347" cy="1230030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83AED79-B722-4885-AAF2-BA73699E8F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9930" y="3771511"/>
              <a:ext cx="3929231" cy="967240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63AD18D1-2861-4AD9-AECC-B458D810CB00}"/>
                    </a:ext>
                  </a:extLst>
                </p:cNvPr>
                <p:cNvSpPr txBox="1"/>
                <p:nvPr/>
              </p:nvSpPr>
              <p:spPr>
                <a:xfrm>
                  <a:off x="3400279" y="1868617"/>
                  <a:ext cx="28527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sub>
                        </m:sSub>
                      </m:oMath>
                    </m:oMathPara>
                  </a14:m>
                  <a:endParaRPr lang="en-IN" b="1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992C22A-E87E-491E-8FBD-EF69191922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0279" y="1868617"/>
                  <a:ext cx="285271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12766" r="-2128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424357A5-1DBC-462C-A3CE-D4D4BED91AB6}"/>
                    </a:ext>
                  </a:extLst>
                </p:cNvPr>
                <p:cNvSpPr txBox="1"/>
                <p:nvPr/>
              </p:nvSpPr>
              <p:spPr>
                <a:xfrm>
                  <a:off x="7913765" y="1820919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oMath>
                    </m:oMathPara>
                  </a14:m>
                  <a:endParaRPr lang="en-IN" b="1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102BDDED-FFA1-407D-996B-79F91B4AFA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3765" y="1820919"/>
                  <a:ext cx="192360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31250" t="-2222" r="-31250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E9A4D4-DADF-41D1-9C4E-CE1E0E8E2A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2075" y="2043787"/>
              <a:ext cx="1506685" cy="1243066"/>
            </a:xfrm>
            <a:prstGeom prst="line">
              <a:avLst/>
            </a:prstGeom>
            <a:ln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B3627BB-FDB4-4F78-AABA-0C697007A1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53948" y="3275645"/>
              <a:ext cx="974311" cy="1463106"/>
            </a:xfrm>
            <a:prstGeom prst="line">
              <a:avLst/>
            </a:prstGeom>
            <a:ln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E5DAA9F8-220E-4CBA-AFDE-F58C40E156F5}"/>
                    </a:ext>
                  </a:extLst>
                </p:cNvPr>
                <p:cNvSpPr txBox="1"/>
                <p:nvPr/>
              </p:nvSpPr>
              <p:spPr>
                <a:xfrm>
                  <a:off x="3968250" y="4665861"/>
                  <a:ext cx="3045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oMath>
                    </m:oMathPara>
                  </a14:m>
                  <a:endParaRPr lang="en-IN" b="1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FD07E11C-468F-46FE-83A7-ED213203AF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8250" y="4665861"/>
                  <a:ext cx="304507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12000" r="-2000" b="-108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DD3667F9-6EA7-44E5-95FA-D301BDF18847}"/>
                    </a:ext>
                  </a:extLst>
                </p:cNvPr>
                <p:cNvSpPr txBox="1"/>
                <p:nvPr/>
              </p:nvSpPr>
              <p:spPr>
                <a:xfrm>
                  <a:off x="5590007" y="1680028"/>
                  <a:ext cx="87838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sSub>
                          <m:sSubPr>
                            <m:ctrlPr>
                              <a:rPr lang="en-I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7BC0BEE7-70DB-4D01-95DD-4C982A2096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0007" y="1680028"/>
                  <a:ext cx="878382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6250" t="-2222" r="-6250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32BA5B6A-88B0-4951-BBD9-04DA664AD7A4}"/>
                    </a:ext>
                  </a:extLst>
                </p:cNvPr>
                <p:cNvSpPr txBox="1"/>
                <p:nvPr/>
              </p:nvSpPr>
              <p:spPr>
                <a:xfrm>
                  <a:off x="5807933" y="3917773"/>
                  <a:ext cx="88639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sSub>
                          <m:sSubPr>
                            <m:ctrlPr>
                              <a:rPr lang="en-I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427C1A9A-FD4A-41BD-8015-B83CD5C27A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7933" y="3917773"/>
                  <a:ext cx="886397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6207" r="-6207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75368110-76BC-4EE3-A4E0-02E88BCEB299}"/>
                    </a:ext>
                  </a:extLst>
                </p:cNvPr>
                <p:cNvSpPr txBox="1"/>
                <p:nvPr/>
              </p:nvSpPr>
              <p:spPr>
                <a:xfrm rot="20184904">
                  <a:off x="5661129" y="2759414"/>
                  <a:ext cx="15980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sub>
                        </m:s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3B780201-4692-4DBA-91C4-B7E9686D71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184904">
                  <a:off x="5661129" y="2759414"/>
                  <a:ext cx="1598065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2317" t="-2721" r="-3861" b="-61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045444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28800"/>
                <a:ext cx="10515600" cy="446449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IN" sz="2600" dirty="0">
                    <a:latin typeface="Gill Sans"/>
                  </a:rPr>
                  <a:t>Consider a square matrix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IN" sz="2600" dirty="0">
                    <a:latin typeface="Gill Sans"/>
                  </a:rPr>
                  <a:t> of size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IN" sz="2600" dirty="0">
                  <a:latin typeface="Gill Sans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IN" sz="2600" dirty="0">
                    <a:latin typeface="Gill Sans"/>
                  </a:rPr>
                  <a:t>Following statements are equivalent: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4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func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en-IN" sz="2400" dirty="0">
                  <a:latin typeface="Gill Sans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IN" sz="2400" b="1" dirty="0">
                    <a:latin typeface="Gill Sans"/>
                  </a:rPr>
                  <a:t> </a:t>
                </a:r>
                <a:r>
                  <a:rPr lang="en-IN" sz="2400" dirty="0">
                    <a:latin typeface="Gill Sans"/>
                  </a:rPr>
                  <a:t>is invertible 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𝑟𝑎𝑛𝑘</m:t>
                    </m:r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IN" sz="2400" dirty="0">
                  <a:latin typeface="Gill Sans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IN" sz="2400" b="1" dirty="0">
                    <a:latin typeface="Gill Sans"/>
                  </a:rPr>
                  <a:t> </a:t>
                </a:r>
                <a:r>
                  <a:rPr lang="en-IN" sz="2400" dirty="0">
                    <a:latin typeface="Gill Sans"/>
                  </a:rPr>
                  <a:t>has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IN" sz="2400" dirty="0">
                    <a:latin typeface="Gill Sans"/>
                  </a:rPr>
                  <a:t> linearly independent rows and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IN" sz="2400" dirty="0">
                    <a:latin typeface="Gill Sans"/>
                  </a:rPr>
                  <a:t> linearly independent columns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IN" sz="2400" b="1" dirty="0">
                    <a:latin typeface="Gill Sans"/>
                  </a:rPr>
                  <a:t> </a:t>
                </a:r>
                <a:r>
                  <a:rPr lang="en-IN" sz="2400" dirty="0">
                    <a:latin typeface="Gill Sans"/>
                  </a:rPr>
                  <a:t>is a non-singular matrix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𝑛𝑢𝑙𝑙𝑖𝑡𝑦</m:t>
                    </m:r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I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sz="2400" dirty="0">
                    <a:latin typeface="Gill Sans"/>
                  </a:rPr>
                  <a:t> and null space contains only the zero vector</a:t>
                </a:r>
              </a:p>
              <a:p>
                <a:pPr>
                  <a:lnSpc>
                    <a:spcPct val="100000"/>
                  </a:lnSpc>
                </a:pPr>
                <a:r>
                  <a:rPr lang="en-IN" sz="2600" dirty="0">
                    <a:solidFill>
                      <a:srgbClr val="0070C0"/>
                    </a:solidFill>
                    <a:latin typeface="Gill Sans"/>
                  </a:rPr>
                  <a:t>Note:</a:t>
                </a:r>
                <a:r>
                  <a:rPr lang="en-IN" sz="2600" dirty="0">
                    <a:latin typeface="Gill Sans"/>
                  </a:rPr>
                  <a:t> All the converse statements are also equivalent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28800"/>
                <a:ext cx="10515600" cy="4464496"/>
              </a:xfrm>
              <a:blipFill>
                <a:blip r:embed="rId2"/>
                <a:stretch>
                  <a:fillRect l="-348" t="-1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260" y="90987"/>
            <a:ext cx="9075100" cy="1325563"/>
          </a:xfrm>
        </p:spPr>
        <p:txBody>
          <a:bodyPr>
            <a:normAutofit/>
          </a:bodyPr>
          <a:lstStyle/>
          <a:p>
            <a:r>
              <a:rPr lang="en-US" dirty="0"/>
              <a:t>Determinant, Inverse, Singularity and Rank of a Square Matrix</a:t>
            </a:r>
          </a:p>
        </p:txBody>
      </p:sp>
    </p:spTree>
    <p:extLst>
      <p:ext uri="{BB962C8B-B14F-4D97-AF65-F5344CB8AC3E}">
        <p14:creationId xmlns:p14="http://schemas.microsoft.com/office/powerpoint/2010/main" val="3484310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1" y="2667001"/>
            <a:ext cx="10714191" cy="1524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0" y="2590800"/>
            <a:ext cx="8128000" cy="1295400"/>
          </a:xfrm>
          <a:effectLst>
            <a:outerShdw dist="2540000" dir="21540000" sx="1000" sy="1000" algn="ctr" rotWithShape="0">
              <a:srgbClr val="000000"/>
            </a:outerShdw>
          </a:effectLst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dirty="0"/>
              <a:t>Eigenvectors and Eigenvalues</a:t>
            </a:r>
          </a:p>
        </p:txBody>
      </p:sp>
    </p:spTree>
    <p:extLst>
      <p:ext uri="{BB962C8B-B14F-4D97-AF65-F5344CB8AC3E}">
        <p14:creationId xmlns:p14="http://schemas.microsoft.com/office/powerpoint/2010/main" val="2307321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Vectors and 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79376" y="1268760"/>
                <a:ext cx="10871200" cy="495300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IN" sz="2800" dirty="0">
                    <a:cs typeface="Times New Roman" pitchFamily="18" charset="0"/>
                  </a:rPr>
                  <a:t>Vectors and Matrices are fundamental elements of linear algebra which play an important role in data science </a:t>
                </a:r>
              </a:p>
              <a:p>
                <a:pPr algn="just"/>
                <a:r>
                  <a:rPr lang="en-IN" sz="2800" dirty="0">
                    <a:cs typeface="Times New Roman" pitchFamily="18" charset="0"/>
                  </a:rPr>
                  <a:t>Vectors are 1D array of numbers arranged in a column form</a:t>
                </a:r>
              </a:p>
              <a:p>
                <a:pPr algn="just"/>
                <a:endParaRPr lang="en-IN" sz="2800" dirty="0"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endParaRPr lang="en-IN" sz="2800" dirty="0">
                  <a:cs typeface="Times New Roman" pitchFamily="18" charset="0"/>
                </a:endParaRPr>
              </a:p>
              <a:p>
                <a:pPr algn="just"/>
                <a:r>
                  <a:rPr lang="en-IN" sz="2800" dirty="0">
                    <a:cs typeface="Times New Roman" pitchFamily="18" charset="0"/>
                  </a:rPr>
                  <a:t>Vector in row form is represented using a transpose i.e.,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IN" sz="2800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𝒙</m:t>
                        </m:r>
                      </m:e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𝑇</m:t>
                        </m:r>
                      </m:sup>
                    </m:sSup>
                    <m:r>
                      <a:rPr lang="en-IN" sz="28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=[</m:t>
                    </m:r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IN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IN" sz="28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</m:e>
                      </m:mr>
                    </m:m>
                    <m:r>
                      <a:rPr lang="en-IN" sz="28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]</m:t>
                    </m:r>
                  </m:oMath>
                </a14:m>
                <a:endParaRPr lang="en-IN" sz="2800" dirty="0">
                  <a:cs typeface="Times New Roman" pitchFamily="18" charset="0"/>
                </a:endParaRPr>
              </a:p>
              <a:p>
                <a:pPr algn="just"/>
                <a:r>
                  <a:rPr lang="en-IN" sz="2800" dirty="0">
                    <a:cs typeface="Times New Roman" pitchFamily="18" charset="0"/>
                  </a:rPr>
                  <a:t>Matrices are 2D array of numbers (rows and columns) of size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𝑚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×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𝑛</m:t>
                    </m:r>
                  </m:oMath>
                </a14:m>
                <a:endParaRPr lang="en-IN" sz="2800" dirty="0"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endParaRPr lang="en-IN" sz="2800" dirty="0"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376" y="1268760"/>
                <a:ext cx="10871200" cy="4953000"/>
              </a:xfrm>
              <a:blipFill>
                <a:blip r:embed="rId2"/>
                <a:stretch>
                  <a:fillRect l="-449" t="-2091" r="-1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5A120F-4BA2-4DCE-A86B-11D511EC9F0D}"/>
                  </a:ext>
                </a:extLst>
              </p:cNvPr>
              <p:cNvSpPr txBox="1"/>
              <p:nvPr/>
            </p:nvSpPr>
            <p:spPr>
              <a:xfrm>
                <a:off x="5015880" y="2724757"/>
                <a:ext cx="1319808" cy="7057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𝒙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5A120F-4BA2-4DCE-A86B-11D511EC9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5880" y="2724757"/>
                <a:ext cx="1319808" cy="7057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944D20B-B3DA-47F2-B1A7-4CBFF5ECE40F}"/>
                  </a:ext>
                </a:extLst>
              </p:cNvPr>
              <p:cNvSpPr txBox="1"/>
              <p:nvPr/>
            </p:nvSpPr>
            <p:spPr>
              <a:xfrm>
                <a:off x="3803576" y="4738735"/>
                <a:ext cx="3744416" cy="10984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𝑿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944D20B-B3DA-47F2-B1A7-4CBFF5ECE4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3576" y="4738735"/>
                <a:ext cx="3744416" cy="10984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6792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Eigenvectors and Eigenvalues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79376" y="1268760"/>
                <a:ext cx="6480720" cy="495300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IN" sz="2600" dirty="0">
                    <a:solidFill>
                      <a:schemeClr val="tx1"/>
                    </a:solidFill>
                    <a:cs typeface="Times New Roman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𝑨</m:t>
                    </m:r>
                  </m:oMath>
                </a14:m>
                <a:r>
                  <a:rPr lang="en-IN" sz="2600" b="1" dirty="0">
                    <a:solidFill>
                      <a:schemeClr val="tx1"/>
                    </a:solidFill>
                    <a:cs typeface="Times New Roman" pitchFamily="18" charset="0"/>
                  </a:rPr>
                  <a:t> </a:t>
                </a:r>
                <a:r>
                  <a:rPr lang="en-IN" sz="2600" dirty="0">
                    <a:solidFill>
                      <a:schemeClr val="tx1"/>
                    </a:solidFill>
                    <a:cs typeface="Times New Roman" pitchFamily="18" charset="0"/>
                  </a:rPr>
                  <a:t>be a square matrix </a:t>
                </a:r>
              </a:p>
              <a:p>
                <a:pPr algn="just"/>
                <a:r>
                  <a:rPr lang="en-IN" sz="2600" dirty="0">
                    <a:solidFill>
                      <a:srgbClr val="0070C0"/>
                    </a:solidFill>
                    <a:cs typeface="Times New Roman" pitchFamily="18" charset="0"/>
                  </a:rPr>
                  <a:t>Recall: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𝑨𝒙</m:t>
                    </m:r>
                  </m:oMath>
                </a14:m>
                <a:r>
                  <a:rPr lang="en-IN" sz="2600" dirty="0">
                    <a:cs typeface="Times New Roman" pitchFamily="18" charset="0"/>
                  </a:rPr>
                  <a:t> transforms vector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𝒙</m:t>
                    </m:r>
                  </m:oMath>
                </a14:m>
                <a:r>
                  <a:rPr lang="en-IN" sz="2600" dirty="0">
                    <a:cs typeface="Times New Roman" pitchFamily="18" charset="0"/>
                  </a:rPr>
                  <a:t> into a new vector having a different magnitude (scaled) and direction</a:t>
                </a:r>
              </a:p>
              <a:p>
                <a:pPr algn="just"/>
                <a:r>
                  <a:rPr lang="en-IN" sz="2600" dirty="0">
                    <a:solidFill>
                      <a:srgbClr val="0070C0"/>
                    </a:solidFill>
                    <a:cs typeface="Times New Roman" pitchFamily="18" charset="0"/>
                  </a:rPr>
                  <a:t>Question</a:t>
                </a:r>
                <a:r>
                  <a:rPr lang="en-IN" sz="2600" dirty="0">
                    <a:cs typeface="Times New Roman" pitchFamily="18" charset="0"/>
                  </a:rPr>
                  <a:t>: Are there vectors which do not change direction when multiplied by</a:t>
                </a:r>
                <a:r>
                  <a:rPr lang="en-IN" sz="2600" b="1" dirty="0"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𝑨</m:t>
                    </m:r>
                  </m:oMath>
                </a14:m>
                <a:r>
                  <a:rPr lang="en-IN" sz="2600" b="1" dirty="0">
                    <a:cs typeface="Times New Roman" pitchFamily="18" charset="0"/>
                  </a:rPr>
                  <a:t>?</a:t>
                </a:r>
              </a:p>
              <a:p>
                <a:pPr algn="just"/>
                <a:r>
                  <a:rPr lang="en-IN" sz="2600" dirty="0">
                    <a:solidFill>
                      <a:srgbClr val="0070C0"/>
                    </a:solidFill>
                    <a:cs typeface="Times New Roman" pitchFamily="18" charset="0"/>
                  </a:rPr>
                  <a:t>Eigenvectors: </a:t>
                </a:r>
                <a:r>
                  <a:rPr lang="en-IN" sz="2600" dirty="0">
                    <a:cs typeface="Times New Roman" pitchFamily="18" charset="0"/>
                  </a:rPr>
                  <a:t>Special vectors which do not  change direction but only scale in magnitude when transformed by A</a:t>
                </a:r>
              </a:p>
              <a:p>
                <a:pPr algn="just"/>
                <a:r>
                  <a:rPr lang="en-IN" sz="2600" dirty="0">
                    <a:cs typeface="Times New Roman" pitchFamily="18" charset="0"/>
                  </a:rPr>
                  <a:t>Scaling factor is referred to as </a:t>
                </a:r>
                <a:r>
                  <a:rPr lang="en-IN" sz="2600" dirty="0">
                    <a:solidFill>
                      <a:srgbClr val="0070C0"/>
                    </a:solidFill>
                    <a:cs typeface="Times New Roman" pitchFamily="18" charset="0"/>
                  </a:rPr>
                  <a:t>eigenvalue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r>
                      <a:rPr lang="en-IN" sz="2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𝜆</m:t>
                    </m:r>
                    <m:r>
                      <a:rPr lang="en-IN" sz="2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endParaRPr lang="en-IN" sz="2600" dirty="0">
                  <a:solidFill>
                    <a:srgbClr val="0070C0"/>
                  </a:solidFill>
                  <a:cs typeface="Times New Roman" pitchFamily="18" charset="0"/>
                </a:endParaRPr>
              </a:p>
              <a:p>
                <a:pPr algn="just"/>
                <a:endParaRPr lang="en-IN" sz="2600" dirty="0"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376" y="1268760"/>
                <a:ext cx="6480720" cy="4953000"/>
              </a:xfrm>
              <a:blipFill>
                <a:blip r:embed="rId2"/>
                <a:stretch>
                  <a:fillRect l="-564" t="-1845" r="-1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69D1AB80-C81D-43B5-B9B4-006508DB9E72}"/>
                  </a:ext>
                </a:extLst>
              </p:cNvPr>
              <p:cNvSpPr/>
              <p:nvPr/>
            </p:nvSpPr>
            <p:spPr>
              <a:xfrm>
                <a:off x="1177049" y="5628064"/>
                <a:ext cx="1853434" cy="72008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IN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IN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4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69D1AB80-C81D-43B5-B9B4-006508DB9E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049" y="5628064"/>
                <a:ext cx="1853434" cy="72008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6E2E2F34-CCA2-42F7-8A9A-A51A802D5F1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00" t="5600" r="14901" b="3459"/>
          <a:stretch/>
        </p:blipFill>
        <p:spPr>
          <a:xfrm>
            <a:off x="7357474" y="1860375"/>
            <a:ext cx="4533836" cy="45209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12B77D1-13F1-4F31-9E15-E9411676A3D4}"/>
                  </a:ext>
                </a:extLst>
              </p:cNvPr>
              <p:cNvSpPr txBox="1"/>
              <p:nvPr/>
            </p:nvSpPr>
            <p:spPr>
              <a:xfrm>
                <a:off x="8472264" y="5078074"/>
                <a:ext cx="882870" cy="5111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12B77D1-13F1-4F31-9E15-E9411676A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2264" y="5078074"/>
                <a:ext cx="882870" cy="5111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FC67B2B-6D9B-41F8-B6F3-FFDC1427A8CB}"/>
                  </a:ext>
                </a:extLst>
              </p:cNvPr>
              <p:cNvSpPr txBox="1"/>
              <p:nvPr/>
            </p:nvSpPr>
            <p:spPr>
              <a:xfrm>
                <a:off x="9277623" y="2995884"/>
                <a:ext cx="1910138" cy="5477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1" i="1" smtClean="0"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=3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FC67B2B-6D9B-41F8-B6F3-FFDC1427A8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7623" y="2995884"/>
                <a:ext cx="1910138" cy="54777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A5AB855-F9F4-43DF-BE69-6476D8AF178F}"/>
                  </a:ext>
                </a:extLst>
              </p:cNvPr>
              <p:cNvSpPr txBox="1"/>
              <p:nvPr/>
            </p:nvSpPr>
            <p:spPr>
              <a:xfrm>
                <a:off x="8475608" y="1154754"/>
                <a:ext cx="1561133" cy="61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A5AB855-F9F4-43DF-BE69-6476D8AF17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5608" y="1154754"/>
                <a:ext cx="1561133" cy="61343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BA7D5ADB-52B5-4BA5-8394-1C98D290F92D}"/>
                  </a:ext>
                </a:extLst>
              </p:cNvPr>
              <p:cNvSpPr/>
              <p:nvPr/>
            </p:nvSpPr>
            <p:spPr>
              <a:xfrm>
                <a:off x="3894580" y="5501680"/>
                <a:ext cx="2201419" cy="102366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IN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IN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𝑨𝒙</m:t>
                          </m:r>
                          <m:r>
                            <a:rPr lang="en-I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r>
                            <a:rPr lang="en-I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IN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I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sz="24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BA7D5ADB-52B5-4BA5-8394-1C98D290F9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4580" y="5501680"/>
                <a:ext cx="2201419" cy="10236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2687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9" grpId="0"/>
      <p:bldP spid="10" grpId="0"/>
      <p:bldP spid="1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Finding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30796" y="1433300"/>
                <a:ext cx="10909820" cy="4948028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IN" sz="2600" dirty="0">
                    <a:cs typeface="Times New Roman" pitchFamily="18" charset="0"/>
                  </a:rPr>
                  <a:t>We can find the eigenvalues as follows</a:t>
                </a:r>
              </a:p>
              <a:p>
                <a:pPr marL="8255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600" b="1" i="1" smtClean="0">
                          <a:latin typeface="Cambria Math"/>
                          <a:cs typeface="Times New Roman" pitchFamily="18" charset="0"/>
                        </a:rPr>
                        <m:t>𝑨𝒙</m:t>
                      </m:r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𝜆</m:t>
                      </m:r>
                      <m:r>
                        <a:rPr lang="en-US" sz="2600" b="1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𝒙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    </m:t>
                      </m:r>
                    </m:oMath>
                  </m:oMathPara>
                </a14:m>
                <a:endParaRPr lang="en-IN" sz="2600" b="0" i="1" dirty="0"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 marL="8255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600" b="1" i="1" smtClean="0">
                          <a:latin typeface="Cambria Math"/>
                          <a:cs typeface="Times New Roman" pitchFamily="18" charset="0"/>
                        </a:rPr>
                        <m:t>𝑨𝒙</m:t>
                      </m:r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−</m:t>
                      </m:r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𝜆</m:t>
                      </m:r>
                      <m:r>
                        <a:rPr lang="en-IN" sz="2600" b="1" i="1" smtClean="0">
                          <a:latin typeface="Cambria Math"/>
                          <a:cs typeface="Times New Roman" pitchFamily="18" charset="0"/>
                        </a:rPr>
                        <m:t>𝑰𝒙</m:t>
                      </m:r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=0</m:t>
                      </m:r>
                    </m:oMath>
                  </m:oMathPara>
                </a14:m>
                <a:endParaRPr lang="en-IN" sz="2600" b="0" dirty="0">
                  <a:cs typeface="Times New Roman" pitchFamily="18" charset="0"/>
                </a:endParaRPr>
              </a:p>
              <a:p>
                <a:pPr marL="8255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sz="2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IN" sz="2600" b="1" i="1" smtClean="0">
                              <a:latin typeface="Cambria Math"/>
                              <a:cs typeface="Times New Roman" pitchFamily="18" charset="0"/>
                            </a:rPr>
                            <m:t>𝑨</m:t>
                          </m:r>
                          <m:r>
                            <a:rPr lang="en-IN" sz="2600" b="0" i="1" smtClean="0">
                              <a:latin typeface="Cambria Math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IN" sz="2600" b="0" i="1" smtClean="0">
                              <a:latin typeface="Cambria Math"/>
                              <a:cs typeface="Times New Roman" pitchFamily="18" charset="0"/>
                            </a:rPr>
                            <m:t>𝜆</m:t>
                          </m:r>
                          <m:r>
                            <a:rPr lang="en-IN" sz="2600" b="1" i="1" smtClean="0">
                              <a:latin typeface="Cambria Math"/>
                              <a:cs typeface="Times New Roman" pitchFamily="18" charset="0"/>
                            </a:rPr>
                            <m:t>𝑰</m:t>
                          </m:r>
                        </m:e>
                      </m:d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𝑥</m:t>
                      </m:r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=0</m:t>
                      </m:r>
                    </m:oMath>
                  </m:oMathPara>
                </a14:m>
                <a:endParaRPr lang="en-IN" sz="2600" b="0" dirty="0">
                  <a:cs typeface="Times New Roman" pitchFamily="18" charset="0"/>
                </a:endParaRPr>
              </a:p>
              <a:p>
                <a:pPr marL="263525" indent="-263525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/>
                        <a:cs typeface="Times New Roman" pitchFamily="18" charset="0"/>
                      </a:rPr>
                      <m:t>𝑨</m:t>
                    </m:r>
                    <m:r>
                      <a:rPr lang="en-IN" sz="2600" b="0" i="1" smtClean="0">
                        <a:latin typeface="Cambria Math"/>
                        <a:cs typeface="Times New Roman" pitchFamily="18" charset="0"/>
                      </a:rPr>
                      <m:t>−</m:t>
                    </m:r>
                    <m:r>
                      <a:rPr lang="en-IN" sz="2600" b="0" i="1" smtClean="0">
                        <a:latin typeface="Cambria Math"/>
                        <a:cs typeface="Times New Roman" pitchFamily="18" charset="0"/>
                      </a:rPr>
                      <m:t>𝜆</m:t>
                    </m:r>
                    <m:r>
                      <a:rPr lang="en-IN" sz="2600" b="1" i="1" smtClean="0">
                        <a:latin typeface="Cambria Math"/>
                        <a:cs typeface="Times New Roman" pitchFamily="18" charset="0"/>
                      </a:rPr>
                      <m:t>𝑰</m:t>
                    </m:r>
                  </m:oMath>
                </a14:m>
                <a:r>
                  <a:rPr lang="en-IN" sz="2600" b="0" dirty="0">
                    <a:cs typeface="Times New Roman" pitchFamily="18" charset="0"/>
                  </a:rPr>
                  <a:t> should have a non-trivial null space</a:t>
                </a:r>
              </a:p>
              <a:p>
                <a:pPr>
                  <a:lnSpc>
                    <a:spcPct val="100000"/>
                  </a:lnSpc>
                </a:pPr>
                <a:r>
                  <a:rPr lang="en-IN" sz="2600" dirty="0">
                    <a:cs typeface="Times New Roman" pitchFamily="18" charset="0"/>
                  </a:rPr>
                  <a:t> Thus, the eigenvalues can be determined by solving:</a:t>
                </a:r>
              </a:p>
              <a:p>
                <a:pPr marL="8255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|</m:t>
                      </m:r>
                      <m:r>
                        <a:rPr lang="en-IN" sz="2600" b="1" i="1" smtClean="0">
                          <a:latin typeface="Cambria Math"/>
                          <a:cs typeface="Times New Roman" pitchFamily="18" charset="0"/>
                        </a:rPr>
                        <m:t>𝑨</m:t>
                      </m:r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−</m:t>
                      </m:r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𝜆</m:t>
                      </m:r>
                      <m:r>
                        <a:rPr lang="en-IN" sz="2600" b="1" i="1" smtClean="0">
                          <a:latin typeface="Cambria Math"/>
                          <a:cs typeface="Times New Roman" pitchFamily="18" charset="0"/>
                        </a:rPr>
                        <m:t>𝑰</m:t>
                      </m:r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|=0</m:t>
                      </m:r>
                    </m:oMath>
                  </m:oMathPara>
                </a14:m>
                <a:endParaRPr lang="en-IN" sz="2600" b="0" dirty="0">
                  <a:cs typeface="Times New Roman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IN" sz="2600" dirty="0">
                    <a:cs typeface="Times New Roman" pitchFamily="18" charset="0"/>
                  </a:rPr>
                  <a:t>Substituting the eigenvalues in the original equation will help us find solutions for the eigenvector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/>
                        <a:cs typeface="Times New Roman" pitchFamily="18" charset="0"/>
                      </a:rPr>
                      <m:t>𝒙</m:t>
                    </m:r>
                  </m:oMath>
                </a14:m>
                <a:r>
                  <a:rPr lang="en-IN" sz="2600" b="0" dirty="0">
                    <a:cs typeface="Times New Roman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0796" y="1433300"/>
                <a:ext cx="10909820" cy="4948028"/>
              </a:xfrm>
              <a:blipFill>
                <a:blip r:embed="rId2"/>
                <a:stretch>
                  <a:fillRect l="-335" t="-1108" r="-2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0425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Eigenvalues and eigenvectors: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1424" y="1124744"/>
                <a:ext cx="10726216" cy="531452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IN" sz="2600" b="0" dirty="0">
                    <a:cs typeface="Times New Roman" pitchFamily="18" charset="0"/>
                  </a:rPr>
                  <a:t>Consider the following example with the given A matrix</a:t>
                </a:r>
              </a:p>
              <a:p>
                <a:endParaRPr lang="en-IN" sz="2600" b="0" dirty="0">
                  <a:cs typeface="Times New Roman" pitchFamily="18" charset="0"/>
                </a:endParaRPr>
              </a:p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𝐴</m:t>
                      </m:r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6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26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IN" sz="26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6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IN" sz="26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2600" dirty="0">
                  <a:cs typeface="Times New Roman" pitchFamily="18" charset="0"/>
                </a:endParaRPr>
              </a:p>
              <a:p>
                <a:pPr marL="82550" indent="0" algn="ctr">
                  <a:buNone/>
                </a:pPr>
                <a:endParaRPr lang="en-IN" sz="2600" dirty="0">
                  <a:cs typeface="Times New Roman" pitchFamily="18" charset="0"/>
                </a:endParaRPr>
              </a:p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sz="2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6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2600" i="1">
                                    <a:latin typeface="Cambria Math"/>
                                    <a:cs typeface="Times New Roman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IN" sz="2600" i="1">
                                    <a:latin typeface="Cambria Math"/>
                                    <a:cs typeface="Times New Roman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600" i="1">
                                    <a:latin typeface="Cambria Math"/>
                                    <a:cs typeface="Times New Roman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IN" sz="2600" i="1">
                                    <a:latin typeface="Cambria Math"/>
                                    <a:cs typeface="Times New Roman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IN" sz="260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260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IN" sz="260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6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6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sz="260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6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6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26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IN" sz="26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600" i="1">
                                      <a:latin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600" i="1">
                                      <a:latin typeface="Cambria Math"/>
                                      <a:cs typeface="Times New Roman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sz="26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600" i="1">
                                      <a:latin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600" i="1">
                                      <a:latin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26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IN" sz="26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6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𝜆</m:t>
                                  </m:r>
                                  <m:r>
                                    <a:rPr lang="en-IN" sz="2600" i="1">
                                      <a:latin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600" i="1">
                                      <a:latin typeface="Cambria Math"/>
                                      <a:cs typeface="Times New Roman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sz="26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6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𝜆</m:t>
                                  </m:r>
                                  <m:r>
                                    <a:rPr lang="en-IN" sz="2600" i="1">
                                      <a:latin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600" i="1">
                                      <a:latin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IN" sz="2600" dirty="0">
                  <a:cs typeface="Times New Roman" pitchFamily="18" charset="0"/>
                </a:endParaRPr>
              </a:p>
              <a:p>
                <a:pPr marL="82550" indent="0" algn="ctr">
                  <a:buNone/>
                </a:pPr>
                <a:endParaRPr lang="en-IN" sz="2600" dirty="0">
                  <a:cs typeface="Times New Roman" pitchFamily="18" charset="0"/>
                </a:endParaRPr>
              </a:p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IN" sz="2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IN" sz="2600" b="0" i="1" smtClean="0">
                              <a:latin typeface="Cambria Math"/>
                              <a:cs typeface="Times New Roman" pitchFamily="18" charset="0"/>
                            </a:rPr>
                            <m:t>𝐴</m:t>
                          </m:r>
                          <m:r>
                            <a:rPr lang="en-IN" sz="2600" b="0" i="1" smtClean="0">
                              <a:latin typeface="Cambria Math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IN" sz="2600" b="0" i="1" smtClean="0">
                              <a:latin typeface="Cambria Math"/>
                              <a:cs typeface="Times New Roman" pitchFamily="18" charset="0"/>
                            </a:rPr>
                            <m:t>𝜆</m:t>
                          </m:r>
                          <m:r>
                            <a:rPr lang="en-IN" sz="2600" b="0" i="1" smtClean="0">
                              <a:latin typeface="Cambria Math"/>
                              <a:cs typeface="Times New Roman" pitchFamily="18" charset="0"/>
                            </a:rPr>
                            <m:t>𝐼</m:t>
                          </m:r>
                        </m:e>
                      </m:d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IN" sz="2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IN" sz="26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N" sz="26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IN" sz="2600" b="0" i="1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8</m:t>
                                    </m:r>
                                  </m:e>
                                  <m:e>
                                    <m:r>
                                      <a:rPr lang="en-IN" sz="2600" b="0" i="1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7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IN" sz="2600" b="0" i="1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IN" sz="2600" b="0" i="1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IN" sz="2600" b="0" i="1" smtClean="0">
                              <a:latin typeface="Cambria Math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IN" sz="2600" b="0" i="1" smtClean="0">
                              <a:latin typeface="Cambria Math"/>
                              <a:cs typeface="Times New Roman" pitchFamily="18" charset="0"/>
                            </a:rPr>
                            <m:t>𝜆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sz="26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N" sz="26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IN" sz="2600" b="0" i="1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IN" sz="2600" b="0" i="1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IN" sz="2600" b="0" i="1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IN" sz="2600" b="0" i="1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IN" sz="2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IN" sz="26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N" sz="26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IN" sz="2600" i="1">
                                        <a:latin typeface="Cambria Math"/>
                                        <a:cs typeface="Times New Roman" pitchFamily="18" charset="0"/>
                                      </a:rPr>
                                      <m:t>8</m:t>
                                    </m:r>
                                    <m:r>
                                      <a:rPr lang="en-IN" sz="2600" b="0" i="1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−</m:t>
                                    </m:r>
                                    <m:r>
                                      <a:rPr lang="en-IN" sz="2600" b="0" i="1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𝜆</m:t>
                                    </m:r>
                                  </m:e>
                                  <m:e>
                                    <m:r>
                                      <a:rPr lang="en-IN" sz="2600" i="1">
                                        <a:latin typeface="Cambria Math"/>
                                        <a:cs typeface="Times New Roman" pitchFamily="18" charset="0"/>
                                      </a:rPr>
                                      <m:t>7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IN" sz="2600" i="1">
                                        <a:latin typeface="Cambria Math"/>
                                        <a:cs typeface="Times New Roman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IN" sz="2600" i="1">
                                        <a:latin typeface="Cambria Math"/>
                                        <a:cs typeface="Times New Roman" pitchFamily="18" charset="0"/>
                                      </a:rPr>
                                      <m:t>3</m:t>
                                    </m:r>
                                    <m:r>
                                      <a:rPr lang="en-IN" sz="2600" b="0" i="1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−</m:t>
                                    </m:r>
                                    <m:r>
                                      <a:rPr lang="en-IN" sz="2600" b="0" i="1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𝜆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=0</m:t>
                      </m:r>
                    </m:oMath>
                  </m:oMathPara>
                </a14:m>
                <a:endParaRPr lang="en-IN" sz="2600" b="0" dirty="0">
                  <a:cs typeface="Times New Roman" pitchFamily="18" charset="0"/>
                </a:endParaRPr>
              </a:p>
              <a:p>
                <a:pPr marL="82550" indent="0" algn="ctr">
                  <a:buNone/>
                </a:pPr>
                <a:endParaRPr lang="en-IN" sz="2600" b="0" dirty="0">
                  <a:cs typeface="Times New Roman" pitchFamily="18" charset="0"/>
                </a:endParaRPr>
              </a:p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sz="2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IN" sz="2600" b="0" i="1" smtClean="0">
                              <a:latin typeface="Cambria Math"/>
                              <a:cs typeface="Times New Roman" pitchFamily="18" charset="0"/>
                            </a:rPr>
                            <m:t>8−</m:t>
                          </m:r>
                          <m:r>
                            <a:rPr lang="en-IN" sz="2600" b="0" i="1" smtClean="0">
                              <a:latin typeface="Cambria Math"/>
                              <a:cs typeface="Times New Roman" pitchFamily="18" charset="0"/>
                            </a:rPr>
                            <m:t>𝜆</m:t>
                          </m:r>
                        </m:e>
                      </m:d>
                      <m:d>
                        <m:dPr>
                          <m:ctrlPr>
                            <a:rPr lang="en-IN" sz="2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IN" sz="2600" b="0" i="1" smtClean="0">
                              <a:latin typeface="Cambria Math"/>
                              <a:cs typeface="Times New Roman" pitchFamily="18" charset="0"/>
                            </a:rPr>
                            <m:t>3−</m:t>
                          </m:r>
                          <m:r>
                            <a:rPr lang="en-IN" sz="2600" b="0" i="1" smtClean="0">
                              <a:latin typeface="Cambria Math"/>
                              <a:cs typeface="Times New Roman" pitchFamily="18" charset="0"/>
                            </a:rPr>
                            <m:t>𝜆</m:t>
                          </m:r>
                        </m:e>
                      </m:d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−14=0</m:t>
                      </m:r>
                    </m:oMath>
                  </m:oMathPara>
                </a14:m>
                <a:endParaRPr lang="en-IN" sz="2600" dirty="0">
                  <a:cs typeface="Times New Roman" pitchFamily="18" charset="0"/>
                </a:endParaRPr>
              </a:p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60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IN" sz="2600" b="0" i="1" smtClean="0">
                              <a:latin typeface="Cambria Math"/>
                              <a:cs typeface="Times New Roman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IN" sz="2600" b="0" i="1" smtClean="0"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−11</m:t>
                      </m:r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𝜆</m:t>
                      </m:r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+10=0</m:t>
                      </m:r>
                    </m:oMath>
                  </m:oMathPara>
                </a14:m>
                <a:endParaRPr lang="en-IN" sz="2600" dirty="0">
                  <a:cs typeface="Times New Roman" pitchFamily="18" charset="0"/>
                </a:endParaRPr>
              </a:p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𝜆</m:t>
                      </m:r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=(10,1)</m:t>
                      </m:r>
                    </m:oMath>
                  </m:oMathPara>
                </a14:m>
                <a:endParaRPr lang="en-IN" sz="2600" dirty="0">
                  <a:cs typeface="Times New Roman" pitchFamily="18" charset="0"/>
                </a:endParaRPr>
              </a:p>
              <a:p>
                <a:r>
                  <a:rPr lang="en-IN" sz="2600" dirty="0">
                    <a:cs typeface="Times New Roman" pitchFamily="18" charset="0"/>
                  </a:rPr>
                  <a:t>Thus we identify two eigenvalues and now we proceed to find the corresponding eigenvectors</a:t>
                </a:r>
              </a:p>
              <a:p>
                <a:pPr marL="82550" indent="0" algn="ctr">
                  <a:buNone/>
                </a:pPr>
                <a:endParaRPr lang="en-IN" sz="2600" dirty="0"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1424" y="1124744"/>
                <a:ext cx="10726216" cy="5314528"/>
              </a:xfrm>
              <a:blipFill>
                <a:blip r:embed="rId2"/>
                <a:stretch>
                  <a:fillRect l="-227" t="-2755" b="-13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07683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Eigenvalues and eigenvectors: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86366"/>
                <a:ext cx="10802416" cy="4794961"/>
              </a:xfrm>
            </p:spPr>
            <p:txBody>
              <a:bodyPr>
                <a:normAutofit fontScale="77500" lnSpcReduction="20000"/>
              </a:bodyPr>
              <a:lstStyle/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sz="260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6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2600" i="1">
                                    <a:latin typeface="Cambria Math"/>
                                    <a:cs typeface="Times New Roman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IN" sz="2600" i="1">
                                    <a:latin typeface="Cambria Math"/>
                                    <a:cs typeface="Times New Roman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600" i="1">
                                    <a:latin typeface="Cambria Math"/>
                                    <a:cs typeface="Times New Roman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IN" sz="2600" i="1">
                                    <a:latin typeface="Cambria Math"/>
                                    <a:cs typeface="Times New Roman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IN" sz="2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26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IN" sz="26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600" i="1">
                                      <a:latin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600" i="1">
                                      <a:latin typeface="Cambria Math"/>
                                      <a:cs typeface="Times New Roman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sz="26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600" i="1">
                                      <a:latin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600" i="1">
                                      <a:latin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IN" sz="2600" i="1">
                          <a:latin typeface="Cambria Math"/>
                          <a:cs typeface="Times New Roman" pitchFamily="18" charset="0"/>
                        </a:rPr>
                        <m:t>=</m:t>
                      </m:r>
                      <m:r>
                        <a:rPr lang="en-IN" sz="2600" i="1">
                          <a:latin typeface="Cambria Math"/>
                          <a:cs typeface="Times New Roman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26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IN" sz="26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600" i="1">
                                      <a:latin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600" i="1">
                                      <a:latin typeface="Cambria Math"/>
                                      <a:cs typeface="Times New Roman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sz="26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600" i="1">
                                      <a:latin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600" i="1">
                                      <a:latin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IN" sz="2600" dirty="0">
                  <a:cs typeface="Times New Roman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/>
                        <a:cs typeface="Times New Roman" pitchFamily="18" charset="0"/>
                      </a:rPr>
                      <m:t>𝜆</m:t>
                    </m:r>
                    <m:r>
                      <a:rPr lang="en-IN" sz="2600" b="0" i="1" smtClean="0">
                        <a:latin typeface="Cambria Math"/>
                        <a:cs typeface="Times New Roman" pitchFamily="18" charset="0"/>
                      </a:rPr>
                      <m:t>=1</m:t>
                    </m:r>
                  </m:oMath>
                </a14:m>
                <a:endParaRPr lang="en-IN" sz="2600" dirty="0">
                  <a:cs typeface="Times New Roman" pitchFamily="18" charset="0"/>
                </a:endParaRPr>
              </a:p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sz="2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6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2600" i="1">
                                    <a:latin typeface="Cambria Math"/>
                                    <a:cs typeface="Times New Roman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IN" sz="2600" i="1">
                                    <a:latin typeface="Cambria Math"/>
                                    <a:cs typeface="Times New Roman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600" i="1">
                                    <a:latin typeface="Cambria Math"/>
                                    <a:cs typeface="Times New Roman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IN" sz="2600" i="1">
                                    <a:latin typeface="Cambria Math"/>
                                    <a:cs typeface="Times New Roman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IN" sz="2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26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IN" sz="26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600" i="1">
                                      <a:latin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600" i="1">
                                      <a:latin typeface="Cambria Math"/>
                                      <a:cs typeface="Times New Roman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sz="26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600" i="1">
                                      <a:latin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600" i="1">
                                      <a:latin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IN" sz="2600" i="1">
                          <a:latin typeface="Cambria Math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26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IN" sz="26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600" i="1">
                                      <a:latin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600" i="1">
                                      <a:latin typeface="Cambria Math"/>
                                      <a:cs typeface="Times New Roman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sz="26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600" i="1">
                                      <a:latin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600" i="1">
                                      <a:latin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IN" sz="2600" dirty="0">
                  <a:cs typeface="Times New Roman" pitchFamily="18" charset="0"/>
                </a:endParaRPr>
              </a:p>
              <a:p>
                <a:pPr marL="82550" indent="0" algn="ctr">
                  <a:buNone/>
                </a:pPr>
                <a:endParaRPr lang="en-IN" sz="2600" dirty="0">
                  <a:cs typeface="Times New Roman" pitchFamily="18" charset="0"/>
                </a:endParaRPr>
              </a:p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sz="2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260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IN" sz="26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6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8</m:t>
                                  </m:r>
                                  <m:r>
                                    <a:rPr lang="en-IN" sz="2600" i="1">
                                      <a:latin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600" i="1">
                                      <a:latin typeface="Cambria Math"/>
                                      <a:cs typeface="Times New Roman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IN" sz="2600" b="0" i="1" smtClean="0">
                                  <a:latin typeface="Cambria Math"/>
                                  <a:cs typeface="Times New Roman" pitchFamily="18" charset="0"/>
                                </a:rPr>
                                <m:t>+7</m:t>
                              </m:r>
                              <m:sSub>
                                <m:sSubPr>
                                  <m:ctrlPr>
                                    <a:rPr lang="en-IN" sz="26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6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6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IN" sz="26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IN" sz="26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6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6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IN" sz="2600" b="0" i="1" smtClean="0">
                                  <a:latin typeface="Cambria Math"/>
                                  <a:cs typeface="Times New Roman" pitchFamily="18" charset="0"/>
                                </a:rPr>
                                <m:t>+3</m:t>
                              </m:r>
                              <m:sSub>
                                <m:sSubPr>
                                  <m:ctrlPr>
                                    <a:rPr lang="en-IN" sz="26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600" i="1">
                                      <a:latin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600" i="1">
                                      <a:latin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IN" sz="2600" i="1">
                          <a:latin typeface="Cambria Math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26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IN" sz="26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600" i="1">
                                      <a:latin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600" i="1">
                                      <a:latin typeface="Cambria Math"/>
                                      <a:cs typeface="Times New Roman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sz="26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600" i="1">
                                      <a:latin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600" i="1">
                                      <a:latin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IN" sz="2600" dirty="0">
                  <a:cs typeface="Times New Roman" pitchFamily="18" charset="0"/>
                </a:endParaRPr>
              </a:p>
              <a:p>
                <a:pPr marL="82550" indent="0" algn="ctr">
                  <a:buNone/>
                </a:pPr>
                <a:endParaRPr lang="en-IN" sz="2600" dirty="0">
                  <a:cs typeface="Times New Roman" pitchFamily="18" charset="0"/>
                </a:endParaRPr>
              </a:p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60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IN" sz="2600" b="0" i="1" smtClean="0"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600" b="0" i="1" smtClean="0"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IN" sz="2600" b="0" i="1" smtClean="0"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600" b="0" i="1" smtClean="0"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=0</m:t>
                      </m:r>
                    </m:oMath>
                  </m:oMathPara>
                </a14:m>
                <a:endParaRPr lang="en-IN" sz="2600" dirty="0">
                  <a:cs typeface="Times New Roman" pitchFamily="18" charset="0"/>
                </a:endParaRPr>
              </a:p>
              <a:p>
                <a:r>
                  <a:rPr lang="en-IN" sz="2600" dirty="0">
                    <a:cs typeface="Times New Roman" pitchFamily="18" charset="0"/>
                  </a:rPr>
                  <a:t>Thus the eigenvector (unit) corresponding to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/>
                        <a:cs typeface="Times New Roman" pitchFamily="18" charset="0"/>
                      </a:rPr>
                      <m:t>𝜆</m:t>
                    </m:r>
                    <m:r>
                      <a:rPr lang="en-IN" sz="2600" b="0" i="1" smtClean="0">
                        <a:latin typeface="Cambria Math"/>
                        <a:cs typeface="Times New Roman" pitchFamily="18" charset="0"/>
                      </a:rPr>
                      <m:t>=1</m:t>
                    </m:r>
                  </m:oMath>
                </a14:m>
                <a:r>
                  <a:rPr lang="en-IN" sz="2600" dirty="0">
                    <a:cs typeface="Times New Roman" pitchFamily="18" charset="0"/>
                  </a:rPr>
                  <a:t>is</a:t>
                </a:r>
              </a:p>
              <a:p>
                <a:endParaRPr lang="en-IN" sz="2600" dirty="0">
                  <a:cs typeface="Times New Roman" pitchFamily="18" charset="0"/>
                </a:endParaRPr>
              </a:p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𝑋</m:t>
                      </m:r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26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IN" sz="26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6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IN" sz="2600" b="0" i="1" smtClean="0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IN" sz="2600" b="0" i="1" smtClean="0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IN" sz="26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6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IN" sz="2600" b="0" i="1" smtClean="0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IN" sz="2600" b="0" i="1" smtClean="0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n-IN" sz="2600" dirty="0">
                  <a:cs typeface="Times New Roman" pitchFamily="18" charset="0"/>
                </a:endParaRPr>
              </a:p>
              <a:p>
                <a:pPr marL="82550" indent="0" algn="ctr">
                  <a:buNone/>
                </a:pPr>
                <a:endParaRPr lang="en-IN" sz="2600" dirty="0">
                  <a:cs typeface="Times New Roman" pitchFamily="18" charset="0"/>
                </a:endParaRPr>
              </a:p>
              <a:p>
                <a:pPr marL="82550" indent="0" algn="ctr">
                  <a:buNone/>
                </a:pPr>
                <a:endParaRPr lang="en-IN" sz="2600" dirty="0"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86366"/>
                <a:ext cx="10802416" cy="4794961"/>
              </a:xfrm>
              <a:blipFill>
                <a:blip r:embed="rId2"/>
                <a:stretch>
                  <a:fillRect l="-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16301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794" y="175418"/>
            <a:ext cx="10515600" cy="1325563"/>
          </a:xfrm>
        </p:spPr>
        <p:txBody>
          <a:bodyPr>
            <a:normAutofit/>
          </a:bodyPr>
          <a:lstStyle/>
          <a:p>
            <a:r>
              <a:rPr lang="en-IN" dirty="0"/>
              <a:t>Eigenvalues and eigenvectors: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99456" y="1268760"/>
                <a:ext cx="9982132" cy="5413822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/>
                        <a:cs typeface="Times New Roman" pitchFamily="18" charset="0"/>
                      </a:rPr>
                      <m:t>𝜆</m:t>
                    </m:r>
                    <m:r>
                      <a:rPr lang="en-IN" sz="2600" b="0" i="1" smtClean="0">
                        <a:latin typeface="Cambria Math"/>
                        <a:cs typeface="Times New Roman" pitchFamily="18" charset="0"/>
                      </a:rPr>
                      <m:t>=10</m:t>
                    </m:r>
                  </m:oMath>
                </a14:m>
                <a:endParaRPr lang="en-IN" sz="2600" dirty="0">
                  <a:cs typeface="Times New Roman" pitchFamily="18" charset="0"/>
                </a:endParaRPr>
              </a:p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sz="2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6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2600" i="1">
                                    <a:latin typeface="Cambria Math"/>
                                    <a:cs typeface="Times New Roman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IN" sz="2600" i="1">
                                    <a:latin typeface="Cambria Math"/>
                                    <a:cs typeface="Times New Roman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600" i="1">
                                    <a:latin typeface="Cambria Math"/>
                                    <a:cs typeface="Times New Roman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IN" sz="2600" i="1">
                                    <a:latin typeface="Cambria Math"/>
                                    <a:cs typeface="Times New Roman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IN" sz="2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26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IN" sz="26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600" i="1">
                                      <a:latin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600" i="1">
                                      <a:latin typeface="Cambria Math"/>
                                      <a:cs typeface="Times New Roman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sz="26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600" i="1">
                                      <a:latin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600" i="1">
                                      <a:latin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IN" sz="2600" i="1">
                          <a:latin typeface="Cambria Math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26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IN" sz="26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6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10</m:t>
                                  </m:r>
                                  <m:r>
                                    <a:rPr lang="en-IN" sz="2600" i="1">
                                      <a:latin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600" i="1">
                                      <a:latin typeface="Cambria Math"/>
                                      <a:cs typeface="Times New Roman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sz="26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6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10</m:t>
                                  </m:r>
                                  <m:r>
                                    <a:rPr lang="en-IN" sz="2600" i="1">
                                      <a:latin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600" i="1">
                                      <a:latin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IN" sz="2600" dirty="0">
                  <a:cs typeface="Times New Roman" pitchFamily="18" charset="0"/>
                </a:endParaRPr>
              </a:p>
              <a:p>
                <a:pPr marL="82550" indent="0" algn="ctr">
                  <a:buNone/>
                </a:pPr>
                <a:endParaRPr lang="en-IN" sz="2600" dirty="0">
                  <a:cs typeface="Times New Roman" pitchFamily="18" charset="0"/>
                </a:endParaRPr>
              </a:p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sz="2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26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IN" sz="26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600" i="1">
                                      <a:latin typeface="Cambria Math"/>
                                      <a:cs typeface="Times New Roman" pitchFamily="18" charset="0"/>
                                    </a:rPr>
                                    <m:t>8</m:t>
                                  </m:r>
                                  <m:r>
                                    <a:rPr lang="en-IN" sz="2600" i="1">
                                      <a:latin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600" i="1">
                                      <a:latin typeface="Cambria Math"/>
                                      <a:cs typeface="Times New Roman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IN" sz="2600" i="1">
                                  <a:latin typeface="Cambria Math"/>
                                  <a:cs typeface="Times New Roman" pitchFamily="18" charset="0"/>
                                </a:rPr>
                                <m:t>+7</m:t>
                              </m:r>
                              <m:sSub>
                                <m:sSubPr>
                                  <m:ctrlPr>
                                    <a:rPr lang="en-IN" sz="26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600" i="1">
                                      <a:latin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600" i="1">
                                      <a:latin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IN" sz="2600" i="1"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IN" sz="26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600" i="1">
                                      <a:latin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600" i="1">
                                      <a:latin typeface="Cambria Math"/>
                                      <a:cs typeface="Times New Roman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IN" sz="2600" i="1">
                                  <a:latin typeface="Cambria Math"/>
                                  <a:cs typeface="Times New Roman" pitchFamily="18" charset="0"/>
                                </a:rPr>
                                <m:t>+3</m:t>
                              </m:r>
                              <m:sSub>
                                <m:sSubPr>
                                  <m:ctrlPr>
                                    <a:rPr lang="en-IN" sz="26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600" i="1">
                                      <a:latin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600" i="1">
                                      <a:latin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IN" sz="2600" i="1">
                          <a:latin typeface="Cambria Math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26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eqArrPr>
                            <m:e>
                              <m:r>
                                <a:rPr lang="en-IN" sz="2600" b="0" i="1" smtClean="0">
                                  <a:latin typeface="Cambria Math"/>
                                  <a:cs typeface="Times New Roman" pitchFamily="18" charset="0"/>
                                </a:rPr>
                                <m:t>10</m:t>
                              </m:r>
                              <m:sSub>
                                <m:sSubPr>
                                  <m:ctrlPr>
                                    <a:rPr lang="en-IN" sz="26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600" i="1">
                                      <a:latin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600" i="1">
                                      <a:latin typeface="Cambria Math"/>
                                      <a:cs typeface="Times New Roman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sz="26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6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10</m:t>
                                  </m:r>
                                  <m:r>
                                    <a:rPr lang="en-IN" sz="2600" i="1">
                                      <a:latin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600" i="1">
                                      <a:latin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IN" sz="2600" dirty="0">
                  <a:cs typeface="Times New Roman" pitchFamily="18" charset="0"/>
                </a:endParaRPr>
              </a:p>
              <a:p>
                <a:pPr marL="82550" indent="0" algn="ctr">
                  <a:buNone/>
                </a:pPr>
                <a:endParaRPr lang="en-IN" sz="2600" dirty="0">
                  <a:cs typeface="Times New Roman" pitchFamily="18" charset="0"/>
                </a:endParaRPr>
              </a:p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7</m:t>
                      </m:r>
                      <m:sSub>
                        <m:sSubPr>
                          <m:ctrlPr>
                            <a:rPr lang="en-IN" sz="2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IN" sz="2600" b="0" i="1" smtClean="0"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600" b="0" i="1" smtClean="0"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=2</m:t>
                      </m:r>
                      <m:sSub>
                        <m:sSubPr>
                          <m:ctrlPr>
                            <a:rPr lang="en-IN" sz="2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IN" sz="2600" b="0" i="1" smtClean="0"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600" b="0" i="1" smtClean="0"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sz="2600" dirty="0">
                  <a:cs typeface="Times New Roman" pitchFamily="18" charset="0"/>
                </a:endParaRPr>
              </a:p>
              <a:p>
                <a:r>
                  <a:rPr lang="en-IN" sz="2600" dirty="0">
                    <a:cs typeface="Times New Roman" pitchFamily="18" charset="0"/>
                  </a:rPr>
                  <a:t>Thus the eigenvector (unit) corresponding to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/>
                        <a:cs typeface="Times New Roman" pitchFamily="18" charset="0"/>
                      </a:rPr>
                      <m:t>𝜆</m:t>
                    </m:r>
                    <m:r>
                      <a:rPr lang="en-IN" sz="2600" b="0" i="1" smtClean="0">
                        <a:latin typeface="Cambria Math"/>
                        <a:cs typeface="Times New Roman" pitchFamily="18" charset="0"/>
                      </a:rPr>
                      <m:t>=10</m:t>
                    </m:r>
                  </m:oMath>
                </a14:m>
                <a:endParaRPr lang="en-IN" sz="2600" dirty="0">
                  <a:cs typeface="Times New Roman" pitchFamily="18" charset="0"/>
                </a:endParaRPr>
              </a:p>
              <a:p>
                <a:endParaRPr lang="en-IN" sz="2600" dirty="0">
                  <a:cs typeface="Times New Roman" pitchFamily="18" charset="0"/>
                </a:endParaRPr>
              </a:p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600" i="1">
                          <a:latin typeface="Cambria Math"/>
                          <a:cs typeface="Times New Roman" pitchFamily="18" charset="0"/>
                        </a:rPr>
                        <m:t>𝑋</m:t>
                      </m:r>
                      <m:r>
                        <a:rPr lang="en-IN" sz="2600" i="1">
                          <a:latin typeface="Cambria Math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26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IN" sz="26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6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7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IN" sz="2600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IN" sz="2600" b="0" i="1" smtClean="0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53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IN" sz="26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6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IN" sz="2600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IN" sz="2600" b="0" i="1" smtClean="0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53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n-IN" sz="2600" dirty="0">
                  <a:cs typeface="Times New Roman" pitchFamily="18" charset="0"/>
                </a:endParaRPr>
              </a:p>
              <a:p>
                <a:pPr marL="82550" indent="0" algn="ctr">
                  <a:buNone/>
                </a:pPr>
                <a:endParaRPr lang="en-IN" sz="2600" dirty="0">
                  <a:cs typeface="Times New Roman" pitchFamily="18" charset="0"/>
                </a:endParaRPr>
              </a:p>
              <a:p>
                <a:pPr marL="82550" indent="0" algn="ctr">
                  <a:buNone/>
                </a:pPr>
                <a:endParaRPr lang="en-IN" sz="2600" dirty="0"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99456" y="1268760"/>
                <a:ext cx="9982132" cy="5413822"/>
              </a:xfrm>
              <a:blipFill>
                <a:blip r:embed="rId2"/>
                <a:stretch>
                  <a:fillRect l="-24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07604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352" y="366938"/>
            <a:ext cx="9230810" cy="709469"/>
          </a:xfrm>
        </p:spPr>
        <p:txBody>
          <a:bodyPr>
            <a:noAutofit/>
          </a:bodyPr>
          <a:lstStyle/>
          <a:p>
            <a:r>
              <a:rPr lang="en-IN" sz="3600" dirty="0"/>
              <a:t>Properties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78E44E2-9BCF-4EE0-878F-DF43EBAC3501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731838" y="1401763"/>
                <a:ext cx="10728325" cy="4793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IN" sz="2800" dirty="0">
                    <a:latin typeface="Gill Sans"/>
                    <a:cs typeface="Times New Roman" pitchFamily="18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IN" sz="28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,…,</m:t>
                    </m:r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IN" sz="2800" dirty="0">
                    <a:latin typeface="Gill Sans"/>
                    <a:cs typeface="Times New Roman" pitchFamily="18" charset="0"/>
                  </a:rPr>
                  <a:t> be set of eigenvalues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800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IN" sz="28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,…,</m:t>
                    </m:r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800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IN" sz="2800" dirty="0">
                    <a:latin typeface="Gill Sans"/>
                    <a:cs typeface="Times New Roman" pitchFamily="18" charset="0"/>
                  </a:rPr>
                  <a:t> be corresponding eigenvectors of  a square matrix </a:t>
                </a:r>
                <a14:m>
                  <m:oMath xmlns:m="http://schemas.openxmlformats.org/officeDocument/2006/math">
                    <m:r>
                      <a:rPr lang="en-IN" sz="2800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𝑨</m:t>
                    </m:r>
                  </m:oMath>
                </a14:m>
                <a:endParaRPr lang="en-IN" sz="2800" b="1" dirty="0">
                  <a:latin typeface="Gill Sans"/>
                  <a:cs typeface="Times New Roman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IN" sz="2800" dirty="0">
                    <a:latin typeface="Gill Sans"/>
                    <a:cs typeface="Times New Roman" pitchFamily="18" charset="0"/>
                  </a:rPr>
                  <a:t>Following are some of their properties:</a:t>
                </a:r>
              </a:p>
              <a:p>
                <a:pPr lvl="1"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r>
                  <a:rPr lang="en-IN" sz="2400" dirty="0">
                    <a:latin typeface="Gill Sans"/>
                    <a:cs typeface="Times New Roman" pitchFamily="18" charset="0"/>
                  </a:rPr>
                  <a:t> </a:t>
                </a:r>
                <a:r>
                  <a:rPr lang="en-IN" sz="2600" dirty="0">
                    <a:latin typeface="Gill Sans"/>
                    <a:cs typeface="Times New Roman" pitchFamily="18" charset="0"/>
                  </a:rPr>
                  <a:t>Set of eigenvalues are unique 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600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2600" dirty="0">
                    <a:latin typeface="Gill Sans"/>
                    <a:cs typeface="Times New Roman" pitchFamily="18" charset="0"/>
                  </a:rPr>
                  <a:t> is not unique for a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IN" sz="2600" dirty="0">
                  <a:latin typeface="Gill Sans"/>
                  <a:cs typeface="Times New Roman" pitchFamily="18" charset="0"/>
                </a:endParaRPr>
              </a:p>
              <a:p>
                <a:pPr marL="457200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I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I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I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I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I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600" dirty="0">
                  <a:solidFill>
                    <a:schemeClr val="tx1"/>
                  </a:solidFill>
                  <a:latin typeface="Gill Sans"/>
                  <a:cs typeface="Times New Roman" pitchFamily="18" charset="0"/>
                </a:endParaRPr>
              </a:p>
              <a:p>
                <a:pPr lvl="1"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r>
                  <a:rPr lang="en-IN" sz="2600" dirty="0">
                    <a:latin typeface="Gill Sans"/>
                    <a:cs typeface="Times New Roman" pitchFamily="18" charset="0"/>
                  </a:rPr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,…,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IN" sz="2600" dirty="0">
                    <a:latin typeface="Gill Sans"/>
                    <a:cs typeface="Times New Roman" pitchFamily="18" charset="0"/>
                  </a:rPr>
                  <a:t>are distinct,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600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IN" sz="2600" i="1">
                        <a:latin typeface="Cambria Math" panose="02040503050406030204" pitchFamily="18" charset="0"/>
                        <a:cs typeface="Times New Roman" pitchFamily="18" charset="0"/>
                      </a:rPr>
                      <m:t>,…,</m:t>
                    </m:r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600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</m:t>
                        </m:r>
                      </m:sub>
                    </m:sSub>
                    <m:r>
                      <a:rPr lang="en-IN" sz="2600" i="1"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IN" sz="2600" dirty="0">
                    <a:latin typeface="Gill Sans"/>
                    <a:cs typeface="Times New Roman" pitchFamily="18" charset="0"/>
                  </a:rPr>
                  <a:t>are linearly independent</a:t>
                </a:r>
              </a:p>
              <a:p>
                <a:pPr lvl="1"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r>
                  <a:rPr lang="en-IN" sz="2600" b="0" dirty="0"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…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func>
                      <m:funcPr>
                        <m:ctrlPr>
                          <a:rPr lang="en-IN" sz="2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60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det</m:t>
                        </m:r>
                      </m:fName>
                      <m:e>
                        <m:r>
                          <a:rPr lang="en-IN" sz="2600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𝑨</m:t>
                        </m:r>
                      </m:e>
                    </m:func>
                  </m:oMath>
                </a14:m>
                <a:endParaRPr lang="en-IN" sz="2600" dirty="0">
                  <a:latin typeface="Gill Sans"/>
                  <a:cs typeface="Times New Roman" pitchFamily="18" charset="0"/>
                </a:endParaRPr>
              </a:p>
              <a:p>
                <a:pPr lvl="1"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r>
                  <a:rPr lang="en-IN" sz="2600" dirty="0">
                    <a:latin typeface="Gill Sans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+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+…+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</m:oMath>
                </a14:m>
                <a:r>
                  <a:rPr lang="en-IN" sz="2600" dirty="0">
                    <a:latin typeface="Gill Sans"/>
                    <a:cs typeface="Times New Roman" pitchFamily="18" charset="0"/>
                  </a:rPr>
                  <a:t> Sum of diagonal elements of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𝑨</m:t>
                    </m:r>
                  </m:oMath>
                </a14:m>
                <a:r>
                  <a:rPr lang="en-IN" sz="2600" b="1" dirty="0">
                    <a:latin typeface="Gill Sans"/>
                    <a:cs typeface="Times New Roman" pitchFamily="18" charset="0"/>
                  </a:rPr>
                  <a:t> </a:t>
                </a:r>
                <a:r>
                  <a:rPr lang="en-IN" sz="2600" dirty="0">
                    <a:latin typeface="Gill Sans"/>
                    <a:cs typeface="Times New Roman" pitchFamily="18" charset="0"/>
                  </a:rPr>
                  <a:t>(trace)</a:t>
                </a:r>
              </a:p>
              <a:p>
                <a:pPr lvl="1"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r>
                  <a:rPr lang="en-IN" sz="2600" dirty="0">
                    <a:latin typeface="Gill Sans"/>
                    <a:cs typeface="Times New Roman" pitchFamily="18" charset="0"/>
                  </a:rPr>
                  <a:t> Number of non-zero eigenvalues is equal to the rank of the matrix</a:t>
                </a:r>
              </a:p>
              <a:p>
                <a:pPr>
                  <a:lnSpc>
                    <a:spcPct val="100000"/>
                  </a:lnSpc>
                </a:pPr>
                <a:endParaRPr lang="en-US" sz="2600" dirty="0">
                  <a:latin typeface="Gill Sans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78E44E2-9BCF-4EE0-878F-DF43EBAC3501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1838" y="1401763"/>
                <a:ext cx="10728325" cy="4793620"/>
              </a:xfrm>
              <a:prstGeom prst="rect">
                <a:avLst/>
              </a:prstGeom>
              <a:blipFill>
                <a:blip r:embed="rId2"/>
                <a:stretch>
                  <a:fillRect l="-398" t="-1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6715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352" y="366938"/>
            <a:ext cx="9230810" cy="709469"/>
          </a:xfrm>
        </p:spPr>
        <p:txBody>
          <a:bodyPr>
            <a:noAutofit/>
          </a:bodyPr>
          <a:lstStyle/>
          <a:p>
            <a:r>
              <a:rPr lang="en-IN" sz="3600" dirty="0"/>
              <a:t>Connection between Eigenvectors, Eigenvalues, Null space and Determinant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78E44E2-9BCF-4EE0-878F-DF43EBAC3501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767408" y="1556792"/>
                <a:ext cx="10728325" cy="410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𝑨𝒙</m:t>
                    </m:r>
                    <m:r>
                      <a:rPr lang="en-IN" sz="2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r>
                      <a:rPr lang="en-IN" sz="2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𝜆</m:t>
                    </m:r>
                    <m:r>
                      <a:rPr lang="en-IN" sz="2600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𝒙</m:t>
                    </m:r>
                  </m:oMath>
                </a14:m>
                <a:r>
                  <a:rPr lang="en-US" sz="2600" b="1" dirty="0">
                    <a:latin typeface="Gill Sans"/>
                    <a:cs typeface="Times New Roman" pitchFamily="18" charset="0"/>
                  </a:rPr>
                  <a:t> </a:t>
                </a:r>
              </a:p>
              <a:p>
                <a:r>
                  <a:rPr lang="en-US" sz="2600" dirty="0">
                    <a:latin typeface="Gill Sans"/>
                    <a:cs typeface="Times New Roman" pitchFamily="18" charset="0"/>
                  </a:rPr>
                  <a:t>Suppose one of the eigenvalues is equal to zero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600" b="1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𝑨𝒙</m:t>
                      </m:r>
                      <m:r>
                        <a:rPr lang="en-IN" sz="26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IN" sz="2600" b="1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𝟎</m:t>
                      </m:r>
                    </m:oMath>
                  </m:oMathPara>
                </a14:m>
                <a:endParaRPr lang="en-US" sz="2600" b="1" dirty="0">
                  <a:latin typeface="Gill Sans"/>
                  <a:cs typeface="Times New Roman" pitchFamily="18" charset="0"/>
                </a:endParaRPr>
              </a:p>
              <a:p>
                <a:r>
                  <a:rPr lang="en-US" sz="2600" dirty="0">
                    <a:cs typeface="Times New Roman" pitchFamily="18" charset="0"/>
                  </a:rPr>
                  <a:t>Eigenvectors corresponding to zero eigenvalues are in the null space of the matrix</a:t>
                </a:r>
              </a:p>
              <a:p>
                <a:r>
                  <a:rPr lang="en-US" sz="2600" dirty="0">
                    <a:solidFill>
                      <a:srgbClr val="0070C0"/>
                    </a:solidFill>
                    <a:cs typeface="Times New Roman" pitchFamily="18" charset="0"/>
                  </a:rPr>
                  <a:t>Implies: </a:t>
                </a:r>
                <a:r>
                  <a:rPr lang="en-US" sz="2600" dirty="0">
                    <a:cs typeface="Times New Roman" pitchFamily="18" charset="0"/>
                  </a:rPr>
                  <a:t>Null space is non-trial and matrix is rank deficient (not full rank)</a:t>
                </a:r>
              </a:p>
              <a:p>
                <a:r>
                  <a:rPr lang="en-US" sz="2600" dirty="0">
                    <a:solidFill>
                      <a:srgbClr val="0070C0"/>
                    </a:solidFill>
                    <a:cs typeface="Times New Roman" pitchFamily="18" charset="0"/>
                  </a:rPr>
                  <a:t>Implies: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600" b="0" i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det</m:t>
                        </m:r>
                      </m:fName>
                      <m:e>
                        <m:r>
                          <a:rPr lang="en-IN" sz="2600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𝑨</m:t>
                        </m:r>
                      </m:e>
                    </m:func>
                    <m:r>
                      <a:rPr lang="en-IN" sz="2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=0</m:t>
                    </m:r>
                  </m:oMath>
                </a14:m>
                <a:r>
                  <a:rPr lang="en-US" sz="2600" dirty="0">
                    <a:cs typeface="Times New Roman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𝑨</m:t>
                    </m:r>
                  </m:oMath>
                </a14:m>
                <a:r>
                  <a:rPr lang="en-US" sz="2600" b="1" dirty="0">
                    <a:cs typeface="Times New Roman" pitchFamily="18" charset="0"/>
                  </a:rPr>
                  <a:t> </a:t>
                </a:r>
                <a:r>
                  <a:rPr lang="en-US" sz="2600" dirty="0">
                    <a:cs typeface="Times New Roman" pitchFamily="18" charset="0"/>
                  </a:rPr>
                  <a:t>is not invertible</a:t>
                </a:r>
              </a:p>
              <a:p>
                <a:pPr marL="0" indent="0">
                  <a:buNone/>
                </a:pPr>
                <a:endParaRPr lang="en-US" sz="2600" dirty="0">
                  <a:cs typeface="Times New Roman" pitchFamily="18" charset="0"/>
                </a:endParaRPr>
              </a:p>
              <a:p>
                <a:endParaRPr lang="en-US" sz="2600" dirty="0">
                  <a:latin typeface="Gill Sans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78E44E2-9BCF-4EE0-878F-DF43EBAC3501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7408" y="1556792"/>
                <a:ext cx="10728325" cy="4102662"/>
              </a:xfrm>
              <a:prstGeom prst="rect">
                <a:avLst/>
              </a:prstGeom>
              <a:blipFill>
                <a:blip r:embed="rId2"/>
                <a:stretch>
                  <a:fillRect l="-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1606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07368" y="1124744"/>
                <a:ext cx="11377264" cy="4968552"/>
              </a:xfrm>
            </p:spPr>
            <p:txBody>
              <a:bodyPr>
                <a:normAutofit/>
              </a:bodyPr>
              <a:lstStyle/>
              <a:p>
                <a:pPr marL="539750" indent="-457200">
                  <a:lnSpc>
                    <a:spcPct val="100000"/>
                  </a:lnSpc>
                </a:pPr>
                <a:r>
                  <a:rPr lang="en-IN" sz="2600" dirty="0">
                    <a:cs typeface="Times New Roman" pitchFamily="18" charset="0"/>
                  </a:rPr>
                  <a:t>Decomposition of Matrix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𝑨</m:t>
                    </m:r>
                  </m:oMath>
                </a14:m>
                <a:r>
                  <a:rPr lang="en-IN" sz="2600" b="1" dirty="0">
                    <a:cs typeface="Times New Roman" pitchFamily="18" charset="0"/>
                  </a:rPr>
                  <a:t> </a:t>
                </a:r>
                <a:r>
                  <a:rPr lang="en-IN" sz="2600" dirty="0">
                    <a:cs typeface="Times New Roman" pitchFamily="18" charset="0"/>
                  </a:rPr>
                  <a:t>with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𝑛</m:t>
                    </m:r>
                  </m:oMath>
                </a14:m>
                <a:r>
                  <a:rPr lang="en-IN" sz="2600" dirty="0">
                    <a:cs typeface="Times New Roman" pitchFamily="18" charset="0"/>
                  </a:rPr>
                  <a:t> linearly independent eigenvectors (distinct eigenvalues)</a:t>
                </a:r>
              </a:p>
              <a:p>
                <a:pPr marL="539750" indent="-457200">
                  <a:lnSpc>
                    <a:spcPct val="100000"/>
                  </a:lnSpc>
                </a:pPr>
                <a:endParaRPr lang="en-IN" sz="2600" dirty="0">
                  <a:cs typeface="Times New Roman" pitchFamily="18" charset="0"/>
                </a:endParaRPr>
              </a:p>
              <a:p>
                <a:pPr marL="539750" indent="-457200">
                  <a:lnSpc>
                    <a:spcPct val="100000"/>
                  </a:lnSpc>
                </a:pPr>
                <a:r>
                  <a:rPr lang="en-IN" sz="2600" dirty="0">
                    <a:cs typeface="Times New Roman" pitchFamily="18" charset="0"/>
                  </a:rPr>
                  <a:t>Columns of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𝑬</m:t>
                    </m:r>
                  </m:oMath>
                </a14:m>
                <a:r>
                  <a:rPr lang="en-IN" sz="2600" dirty="0">
                    <a:cs typeface="Times New Roman" pitchFamily="18" charset="0"/>
                  </a:rPr>
                  <a:t> are eigenvectors of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𝑨</m:t>
                    </m:r>
                  </m:oMath>
                </a14:m>
                <a:endParaRPr lang="en-IN" sz="2600" b="1" dirty="0">
                  <a:cs typeface="Times New Roman" pitchFamily="18" charset="0"/>
                </a:endParaRPr>
              </a:p>
              <a:p>
                <a:pPr marL="82550" indent="0" algn="ctr">
                  <a:lnSpc>
                    <a:spcPct val="100000"/>
                  </a:lnSpc>
                  <a:buNone/>
                </a:pPr>
                <a:r>
                  <a:rPr lang="en-IN" sz="2600" b="1" dirty="0"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𝑬</m:t>
                    </m:r>
                    <m:r>
                      <a:rPr lang="en-IN" sz="2600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=[</m:t>
                    </m:r>
                    <m:m>
                      <m:mPr>
                        <m:mcs>
                          <m:mc>
                            <m:mcPr>
                              <m:count m:val="4"/>
                              <m:mcJc m:val="center"/>
                            </m:mcPr>
                          </m:mc>
                        </m:mcs>
                        <m:ctrlPr>
                          <a:rPr lang="en-IN" sz="2600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IN" sz="2600" b="1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IN" sz="2600" b="1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IN" sz="2600" b="1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IN" sz="2600" b="1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600" b="1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2600" b="1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  <m:e>
                          <m:r>
                            <a:rPr lang="en-IN" sz="2600" b="1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… </m:t>
                          </m:r>
                        </m:e>
                        <m:e>
                          <m:sSub>
                            <m:sSubPr>
                              <m:ctrlPr>
                                <a:rPr lang="en-IN" sz="2600" b="1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600" b="1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26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mr>
                    </m:m>
                    <m:r>
                      <a:rPr lang="en-IN" sz="2600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]</m:t>
                    </m:r>
                  </m:oMath>
                </a14:m>
                <a:endParaRPr lang="en-IN" sz="2600" b="1" dirty="0">
                  <a:cs typeface="Times New Roman" pitchFamily="18" charset="0"/>
                </a:endParaRPr>
              </a:p>
              <a:p>
                <a:pPr marL="539750" indent="-457200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𝑫</m:t>
                    </m:r>
                  </m:oMath>
                </a14:m>
                <a:r>
                  <a:rPr lang="en-IN" sz="2600" dirty="0">
                    <a:cs typeface="Times New Roman" pitchFamily="18" charset="0"/>
                  </a:rPr>
                  <a:t> is a diagonal matrix with eigenvalues along the diagonal</a:t>
                </a:r>
              </a:p>
              <a:p>
                <a:pPr marL="8255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600" b="1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𝑫</m:t>
                      </m:r>
                      <m:r>
                        <a:rPr lang="en-IN" sz="2600" b="1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60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60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IN" sz="2600" i="1" smtClean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600" b="0" i="1" smtClean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IN" sz="2600" b="0" i="1" smtClean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IN" sz="26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sz="26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6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sz="26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IN" sz="26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6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sz="26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IN" sz="2600" i="1" smtClean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600" b="0" i="1" smtClean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IN" sz="2600" b="0" i="1" smtClean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2600" dirty="0">
                  <a:cs typeface="Times New Roman" pitchFamily="18" charset="0"/>
                </a:endParaRPr>
              </a:p>
              <a:p>
                <a:pPr marL="539750" indent="-457200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𝑫</m:t>
                    </m:r>
                  </m:oMath>
                </a14:m>
                <a:r>
                  <a:rPr lang="en-IN" sz="2600" dirty="0">
                    <a:cs typeface="Times New Roman" pitchFamily="18" charset="0"/>
                  </a:rPr>
                  <a:t> is diagonalised form of matrix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𝑨</m:t>
                    </m:r>
                  </m:oMath>
                </a14:m>
                <a:r>
                  <a:rPr lang="en-IN" sz="2600" b="1" dirty="0">
                    <a:cs typeface="Times New Roman" pitchFamily="18" charset="0"/>
                  </a:rPr>
                  <a:t> </a:t>
                </a:r>
                <a:r>
                  <a:rPr lang="en-IN" sz="2600" dirty="0">
                    <a:cs typeface="Times New Roman" pitchFamily="18" charset="0"/>
                  </a:rPr>
                  <a:t>with both matrices having same eigenvalues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7368" y="1124744"/>
                <a:ext cx="11377264" cy="4968552"/>
              </a:xfrm>
              <a:blipFill>
                <a:blip r:embed="rId2"/>
                <a:stretch>
                  <a:fillRect t="-12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4" y="260648"/>
            <a:ext cx="8688288" cy="936104"/>
          </a:xfrm>
        </p:spPr>
        <p:txBody>
          <a:bodyPr>
            <a:noAutofit/>
          </a:bodyPr>
          <a:lstStyle/>
          <a:p>
            <a:r>
              <a:rPr lang="en-IN" sz="3600" dirty="0"/>
              <a:t>Eigen Value Decomposition (EVD)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92CFB85F-34BD-4BAE-88E6-8413A90A87E1}"/>
                  </a:ext>
                </a:extLst>
              </p:cNvPr>
              <p:cNvSpPr/>
              <p:nvPr/>
            </p:nvSpPr>
            <p:spPr>
              <a:xfrm>
                <a:off x="5123892" y="1772816"/>
                <a:ext cx="1944216" cy="57606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8255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𝑨</m:t>
                      </m:r>
                      <m:r>
                        <a:rPr lang="en-IN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IN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𝑬𝑫</m:t>
                      </m:r>
                      <m:sSup>
                        <m:sSupPr>
                          <m:ctrlPr>
                            <a:rPr lang="en-IN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IN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𝑬</m:t>
                          </m:r>
                        </m:e>
                        <m:sup>
                          <m:r>
                            <a:rPr lang="en-IN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IN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𝟏</m:t>
                          </m:r>
                          <m:r>
                            <a:rPr lang="en-IN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IN" sz="2400" b="1" dirty="0"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92CFB85F-34BD-4BAE-88E6-8413A90A87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3892" y="1772816"/>
                <a:ext cx="1944216" cy="57606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5272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31404" y="1402165"/>
                <a:ext cx="10729192" cy="511256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IN" sz="2800" dirty="0">
                    <a:cs typeface="Times New Roman" pitchFamily="18" charset="0"/>
                  </a:rPr>
                  <a:t>Symmetric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800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𝑨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IN" sz="2800" dirty="0">
                    <a:cs typeface="Times New Roman" pitchFamily="18" charset="0"/>
                  </a:rPr>
                  <a:t> of size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𝑛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×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𝑛</m:t>
                    </m:r>
                  </m:oMath>
                </a14:m>
                <a:r>
                  <a:rPr lang="en-IN" sz="2800" dirty="0">
                    <a:cs typeface="Times New Roman" pitchFamily="18" charset="0"/>
                  </a:rPr>
                  <a:t> has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𝑛</m:t>
                    </m:r>
                  </m:oMath>
                </a14:m>
                <a:r>
                  <a:rPr lang="en-IN" sz="2800" dirty="0">
                    <a:cs typeface="Times New Roman" pitchFamily="18" charset="0"/>
                  </a:rPr>
                  <a:t> distinct eigenvalues and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𝑛</m:t>
                    </m:r>
                  </m:oMath>
                </a14:m>
                <a:r>
                  <a:rPr lang="en-IN" sz="2800" dirty="0">
                    <a:cs typeface="Times New Roman" pitchFamily="18" charset="0"/>
                  </a:rPr>
                  <a:t> linearly independent eigenvectors  </a:t>
                </a:r>
              </a:p>
              <a:p>
                <a:pPr>
                  <a:lnSpc>
                    <a:spcPct val="100000"/>
                  </a:lnSpc>
                </a:pPr>
                <a:r>
                  <a:rPr lang="en-IN" sz="2800" dirty="0">
                    <a:cs typeface="Times New Roman" pitchFamily="18" charset="0"/>
                  </a:rPr>
                  <a:t>Eigenvectors of a symmetric matrix are always orthogonal (or orthonormal) i.e.,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IN" sz="2800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𝑬</m:t>
                        </m:r>
                      </m:e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−1</m:t>
                        </m:r>
                      </m:sup>
                    </m:sSup>
                    <m:r>
                      <a:rPr lang="en-IN" sz="28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sSup>
                      <m:sSupPr>
                        <m:ctrlPr>
                          <a:rPr lang="en-IN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IN" sz="2800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𝑬</m:t>
                        </m:r>
                      </m:e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IN" sz="2800" dirty="0">
                  <a:cs typeface="Times New Roman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IN" sz="2800" dirty="0">
                    <a:cs typeface="Times New Roman" pitchFamily="18" charset="0"/>
                  </a:rPr>
                  <a:t>Eigenvalue decomposition of a symmetric matrix takes a special form: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𝑨</m:t>
                      </m:r>
                      <m:r>
                        <a:rPr lang="en-I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IN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𝑬𝑫</m:t>
                      </m:r>
                      <m:sSup>
                        <m:sSupPr>
                          <m:ctrlPr>
                            <a:rPr lang="en-IN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IN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𝑬</m:t>
                          </m:r>
                        </m:e>
                        <m:sup>
                          <m:r>
                            <a:rPr lang="en-IN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IN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𝟏</m:t>
                          </m:r>
                          <m:r>
                            <a:rPr lang="en-IN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IN" sz="2800" dirty="0">
                  <a:solidFill>
                    <a:schemeClr val="tx1"/>
                  </a:solidFill>
                  <a:cs typeface="Times New Roman" pitchFamily="18" charset="0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:endParaRPr lang="en-IN" sz="2800" b="1" dirty="0">
                  <a:solidFill>
                    <a:schemeClr val="tx1"/>
                  </a:solidFill>
                  <a:cs typeface="Times New Roman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IN" sz="2800" dirty="0">
                    <a:cs typeface="Times New Roman" pitchFamily="18" charset="0"/>
                  </a:rPr>
                  <a:t>All symmetric matrices are diagonalisable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1404" y="1402165"/>
                <a:ext cx="10729192" cy="5112568"/>
              </a:xfrm>
              <a:blipFill>
                <a:blip r:embed="rId2"/>
                <a:stretch>
                  <a:fillRect l="-455" t="-11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352" y="366938"/>
            <a:ext cx="9230810" cy="709469"/>
          </a:xfrm>
        </p:spPr>
        <p:txBody>
          <a:bodyPr>
            <a:noAutofit/>
          </a:bodyPr>
          <a:lstStyle/>
          <a:p>
            <a:r>
              <a:rPr lang="en-IN" sz="3600" dirty="0"/>
              <a:t>Eigenvalues and Eigenvectors of a Symmetric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067CC392-1F44-4AAD-B78B-9AB7A7948046}"/>
                  </a:ext>
                </a:extLst>
              </p:cNvPr>
              <p:cNvSpPr/>
              <p:nvPr/>
            </p:nvSpPr>
            <p:spPr>
              <a:xfrm>
                <a:off x="5015880" y="4653136"/>
                <a:ext cx="2016224" cy="57606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I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IN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IN" sz="2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𝑬𝑫</m:t>
                      </m:r>
                      <m:sSup>
                        <m:sSupPr>
                          <m:ctrlPr>
                            <a:rPr lang="en-IN" sz="24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IN" sz="24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𝑬</m:t>
                          </m:r>
                        </m:e>
                        <m:sup>
                          <m:r>
                            <a:rPr lang="en-IN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067CC392-1F44-4AAD-B78B-9AB7A79480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5880" y="4653136"/>
                <a:ext cx="2016224" cy="57606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5782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1" y="2667001"/>
            <a:ext cx="10714191" cy="1524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0" y="2781300"/>
            <a:ext cx="8128000" cy="1295400"/>
          </a:xfrm>
          <a:effectLst>
            <a:outerShdw dist="2540000" dir="21540000" sx="1000" sy="1000" algn="ctr" rotWithShape="0">
              <a:srgbClr val="000000"/>
            </a:outerShdw>
          </a:effectLst>
        </p:spPr>
        <p:txBody>
          <a:bodyPr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dirty="0"/>
              <a:t>Singular Values and Singular Vectors</a:t>
            </a:r>
          </a:p>
        </p:txBody>
      </p:sp>
    </p:spTree>
    <p:extLst>
      <p:ext uri="{BB962C8B-B14F-4D97-AF65-F5344CB8AC3E}">
        <p14:creationId xmlns:p14="http://schemas.microsoft.com/office/powerpoint/2010/main" val="4280837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4" y="260648"/>
            <a:ext cx="9721080" cy="1128947"/>
          </a:xfrm>
        </p:spPr>
        <p:txBody>
          <a:bodyPr>
            <a:normAutofit/>
          </a:bodyPr>
          <a:lstStyle/>
          <a:p>
            <a:r>
              <a:rPr lang="en-US" dirty="0"/>
              <a:t>Vectors for Data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368" y="1389595"/>
            <a:ext cx="6408712" cy="4847717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00000"/>
              </a:lnSpc>
            </a:pPr>
            <a:r>
              <a:rPr lang="en-US" sz="2800" dirty="0">
                <a:latin typeface="Gill Sans"/>
                <a:cs typeface="Times New Roman" pitchFamily="18" charset="0"/>
              </a:rPr>
              <a:t>Vectors are useful to represent data which has more than one feature (variable)</a:t>
            </a:r>
          </a:p>
          <a:p>
            <a:pPr algn="just">
              <a:lnSpc>
                <a:spcPct val="100000"/>
              </a:lnSpc>
            </a:pPr>
            <a:r>
              <a:rPr lang="en-US" sz="2800" dirty="0">
                <a:latin typeface="Gill Sans"/>
                <a:cs typeface="Times New Roman" pitchFamily="18" charset="0"/>
              </a:rPr>
              <a:t>Encode information in a format which ML models can process</a:t>
            </a:r>
          </a:p>
          <a:p>
            <a:pPr algn="just">
              <a:lnSpc>
                <a:spcPct val="100000"/>
              </a:lnSpc>
            </a:pPr>
            <a:r>
              <a:rPr lang="en-US" sz="2800" dirty="0">
                <a:latin typeface="Gill Sans"/>
                <a:cs typeface="Times New Roman" pitchFamily="18" charset="0"/>
              </a:rPr>
              <a:t>Examples:</a:t>
            </a:r>
          </a:p>
          <a:p>
            <a:pPr lvl="1" algn="just">
              <a:lnSpc>
                <a:spcPct val="100000"/>
              </a:lnSpc>
            </a:pPr>
            <a:r>
              <a:rPr lang="en-US" sz="2600" dirty="0">
                <a:latin typeface="Gill Sans"/>
                <a:cs typeface="Times New Roman" pitchFamily="18" charset="0"/>
              </a:rPr>
              <a:t>Vector containing features of a person: age, gender, weight, height, BMI, etc.</a:t>
            </a:r>
          </a:p>
          <a:p>
            <a:pPr lvl="1" algn="just">
              <a:lnSpc>
                <a:spcPct val="100000"/>
              </a:lnSpc>
            </a:pPr>
            <a:r>
              <a:rPr lang="en-US" sz="2600" dirty="0">
                <a:latin typeface="Gill Sans"/>
                <a:cs typeface="Times New Roman" pitchFamily="18" charset="0"/>
              </a:rPr>
              <a:t>Vector containing features of a house: area, number of bedrooms, garden present or not, etc.</a:t>
            </a:r>
          </a:p>
          <a:p>
            <a:pPr lvl="1" algn="just">
              <a:lnSpc>
                <a:spcPct val="100000"/>
              </a:lnSpc>
            </a:pPr>
            <a:endParaRPr lang="en-US" dirty="0">
              <a:latin typeface="Gill Sans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0A87C8-E03D-4347-8CC3-74DC2B040F9C}"/>
                  </a:ext>
                </a:extLst>
              </p:cNvPr>
              <p:cNvSpPr txBox="1"/>
              <p:nvPr/>
            </p:nvSpPr>
            <p:spPr>
              <a:xfrm>
                <a:off x="6816080" y="1628800"/>
                <a:ext cx="5256584" cy="19116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sz="2400" dirty="0">
                    <a:latin typeface="Gill Sans"/>
                    <a:cs typeface="Times New Roman" pitchFamily="18" charset="0"/>
                  </a:rPr>
                  <a:t>Person</a:t>
                </a:r>
                <a:r>
                  <a:rPr lang="en-IN" sz="2400" b="1" dirty="0">
                    <a:latin typeface="Gill Sans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400" b="1" i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𝐚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𝑎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𝑔𝑒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𝑔𝑒𝑛𝑑𝑒𝑟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𝑤𝑒𝑖𝑔h𝑡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 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𝑖𝑛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 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𝑘𝑔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h𝑒𝑖𝑔h𝑡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 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𝑖𝑛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 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𝑚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𝐵𝑀𝐼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 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𝑖𝑛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 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𝑘𝑔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/</m:t>
                              </m:r>
                              <m:sSup>
                                <m:sSupPr>
                                  <m:ctrlPr>
                                    <a:rPr lang="en-IN" sz="24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3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70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170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24.2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>
                  <a:latin typeface="Gill Sans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0A87C8-E03D-4347-8CC3-74DC2B040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6080" y="1628800"/>
                <a:ext cx="5256584" cy="1911614"/>
              </a:xfrm>
              <a:prstGeom prst="rect">
                <a:avLst/>
              </a:prstGeom>
              <a:blipFill>
                <a:blip r:embed="rId2"/>
                <a:stretch>
                  <a:fillRect l="-1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58C74CA-6DDD-4CA1-A7A6-32898BBA3487}"/>
                  </a:ext>
                </a:extLst>
              </p:cNvPr>
              <p:cNvSpPr txBox="1"/>
              <p:nvPr/>
            </p:nvSpPr>
            <p:spPr>
              <a:xfrm>
                <a:off x="7104112" y="4293096"/>
                <a:ext cx="4824536" cy="12661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sz="2400" dirty="0">
                    <a:latin typeface="Gill Sans"/>
                    <a:cs typeface="Times New Roman" pitchFamily="18" charset="0"/>
                  </a:rPr>
                  <a:t>House</a:t>
                </a:r>
                <a:r>
                  <a:rPr lang="en-IN" sz="2400" b="1" dirty="0">
                    <a:latin typeface="Gill Sans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400" b="1" i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𝐚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𝑎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𝑟𝑒𝑎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 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𝑖𝑛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 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𝑠𝑓𝑡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#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𝑏𝑒𝑑𝑟𝑜𝑜𝑚𝑠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𝑔𝑎𝑟𝑑𝑒𝑛</m:t>
                              </m:r>
                            </m:e>
                          </m:mr>
                        </m:m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3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0</m:t>
                              </m:r>
                              <m:r>
                                <m:rPr>
                                  <m:brk m:alnAt="7"/>
                                </m:rP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0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>
                  <a:latin typeface="Gill Sans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58C74CA-6DDD-4CA1-A7A6-32898BBA34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4112" y="4293096"/>
                <a:ext cx="4824536" cy="1266180"/>
              </a:xfrm>
              <a:prstGeom prst="rect">
                <a:avLst/>
              </a:prstGeom>
              <a:blipFill>
                <a:blip r:embed="rId3"/>
                <a:stretch>
                  <a:fillRect l="-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0352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3392" y="1416550"/>
                <a:ext cx="10657184" cy="495300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IN" sz="2600" dirty="0">
                    <a:solidFill>
                      <a:srgbClr val="0070C0"/>
                    </a:solidFill>
                    <a:latin typeface="Gill Sans"/>
                    <a:cs typeface="Times New Roman" pitchFamily="18" charset="0"/>
                  </a:rPr>
                  <a:t>Recall: </a:t>
                </a:r>
                <a:r>
                  <a:rPr lang="en-IN" sz="2600" i="0" dirty="0">
                    <a:latin typeface="Gill Sans"/>
                    <a:cs typeface="Times New Roman" pitchFamily="18" charset="0"/>
                  </a:rPr>
                  <a:t>Eigenvalues and eigenvectors are defined only for square matrices</a:t>
                </a:r>
              </a:p>
              <a:p>
                <a:pPr algn="just"/>
                <a:r>
                  <a:rPr lang="en-IN" sz="2600" dirty="0">
                    <a:solidFill>
                      <a:srgbClr val="0070C0"/>
                    </a:solidFill>
                    <a:latin typeface="Gill Sans"/>
                    <a:cs typeface="Times New Roman" pitchFamily="18" charset="0"/>
                  </a:rPr>
                  <a:t>Question:</a:t>
                </a:r>
                <a:r>
                  <a:rPr lang="en-IN" sz="2600" dirty="0">
                    <a:latin typeface="Gill Sans"/>
                    <a:cs typeface="Times New Roman" pitchFamily="18" charset="0"/>
                  </a:rPr>
                  <a:t> Can something similar to eigenvalues and vectors be defined for any matrix in general (square or rectangular)?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𝜎</m:t>
                    </m:r>
                  </m:oMath>
                </a14:m>
                <a:r>
                  <a:rPr lang="en-IN" sz="2600" dirty="0">
                    <a:latin typeface="Gill Sans"/>
                    <a:cs typeface="Times New Roman" pitchFamily="18" charset="0"/>
                  </a:rPr>
                  <a:t> is a singular value and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𝒖</m:t>
                    </m:r>
                  </m:oMath>
                </a14:m>
                <a:r>
                  <a:rPr lang="en-IN" sz="2600" dirty="0">
                    <a:latin typeface="Gill Sans"/>
                    <a:cs typeface="Times New Roman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𝒗</m:t>
                    </m:r>
                  </m:oMath>
                </a14:m>
                <a:r>
                  <a:rPr lang="en-IN" sz="2600" dirty="0">
                    <a:latin typeface="Gill Sans"/>
                    <a:cs typeface="Times New Roman" pitchFamily="18" charset="0"/>
                  </a:rPr>
                  <a:t> are corresponding singular vectors of a matrix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𝑨</m:t>
                    </m:r>
                  </m:oMath>
                </a14:m>
                <a:r>
                  <a:rPr lang="en-IN" sz="2600" b="1" dirty="0">
                    <a:latin typeface="Gill Sans"/>
                    <a:cs typeface="Times New Roman" pitchFamily="18" charset="0"/>
                  </a:rPr>
                  <a:t> </a:t>
                </a:r>
                <a:r>
                  <a:rPr lang="en-IN" sz="2600" dirty="0">
                    <a:latin typeface="Gill Sans"/>
                    <a:cs typeface="Times New Roman" pitchFamily="18" charset="0"/>
                  </a:rPr>
                  <a:t>of size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𝑚</m:t>
                    </m:r>
                    <m:r>
                      <a:rPr lang="en-IN" sz="2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×</m:t>
                    </m:r>
                    <m:r>
                      <a:rPr lang="en-IN" sz="2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𝑛</m:t>
                    </m:r>
                  </m:oMath>
                </a14:m>
                <a:r>
                  <a:rPr lang="en-IN" sz="2600" dirty="0">
                    <a:latin typeface="Gill Sans"/>
                    <a:cs typeface="Times New Roman" pitchFamily="18" charset="0"/>
                  </a:rPr>
                  <a:t> if:</a:t>
                </a:r>
              </a:p>
              <a:p>
                <a:pPr algn="just"/>
                <a:endParaRPr lang="en-IN" sz="2600" b="1" i="1" dirty="0"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 algn="just"/>
                <a:endParaRPr lang="en-IN" sz="2600" b="1" i="1" dirty="0"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 algn="just"/>
                <a:r>
                  <a:rPr lang="en-IN" sz="2600" dirty="0">
                    <a:solidFill>
                      <a:srgbClr val="0070C0"/>
                    </a:solidFill>
                    <a:cs typeface="Times New Roman" pitchFamily="18" charset="0"/>
                  </a:rPr>
                  <a:t>Note: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𝒖</m:t>
                    </m:r>
                  </m:oMath>
                </a14:m>
                <a:r>
                  <a:rPr lang="en-IN" sz="2600" b="1" dirty="0">
                    <a:latin typeface="Gill Sans"/>
                    <a:cs typeface="Times New Roman" pitchFamily="18" charset="0"/>
                  </a:rPr>
                  <a:t> </a:t>
                </a:r>
                <a:r>
                  <a:rPr lang="en-IN" sz="2600" dirty="0">
                    <a:latin typeface="Gill Sans"/>
                    <a:cs typeface="Times New Roman" pitchFamily="18" charset="0"/>
                  </a:rPr>
                  <a:t>has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𝑚</m:t>
                    </m:r>
                  </m:oMath>
                </a14:m>
                <a:r>
                  <a:rPr lang="en-IN" sz="2600" dirty="0">
                    <a:latin typeface="Gill Sans"/>
                    <a:cs typeface="Times New Roman" pitchFamily="18" charset="0"/>
                  </a:rPr>
                  <a:t> elements i.e.,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𝒖</m:t>
                    </m:r>
                    <m:r>
                      <a:rPr lang="en-IN" sz="2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∈ </m:t>
                    </m:r>
                    <m:sSup>
                      <m:sSupPr>
                        <m:ctrlPr>
                          <a:rPr lang="en-I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IN" sz="2600" dirty="0">
                    <a:latin typeface="Gill Sans"/>
                    <a:cs typeface="Times New Roman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𝒗</m:t>
                    </m:r>
                  </m:oMath>
                </a14:m>
                <a:r>
                  <a:rPr lang="en-IN" sz="2600" b="1" dirty="0">
                    <a:latin typeface="Gill Sans"/>
                    <a:cs typeface="Times New Roman" pitchFamily="18" charset="0"/>
                  </a:rPr>
                  <a:t> </a:t>
                </a:r>
                <a:r>
                  <a:rPr lang="en-IN" sz="2600" dirty="0">
                    <a:latin typeface="Gill Sans"/>
                    <a:cs typeface="Times New Roman" pitchFamily="18" charset="0"/>
                  </a:rPr>
                  <a:t>has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𝑛</m:t>
                    </m:r>
                  </m:oMath>
                </a14:m>
                <a:r>
                  <a:rPr lang="en-IN" sz="2600" dirty="0">
                    <a:latin typeface="Gill Sans"/>
                    <a:cs typeface="Times New Roman" pitchFamily="18" charset="0"/>
                  </a:rPr>
                  <a:t> elements i.e.,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𝒗</m:t>
                    </m:r>
                    <m:r>
                      <a:rPr lang="en-IN" sz="2600" i="1">
                        <a:latin typeface="Cambria Math" panose="02040503050406030204" pitchFamily="18" charset="0"/>
                        <a:cs typeface="Times New Roman" pitchFamily="18" charset="0"/>
                      </a:rPr>
                      <m:t>∈ </m:t>
                    </m:r>
                    <m:sSup>
                      <m:sSupPr>
                        <m:ctrlPr>
                          <a:rPr lang="en-IN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IN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IN" sz="2600" dirty="0">
                  <a:latin typeface="Gill Sans"/>
                  <a:cs typeface="Times New Roman" pitchFamily="18" charset="0"/>
                </a:endParaRPr>
              </a:p>
              <a:p>
                <a:pPr algn="just"/>
                <a:r>
                  <a:rPr lang="en-IN" sz="2600" dirty="0">
                    <a:latin typeface="Gill Sans"/>
                    <a:cs typeface="Times New Roman" pitchFamily="18" charset="0"/>
                  </a:rPr>
                  <a:t>A set of orthogonal vectors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IN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IN" sz="2600" dirty="0">
                    <a:latin typeface="Gill Sans"/>
                    <a:cs typeface="Times New Roman" pitchFamily="18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IN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IN" sz="2600" dirty="0">
                    <a:latin typeface="Gill Sans"/>
                    <a:cs typeface="Times New Roman" pitchFamily="18" charset="0"/>
                  </a:rPr>
                  <a:t> which satisfy the above condition for any given matrix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𝑨</m:t>
                    </m:r>
                  </m:oMath>
                </a14:m>
                <a:r>
                  <a:rPr lang="en-IN" sz="2600" dirty="0">
                    <a:latin typeface="Gill Sans"/>
                    <a:cs typeface="Times New Roman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3392" y="1416550"/>
                <a:ext cx="10657184" cy="4953000"/>
              </a:xfrm>
              <a:blipFill>
                <a:blip r:embed="rId2"/>
                <a:stretch>
                  <a:fillRect l="-286" t="-1845" r="-1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Singular Values and Singular Vectors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CBE2C54C-D36F-40B5-A46F-798BFFAA8559}"/>
                  </a:ext>
                </a:extLst>
              </p:cNvPr>
              <p:cNvSpPr/>
              <p:nvPr/>
            </p:nvSpPr>
            <p:spPr>
              <a:xfrm>
                <a:off x="5015880" y="3429000"/>
                <a:ext cx="1944216" cy="8640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𝑨𝒗</m:t>
                      </m:r>
                      <m:r>
                        <a:rPr lang="en-IN" sz="2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IN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𝜎</m:t>
                      </m:r>
                      <m:r>
                        <a:rPr lang="en-IN" sz="2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𝒖</m:t>
                      </m:r>
                    </m:oMath>
                  </m:oMathPara>
                </a14:m>
                <a:endParaRPr lang="en-IN" sz="2400" b="1" dirty="0">
                  <a:solidFill>
                    <a:srgbClr val="002060"/>
                  </a:solidFill>
                  <a:latin typeface="Gill Sans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4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IN" sz="24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IN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IN" sz="2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𝒖</m:t>
                      </m:r>
                      <m:r>
                        <a:rPr lang="en-IN" sz="2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IN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𝜎</m:t>
                      </m:r>
                      <m:r>
                        <a:rPr lang="en-IN" sz="2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𝒗</m:t>
                      </m:r>
                    </m:oMath>
                  </m:oMathPara>
                </a14:m>
                <a:endParaRPr lang="en-IN" sz="2400" b="1" dirty="0">
                  <a:solidFill>
                    <a:srgbClr val="002060"/>
                  </a:solidFill>
                  <a:latin typeface="Gill Sans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CBE2C54C-D36F-40B5-A46F-798BFFAA85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5880" y="3429000"/>
                <a:ext cx="1944216" cy="86409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98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352" y="366938"/>
            <a:ext cx="9433048" cy="709469"/>
          </a:xfrm>
        </p:spPr>
        <p:txBody>
          <a:bodyPr>
            <a:noAutofit/>
          </a:bodyPr>
          <a:lstStyle/>
          <a:p>
            <a:r>
              <a:rPr lang="en-IN" sz="3600" dirty="0"/>
              <a:t>Properties of Singular values and Singular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78E44E2-9BCF-4EE0-878F-DF43EBAC3501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731838" y="1401763"/>
                <a:ext cx="10728325" cy="37061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IN" sz="2800" dirty="0">
                    <a:latin typeface="Gill Sans"/>
                    <a:cs typeface="Times New Roman" pitchFamily="18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𝜎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IN" sz="28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𝜎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IN" sz="28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…</m:t>
                    </m:r>
                  </m:oMath>
                </a14:m>
                <a:r>
                  <a:rPr lang="en-IN" sz="2800" dirty="0">
                    <a:latin typeface="Gill Sans"/>
                    <a:cs typeface="Times New Roman" pitchFamily="18" charset="0"/>
                  </a:rPr>
                  <a:t> be the set of singular values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800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𝒖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IN" sz="28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800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𝒖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IN" sz="28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…</m:t>
                    </m:r>
                  </m:oMath>
                </a14:m>
                <a:r>
                  <a:rPr lang="en-IN" sz="2800" dirty="0">
                    <a:latin typeface="Gill Sans"/>
                    <a:cs typeface="Times New Roman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800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𝒗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IN" sz="28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800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𝒗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IN" sz="28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,…</m:t>
                    </m:r>
                  </m:oMath>
                </a14:m>
                <a:r>
                  <a:rPr lang="en-IN" sz="2800" dirty="0">
                    <a:latin typeface="Gill Sans"/>
                    <a:cs typeface="Times New Roman" pitchFamily="18" charset="0"/>
                  </a:rPr>
                  <a:t> be corresponding pairs of singular vectors of a matrix </a:t>
                </a:r>
                <a14:m>
                  <m:oMath xmlns:m="http://schemas.openxmlformats.org/officeDocument/2006/math">
                    <m:r>
                      <a:rPr lang="en-IN" sz="2800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𝑨</m:t>
                    </m:r>
                  </m:oMath>
                </a14:m>
                <a:endParaRPr lang="en-IN" sz="2800" b="1" dirty="0">
                  <a:latin typeface="Gill Sans"/>
                  <a:cs typeface="Times New Roman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IN" sz="2800" dirty="0">
                    <a:latin typeface="Gill Sans"/>
                    <a:cs typeface="Times New Roman" pitchFamily="18" charset="0"/>
                  </a:rPr>
                  <a:t>Following are some of their properties:</a:t>
                </a:r>
              </a:p>
              <a:p>
                <a:pPr lvl="1"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r>
                  <a:rPr lang="en-IN" sz="2400" dirty="0">
                    <a:latin typeface="Gill Sans"/>
                    <a:cs typeface="Times New Roman" pitchFamily="18" charset="0"/>
                  </a:rPr>
                  <a:t> </a:t>
                </a:r>
                <a:r>
                  <a:rPr lang="en-IN" sz="2600" dirty="0">
                    <a:latin typeface="Gill Sans"/>
                    <a:cs typeface="Times New Roman" pitchFamily="18" charset="0"/>
                  </a:rPr>
                  <a:t>Set of singular values are unique 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600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𝒖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2600" dirty="0">
                    <a:latin typeface="Gill Sans"/>
                    <a:cs typeface="Times New Roman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600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𝒗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2600" dirty="0">
                    <a:latin typeface="Gill Sans"/>
                    <a:cs typeface="Times New Roman" pitchFamily="18" charset="0"/>
                  </a:rPr>
                  <a:t> is not unique for a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𝜎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IN" sz="2600" dirty="0">
                  <a:latin typeface="Gill Sans"/>
                  <a:cs typeface="Times New Roman" pitchFamily="18" charset="0"/>
                </a:endParaRPr>
              </a:p>
              <a:p>
                <a:pPr lvl="1"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r>
                  <a:rPr lang="en-IN" sz="2600" dirty="0">
                    <a:latin typeface="Gill Sans"/>
                    <a:cs typeface="Times New Roman" pitchFamily="18" charset="0"/>
                  </a:rPr>
                  <a:t> Number of non-zero singular values is equal to the rank of the matrix</a:t>
                </a:r>
              </a:p>
              <a:p>
                <a:pPr lvl="1"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r>
                  <a:rPr lang="en-IN" sz="2600" dirty="0">
                    <a:latin typeface="Gill Sans"/>
                    <a:cs typeface="Times New Roman" pitchFamily="18" charset="0"/>
                  </a:rPr>
                  <a:t> Set of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600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𝒖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600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𝒖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r>
                      <a:rPr lang="en-IN" sz="2400" i="1">
                        <a:latin typeface="Cambria Math" panose="02040503050406030204" pitchFamily="18" charset="0"/>
                        <a:cs typeface="Times New Roman" pitchFamily="18" charset="0"/>
                      </a:rPr>
                      <m:t>…</m:t>
                    </m:r>
                  </m:oMath>
                </a14:m>
                <a:r>
                  <a:rPr lang="en-IN" sz="2600" dirty="0">
                    <a:latin typeface="Gill Sans"/>
                    <a:cs typeface="Times New Roman" pitchFamily="18" charset="0"/>
                  </a:rPr>
                  <a:t> and set of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600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𝒗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600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𝒗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  <a:cs typeface="Times New Roman" pitchFamily="18" charset="0"/>
                      </a:rPr>
                      <m:t>,…</m:t>
                    </m:r>
                  </m:oMath>
                </a14:m>
                <a:r>
                  <a:rPr lang="en-IN" sz="2600" dirty="0">
                    <a:latin typeface="Gill Sans"/>
                    <a:cs typeface="Times New Roman" pitchFamily="18" charset="0"/>
                  </a:rPr>
                  <a:t> are orthogonal (or orthonormal)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78E44E2-9BCF-4EE0-878F-DF43EBAC3501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1838" y="1401763"/>
                <a:ext cx="10728325" cy="3706143"/>
              </a:xfrm>
              <a:prstGeom prst="rect">
                <a:avLst/>
              </a:prstGeom>
              <a:blipFill>
                <a:blip r:embed="rId2"/>
                <a:stretch>
                  <a:fillRect l="-398" t="-1645" r="-455" b="-3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1699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352" y="366938"/>
            <a:ext cx="9433048" cy="709469"/>
          </a:xfrm>
        </p:spPr>
        <p:txBody>
          <a:bodyPr>
            <a:noAutofit/>
          </a:bodyPr>
          <a:lstStyle/>
          <a:p>
            <a:r>
              <a:rPr lang="en-IN" sz="3600" dirty="0"/>
              <a:t>Interpretation of Singular values and Singular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66CBD87-F4DA-4095-BF17-6B03E72D5A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3352" y="1586367"/>
                <a:ext cx="5832648" cy="4351338"/>
              </a:xfrm>
            </p:spPr>
            <p:txBody>
              <a:bodyPr>
                <a:normAutofit/>
              </a:bodyPr>
              <a:lstStyle/>
              <a:p>
                <a:r>
                  <a:rPr lang="en-IN" sz="2600" dirty="0">
                    <a:solidFill>
                      <a:srgbClr val="0070C0"/>
                    </a:solidFill>
                  </a:rPr>
                  <a:t>Interpretation 1:  </a:t>
                </a:r>
                <a:r>
                  <a:rPr lang="en-IN" sz="2600" dirty="0"/>
                  <a:t>A set of orthonormal vectors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,…)</m:t>
                    </m:r>
                  </m:oMath>
                </a14:m>
                <a:r>
                  <a:rPr lang="en-US" sz="2600" dirty="0"/>
                  <a:t> in an input space get mapped to a set of orthonormal vectors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,…)</m:t>
                    </m:r>
                  </m:oMath>
                </a14:m>
                <a:r>
                  <a:rPr lang="en-US" sz="2600" dirty="0"/>
                  <a:t> in an output space</a:t>
                </a:r>
              </a:p>
              <a:p>
                <a:r>
                  <a:rPr lang="en-IN" sz="26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6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600" dirty="0"/>
                  <a:t> correspond to highest singular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600" dirty="0"/>
                  <a:t> </a:t>
                </a:r>
              </a:p>
              <a:p>
                <a:r>
                  <a:rPr lang="en-US" sz="2600" dirty="0">
                    <a:solidFill>
                      <a:srgbClr val="0070C0"/>
                    </a:solidFill>
                  </a:rPr>
                  <a:t>Interpretation 2: </a:t>
                </a:r>
                <a:r>
                  <a:rPr lang="en-US" sz="2600" dirty="0"/>
                  <a:t>Input vector is transformed by the matrix to an output vector along which maximum scaling happens</a:t>
                </a:r>
              </a:p>
              <a:p>
                <a:endParaRPr lang="en-US" sz="2600" dirty="0"/>
              </a:p>
              <a:p>
                <a:endParaRPr lang="en-US" sz="26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66CBD87-F4DA-4095-BF17-6B03E72D5A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3352" y="1586367"/>
                <a:ext cx="5832648" cy="4351338"/>
              </a:xfrm>
              <a:blipFill>
                <a:blip r:embed="rId2"/>
                <a:stretch>
                  <a:fillRect l="-522" t="-2101" r="-1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A855BD83-B8E7-4492-A4CE-D008FC9F534E}"/>
              </a:ext>
            </a:extLst>
          </p:cNvPr>
          <p:cNvGrpSpPr/>
          <p:nvPr/>
        </p:nvGrpSpPr>
        <p:grpSpPr>
          <a:xfrm>
            <a:off x="6528048" y="2060848"/>
            <a:ext cx="5117785" cy="2510104"/>
            <a:chOff x="3035198" y="843880"/>
            <a:chExt cx="5690541" cy="271595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2F35A55-B817-4C85-A75E-38558C242677}"/>
                </a:ext>
              </a:extLst>
            </p:cNvPr>
            <p:cNvGrpSpPr/>
            <p:nvPr/>
          </p:nvGrpSpPr>
          <p:grpSpPr>
            <a:xfrm>
              <a:off x="3035198" y="843880"/>
              <a:ext cx="5690541" cy="2715951"/>
              <a:chOff x="3048151" y="2507913"/>
              <a:chExt cx="5690541" cy="2715951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D16D96C-5AF8-43A4-905C-A6B1E55E03C0}"/>
                  </a:ext>
                </a:extLst>
              </p:cNvPr>
              <p:cNvSpPr/>
              <p:nvPr/>
            </p:nvSpPr>
            <p:spPr>
              <a:xfrm rot="17762793">
                <a:off x="2726950" y="2991861"/>
                <a:ext cx="2553204" cy="191080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7D5006D-C09D-45B4-AACE-D50794A3036C}"/>
                  </a:ext>
                </a:extLst>
              </p:cNvPr>
              <p:cNvSpPr/>
              <p:nvPr/>
            </p:nvSpPr>
            <p:spPr>
              <a:xfrm rot="14382171">
                <a:off x="6506689" y="2859498"/>
                <a:ext cx="2553204" cy="191080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651B696D-83CF-46A1-8665-82E3EA980572}"/>
                      </a:ext>
                    </a:extLst>
                  </p:cNvPr>
                  <p:cNvSpPr txBox="1"/>
                  <p:nvPr/>
                </p:nvSpPr>
                <p:spPr>
                  <a:xfrm>
                    <a:off x="3763642" y="2835603"/>
                    <a:ext cx="645305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I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oMath>
                      </m:oMathPara>
                    </a14:m>
                    <a:endParaRPr lang="en-US" sz="2200" dirty="0"/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19F5A53F-C966-4AB3-BB8E-B85698A42F1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63642" y="2835603"/>
                    <a:ext cx="645305" cy="46166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5A0992C4-5273-4875-A842-DF627180D4E7}"/>
                      </a:ext>
                    </a:extLst>
                  </p:cNvPr>
                  <p:cNvSpPr txBox="1"/>
                  <p:nvPr/>
                </p:nvSpPr>
                <p:spPr>
                  <a:xfrm>
                    <a:off x="7689363" y="2835603"/>
                    <a:ext cx="725455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I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oMath>
                      </m:oMathPara>
                    </a14:m>
                    <a:endParaRPr lang="en-US" sz="2200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9E6F0CD9-EBE4-4AEE-8B3B-8B716A791D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89363" y="2835603"/>
                    <a:ext cx="725455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C8B8B7A9-34FD-4271-A155-F9B3B5016525}"/>
                      </a:ext>
                    </a:extLst>
                  </p:cNvPr>
                  <p:cNvSpPr txBox="1"/>
                  <p:nvPr/>
                </p:nvSpPr>
                <p:spPr>
                  <a:xfrm>
                    <a:off x="3987773" y="4384605"/>
                    <a:ext cx="248465" cy="33855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sz="22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oMath>
                      </m:oMathPara>
                    </a14:m>
                    <a:endParaRPr lang="en-IN" sz="2200" b="1" dirty="0"/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C8B8B7A9-34FD-4271-A155-F9B3B501652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87773" y="4384605"/>
                    <a:ext cx="248465" cy="33855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1622" r="-18919"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22ED1A9-685C-4125-9DDD-F48A5FE75784}"/>
                      </a:ext>
                    </a:extLst>
                  </p:cNvPr>
                  <p:cNvSpPr txBox="1"/>
                  <p:nvPr/>
                </p:nvSpPr>
                <p:spPr>
                  <a:xfrm>
                    <a:off x="7573145" y="4378048"/>
                    <a:ext cx="261289" cy="33855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sz="22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oMath>
                      </m:oMathPara>
                    </a14:m>
                    <a:endParaRPr lang="en-IN" sz="2200" b="1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22ED1A9-685C-4125-9DDD-F48A5FE7578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73145" y="4378048"/>
                    <a:ext cx="261289" cy="33855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0513" r="-17949"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F441F2B5-F1BD-4A24-B963-17C41D387DA6}"/>
                      </a:ext>
                    </a:extLst>
                  </p:cNvPr>
                  <p:cNvSpPr txBox="1"/>
                  <p:nvPr/>
                </p:nvSpPr>
                <p:spPr>
                  <a:xfrm>
                    <a:off x="5074575" y="2507913"/>
                    <a:ext cx="1721433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I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sSup>
                          <m:sSupPr>
                            <m:ctrlPr>
                              <a:rPr lang="en-IN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IN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IN" sz="2400" b="1" dirty="0">
                        <a:ea typeface="Cambria Math" panose="020405030504060302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IN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oMath>
                    </a14:m>
                    <a:endParaRPr lang="en-US" sz="2200" dirty="0"/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7B09B402-4AA2-4AE0-B315-46DE9A78408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74575" y="2507913"/>
                    <a:ext cx="1721433" cy="4616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120" b="-17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D23ABF93-03B6-4675-98F4-2D9DD5B62BEC}"/>
                      </a:ext>
                    </a:extLst>
                  </p:cNvPr>
                  <p:cNvSpPr txBox="1"/>
                  <p:nvPr/>
                </p:nvSpPr>
                <p:spPr>
                  <a:xfrm>
                    <a:off x="5329320" y="4169162"/>
                    <a:ext cx="1346459" cy="4308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sz="2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𝑨𝒗</m:t>
                          </m:r>
                          <m:r>
                            <a:rPr lang="en-IN" sz="2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IN" sz="2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</m:oMath>
                      </m:oMathPara>
                    </a14:m>
                    <a:endParaRPr lang="en-US" sz="2200" b="1" i="1" dirty="0"/>
                  </a:p>
                </p:txBody>
              </p:sp>
            </mc:Choice>
            <mc:Fallback xmlns="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D23ABF93-03B6-4675-98F4-2D9DD5B62BE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9320" y="4169162"/>
                    <a:ext cx="1346459" cy="43088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503" r="-1005" b="-46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6D40C79-BEDC-48C1-806C-DC20E707FCB8}"/>
                </a:ext>
              </a:extLst>
            </p:cNvPr>
            <p:cNvCxnSpPr/>
            <p:nvPr/>
          </p:nvCxnSpPr>
          <p:spPr>
            <a:xfrm>
              <a:off x="4332514" y="2906486"/>
              <a:ext cx="318527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02372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4" y="193329"/>
            <a:ext cx="9433048" cy="709469"/>
          </a:xfrm>
        </p:spPr>
        <p:txBody>
          <a:bodyPr>
            <a:noAutofit/>
          </a:bodyPr>
          <a:lstStyle/>
          <a:p>
            <a:r>
              <a:rPr lang="en-IN" sz="3600" dirty="0"/>
              <a:t>Relation between Eigenvalues and Singular values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78E44E2-9BCF-4EE0-878F-DF43EBAC3501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623393" y="1076943"/>
                <a:ext cx="9000999" cy="48782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IN" sz="2600" dirty="0">
                    <a:solidFill>
                      <a:srgbClr val="0070C0"/>
                    </a:solidFill>
                    <a:latin typeface="Gill Sans"/>
                    <a:cs typeface="Times New Roman" pitchFamily="18" charset="0"/>
                  </a:rPr>
                  <a:t>Question: </a:t>
                </a:r>
                <a:r>
                  <a:rPr lang="en-IN" sz="2600" dirty="0">
                    <a:latin typeface="Gill Sans"/>
                    <a:cs typeface="Times New Roman" pitchFamily="18" charset="0"/>
                  </a:rPr>
                  <a:t>How to find a relation between eigenvalues and singular values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600" dirty="0">
                    <a:latin typeface="Gill Sans"/>
                    <a:cs typeface="Times New Roman" pitchFamily="18" charset="0"/>
                  </a:rPr>
                  <a:t> are defined only for square matrices?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600" dirty="0">
                    <a:latin typeface="Gill Sans"/>
                    <a:cs typeface="Times New Roman" pitchFamily="18" charset="0"/>
                  </a:rPr>
                  <a:t>Any matrix can be turned into a square matrix by multiplying with its transpose: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IN" sz="2600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𝑨</m:t>
                        </m:r>
                      </m:e>
                      <m:sup>
                        <m:r>
                          <a:rPr lang="en-IN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𝑇</m:t>
                        </m:r>
                      </m:sup>
                    </m:sSup>
                    <m:r>
                      <a:rPr lang="en-IN" sz="2600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𝑨</m:t>
                    </m:r>
                  </m:oMath>
                </a14:m>
                <a:r>
                  <a:rPr lang="en-US" sz="2600" dirty="0">
                    <a:latin typeface="Gill Sans"/>
                    <a:cs typeface="Times New Roman" pitchFamily="18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𝑨</m:t>
                    </m:r>
                    <m:sSup>
                      <m:sSupPr>
                        <m:ctrlPr>
                          <a:rPr lang="en-IN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IN" sz="2600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𝑨</m:t>
                        </m:r>
                      </m:e>
                      <m:sup>
                        <m:r>
                          <a:rPr lang="en-IN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600" dirty="0">
                    <a:latin typeface="Gill Sans"/>
                    <a:cs typeface="Times New Roman" pitchFamily="18" charset="0"/>
                  </a:rPr>
                  <a:t> (Symmetric matrices)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600" dirty="0">
                    <a:solidFill>
                      <a:srgbClr val="0070C0"/>
                    </a:solidFill>
                    <a:latin typeface="Gill Sans"/>
                    <a:cs typeface="Times New Roman" pitchFamily="18" charset="0"/>
                  </a:rPr>
                  <a:t>Note: </a:t>
                </a:r>
                <a:r>
                  <a:rPr lang="en-US" sz="2600" dirty="0">
                    <a:solidFill>
                      <a:schemeClr val="tx1"/>
                    </a:solidFill>
                    <a:latin typeface="Gill Sans"/>
                    <a:cs typeface="Times New Roman" pitchFamily="18" charset="0"/>
                  </a:rPr>
                  <a:t>Non-zero eigenvalues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IN" sz="2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𝑨</m:t>
                        </m:r>
                      </m:e>
                      <m:sup>
                        <m:r>
                          <a:rPr lang="en-IN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𝑇</m:t>
                        </m:r>
                      </m:sup>
                    </m:sSup>
                    <m:r>
                      <a:rPr lang="en-IN" sz="2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𝑨</m:t>
                    </m:r>
                  </m:oMath>
                </a14:m>
                <a:r>
                  <a:rPr lang="en-US" sz="2600" dirty="0">
                    <a:solidFill>
                      <a:schemeClr val="tx1"/>
                    </a:solidFill>
                    <a:latin typeface="Gill Sans"/>
                    <a:cs typeface="Times New Roman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2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𝑨</m:t>
                    </m:r>
                    <m:sSup>
                      <m:sSupPr>
                        <m:ctrlPr>
                          <a:rPr lang="en-IN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IN" sz="2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𝑨</m:t>
                        </m:r>
                      </m:e>
                      <m:sup>
                        <m:r>
                          <a:rPr lang="en-IN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600" dirty="0">
                    <a:solidFill>
                      <a:schemeClr val="tx1"/>
                    </a:solidFill>
                    <a:latin typeface="Gill Sans"/>
                    <a:cs typeface="Times New Roman" pitchFamily="18" charset="0"/>
                  </a:rPr>
                  <a:t> are the same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IN" sz="2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IN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IN" sz="2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𝑨𝒙</m:t>
                      </m:r>
                      <m:r>
                        <a:rPr lang="en-IN" sz="2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IN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𝜆</m:t>
                      </m:r>
                      <m:r>
                        <a:rPr lang="en-IN" sz="2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𝒙</m:t>
                      </m:r>
                    </m:oMath>
                  </m:oMathPara>
                </a14:m>
                <a:endParaRPr lang="en-IN" sz="2600" b="1" dirty="0">
                  <a:solidFill>
                    <a:schemeClr val="tx1"/>
                  </a:solidFill>
                  <a:latin typeface="Gill Sans"/>
                  <a:cs typeface="Times New Roman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𝑨</m:t>
                      </m:r>
                      <m:sSup>
                        <m:sSupPr>
                          <m:ctrlPr>
                            <a:rPr lang="en-IN" sz="2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IN" sz="2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IN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IN" sz="2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𝒚</m:t>
                      </m:r>
                      <m:r>
                        <a:rPr lang="en-IN" sz="2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IN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𝜆</m:t>
                      </m:r>
                      <m:r>
                        <a:rPr lang="en-IN" sz="2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𝒚</m:t>
                      </m:r>
                    </m:oMath>
                  </m:oMathPara>
                </a14:m>
                <a:endParaRPr lang="en-US" sz="2600" b="1" i="1" dirty="0">
                  <a:solidFill>
                    <a:schemeClr val="tx1"/>
                  </a:solidFill>
                  <a:latin typeface="Gill Sans"/>
                  <a:cs typeface="Times New Roman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𝑨𝒗</m:t>
                      </m:r>
                      <m:r>
                        <a:rPr lang="en-IN" sz="2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IN" sz="2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𝜎</m:t>
                      </m:r>
                      <m:r>
                        <a:rPr lang="en-IN" sz="2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𝒖</m:t>
                      </m:r>
                    </m:oMath>
                  </m:oMathPara>
                </a14:m>
                <a:endParaRPr lang="en-IN" sz="2600" b="1" dirty="0">
                  <a:solidFill>
                    <a:schemeClr val="tx1"/>
                  </a:solidFill>
                  <a:latin typeface="Gill Sans"/>
                  <a:cs typeface="Times New Roman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IN" sz="2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IN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IN" sz="2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𝒖</m:t>
                      </m:r>
                      <m:r>
                        <a:rPr lang="en-IN" sz="2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IN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𝜎</m:t>
                      </m:r>
                      <m:r>
                        <a:rPr lang="en-IN" sz="2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𝒗</m:t>
                      </m:r>
                    </m:oMath>
                  </m:oMathPara>
                </a14:m>
                <a:endParaRPr lang="en-IN" sz="2600" b="1" dirty="0">
                  <a:solidFill>
                    <a:schemeClr val="tx1"/>
                  </a:solidFill>
                  <a:latin typeface="Gill Sans"/>
                  <a:cs typeface="Times New Roman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IN" sz="2600" dirty="0">
                    <a:latin typeface="Gill Sans"/>
                    <a:cs typeface="Times New Roman" pitchFamily="18" charset="0"/>
                  </a:rPr>
                  <a:t>Eigenvalues and singular values are equal for a symmetric matrix</a:t>
                </a:r>
                <a:endParaRPr lang="en-US" sz="2600" dirty="0">
                  <a:solidFill>
                    <a:srgbClr val="0070C0"/>
                  </a:solidFill>
                  <a:latin typeface="Gill Sans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78E44E2-9BCF-4EE0-878F-DF43EBAC3501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3393" y="1076943"/>
                <a:ext cx="9000999" cy="4878259"/>
              </a:xfrm>
              <a:prstGeom prst="rect">
                <a:avLst/>
              </a:prstGeom>
              <a:blipFill>
                <a:blip r:embed="rId2"/>
                <a:stretch>
                  <a:fillRect l="-339" t="-1125" b="-2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E320D0C4-D350-44C6-9549-9CA7F6A6F410}"/>
                  </a:ext>
                </a:extLst>
              </p:cNvPr>
              <p:cNvSpPr/>
              <p:nvPr/>
            </p:nvSpPr>
            <p:spPr>
              <a:xfrm>
                <a:off x="4151784" y="5591760"/>
                <a:ext cx="2304256" cy="54168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6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IN" sz="26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6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sz="26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E320D0C4-D350-44C6-9549-9CA7F6A6F4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784" y="5591760"/>
                <a:ext cx="2304256" cy="54168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206B160-63CF-4425-B342-A75FB14930FB}"/>
                  </a:ext>
                </a:extLst>
              </p:cNvPr>
              <p:cNvSpPr/>
              <p:nvPr/>
            </p:nvSpPr>
            <p:spPr>
              <a:xfrm>
                <a:off x="9624392" y="2547711"/>
                <a:ext cx="2376264" cy="3041529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IN" sz="2200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Dimensions: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𝑨</m:t>
                      </m:r>
                      <m:r>
                        <a:rPr lang="en-IN" sz="2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 −</m:t>
                      </m:r>
                      <m:r>
                        <m:rPr>
                          <m:sty m:val="p"/>
                        </m:rPr>
                        <a:rPr lang="en-IN" sz="2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m</m:t>
                      </m:r>
                      <m:r>
                        <a:rPr lang="en-I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×</m:t>
                      </m:r>
                      <m:r>
                        <a:rPr lang="en-I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𝑛</m:t>
                      </m:r>
                    </m:oMath>
                  </m:oMathPara>
                </a14:m>
                <a:endParaRPr lang="en-IN" sz="2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IN" sz="2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I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IN" sz="2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𝑨</m:t>
                      </m:r>
                      <m:r>
                        <a:rPr lang="en-IN" sz="2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−</m:t>
                      </m:r>
                      <m:r>
                        <a:rPr lang="en-I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𝑛</m:t>
                      </m:r>
                      <m:r>
                        <a:rPr lang="en-I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×</m:t>
                      </m:r>
                      <m:r>
                        <a:rPr lang="en-I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𝑛</m:t>
                      </m:r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𝑨</m:t>
                      </m:r>
                      <m:sSup>
                        <m:sSupPr>
                          <m:ctrlPr>
                            <a:rPr lang="en-IN" sz="2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IN" sz="2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I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IN" sz="2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−</m:t>
                      </m:r>
                      <m:r>
                        <a:rPr lang="en-I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𝑚</m:t>
                      </m:r>
                      <m:r>
                        <a:rPr lang="en-I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×</m:t>
                      </m:r>
                      <m:r>
                        <a:rPr lang="en-I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𝑚</m:t>
                      </m:r>
                    </m:oMath>
                  </m:oMathPara>
                </a14:m>
                <a:endParaRPr lang="en-IN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Times New Roman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IN" sz="2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𝒙</m:t>
                          </m:r>
                        </m:e>
                        <m:sub>
                          <m:r>
                            <a:rPr lang="en-IN" sz="2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𝒊</m:t>
                          </m:r>
                        </m:sub>
                      </m:sSub>
                      <m:r>
                        <a:rPr lang="en-I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r>
                        <a:rPr lang="en-I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𝑛</m:t>
                      </m:r>
                      <m:r>
                        <a:rPr lang="en-I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×1</m:t>
                      </m:r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IN" sz="2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𝒚</m:t>
                          </m:r>
                        </m:e>
                        <m:sub>
                          <m:r>
                            <a:rPr lang="en-IN" sz="2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𝒊</m:t>
                          </m:r>
                        </m:sub>
                      </m:sSub>
                      <m:r>
                        <a:rPr lang="en-I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r>
                        <a:rPr lang="en-I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𝑚</m:t>
                      </m:r>
                      <m:r>
                        <a:rPr lang="en-I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×1</m:t>
                      </m:r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IN" sz="2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𝒖</m:t>
                          </m:r>
                        </m:e>
                        <m:sub>
                          <m:r>
                            <a:rPr lang="en-IN" sz="2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𝒊</m:t>
                          </m:r>
                        </m:sub>
                      </m:sSub>
                      <m:r>
                        <a:rPr lang="en-I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r>
                        <a:rPr lang="en-I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𝑚</m:t>
                      </m:r>
                      <m:r>
                        <a:rPr lang="en-I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×1</m:t>
                      </m:r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IN" sz="2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𝒗</m:t>
                          </m:r>
                        </m:e>
                        <m:sub>
                          <m:r>
                            <a:rPr lang="en-I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I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r>
                        <a:rPr lang="en-I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𝑛</m:t>
                      </m:r>
                      <m:r>
                        <a:rPr lang="en-I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×1</m:t>
                      </m:r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lnSpc>
                    <a:spcPct val="100000"/>
                  </a:lnSpc>
                </a:pPr>
                <a:endParaRPr lang="en-US" sz="2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206B160-63CF-4425-B342-A75FB1493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4392" y="2547711"/>
                <a:ext cx="2376264" cy="30415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3348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4" y="193329"/>
            <a:ext cx="9865096" cy="709469"/>
          </a:xfrm>
        </p:spPr>
        <p:txBody>
          <a:bodyPr>
            <a:noAutofit/>
          </a:bodyPr>
          <a:lstStyle/>
          <a:p>
            <a:r>
              <a:rPr lang="en-IN" sz="3600" dirty="0"/>
              <a:t>Relation between Eigenvectors and Singular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78E44E2-9BCF-4EE0-878F-DF43EBAC3501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623392" y="980728"/>
                <a:ext cx="9001000" cy="5036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IN" sz="2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IN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IN" sz="2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𝑨𝒙</m:t>
                      </m:r>
                      <m:r>
                        <a:rPr lang="en-IN" sz="2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IN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𝜆</m:t>
                      </m:r>
                      <m:r>
                        <a:rPr lang="en-IN" sz="2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𝒙</m:t>
                      </m:r>
                    </m:oMath>
                  </m:oMathPara>
                </a14:m>
                <a:endParaRPr lang="en-IN" sz="2600" b="1" dirty="0">
                  <a:solidFill>
                    <a:schemeClr val="tx1"/>
                  </a:solidFill>
                  <a:latin typeface="Gill Sans"/>
                  <a:cs typeface="Times New Roman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𝑨</m:t>
                      </m:r>
                      <m:sSup>
                        <m:sSupPr>
                          <m:ctrlPr>
                            <a:rPr lang="en-IN" sz="2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IN" sz="2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IN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IN" sz="2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𝒚</m:t>
                      </m:r>
                      <m:r>
                        <a:rPr lang="en-IN" sz="2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IN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𝜆</m:t>
                      </m:r>
                      <m:r>
                        <a:rPr lang="en-IN" sz="2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𝒚</m:t>
                      </m:r>
                    </m:oMath>
                  </m:oMathPara>
                </a14:m>
                <a:endParaRPr lang="en-US" sz="2600" b="1" i="1" dirty="0">
                  <a:solidFill>
                    <a:schemeClr val="tx1"/>
                  </a:solidFill>
                  <a:latin typeface="Gill Sans"/>
                  <a:cs typeface="Times New Roman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𝑨𝒗</m:t>
                      </m:r>
                      <m:r>
                        <a:rPr lang="en-IN" sz="2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IN" sz="2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𝜎</m:t>
                      </m:r>
                      <m:r>
                        <a:rPr lang="en-IN" sz="2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𝒖</m:t>
                      </m:r>
                    </m:oMath>
                  </m:oMathPara>
                </a14:m>
                <a:endParaRPr lang="en-IN" sz="2600" b="1" dirty="0">
                  <a:solidFill>
                    <a:schemeClr val="tx1"/>
                  </a:solidFill>
                  <a:latin typeface="Gill Sans"/>
                  <a:cs typeface="Times New Roman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IN" sz="2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IN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IN" sz="2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𝒖</m:t>
                      </m:r>
                      <m:r>
                        <a:rPr lang="en-IN" sz="2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IN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𝜎</m:t>
                      </m:r>
                      <m:r>
                        <a:rPr lang="en-IN" sz="2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𝒗</m:t>
                      </m:r>
                    </m:oMath>
                  </m:oMathPara>
                </a14:m>
                <a:endParaRPr lang="en-IN" sz="2600" b="1" dirty="0">
                  <a:solidFill>
                    <a:schemeClr val="tx1"/>
                  </a:solidFill>
                  <a:latin typeface="Gill Sans"/>
                  <a:cs typeface="Times New Roman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IN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IN" sz="2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𝑨</m:t>
                        </m:r>
                      </m:e>
                      <m:sup>
                        <m:r>
                          <a:rPr lang="en-IN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𝑇</m:t>
                        </m:r>
                      </m:sup>
                    </m:sSup>
                    <m:r>
                      <a:rPr lang="en-IN" sz="2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𝑨</m:t>
                    </m:r>
                  </m:oMath>
                </a14:m>
                <a:r>
                  <a:rPr lang="en-IN" sz="2600" b="1" dirty="0">
                    <a:solidFill>
                      <a:schemeClr val="tx1"/>
                    </a:solidFill>
                    <a:latin typeface="Gill Sans"/>
                    <a:cs typeface="Times New Roman" pitchFamily="18" charset="0"/>
                  </a:rPr>
                  <a:t> </a:t>
                </a:r>
                <a:r>
                  <a:rPr lang="en-IN" sz="2600" dirty="0">
                    <a:solidFill>
                      <a:schemeClr val="tx1"/>
                    </a:solidFill>
                    <a:latin typeface="Gill Sans"/>
                    <a:cs typeface="Times New Roman" pitchFamily="18" charset="0"/>
                  </a:rPr>
                  <a:t>is symmetric and hence its eigenvectors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400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  <a:cs typeface="Times New Roman" pitchFamily="18" charset="0"/>
                      </a:rPr>
                      <m:t>,…,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400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</m:t>
                        </m:r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IN" sz="2600" dirty="0">
                    <a:solidFill>
                      <a:schemeClr val="tx1"/>
                    </a:solidFill>
                    <a:latin typeface="Gill Sans"/>
                    <a:cs typeface="Times New Roman" pitchFamily="18" charset="0"/>
                  </a:rPr>
                  <a:t>are orthogonal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IN" sz="28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𝑨</m:t>
                    </m:r>
                    <m:sSup>
                      <m:sSupPr>
                        <m:ctrlPr>
                          <a:rPr lang="en-IN" sz="2800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IN" sz="2800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𝑨</m:t>
                        </m:r>
                      </m:e>
                      <m:sup>
                        <m:r>
                          <a:rPr lang="en-IN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𝑇</m:t>
                        </m:r>
                      </m:sup>
                    </m:sSup>
                    <m:r>
                      <a:rPr lang="en-IN" sz="28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IN" sz="2600" dirty="0">
                    <a:solidFill>
                      <a:schemeClr val="tx1"/>
                    </a:solidFill>
                    <a:latin typeface="Gill Sans"/>
                    <a:cs typeface="Times New Roman" pitchFamily="18" charset="0"/>
                  </a:rPr>
                  <a:t>is symmetric and hence its eigenvectors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400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𝒚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  <a:cs typeface="Times New Roman" pitchFamily="18" charset="0"/>
                      </a:rPr>
                      <m:t>,…,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400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𝒚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𝑛</m:t>
                        </m:r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IN" sz="2600" dirty="0">
                    <a:solidFill>
                      <a:schemeClr val="tx1"/>
                    </a:solidFill>
                    <a:latin typeface="Gill Sans"/>
                    <a:cs typeface="Times New Roman" pitchFamily="18" charset="0"/>
                  </a:rPr>
                  <a:t>are orthogonal</a:t>
                </a:r>
              </a:p>
              <a:p>
                <a:pPr>
                  <a:lnSpc>
                    <a:spcPct val="100000"/>
                  </a:lnSpc>
                </a:pPr>
                <a:r>
                  <a:rPr lang="en-IN" sz="2600" dirty="0">
                    <a:latin typeface="Gill Sans"/>
                    <a:cs typeface="Times New Roman" pitchFamily="18" charset="0"/>
                  </a:rPr>
                  <a:t>Also, singular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600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𝒖</m:t>
                        </m:r>
                      </m:e>
                      <m:sub>
                        <m:r>
                          <a:rPr lang="en-IN" sz="2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IN" sz="2600" i="1"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600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𝒖</m:t>
                        </m:r>
                      </m:e>
                      <m:sub>
                        <m:r>
                          <a:rPr lang="en-IN" sz="2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IN" sz="2600" i="1"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r>
                      <a:rPr lang="en-IN" sz="2400" i="1">
                        <a:latin typeface="Cambria Math" panose="02040503050406030204" pitchFamily="18" charset="0"/>
                        <a:cs typeface="Times New Roman" pitchFamily="18" charset="0"/>
                      </a:rPr>
                      <m:t>…</m:t>
                    </m:r>
                  </m:oMath>
                </a14:m>
                <a:r>
                  <a:rPr lang="en-IN" sz="2600" dirty="0">
                    <a:solidFill>
                      <a:schemeClr val="tx1"/>
                    </a:solidFill>
                    <a:latin typeface="Gill Sans"/>
                    <a:cs typeface="Times New Roman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600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𝒗</m:t>
                        </m:r>
                      </m:e>
                      <m:sub>
                        <m:r>
                          <a:rPr lang="en-IN" sz="2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IN" sz="2600" i="1"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600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𝒗</m:t>
                        </m:r>
                      </m:e>
                      <m:sub>
                        <m:r>
                          <a:rPr lang="en-IN" sz="2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  <a:cs typeface="Times New Roman" pitchFamily="18" charset="0"/>
                      </a:rPr>
                      <m:t>,…</m:t>
                    </m:r>
                  </m:oMath>
                </a14:m>
                <a:r>
                  <a:rPr lang="en-IN" sz="2600" dirty="0">
                    <a:solidFill>
                      <a:schemeClr val="tx1"/>
                    </a:solidFill>
                    <a:latin typeface="Gill Sans"/>
                    <a:cs typeface="Times New Roman" pitchFamily="18" charset="0"/>
                  </a:rPr>
                  <a:t> are orthogonal</a:t>
                </a:r>
              </a:p>
              <a:p>
                <a:pPr>
                  <a:lnSpc>
                    <a:spcPct val="100000"/>
                  </a:lnSpc>
                </a:pPr>
                <a:r>
                  <a:rPr lang="en-IN" sz="2600" dirty="0">
                    <a:latin typeface="Gill Sans"/>
                    <a:cs typeface="Times New Roman" pitchFamily="18" charset="0"/>
                  </a:rPr>
                  <a:t>It can be shown that direction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600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2600" dirty="0">
                    <a:solidFill>
                      <a:schemeClr val="tx1"/>
                    </a:solidFill>
                    <a:latin typeface="Gill Sans"/>
                    <a:cs typeface="Times New Roman" pitchFamily="18" charset="0"/>
                  </a:rPr>
                  <a:t> is same as that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𝒗</m:t>
                        </m:r>
                      </m:e>
                      <m:sub>
                        <m:r>
                          <a:rPr lang="en-IN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2600" dirty="0">
                    <a:solidFill>
                      <a:schemeClr val="tx1"/>
                    </a:solidFill>
                    <a:latin typeface="Gill Sans"/>
                    <a:cs typeface="Times New Roman" pitchFamily="18" charset="0"/>
                  </a:rPr>
                  <a:t> and direction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𝒚</m:t>
                        </m:r>
                      </m:e>
                      <m:sub>
                        <m:r>
                          <a:rPr lang="en-IN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2600" dirty="0">
                    <a:solidFill>
                      <a:schemeClr val="tx1"/>
                    </a:solidFill>
                    <a:latin typeface="Gill Sans"/>
                    <a:cs typeface="Times New Roman" pitchFamily="18" charset="0"/>
                  </a:rPr>
                  <a:t> is same as that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𝒖</m:t>
                        </m:r>
                      </m:e>
                      <m:sub>
                        <m:r>
                          <a:rPr lang="en-IN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IN" sz="2600" dirty="0">
                  <a:solidFill>
                    <a:schemeClr val="tx1"/>
                  </a:solidFill>
                  <a:latin typeface="Gill Sans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78E44E2-9BCF-4EE0-878F-DF43EBAC3501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3392" y="980728"/>
                <a:ext cx="9001000" cy="5036250"/>
              </a:xfrm>
              <a:prstGeom prst="rect">
                <a:avLst/>
              </a:prstGeom>
              <a:blipFill>
                <a:blip r:embed="rId2"/>
                <a:stretch>
                  <a:fillRect l="-339" b="-2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4D747A6-7324-4377-A03B-F487AE53E8B6}"/>
                  </a:ext>
                </a:extLst>
              </p:cNvPr>
              <p:cNvSpPr/>
              <p:nvPr/>
            </p:nvSpPr>
            <p:spPr>
              <a:xfrm>
                <a:off x="9624392" y="2547711"/>
                <a:ext cx="2376264" cy="3041529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IN" sz="2200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Dimensions: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𝑨</m:t>
                      </m:r>
                      <m:r>
                        <a:rPr lang="en-IN" sz="2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 −</m:t>
                      </m:r>
                      <m:r>
                        <m:rPr>
                          <m:sty m:val="p"/>
                        </m:rPr>
                        <a:rPr lang="en-IN" sz="2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m</m:t>
                      </m:r>
                      <m:r>
                        <a:rPr lang="en-I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×</m:t>
                      </m:r>
                      <m:r>
                        <a:rPr lang="en-I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𝑛</m:t>
                      </m:r>
                    </m:oMath>
                  </m:oMathPara>
                </a14:m>
                <a:endParaRPr lang="en-IN" sz="2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IN" sz="2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I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IN" sz="2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𝑨</m:t>
                      </m:r>
                      <m:r>
                        <a:rPr lang="en-IN" sz="2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−</m:t>
                      </m:r>
                      <m:r>
                        <a:rPr lang="en-I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𝑛</m:t>
                      </m:r>
                      <m:r>
                        <a:rPr lang="en-I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×</m:t>
                      </m:r>
                      <m:r>
                        <a:rPr lang="en-I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𝑛</m:t>
                      </m:r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𝑨</m:t>
                      </m:r>
                      <m:sSup>
                        <m:sSupPr>
                          <m:ctrlPr>
                            <a:rPr lang="en-IN" sz="2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IN" sz="2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I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IN" sz="2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−</m:t>
                      </m:r>
                      <m:r>
                        <a:rPr lang="en-I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𝑚</m:t>
                      </m:r>
                      <m:r>
                        <a:rPr lang="en-I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×</m:t>
                      </m:r>
                      <m:r>
                        <a:rPr lang="en-I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𝑚</m:t>
                      </m:r>
                    </m:oMath>
                  </m:oMathPara>
                </a14:m>
                <a:endParaRPr lang="en-IN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Times New Roman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IN" sz="2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𝒙</m:t>
                          </m:r>
                        </m:e>
                        <m:sub>
                          <m:r>
                            <a:rPr lang="en-IN" sz="2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𝒊</m:t>
                          </m:r>
                        </m:sub>
                      </m:sSub>
                      <m:r>
                        <a:rPr lang="en-I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r>
                        <a:rPr lang="en-I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𝑛</m:t>
                      </m:r>
                      <m:r>
                        <a:rPr lang="en-I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×1</m:t>
                      </m:r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IN" sz="2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𝒚</m:t>
                          </m:r>
                        </m:e>
                        <m:sub>
                          <m:r>
                            <a:rPr lang="en-IN" sz="2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𝒊</m:t>
                          </m:r>
                        </m:sub>
                      </m:sSub>
                      <m:r>
                        <a:rPr lang="en-I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r>
                        <a:rPr lang="en-I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𝑚</m:t>
                      </m:r>
                      <m:r>
                        <a:rPr lang="en-I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×1</m:t>
                      </m:r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IN" sz="2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𝒖</m:t>
                          </m:r>
                        </m:e>
                        <m:sub>
                          <m:r>
                            <a:rPr lang="en-IN" sz="2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𝒊</m:t>
                          </m:r>
                        </m:sub>
                      </m:sSub>
                      <m:r>
                        <a:rPr lang="en-I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r>
                        <a:rPr lang="en-I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𝑚</m:t>
                      </m:r>
                      <m:r>
                        <a:rPr lang="en-I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×1</m:t>
                      </m:r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IN" sz="2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𝒗</m:t>
                          </m:r>
                        </m:e>
                        <m:sub>
                          <m:r>
                            <a:rPr lang="en-I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I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r>
                        <a:rPr lang="en-I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𝑛</m:t>
                      </m:r>
                      <m:r>
                        <a:rPr lang="en-I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×1</m:t>
                      </m:r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lnSpc>
                    <a:spcPct val="100000"/>
                  </a:lnSpc>
                </a:pPr>
                <a:endParaRPr lang="en-US" sz="2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4D747A6-7324-4377-A03B-F487AE53E8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4392" y="2547711"/>
                <a:ext cx="2376264" cy="30415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889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1" y="2667001"/>
            <a:ext cx="10714191" cy="1524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0" y="2781300"/>
            <a:ext cx="8128000" cy="1295400"/>
          </a:xfrm>
          <a:effectLst>
            <a:outerShdw dist="2540000" dir="21540000" sx="1000" sy="1000" algn="ctr" rotWithShape="0">
              <a:srgbClr val="000000"/>
            </a:outerShdw>
          </a:effectLst>
        </p:spPr>
        <p:txBody>
          <a:bodyPr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000" dirty="0"/>
              <a:t>Singular Value Decomposition</a:t>
            </a:r>
          </a:p>
        </p:txBody>
      </p:sp>
    </p:spTree>
    <p:extLst>
      <p:ext uri="{BB962C8B-B14F-4D97-AF65-F5344CB8AC3E}">
        <p14:creationId xmlns:p14="http://schemas.microsoft.com/office/powerpoint/2010/main" val="28463314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260" y="90987"/>
            <a:ext cx="10515600" cy="1033757"/>
          </a:xfrm>
        </p:spPr>
        <p:txBody>
          <a:bodyPr>
            <a:normAutofit/>
          </a:bodyPr>
          <a:lstStyle/>
          <a:p>
            <a:r>
              <a:rPr lang="en-US" sz="3600" dirty="0">
                <a:cs typeface="Times New Roman" pitchFamily="18" charset="0"/>
              </a:rPr>
              <a:t>Singular Value Decomposition (SVD)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87388" y="1124744"/>
                <a:ext cx="11017224" cy="5256584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n-US" sz="2600" dirty="0">
                    <a:latin typeface="Gill Sans"/>
                    <a:cs typeface="Times New Roman" pitchFamily="18" charset="0"/>
                  </a:rPr>
                  <a:t>SVD is a generalization of EVD to any matrix </a:t>
                </a:r>
              </a:p>
              <a:p>
                <a:pPr algn="just"/>
                <a:r>
                  <a:rPr lang="en-US" sz="2600" dirty="0">
                    <a:latin typeface="Gill Sans"/>
                    <a:cs typeface="Times New Roman" pitchFamily="18" charset="0"/>
                  </a:rPr>
                  <a:t>SVD is a very powerful technique useful in many applications</a:t>
                </a:r>
              </a:p>
              <a:p>
                <a:pPr algn="just"/>
                <a:r>
                  <a:rPr lang="en-US" sz="2600" dirty="0">
                    <a:latin typeface="Gill Sans"/>
                    <a:cs typeface="Times New Roman" pitchFamily="18" charset="0"/>
                  </a:rPr>
                  <a:t>Any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𝑚</m:t>
                    </m:r>
                    <m:r>
                      <a:rPr lang="en-IN" sz="2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×</m:t>
                    </m:r>
                    <m:r>
                      <a:rPr lang="en-IN" sz="2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𝑛</m:t>
                    </m:r>
                  </m:oMath>
                </a14:m>
                <a:r>
                  <a:rPr lang="en-US" sz="2600" dirty="0">
                    <a:latin typeface="Gill Sans"/>
                    <a:cs typeface="Times New Roman" pitchFamily="18" charset="0"/>
                  </a:rPr>
                  <a:t> matrix </a:t>
                </a:r>
                <a14:m>
                  <m:oMath xmlns:m="http://schemas.openxmlformats.org/officeDocument/2006/math">
                    <m:r>
                      <a:rPr lang="en-US" sz="2600" b="1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𝑨</m:t>
                    </m:r>
                  </m:oMath>
                </a14:m>
                <a:r>
                  <a:rPr lang="en-US" sz="2600" dirty="0">
                    <a:latin typeface="Gill Sans"/>
                    <a:cs typeface="Times New Roman" pitchFamily="18" charset="0"/>
                  </a:rPr>
                  <a:t> can be factorized into three matrices based on singular values and singular vectors</a:t>
                </a:r>
              </a:p>
              <a:p>
                <a:pPr algn="just">
                  <a:buNone/>
                </a:pPr>
                <a:endParaRPr lang="en-US" sz="2600" dirty="0">
                  <a:latin typeface="Gill Sans"/>
                  <a:cs typeface="Times New Roman" pitchFamily="18" charset="0"/>
                </a:endParaRPr>
              </a:p>
              <a:p>
                <a:pPr algn="just">
                  <a:buNone/>
                </a:pPr>
                <a:r>
                  <a:rPr lang="en-US" sz="2600" dirty="0">
                    <a:latin typeface="Gill Sans"/>
                    <a:cs typeface="Times New Roman" pitchFamily="18" charset="0"/>
                  </a:rPr>
                  <a:t> 	 	      </a:t>
                </a:r>
              </a:p>
              <a:p>
                <a:pPr algn="just"/>
                <a:r>
                  <a:rPr lang="en-US" sz="2600" dirty="0">
                    <a:solidFill>
                      <a:srgbClr val="0070C0"/>
                    </a:solidFill>
                    <a:latin typeface="Gill Sans"/>
                    <a:cs typeface="Times New Roman" pitchFamily="18" charset="0"/>
                  </a:rPr>
                  <a:t>Columns of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𝑼</m:t>
                    </m:r>
                  </m:oMath>
                </a14:m>
                <a:r>
                  <a:rPr lang="en-US" sz="2600" dirty="0">
                    <a:solidFill>
                      <a:srgbClr val="0070C0"/>
                    </a:solidFill>
                    <a:latin typeface="Gill Sans"/>
                    <a:cs typeface="Times New Roman" pitchFamily="18" charset="0"/>
                  </a:rPr>
                  <a:t>: </a:t>
                </a:r>
                <a:r>
                  <a:rPr lang="en-US" sz="2600" dirty="0">
                    <a:latin typeface="Gill Sans"/>
                    <a:cs typeface="Times New Roman" pitchFamily="18" charset="0"/>
                  </a:rPr>
                  <a:t>Left singular vectors </a:t>
                </a:r>
                <a14:m>
                  <m:oMath xmlns:m="http://schemas.openxmlformats.org/officeDocument/2006/math">
                    <m:r>
                      <a:rPr lang="en-US" sz="2600" b="1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𝒖</m:t>
                    </m:r>
                  </m:oMath>
                </a14:m>
                <a:r>
                  <a:rPr lang="en-US" sz="2600" dirty="0">
                    <a:latin typeface="Gill Sans"/>
                    <a:cs typeface="Times New Roman" pitchFamily="18" charset="0"/>
                  </a:rPr>
                  <a:t> (or) eigenvectors of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𝑨</m:t>
                    </m:r>
                    <m:sSup>
                      <m:sSupPr>
                        <m:ctrlPr>
                          <a:rPr lang="en-IN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IN" sz="2600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𝑨</m:t>
                        </m:r>
                      </m:e>
                      <m:sup>
                        <m:r>
                          <a:rPr lang="en-IN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600" dirty="0">
                    <a:latin typeface="Gill Sans"/>
                    <a:cs typeface="Times New Roman" pitchFamily="18" charset="0"/>
                  </a:rPr>
                  <a:t> </a:t>
                </a:r>
              </a:p>
              <a:p>
                <a:pPr algn="just"/>
                <a:r>
                  <a:rPr lang="en-US" sz="2600" dirty="0">
                    <a:solidFill>
                      <a:srgbClr val="0070C0"/>
                    </a:solidFill>
                    <a:latin typeface="Gill Sans"/>
                    <a:cs typeface="Times New Roman" pitchFamily="18" charset="0"/>
                  </a:rPr>
                  <a:t>Columns of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𝑽</m:t>
                    </m:r>
                  </m:oMath>
                </a14:m>
                <a:r>
                  <a:rPr lang="en-US" sz="2600" dirty="0">
                    <a:solidFill>
                      <a:srgbClr val="0070C0"/>
                    </a:solidFill>
                    <a:latin typeface="Gill Sans"/>
                    <a:cs typeface="Times New Roman" pitchFamily="18" charset="0"/>
                  </a:rPr>
                  <a:t>: </a:t>
                </a:r>
                <a:r>
                  <a:rPr lang="en-US" sz="2600" dirty="0">
                    <a:latin typeface="Gill Sans"/>
                    <a:cs typeface="Times New Roman" pitchFamily="18" charset="0"/>
                  </a:rPr>
                  <a:t>Right singular vectors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𝒗</m:t>
                    </m:r>
                  </m:oMath>
                </a14:m>
                <a:r>
                  <a:rPr lang="en-US" sz="2600" dirty="0">
                    <a:latin typeface="Gill Sans"/>
                    <a:cs typeface="Times New Roman" pitchFamily="18" charset="0"/>
                  </a:rPr>
                  <a:t> (or) eigenvectors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600" b="1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600" b="1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𝑨</m:t>
                        </m:r>
                      </m:e>
                      <m:sup>
                        <m:r>
                          <a:rPr lang="en-IN" sz="26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𝑇</m:t>
                        </m:r>
                      </m:sup>
                    </m:sSup>
                    <m:r>
                      <a:rPr lang="en-IN" sz="2600" b="1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𝑨</m:t>
                    </m:r>
                  </m:oMath>
                </a14:m>
                <a:r>
                  <a:rPr lang="en-US" sz="2600" dirty="0">
                    <a:latin typeface="Gill Sans"/>
                    <a:cs typeface="Times New Roman" pitchFamily="18" charset="0"/>
                  </a:rPr>
                  <a:t> </a:t>
                </a:r>
              </a:p>
              <a:p>
                <a:pPr algn="just"/>
                <a:r>
                  <a:rPr lang="en-US" sz="2600" dirty="0">
                    <a:latin typeface="Gill Sans"/>
                    <a:cs typeface="Times New Roman" pitchFamily="18" charset="0"/>
                  </a:rPr>
                  <a:t>Matrix </a:t>
                </a:r>
                <a14:m>
                  <m:oMath xmlns:m="http://schemas.openxmlformats.org/officeDocument/2006/math">
                    <m:r>
                      <a:rPr lang="en-US" sz="2600" b="1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𝑺</m:t>
                    </m:r>
                  </m:oMath>
                </a14:m>
                <a:r>
                  <a:rPr lang="en-US" sz="2600" dirty="0">
                    <a:latin typeface="Gill Sans"/>
                    <a:cs typeface="Times New Roman" pitchFamily="18" charset="0"/>
                  </a:rPr>
                  <a:t> has singular values of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𝑨</m:t>
                    </m:r>
                  </m:oMath>
                </a14:m>
                <a:r>
                  <a:rPr lang="en-US" sz="2600" dirty="0">
                    <a:latin typeface="Gill Sans"/>
                    <a:cs typeface="Times New Roman" pitchFamily="18" charset="0"/>
                  </a:rPr>
                  <a:t> along the main diagonal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7388" y="1124744"/>
                <a:ext cx="11017224" cy="5256584"/>
              </a:xfrm>
              <a:blipFill>
                <a:blip r:embed="rId2"/>
                <a:stretch>
                  <a:fillRect l="-277" t="-1856" r="-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7BCAD7A5-A634-41D6-B037-DAAADBADCDA8}"/>
                  </a:ext>
                </a:extLst>
              </p:cNvPr>
              <p:cNvSpPr/>
              <p:nvPr/>
            </p:nvSpPr>
            <p:spPr>
              <a:xfrm>
                <a:off x="4295800" y="3068960"/>
                <a:ext cx="4104456" cy="57606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8255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I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𝑚</m:t>
                          </m:r>
                          <m:r>
                            <a:rPr lang="en-I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×</m:t>
                          </m:r>
                          <m:r>
                            <a:rPr lang="en-I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 </m:t>
                      </m:r>
                      <m:r>
                        <a:rPr lang="en-IN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I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𝑚</m:t>
                          </m:r>
                          <m:r>
                            <a:rPr lang="en-I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×</m:t>
                          </m:r>
                          <m:r>
                            <a:rPr lang="en-I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IN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I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𝑚</m:t>
                          </m:r>
                          <m:r>
                            <a:rPr lang="en-I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×</m:t>
                          </m:r>
                          <m:r>
                            <a:rPr lang="en-I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</m:sub>
                      </m:sSub>
                      <m:sSubSup>
                        <m:sSubSupPr>
                          <m:ctrlPr>
                            <a:rPr lang="en-IN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SupPr>
                        <m:e>
                          <m:r>
                            <a:rPr lang="en-IN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I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I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×</m:t>
                          </m:r>
                          <m:r>
                            <a:rPr lang="en-I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I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𝑇</m:t>
                          </m:r>
                          <m:r>
                            <a:rPr lang="en-IN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IN" sz="2400" b="1" dirty="0"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7BCAD7A5-A634-41D6-B037-DAAADBADCD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800" y="3068960"/>
                <a:ext cx="4104456" cy="57606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cs typeface="Times New Roman" pitchFamily="18" charset="0"/>
              </a:rPr>
              <a:t>Singular Value Decomposition -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6792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Example:</a:t>
                </a:r>
              </a:p>
              <a:p>
                <a:pPr>
                  <a:buNone/>
                </a:pPr>
                <a:r>
                  <a:rPr lang="en-US" sz="2400" dirty="0">
                    <a:latin typeface="Symbol" pitchFamily="18" charset="2"/>
                    <a:cs typeface="Times New Roman" pitchFamily="18" charset="0"/>
                  </a:rPr>
                  <a:t>	</a:t>
                </a:r>
              </a:p>
              <a:p>
                <a:pPr>
                  <a:buNone/>
                </a:pPr>
                <a:r>
                  <a:rPr lang="en-US" sz="2400" dirty="0">
                    <a:latin typeface="Symbol" pitchFamily="18" charset="2"/>
                    <a:cs typeface="Times New Roman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IN" sz="2400" b="1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𝑨</m:t>
                    </m:r>
                    <m:r>
                      <a:rPr lang="en-IN" sz="2400" b="0" i="0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</m:oMath>
                </a14:m>
                <a:endParaRPr lang="en-US" sz="2400" dirty="0">
                  <a:latin typeface="Symbol" pitchFamily="18" charset="2"/>
                  <a:cs typeface="Times New Roman" pitchFamily="18" charset="0"/>
                </a:endParaRPr>
              </a:p>
              <a:p>
                <a:pPr>
                  <a:buNone/>
                </a:pPr>
                <a:endParaRPr lang="en-US" sz="2400" dirty="0">
                  <a:latin typeface="Symbol" pitchFamily="18" charset="2"/>
                  <a:cs typeface="Times New Roman" pitchFamily="18" charset="0"/>
                </a:endParaRPr>
              </a:p>
              <a:p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SVD of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is given by:</a:t>
                </a:r>
              </a:p>
              <a:p>
                <a:pPr>
                  <a:buNone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	</a:t>
                </a:r>
              </a:p>
              <a:p>
                <a:pPr>
                  <a:buNone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𝑨</m:t>
                    </m:r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= 						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6792"/>
                <a:ext cx="10515600" cy="4351338"/>
              </a:xfrm>
              <a:blipFill>
                <a:blip r:embed="rId3"/>
                <a:stretch>
                  <a:fillRect l="-23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1919536" y="3732461"/>
            <a:ext cx="5328592" cy="2504851"/>
            <a:chOff x="2483768" y="2955925"/>
            <a:chExt cx="4897438" cy="2057251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674820" name="Object 4"/>
                <p:cNvGraphicFramePr>
                  <a:graphicFrameLocks noChangeAspect="1"/>
                </p:cNvGraphicFramePr>
                <p:nvPr/>
              </p:nvGraphicFramePr>
              <p:xfrm>
                <a:off x="2483768" y="2955925"/>
                <a:ext cx="4897438" cy="11938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4" imgW="3504960" imgH="711000" progId="Equation.3">
                        <p:embed/>
                      </p:oleObj>
                    </mc:Choice>
                    <mc:Fallback>
                      <p:oleObj name="Equation" r:id="rId4" imgW="3504960" imgH="711000" progId="Equation.3">
                        <p:embed/>
                        <p:pic>
                          <p:nvPicPr>
                            <p:cNvPr id="674820" name="Object 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483768" y="2955925"/>
                              <a:ext cx="4897438" cy="11938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674820" name="Object 4"/>
                <p:cNvGraphicFramePr>
                  <a:graphicFrameLocks noChangeAspect="1"/>
                </p:cNvGraphicFramePr>
                <p:nvPr/>
              </p:nvGraphicFramePr>
              <p:xfrm>
                <a:off x="2483768" y="2955925"/>
                <a:ext cx="4897438" cy="11938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3162" name="Equation" r:id="rId6" imgW="3504960" imgH="711000" progId="Equation.3">
                        <p:embed/>
                      </p:oleObj>
                    </mc:Choice>
                    <mc:Fallback>
                      <p:oleObj name="Equation" r:id="rId6" imgW="3504960" imgH="711000" progId="Equation.3">
                        <p:embed/>
                        <p:pic>
                          <p:nvPicPr>
                            <p:cNvPr id="674820" name="Object 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483768" y="2955925"/>
                              <a:ext cx="4897438" cy="11938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sp>
          <p:nvSpPr>
            <p:cNvPr id="6" name="Left Brace 5"/>
            <p:cNvSpPr/>
            <p:nvPr/>
          </p:nvSpPr>
          <p:spPr>
            <a:xfrm rot="16200000">
              <a:off x="2627784" y="4109010"/>
              <a:ext cx="360040" cy="504056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Left Brace 6"/>
            <p:cNvSpPr/>
            <p:nvPr/>
          </p:nvSpPr>
          <p:spPr>
            <a:xfrm rot="16200000">
              <a:off x="5148064" y="3645025"/>
              <a:ext cx="360040" cy="1368152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Left Brace 7"/>
            <p:cNvSpPr/>
            <p:nvPr/>
          </p:nvSpPr>
          <p:spPr>
            <a:xfrm rot="16200000">
              <a:off x="3635896" y="3820978"/>
              <a:ext cx="360040" cy="1080120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27784" y="4613066"/>
              <a:ext cx="3600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U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3635896" y="4613066"/>
                  <a:ext cx="360040" cy="3286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000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𝑺</m:t>
                        </m:r>
                      </m:oMath>
                    </m:oMathPara>
                  </a14:m>
                  <a:endParaRPr lang="en-US" sz="2000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5896" y="4613066"/>
                  <a:ext cx="360040" cy="32861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TextBox 10"/>
            <p:cNvSpPr txBox="1"/>
            <p:nvPr/>
          </p:nvSpPr>
          <p:spPr>
            <a:xfrm>
              <a:off x="5076056" y="4613066"/>
              <a:ext cx="5040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sz="2000" b="1" baseline="30000" dirty="0">
                  <a:latin typeface="Times New Roman" pitchFamily="18" charset="0"/>
                  <a:cs typeface="Times New Roman" pitchFamily="18" charset="0"/>
                </a:rPr>
                <a:t>T</a:t>
              </a:r>
              <a:endParaRPr lang="en-US" sz="20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6660D4CA-EEEA-4C40-B4A6-1FEFBF08FC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6973451"/>
              </p:ext>
            </p:extLst>
          </p:nvPr>
        </p:nvGraphicFramePr>
        <p:xfrm>
          <a:off x="1703296" y="2179265"/>
          <a:ext cx="1584608" cy="10564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685800" imgH="457200" progId="Equation.3">
                  <p:embed/>
                </p:oleObj>
              </mc:Choice>
              <mc:Fallback>
                <p:oleObj name="Equation" r:id="rId9" imgW="685800" imgH="457200" progId="Equation.3">
                  <p:embed/>
                  <p:pic>
                    <p:nvPicPr>
                      <p:cNvPr id="1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296" y="2179265"/>
                        <a:ext cx="1584608" cy="10564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352" y="366938"/>
            <a:ext cx="9433048" cy="709469"/>
          </a:xfrm>
        </p:spPr>
        <p:txBody>
          <a:bodyPr>
            <a:noAutofit/>
          </a:bodyPr>
          <a:lstStyle/>
          <a:p>
            <a:r>
              <a:rPr lang="en-IN" sz="3600" dirty="0"/>
              <a:t>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8E44E2-9BCF-4EE0-878F-DF43EBAC350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31838" y="1401763"/>
            <a:ext cx="1072832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800" dirty="0">
                <a:latin typeface="Gill Sans"/>
                <a:cs typeface="Times New Roman" pitchFamily="18" charset="0"/>
              </a:rPr>
              <a:t>Vectors representation in a vector space</a:t>
            </a:r>
          </a:p>
          <a:p>
            <a:pPr>
              <a:lnSpc>
                <a:spcPct val="100000"/>
              </a:lnSpc>
            </a:pPr>
            <a:r>
              <a:rPr lang="en-IN" sz="2800" dirty="0">
                <a:latin typeface="Gill Sans"/>
                <a:cs typeface="Times New Roman" pitchFamily="18" charset="0"/>
              </a:rPr>
              <a:t>Vectors properties of magnitude, direction, addition, scaling and dot product</a:t>
            </a:r>
          </a:p>
          <a:p>
            <a:pPr>
              <a:lnSpc>
                <a:spcPct val="100000"/>
              </a:lnSpc>
            </a:pPr>
            <a:r>
              <a:rPr lang="en-IN" sz="2800" dirty="0">
                <a:latin typeface="Gill Sans"/>
                <a:cs typeface="Times New Roman" pitchFamily="18" charset="0"/>
              </a:rPr>
              <a:t>Linear combination and linear independence of vectors</a:t>
            </a:r>
          </a:p>
          <a:p>
            <a:pPr>
              <a:lnSpc>
                <a:spcPct val="100000"/>
              </a:lnSpc>
            </a:pPr>
            <a:r>
              <a:rPr lang="en-IN" sz="2800" dirty="0">
                <a:latin typeface="Gill Sans"/>
                <a:cs typeface="Times New Roman" pitchFamily="18" charset="0"/>
              </a:rPr>
              <a:t>Span and basis of a vector space</a:t>
            </a:r>
          </a:p>
          <a:p>
            <a:pPr>
              <a:lnSpc>
                <a:spcPct val="100000"/>
              </a:lnSpc>
            </a:pPr>
            <a:r>
              <a:rPr lang="en-IN" sz="2800" dirty="0">
                <a:latin typeface="Gill Sans"/>
                <a:cs typeface="Times New Roman" pitchFamily="18" charset="0"/>
              </a:rPr>
              <a:t>Projection and Matrix multiplication of a vector</a:t>
            </a:r>
          </a:p>
          <a:p>
            <a:pPr>
              <a:lnSpc>
                <a:spcPct val="100000"/>
              </a:lnSpc>
            </a:pPr>
            <a:r>
              <a:rPr lang="en-IN" sz="2800" dirty="0">
                <a:latin typeface="Gill Sans"/>
                <a:cs typeface="Times New Roman" pitchFamily="18" charset="0"/>
              </a:rPr>
              <a:t>Matrix subspaces- column space, null space and row space</a:t>
            </a:r>
          </a:p>
          <a:p>
            <a:pPr>
              <a:lnSpc>
                <a:spcPct val="100000"/>
              </a:lnSpc>
            </a:pPr>
            <a:r>
              <a:rPr lang="en-IN" sz="2800" dirty="0">
                <a:latin typeface="Gill Sans"/>
                <a:cs typeface="Times New Roman" pitchFamily="18" charset="0"/>
              </a:rPr>
              <a:t>Rank and nullity of a matrix</a:t>
            </a:r>
            <a:endParaRPr lang="en-IN" sz="2600" dirty="0">
              <a:latin typeface="Gill Sans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12138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352" y="366938"/>
            <a:ext cx="9433048" cy="709469"/>
          </a:xfrm>
        </p:spPr>
        <p:txBody>
          <a:bodyPr>
            <a:noAutofit/>
          </a:bodyPr>
          <a:lstStyle/>
          <a:p>
            <a:r>
              <a:rPr lang="en-IN" sz="3600" dirty="0"/>
              <a:t>Summary – </a:t>
            </a:r>
            <a:r>
              <a:rPr lang="en-IN" sz="3600" dirty="0" err="1"/>
              <a:t>Cont</a:t>
            </a:r>
            <a:r>
              <a:rPr lang="en-IN" sz="3600" dirty="0"/>
              <a:t>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8E44E2-9BCF-4EE0-878F-DF43EBAC350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31838" y="1401763"/>
            <a:ext cx="10728325" cy="220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800" dirty="0">
                <a:latin typeface="Gill Sans"/>
                <a:cs typeface="Times New Roman" pitchFamily="18" charset="0"/>
              </a:rPr>
              <a:t>Eigenvalues and Eigenvectors of a matrix</a:t>
            </a:r>
          </a:p>
          <a:p>
            <a:pPr>
              <a:lnSpc>
                <a:spcPct val="100000"/>
              </a:lnSpc>
            </a:pPr>
            <a:r>
              <a:rPr lang="en-IN" sz="2800" dirty="0">
                <a:latin typeface="Gill Sans"/>
                <a:cs typeface="Times New Roman" pitchFamily="18" charset="0"/>
              </a:rPr>
              <a:t>Eigen Value Decomposition of a matrix</a:t>
            </a:r>
          </a:p>
          <a:p>
            <a:pPr>
              <a:lnSpc>
                <a:spcPct val="100000"/>
              </a:lnSpc>
            </a:pPr>
            <a:r>
              <a:rPr lang="en-IN" sz="2800" dirty="0">
                <a:latin typeface="Gill Sans"/>
                <a:cs typeface="Times New Roman" pitchFamily="18" charset="0"/>
              </a:rPr>
              <a:t>Singular values and Singular vectors of a matrix</a:t>
            </a:r>
          </a:p>
          <a:p>
            <a:pPr>
              <a:lnSpc>
                <a:spcPct val="100000"/>
              </a:lnSpc>
            </a:pPr>
            <a:r>
              <a:rPr lang="en-IN" sz="2800" dirty="0">
                <a:latin typeface="Gill Sans"/>
                <a:cs typeface="Times New Roman" pitchFamily="18" charset="0"/>
              </a:rPr>
              <a:t>Singular Value Decomposition</a:t>
            </a:r>
            <a:endParaRPr lang="en-IN" sz="2600" dirty="0">
              <a:latin typeface="Gill Sans"/>
              <a:cs typeface="Times New Roman" pitchFamily="18" charset="0"/>
            </a:endParaRP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B31559BB-9EDF-4D48-B379-04A281F0FD1E}"/>
              </a:ext>
            </a:extLst>
          </p:cNvPr>
          <p:cNvSpPr/>
          <p:nvPr/>
        </p:nvSpPr>
        <p:spPr>
          <a:xfrm>
            <a:off x="2963652" y="3927721"/>
            <a:ext cx="6264696" cy="230259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600" dirty="0">
                <a:solidFill>
                  <a:srgbClr val="002060"/>
                </a:solidFill>
              </a:rPr>
              <a:t>What is the relevance of these concepts in relation to Data Science?</a:t>
            </a:r>
            <a:endParaRPr lang="en-US" sz="2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05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4" y="260648"/>
            <a:ext cx="9721080" cy="1128947"/>
          </a:xfrm>
        </p:spPr>
        <p:txBody>
          <a:bodyPr>
            <a:normAutofit/>
          </a:bodyPr>
          <a:lstStyle/>
          <a:p>
            <a:r>
              <a:rPr lang="en-US" dirty="0"/>
              <a:t>Matrices for Data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368" y="1484784"/>
            <a:ext cx="5328593" cy="4752528"/>
          </a:xfrm>
        </p:spPr>
        <p:txBody>
          <a:bodyPr>
            <a:normAutofit/>
          </a:bodyPr>
          <a:lstStyle/>
          <a:p>
            <a:pPr algn="just"/>
            <a:r>
              <a:rPr lang="en-US" sz="2600" dirty="0">
                <a:latin typeface="Gill Sans"/>
                <a:cs typeface="Times New Roman" pitchFamily="18" charset="0"/>
              </a:rPr>
              <a:t>Generally, data contains multiple samples (feature vectors)</a:t>
            </a:r>
          </a:p>
          <a:p>
            <a:pPr algn="just"/>
            <a:r>
              <a:rPr lang="en-US" sz="2600" dirty="0">
                <a:latin typeface="Gill Sans"/>
                <a:cs typeface="Times New Roman" pitchFamily="18" charset="0"/>
              </a:rPr>
              <a:t>Therefore, the features vectors are stacked together into a matrix</a:t>
            </a:r>
          </a:p>
          <a:p>
            <a:pPr algn="just"/>
            <a:r>
              <a:rPr lang="en-US" sz="2600" dirty="0">
                <a:latin typeface="Gill Sans"/>
                <a:cs typeface="Times New Roman" pitchFamily="18" charset="0"/>
              </a:rPr>
              <a:t>Feature vectors may be stacked as rows or columns of a matrix</a:t>
            </a:r>
          </a:p>
          <a:p>
            <a:pPr algn="just"/>
            <a:r>
              <a:rPr lang="en-US" sz="2600" dirty="0">
                <a:latin typeface="Gill Sans"/>
                <a:cs typeface="Times New Roman" pitchFamily="18" charset="0"/>
              </a:rPr>
              <a:t>Referred to as </a:t>
            </a:r>
            <a:r>
              <a:rPr lang="en-US" sz="2600" dirty="0">
                <a:solidFill>
                  <a:srgbClr val="0070C0"/>
                </a:solidFill>
                <a:latin typeface="Gill Sans"/>
                <a:cs typeface="Times New Roman" pitchFamily="18" charset="0"/>
              </a:rPr>
              <a:t>data matrix</a:t>
            </a:r>
          </a:p>
          <a:p>
            <a:pPr algn="just"/>
            <a:r>
              <a:rPr lang="en-US" sz="2600" dirty="0">
                <a:latin typeface="Gill Sans"/>
                <a:cs typeface="Times New Roman" pitchFamily="18" charset="0"/>
              </a:rPr>
              <a:t>When a data matrix is manipulated, the interpretation depends on the representation</a:t>
            </a:r>
          </a:p>
          <a:p>
            <a:pPr algn="just"/>
            <a:endParaRPr lang="en-US" sz="2600" dirty="0">
              <a:cs typeface="Times New Roman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67F3F3E-AC4C-4A2C-A9FE-805B39839AD7}"/>
              </a:ext>
            </a:extLst>
          </p:cNvPr>
          <p:cNvGrpSpPr/>
          <p:nvPr/>
        </p:nvGrpSpPr>
        <p:grpSpPr>
          <a:xfrm>
            <a:off x="6096000" y="1916832"/>
            <a:ext cx="5544616" cy="2333287"/>
            <a:chOff x="6528048" y="1207127"/>
            <a:chExt cx="5544616" cy="23332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7A64A0BE-D1D6-4EBC-87EA-3652D64A9364}"/>
                    </a:ext>
                  </a:extLst>
                </p:cNvPr>
                <p:cNvSpPr txBox="1"/>
                <p:nvPr/>
              </p:nvSpPr>
              <p:spPr>
                <a:xfrm>
                  <a:off x="6528048" y="1628800"/>
                  <a:ext cx="5544616" cy="191161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400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𝑿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=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𝑎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𝑔𝑒</m:t>
                              </m:r>
                            </m:e>
                          </m:mr>
                          <m:m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𝑔𝑒𝑛𝑑𝑒𝑟</m:t>
                              </m:r>
                            </m:e>
                          </m:mr>
                          <m:m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𝑤𝑒𝑖𝑔h𝑡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 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𝑖𝑛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 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𝑘𝑔</m:t>
                              </m:r>
                            </m:e>
                          </m:mr>
                          <m:m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h𝑒𝑖𝑔h𝑡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 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𝑖𝑛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 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𝑚</m:t>
                              </m:r>
                            </m:e>
                          </m:mr>
                          <m:m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𝐵𝑀𝐼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 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𝑖𝑛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 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𝑘𝑔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/</m:t>
                              </m:r>
                              <m:sSup>
                                <m:sSup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mr>
                        </m:m>
                        <m:d>
                          <m:dPr>
                            <m:begChr m:val="["/>
                            <m:endChr m:val="]"/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IN" sz="24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3</m:t>
                                  </m:r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50</m:t>
                                  </m:r>
                                </m:e>
                                <m:e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20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70</m:t>
                                  </m:r>
                                </m:e>
                                <m:e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65</m:t>
                                  </m:r>
                                </m:e>
                                <m:e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60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170</m:t>
                                  </m:r>
                                </m:e>
                                <m:e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150</m:t>
                                  </m:r>
                                </m:e>
                                <m:e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160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24.2</m:t>
                                  </m:r>
                                </m:e>
                                <m:e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28.9</m:t>
                                  </m:r>
                                </m:e>
                                <m:e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23.4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2400" dirty="0">
                    <a:latin typeface="Gill Sans"/>
                  </a:endParaRPr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7A64A0BE-D1D6-4EBC-87EA-3652D64A93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8048" y="1628800"/>
                  <a:ext cx="5544616" cy="191161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D4D99951-75A9-449D-83D3-809D60D5B364}"/>
                    </a:ext>
                  </a:extLst>
                </p:cNvPr>
                <p:cNvSpPr txBox="1"/>
                <p:nvPr/>
              </p:nvSpPr>
              <p:spPr>
                <a:xfrm>
                  <a:off x="9120957" y="1207127"/>
                  <a:ext cx="2879699" cy="46012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𝑒𝑟𝑠𝑜𝑛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𝑃𝑒𝑟𝑠𝑜𝑛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𝑃𝑒𝑟𝑠𝑜𝑛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eqArr>
                            </m:e>
                          </m:mr>
                        </m:m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D4D99951-75A9-449D-83D3-809D60D5B3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20957" y="1207127"/>
                  <a:ext cx="2879699" cy="46012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75E36BB-EEBE-442B-B089-805A8A6AF7CA}"/>
              </a:ext>
            </a:extLst>
          </p:cNvPr>
          <p:cNvSpPr txBox="1"/>
          <p:nvPr/>
        </p:nvSpPr>
        <p:spPr>
          <a:xfrm>
            <a:off x="6492715" y="4365104"/>
            <a:ext cx="50415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Matrix with features (variables) </a:t>
            </a:r>
          </a:p>
          <a:p>
            <a:pPr algn="ctr"/>
            <a:r>
              <a:rPr lang="en-IN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along rows and samples along columns</a:t>
            </a:r>
            <a:endParaRPr lang="en-US" sz="2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546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1" y="2667001"/>
            <a:ext cx="10714191" cy="1524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0" y="2781300"/>
            <a:ext cx="8128000" cy="1295400"/>
          </a:xfrm>
          <a:effectLst>
            <a:outerShdw dist="2540000" dir="21540000" sx="1000" sy="1000" algn="ctr" rotWithShape="0">
              <a:srgbClr val="000000"/>
            </a:outerShdw>
          </a:effectLst>
        </p:spPr>
        <p:txBody>
          <a:bodyPr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000" dirty="0"/>
              <a:t>Vector and Matrix Properties Applied to Data Matrix</a:t>
            </a:r>
          </a:p>
        </p:txBody>
      </p:sp>
    </p:spTree>
    <p:extLst>
      <p:ext uri="{BB962C8B-B14F-4D97-AF65-F5344CB8AC3E}">
        <p14:creationId xmlns:p14="http://schemas.microsoft.com/office/powerpoint/2010/main" val="178712259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10">
                <a:extLst>
                  <a:ext uri="{FF2B5EF4-FFF2-40B4-BE49-F238E27FC236}">
                    <a16:creationId xmlns:a16="http://schemas.microsoft.com/office/drawing/2014/main" id="{838D1345-B79E-42EB-B51F-53430184CA7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469784338"/>
                  </p:ext>
                </p:extLst>
              </p:nvPr>
            </p:nvGraphicFramePr>
            <p:xfrm>
              <a:off x="6502183" y="1628800"/>
              <a:ext cx="5401208" cy="14941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4744">
                      <a:extLst>
                        <a:ext uri="{9D8B030D-6E8A-4147-A177-3AD203B41FA5}">
                          <a16:colId xmlns:a16="http://schemas.microsoft.com/office/drawing/2014/main" val="3942856373"/>
                        </a:ext>
                      </a:extLst>
                    </a:gridCol>
                    <a:gridCol w="1551392">
                      <a:extLst>
                        <a:ext uri="{9D8B030D-6E8A-4147-A177-3AD203B41FA5}">
                          <a16:colId xmlns:a16="http://schemas.microsoft.com/office/drawing/2014/main" val="115579898"/>
                        </a:ext>
                      </a:extLst>
                    </a:gridCol>
                    <a:gridCol w="1423660">
                      <a:extLst>
                        <a:ext uri="{9D8B030D-6E8A-4147-A177-3AD203B41FA5}">
                          <a16:colId xmlns:a16="http://schemas.microsoft.com/office/drawing/2014/main" val="731444333"/>
                        </a:ext>
                      </a:extLst>
                    </a:gridCol>
                    <a:gridCol w="1201412">
                      <a:extLst>
                        <a:ext uri="{9D8B030D-6E8A-4147-A177-3AD203B41FA5}">
                          <a16:colId xmlns:a16="http://schemas.microsoft.com/office/drawing/2014/main" val="942829407"/>
                        </a:ext>
                      </a:extLst>
                    </a:gridCol>
                  </a:tblGrid>
                  <a:tr h="376124">
                    <a:tc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b="1" dirty="0">
                              <a:solidFill>
                                <a:srgbClr val="0070C0"/>
                              </a:solidFill>
                            </a:rPr>
                            <a:t>Sample 1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tx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b="1" dirty="0">
                              <a:solidFill>
                                <a:srgbClr val="0070C0"/>
                              </a:solidFill>
                            </a:rPr>
                            <a:t>Sample 2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tx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tx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3871354"/>
                      </a:ext>
                    </a:extLst>
                  </a:tr>
                  <a:tr h="37612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800" b="1" dirty="0">
                              <a:solidFill>
                                <a:srgbClr val="0070C0"/>
                              </a:solidFill>
                              <a:latin typeface="Gill Sans"/>
                            </a:rPr>
                            <a:t>Feature 1</a:t>
                          </a:r>
                          <a:endParaRPr lang="en-US" sz="1800" b="1" dirty="0">
                            <a:solidFill>
                              <a:srgbClr val="0070C0"/>
                            </a:solidFill>
                            <a:latin typeface="Gill Sans"/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1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1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645384"/>
                      </a:ext>
                    </a:extLst>
                  </a:tr>
                  <a:tr h="37612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800" b="1" dirty="0">
                              <a:solidFill>
                                <a:srgbClr val="0070C0"/>
                              </a:solidFill>
                              <a:latin typeface="Gill Sans"/>
                            </a:rPr>
                            <a:t>Feature 2</a:t>
                          </a:r>
                          <a:endParaRPr lang="en-US" sz="1800" b="1" dirty="0">
                            <a:solidFill>
                              <a:srgbClr val="0070C0"/>
                            </a:solidFill>
                            <a:latin typeface="Gill Sans"/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1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1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433699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8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1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09381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10">
                <a:extLst>
                  <a:ext uri="{FF2B5EF4-FFF2-40B4-BE49-F238E27FC236}">
                    <a16:creationId xmlns:a16="http://schemas.microsoft.com/office/drawing/2014/main" id="{838D1345-B79E-42EB-B51F-53430184CA7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469784338"/>
                  </p:ext>
                </p:extLst>
              </p:nvPr>
            </p:nvGraphicFramePr>
            <p:xfrm>
              <a:off x="6502183" y="1628800"/>
              <a:ext cx="5401208" cy="14941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4744">
                      <a:extLst>
                        <a:ext uri="{9D8B030D-6E8A-4147-A177-3AD203B41FA5}">
                          <a16:colId xmlns:a16="http://schemas.microsoft.com/office/drawing/2014/main" val="3942856373"/>
                        </a:ext>
                      </a:extLst>
                    </a:gridCol>
                    <a:gridCol w="1551392">
                      <a:extLst>
                        <a:ext uri="{9D8B030D-6E8A-4147-A177-3AD203B41FA5}">
                          <a16:colId xmlns:a16="http://schemas.microsoft.com/office/drawing/2014/main" val="115579898"/>
                        </a:ext>
                      </a:extLst>
                    </a:gridCol>
                    <a:gridCol w="1423660">
                      <a:extLst>
                        <a:ext uri="{9D8B030D-6E8A-4147-A177-3AD203B41FA5}">
                          <a16:colId xmlns:a16="http://schemas.microsoft.com/office/drawing/2014/main" val="731444333"/>
                        </a:ext>
                      </a:extLst>
                    </a:gridCol>
                    <a:gridCol w="1201412">
                      <a:extLst>
                        <a:ext uri="{9D8B030D-6E8A-4147-A177-3AD203B41FA5}">
                          <a16:colId xmlns:a16="http://schemas.microsoft.com/office/drawing/2014/main" val="942829407"/>
                        </a:ext>
                      </a:extLst>
                    </a:gridCol>
                  </a:tblGrid>
                  <a:tr h="376124">
                    <a:tc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b="1" dirty="0">
                              <a:solidFill>
                                <a:srgbClr val="0070C0"/>
                              </a:solidFill>
                            </a:rPr>
                            <a:t>Sample 1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tx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b="1" dirty="0">
                              <a:solidFill>
                                <a:srgbClr val="0070C0"/>
                              </a:solidFill>
                            </a:rPr>
                            <a:t>Sample 2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tx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50761" t="-8065" r="-2030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3871354"/>
                      </a:ext>
                    </a:extLst>
                  </a:tr>
                  <a:tr h="37612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800" b="1" dirty="0">
                              <a:solidFill>
                                <a:srgbClr val="0070C0"/>
                              </a:solidFill>
                              <a:latin typeface="Gill Sans"/>
                            </a:rPr>
                            <a:t>Feature 1</a:t>
                          </a:r>
                          <a:endParaRPr lang="en-US" sz="1800" b="1" dirty="0">
                            <a:solidFill>
                              <a:srgbClr val="0070C0"/>
                            </a:solidFill>
                            <a:latin typeface="Gill Sans"/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1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1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3645384"/>
                      </a:ext>
                    </a:extLst>
                  </a:tr>
                  <a:tr h="37612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800" b="1" dirty="0">
                              <a:solidFill>
                                <a:srgbClr val="0070C0"/>
                              </a:solidFill>
                              <a:latin typeface="Gill Sans"/>
                            </a:rPr>
                            <a:t>Feature 2</a:t>
                          </a:r>
                          <a:endParaRPr lang="en-US" sz="1800" b="1" dirty="0">
                            <a:solidFill>
                              <a:srgbClr val="0070C0"/>
                            </a:solidFill>
                            <a:latin typeface="Gill Sans"/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1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1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433699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98" t="-318333" r="-343284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1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093811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F9E9349-906E-4152-892F-FEAB2A8BEC11}"/>
              </a:ext>
            </a:extLst>
          </p:cNvPr>
          <p:cNvSpPr txBox="1"/>
          <p:nvPr/>
        </p:nvSpPr>
        <p:spPr>
          <a:xfrm>
            <a:off x="5333679" y="2014083"/>
            <a:ext cx="12354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>
                <a:latin typeface="Gill Sans"/>
              </a:rPr>
              <a:t>Rows:</a:t>
            </a:r>
          </a:p>
          <a:p>
            <a:pPr algn="ctr"/>
            <a:r>
              <a:rPr lang="en-IN" sz="2200" dirty="0">
                <a:latin typeface="Gill Sans"/>
              </a:rPr>
              <a:t>Features </a:t>
            </a:r>
            <a:endParaRPr lang="en-US" sz="2200" dirty="0">
              <a:latin typeface="Gill San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945C31-670D-4983-93BE-E1D5644A341A}"/>
              </a:ext>
            </a:extLst>
          </p:cNvPr>
          <p:cNvSpPr txBox="1"/>
          <p:nvPr/>
        </p:nvSpPr>
        <p:spPr>
          <a:xfrm>
            <a:off x="7860724" y="3213556"/>
            <a:ext cx="22733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>
                <a:latin typeface="Gill Sans"/>
              </a:rPr>
              <a:t>Columns: Samples</a:t>
            </a:r>
            <a:endParaRPr lang="en-US" sz="2200" dirty="0">
              <a:latin typeface="Gill San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A77F8C8-0025-495F-9283-E0B0B25913CF}"/>
                  </a:ext>
                </a:extLst>
              </p:cNvPr>
              <p:cNvSpPr txBox="1"/>
              <p:nvPr/>
            </p:nvSpPr>
            <p:spPr>
              <a:xfrm>
                <a:off x="7006848" y="1001043"/>
                <a:ext cx="3804698" cy="4924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IN" sz="2600" dirty="0">
                    <a:solidFill>
                      <a:srgbClr val="002060"/>
                    </a:solidFill>
                    <a:latin typeface="Gill Sans"/>
                  </a:rPr>
                  <a:t>Data Matrix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IN" sz="2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IN" sz="2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IN" sz="2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IN" sz="2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sz="2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US" sz="2600" b="1" dirty="0">
                  <a:solidFill>
                    <a:srgbClr val="002060"/>
                  </a:solidFill>
                  <a:latin typeface="Gill Sans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A77F8C8-0025-495F-9283-E0B0B2591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6848" y="1001043"/>
                <a:ext cx="3804698" cy="492443"/>
              </a:xfrm>
              <a:prstGeom prst="rect">
                <a:avLst/>
              </a:prstGeom>
              <a:blipFill>
                <a:blip r:embed="rId3"/>
                <a:stretch>
                  <a:fillRect t="-9877" b="-32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4">
                <a:extLst>
                  <a:ext uri="{FF2B5EF4-FFF2-40B4-BE49-F238E27FC236}">
                    <a16:creationId xmlns:a16="http://schemas.microsoft.com/office/drawing/2014/main" id="{EB71398D-551C-43ED-B809-478BB1EC26B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3352" y="1268760"/>
                <a:ext cx="5472608" cy="466894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3891A7"/>
                  </a:buClr>
                  <a:buSzPct val="70000"/>
                  <a:buFont typeface="Wingdings 2" panose="05020102010507070707" pitchFamily="18" charset="2"/>
                  <a:buChar char=""/>
                  <a:defRPr sz="3200" kern="1200">
                    <a:solidFill>
                      <a:schemeClr val="tx1"/>
                    </a:solidFill>
                    <a:latin typeface="Gill Sans MT" panose="020B0502020104020203" pitchFamily="34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3891A7"/>
                  </a:buClr>
                  <a:buFont typeface="Verdana" panose="020B0604030504040204" pitchFamily="34" charset="0"/>
                  <a:buChar char="◦"/>
                  <a:defRPr sz="2800" kern="1200">
                    <a:solidFill>
                      <a:schemeClr val="tx1"/>
                    </a:solidFill>
                    <a:latin typeface="Gill Sans MT" panose="020B0502020104020203" pitchFamily="34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FC000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Gill Sans MT" panose="020B0502020104020203" pitchFamily="34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7030A0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Gill Sans MT" panose="020B0502020104020203" pitchFamily="34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7030A0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Gill Sans MT" panose="020B0502020104020203" pitchFamily="34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spcAft>
                    <a:spcPts val="0"/>
                  </a:spcAft>
                </a:pPr>
                <a:r>
                  <a:rPr lang="en-IN" sz="2600" dirty="0">
                    <a:solidFill>
                      <a:schemeClr val="tx1"/>
                    </a:solidFill>
                    <a:latin typeface="Gill Sans"/>
                  </a:rPr>
                  <a:t>Consider a data matrix with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600" dirty="0">
                    <a:solidFill>
                      <a:srgbClr val="0070C0"/>
                    </a:solidFill>
                    <a:latin typeface="Gill Sans"/>
                  </a:rPr>
                  <a:t> features (rows) </a:t>
                </a:r>
                <a:r>
                  <a:rPr lang="en-US" sz="2600" dirty="0">
                    <a:solidFill>
                      <a:schemeClr val="tx1"/>
                    </a:solidFill>
                    <a:latin typeface="Gill Sans"/>
                  </a:rPr>
                  <a:t>and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600" dirty="0">
                    <a:solidFill>
                      <a:srgbClr val="0070C0"/>
                    </a:solidFill>
                    <a:latin typeface="Gill Sans"/>
                  </a:rPr>
                  <a:t> samples (columns)</a:t>
                </a:r>
              </a:p>
              <a:p>
                <a:pPr fontAlgn="auto">
                  <a:spcAft>
                    <a:spcPts val="0"/>
                  </a:spcAft>
                </a:pPr>
                <a:r>
                  <a:rPr lang="en-US" sz="2600" dirty="0">
                    <a:solidFill>
                      <a:schemeClr val="tx1"/>
                    </a:solidFill>
                    <a:latin typeface="Gill Sans"/>
                  </a:rPr>
                  <a:t>There are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600" dirty="0">
                    <a:solidFill>
                      <a:schemeClr val="tx1"/>
                    </a:solidFill>
                    <a:latin typeface="Gill Sans"/>
                  </a:rPr>
                  <a:t> feature vectors each having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600" dirty="0">
                    <a:solidFill>
                      <a:schemeClr val="tx1"/>
                    </a:solidFill>
                    <a:latin typeface="Gill Sans"/>
                  </a:rPr>
                  <a:t> elements</a:t>
                </a:r>
              </a:p>
              <a:p>
                <a:pPr fontAlgn="auto">
                  <a:spcAft>
                    <a:spcPts val="0"/>
                  </a:spcAft>
                </a:pPr>
                <a:r>
                  <a:rPr lang="en-US" sz="2600" dirty="0" err="1">
                    <a:solidFill>
                      <a:srgbClr val="0070C0"/>
                    </a:solidFill>
                    <a:latin typeface="Gill Sans"/>
                  </a:rPr>
                  <a:t>Visualisation</a:t>
                </a:r>
                <a:r>
                  <a:rPr lang="en-US" sz="2600" dirty="0">
                    <a:solidFill>
                      <a:srgbClr val="0070C0"/>
                    </a:solidFill>
                    <a:latin typeface="Gill Sans"/>
                  </a:rPr>
                  <a:t>: </a:t>
                </a:r>
                <a:r>
                  <a:rPr lang="en-US" sz="2600" dirty="0">
                    <a:latin typeface="Gill Sans"/>
                  </a:rPr>
                  <a:t>Each feature represents a dimension of the vector space having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600" dirty="0">
                    <a:latin typeface="Gill Sans"/>
                  </a:rPr>
                  <a:t> dimensions</a:t>
                </a:r>
              </a:p>
              <a:p>
                <a:pPr fontAlgn="auto">
                  <a:spcAft>
                    <a:spcPts val="0"/>
                  </a:spcAft>
                </a:pPr>
                <a:r>
                  <a:rPr lang="en-US" sz="2600" dirty="0">
                    <a:latin typeface="Gill Sans"/>
                  </a:rPr>
                  <a:t>All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600" dirty="0">
                    <a:latin typeface="Gill Sans"/>
                  </a:rPr>
                  <a:t> feature vectors can be represented in the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IN" sz="2600" b="0" i="0" dirty="0">
                    <a:latin typeface="Gill Sans"/>
                  </a:rPr>
                  <a:t>-dimensional vector space</a:t>
                </a:r>
                <a:endParaRPr lang="en-US" sz="2600" dirty="0">
                  <a:latin typeface="Gill Sans"/>
                </a:endParaRPr>
              </a:p>
            </p:txBody>
          </p:sp>
        </mc:Choice>
        <mc:Fallback xmlns="">
          <p:sp>
            <p:nvSpPr>
              <p:cNvPr id="14" name="Content Placeholder 4">
                <a:extLst>
                  <a:ext uri="{FF2B5EF4-FFF2-40B4-BE49-F238E27FC236}">
                    <a16:creationId xmlns:a16="http://schemas.microsoft.com/office/drawing/2014/main" id="{EB71398D-551C-43ED-B809-478BB1EC2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52" y="1268760"/>
                <a:ext cx="5472608" cy="4668945"/>
              </a:xfrm>
              <a:prstGeom prst="rect">
                <a:avLst/>
              </a:prstGeom>
              <a:blipFill>
                <a:blip r:embed="rId4"/>
                <a:stretch>
                  <a:fillRect l="-557" t="-1958" r="-2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5A3B137F-0F5C-4EDC-A157-415630403A33}"/>
              </a:ext>
            </a:extLst>
          </p:cNvPr>
          <p:cNvGrpSpPr/>
          <p:nvPr/>
        </p:nvGrpSpPr>
        <p:grpSpPr>
          <a:xfrm>
            <a:off x="7320136" y="3982384"/>
            <a:ext cx="3024337" cy="2493631"/>
            <a:chOff x="7040488" y="1437821"/>
            <a:chExt cx="4600128" cy="3888432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7CC345B-9CE0-4395-9738-D70A086EFD79}"/>
                </a:ext>
              </a:extLst>
            </p:cNvPr>
            <p:cNvGrpSpPr/>
            <p:nvPr/>
          </p:nvGrpSpPr>
          <p:grpSpPr>
            <a:xfrm>
              <a:off x="7040488" y="1437821"/>
              <a:ext cx="4600128" cy="3888432"/>
              <a:chOff x="5951984" y="1196752"/>
              <a:chExt cx="4600128" cy="3888432"/>
            </a:xfrm>
          </p:grpSpPr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F0FBC87E-3460-4B26-B13E-7E3C3459E5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0176" y="1196752"/>
                <a:ext cx="0" cy="2448272"/>
              </a:xfrm>
              <a:prstGeom prst="straightConnector1">
                <a:avLst/>
              </a:prstGeom>
              <a:ln>
                <a:headEnd type="triangle" w="lg" len="lg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3E55E90A-413E-4AFA-BF1E-DC58BA50FB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80176" y="3645024"/>
                <a:ext cx="2871936" cy="0"/>
              </a:xfrm>
              <a:prstGeom prst="straightConnector1">
                <a:avLst/>
              </a:prstGeom>
              <a:ln>
                <a:headEnd type="triangle" w="lg" len="lg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038BE930-9624-494C-B469-DEA0D51567A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51984" y="3645024"/>
                <a:ext cx="1728192" cy="1440160"/>
              </a:xfrm>
              <a:prstGeom prst="straightConnector1">
                <a:avLst/>
              </a:prstGeom>
              <a:ln>
                <a:headEnd type="triangle" w="lg" len="lg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DD0EB86-1EBD-4AC8-A136-733D9B2349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8680" y="2420888"/>
              <a:ext cx="1647800" cy="1465205"/>
            </a:xfrm>
            <a:prstGeom prst="straightConnector1">
              <a:avLst/>
            </a:prstGeom>
            <a:ln>
              <a:headEnd type="triangle" w="lg" len="lg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39BF2F3-CE21-41BD-8891-4CB2E79DBDC9}"/>
                    </a:ext>
                  </a:extLst>
                </p:cNvPr>
                <p:cNvSpPr txBox="1"/>
                <p:nvPr/>
              </p:nvSpPr>
              <p:spPr>
                <a:xfrm>
                  <a:off x="10412053" y="1712657"/>
                  <a:ext cx="908582" cy="733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39BF2F3-CE21-41BD-8891-4CB2E79DBD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12053" y="1712657"/>
                  <a:ext cx="908582" cy="733277"/>
                </a:xfrm>
                <a:prstGeom prst="rect">
                  <a:avLst/>
                </a:prstGeom>
                <a:blipFill>
                  <a:blip r:embed="rId5"/>
                  <a:stretch>
                    <a:fillRect r="-38776" b="-558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AA10E7EF-83D2-4D03-82BE-9B8DF2809727}"/>
              </a:ext>
            </a:extLst>
          </p:cNvPr>
          <p:cNvSpPr txBox="1"/>
          <p:nvPr/>
        </p:nvSpPr>
        <p:spPr>
          <a:xfrm>
            <a:off x="9613859" y="5583344"/>
            <a:ext cx="22733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>
                <a:latin typeface="Gill Sans"/>
              </a:rPr>
              <a:t>Feature 1</a:t>
            </a:r>
            <a:endParaRPr lang="en-US" sz="2200" dirty="0">
              <a:latin typeface="Gill San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5F2EE4A-F7C1-4F35-8558-F6734D316BEC}"/>
              </a:ext>
            </a:extLst>
          </p:cNvPr>
          <p:cNvSpPr txBox="1"/>
          <p:nvPr/>
        </p:nvSpPr>
        <p:spPr>
          <a:xfrm>
            <a:off x="5587345" y="5961504"/>
            <a:ext cx="22733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>
                <a:latin typeface="Gill Sans"/>
              </a:rPr>
              <a:t>Feature 2</a:t>
            </a:r>
            <a:endParaRPr lang="en-US" sz="2200" dirty="0">
              <a:latin typeface="Gill San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5CBD78-21B3-4EC6-94BB-BAD9E2D96740}"/>
              </a:ext>
            </a:extLst>
          </p:cNvPr>
          <p:cNvSpPr txBox="1"/>
          <p:nvPr/>
        </p:nvSpPr>
        <p:spPr>
          <a:xfrm>
            <a:off x="6907200" y="3636922"/>
            <a:ext cx="22733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>
                <a:latin typeface="Gill Sans"/>
              </a:rPr>
              <a:t>Feature 3</a:t>
            </a:r>
            <a:endParaRPr lang="en-US" sz="2200" dirty="0">
              <a:latin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614669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3" grpId="0"/>
      <p:bldP spid="22" grpId="0"/>
      <p:bldP spid="23" grpId="0"/>
      <p:bldP spid="24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0" y="404664"/>
            <a:ext cx="12144672" cy="819944"/>
          </a:xfrm>
        </p:spPr>
        <p:txBody>
          <a:bodyPr>
            <a:noAutofit/>
          </a:bodyPr>
          <a:lstStyle/>
          <a:p>
            <a:r>
              <a:rPr lang="en-IN" sz="3600" dirty="0"/>
              <a:t>Finding Number of Independent Features 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8288" y="1340768"/>
                <a:ext cx="11255424" cy="5040560"/>
              </a:xfrm>
            </p:spPr>
            <p:txBody>
              <a:bodyPr>
                <a:normAutofit/>
              </a:bodyPr>
              <a:lstStyle/>
              <a:p>
                <a:r>
                  <a:rPr lang="en-IN" sz="2600" dirty="0">
                    <a:cs typeface="Times New Roman" pitchFamily="18" charset="0"/>
                  </a:rPr>
                  <a:t>Suppose among the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𝑚</m:t>
                    </m:r>
                  </m:oMath>
                </a14:m>
                <a:r>
                  <a:rPr lang="en-US" sz="2600" dirty="0">
                    <a:cs typeface="Times New Roman" pitchFamily="18" charset="0"/>
                  </a:rPr>
                  <a:t> features only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𝑘</m:t>
                    </m:r>
                  </m:oMath>
                </a14:m>
                <a:r>
                  <a:rPr lang="en-US" sz="2600" dirty="0">
                    <a:cs typeface="Times New Roman" pitchFamily="18" charset="0"/>
                  </a:rPr>
                  <a:t> of them are independent while the rest are dependent (linearly)</a:t>
                </a:r>
              </a:p>
              <a:p>
                <a:r>
                  <a:rPr lang="en-US" sz="2600" dirty="0">
                    <a:solidFill>
                      <a:srgbClr val="0070C0"/>
                    </a:solidFill>
                    <a:cs typeface="Times New Roman" pitchFamily="18" charset="0"/>
                  </a:rPr>
                  <a:t>Implies: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𝑚</m:t>
                    </m:r>
                    <m:r>
                      <a:rPr lang="en-IN" sz="2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−</m:t>
                    </m:r>
                    <m:r>
                      <a:rPr lang="en-IN" sz="2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𝑘</m:t>
                    </m:r>
                  </m:oMath>
                </a14:m>
                <a:r>
                  <a:rPr lang="en-US" sz="2600" dirty="0">
                    <a:cs typeface="Times New Roman" pitchFamily="18" charset="0"/>
                  </a:rPr>
                  <a:t> features can be determined from the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𝑘</m:t>
                    </m:r>
                  </m:oMath>
                </a14:m>
                <a:r>
                  <a:rPr lang="en-US" sz="2600" dirty="0">
                    <a:cs typeface="Times New Roman" pitchFamily="18" charset="0"/>
                  </a:rPr>
                  <a:t> independent features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288" y="1340768"/>
                <a:ext cx="11255424" cy="5040560"/>
              </a:xfrm>
              <a:blipFill>
                <a:blip r:embed="rId2"/>
                <a:stretch>
                  <a:fillRect l="-325" t="-1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C3A993F-1F99-424F-8465-51A26D954B1C}"/>
                  </a:ext>
                </a:extLst>
              </p:cNvPr>
              <p:cNvSpPr/>
              <p:nvPr/>
            </p:nvSpPr>
            <p:spPr>
              <a:xfrm>
                <a:off x="4511824" y="2996952"/>
                <a:ext cx="2376264" cy="8640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 features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C3A993F-1F99-424F-8465-51A26D954B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824" y="2996952"/>
                <a:ext cx="2376264" cy="8640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2D86AAB-7DC4-4CBB-B02D-E5191181E487}"/>
                  </a:ext>
                </a:extLst>
              </p:cNvPr>
              <p:cNvSpPr/>
              <p:nvPr/>
            </p:nvSpPr>
            <p:spPr>
              <a:xfrm>
                <a:off x="3071664" y="4612940"/>
                <a:ext cx="2376264" cy="8640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 independent features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2D86AAB-7DC4-4CBB-B02D-E5191181E4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664" y="4612940"/>
                <a:ext cx="2376264" cy="864096"/>
              </a:xfrm>
              <a:prstGeom prst="rect">
                <a:avLst/>
              </a:prstGeom>
              <a:blipFill>
                <a:blip r:embed="rId4"/>
                <a:stretch>
                  <a:fillRect t="-1379" r="-1015" b="-13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51309EF-1CF4-4DFF-8F84-64664364F73C}"/>
                  </a:ext>
                </a:extLst>
              </p:cNvPr>
              <p:cNvSpPr/>
              <p:nvPr/>
            </p:nvSpPr>
            <p:spPr>
              <a:xfrm>
                <a:off x="6191554" y="4612940"/>
                <a:ext cx="2520280" cy="8640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 dependent features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51309EF-1CF4-4DFF-8F84-64664364F7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1554" y="4612940"/>
                <a:ext cx="2520280" cy="864096"/>
              </a:xfrm>
              <a:prstGeom prst="rect">
                <a:avLst/>
              </a:prstGeom>
              <a:blipFill>
                <a:blip r:embed="rId5"/>
                <a:stretch>
                  <a:fillRect t="-1379" r="-5995" b="-13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8BB9677-5CFB-45DF-BFC1-F50E9AA25F4C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4259796" y="3861048"/>
            <a:ext cx="1440160" cy="751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0EF78AD-E369-4DBF-BC9E-AB8DA32C6641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5699956" y="3861048"/>
            <a:ext cx="1751738" cy="751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19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0" y="404664"/>
            <a:ext cx="12144672" cy="819944"/>
          </a:xfrm>
        </p:spPr>
        <p:txBody>
          <a:bodyPr>
            <a:noAutofit/>
          </a:bodyPr>
          <a:lstStyle/>
          <a:p>
            <a:r>
              <a:rPr lang="en-IN" sz="3600" dirty="0"/>
              <a:t>Finding Number of Independent Features 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8288" y="1340768"/>
                <a:ext cx="11255424" cy="5040560"/>
              </a:xfrm>
            </p:spPr>
            <p:txBody>
              <a:bodyPr>
                <a:normAutofit/>
              </a:bodyPr>
              <a:lstStyle/>
              <a:p>
                <a:r>
                  <a:rPr lang="en-IN" sz="2600" dirty="0">
                    <a:cs typeface="Times New Roman" pitchFamily="18" charset="0"/>
                  </a:rPr>
                  <a:t>Suppose among the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𝑚</m:t>
                    </m:r>
                  </m:oMath>
                </a14:m>
                <a:r>
                  <a:rPr lang="en-US" sz="2600" dirty="0">
                    <a:cs typeface="Times New Roman" pitchFamily="18" charset="0"/>
                  </a:rPr>
                  <a:t> features only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𝑘</m:t>
                    </m:r>
                  </m:oMath>
                </a14:m>
                <a:r>
                  <a:rPr lang="en-US" sz="2600" dirty="0">
                    <a:cs typeface="Times New Roman" pitchFamily="18" charset="0"/>
                  </a:rPr>
                  <a:t> of them are independent while the rest are dependent (linearly)</a:t>
                </a:r>
              </a:p>
              <a:p>
                <a:r>
                  <a:rPr lang="en-US" sz="2600" dirty="0">
                    <a:solidFill>
                      <a:srgbClr val="0070C0"/>
                    </a:solidFill>
                    <a:cs typeface="Times New Roman" pitchFamily="18" charset="0"/>
                  </a:rPr>
                  <a:t>Implies: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𝑚</m:t>
                    </m:r>
                    <m:r>
                      <a:rPr lang="en-IN" sz="2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−</m:t>
                    </m:r>
                    <m:r>
                      <a:rPr lang="en-IN" sz="2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𝑘</m:t>
                    </m:r>
                  </m:oMath>
                </a14:m>
                <a:r>
                  <a:rPr lang="en-US" sz="2600" dirty="0">
                    <a:cs typeface="Times New Roman" pitchFamily="18" charset="0"/>
                  </a:rPr>
                  <a:t> features can be determined from the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𝑘</m:t>
                    </m:r>
                  </m:oMath>
                </a14:m>
                <a:r>
                  <a:rPr lang="en-US" sz="2600" dirty="0">
                    <a:cs typeface="Times New Roman" pitchFamily="18" charset="0"/>
                  </a:rPr>
                  <a:t> independent features</a:t>
                </a:r>
              </a:p>
              <a:p>
                <a:r>
                  <a:rPr lang="en-US" sz="2600" dirty="0">
                    <a:solidFill>
                      <a:srgbClr val="0070C0"/>
                    </a:solidFill>
                    <a:cs typeface="Times New Roman" pitchFamily="18" charset="0"/>
                  </a:rPr>
                  <a:t>Question: </a:t>
                </a:r>
                <a:r>
                  <a:rPr lang="en-US" sz="2600" dirty="0">
                    <a:cs typeface="Times New Roman" pitchFamily="18" charset="0"/>
                  </a:rPr>
                  <a:t>How to determine the value of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𝑘</m:t>
                    </m:r>
                  </m:oMath>
                </a14:m>
                <a:r>
                  <a:rPr lang="en-US" sz="2600" dirty="0">
                    <a:cs typeface="Times New Roman" pitchFamily="18" charset="0"/>
                  </a:rPr>
                  <a:t> from data matrix? </a:t>
                </a:r>
              </a:p>
              <a:p>
                <a:r>
                  <a:rPr lang="en-US" sz="2600" dirty="0">
                    <a:solidFill>
                      <a:srgbClr val="0070C0"/>
                    </a:solidFill>
                    <a:cs typeface="Times New Roman" pitchFamily="18" charset="0"/>
                  </a:rPr>
                  <a:t>Recall: </a:t>
                </a:r>
                <a:r>
                  <a:rPr lang="en-US" sz="2600" dirty="0">
                    <a:cs typeface="Times New Roman" pitchFamily="18" charset="0"/>
                  </a:rPr>
                  <a:t>Linearly independent rows and columns of a matrix </a:t>
                </a:r>
              </a:p>
              <a:p>
                <a:r>
                  <a:rPr lang="en-US" sz="2600" dirty="0">
                    <a:cs typeface="Times New Roman" pitchFamily="18" charset="0"/>
                  </a:rPr>
                  <a:t>Here, each feature is a row and all features are not independent (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𝑿</m:t>
                    </m:r>
                  </m:oMath>
                </a14:m>
                <a:r>
                  <a:rPr lang="en-US" sz="2600" dirty="0">
                    <a:cs typeface="Times New Roman" pitchFamily="18" charset="0"/>
                  </a:rPr>
                  <a:t> is rank deficient)</a:t>
                </a:r>
              </a:p>
              <a:p>
                <a:r>
                  <a:rPr lang="en-US" sz="2600" dirty="0">
                    <a:solidFill>
                      <a:srgbClr val="0070C0"/>
                    </a:solidFill>
                    <a:cs typeface="Times New Roman" pitchFamily="18" charset="0"/>
                  </a:rPr>
                  <a:t>Result: </a:t>
                </a:r>
                <a:r>
                  <a:rPr lang="en-US" sz="2600" dirty="0">
                    <a:cs typeface="Times New Roman" pitchFamily="18" charset="0"/>
                  </a:rPr>
                  <a:t>Number of independent features is equal to the number of linearly independent rows in the matrix </a:t>
                </a:r>
              </a:p>
              <a:p>
                <a:r>
                  <a:rPr lang="en-US" sz="2600" dirty="0">
                    <a:solidFill>
                      <a:srgbClr val="0070C0"/>
                    </a:solidFill>
                    <a:cs typeface="Times New Roman" pitchFamily="18" charset="0"/>
                  </a:rPr>
                  <a:t>Implies: </a:t>
                </a:r>
                <a:r>
                  <a:rPr lang="en-US" sz="2600" dirty="0">
                    <a:cs typeface="Times New Roman" pitchFamily="18" charset="0"/>
                  </a:rPr>
                  <a:t>Number of independent features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</m:oMath>
                </a14:m>
                <a:r>
                  <a:rPr lang="en-US" sz="2600" dirty="0"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600" b="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𝑟𝑎𝑛𝑘</m:t>
                    </m:r>
                    <m:r>
                      <a:rPr lang="en-IN" sz="2600" b="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r>
                      <a:rPr lang="en-IN" sz="2600" b="1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𝑿</m:t>
                    </m:r>
                    <m:r>
                      <a:rPr lang="en-IN" sz="2600" b="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endParaRPr lang="en-US" sz="2600" dirty="0">
                  <a:cs typeface="Times New Roman" pitchFamily="18" charset="0"/>
                </a:endParaRPr>
              </a:p>
              <a:p>
                <a:r>
                  <a:rPr lang="en-US" sz="2600" dirty="0">
                    <a:solidFill>
                      <a:srgbClr val="0070C0"/>
                    </a:solidFill>
                    <a:cs typeface="Times New Roman" pitchFamily="18" charset="0"/>
                  </a:rPr>
                  <a:t>Note: </a:t>
                </a:r>
                <a:r>
                  <a:rPr lang="en-US" sz="2600" dirty="0">
                    <a:cs typeface="Times New Roman" pitchFamily="18" charset="0"/>
                  </a:rPr>
                  <a:t>Interpretation changes if the features are along the columns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288" y="1340768"/>
                <a:ext cx="11255424" cy="5040560"/>
              </a:xfrm>
              <a:blipFill>
                <a:blip r:embed="rId2"/>
                <a:stretch>
                  <a:fillRect l="-325" t="-1814" b="-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665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0" y="404664"/>
            <a:ext cx="12144672" cy="819944"/>
          </a:xfrm>
        </p:spPr>
        <p:txBody>
          <a:bodyPr>
            <a:noAutofit/>
          </a:bodyPr>
          <a:lstStyle/>
          <a:p>
            <a:r>
              <a:rPr lang="en-IN" sz="3600" dirty="0"/>
              <a:t>Dimensionality Reduction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288" y="1340768"/>
            <a:ext cx="6131766" cy="5040560"/>
          </a:xfrm>
        </p:spPr>
        <p:txBody>
          <a:bodyPr>
            <a:normAutofit/>
          </a:bodyPr>
          <a:lstStyle/>
          <a:p>
            <a:r>
              <a:rPr lang="en-IN" sz="2600" dirty="0">
                <a:cs typeface="Times New Roman" pitchFamily="18" charset="0"/>
              </a:rPr>
              <a:t>Suppose there are too many features in the dataset </a:t>
            </a:r>
          </a:p>
          <a:p>
            <a:r>
              <a:rPr lang="en-IN" sz="2600" dirty="0">
                <a:solidFill>
                  <a:srgbClr val="0070C0"/>
                </a:solidFill>
                <a:cs typeface="Times New Roman" pitchFamily="18" charset="0"/>
              </a:rPr>
              <a:t>Question: </a:t>
            </a:r>
            <a:r>
              <a:rPr lang="en-IN" sz="2600" dirty="0">
                <a:cs typeface="Times New Roman" pitchFamily="18" charset="0"/>
              </a:rPr>
              <a:t>How to reduce the number of features without losing information?</a:t>
            </a:r>
          </a:p>
          <a:p>
            <a:r>
              <a:rPr lang="en-US" sz="2600" dirty="0">
                <a:solidFill>
                  <a:srgbClr val="0070C0"/>
                </a:solidFill>
                <a:cs typeface="Times New Roman" pitchFamily="18" charset="0"/>
              </a:rPr>
              <a:t>Answer: </a:t>
            </a:r>
            <a:r>
              <a:rPr lang="en-US" sz="2600" dirty="0">
                <a:cs typeface="Times New Roman" pitchFamily="18" charset="0"/>
              </a:rPr>
              <a:t>Project the feature vectors to a lower dimension space</a:t>
            </a:r>
          </a:p>
          <a:p>
            <a:pPr marL="0" indent="0">
              <a:buNone/>
            </a:pPr>
            <a:endParaRPr lang="en-US" sz="2600" dirty="0">
              <a:cs typeface="Times New Roman" pitchFamily="18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3EBECF5-8B6C-4CA8-83B0-3B8116B435F6}"/>
              </a:ext>
            </a:extLst>
          </p:cNvPr>
          <p:cNvGrpSpPr/>
          <p:nvPr/>
        </p:nvGrpSpPr>
        <p:grpSpPr>
          <a:xfrm>
            <a:off x="6822726" y="1013033"/>
            <a:ext cx="5104185" cy="4549092"/>
            <a:chOff x="6822726" y="1013033"/>
            <a:chExt cx="5104185" cy="454909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7E9FD16-3719-4243-9DED-AD52F304EDEC}"/>
                </a:ext>
              </a:extLst>
            </p:cNvPr>
            <p:cNvGrpSpPr/>
            <p:nvPr/>
          </p:nvGrpSpPr>
          <p:grpSpPr>
            <a:xfrm>
              <a:off x="6822727" y="1340768"/>
              <a:ext cx="4600128" cy="3888432"/>
              <a:chOff x="7040488" y="1437821"/>
              <a:chExt cx="4600128" cy="3888432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989E792E-6B81-4559-9643-E3EFE8F4BE82}"/>
                  </a:ext>
                </a:extLst>
              </p:cNvPr>
              <p:cNvGrpSpPr/>
              <p:nvPr/>
            </p:nvGrpSpPr>
            <p:grpSpPr>
              <a:xfrm>
                <a:off x="7040488" y="1437821"/>
                <a:ext cx="4600128" cy="3888432"/>
                <a:chOff x="5951984" y="1196752"/>
                <a:chExt cx="4600128" cy="3888432"/>
              </a:xfrm>
            </p:grpSpPr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8BDE0B91-F767-4106-B2BE-56B4C61D78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80176" y="1196752"/>
                  <a:ext cx="0" cy="2448272"/>
                </a:xfrm>
                <a:prstGeom prst="straightConnector1">
                  <a:avLst/>
                </a:prstGeom>
                <a:ln>
                  <a:headEnd type="triangle" w="lg" len="lg"/>
                  <a:tailEnd type="none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8">
                  <a:extLst>
                    <a:ext uri="{FF2B5EF4-FFF2-40B4-BE49-F238E27FC236}">
                      <a16:creationId xmlns:a16="http://schemas.microsoft.com/office/drawing/2014/main" id="{61FE4434-4FF8-41DA-BB3E-F1CBC555B3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680176" y="3645024"/>
                  <a:ext cx="2871936" cy="0"/>
                </a:xfrm>
                <a:prstGeom prst="straightConnector1">
                  <a:avLst/>
                </a:prstGeom>
                <a:ln>
                  <a:headEnd type="triangle" w="lg" len="lg"/>
                  <a:tailEnd type="none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4E6C50D4-7D09-4106-A834-BBDEEBA8A0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951984" y="3645024"/>
                  <a:ext cx="1728192" cy="1440160"/>
                </a:xfrm>
                <a:prstGeom prst="straightConnector1">
                  <a:avLst/>
                </a:prstGeom>
                <a:ln>
                  <a:headEnd type="triangle" w="lg" len="lg"/>
                  <a:tailEnd type="none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AA0A5E41-7C2D-498D-AAFD-E1BA3FA766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68680" y="2420888"/>
                <a:ext cx="1647800" cy="1465205"/>
              </a:xfrm>
              <a:prstGeom prst="straightConnector1">
                <a:avLst/>
              </a:prstGeom>
              <a:ln>
                <a:headEnd type="triangle" w="lg" len="lg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13E33551-89C6-4750-B9E4-554BC6FB45FE}"/>
                      </a:ext>
                    </a:extLst>
                  </p:cNvPr>
                  <p:cNvSpPr txBox="1"/>
                  <p:nvPr/>
                </p:nvSpPr>
                <p:spPr>
                  <a:xfrm>
                    <a:off x="10416480" y="1769990"/>
                    <a:ext cx="1110497" cy="8961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sz="2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N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IN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IN" sz="2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IN" sz="22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IN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IN" sz="2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IN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IN" sz="22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en-US" sz="2200" dirty="0"/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13E33551-89C6-4750-B9E4-554BC6FB45F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16480" y="1769990"/>
                    <a:ext cx="1110497" cy="89614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DE1FFEFB-1DD9-457B-B3B2-C86745174AD2}"/>
                    </a:ext>
                  </a:extLst>
                </p:cNvPr>
                <p:cNvSpPr txBox="1"/>
                <p:nvPr/>
              </p:nvSpPr>
              <p:spPr>
                <a:xfrm>
                  <a:off x="10939461" y="3384170"/>
                  <a:ext cx="98745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IN" b="0" dirty="0">
                      <a:solidFill>
                        <a:srgbClr val="002060"/>
                      </a:solidFill>
                    </a:rPr>
                    <a:t>Feature </a:t>
                  </a:r>
                  <a14:m>
                    <m:oMath xmlns:m="http://schemas.openxmlformats.org/officeDocument/2006/math">
                      <m:r>
                        <a:rPr lang="en-IN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DE1FFEFB-1DD9-457B-B3B2-C86745174A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39461" y="3384170"/>
                  <a:ext cx="987450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4815" t="-28261" r="-7407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16D4879-ADE7-4ADF-A976-C9E02DF655B9}"/>
                    </a:ext>
                  </a:extLst>
                </p:cNvPr>
                <p:cNvSpPr txBox="1"/>
                <p:nvPr/>
              </p:nvSpPr>
              <p:spPr>
                <a:xfrm>
                  <a:off x="6822726" y="5219014"/>
                  <a:ext cx="98745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IN" b="0" dirty="0">
                      <a:solidFill>
                        <a:srgbClr val="002060"/>
                      </a:solidFill>
                    </a:rPr>
                    <a:t>Feature </a:t>
                  </a:r>
                  <a14:m>
                    <m:oMath xmlns:m="http://schemas.openxmlformats.org/officeDocument/2006/math">
                      <m:r>
                        <a:rPr lang="en-IN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16D4879-ADE7-4ADF-A976-C9E02DF655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2726" y="5219014"/>
                  <a:ext cx="987450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4198" t="-28261" r="-8025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9F7D0AA-8143-453A-A2DC-9D87E6CEBC89}"/>
                    </a:ext>
                  </a:extLst>
                </p:cNvPr>
                <p:cNvSpPr txBox="1"/>
                <p:nvPr/>
              </p:nvSpPr>
              <p:spPr>
                <a:xfrm>
                  <a:off x="8390618" y="1013033"/>
                  <a:ext cx="98745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IN" b="0" dirty="0">
                      <a:solidFill>
                        <a:srgbClr val="002060"/>
                      </a:solidFill>
                    </a:rPr>
                    <a:t>Feature </a:t>
                  </a:r>
                  <a14:m>
                    <m:oMath xmlns:m="http://schemas.openxmlformats.org/officeDocument/2006/math">
                      <m:r>
                        <a:rPr lang="en-IN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9F7D0AA-8143-453A-A2DC-9D87E6CEBC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0618" y="1013033"/>
                  <a:ext cx="987450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4198" t="-28261" r="-8025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74374C4-BE0B-4F8A-A81C-A8F6B888B2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50919" y="3789040"/>
              <a:ext cx="1647800" cy="1055075"/>
            </a:xfrm>
            <a:prstGeom prst="straightConnector1">
              <a:avLst/>
            </a:prstGeom>
            <a:ln>
              <a:solidFill>
                <a:srgbClr val="00B0F0"/>
              </a:solidFill>
              <a:headEnd type="triangle" w="lg" len="lg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19A7AF4-11F0-4CF5-8C1C-40158A2A4BCE}"/>
                </a:ext>
              </a:extLst>
            </p:cNvPr>
            <p:cNvCxnSpPr/>
            <p:nvPr/>
          </p:nvCxnSpPr>
          <p:spPr>
            <a:xfrm>
              <a:off x="10198719" y="2235816"/>
              <a:ext cx="0" cy="2653924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674DEC5-8F65-4460-9C58-297B421FF48C}"/>
                    </a:ext>
                  </a:extLst>
                </p:cNvPr>
                <p:cNvSpPr txBox="1"/>
                <p:nvPr/>
              </p:nvSpPr>
              <p:spPr>
                <a:xfrm>
                  <a:off x="10104808" y="4683999"/>
                  <a:ext cx="1258486" cy="87812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2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200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IN" sz="2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N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IN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IN" sz="2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IN" sz="2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IN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sz="2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IN" sz="2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674DEC5-8F65-4460-9C58-297B421FF4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04808" y="4683999"/>
                  <a:ext cx="1258486" cy="87812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2A01976-DD42-4349-8576-C20A39C1FA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50919" y="2323835"/>
              <a:ext cx="1647800" cy="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673C804-5632-42DA-9AEA-84FD3FED9C0B}"/>
                </a:ext>
              </a:extLst>
            </p:cNvPr>
            <p:cNvCxnSpPr>
              <a:cxnSpLocks/>
            </p:cNvCxnSpPr>
            <p:nvPr/>
          </p:nvCxnSpPr>
          <p:spPr>
            <a:xfrm>
              <a:off x="8550919" y="2323835"/>
              <a:ext cx="0" cy="1465205"/>
            </a:xfrm>
            <a:prstGeom prst="straightConnector1">
              <a:avLst/>
            </a:prstGeom>
            <a:ln>
              <a:solidFill>
                <a:srgbClr val="FFC000"/>
              </a:solidFill>
              <a:headEnd type="triangle" w="lg" len="lg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EA21CCC3-2399-4BAD-8390-26BD4E387113}"/>
                    </a:ext>
                  </a:extLst>
                </p:cNvPr>
                <p:cNvSpPr txBox="1"/>
                <p:nvPr/>
              </p:nvSpPr>
              <p:spPr>
                <a:xfrm>
                  <a:off x="7171100" y="1771099"/>
                  <a:ext cx="1263744" cy="10760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2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200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IN" sz="2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N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IN" sz="2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sz="2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IN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sz="22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EA21CCC3-2399-4BAD-8390-26BD4E3871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1100" y="1771099"/>
                  <a:ext cx="1263744" cy="107606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22049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0" y="404664"/>
            <a:ext cx="12144672" cy="819944"/>
          </a:xfrm>
        </p:spPr>
        <p:txBody>
          <a:bodyPr>
            <a:noAutofit/>
          </a:bodyPr>
          <a:lstStyle/>
          <a:p>
            <a:r>
              <a:rPr lang="en-IN" sz="3600" dirty="0"/>
              <a:t>Dimensionality Reduction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288" y="1340768"/>
            <a:ext cx="11255424" cy="5040560"/>
          </a:xfrm>
        </p:spPr>
        <p:txBody>
          <a:bodyPr>
            <a:normAutofit/>
          </a:bodyPr>
          <a:lstStyle/>
          <a:p>
            <a:r>
              <a:rPr lang="en-IN" sz="2600" dirty="0">
                <a:cs typeface="Times New Roman" pitchFamily="18" charset="0"/>
              </a:rPr>
              <a:t>Suppose there are too many features in the dataset </a:t>
            </a:r>
          </a:p>
          <a:p>
            <a:r>
              <a:rPr lang="en-IN" sz="2600" dirty="0">
                <a:solidFill>
                  <a:srgbClr val="0070C0"/>
                </a:solidFill>
                <a:cs typeface="Times New Roman" pitchFamily="18" charset="0"/>
              </a:rPr>
              <a:t>Question: </a:t>
            </a:r>
            <a:r>
              <a:rPr lang="en-IN" sz="2600" dirty="0">
                <a:cs typeface="Times New Roman" pitchFamily="18" charset="0"/>
              </a:rPr>
              <a:t>How to reduce the number of features without losing information?</a:t>
            </a:r>
          </a:p>
          <a:p>
            <a:r>
              <a:rPr lang="en-US" sz="2600" dirty="0">
                <a:solidFill>
                  <a:srgbClr val="0070C0"/>
                </a:solidFill>
                <a:cs typeface="Times New Roman" pitchFamily="18" charset="0"/>
              </a:rPr>
              <a:t>Answer: </a:t>
            </a:r>
            <a:r>
              <a:rPr lang="en-US" sz="2600" dirty="0">
                <a:cs typeface="Times New Roman" pitchFamily="18" charset="0"/>
              </a:rPr>
              <a:t>Project the feature vectors to a lower dimension space</a:t>
            </a:r>
          </a:p>
          <a:p>
            <a:r>
              <a:rPr lang="en-US" sz="2600" dirty="0">
                <a:solidFill>
                  <a:srgbClr val="0070C0"/>
                </a:solidFill>
                <a:cs typeface="Times New Roman" pitchFamily="18" charset="0"/>
              </a:rPr>
              <a:t>Question:  </a:t>
            </a:r>
            <a:r>
              <a:rPr lang="en-US" sz="2600" dirty="0">
                <a:cs typeface="Times New Roman" pitchFamily="18" charset="0"/>
              </a:rPr>
              <a:t>Which space to project and what is its basis ? </a:t>
            </a:r>
          </a:p>
          <a:p>
            <a:r>
              <a:rPr lang="en-US" sz="2600" dirty="0">
                <a:solidFill>
                  <a:srgbClr val="0070C0"/>
                </a:solidFill>
                <a:cs typeface="Times New Roman" pitchFamily="18" charset="0"/>
              </a:rPr>
              <a:t>Answer: </a:t>
            </a:r>
            <a:r>
              <a:rPr lang="en-US" sz="2600" dirty="0">
                <a:cs typeface="Times New Roman" pitchFamily="18" charset="0"/>
              </a:rPr>
              <a:t>Find a space in which maximum information is retained when the vectors are projected</a:t>
            </a:r>
          </a:p>
          <a:p>
            <a:r>
              <a:rPr lang="en-US" sz="2600" dirty="0">
                <a:cs typeface="Times New Roman" pitchFamily="18" charset="0"/>
              </a:rPr>
              <a:t>Basis of such a space can be obtained from Singular Value Decomposition (Singular vectors corresponding to high singular values)</a:t>
            </a:r>
          </a:p>
          <a:p>
            <a:r>
              <a:rPr lang="en-US" sz="2600" dirty="0">
                <a:solidFill>
                  <a:srgbClr val="0070C0"/>
                </a:solidFill>
                <a:cs typeface="Times New Roman" pitchFamily="18" charset="0"/>
              </a:rPr>
              <a:t>Note:  </a:t>
            </a:r>
            <a:r>
              <a:rPr lang="en-US" sz="2600" dirty="0">
                <a:cs typeface="Times New Roman" pitchFamily="18" charset="0"/>
              </a:rPr>
              <a:t>Whether left or right singular vectors are to be used depends on whether the features are along rows or columns</a:t>
            </a:r>
          </a:p>
          <a:p>
            <a:endParaRPr lang="en-US" sz="2600" dirty="0">
              <a:cs typeface="Times New Roman" pitchFamily="18" charset="0"/>
            </a:endParaRPr>
          </a:p>
          <a:p>
            <a:endParaRPr lang="en-US" sz="26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60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4"/>
          <p:cNvSpPr txBox="1">
            <a:spLocks noGrp="1"/>
          </p:cNvSpPr>
          <p:nvPr>
            <p:ph type="title"/>
          </p:nvPr>
        </p:nvSpPr>
        <p:spPr>
          <a:xfrm>
            <a:off x="197933" y="5589933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r">
              <a:buSzPts val="1100"/>
            </a:pPr>
            <a:r>
              <a:rPr lang="en-US" sz="3867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THANK YOU</a:t>
            </a:r>
            <a:endParaRPr sz="3867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225005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1" y="2667001"/>
            <a:ext cx="10714191" cy="1524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0" y="2590800"/>
            <a:ext cx="8128000" cy="1295400"/>
          </a:xfrm>
          <a:effectLst>
            <a:outerShdw dist="2540000" dir="21540000" sx="1000" sy="1000" algn="ctr" rotWithShape="0">
              <a:srgbClr val="000000"/>
            </a:outerShdw>
          </a:effectLst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dirty="0"/>
              <a:t>Algebraic </a:t>
            </a:r>
            <a:r>
              <a:rPr lang="en-US" sz="3600" dirty="0" err="1"/>
              <a:t>Visualisation</a:t>
            </a:r>
            <a:r>
              <a:rPr lang="en-US" sz="3600" dirty="0"/>
              <a:t> and Properties of Vectors</a:t>
            </a:r>
          </a:p>
        </p:txBody>
      </p:sp>
    </p:spTree>
    <p:extLst>
      <p:ext uri="{BB962C8B-B14F-4D97-AF65-F5344CB8AC3E}">
        <p14:creationId xmlns:p14="http://schemas.microsoft.com/office/powerpoint/2010/main" val="2880077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0" y="188640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Vectors in Vector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2132856"/>
            <a:ext cx="3990125" cy="352839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cs typeface="Times New Roman" pitchFamily="18" charset="0"/>
              </a:rPr>
              <a:t>Elements (components) of a vector can be represented in a coordinate space (Vector space)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cs typeface="Times New Roman" pitchFamily="18" charset="0"/>
              </a:rPr>
              <a:t>Each element of the vector corresponds to a dimension in the vector space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812BD15-6095-4079-856C-4ED0A76452D8}"/>
                  </a:ext>
                </a:extLst>
              </p:cNvPr>
              <p:cNvSpPr txBox="1"/>
              <p:nvPr/>
            </p:nvSpPr>
            <p:spPr>
              <a:xfrm>
                <a:off x="5444700" y="3212976"/>
                <a:ext cx="976421" cy="6026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sz="22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2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812BD15-6095-4079-856C-4ED0A7645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4700" y="3212976"/>
                <a:ext cx="976421" cy="6026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10834695-4689-432D-8120-6F3A5EAC1F5C}"/>
              </a:ext>
            </a:extLst>
          </p:cNvPr>
          <p:cNvSpPr txBox="1"/>
          <p:nvPr/>
        </p:nvSpPr>
        <p:spPr>
          <a:xfrm>
            <a:off x="8184232" y="615078"/>
            <a:ext cx="1410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2D Vector</a:t>
            </a:r>
            <a:endParaRPr lang="en-US" sz="2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Picture 19" descr="Chart, line chart&#10;&#10;Description automatically generated">
            <a:extLst>
              <a:ext uri="{FF2B5EF4-FFF2-40B4-BE49-F238E27FC236}">
                <a16:creationId xmlns:a16="http://schemas.microsoft.com/office/drawing/2014/main" id="{7F35AC60-C989-458C-BBD8-9DBCF3F6A7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01" t="4401" r="14901" b="4359"/>
          <a:stretch/>
        </p:blipFill>
        <p:spPr>
          <a:xfrm>
            <a:off x="6598117" y="1224424"/>
            <a:ext cx="4682459" cy="4747066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33B46-73E2-4EAD-9129-F07801CBCD13}"/>
              </a:ext>
            </a:extLst>
          </p:cNvPr>
          <p:cNvCxnSpPr/>
          <p:nvPr/>
        </p:nvCxnSpPr>
        <p:spPr>
          <a:xfrm>
            <a:off x="6816080" y="3068960"/>
            <a:ext cx="1728192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8D0FAC8-9F63-454D-BCCC-9C4F36A49AEA}"/>
              </a:ext>
            </a:extLst>
          </p:cNvPr>
          <p:cNvCxnSpPr>
            <a:cxnSpLocks/>
          </p:cNvCxnSpPr>
          <p:nvPr/>
        </p:nvCxnSpPr>
        <p:spPr>
          <a:xfrm>
            <a:off x="8544272" y="3068960"/>
            <a:ext cx="0" cy="2564616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554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0" y="188640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1534667"/>
            <a:ext cx="3990125" cy="412658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cs typeface="Times New Roman" pitchFamily="18" charset="0"/>
              </a:rPr>
              <a:t>Elements (components) of a vector can be represented in a coordinate space (Vector space)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cs typeface="Times New Roman" pitchFamily="18" charset="0"/>
              </a:rPr>
              <a:t>Each element of the vector corresponds to a dimension in the vector space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812BD15-6095-4079-856C-4ED0A76452D8}"/>
                  </a:ext>
                </a:extLst>
              </p:cNvPr>
              <p:cNvSpPr txBox="1"/>
              <p:nvPr/>
            </p:nvSpPr>
            <p:spPr>
              <a:xfrm>
                <a:off x="5444700" y="3212976"/>
                <a:ext cx="987706" cy="8930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sz="22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2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812BD15-6095-4079-856C-4ED0A7645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4700" y="3212976"/>
                <a:ext cx="987706" cy="8930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10834695-4689-432D-8120-6F3A5EAC1F5C}"/>
              </a:ext>
            </a:extLst>
          </p:cNvPr>
          <p:cNvSpPr txBox="1"/>
          <p:nvPr/>
        </p:nvSpPr>
        <p:spPr>
          <a:xfrm>
            <a:off x="8184232" y="615078"/>
            <a:ext cx="1410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3D Vector</a:t>
            </a:r>
            <a:endParaRPr lang="en-US" sz="2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B5F2CDD7-ABC1-44E7-B5FD-C0F6CDF64B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01" t="6800" r="8601" b="4400"/>
          <a:stretch/>
        </p:blipFill>
        <p:spPr>
          <a:xfrm>
            <a:off x="6442479" y="1412776"/>
            <a:ext cx="5018814" cy="412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170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32773</TotalTime>
  <Words>4193</Words>
  <Application>Microsoft Office PowerPoint</Application>
  <PresentationFormat>Widescreen</PresentationFormat>
  <Paragraphs>566</Paragraphs>
  <Slides>66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85" baseType="lpstr">
      <vt:lpstr>Arial</vt:lpstr>
      <vt:lpstr>Cabin</vt:lpstr>
      <vt:lpstr>Calibri</vt:lpstr>
      <vt:lpstr>Calibri Light</vt:lpstr>
      <vt:lpstr>Cambria Math</vt:lpstr>
      <vt:lpstr>Consolas</vt:lpstr>
      <vt:lpstr>Gill Sans</vt:lpstr>
      <vt:lpstr>Gill Sans MT</vt:lpstr>
      <vt:lpstr>Montserrat</vt:lpstr>
      <vt:lpstr>Noto Sans Symbols</vt:lpstr>
      <vt:lpstr>Symbol</vt:lpstr>
      <vt:lpstr>Times New Roman</vt:lpstr>
      <vt:lpstr>Verdana</vt:lpstr>
      <vt:lpstr>Wingdings</vt:lpstr>
      <vt:lpstr>Wingdings 2</vt:lpstr>
      <vt:lpstr>Office Theme</vt:lpstr>
      <vt:lpstr>Custom Design</vt:lpstr>
      <vt:lpstr>Simple Light</vt:lpstr>
      <vt:lpstr>Equation</vt:lpstr>
      <vt:lpstr>PowerPoint Presentation</vt:lpstr>
      <vt:lpstr>Outline</vt:lpstr>
      <vt:lpstr>Vectors and Matrices for Data Science</vt:lpstr>
      <vt:lpstr>Vectors and Matrices</vt:lpstr>
      <vt:lpstr>Vectors for Data representation</vt:lpstr>
      <vt:lpstr>Matrices for Data representation</vt:lpstr>
      <vt:lpstr>Algebraic Visualisation and Properties of Vectors</vt:lpstr>
      <vt:lpstr>Vectors in Vector Space</vt:lpstr>
      <vt:lpstr>Vectors</vt:lpstr>
      <vt:lpstr>Length and Direction of Vectors</vt:lpstr>
      <vt:lpstr>Unit vector</vt:lpstr>
      <vt:lpstr>Properties of Vectors</vt:lpstr>
      <vt:lpstr>Properties of Vectors</vt:lpstr>
      <vt:lpstr>Properties of Vectors: Dot Product</vt:lpstr>
      <vt:lpstr>Orthogonal vectors</vt:lpstr>
      <vt:lpstr>Orthonormal vectors</vt:lpstr>
      <vt:lpstr>Linear Combination of Vectors</vt:lpstr>
      <vt:lpstr>Linearly Independent Vectors</vt:lpstr>
      <vt:lpstr>Span of a Vector Space</vt:lpstr>
      <vt:lpstr>Basis vectors (Basis for a Vector Space)</vt:lpstr>
      <vt:lpstr>Basis vectors</vt:lpstr>
      <vt:lpstr>Projection of a Vector</vt:lpstr>
      <vt:lpstr>Projection of a Vector</vt:lpstr>
      <vt:lpstr>Projection of a Vector</vt:lpstr>
      <vt:lpstr>Projection Matrix</vt:lpstr>
      <vt:lpstr>Matrix Multiplication with a Vector</vt:lpstr>
      <vt:lpstr>Matrix Multiplication with a Vector</vt:lpstr>
      <vt:lpstr>Matrix Multiplication with a Vector</vt:lpstr>
      <vt:lpstr>Properties of Matrices</vt:lpstr>
      <vt:lpstr>Matrix Subspaces: Column space or Image</vt:lpstr>
      <vt:lpstr>Matrix Subspaces: Null space or Kernel</vt:lpstr>
      <vt:lpstr>Matrix Subspaces: Row Space</vt:lpstr>
      <vt:lpstr>Rank and Nullity of a Matrix</vt:lpstr>
      <vt:lpstr>Rank of a matrix: Example</vt:lpstr>
      <vt:lpstr>Full Rank Matrix</vt:lpstr>
      <vt:lpstr>Results relating Matrix Subspaces</vt:lpstr>
      <vt:lpstr>Relation between Matrix Subspaces</vt:lpstr>
      <vt:lpstr>Determinant, Inverse, Singularity and Rank of a Square Matrix</vt:lpstr>
      <vt:lpstr>Eigenvectors and Eigenvalues</vt:lpstr>
      <vt:lpstr>Eigenvectors and Eigenvalues</vt:lpstr>
      <vt:lpstr>Finding Eigenvalues and Eigenvectors</vt:lpstr>
      <vt:lpstr>Eigenvalues and eigenvectors: Examples</vt:lpstr>
      <vt:lpstr>Eigenvalues and eigenvectors: Examples</vt:lpstr>
      <vt:lpstr>Eigenvalues and eigenvectors: Examples</vt:lpstr>
      <vt:lpstr>Properties of Eigenvalues and Eigenvectors</vt:lpstr>
      <vt:lpstr>Connection between Eigenvectors, Eigenvalues, Null space and Determinant</vt:lpstr>
      <vt:lpstr>Eigen Value Decomposition (EVD)</vt:lpstr>
      <vt:lpstr>Eigenvalues and Eigenvectors of a Symmetric Matrix</vt:lpstr>
      <vt:lpstr>Singular Values and Singular Vectors</vt:lpstr>
      <vt:lpstr>Singular Values and Singular Vectors</vt:lpstr>
      <vt:lpstr>Properties of Singular values and Singular vectors</vt:lpstr>
      <vt:lpstr>Interpretation of Singular values and Singular vectors</vt:lpstr>
      <vt:lpstr>Relation between Eigenvalues and Singular values</vt:lpstr>
      <vt:lpstr>Relation between Eigenvectors and Singular vectors</vt:lpstr>
      <vt:lpstr>Singular Value Decomposition</vt:lpstr>
      <vt:lpstr>Singular Value Decomposition (SVD)</vt:lpstr>
      <vt:lpstr>Singular Value Decomposition - Example</vt:lpstr>
      <vt:lpstr>Summary</vt:lpstr>
      <vt:lpstr>Summary – Cont…</vt:lpstr>
      <vt:lpstr>Vector and Matrix Properties Applied to Data Matrix</vt:lpstr>
      <vt:lpstr>Data Matrix</vt:lpstr>
      <vt:lpstr>Finding Number of Independent Features </vt:lpstr>
      <vt:lpstr>Finding Number of Independent Features </vt:lpstr>
      <vt:lpstr>Dimensionality Reduction</vt:lpstr>
      <vt:lpstr>Dimensionality Reduction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arun srikanth</dc:creator>
  <cp:lastModifiedBy>pappu jayadev</cp:lastModifiedBy>
  <cp:revision>1648</cp:revision>
  <dcterms:created xsi:type="dcterms:W3CDTF">2006-08-16T00:00:00Z</dcterms:created>
  <dcterms:modified xsi:type="dcterms:W3CDTF">2022-06-12T16:15:46Z</dcterms:modified>
</cp:coreProperties>
</file>