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9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1DDE3-C430-4020-9F0A-BEEF9494AB3F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8E338-48A4-4A8B-B813-81E717AA4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01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8E338-48A4-4A8B-B813-81E717AA49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38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6195A-4952-AF2D-EA65-E1A63A4E8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CE3B8C-0514-8979-7CBD-E16B865E2D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CF291E-E849-01AF-691B-D58AD2B41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C6848-E175-B2FA-A459-F7ED957241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8E338-48A4-4A8B-B813-81E717AA49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96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9BF55-D131-7723-882C-F280D65B8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5D43BB-A6EE-4E26-2D0E-A248F2579D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D76D4-1EEE-D7CB-4C2D-2F743CB56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F2629-372D-42E1-AD13-2E2F29D447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8E338-48A4-4A8B-B813-81E717AA49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2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8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9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06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8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98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6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7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5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1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0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5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3B10-91BD-F186-6092-D802E3780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itka Text Semibold" pitchFamily="2" charset="0"/>
              </a:rPr>
              <a:t>Household Energy Usage Forecast</a:t>
            </a:r>
            <a:endParaRPr lang="en-IN" dirty="0">
              <a:solidFill>
                <a:schemeClr val="bg1"/>
              </a:solidFill>
              <a:latin typeface="Sitka Text Semibold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B54AC-CB36-ACA3-C0C3-25BA6D482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391" y="3960856"/>
            <a:ext cx="3980727" cy="246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51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CCF1D-24E4-1A03-9E8E-62B0A38E7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A7AA917-63B3-0DEE-6928-EBC9877B8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135" y="393290"/>
            <a:ext cx="10500852" cy="1868129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0CBC8-624B-B692-856C-8AE624D95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136" y="313764"/>
            <a:ext cx="10239429" cy="63525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    Trains five different machine learning models (Linear Regression, Random Forest, Gradient Boosting, Neural Network, and </a:t>
            </a:r>
            <a:r>
              <a:rPr lang="en-US" sz="1600" dirty="0" err="1">
                <a:solidFill>
                  <a:schemeClr val="tx1"/>
                </a:solidFill>
              </a:rPr>
              <a:t>XGBoost</a:t>
            </a:r>
            <a:r>
              <a:rPr lang="en-US" sz="1600" dirty="0">
                <a:solidFill>
                  <a:schemeClr val="tx1"/>
                </a:solidFill>
              </a:rPr>
              <a:t>) on the training data.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  Evaluates their performance on the test set using </a:t>
            </a:r>
            <a:r>
              <a:rPr lang="en-US" sz="1600" b="1" dirty="0">
                <a:solidFill>
                  <a:schemeClr val="tx1"/>
                </a:solidFill>
              </a:rPr>
              <a:t>MAE (</a:t>
            </a:r>
            <a:r>
              <a:rPr lang="en-US" sz="1600" dirty="0">
                <a:solidFill>
                  <a:schemeClr val="tx1"/>
                </a:solidFill>
              </a:rPr>
              <a:t>Mean Absolute Error) </a:t>
            </a:r>
            <a:r>
              <a:rPr lang="en-US" sz="1600" b="1" dirty="0">
                <a:solidFill>
                  <a:schemeClr val="tx1"/>
                </a:solidFill>
              </a:rPr>
              <a:t>, RMSE (</a:t>
            </a:r>
            <a:r>
              <a:rPr lang="en-US" sz="1600" dirty="0">
                <a:solidFill>
                  <a:schemeClr val="tx1"/>
                </a:solidFill>
              </a:rPr>
              <a:t>Root Mean Squared Error)</a:t>
            </a:r>
            <a:r>
              <a:rPr lang="en-US" sz="1600" b="1" dirty="0">
                <a:solidFill>
                  <a:schemeClr val="tx1"/>
                </a:solidFill>
              </a:rPr>
              <a:t>, and R² (</a:t>
            </a:r>
            <a:r>
              <a:rPr lang="en-US" sz="1600" dirty="0">
                <a:solidFill>
                  <a:schemeClr val="tx1"/>
                </a:solidFill>
              </a:rPr>
              <a:t>R-Squared)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664EF4-AA0D-839C-B195-C3D1D4CB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39" y="1651074"/>
            <a:ext cx="8916644" cy="1619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5FA92C-3DCE-75D7-337B-E59686483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239" y="4525436"/>
            <a:ext cx="8316486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10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5B959-4147-5551-F536-8081BEFF8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3D1A675-B1AD-3772-B1AF-73054B84B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135" y="393290"/>
            <a:ext cx="10500852" cy="1868129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0ADD6-D398-090A-475D-6417CA02D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136" y="313764"/>
            <a:ext cx="10239429" cy="63525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IN" sz="1600" b="1" dirty="0">
                <a:solidFill>
                  <a:schemeClr val="tx1"/>
                </a:solidFill>
              </a:rPr>
              <a:t>Result Explanation: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Best Model Selection Criteria</a:t>
            </a:r>
          </a:p>
          <a:p>
            <a:pPr marL="4572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✅ </a:t>
            </a:r>
            <a:r>
              <a:rPr lang="en-US" sz="1600" b="1" dirty="0">
                <a:solidFill>
                  <a:schemeClr val="tx1"/>
                </a:solidFill>
              </a:rPr>
              <a:t>MAE (Mean Absolute Error):</a:t>
            </a:r>
            <a:r>
              <a:rPr lang="en-US" sz="1600" dirty="0">
                <a:solidFill>
                  <a:schemeClr val="tx1"/>
                </a:solidFill>
              </a:rPr>
              <a:t> Random Forest (</a:t>
            </a:r>
            <a:r>
              <a:rPr lang="en-US" sz="1600" b="1" dirty="0">
                <a:solidFill>
                  <a:schemeClr val="tx1"/>
                </a:solidFill>
              </a:rPr>
              <a:t>0.018126</a:t>
            </a:r>
            <a:r>
              <a:rPr lang="en-US" sz="1600" dirty="0">
                <a:solidFill>
                  <a:schemeClr val="tx1"/>
                </a:solidFill>
              </a:rPr>
              <a:t>) is the lowest.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    ✅ </a:t>
            </a:r>
            <a:r>
              <a:rPr lang="en-US" sz="1600" b="1" dirty="0">
                <a:solidFill>
                  <a:schemeClr val="tx1"/>
                </a:solidFill>
              </a:rPr>
              <a:t>RMSE (Root Mean Squared Error):</a:t>
            </a:r>
            <a:r>
              <a:rPr lang="en-US" sz="1600" dirty="0">
                <a:solidFill>
                  <a:schemeClr val="tx1"/>
                </a:solidFill>
              </a:rPr>
              <a:t> Random Forest (</a:t>
            </a:r>
            <a:r>
              <a:rPr lang="en-US" sz="1600" b="1" dirty="0">
                <a:solidFill>
                  <a:schemeClr val="tx1"/>
                </a:solidFill>
              </a:rPr>
              <a:t>0.032539</a:t>
            </a:r>
            <a:r>
              <a:rPr lang="en-US" sz="1600" dirty="0">
                <a:solidFill>
                  <a:schemeClr val="tx1"/>
                </a:solidFill>
              </a:rPr>
              <a:t>) is the lowest.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    ✅ </a:t>
            </a:r>
            <a:r>
              <a:rPr lang="en-US" sz="1600" b="1" dirty="0">
                <a:solidFill>
                  <a:schemeClr val="tx1"/>
                </a:solidFill>
              </a:rPr>
              <a:t>R² (R-Squared Score):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Linear Regression (1.000000)</a:t>
            </a:r>
            <a:r>
              <a:rPr lang="en-US" sz="1600" dirty="0">
                <a:solidFill>
                  <a:schemeClr val="tx1"/>
                </a:solidFill>
              </a:rPr>
              <a:t> is the highest.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Final Decision:</a:t>
            </a:r>
          </a:p>
          <a:p>
            <a:pPr marL="4572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Although </a:t>
            </a:r>
            <a:r>
              <a:rPr lang="en-US" sz="1600" b="1" dirty="0">
                <a:solidFill>
                  <a:schemeClr val="tx1"/>
                </a:solidFill>
              </a:rPr>
              <a:t>Linear Regression</a:t>
            </a:r>
            <a:r>
              <a:rPr lang="en-US" sz="1600" dirty="0">
                <a:solidFill>
                  <a:schemeClr val="tx1"/>
                </a:solidFill>
              </a:rPr>
              <a:t> has an </a:t>
            </a:r>
            <a:r>
              <a:rPr lang="en-US" sz="1600" b="1" dirty="0">
                <a:solidFill>
                  <a:schemeClr val="tx1"/>
                </a:solidFill>
              </a:rPr>
              <a:t>R² of 1.000000</a:t>
            </a:r>
            <a:r>
              <a:rPr lang="en-US" sz="1600" dirty="0">
                <a:solidFill>
                  <a:schemeClr val="tx1"/>
                </a:solidFill>
              </a:rPr>
              <a:t>, this could indicate overfitting, meaning the model might not generalize well to unseen data. In real-world scenarios, such a perfect R² score is rare and might suggest data leakage or a too-simple dataset.</a:t>
            </a:r>
          </a:p>
          <a:p>
            <a:pPr marL="4572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On the other hand, </a:t>
            </a:r>
            <a:r>
              <a:rPr lang="en-US" sz="1600" b="1" dirty="0">
                <a:solidFill>
                  <a:schemeClr val="tx1"/>
                </a:solidFill>
              </a:rPr>
              <a:t>Random Forest</a:t>
            </a:r>
            <a:r>
              <a:rPr lang="en-US" sz="1600" dirty="0">
                <a:solidFill>
                  <a:schemeClr val="tx1"/>
                </a:solidFill>
              </a:rPr>
              <a:t> has:</a:t>
            </a:r>
          </a:p>
          <a:p>
            <a:pPr marL="4572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✅ The </a:t>
            </a:r>
            <a:r>
              <a:rPr lang="en-US" sz="1600" b="1" dirty="0">
                <a:solidFill>
                  <a:schemeClr val="tx1"/>
                </a:solidFill>
              </a:rPr>
              <a:t>lowest RMSE (0.032539)</a:t>
            </a:r>
            <a:r>
              <a:rPr lang="en-US" sz="1600" dirty="0">
                <a:solidFill>
                  <a:schemeClr val="tx1"/>
                </a:solidFill>
              </a:rPr>
              <a:t> → indicating better predictive accuracy.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   ✅ The </a:t>
            </a:r>
            <a:r>
              <a:rPr lang="en-US" sz="1600" b="1" dirty="0">
                <a:solidFill>
                  <a:schemeClr val="tx1"/>
                </a:solidFill>
              </a:rPr>
              <a:t>lowest MAE (0.018126)</a:t>
            </a:r>
            <a:r>
              <a:rPr lang="en-US" sz="1600" dirty="0">
                <a:solidFill>
                  <a:schemeClr val="tx1"/>
                </a:solidFill>
              </a:rPr>
              <a:t> → meaning lower absolute errors.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   ✅ A </a:t>
            </a:r>
            <a:r>
              <a:rPr lang="en-US" sz="1600" b="1" dirty="0">
                <a:solidFill>
                  <a:schemeClr val="tx1"/>
                </a:solidFill>
              </a:rPr>
              <a:t>very high R² (0.999044)</a:t>
            </a:r>
            <a:r>
              <a:rPr lang="en-US" sz="1600" dirty="0">
                <a:solidFill>
                  <a:schemeClr val="tx1"/>
                </a:solidFill>
              </a:rPr>
              <a:t> → almost as good as Linear Regression but likely more robust.</a:t>
            </a:r>
          </a:p>
          <a:p>
            <a:pPr marL="4572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Final Recommendation:</a:t>
            </a:r>
          </a:p>
          <a:p>
            <a:pPr marL="4572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🚀 </a:t>
            </a:r>
            <a:r>
              <a:rPr lang="en-US" sz="1600" b="1" dirty="0">
                <a:solidFill>
                  <a:schemeClr val="tx1"/>
                </a:solidFill>
              </a:rPr>
              <a:t>Random Forest</a:t>
            </a:r>
            <a:r>
              <a:rPr lang="en-US" sz="1600" dirty="0">
                <a:solidFill>
                  <a:schemeClr val="tx1"/>
                </a:solidFill>
              </a:rPr>
              <a:t> is the best choice ✅ because it balances high accuracy with better error metrics, making it the most reliable model for real-world predictions.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B01BA9-2F65-E9CD-5480-C444DFB76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165" y="566386"/>
            <a:ext cx="435353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30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23DF6-9FDC-DFF9-4F7A-68A3D7EF8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88481B4-7BCA-1736-2098-03DDA39BC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135" y="393290"/>
            <a:ext cx="10500852" cy="1868129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ECA50-7486-CE8E-8F4B-5FFDE522F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136" y="313764"/>
            <a:ext cx="10239429" cy="63525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IN" sz="1600" b="1" dirty="0">
                <a:solidFill>
                  <a:schemeClr val="tx1"/>
                </a:solidFill>
              </a:rPr>
              <a:t>Result Explanation: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Best Model Selection Criteria</a:t>
            </a:r>
          </a:p>
          <a:p>
            <a:pPr marL="4572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✅ </a:t>
            </a:r>
            <a:r>
              <a:rPr lang="en-US" sz="1600" b="1" dirty="0">
                <a:solidFill>
                  <a:schemeClr val="tx1"/>
                </a:solidFill>
              </a:rPr>
              <a:t>MAE (Mean Absolute Error):</a:t>
            </a:r>
            <a:r>
              <a:rPr lang="en-US" sz="1600" dirty="0">
                <a:solidFill>
                  <a:schemeClr val="tx1"/>
                </a:solidFill>
              </a:rPr>
              <a:t> Random Forest (</a:t>
            </a:r>
            <a:r>
              <a:rPr lang="en-US" sz="1600" b="1" dirty="0">
                <a:solidFill>
                  <a:schemeClr val="tx1"/>
                </a:solidFill>
              </a:rPr>
              <a:t>0.018126</a:t>
            </a:r>
            <a:r>
              <a:rPr lang="en-US" sz="1600" dirty="0">
                <a:solidFill>
                  <a:schemeClr val="tx1"/>
                </a:solidFill>
              </a:rPr>
              <a:t>) is the lowest.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    ✅ </a:t>
            </a:r>
            <a:r>
              <a:rPr lang="en-US" sz="1600" b="1" dirty="0">
                <a:solidFill>
                  <a:schemeClr val="tx1"/>
                </a:solidFill>
              </a:rPr>
              <a:t>RMSE (Root Mean Squared Error):</a:t>
            </a:r>
            <a:r>
              <a:rPr lang="en-US" sz="1600" dirty="0">
                <a:solidFill>
                  <a:schemeClr val="tx1"/>
                </a:solidFill>
              </a:rPr>
              <a:t> Random Forest (</a:t>
            </a:r>
            <a:r>
              <a:rPr lang="en-US" sz="1600" b="1" dirty="0">
                <a:solidFill>
                  <a:schemeClr val="tx1"/>
                </a:solidFill>
              </a:rPr>
              <a:t>0.032539</a:t>
            </a:r>
            <a:r>
              <a:rPr lang="en-US" sz="1600" dirty="0">
                <a:solidFill>
                  <a:schemeClr val="tx1"/>
                </a:solidFill>
              </a:rPr>
              <a:t>) is the lowest.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    ✅ </a:t>
            </a:r>
            <a:r>
              <a:rPr lang="en-US" sz="1600" b="1" dirty="0">
                <a:solidFill>
                  <a:schemeClr val="tx1"/>
                </a:solidFill>
              </a:rPr>
              <a:t>R² (R-Squared Score):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Linear Regression (1.000000)</a:t>
            </a:r>
            <a:r>
              <a:rPr lang="en-US" sz="1600" dirty="0">
                <a:solidFill>
                  <a:schemeClr val="tx1"/>
                </a:solidFill>
              </a:rPr>
              <a:t> is the highest.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Final Decision:</a:t>
            </a:r>
          </a:p>
          <a:p>
            <a:pPr marL="4572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Although </a:t>
            </a:r>
            <a:r>
              <a:rPr lang="en-US" sz="1600" b="1" dirty="0">
                <a:solidFill>
                  <a:schemeClr val="tx1"/>
                </a:solidFill>
              </a:rPr>
              <a:t>Linear Regression</a:t>
            </a:r>
            <a:r>
              <a:rPr lang="en-US" sz="1600" dirty="0">
                <a:solidFill>
                  <a:schemeClr val="tx1"/>
                </a:solidFill>
              </a:rPr>
              <a:t> has an </a:t>
            </a:r>
            <a:r>
              <a:rPr lang="en-US" sz="1600" b="1" dirty="0">
                <a:solidFill>
                  <a:schemeClr val="tx1"/>
                </a:solidFill>
              </a:rPr>
              <a:t>R² of 1.000000</a:t>
            </a:r>
            <a:r>
              <a:rPr lang="en-US" sz="1600" dirty="0">
                <a:solidFill>
                  <a:schemeClr val="tx1"/>
                </a:solidFill>
              </a:rPr>
              <a:t>, this could indicate overfitting, meaning the model might not generalize well to unseen data. In real-world scenarios, such a perfect R² score is rare and might suggest data leakage or a too-simple dataset.</a:t>
            </a:r>
          </a:p>
          <a:p>
            <a:pPr marL="4572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On the other hand, </a:t>
            </a:r>
            <a:r>
              <a:rPr lang="en-US" sz="1600" b="1" dirty="0">
                <a:solidFill>
                  <a:schemeClr val="tx1"/>
                </a:solidFill>
              </a:rPr>
              <a:t>Random Forest</a:t>
            </a:r>
            <a:r>
              <a:rPr lang="en-US" sz="1600" dirty="0">
                <a:solidFill>
                  <a:schemeClr val="tx1"/>
                </a:solidFill>
              </a:rPr>
              <a:t> has:</a:t>
            </a:r>
          </a:p>
          <a:p>
            <a:pPr marL="4572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✅ The </a:t>
            </a:r>
            <a:r>
              <a:rPr lang="en-US" sz="1600" b="1" dirty="0">
                <a:solidFill>
                  <a:schemeClr val="tx1"/>
                </a:solidFill>
              </a:rPr>
              <a:t>lowest RMSE (0.032539)</a:t>
            </a:r>
            <a:r>
              <a:rPr lang="en-US" sz="1600" dirty="0">
                <a:solidFill>
                  <a:schemeClr val="tx1"/>
                </a:solidFill>
              </a:rPr>
              <a:t> → indicating better predictive accuracy.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   ✅ The </a:t>
            </a:r>
            <a:r>
              <a:rPr lang="en-US" sz="1600" b="1" dirty="0">
                <a:solidFill>
                  <a:schemeClr val="tx1"/>
                </a:solidFill>
              </a:rPr>
              <a:t>lowest MAE (0.018126)</a:t>
            </a:r>
            <a:r>
              <a:rPr lang="en-US" sz="1600" dirty="0">
                <a:solidFill>
                  <a:schemeClr val="tx1"/>
                </a:solidFill>
              </a:rPr>
              <a:t> → meaning lower absolute errors.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   ✅ A </a:t>
            </a:r>
            <a:r>
              <a:rPr lang="en-US" sz="1600" b="1" dirty="0">
                <a:solidFill>
                  <a:schemeClr val="tx1"/>
                </a:solidFill>
              </a:rPr>
              <a:t>very high R² (0.999044)</a:t>
            </a:r>
            <a:r>
              <a:rPr lang="en-US" sz="1600" dirty="0">
                <a:solidFill>
                  <a:schemeClr val="tx1"/>
                </a:solidFill>
              </a:rPr>
              <a:t> → almost as good as Linear Regression but likely more robust.</a:t>
            </a:r>
          </a:p>
          <a:p>
            <a:pPr marL="4572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Final Recommendation:</a:t>
            </a:r>
          </a:p>
          <a:p>
            <a:pPr marL="4572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🚀 </a:t>
            </a:r>
            <a:r>
              <a:rPr lang="en-US" sz="1600" b="1" dirty="0">
                <a:solidFill>
                  <a:schemeClr val="tx1"/>
                </a:solidFill>
              </a:rPr>
              <a:t>Random Forest</a:t>
            </a:r>
            <a:r>
              <a:rPr lang="en-US" sz="1600" dirty="0">
                <a:solidFill>
                  <a:schemeClr val="tx1"/>
                </a:solidFill>
              </a:rPr>
              <a:t> is the best choice ✅ because it balances high accuracy with better error metrics, making it the most reliable model for real-world predictions.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012012-4EEE-A8D2-B30F-F19D23D6F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165" y="566386"/>
            <a:ext cx="435353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5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DAB9B2D-3F02-B531-BFE3-F09DDA9F0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151" y="288747"/>
            <a:ext cx="10128701" cy="35851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 This code is used in </a:t>
            </a:r>
            <a:r>
              <a:rPr lang="en-US" sz="1600" b="1" dirty="0">
                <a:solidFill>
                  <a:schemeClr val="tx1"/>
                </a:solidFill>
              </a:rPr>
              <a:t>Google </a:t>
            </a:r>
            <a:r>
              <a:rPr lang="en-US" sz="1600" b="1" dirty="0" err="1">
                <a:solidFill>
                  <a:schemeClr val="tx1"/>
                </a:solidFill>
              </a:rPr>
              <a:t>Colab</a:t>
            </a:r>
            <a:r>
              <a:rPr lang="en-US" sz="1600" dirty="0">
                <a:solidFill>
                  <a:schemeClr val="tx1"/>
                </a:solidFill>
              </a:rPr>
              <a:t> to mount Google Drive, allowing access to files stored in Google Drive directly from the </a:t>
            </a:r>
            <a:r>
              <a:rPr lang="en-US" sz="1600" dirty="0" err="1">
                <a:solidFill>
                  <a:schemeClr val="tx1"/>
                </a:solidFill>
              </a:rPr>
              <a:t>Colab</a:t>
            </a:r>
            <a:r>
              <a:rPr lang="en-US" sz="1600" dirty="0">
                <a:solidFill>
                  <a:schemeClr val="tx1"/>
                </a:solidFill>
              </a:rPr>
              <a:t> environment.</a:t>
            </a:r>
            <a:endParaRPr lang="en-IN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 This imports the </a:t>
            </a:r>
            <a:r>
              <a:rPr lang="en-US" sz="1600" b="1" dirty="0">
                <a:solidFill>
                  <a:schemeClr val="tx1"/>
                </a:solidFill>
              </a:rPr>
              <a:t>Pandas</a:t>
            </a:r>
            <a:r>
              <a:rPr lang="en-US" sz="1600" dirty="0">
                <a:solidFill>
                  <a:schemeClr val="tx1"/>
                </a:solidFill>
              </a:rPr>
              <a:t> library, which is used for data manipulation and analysis in Python.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 The </a:t>
            </a:r>
            <a:r>
              <a:rPr lang="en-US" sz="1600" dirty="0" err="1">
                <a:solidFill>
                  <a:schemeClr val="tx1"/>
                </a:solidFill>
              </a:rPr>
              <a:t>file_path</a:t>
            </a:r>
            <a:r>
              <a:rPr lang="en-US" sz="1600" dirty="0">
                <a:solidFill>
                  <a:schemeClr val="tx1"/>
                </a:solidFill>
              </a:rPr>
              <a:t> variable stores the location of the dataset file in Google Drive, allowing access to household_power_consumption.txt for analysis in Google </a:t>
            </a:r>
            <a:r>
              <a:rPr lang="en-US" sz="1600" dirty="0" err="1">
                <a:solidFill>
                  <a:schemeClr val="tx1"/>
                </a:solidFill>
              </a:rPr>
              <a:t>Colab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0145F-1E0B-544E-3A56-718E9357B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2152" y="3873910"/>
            <a:ext cx="9892726" cy="7349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 This loads the dataset from </a:t>
            </a:r>
            <a:r>
              <a:rPr lang="en-US" sz="1600" dirty="0" err="1">
                <a:solidFill>
                  <a:schemeClr val="tx1"/>
                </a:solidFill>
              </a:rPr>
              <a:t>file_path</a:t>
            </a:r>
            <a:r>
              <a:rPr lang="en-US" sz="1600" dirty="0">
                <a:solidFill>
                  <a:schemeClr val="tx1"/>
                </a:solidFill>
              </a:rPr>
              <a:t> using ; as a separator, handles missing values (? as </a:t>
            </a:r>
            <a:r>
              <a:rPr lang="en-US" sz="1600" dirty="0" err="1">
                <a:solidFill>
                  <a:schemeClr val="tx1"/>
                </a:solidFill>
              </a:rPr>
              <a:t>NaN</a:t>
            </a:r>
            <a:r>
              <a:rPr lang="en-US" sz="1600" dirty="0">
                <a:solidFill>
                  <a:schemeClr val="tx1"/>
                </a:solidFill>
              </a:rPr>
              <a:t>), and sets </a:t>
            </a:r>
            <a:r>
              <a:rPr lang="en-US" sz="1600" dirty="0" err="1">
                <a:solidFill>
                  <a:schemeClr val="tx1"/>
                </a:solidFill>
              </a:rPr>
              <a:t>low_memory</a:t>
            </a:r>
            <a:r>
              <a:rPr lang="en-US" sz="1600" dirty="0">
                <a:solidFill>
                  <a:schemeClr val="tx1"/>
                </a:solidFill>
              </a:rPr>
              <a:t>=False to optimize memory usage.</a:t>
            </a:r>
          </a:p>
          <a:p>
            <a:endParaRPr lang="en-IN" sz="1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0FFCC2F-7F1C-FF80-88C5-7107B75FF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79" y="4608870"/>
            <a:ext cx="10128701" cy="12978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1B313A1-BD01-D0E9-1F02-F7ECE3FD6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677" y="1201008"/>
            <a:ext cx="4816257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8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1F10D-CF74-17F4-0E8C-227D03960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00D3D1C-1BC4-CBF9-CD2C-2FCEBF2FB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3290" y="442452"/>
            <a:ext cx="10441858" cy="59091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  The dataset contains </a:t>
            </a:r>
            <a:r>
              <a:rPr lang="en-US" sz="1600" b="1" dirty="0">
                <a:solidFill>
                  <a:schemeClr val="tx1"/>
                </a:solidFill>
              </a:rPr>
              <a:t>20,75,259 rows and 9 columns</a:t>
            </a:r>
            <a:r>
              <a:rPr lang="en-US" sz="1600" dirty="0">
                <a:solidFill>
                  <a:schemeClr val="tx1"/>
                </a:solidFill>
              </a:rPr>
              <a:t>, including </a:t>
            </a:r>
            <a:r>
              <a:rPr lang="en-US" sz="1600" b="1" dirty="0">
                <a:solidFill>
                  <a:schemeClr val="tx1"/>
                </a:solidFill>
              </a:rPr>
              <a:t>Date, Time, Global Active Power, Global Reactive Power, Voltage, Global Intensity, and </a:t>
            </a:r>
            <a:r>
              <a:rPr lang="en-US" sz="1600" b="1" dirty="0" err="1">
                <a:solidFill>
                  <a:schemeClr val="tx1"/>
                </a:solidFill>
              </a:rPr>
              <a:t>Sub_metering</a:t>
            </a:r>
            <a:r>
              <a:rPr lang="en-US" sz="1600" b="1" dirty="0">
                <a:solidFill>
                  <a:schemeClr val="tx1"/>
                </a:solidFill>
              </a:rPr>
              <a:t> values</a:t>
            </a:r>
            <a:r>
              <a:rPr lang="en-US" sz="1600" dirty="0">
                <a:solidFill>
                  <a:schemeClr val="tx1"/>
                </a:solidFill>
              </a:rPr>
              <a:t>, representing household energy consumption from </a:t>
            </a:r>
            <a:r>
              <a:rPr lang="en-US" sz="1600" b="1" dirty="0">
                <a:solidFill>
                  <a:schemeClr val="tx1"/>
                </a:solidFill>
              </a:rPr>
              <a:t>2006 to 2010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EDA919D-B51D-9357-41F0-31A2210E64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1837643"/>
            <a:ext cx="9604785" cy="3634071"/>
          </a:xfrm>
        </p:spPr>
      </p:pic>
    </p:spTree>
    <p:extLst>
      <p:ext uri="{BB962C8B-B14F-4D97-AF65-F5344CB8AC3E}">
        <p14:creationId xmlns:p14="http://schemas.microsoft.com/office/powerpoint/2010/main" val="6069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D3562-4D96-DCD8-B4CF-64A87BE71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D6719B1-691D-93C8-F4DC-E3FF814EF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42452"/>
            <a:ext cx="4953325" cy="57345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 df.info() displays dataset structure, column types, and memory usage.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33BC9-7493-3F90-16CF-1FC948AE7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42452"/>
            <a:ext cx="5181600" cy="57345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df.isnull</a:t>
            </a:r>
            <a:r>
              <a:rPr lang="en-US" sz="1600" dirty="0">
                <a:solidFill>
                  <a:schemeClr val="tx1"/>
                </a:solidFill>
              </a:rPr>
              <a:t>().sum() shows the count of missing values in each column.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95371-EA00-5E70-2E32-E461E433F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57" y="1592322"/>
            <a:ext cx="4385245" cy="3992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69CF66-B76A-51D1-0EFD-E81303B63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57" y="1592322"/>
            <a:ext cx="4719968" cy="316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31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45"/>
    </mc:Choice>
    <mc:Fallback>
      <p:transition spd="slow" advTm="434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37993-D5F8-2FD2-902C-4E7F41F8D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A7A058C-4686-B33C-D5A4-21650325C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135" y="393290"/>
            <a:ext cx="10500852" cy="18681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</a:t>
            </a:r>
            <a:r>
              <a:rPr lang="en-US" sz="1600" dirty="0">
                <a:solidFill>
                  <a:schemeClr val="tx1"/>
                </a:solidFill>
              </a:rPr>
              <a:t>This creates a </a:t>
            </a:r>
            <a:r>
              <a:rPr lang="en-US" sz="1600" b="1" dirty="0">
                <a:solidFill>
                  <a:schemeClr val="tx1"/>
                </a:solidFill>
              </a:rPr>
              <a:t>'Datetime'</a:t>
            </a:r>
            <a:r>
              <a:rPr lang="en-US" sz="1600" dirty="0">
                <a:solidFill>
                  <a:schemeClr val="tx1"/>
                </a:solidFill>
              </a:rPr>
              <a:t> column by merging </a:t>
            </a:r>
            <a:r>
              <a:rPr lang="en-US" sz="1600" b="1" dirty="0">
                <a:solidFill>
                  <a:schemeClr val="tx1"/>
                </a:solidFill>
              </a:rPr>
              <a:t>'Date'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b="1" dirty="0">
                <a:solidFill>
                  <a:schemeClr val="tx1"/>
                </a:solidFill>
              </a:rPr>
              <a:t>'Time'</a:t>
            </a:r>
            <a:r>
              <a:rPr lang="en-US" sz="1600" dirty="0">
                <a:solidFill>
                  <a:schemeClr val="tx1"/>
                </a:solidFill>
              </a:rPr>
              <a:t>, converts it to a </a:t>
            </a:r>
            <a:r>
              <a:rPr lang="en-US" sz="1600" dirty="0" err="1">
                <a:solidFill>
                  <a:schemeClr val="tx1"/>
                </a:solidFill>
              </a:rPr>
              <a:t>DateTime</a:t>
            </a:r>
            <a:r>
              <a:rPr lang="en-US" sz="1600" dirty="0">
                <a:solidFill>
                  <a:schemeClr val="tx1"/>
                </a:solidFill>
              </a:rPr>
              <a:t> format, and drops the original </a:t>
            </a:r>
            <a:r>
              <a:rPr lang="en-US" sz="1600" b="1" dirty="0">
                <a:solidFill>
                  <a:schemeClr val="tx1"/>
                </a:solidFill>
              </a:rPr>
              <a:t>'Date'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b="1" dirty="0">
                <a:solidFill>
                  <a:schemeClr val="tx1"/>
                </a:solidFill>
              </a:rPr>
              <a:t>'Time'</a:t>
            </a:r>
            <a:r>
              <a:rPr lang="en-US" sz="1600" dirty="0">
                <a:solidFill>
                  <a:schemeClr val="tx1"/>
                </a:solidFill>
              </a:rPr>
              <a:t> columns.</a:t>
            </a:r>
            <a:endParaRPr lang="en-IN" sz="1600" dirty="0">
              <a:solidFill>
                <a:schemeClr val="tx1"/>
              </a:solidFill>
            </a:endParaRPr>
          </a:p>
          <a:p>
            <a:endParaRPr lang="en-IN" sz="1600" dirty="0">
              <a:solidFill>
                <a:schemeClr val="tx1"/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095D6-C9D1-AE3F-48C6-86D9CDB82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135" y="2644878"/>
            <a:ext cx="11068665" cy="1523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 Replaces missing values in the </a:t>
            </a:r>
            <a:r>
              <a:rPr lang="en-US" sz="1600" dirty="0" err="1">
                <a:solidFill>
                  <a:schemeClr val="tx1"/>
                </a:solidFill>
              </a:rPr>
              <a:t>DataFrame</a:t>
            </a:r>
            <a:r>
              <a:rPr lang="en-US" sz="1600" dirty="0">
                <a:solidFill>
                  <a:schemeClr val="tx1"/>
                </a:solidFill>
              </a:rPr>
              <a:t> with the median of each column to maintain data consistency.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A9209B-8339-FD75-F00E-DD499DA33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63" y="1327354"/>
            <a:ext cx="8824725" cy="7392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30E2E8-AEBB-980C-A37A-10CB17EBC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993" y="3324017"/>
            <a:ext cx="6524568" cy="32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4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71"/>
    </mc:Choice>
    <mc:Fallback>
      <p:transition spd="slow" advTm="147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A9B89-0347-081C-D1DD-DBD71187A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43BD15B-B627-8AEC-0971-52ED93846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135" y="393290"/>
            <a:ext cx="10500852" cy="18681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  This creates a </a:t>
            </a:r>
            <a:r>
              <a:rPr lang="en-US" sz="1600" b="1" dirty="0">
                <a:solidFill>
                  <a:schemeClr val="tx1"/>
                </a:solidFill>
              </a:rPr>
              <a:t>'Datetime'</a:t>
            </a:r>
            <a:r>
              <a:rPr lang="en-US" sz="1600" dirty="0">
                <a:solidFill>
                  <a:schemeClr val="tx1"/>
                </a:solidFill>
              </a:rPr>
              <a:t> column by merging </a:t>
            </a:r>
            <a:r>
              <a:rPr lang="en-US" sz="1600" b="1" dirty="0">
                <a:solidFill>
                  <a:schemeClr val="tx1"/>
                </a:solidFill>
              </a:rPr>
              <a:t>'Date'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b="1" dirty="0">
                <a:solidFill>
                  <a:schemeClr val="tx1"/>
                </a:solidFill>
              </a:rPr>
              <a:t>'Time'</a:t>
            </a:r>
            <a:r>
              <a:rPr lang="en-US" sz="1600" dirty="0">
                <a:solidFill>
                  <a:schemeClr val="tx1"/>
                </a:solidFill>
              </a:rPr>
              <a:t>, converts it to a </a:t>
            </a:r>
            <a:r>
              <a:rPr lang="en-US" sz="1600" dirty="0" err="1">
                <a:solidFill>
                  <a:schemeClr val="tx1"/>
                </a:solidFill>
              </a:rPr>
              <a:t>DateTime</a:t>
            </a:r>
            <a:r>
              <a:rPr lang="en-US" sz="1600" dirty="0">
                <a:solidFill>
                  <a:schemeClr val="tx1"/>
                </a:solidFill>
              </a:rPr>
              <a:t> format, and drops the original </a:t>
            </a:r>
            <a:r>
              <a:rPr lang="en-US" sz="1600" b="1" dirty="0">
                <a:solidFill>
                  <a:schemeClr val="tx1"/>
                </a:solidFill>
              </a:rPr>
              <a:t>'Date'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b="1" dirty="0">
                <a:solidFill>
                  <a:schemeClr val="tx1"/>
                </a:solidFill>
              </a:rPr>
              <a:t>'Time'</a:t>
            </a:r>
            <a:r>
              <a:rPr lang="en-US" sz="1600" dirty="0">
                <a:solidFill>
                  <a:schemeClr val="tx1"/>
                </a:solidFill>
              </a:rPr>
              <a:t> columns.</a:t>
            </a:r>
            <a:endParaRPr lang="en-IN" sz="1600" dirty="0">
              <a:solidFill>
                <a:schemeClr val="tx1"/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4B7E7-2ECA-3B76-29E9-227C4B7FE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136" y="2703871"/>
            <a:ext cx="10353368" cy="14650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1600" dirty="0">
                <a:solidFill>
                  <a:schemeClr val="tx1"/>
                </a:solidFill>
              </a:rPr>
              <a:t>Replaces missing values in the </a:t>
            </a:r>
            <a:r>
              <a:rPr lang="en-US" sz="1600" dirty="0" err="1">
                <a:solidFill>
                  <a:schemeClr val="tx1"/>
                </a:solidFill>
              </a:rPr>
              <a:t>DataFrame</a:t>
            </a:r>
            <a:r>
              <a:rPr lang="en-US" sz="1600" dirty="0">
                <a:solidFill>
                  <a:schemeClr val="tx1"/>
                </a:solidFill>
              </a:rPr>
              <a:t> with the median of each column to maintain data consistency.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27BED0-1826-8E8C-A590-2D2DACCF4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63" y="1327354"/>
            <a:ext cx="8824725" cy="7392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8CBE7A-C06D-C0C2-AAF5-A6A1E2BC7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993" y="3324017"/>
            <a:ext cx="6524568" cy="32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7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31A67-D079-A48E-A873-3F779739C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966767F-E969-CFF0-62E6-EA3421CF3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135" y="393290"/>
            <a:ext cx="10500852" cy="1868129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C76FF-E56B-8512-FAF3-D820DD4FC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136" y="255640"/>
            <a:ext cx="10255046" cy="64106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  This converts specified columns to float16 data type, reducing memory usage while preserving numerical precision.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This code </a:t>
            </a:r>
            <a:r>
              <a:rPr lang="en-US" sz="1600" b="1" dirty="0">
                <a:solidFill>
                  <a:schemeClr val="tx1"/>
                </a:solidFill>
              </a:rPr>
              <a:t>visualizes the distribution</a:t>
            </a:r>
            <a:r>
              <a:rPr lang="en-US" sz="1600" dirty="0">
                <a:solidFill>
                  <a:schemeClr val="tx1"/>
                </a:solidFill>
              </a:rPr>
              <a:t> of </a:t>
            </a:r>
            <a:r>
              <a:rPr lang="en-US" sz="1600" b="1" dirty="0">
                <a:solidFill>
                  <a:schemeClr val="tx1"/>
                </a:solidFill>
              </a:rPr>
              <a:t>'</a:t>
            </a:r>
            <a:r>
              <a:rPr lang="en-US" sz="1600" b="1" dirty="0" err="1">
                <a:solidFill>
                  <a:schemeClr val="tx1"/>
                </a:solidFill>
              </a:rPr>
              <a:t>Global_active_power</a:t>
            </a:r>
            <a:r>
              <a:rPr lang="en-US" sz="1600" b="1" dirty="0">
                <a:solidFill>
                  <a:schemeClr val="tx1"/>
                </a:solidFill>
              </a:rPr>
              <a:t>'</a:t>
            </a:r>
            <a:r>
              <a:rPr lang="en-US" sz="1600" dirty="0">
                <a:solidFill>
                  <a:schemeClr val="tx1"/>
                </a:solidFill>
              </a:rPr>
              <a:t> using a histogram with 30 bins and a KDE (Kernel Density Estimate) curve.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chemeClr val="tx1"/>
                </a:solidFill>
              </a:rPr>
              <a:t>Result Explanation: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 Most energy consumption values are </a:t>
            </a:r>
            <a:r>
              <a:rPr lang="en-US" sz="1600" b="1" dirty="0">
                <a:solidFill>
                  <a:schemeClr val="tx1"/>
                </a:solidFill>
              </a:rPr>
              <a:t>concentrated at lower levels</a:t>
            </a:r>
            <a:r>
              <a:rPr lang="en-US" sz="1600" dirty="0">
                <a:solidFill>
                  <a:schemeClr val="tx1"/>
                </a:solidFill>
              </a:rPr>
              <a:t>, with a right-skewed distribution.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The data is </a:t>
            </a:r>
            <a:r>
              <a:rPr lang="en-US" sz="1600" b="1" dirty="0">
                <a:solidFill>
                  <a:schemeClr val="tx1"/>
                </a:solidFill>
              </a:rPr>
              <a:t>right-skewed</a:t>
            </a:r>
            <a:r>
              <a:rPr lang="en-US" sz="1600" dirty="0">
                <a:solidFill>
                  <a:schemeClr val="tx1"/>
                </a:solidFill>
              </a:rPr>
              <a:t>, meaning most households consume </a:t>
            </a:r>
            <a:r>
              <a:rPr lang="en-US" sz="1600" b="1" dirty="0">
                <a:solidFill>
                  <a:schemeClr val="tx1"/>
                </a:solidFill>
              </a:rPr>
              <a:t>low power</a:t>
            </a:r>
            <a:r>
              <a:rPr lang="en-US" sz="1600" dirty="0">
                <a:solidFill>
                  <a:schemeClr val="tx1"/>
                </a:solidFill>
              </a:rPr>
              <a:t>, with fewer instances of high consumption.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KDE (blue line) helps visualize the </a:t>
            </a:r>
            <a:r>
              <a:rPr lang="en-US" sz="1600" b="1" dirty="0">
                <a:solidFill>
                  <a:schemeClr val="tx1"/>
                </a:solidFill>
              </a:rPr>
              <a:t>underlying probability distribution</a:t>
            </a:r>
            <a:r>
              <a:rPr lang="en-US" sz="1600" dirty="0">
                <a:solidFill>
                  <a:schemeClr val="tx1"/>
                </a:solidFill>
              </a:rPr>
              <a:t> of energy usage.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230E-96C2-2F67-8392-D54750DD0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722" y="2987923"/>
            <a:ext cx="6168386" cy="347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7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3BDC5-4ABE-136D-4457-3E526C16B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B1E6295-5553-0445-6DD4-929A8DC6B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135" y="393290"/>
            <a:ext cx="10500852" cy="1868129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0E812-41EA-EAEF-E083-2E3849806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136" y="255640"/>
            <a:ext cx="10255046" cy="64106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Generates a heatmap to visualize feature correlations in the dataset, highlighting relationships using color gradients.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tx1"/>
                </a:solidFill>
              </a:rPr>
              <a:t>Result Explanation: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Red/blue shades</a:t>
            </a:r>
            <a:r>
              <a:rPr lang="en-US" sz="1600" dirty="0">
                <a:solidFill>
                  <a:schemeClr val="tx1"/>
                </a:solidFill>
              </a:rPr>
              <a:t> show </a:t>
            </a:r>
            <a:r>
              <a:rPr lang="en-US" sz="1600" b="1" dirty="0">
                <a:solidFill>
                  <a:schemeClr val="tx1"/>
                </a:solidFill>
              </a:rPr>
              <a:t>strong/weak correlations</a:t>
            </a:r>
            <a:r>
              <a:rPr lang="en-US" sz="1600" dirty="0">
                <a:solidFill>
                  <a:schemeClr val="tx1"/>
                </a:solidFill>
              </a:rPr>
              <a:t> between features.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 Helps in </a:t>
            </a:r>
            <a:r>
              <a:rPr lang="en-US" sz="1600" b="1" dirty="0">
                <a:solidFill>
                  <a:schemeClr val="tx1"/>
                </a:solidFill>
              </a:rPr>
              <a:t>feature selection</a:t>
            </a:r>
            <a:r>
              <a:rPr lang="en-US" sz="1600" dirty="0">
                <a:solidFill>
                  <a:schemeClr val="tx1"/>
                </a:solidFill>
              </a:rPr>
              <a:t> and understanding </a:t>
            </a:r>
            <a:r>
              <a:rPr lang="en-US" sz="1600" b="1" dirty="0">
                <a:solidFill>
                  <a:schemeClr val="tx1"/>
                </a:solidFill>
              </a:rPr>
              <a:t>energy usage patterns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FBCC14-F6B1-C38D-11A7-F1E692F9E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463" y="2034988"/>
            <a:ext cx="5484666" cy="39383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137D50-D4DC-8867-D8F6-87833DA05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37" y="2399069"/>
            <a:ext cx="5004621" cy="16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6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18BF4-6248-A373-5CF8-05C69B6CC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3EF636C-71B3-E67B-07CA-852355C31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135" y="393290"/>
            <a:ext cx="10500852" cy="1868129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60A34-BCC7-AD2C-7D93-BEE880B26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136" y="255640"/>
            <a:ext cx="10255046" cy="64106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 X (Features/Inputs) → Selects independent variables (predictors) from the dataset.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 y (Target/Output) → Assigns '</a:t>
            </a:r>
            <a:r>
              <a:rPr lang="en-US" sz="1600" dirty="0" err="1">
                <a:solidFill>
                  <a:schemeClr val="tx1"/>
                </a:solidFill>
              </a:rPr>
              <a:t>Global_active_power</a:t>
            </a:r>
            <a:r>
              <a:rPr lang="en-US" sz="1600" dirty="0">
                <a:solidFill>
                  <a:schemeClr val="tx1"/>
                </a:solidFill>
              </a:rPr>
              <a:t>' as the dependent variable to be predicted.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 Splits the dataset into training (80%) and testing (20%) sets.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test_size</a:t>
            </a:r>
            <a:r>
              <a:rPr lang="en-US" sz="1600" dirty="0">
                <a:solidFill>
                  <a:schemeClr val="tx1"/>
                </a:solidFill>
              </a:rPr>
              <a:t>=0.2 → 20% of the data is reserved for testing.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random_state</a:t>
            </a:r>
            <a:r>
              <a:rPr lang="en-US" sz="1600" dirty="0">
                <a:solidFill>
                  <a:schemeClr val="tx1"/>
                </a:solidFill>
              </a:rPr>
              <a:t>=42 → Ensures the split is reproducible every time.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  This code standardizes the features in </a:t>
            </a:r>
            <a:r>
              <a:rPr lang="en-US" sz="1600" dirty="0" err="1">
                <a:solidFill>
                  <a:schemeClr val="tx1"/>
                </a:solidFill>
              </a:rPr>
              <a:t>X_train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dirty="0" err="1">
                <a:solidFill>
                  <a:schemeClr val="tx1"/>
                </a:solidFill>
              </a:rPr>
              <a:t>X_test</a:t>
            </a:r>
            <a:r>
              <a:rPr lang="en-US" sz="1600" dirty="0">
                <a:solidFill>
                  <a:schemeClr val="tx1"/>
                </a:solidFill>
              </a:rPr>
              <a:t> by scaling them to have zero mean and unit variance, ensuring all features are on the same scale for better model performance.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490878-CCD4-0F28-0875-30B7D0094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85" y="1513411"/>
            <a:ext cx="8900931" cy="9219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E733C0-D126-8CE9-3111-CCE75C1E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85" y="4013993"/>
            <a:ext cx="6949702" cy="8809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EF2366-CF8C-4CB4-280E-D8C53AB8F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633" y="5574089"/>
            <a:ext cx="4439270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0183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356</TotalTime>
  <Words>1027</Words>
  <Application>Microsoft Office PowerPoint</Application>
  <PresentationFormat>Widescreen</PresentationFormat>
  <Paragraphs>193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Sitka Text Semibold</vt:lpstr>
      <vt:lpstr>Wingdings</vt:lpstr>
      <vt:lpstr>Basis</vt:lpstr>
      <vt:lpstr>Household Energy Usage Forecast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Fazal S. M</dc:creator>
  <cp:lastModifiedBy>Radhika levista</cp:lastModifiedBy>
  <cp:revision>6</cp:revision>
  <dcterms:created xsi:type="dcterms:W3CDTF">2025-03-05T00:32:11Z</dcterms:created>
  <dcterms:modified xsi:type="dcterms:W3CDTF">2025-03-05T10:34:47Z</dcterms:modified>
</cp:coreProperties>
</file>