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62" r:id="rId5"/>
    <p:sldId id="263" r:id="rId6"/>
    <p:sldId id="265" r:id="rId7"/>
    <p:sldId id="275" r:id="rId8"/>
    <p:sldId id="266" r:id="rId9"/>
    <p:sldId id="268" r:id="rId10"/>
    <p:sldId id="269" r:id="rId11"/>
    <p:sldId id="270" r:id="rId12"/>
    <p:sldId id="274" r:id="rId13"/>
    <p:sldId id="276"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4/3/2023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4/3/2023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4/3/2023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4/3/2023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4/3/2023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4/3/2023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4/3/2023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4/3/2023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4/3/2023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4/3/2023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4/3/2023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4/3/2023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log.bitsrc.io/build-a-full-stack-banking-web-app-with-plaid-the-mern-stack-508914ce5694" TargetMode="External"/><Relationship Id="rId2" Type="http://schemas.openxmlformats.org/officeDocument/2006/relationships/hyperlink" Target="https://www.researchgate.net/publication/361465446_Application_using_MERN_Stack" TargetMode="External"/><Relationship Id="rId1" Type="http://schemas.openxmlformats.org/officeDocument/2006/relationships/slideLayout" Target="../slideLayouts/slideLayout2.xml"/><Relationship Id="rId4" Type="http://schemas.openxmlformats.org/officeDocument/2006/relationships/hyperlink" Target="https://javascript.plainenglish.io/create-a-fullstack-banking-application-using-react-e8c96d74cd3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MOVIE SEAT BOOKING</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WEB/CC/AI TRACK CAPSTONE PROJECT</a:t>
            </a:r>
          </a:p>
        </p:txBody>
      </p:sp>
      <p:sp>
        <p:nvSpPr>
          <p:cNvPr id="4" name="TextBox 3"/>
          <p:cNvSpPr txBox="1"/>
          <p:nvPr/>
        </p:nvSpPr>
        <p:spPr>
          <a:xfrm>
            <a:off x="1723871" y="3252865"/>
            <a:ext cx="9039066" cy="1015663"/>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19KA1A0212-S M NAGALAKSHMI</a:t>
            </a:r>
          </a:p>
          <a:p>
            <a:endParaRPr lang="en-US" sz="2000" b="1" dirty="0">
              <a:solidFill>
                <a:schemeClr val="accent1">
                  <a:lumMod val="75000"/>
                </a:schemeClr>
              </a:solidFill>
              <a:latin typeface="Arial" pitchFamily="34" charset="0"/>
              <a:cs typeface="Arial" pitchFamily="34" charset="0"/>
            </a:endParaRPr>
          </a:p>
        </p:txBody>
      </p:sp>
      <p:sp>
        <p:nvSpPr>
          <p:cNvPr id="5" name="TextBox 4"/>
          <p:cNvSpPr txBox="1"/>
          <p:nvPr/>
        </p:nvSpPr>
        <p:spPr>
          <a:xfrm>
            <a:off x="1678902" y="5186598"/>
            <a:ext cx="8259580" cy="646331"/>
          </a:xfrm>
          <a:prstGeom prst="rect">
            <a:avLst/>
          </a:prstGeom>
          <a:noFill/>
        </p:spPr>
        <p:txBody>
          <a:bodyPr wrap="square" rtlCol="0">
            <a:spAutoFit/>
          </a:bodyPr>
          <a:lstStyle/>
          <a:p>
            <a:r>
              <a:rPr lang="en-IN"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Guided by</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 Uma Maheshwari                               </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5B4A02B-EDC1-2301-DB7A-0473FFD1F941}"/>
              </a:ext>
            </a:extLst>
          </p:cNvPr>
          <p:cNvPicPr>
            <a:picLocks noChangeAspect="1"/>
          </p:cNvPicPr>
          <p:nvPr/>
        </p:nvPicPr>
        <p:blipFill>
          <a:blip r:embed="rId2"/>
          <a:stretch>
            <a:fillRect/>
          </a:stretch>
        </p:blipFill>
        <p:spPr>
          <a:xfrm>
            <a:off x="837744" y="1252539"/>
            <a:ext cx="10516511" cy="4352921"/>
          </a:xfrm>
          <a:prstGeom prst="rect">
            <a:avLst/>
          </a:prstGeom>
        </p:spPr>
      </p:pic>
      <p:sp>
        <p:nvSpPr>
          <p:cNvPr id="2" name="Title 1">
            <a:extLst>
              <a:ext uri="{FF2B5EF4-FFF2-40B4-BE49-F238E27FC236}">
                <a16:creationId xmlns:a16="http://schemas.microsoft.com/office/drawing/2014/main" id="{21317C96-75BF-2A3C-6213-1618FD5A4F24}"/>
              </a:ext>
            </a:extLst>
          </p:cNvPr>
          <p:cNvSpPr>
            <a:spLocks noGrp="1"/>
          </p:cNvSpPr>
          <p:nvPr>
            <p:ph type="title"/>
          </p:nvPr>
        </p:nvSpPr>
        <p:spPr/>
        <p:txBody>
          <a:bodyPr/>
          <a:lstStyle/>
          <a:p>
            <a:endParaRPr lang="en-IN" dirty="0"/>
          </a:p>
        </p:txBody>
      </p:sp>
      <p:sp>
        <p:nvSpPr>
          <p:cNvPr id="4" name="Footer Placeholder 3">
            <a:extLst>
              <a:ext uri="{FF2B5EF4-FFF2-40B4-BE49-F238E27FC236}">
                <a16:creationId xmlns:a16="http://schemas.microsoft.com/office/drawing/2014/main" id="{72D569CD-0B68-1750-E7E7-FA003661148F}"/>
              </a:ext>
            </a:extLst>
          </p:cNvPr>
          <p:cNvSpPr>
            <a:spLocks noGrp="1"/>
          </p:cNvSpPr>
          <p:nvPr>
            <p:ph type="ftr" sz="quarter" idx="11"/>
          </p:nvPr>
        </p:nvSpPr>
        <p:spPr/>
        <p:txBody>
          <a:bodyPr/>
          <a:lstStyle/>
          <a:p>
            <a:r>
              <a:rPr lang="en-US"/>
              <a:t>© Edunet Foundation. All rights reserved.</a:t>
            </a:r>
          </a:p>
        </p:txBody>
      </p:sp>
      <p:pic>
        <p:nvPicPr>
          <p:cNvPr id="8" name="Content Placeholder 7">
            <a:extLst>
              <a:ext uri="{FF2B5EF4-FFF2-40B4-BE49-F238E27FC236}">
                <a16:creationId xmlns:a16="http://schemas.microsoft.com/office/drawing/2014/main" id="{1ADDD76F-22DB-DF15-639D-D3B436731FE6}"/>
              </a:ext>
            </a:extLst>
          </p:cNvPr>
          <p:cNvPicPr>
            <a:picLocks noGrp="1" noChangeAspect="1"/>
          </p:cNvPicPr>
          <p:nvPr>
            <p:ph idx="1"/>
          </p:nvPr>
        </p:nvPicPr>
        <p:blipFill>
          <a:blip r:embed="rId3"/>
          <a:stretch>
            <a:fillRect/>
          </a:stretch>
        </p:blipFill>
        <p:spPr>
          <a:xfrm>
            <a:off x="837743" y="781396"/>
            <a:ext cx="10515599" cy="5395567"/>
          </a:xfrm>
          <a:prstGeom prst="rect">
            <a:avLst/>
          </a:prstGeom>
        </p:spPr>
      </p:pic>
    </p:spTree>
    <p:extLst>
      <p:ext uri="{BB962C8B-B14F-4D97-AF65-F5344CB8AC3E}">
        <p14:creationId xmlns:p14="http://schemas.microsoft.com/office/powerpoint/2010/main" val="638248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ADE8-AD81-4433-9E87-04A99FC534F3}"/>
              </a:ext>
            </a:extLst>
          </p:cNvPr>
          <p:cNvSpPr>
            <a:spLocks noGrp="1"/>
          </p:cNvSpPr>
          <p:nvPr>
            <p:ph type="title"/>
          </p:nvPr>
        </p:nvSpPr>
        <p:spPr/>
        <p:txBody>
          <a:bodyPr/>
          <a:lstStyle/>
          <a:p>
            <a:endParaRPr lang="en-IN"/>
          </a:p>
        </p:txBody>
      </p:sp>
      <p:sp>
        <p:nvSpPr>
          <p:cNvPr id="4" name="Footer Placeholder 3">
            <a:extLst>
              <a:ext uri="{FF2B5EF4-FFF2-40B4-BE49-F238E27FC236}">
                <a16:creationId xmlns:a16="http://schemas.microsoft.com/office/drawing/2014/main" id="{738DDE02-0F2D-363A-E40B-6EB4D82E5B7B}"/>
              </a:ext>
            </a:extLst>
          </p:cNvPr>
          <p:cNvSpPr>
            <a:spLocks noGrp="1"/>
          </p:cNvSpPr>
          <p:nvPr>
            <p:ph type="ftr" sz="quarter" idx="11"/>
          </p:nvPr>
        </p:nvSpPr>
        <p:spPr/>
        <p:txBody>
          <a:bodyPr/>
          <a:lstStyle/>
          <a:p>
            <a:r>
              <a:rPr lang="en-US"/>
              <a:t>© Edunet Foundation. All rights reserved.</a:t>
            </a:r>
          </a:p>
        </p:txBody>
      </p:sp>
      <p:pic>
        <p:nvPicPr>
          <p:cNvPr id="6" name="Content Placeholder 5">
            <a:extLst>
              <a:ext uri="{FF2B5EF4-FFF2-40B4-BE49-F238E27FC236}">
                <a16:creationId xmlns:a16="http://schemas.microsoft.com/office/drawing/2014/main" id="{4090FCD4-ACDC-4B5E-4695-48FEE6FD2107}"/>
              </a:ext>
            </a:extLst>
          </p:cNvPr>
          <p:cNvPicPr>
            <a:picLocks noGrp="1" noChangeAspect="1"/>
          </p:cNvPicPr>
          <p:nvPr>
            <p:ph idx="1"/>
          </p:nvPr>
        </p:nvPicPr>
        <p:blipFill>
          <a:blip r:embed="rId2"/>
          <a:stretch>
            <a:fillRect/>
          </a:stretch>
        </p:blipFill>
        <p:spPr>
          <a:xfrm>
            <a:off x="838199" y="739833"/>
            <a:ext cx="10515599" cy="5437130"/>
          </a:xfrm>
          <a:prstGeom prst="rect">
            <a:avLst/>
          </a:prstGeom>
        </p:spPr>
      </p:pic>
    </p:spTree>
    <p:extLst>
      <p:ext uri="{BB962C8B-B14F-4D97-AF65-F5344CB8AC3E}">
        <p14:creationId xmlns:p14="http://schemas.microsoft.com/office/powerpoint/2010/main" val="258262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FBA6-95A3-19B8-69B7-035BAB58A674}"/>
              </a:ext>
            </a:extLst>
          </p:cNvPr>
          <p:cNvSpPr>
            <a:spLocks noGrp="1"/>
          </p:cNvSpPr>
          <p:nvPr>
            <p:ph type="title"/>
          </p:nvPr>
        </p:nvSpPr>
        <p:spPr>
          <a:xfrm>
            <a:off x="936523" y="740030"/>
            <a:ext cx="10515600" cy="1325563"/>
          </a:xfrm>
        </p:spPr>
        <p:txBody>
          <a:bodyPr>
            <a:normAutofit/>
          </a:bodyPr>
          <a:lstStyle/>
          <a:p>
            <a:r>
              <a:rPr lang="en-US" sz="4000" dirty="0">
                <a:solidFill>
                  <a:schemeClr val="accent5">
                    <a:lumMod val="75000"/>
                  </a:schemeClr>
                </a:solidFill>
                <a:latin typeface="Times New Roman" panose="02020603050405020304" pitchFamily="18" charset="0"/>
                <a:cs typeface="Times New Roman" panose="02020603050405020304" pitchFamily="18" charset="0"/>
              </a:rPr>
              <a:t>                        </a:t>
            </a:r>
            <a:r>
              <a:rPr lang="en-US" sz="4000" dirty="0">
                <a:solidFill>
                  <a:schemeClr val="accent5">
                    <a:lumMod val="75000"/>
                  </a:schemeClr>
                </a:solidFill>
                <a:latin typeface="Arial" panose="020B0604020202020204" pitchFamily="34" charset="0"/>
                <a:cs typeface="Arial" panose="020B0604020202020204" pitchFamily="34" charset="0"/>
              </a:rPr>
              <a:t>CONCLUSION</a:t>
            </a:r>
            <a:endParaRPr lang="en-IN" sz="4000" dirty="0">
              <a:solidFill>
                <a:schemeClr val="accent5">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1679574-8E48-CE90-9424-97885F038758}"/>
              </a:ext>
            </a:extLst>
          </p:cNvPr>
          <p:cNvSpPr>
            <a:spLocks noGrp="1"/>
          </p:cNvSpPr>
          <p:nvPr>
            <p:ph idx="1"/>
          </p:nvPr>
        </p:nvSpPr>
        <p:spPr>
          <a:xfrm>
            <a:off x="1025013" y="1766632"/>
            <a:ext cx="10515600" cy="4351338"/>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Hence, this online Movie Seat Booking application displays movie choices and seats in a theatre to select from in order to purchase tickets. This project describes a movie seat booking system designed as a kiosk which customers can use at local shopping areas prior to going to the movie to pre-book movie seats for the film of their choice.  This could reduce costs allowing for the less staffing costs.</a:t>
            </a: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73B0537-EC87-3CDF-024D-FEA9BA956885}"/>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403710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CBA29-372F-9DC5-C1C7-2ABFA1D1A960}"/>
              </a:ext>
            </a:extLst>
          </p:cNvPr>
          <p:cNvSpPr>
            <a:spLocks noGrp="1"/>
          </p:cNvSpPr>
          <p:nvPr>
            <p:ph type="title"/>
          </p:nvPr>
        </p:nvSpPr>
        <p:spPr>
          <a:xfrm>
            <a:off x="838200" y="787912"/>
            <a:ext cx="10515600" cy="1325563"/>
          </a:xfrm>
        </p:spPr>
        <p:txBody>
          <a:bodyPr/>
          <a:lstStyle/>
          <a:p>
            <a:r>
              <a:rPr lang="en-US" dirty="0">
                <a:solidFill>
                  <a:srgbClr val="00B0F0"/>
                </a:solidFill>
                <a:latin typeface="Arial" panose="020B0604020202020204" pitchFamily="34" charset="0"/>
                <a:cs typeface="Arial" panose="020B0604020202020204" pitchFamily="34" charset="0"/>
              </a:rPr>
              <a:t>                     REFERENCES</a:t>
            </a:r>
            <a:endParaRPr lang="en-IN" dirty="0">
              <a:solidFill>
                <a:srgbClr val="00B0F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1F87882-BC60-55A9-FF6C-87626DE80C4B}"/>
              </a:ext>
            </a:extLst>
          </p:cNvPr>
          <p:cNvSpPr>
            <a:spLocks noGrp="1"/>
          </p:cNvSpPr>
          <p:nvPr>
            <p:ph idx="1"/>
          </p:nvPr>
        </p:nvSpPr>
        <p:spPr/>
        <p:txBody>
          <a:bodyPr/>
          <a:lstStyle/>
          <a:p>
            <a:pPr>
              <a:lnSpc>
                <a:spcPct val="150000"/>
              </a:lnSpc>
            </a:pPr>
            <a:r>
              <a:rPr lang="en-US" sz="1800" b="1" u="sng" dirty="0">
                <a:solidFill>
                  <a:srgbClr val="0563C1"/>
                </a:solidFill>
                <a:effectLst/>
                <a:latin typeface="Times New Roman" panose="02020603050405020304" pitchFamily="18" charset="0"/>
                <a:ea typeface="Times New Roman" panose="02020603050405020304" pitchFamily="18" charset="0"/>
                <a:hlinkClick r:id="rId2"/>
              </a:rPr>
              <a:t>https://www.researchgate.net/publication/361465446_Application_using_MERN_Stack</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b="1" u="sng" dirty="0">
                <a:solidFill>
                  <a:srgbClr val="0563C1"/>
                </a:solidFill>
                <a:effectLst/>
                <a:latin typeface="Times New Roman" panose="02020603050405020304" pitchFamily="18" charset="0"/>
                <a:ea typeface="Times New Roman" panose="02020603050405020304" pitchFamily="18" charset="0"/>
                <a:hlinkClick r:id="rId3"/>
              </a:rPr>
              <a:t>https://blog.bitsrc.io/build-a-full-stack-banking-web-app-with-plaid-the-mern-stack-508914ce5694</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b="1" u="sng" dirty="0">
                <a:solidFill>
                  <a:srgbClr val="0563C1"/>
                </a:solidFill>
                <a:effectLst/>
                <a:latin typeface="Times New Roman" panose="02020603050405020304" pitchFamily="18" charset="0"/>
                <a:ea typeface="Times New Roman" panose="02020603050405020304" pitchFamily="18" charset="0"/>
                <a:hlinkClick r:id="rId4"/>
              </a:rPr>
              <a:t>https://javascript.plainenglish.io/create-a-fullstack-banking-application-using-react-e8c96d74cd39</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Footer Placeholder 3">
            <a:extLst>
              <a:ext uri="{FF2B5EF4-FFF2-40B4-BE49-F238E27FC236}">
                <a16:creationId xmlns:a16="http://schemas.microsoft.com/office/drawing/2014/main" id="{F103DB20-9D32-8141-8B7D-D855D4B3B3F9}"/>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4199854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Aims , Objective &amp; Proposed System/Solution</a:t>
            </a:r>
            <a:endParaRPr lang="en-US"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a:t>
            </a:r>
            <a:endParaRPr lang="en-US" dirty="0">
              <a:latin typeface="Arial"/>
              <a:ea typeface="+mn-lt"/>
              <a:cs typeface="+mn-lt"/>
            </a:endParaRPr>
          </a:p>
          <a:p>
            <a:r>
              <a:rPr lang="en-US" sz="2000" b="1" dirty="0">
                <a:latin typeface="Arial"/>
                <a:ea typeface="+mn-lt"/>
                <a:cs typeface="+mn-lt"/>
              </a:rPr>
              <a:t>Project outcome</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pPr marL="0" indent="0">
              <a:buNone/>
            </a:pP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599544" y="1786538"/>
            <a:ext cx="11148371" cy="4295964"/>
          </a:xfrm>
        </p:spPr>
        <p:txBody>
          <a:bodyPr>
            <a:normAutofit fontScale="92500"/>
          </a:bodyPr>
          <a:lstStyle/>
          <a:p>
            <a:pPr algn="just">
              <a:lnSpc>
                <a:spcPct val="120000"/>
              </a:lnSpc>
            </a:pPr>
            <a:r>
              <a:rPr lang="en-US" dirty="0">
                <a:latin typeface="Times New Roman" panose="02020603050405020304" pitchFamily="18" charset="0"/>
                <a:cs typeface="Times New Roman" panose="02020603050405020304" pitchFamily="18" charset="0"/>
              </a:rPr>
              <a:t>                Finding a suitable movie to watch with our family on weekend or with our loved ones is on of the confused task nowadays and is a big task for booking a suitable seat for your family so that you can sit together to watch the film with your family or the loved ones. It is one of the big headaches to book the movie tickets, check for the available seats, comfortable seats so that you can enjoy your movie and the movies that are available at present. Movie seat booking website certainly made possible for everyone to fulfil the above the requirements.</a:t>
            </a:r>
          </a:p>
          <a:p>
            <a:pPr algn="just">
              <a:lnSpc>
                <a:spcPct val="120000"/>
              </a:lnSpc>
            </a:pPr>
            <a:r>
              <a:rPr lang="en-US" dirty="0">
                <a:latin typeface="Times New Roman" panose="02020603050405020304" pitchFamily="18" charset="0"/>
                <a:cs typeface="Times New Roman" panose="02020603050405020304" pitchFamily="18" charset="0"/>
              </a:rPr>
              <a:t>                    They are the fastest source to communication reaching wide range of audience on just a single click irrespective of their location as it shows the available movies shows near you. This web application “Movie Seat Booking”  provides an easy and convenient search application for the movie lovers and family to book their movie seats that are comfortable to them.</a:t>
            </a:r>
          </a:p>
          <a:p>
            <a:pPr algn="just">
              <a:lnSpc>
                <a:spcPct val="120000"/>
              </a:lnSpc>
            </a:pP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is aimed at developing a web-based Movie Seat Booking for the HR Group for a company.</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document provides details about the entire software requirements specification for the online Movie Seat Booking. The project Online Movie Seat Booking is aimed at developing a web-based Movie Seat Booking system for the HR Group of a company</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607332" y="1051145"/>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742416" y="1874179"/>
            <a:ext cx="11152682" cy="4365598"/>
          </a:xfrm>
        </p:spPr>
        <p:txBody>
          <a:bodyPr>
            <a:normAutofit/>
          </a:bodyPr>
          <a:lstStyle/>
          <a:p>
            <a:pPr marL="342900" indent="-342900" algn="l">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simple words, this web-based application provides the chance to book the movie seats of the theatre according to their choice and this update the price of the selected movie.</a:t>
            </a:r>
          </a:p>
          <a:p>
            <a:pPr marL="342900" indent="-342900" algn="l">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customers can select the movie according to their choice for the available show. They can select or deselect the seats of their choice and also they can view the occupied and unoccupied seat in the theatre through this application.</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ARCHITECTURE</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752248" y="2127277"/>
            <a:ext cx="11152682" cy="4365598"/>
          </a:xfrm>
          <a:solidFill>
            <a:schemeClr val="bg1"/>
          </a:solidFill>
        </p:spPr>
        <p:style>
          <a:lnRef idx="2">
            <a:schemeClr val="accent3"/>
          </a:lnRef>
          <a:fillRef idx="1">
            <a:schemeClr val="lt1"/>
          </a:fillRef>
          <a:effectRef idx="0">
            <a:schemeClr val="accent3"/>
          </a:effectRef>
          <a:fontRef idx="minor">
            <a:schemeClr val="dk1"/>
          </a:fontRef>
        </p:style>
        <p:txBody>
          <a:bodyPr>
            <a:normAutofit/>
          </a:bodyPr>
          <a:lstStyle/>
          <a:p>
            <a:pPr algn="l"/>
            <a:endParaRPr lang="en-US" sz="2600" b="1"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3" name="Rectangle 2">
            <a:extLst>
              <a:ext uri="{FF2B5EF4-FFF2-40B4-BE49-F238E27FC236}">
                <a16:creationId xmlns:a16="http://schemas.microsoft.com/office/drawing/2014/main" id="{D4C00B63-21F5-4014-A1F4-10D1A9DA4885}"/>
              </a:ext>
            </a:extLst>
          </p:cNvPr>
          <p:cNvSpPr/>
          <p:nvPr/>
        </p:nvSpPr>
        <p:spPr>
          <a:xfrm>
            <a:off x="1682102" y="2871017"/>
            <a:ext cx="1558655" cy="83574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USER</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CCE627F-FDDD-E269-BDE6-84427DE07536}"/>
              </a:ext>
            </a:extLst>
          </p:cNvPr>
          <p:cNvSpPr/>
          <p:nvPr/>
        </p:nvSpPr>
        <p:spPr>
          <a:xfrm>
            <a:off x="4170610" y="2871019"/>
            <a:ext cx="1473105" cy="83574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dirty="0">
                <a:latin typeface="Times New Roman" panose="02020603050405020304" pitchFamily="18" charset="0"/>
                <a:cs typeface="Times New Roman" panose="02020603050405020304" pitchFamily="18" charset="0"/>
              </a:rPr>
              <a:t>LIST OF MOVIES</a:t>
            </a:r>
            <a:endParaRPr lang="en-IN" sz="11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199D051D-C4EE-7032-B8BD-BD18F0220C1A}"/>
              </a:ext>
            </a:extLst>
          </p:cNvPr>
          <p:cNvSpPr/>
          <p:nvPr/>
        </p:nvSpPr>
        <p:spPr>
          <a:xfrm>
            <a:off x="6489290" y="2917019"/>
            <a:ext cx="1248697" cy="78974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SELECTION OF MOVIE</a:t>
            </a:r>
            <a:endParaRPr lang="en-IN" sz="14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1400C571-A388-25F8-AA24-87C93E29A7F6}"/>
              </a:ext>
            </a:extLst>
          </p:cNvPr>
          <p:cNvSpPr/>
          <p:nvPr/>
        </p:nvSpPr>
        <p:spPr>
          <a:xfrm>
            <a:off x="6572864" y="4095756"/>
            <a:ext cx="1327354" cy="835742"/>
          </a:xfrm>
          <a:prstGeom prst="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SELECTION OF SEATS</a:t>
            </a:r>
            <a:endParaRPr lang="en-IN" sz="16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67D9298-0E45-8F6D-AEA1-1EF1FFB7B175}"/>
              </a:ext>
            </a:extLst>
          </p:cNvPr>
          <p:cNvSpPr/>
          <p:nvPr/>
        </p:nvSpPr>
        <p:spPr>
          <a:xfrm>
            <a:off x="6572864" y="5320493"/>
            <a:ext cx="1327354" cy="736178"/>
          </a:xfrm>
          <a:prstGeom prst="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PRICE UPDATE</a:t>
            </a:r>
          </a:p>
        </p:txBody>
      </p:sp>
      <p:cxnSp>
        <p:nvCxnSpPr>
          <p:cNvPr id="13" name="Straight Arrow Connector 12">
            <a:extLst>
              <a:ext uri="{FF2B5EF4-FFF2-40B4-BE49-F238E27FC236}">
                <a16:creationId xmlns:a16="http://schemas.microsoft.com/office/drawing/2014/main" id="{934ACA85-AA5D-FA59-C4D9-A5465B79AAF3}"/>
              </a:ext>
            </a:extLst>
          </p:cNvPr>
          <p:cNvCxnSpPr>
            <a:stCxn id="3" idx="3"/>
            <a:endCxn id="7" idx="1"/>
          </p:cNvCxnSpPr>
          <p:nvPr/>
        </p:nvCxnSpPr>
        <p:spPr>
          <a:xfrm>
            <a:off x="3240757" y="3288888"/>
            <a:ext cx="92985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FF2576B-889E-4505-F971-595062C7D400}"/>
              </a:ext>
            </a:extLst>
          </p:cNvPr>
          <p:cNvCxnSpPr>
            <a:cxnSpLocks/>
          </p:cNvCxnSpPr>
          <p:nvPr/>
        </p:nvCxnSpPr>
        <p:spPr>
          <a:xfrm>
            <a:off x="5643715" y="3205316"/>
            <a:ext cx="835743" cy="9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B786A39-AFB9-672C-89E5-3157CF40C974}"/>
              </a:ext>
            </a:extLst>
          </p:cNvPr>
          <p:cNvCxnSpPr>
            <a:endCxn id="9" idx="0"/>
          </p:cNvCxnSpPr>
          <p:nvPr/>
        </p:nvCxnSpPr>
        <p:spPr>
          <a:xfrm>
            <a:off x="7236541" y="3706761"/>
            <a:ext cx="0" cy="388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585CA5-A0C2-ABB7-10D9-CA31D8D8FFCD}"/>
              </a:ext>
            </a:extLst>
          </p:cNvPr>
          <p:cNvCxnSpPr>
            <a:endCxn id="9" idx="2"/>
          </p:cNvCxnSpPr>
          <p:nvPr/>
        </p:nvCxnSpPr>
        <p:spPr>
          <a:xfrm flipV="1">
            <a:off x="7236541" y="4931498"/>
            <a:ext cx="0" cy="388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2319-93DC-8730-88BB-269EE2599871}"/>
              </a:ext>
            </a:extLst>
          </p:cNvPr>
          <p:cNvSpPr>
            <a:spLocks noGrp="1"/>
          </p:cNvSpPr>
          <p:nvPr>
            <p:ph type="title"/>
          </p:nvPr>
        </p:nvSpPr>
        <p:spPr>
          <a:xfrm>
            <a:off x="838200" y="797745"/>
            <a:ext cx="10515600" cy="1325563"/>
          </a:xfrm>
        </p:spPr>
        <p:txBody>
          <a:bodyPr/>
          <a:lstStyle/>
          <a:p>
            <a:r>
              <a:rPr lang="en-US" dirty="0">
                <a:solidFill>
                  <a:srgbClr val="00B0F0"/>
                </a:solidFill>
              </a:rPr>
              <a:t>              </a:t>
            </a:r>
            <a:r>
              <a:rPr lang="en-US" sz="3600" b="1" dirty="0">
                <a:solidFill>
                  <a:srgbClr val="00B0F0"/>
                </a:solidFill>
                <a:latin typeface="Arial" panose="020B0604020202020204" pitchFamily="34" charset="0"/>
                <a:cs typeface="Arial" panose="020B0604020202020204" pitchFamily="34" charset="0"/>
              </a:rPr>
              <a:t>SYSTE</a:t>
            </a:r>
            <a:r>
              <a:rPr lang="en-US" sz="3200" b="1" dirty="0">
                <a:solidFill>
                  <a:srgbClr val="00B0F0"/>
                </a:solidFill>
                <a:latin typeface="Arial" panose="020B0604020202020204" pitchFamily="34" charset="0"/>
                <a:cs typeface="Arial" panose="020B0604020202020204" pitchFamily="34" charset="0"/>
              </a:rPr>
              <a:t>M</a:t>
            </a:r>
            <a:r>
              <a:rPr lang="en-US" sz="3600" b="1" dirty="0">
                <a:solidFill>
                  <a:srgbClr val="00B0F0"/>
                </a:solidFill>
                <a:latin typeface="Arial" panose="020B0604020202020204" pitchFamily="34" charset="0"/>
                <a:cs typeface="Arial" panose="020B0604020202020204" pitchFamily="34" charset="0"/>
              </a:rPr>
              <a:t> DEPLOYMENT APPROACH</a:t>
            </a:r>
            <a:endParaRPr lang="en-IN" b="1" dirty="0">
              <a:solidFill>
                <a:srgbClr val="00B0F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F870B21-2976-2BE7-EA5D-88E960866C5E}"/>
              </a:ext>
            </a:extLst>
          </p:cNvPr>
          <p:cNvSpPr>
            <a:spLocks noGrp="1"/>
          </p:cNvSpPr>
          <p:nvPr>
            <p:ph idx="1"/>
          </p:nvPr>
        </p:nvSpPr>
        <p:spPr>
          <a:xfrm>
            <a:off x="838200" y="1855122"/>
            <a:ext cx="10515600" cy="4351338"/>
          </a:xfrm>
        </p:spPr>
        <p:txBody>
          <a:bodyPr/>
          <a:lstStyle/>
          <a:p>
            <a:pPr marL="0" indent="0">
              <a:buNone/>
            </a:pPr>
            <a:r>
              <a:rPr lang="en-US" dirty="0"/>
              <a:t>FRONTED DEVELOPMENT</a:t>
            </a:r>
          </a:p>
          <a:p>
            <a:pPr marL="514350" indent="-514350">
              <a:buFont typeface="+mj-lt"/>
              <a:buAutoNum type="arabicPeriod"/>
            </a:pPr>
            <a:r>
              <a:rPr lang="en-US" dirty="0"/>
              <a:t>HTML</a:t>
            </a:r>
          </a:p>
          <a:p>
            <a:pPr marL="514350" indent="-514350">
              <a:buFont typeface="+mj-lt"/>
              <a:buAutoNum type="arabicPeriod"/>
            </a:pPr>
            <a:r>
              <a:rPr lang="en-US" dirty="0"/>
              <a:t>CSS</a:t>
            </a:r>
          </a:p>
          <a:p>
            <a:pPr marL="514350" indent="-514350">
              <a:buFont typeface="+mj-lt"/>
              <a:buAutoNum type="arabicPeriod"/>
            </a:pPr>
            <a:r>
              <a:rPr lang="en-US" dirty="0"/>
              <a:t>BOOTSTRAP</a:t>
            </a:r>
          </a:p>
          <a:p>
            <a:pPr marL="514350" indent="-514350">
              <a:buFont typeface="+mj-lt"/>
              <a:buAutoNum type="arabicPeriod"/>
            </a:pPr>
            <a:r>
              <a:rPr lang="en-US" dirty="0"/>
              <a:t>JAVASCRIPT</a:t>
            </a:r>
          </a:p>
        </p:txBody>
      </p:sp>
      <p:sp>
        <p:nvSpPr>
          <p:cNvPr id="4" name="Footer Placeholder 3">
            <a:extLst>
              <a:ext uri="{FF2B5EF4-FFF2-40B4-BE49-F238E27FC236}">
                <a16:creationId xmlns:a16="http://schemas.microsoft.com/office/drawing/2014/main" id="{49AB001B-27F1-8DBF-52FB-836062B33E55}"/>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76605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400855" y="972245"/>
            <a:ext cx="9144000" cy="823034"/>
          </a:xfrm>
        </p:spPr>
        <p:txBody>
          <a:bodyPr>
            <a:noAutofit/>
          </a:bodyPr>
          <a:lstStyle/>
          <a:p>
            <a:r>
              <a:rPr lang="en-US" sz="4400" b="1" dirty="0">
                <a:solidFill>
                  <a:schemeClr val="accent1"/>
                </a:solidFill>
                <a:latin typeface="Arial" panose="020B0604020202020204" pitchFamily="34" charset="0"/>
                <a:cs typeface="Arial" panose="020B0604020202020204" pitchFamily="34" charset="0"/>
              </a:rPr>
              <a:t>PROJECT OUTCOMES</a:t>
            </a:r>
          </a:p>
        </p:txBody>
      </p:sp>
      <p:pic>
        <p:nvPicPr>
          <p:cNvPr id="2" name="Picture 1">
            <a:extLst>
              <a:ext uri="{FF2B5EF4-FFF2-40B4-BE49-F238E27FC236}">
                <a16:creationId xmlns:a16="http://schemas.microsoft.com/office/drawing/2014/main" id="{DB5A493D-459D-AA96-699A-B51AD4D13EE6}"/>
              </a:ext>
            </a:extLst>
          </p:cNvPr>
          <p:cNvPicPr>
            <a:picLocks noChangeAspect="1"/>
          </p:cNvPicPr>
          <p:nvPr/>
        </p:nvPicPr>
        <p:blipFill rotWithShape="1">
          <a:blip r:embed="rId2"/>
          <a:srcRect l="10558" t="17333" r="3987" b="9697"/>
          <a:stretch/>
        </p:blipFill>
        <p:spPr>
          <a:xfrm>
            <a:off x="614597" y="2110152"/>
            <a:ext cx="11152681" cy="4382723"/>
          </a:xfrm>
          <a:prstGeom prst="rect">
            <a:avLst/>
          </a:prstGeom>
        </p:spPr>
      </p:pic>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96F3-70E4-2906-6399-D922067C5FE5}"/>
              </a:ext>
            </a:extLst>
          </p:cNvPr>
          <p:cNvSpPr>
            <a:spLocks noGrp="1"/>
          </p:cNvSpPr>
          <p:nvPr>
            <p:ph type="title"/>
          </p:nvPr>
        </p:nvSpPr>
        <p:spPr/>
        <p:txBody>
          <a:bodyPr/>
          <a:lstStyle/>
          <a:p>
            <a:endParaRPr lang="en-IN"/>
          </a:p>
        </p:txBody>
      </p:sp>
      <p:sp>
        <p:nvSpPr>
          <p:cNvPr id="4" name="Footer Placeholder 3">
            <a:extLst>
              <a:ext uri="{FF2B5EF4-FFF2-40B4-BE49-F238E27FC236}">
                <a16:creationId xmlns:a16="http://schemas.microsoft.com/office/drawing/2014/main" id="{6151BB99-1438-C781-C958-A0CFF4DD44D6}"/>
              </a:ext>
            </a:extLst>
          </p:cNvPr>
          <p:cNvSpPr>
            <a:spLocks noGrp="1"/>
          </p:cNvSpPr>
          <p:nvPr>
            <p:ph type="ftr" sz="quarter" idx="11"/>
          </p:nvPr>
        </p:nvSpPr>
        <p:spPr/>
        <p:txBody>
          <a:bodyPr/>
          <a:lstStyle/>
          <a:p>
            <a:r>
              <a:rPr lang="en-US"/>
              <a:t>© Edunet Foundation. All rights reserved.</a:t>
            </a:r>
          </a:p>
        </p:txBody>
      </p:sp>
      <p:pic>
        <p:nvPicPr>
          <p:cNvPr id="7" name="Content Placeholder 6">
            <a:extLst>
              <a:ext uri="{FF2B5EF4-FFF2-40B4-BE49-F238E27FC236}">
                <a16:creationId xmlns:a16="http://schemas.microsoft.com/office/drawing/2014/main" id="{823DF935-F459-CF31-30B1-DE28585E470B}"/>
              </a:ext>
            </a:extLst>
          </p:cNvPr>
          <p:cNvPicPr>
            <a:picLocks noGrp="1" noChangeAspect="1"/>
          </p:cNvPicPr>
          <p:nvPr>
            <p:ph idx="1"/>
          </p:nvPr>
        </p:nvPicPr>
        <p:blipFill>
          <a:blip r:embed="rId2"/>
          <a:stretch>
            <a:fillRect/>
          </a:stretch>
        </p:blipFill>
        <p:spPr>
          <a:xfrm>
            <a:off x="838200" y="723207"/>
            <a:ext cx="10515600" cy="5453756"/>
          </a:xfrm>
          <a:prstGeom prst="rect">
            <a:avLst/>
          </a:prstGeom>
        </p:spPr>
      </p:pic>
    </p:spTree>
    <p:extLst>
      <p:ext uri="{BB962C8B-B14F-4D97-AF65-F5344CB8AC3E}">
        <p14:creationId xmlns:p14="http://schemas.microsoft.com/office/powerpoint/2010/main" val="933614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611</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MOVIE SEAT BOOKING</vt:lpstr>
      <vt:lpstr>OUTLINE</vt:lpstr>
      <vt:lpstr>Abstract</vt:lpstr>
      <vt:lpstr>Problem Statement</vt:lpstr>
      <vt:lpstr>Proposed Solution</vt:lpstr>
      <vt:lpstr>SYSTEM ARCHITECTURE</vt:lpstr>
      <vt:lpstr>              SYSTEM DEPLOYMENT APPROACH</vt:lpstr>
      <vt:lpstr>PROJECT OUTCOMES</vt:lpstr>
      <vt:lpstr>PowerPoint Presentation</vt:lpstr>
      <vt:lpstr>PowerPoint Presentation</vt:lpstr>
      <vt:lpstr>PowerPoint Presentation</vt:lpstr>
      <vt:lpstr>                        CONCLUSION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naga lakshmi</cp:lastModifiedBy>
  <cp:revision>53</cp:revision>
  <dcterms:created xsi:type="dcterms:W3CDTF">2021-04-26T07:43:48Z</dcterms:created>
  <dcterms:modified xsi:type="dcterms:W3CDTF">2023-04-03T08:55:15Z</dcterms:modified>
</cp:coreProperties>
</file>