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20" d="100"/>
          <a:sy n="220" d="100"/>
        </p:scale>
        <p:origin x="-2208"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EC77A0-2F72-D04E-AFF2-AA431A071EFA}" type="datetimeFigureOut">
              <a:t>13/09/17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0A08-3349-D64A-9C29-DA657CA507DC}" type="slidenum">
              <a:t>‹#›</a:t>
            </a:fld>
            <a:endParaRPr lang="en-US"/>
          </a:p>
        </p:txBody>
      </p:sp>
    </p:spTree>
    <p:extLst>
      <p:ext uri="{BB962C8B-B14F-4D97-AF65-F5344CB8AC3E}">
        <p14:creationId xmlns:p14="http://schemas.microsoft.com/office/powerpoint/2010/main" val="294754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EC77A0-2F72-D04E-AFF2-AA431A071EFA}" type="datetimeFigureOut">
              <a:t>13/09/17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0A08-3349-D64A-9C29-DA657CA507DC}" type="slidenum">
              <a:t>‹#›</a:t>
            </a:fld>
            <a:endParaRPr lang="en-US"/>
          </a:p>
        </p:txBody>
      </p:sp>
    </p:spTree>
    <p:extLst>
      <p:ext uri="{BB962C8B-B14F-4D97-AF65-F5344CB8AC3E}">
        <p14:creationId xmlns:p14="http://schemas.microsoft.com/office/powerpoint/2010/main" val="380258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EC77A0-2F72-D04E-AFF2-AA431A071EFA}" type="datetimeFigureOut">
              <a:t>13/09/17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0A08-3349-D64A-9C29-DA657CA507DC}" type="slidenum">
              <a:t>‹#›</a:t>
            </a:fld>
            <a:endParaRPr lang="en-US"/>
          </a:p>
        </p:txBody>
      </p:sp>
    </p:spTree>
    <p:extLst>
      <p:ext uri="{BB962C8B-B14F-4D97-AF65-F5344CB8AC3E}">
        <p14:creationId xmlns:p14="http://schemas.microsoft.com/office/powerpoint/2010/main" val="37331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EC77A0-2F72-D04E-AFF2-AA431A071EFA}" type="datetimeFigureOut">
              <a:t>13/09/17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0A08-3349-D64A-9C29-DA657CA507DC}" type="slidenum">
              <a:t>‹#›</a:t>
            </a:fld>
            <a:endParaRPr lang="en-US"/>
          </a:p>
        </p:txBody>
      </p:sp>
    </p:spTree>
    <p:extLst>
      <p:ext uri="{BB962C8B-B14F-4D97-AF65-F5344CB8AC3E}">
        <p14:creationId xmlns:p14="http://schemas.microsoft.com/office/powerpoint/2010/main" val="2482794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C77A0-2F72-D04E-AFF2-AA431A071EFA}" type="datetimeFigureOut">
              <a:t>13/09/17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0A08-3349-D64A-9C29-DA657CA507DC}" type="slidenum">
              <a:t>‹#›</a:t>
            </a:fld>
            <a:endParaRPr lang="en-US"/>
          </a:p>
        </p:txBody>
      </p:sp>
    </p:spTree>
    <p:extLst>
      <p:ext uri="{BB962C8B-B14F-4D97-AF65-F5344CB8AC3E}">
        <p14:creationId xmlns:p14="http://schemas.microsoft.com/office/powerpoint/2010/main" val="278531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EC77A0-2F72-D04E-AFF2-AA431A071EFA}" type="datetimeFigureOut">
              <a:t>13/09/17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80A08-3349-D64A-9C29-DA657CA507DC}" type="slidenum">
              <a:t>‹#›</a:t>
            </a:fld>
            <a:endParaRPr lang="en-US"/>
          </a:p>
        </p:txBody>
      </p:sp>
    </p:spTree>
    <p:extLst>
      <p:ext uri="{BB962C8B-B14F-4D97-AF65-F5344CB8AC3E}">
        <p14:creationId xmlns:p14="http://schemas.microsoft.com/office/powerpoint/2010/main" val="22806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EC77A0-2F72-D04E-AFF2-AA431A071EFA}" type="datetimeFigureOut">
              <a:t>13/09/17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80A08-3349-D64A-9C29-DA657CA507DC}" type="slidenum">
              <a:t>‹#›</a:t>
            </a:fld>
            <a:endParaRPr lang="en-US"/>
          </a:p>
        </p:txBody>
      </p:sp>
    </p:spTree>
    <p:extLst>
      <p:ext uri="{BB962C8B-B14F-4D97-AF65-F5344CB8AC3E}">
        <p14:creationId xmlns:p14="http://schemas.microsoft.com/office/powerpoint/2010/main" val="404733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EC77A0-2F72-D04E-AFF2-AA431A071EFA}" type="datetimeFigureOut">
              <a:t>13/09/17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80A08-3349-D64A-9C29-DA657CA507DC}" type="slidenum">
              <a:t>‹#›</a:t>
            </a:fld>
            <a:endParaRPr lang="en-US"/>
          </a:p>
        </p:txBody>
      </p:sp>
    </p:spTree>
    <p:extLst>
      <p:ext uri="{BB962C8B-B14F-4D97-AF65-F5344CB8AC3E}">
        <p14:creationId xmlns:p14="http://schemas.microsoft.com/office/powerpoint/2010/main" val="24742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C77A0-2F72-D04E-AFF2-AA431A071EFA}" type="datetimeFigureOut">
              <a:t>13/09/17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E80A08-3349-D64A-9C29-DA657CA507DC}" type="slidenum">
              <a:t>‹#›</a:t>
            </a:fld>
            <a:endParaRPr lang="en-US"/>
          </a:p>
        </p:txBody>
      </p:sp>
    </p:spTree>
    <p:extLst>
      <p:ext uri="{BB962C8B-B14F-4D97-AF65-F5344CB8AC3E}">
        <p14:creationId xmlns:p14="http://schemas.microsoft.com/office/powerpoint/2010/main" val="2414842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EC77A0-2F72-D04E-AFF2-AA431A071EFA}" type="datetimeFigureOut">
              <a:t>13/09/17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80A08-3349-D64A-9C29-DA657CA507DC}" type="slidenum">
              <a:t>‹#›</a:t>
            </a:fld>
            <a:endParaRPr lang="en-US"/>
          </a:p>
        </p:txBody>
      </p:sp>
    </p:spTree>
    <p:extLst>
      <p:ext uri="{BB962C8B-B14F-4D97-AF65-F5344CB8AC3E}">
        <p14:creationId xmlns:p14="http://schemas.microsoft.com/office/powerpoint/2010/main" val="286115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EC77A0-2F72-D04E-AFF2-AA431A071EFA}" type="datetimeFigureOut">
              <a:t>13/09/17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80A08-3349-D64A-9C29-DA657CA507DC}" type="slidenum">
              <a:t>‹#›</a:t>
            </a:fld>
            <a:endParaRPr lang="en-US"/>
          </a:p>
        </p:txBody>
      </p:sp>
    </p:spTree>
    <p:extLst>
      <p:ext uri="{BB962C8B-B14F-4D97-AF65-F5344CB8AC3E}">
        <p14:creationId xmlns:p14="http://schemas.microsoft.com/office/powerpoint/2010/main" val="1229729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C77A0-2F72-D04E-AFF2-AA431A071EFA}" type="datetimeFigureOut">
              <a:t>13/09/17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80A08-3349-D64A-9C29-DA657CA507DC}" type="slidenum">
              <a:t>‹#›</a:t>
            </a:fld>
            <a:endParaRPr lang="en-US"/>
          </a:p>
        </p:txBody>
      </p:sp>
    </p:spTree>
    <p:extLst>
      <p:ext uri="{BB962C8B-B14F-4D97-AF65-F5344CB8AC3E}">
        <p14:creationId xmlns:p14="http://schemas.microsoft.com/office/powerpoint/2010/main" val="2432226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pirelli.com/DSAA/local_dev_example" TargetMode="External"/><Relationship Id="rId3" Type="http://schemas.openxmlformats.org/officeDocument/2006/relationships/hyperlink" Target="http://10.130.4.101/Local_Dev_Examp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6"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Local_Dev_Example</a:t>
            </a:r>
          </a:p>
        </p:txBody>
      </p:sp>
      <p:sp>
        <p:nvSpPr>
          <p:cNvPr id="3" name="Subtitle 2"/>
          <p:cNvSpPr>
            <a:spLocks noGrp="1"/>
          </p:cNvSpPr>
          <p:nvPr>
            <p:ph type="subTitle" idx="1"/>
          </p:nvPr>
        </p:nvSpPr>
        <p:spPr/>
        <p:txBody>
          <a:bodyPr/>
          <a:lstStyle/>
          <a:p>
            <a:r>
              <a:rPr lang="en-US"/>
              <a:t>A simple application to demonstrate deployment and program structure</a:t>
            </a:r>
          </a:p>
        </p:txBody>
      </p:sp>
    </p:spTree>
    <p:extLst>
      <p:ext uri="{BB962C8B-B14F-4D97-AF65-F5344CB8AC3E}">
        <p14:creationId xmlns:p14="http://schemas.microsoft.com/office/powerpoint/2010/main" val="32129741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25817" y="1968657"/>
            <a:ext cx="3988955" cy="1976044"/>
          </a:xfrm>
          <a:prstGeom prst="rect">
            <a:avLst/>
          </a:prstGeom>
        </p:spPr>
      </p:pic>
      <p:sp>
        <p:nvSpPr>
          <p:cNvPr id="2" name="Title 1"/>
          <p:cNvSpPr>
            <a:spLocks noGrp="1"/>
          </p:cNvSpPr>
          <p:nvPr>
            <p:ph type="ctrTitle"/>
          </p:nvPr>
        </p:nvSpPr>
        <p:spPr>
          <a:xfrm>
            <a:off x="685800" y="11073"/>
            <a:ext cx="7772400" cy="805331"/>
          </a:xfrm>
        </p:spPr>
        <p:txBody>
          <a:bodyPr/>
          <a:lstStyle/>
          <a:p>
            <a:r>
              <a:rPr lang="en-US"/>
              <a:t>The Front End</a:t>
            </a:r>
          </a:p>
        </p:txBody>
      </p:sp>
      <p:sp>
        <p:nvSpPr>
          <p:cNvPr id="3" name="Subtitle 2"/>
          <p:cNvSpPr>
            <a:spLocks noGrp="1"/>
          </p:cNvSpPr>
          <p:nvPr>
            <p:ph type="subTitle" idx="1"/>
          </p:nvPr>
        </p:nvSpPr>
        <p:spPr>
          <a:xfrm>
            <a:off x="140201" y="816404"/>
            <a:ext cx="8799683" cy="1053457"/>
          </a:xfrm>
        </p:spPr>
        <p:txBody>
          <a:bodyPr>
            <a:normAutofit/>
          </a:bodyPr>
          <a:lstStyle/>
          <a:p>
            <a:pPr algn="l"/>
            <a:r>
              <a:rPr lang="en-US" sz="2000"/>
              <a:t>Inside /static/</a:t>
            </a:r>
          </a:p>
        </p:txBody>
      </p:sp>
      <p:sp>
        <p:nvSpPr>
          <p:cNvPr id="19" name="Subtitle 2"/>
          <p:cNvSpPr txBox="1">
            <a:spLocks/>
          </p:cNvSpPr>
          <p:nvPr/>
        </p:nvSpPr>
        <p:spPr>
          <a:xfrm>
            <a:off x="364162" y="1669162"/>
            <a:ext cx="2833059" cy="280380"/>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400"/>
              <a:t>images for toolbars</a:t>
            </a:r>
          </a:p>
        </p:txBody>
      </p:sp>
      <p:cxnSp>
        <p:nvCxnSpPr>
          <p:cNvPr id="6" name="Straight Arrow Connector 5"/>
          <p:cNvCxnSpPr/>
          <p:nvPr/>
        </p:nvCxnSpPr>
        <p:spPr>
          <a:xfrm>
            <a:off x="1575955" y="2643631"/>
            <a:ext cx="3017485" cy="6220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593440" y="3134313"/>
            <a:ext cx="767517" cy="20613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593440" y="3627258"/>
            <a:ext cx="850242" cy="19853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Subtitle 2"/>
          <p:cNvSpPr txBox="1">
            <a:spLocks/>
          </p:cNvSpPr>
          <p:nvPr/>
        </p:nvSpPr>
        <p:spPr>
          <a:xfrm>
            <a:off x="364162" y="2480623"/>
            <a:ext cx="1881429" cy="280380"/>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400"/>
              <a:t>javscript files</a:t>
            </a:r>
          </a:p>
        </p:txBody>
      </p:sp>
      <p:cxnSp>
        <p:nvCxnSpPr>
          <p:cNvPr id="26" name="Straight Arrow Connector 25"/>
          <p:cNvCxnSpPr>
            <a:endCxn id="20" idx="1"/>
          </p:cNvCxnSpPr>
          <p:nvPr/>
        </p:nvCxnSpPr>
        <p:spPr>
          <a:xfrm flipV="1">
            <a:off x="2522682" y="3726526"/>
            <a:ext cx="2070758" cy="3371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Subtitle 2"/>
          <p:cNvSpPr txBox="1">
            <a:spLocks/>
          </p:cNvSpPr>
          <p:nvPr/>
        </p:nvSpPr>
        <p:spPr>
          <a:xfrm>
            <a:off x="313383" y="3806212"/>
            <a:ext cx="2261253" cy="437124"/>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400"/>
              <a:t>the web page, always called index.html</a:t>
            </a:r>
          </a:p>
        </p:txBody>
      </p:sp>
      <p:cxnSp>
        <p:nvCxnSpPr>
          <p:cNvPr id="36" name="Straight Arrow Connector 35"/>
          <p:cNvCxnSpPr>
            <a:endCxn id="5" idx="1"/>
          </p:cNvCxnSpPr>
          <p:nvPr/>
        </p:nvCxnSpPr>
        <p:spPr>
          <a:xfrm>
            <a:off x="1910773" y="1875858"/>
            <a:ext cx="2615044" cy="10808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4593440" y="2895852"/>
            <a:ext cx="767517" cy="20613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4593440" y="3389779"/>
            <a:ext cx="767517" cy="20613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a:off x="1575955" y="3326843"/>
            <a:ext cx="3017485" cy="1884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Subtitle 2"/>
          <p:cNvSpPr txBox="1">
            <a:spLocks/>
          </p:cNvSpPr>
          <p:nvPr/>
        </p:nvSpPr>
        <p:spPr>
          <a:xfrm>
            <a:off x="364162" y="3163835"/>
            <a:ext cx="1881429" cy="280380"/>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400"/>
              <a:t>style files (css)</a:t>
            </a:r>
          </a:p>
        </p:txBody>
      </p:sp>
      <p:sp>
        <p:nvSpPr>
          <p:cNvPr id="49" name="Subtitle 2"/>
          <p:cNvSpPr txBox="1">
            <a:spLocks/>
          </p:cNvSpPr>
          <p:nvPr/>
        </p:nvSpPr>
        <p:spPr>
          <a:xfrm>
            <a:off x="313383" y="5298351"/>
            <a:ext cx="8799683" cy="768786"/>
          </a:xfrm>
          <a:prstGeom prst="rect">
            <a:avLst/>
          </a:prstGeom>
        </p:spPr>
        <p:txBody>
          <a:bodyPr vert="horz" lIns="91440" tIns="45720" rIns="91440" bIns="45720" rtlCol="0">
            <a:normAutofit fontScale="85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2000" i="1"/>
              <a:t>Note, here we are looking at an app with one web page file, index.html. Multiple pages are covered in other documents (or will be). The structure you see in this document is the ‘bare minimum’</a:t>
            </a:r>
          </a:p>
        </p:txBody>
      </p:sp>
    </p:spTree>
    <p:extLst>
      <p:ext uri="{BB962C8B-B14F-4D97-AF65-F5344CB8AC3E}">
        <p14:creationId xmlns:p14="http://schemas.microsoft.com/office/powerpoint/2010/main" val="23203139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87"/>
            <a:ext cx="7772400" cy="1470025"/>
          </a:xfrm>
        </p:spPr>
        <p:txBody>
          <a:bodyPr/>
          <a:lstStyle/>
          <a:p>
            <a:r>
              <a:rPr lang="en-US"/>
              <a:t>What is this document?</a:t>
            </a:r>
          </a:p>
        </p:txBody>
      </p:sp>
      <p:sp>
        <p:nvSpPr>
          <p:cNvPr id="3" name="Subtitle 2"/>
          <p:cNvSpPr>
            <a:spLocks noGrp="1"/>
          </p:cNvSpPr>
          <p:nvPr>
            <p:ph type="subTitle" idx="1"/>
          </p:nvPr>
        </p:nvSpPr>
        <p:spPr>
          <a:xfrm>
            <a:off x="140201" y="1981256"/>
            <a:ext cx="8799683" cy="4385045"/>
          </a:xfrm>
        </p:spPr>
        <p:txBody>
          <a:bodyPr>
            <a:normAutofit/>
          </a:bodyPr>
          <a:lstStyle/>
          <a:p>
            <a:pPr algn="l"/>
            <a:r>
              <a:rPr lang="en-US" sz="2000"/>
              <a:t>To help you get started in using our tools, we created a very basic application that you can find here:</a:t>
            </a:r>
          </a:p>
          <a:p>
            <a:pPr algn="l"/>
            <a:endParaRPr lang="en-US" sz="2000"/>
          </a:p>
          <a:p>
            <a:pPr algn="l"/>
            <a:r>
              <a:rPr lang="en-US" sz="2000">
                <a:hlinkClick r:id="rId2"/>
              </a:rPr>
              <a:t>https://github.pirelli.com/DSAA/local_dev_example</a:t>
            </a:r>
            <a:endParaRPr lang="en-US" sz="2000"/>
          </a:p>
          <a:p>
            <a:pPr algn="l"/>
            <a:endParaRPr lang="en-US" sz="2000"/>
          </a:p>
          <a:p>
            <a:pPr algn="l"/>
            <a:r>
              <a:rPr lang="en-US" sz="2000"/>
              <a:t>The Application is running here:</a:t>
            </a:r>
          </a:p>
          <a:p>
            <a:pPr algn="l"/>
            <a:endParaRPr lang="en-US" sz="2000"/>
          </a:p>
          <a:p>
            <a:pPr algn="l"/>
            <a:r>
              <a:rPr lang="en-US" sz="2000">
                <a:hlinkClick r:id="rId3"/>
              </a:rPr>
              <a:t>http://10.130.4.101/Local_Dev_Example/</a:t>
            </a:r>
            <a:endParaRPr lang="en-US" sz="2000"/>
          </a:p>
          <a:p>
            <a:pPr algn="l"/>
            <a:endParaRPr lang="en-US" sz="2000"/>
          </a:p>
          <a:p>
            <a:pPr algn="l"/>
            <a:r>
              <a:rPr lang="en-US" sz="2000"/>
              <a:t>This document will explain in detail how the application works, and how it was deployed on the server.</a:t>
            </a:r>
          </a:p>
          <a:p>
            <a:pPr algn="l"/>
            <a:endParaRPr lang="en-US" sz="2000"/>
          </a:p>
          <a:p>
            <a:pPr algn="l"/>
            <a:endParaRPr lang="en-US" sz="2000"/>
          </a:p>
        </p:txBody>
      </p:sp>
    </p:spTree>
    <p:extLst>
      <p:ext uri="{BB962C8B-B14F-4D97-AF65-F5344CB8AC3E}">
        <p14:creationId xmlns:p14="http://schemas.microsoft.com/office/powerpoint/2010/main" val="12197831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87"/>
            <a:ext cx="7772400" cy="1470025"/>
          </a:xfrm>
        </p:spPr>
        <p:txBody>
          <a:bodyPr/>
          <a:lstStyle/>
          <a:p>
            <a:r>
              <a:rPr lang="en-US"/>
              <a:t>Assumptions</a:t>
            </a:r>
          </a:p>
        </p:txBody>
      </p:sp>
      <p:sp>
        <p:nvSpPr>
          <p:cNvPr id="3" name="Subtitle 2"/>
          <p:cNvSpPr>
            <a:spLocks noGrp="1"/>
          </p:cNvSpPr>
          <p:nvPr>
            <p:ph type="subTitle" idx="1"/>
          </p:nvPr>
        </p:nvSpPr>
        <p:spPr>
          <a:xfrm>
            <a:off x="140201" y="1981257"/>
            <a:ext cx="8799683" cy="3890256"/>
          </a:xfrm>
        </p:spPr>
        <p:txBody>
          <a:bodyPr>
            <a:normAutofit lnSpcReduction="10000"/>
          </a:bodyPr>
          <a:lstStyle/>
          <a:p>
            <a:pPr algn="l"/>
            <a:r>
              <a:rPr lang="en-US" sz="2000"/>
              <a:t>Some assumptions:</a:t>
            </a:r>
          </a:p>
          <a:p>
            <a:pPr algn="l"/>
            <a:endParaRPr lang="en-US" sz="2000"/>
          </a:p>
          <a:p>
            <a:pPr marL="342900" indent="-342900" algn="l">
              <a:buFont typeface="Arial"/>
              <a:buChar char="•"/>
            </a:pPr>
            <a:r>
              <a:rPr lang="en-US" sz="2000"/>
              <a:t>You know what JSON is</a:t>
            </a:r>
          </a:p>
          <a:p>
            <a:pPr marL="342900" indent="-342900" algn="l">
              <a:buFont typeface="Arial"/>
              <a:buChar char="•"/>
            </a:pPr>
            <a:r>
              <a:rPr lang="en-US" sz="2000"/>
              <a:t>You’ve seen Python before, you know what functions are</a:t>
            </a:r>
          </a:p>
          <a:p>
            <a:pPr marL="342900" indent="-342900" algn="l">
              <a:buFont typeface="Arial"/>
              <a:buChar char="•"/>
            </a:pPr>
            <a:r>
              <a:rPr lang="en-US" sz="2000"/>
              <a:t>You’ve seen an Angular 1 Web App, using Angular Material</a:t>
            </a:r>
          </a:p>
          <a:p>
            <a:pPr marL="342900" indent="-342900" algn="l">
              <a:buFont typeface="Arial"/>
              <a:buChar char="•"/>
            </a:pPr>
            <a:r>
              <a:rPr lang="en-US" sz="2000"/>
              <a:t>You don’t like Internet Explorer</a:t>
            </a:r>
          </a:p>
          <a:p>
            <a:pPr marL="342900" indent="-342900" algn="l">
              <a:buFont typeface="Arial"/>
              <a:buChar char="•"/>
            </a:pPr>
            <a:r>
              <a:rPr lang="en-US" sz="2000"/>
              <a:t>Backend, Frontend, RESTApi mean something to you (or you’ve at least heard of them)</a:t>
            </a:r>
          </a:p>
          <a:p>
            <a:pPr algn="l"/>
            <a:endParaRPr lang="en-US" sz="2000"/>
          </a:p>
          <a:p>
            <a:pPr algn="l"/>
            <a:r>
              <a:rPr lang="en-US" sz="2000"/>
              <a:t>Even without all of the above, it may well make sense (unless you like Internet Explorer).</a:t>
            </a:r>
          </a:p>
          <a:p>
            <a:pPr algn="l"/>
            <a:endParaRPr lang="en-US" sz="2000"/>
          </a:p>
        </p:txBody>
      </p:sp>
    </p:spTree>
    <p:extLst>
      <p:ext uri="{BB962C8B-B14F-4D97-AF65-F5344CB8AC3E}">
        <p14:creationId xmlns:p14="http://schemas.microsoft.com/office/powerpoint/2010/main" val="26940665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87"/>
            <a:ext cx="7772400" cy="1470025"/>
          </a:xfrm>
        </p:spPr>
        <p:txBody>
          <a:bodyPr/>
          <a:lstStyle/>
          <a:p>
            <a:r>
              <a:rPr lang="en-US"/>
              <a:t>The Application</a:t>
            </a:r>
          </a:p>
        </p:txBody>
      </p:sp>
      <p:sp>
        <p:nvSpPr>
          <p:cNvPr id="3" name="Subtitle 2"/>
          <p:cNvSpPr>
            <a:spLocks noGrp="1"/>
          </p:cNvSpPr>
          <p:nvPr>
            <p:ph type="subTitle" idx="1"/>
          </p:nvPr>
        </p:nvSpPr>
        <p:spPr>
          <a:xfrm>
            <a:off x="140201" y="1981257"/>
            <a:ext cx="4758591" cy="459709"/>
          </a:xfrm>
        </p:spPr>
        <p:txBody>
          <a:bodyPr>
            <a:normAutofit/>
          </a:bodyPr>
          <a:lstStyle/>
          <a:p>
            <a:pPr algn="l"/>
            <a:r>
              <a:rPr lang="en-US" sz="2000"/>
              <a:t>It’s a simple simple interface with two parts.</a:t>
            </a:r>
          </a:p>
        </p:txBody>
      </p:sp>
      <p:pic>
        <p:nvPicPr>
          <p:cNvPr id="4" name="Picture 3"/>
          <p:cNvPicPr>
            <a:picLocks noChangeAspect="1"/>
          </p:cNvPicPr>
          <p:nvPr/>
        </p:nvPicPr>
        <p:blipFill>
          <a:blip r:embed="rId2"/>
          <a:stretch>
            <a:fillRect/>
          </a:stretch>
        </p:blipFill>
        <p:spPr>
          <a:xfrm>
            <a:off x="1118240" y="2647128"/>
            <a:ext cx="2671830" cy="3182512"/>
          </a:xfrm>
          <a:prstGeom prst="rect">
            <a:avLst/>
          </a:prstGeom>
        </p:spPr>
      </p:pic>
      <p:sp>
        <p:nvSpPr>
          <p:cNvPr id="5" name="Subtitle 2"/>
          <p:cNvSpPr txBox="1">
            <a:spLocks/>
          </p:cNvSpPr>
          <p:nvPr/>
        </p:nvSpPr>
        <p:spPr>
          <a:xfrm>
            <a:off x="4898792" y="2647128"/>
            <a:ext cx="2833059" cy="1871116"/>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400"/>
              <a:t>This part asks the user to choose two numbers. When two are chosen, the ADD button becomes active. </a:t>
            </a:r>
          </a:p>
          <a:p>
            <a:pPr algn="l"/>
            <a:r>
              <a:rPr lang="en-US" sz="1400"/>
              <a:t>Upon Pressing ‘ADD’ the result of adding the two numbers together will be displayed.</a:t>
            </a:r>
          </a:p>
          <a:p>
            <a:pPr algn="l"/>
            <a:endParaRPr lang="en-US" sz="1400"/>
          </a:p>
        </p:txBody>
      </p:sp>
      <p:sp>
        <p:nvSpPr>
          <p:cNvPr id="9" name="Subtitle 2"/>
          <p:cNvSpPr txBox="1">
            <a:spLocks/>
          </p:cNvSpPr>
          <p:nvPr/>
        </p:nvSpPr>
        <p:spPr>
          <a:xfrm>
            <a:off x="4898792" y="4740059"/>
            <a:ext cx="2833059" cy="97621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400"/>
              <a:t>Down here, the user can click the TIME button to get the current time (of the server running the app)</a:t>
            </a:r>
          </a:p>
          <a:p>
            <a:pPr algn="l"/>
            <a:endParaRPr lang="en-US" sz="1400"/>
          </a:p>
        </p:txBody>
      </p:sp>
      <p:sp>
        <p:nvSpPr>
          <p:cNvPr id="10" name="Right Brace 9"/>
          <p:cNvSpPr/>
          <p:nvPr/>
        </p:nvSpPr>
        <p:spPr>
          <a:xfrm>
            <a:off x="4304999" y="2647128"/>
            <a:ext cx="230920" cy="17894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ight Brace 10"/>
          <p:cNvSpPr/>
          <p:nvPr/>
        </p:nvSpPr>
        <p:spPr>
          <a:xfrm>
            <a:off x="4304999" y="4613760"/>
            <a:ext cx="230920" cy="121588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872352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87"/>
            <a:ext cx="7772400" cy="1470025"/>
          </a:xfrm>
        </p:spPr>
        <p:txBody>
          <a:bodyPr/>
          <a:lstStyle/>
          <a:p>
            <a:r>
              <a:rPr lang="en-US"/>
              <a:t>Action!</a:t>
            </a:r>
          </a:p>
        </p:txBody>
      </p:sp>
      <p:sp>
        <p:nvSpPr>
          <p:cNvPr id="3" name="Subtitle 2"/>
          <p:cNvSpPr>
            <a:spLocks noGrp="1"/>
          </p:cNvSpPr>
          <p:nvPr>
            <p:ph type="subTitle" idx="1"/>
          </p:nvPr>
        </p:nvSpPr>
        <p:spPr>
          <a:xfrm>
            <a:off x="140201" y="1981257"/>
            <a:ext cx="4758591" cy="459709"/>
          </a:xfrm>
        </p:spPr>
        <p:txBody>
          <a:bodyPr>
            <a:normAutofit/>
          </a:bodyPr>
          <a:lstStyle/>
          <a:p>
            <a:pPr algn="l"/>
            <a:r>
              <a:rPr lang="en-US" sz="2000"/>
              <a:t>Here’s a start to finish in all its glory.</a:t>
            </a:r>
          </a:p>
        </p:txBody>
      </p:sp>
      <p:pic>
        <p:nvPicPr>
          <p:cNvPr id="4" name="Picture 3"/>
          <p:cNvPicPr>
            <a:picLocks noChangeAspect="1"/>
          </p:cNvPicPr>
          <p:nvPr/>
        </p:nvPicPr>
        <p:blipFill>
          <a:blip r:embed="rId2"/>
          <a:stretch>
            <a:fillRect/>
          </a:stretch>
        </p:blipFill>
        <p:spPr>
          <a:xfrm>
            <a:off x="524447" y="2647128"/>
            <a:ext cx="2671830" cy="3182512"/>
          </a:xfrm>
          <a:prstGeom prst="rect">
            <a:avLst/>
          </a:prstGeom>
        </p:spPr>
      </p:pic>
      <p:pic>
        <p:nvPicPr>
          <p:cNvPr id="6" name="Picture 5"/>
          <p:cNvPicPr>
            <a:picLocks noChangeAspect="1"/>
          </p:cNvPicPr>
          <p:nvPr/>
        </p:nvPicPr>
        <p:blipFill>
          <a:blip r:embed="rId3"/>
          <a:stretch>
            <a:fillRect/>
          </a:stretch>
        </p:blipFill>
        <p:spPr>
          <a:xfrm>
            <a:off x="6264861" y="2638881"/>
            <a:ext cx="2542596" cy="3129900"/>
          </a:xfrm>
          <a:prstGeom prst="rect">
            <a:avLst/>
          </a:prstGeom>
        </p:spPr>
      </p:pic>
      <p:cxnSp>
        <p:nvCxnSpPr>
          <p:cNvPr id="8" name="Straight Arrow Connector 7"/>
          <p:cNvCxnSpPr/>
          <p:nvPr/>
        </p:nvCxnSpPr>
        <p:spPr>
          <a:xfrm>
            <a:off x="3579252" y="4189225"/>
            <a:ext cx="23421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55825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960"/>
            <a:ext cx="7772400" cy="1151238"/>
          </a:xfrm>
        </p:spPr>
        <p:txBody>
          <a:bodyPr/>
          <a:lstStyle/>
          <a:p>
            <a:r>
              <a:rPr lang="en-US"/>
              <a:t>‘Under the hood’</a:t>
            </a:r>
          </a:p>
        </p:txBody>
      </p:sp>
      <p:sp>
        <p:nvSpPr>
          <p:cNvPr id="3" name="Subtitle 2"/>
          <p:cNvSpPr>
            <a:spLocks noGrp="1"/>
          </p:cNvSpPr>
          <p:nvPr>
            <p:ph type="subTitle" idx="1"/>
          </p:nvPr>
        </p:nvSpPr>
        <p:spPr>
          <a:xfrm>
            <a:off x="140201" y="1053729"/>
            <a:ext cx="4758591" cy="459709"/>
          </a:xfrm>
        </p:spPr>
        <p:txBody>
          <a:bodyPr>
            <a:normAutofit/>
          </a:bodyPr>
          <a:lstStyle/>
          <a:p>
            <a:pPr algn="l"/>
            <a:r>
              <a:rPr lang="en-US" sz="2000"/>
              <a:t>What actually happened?</a:t>
            </a:r>
          </a:p>
        </p:txBody>
      </p:sp>
      <p:pic>
        <p:nvPicPr>
          <p:cNvPr id="4" name="Picture 3"/>
          <p:cNvPicPr>
            <a:picLocks noChangeAspect="1"/>
          </p:cNvPicPr>
          <p:nvPr/>
        </p:nvPicPr>
        <p:blipFill rotWithShape="1">
          <a:blip r:embed="rId2"/>
          <a:srcRect b="57245"/>
          <a:stretch/>
        </p:blipFill>
        <p:spPr>
          <a:xfrm>
            <a:off x="202809" y="1513438"/>
            <a:ext cx="2671830" cy="1360674"/>
          </a:xfrm>
          <a:prstGeom prst="rect">
            <a:avLst/>
          </a:prstGeom>
        </p:spPr>
      </p:pic>
      <p:pic>
        <p:nvPicPr>
          <p:cNvPr id="5" name="Picture 4"/>
          <p:cNvPicPr>
            <a:picLocks noChangeAspect="1"/>
          </p:cNvPicPr>
          <p:nvPr/>
        </p:nvPicPr>
        <p:blipFill>
          <a:blip r:embed="rId3"/>
          <a:stretch>
            <a:fillRect/>
          </a:stretch>
        </p:blipFill>
        <p:spPr>
          <a:xfrm>
            <a:off x="5513957" y="1758842"/>
            <a:ext cx="2221846" cy="1675864"/>
          </a:xfrm>
          <a:prstGeom prst="rect">
            <a:avLst/>
          </a:prstGeom>
        </p:spPr>
      </p:pic>
      <p:pic>
        <p:nvPicPr>
          <p:cNvPr id="7" name="Picture 6"/>
          <p:cNvPicPr>
            <a:picLocks noChangeAspect="1"/>
          </p:cNvPicPr>
          <p:nvPr/>
        </p:nvPicPr>
        <p:blipFill>
          <a:blip r:embed="rId4"/>
          <a:stretch>
            <a:fillRect/>
          </a:stretch>
        </p:blipFill>
        <p:spPr>
          <a:xfrm>
            <a:off x="796392" y="3580818"/>
            <a:ext cx="1704675" cy="1370054"/>
          </a:xfrm>
          <a:prstGeom prst="rect">
            <a:avLst/>
          </a:prstGeom>
        </p:spPr>
      </p:pic>
      <p:sp>
        <p:nvSpPr>
          <p:cNvPr id="9" name="TextBox 8"/>
          <p:cNvSpPr txBox="1"/>
          <p:nvPr/>
        </p:nvSpPr>
        <p:spPr>
          <a:xfrm>
            <a:off x="1915653" y="1543399"/>
            <a:ext cx="1917972" cy="600164"/>
          </a:xfrm>
          <a:prstGeom prst="rect">
            <a:avLst/>
          </a:prstGeom>
          <a:noFill/>
        </p:spPr>
        <p:txBody>
          <a:bodyPr wrap="square" rtlCol="0">
            <a:spAutoFit/>
          </a:bodyPr>
          <a:lstStyle/>
          <a:p>
            <a:r>
              <a:rPr lang="en-US" sz="1100" i="1">
                <a:solidFill>
                  <a:schemeClr val="tx2">
                    <a:lumMod val="60000"/>
                    <a:lumOff val="40000"/>
                  </a:schemeClr>
                </a:solidFill>
              </a:rPr>
              <a:t>At the start the ADD button is disabled, and the number choice lists are empty.</a:t>
            </a:r>
          </a:p>
        </p:txBody>
      </p:sp>
      <p:sp>
        <p:nvSpPr>
          <p:cNvPr id="10" name="TextBox 9"/>
          <p:cNvSpPr txBox="1"/>
          <p:nvPr/>
        </p:nvSpPr>
        <p:spPr>
          <a:xfrm>
            <a:off x="7020537" y="1513438"/>
            <a:ext cx="1437663" cy="769441"/>
          </a:xfrm>
          <a:prstGeom prst="rect">
            <a:avLst/>
          </a:prstGeom>
          <a:noFill/>
        </p:spPr>
        <p:txBody>
          <a:bodyPr wrap="square" rtlCol="0">
            <a:spAutoFit/>
          </a:bodyPr>
          <a:lstStyle/>
          <a:p>
            <a:r>
              <a:rPr lang="en-US" sz="1100" i="1">
                <a:solidFill>
                  <a:schemeClr val="tx2">
                    <a:lumMod val="60000"/>
                    <a:lumOff val="40000"/>
                  </a:schemeClr>
                </a:solidFill>
              </a:rPr>
              <a:t>When you select a number in BOTH lists, the ADD button is enabled</a:t>
            </a:r>
          </a:p>
        </p:txBody>
      </p:sp>
      <p:sp>
        <p:nvSpPr>
          <p:cNvPr id="11" name="TextBox 10"/>
          <p:cNvSpPr txBox="1"/>
          <p:nvPr/>
        </p:nvSpPr>
        <p:spPr>
          <a:xfrm>
            <a:off x="5845881" y="3986844"/>
            <a:ext cx="1437663" cy="600164"/>
          </a:xfrm>
          <a:prstGeom prst="rect">
            <a:avLst/>
          </a:prstGeom>
          <a:noFill/>
        </p:spPr>
        <p:txBody>
          <a:bodyPr wrap="square" rtlCol="0">
            <a:spAutoFit/>
          </a:bodyPr>
          <a:lstStyle/>
          <a:p>
            <a:r>
              <a:rPr lang="en-US" sz="1100" i="1">
                <a:solidFill>
                  <a:schemeClr val="tx2">
                    <a:lumMod val="60000"/>
                    <a:lumOff val="40000"/>
                  </a:schemeClr>
                </a:solidFill>
              </a:rPr>
              <a:t>The ADD button is clicked and a request is sent to the backend</a:t>
            </a:r>
          </a:p>
        </p:txBody>
      </p:sp>
      <p:sp>
        <p:nvSpPr>
          <p:cNvPr id="12" name="Rectangle 11"/>
          <p:cNvSpPr/>
          <p:nvPr/>
        </p:nvSpPr>
        <p:spPr>
          <a:xfrm>
            <a:off x="5065069" y="5273186"/>
            <a:ext cx="511322" cy="680678"/>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a:solidFill>
                  <a:schemeClr val="tx1"/>
                </a:solidFill>
              </a:rPr>
              <a:t>code.py</a:t>
            </a:r>
          </a:p>
        </p:txBody>
      </p:sp>
      <p:sp>
        <p:nvSpPr>
          <p:cNvPr id="13" name="Rectangle 12"/>
          <p:cNvSpPr/>
          <p:nvPr/>
        </p:nvSpPr>
        <p:spPr>
          <a:xfrm>
            <a:off x="5162701" y="5361949"/>
            <a:ext cx="511322" cy="680678"/>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a:solidFill>
                  <a:schemeClr val="tx1"/>
                </a:solidFill>
              </a:rPr>
              <a:t>code.py</a:t>
            </a:r>
          </a:p>
        </p:txBody>
      </p:sp>
      <p:sp>
        <p:nvSpPr>
          <p:cNvPr id="14" name="TextBox 13"/>
          <p:cNvSpPr txBox="1"/>
          <p:nvPr/>
        </p:nvSpPr>
        <p:spPr>
          <a:xfrm>
            <a:off x="3627406" y="4826040"/>
            <a:ext cx="1437663" cy="938719"/>
          </a:xfrm>
          <a:prstGeom prst="rect">
            <a:avLst/>
          </a:prstGeom>
          <a:noFill/>
        </p:spPr>
        <p:txBody>
          <a:bodyPr wrap="square" rtlCol="0">
            <a:spAutoFit/>
          </a:bodyPr>
          <a:lstStyle/>
          <a:p>
            <a:r>
              <a:rPr lang="en-US" sz="1100" i="1">
                <a:solidFill>
                  <a:schemeClr val="tx2">
                    <a:lumMod val="60000"/>
                    <a:lumOff val="40000"/>
                  </a:schemeClr>
                </a:solidFill>
              </a:rPr>
              <a:t>The backend code reads the request, runs the code to add the numbers and returns the result</a:t>
            </a:r>
          </a:p>
        </p:txBody>
      </p:sp>
      <p:sp>
        <p:nvSpPr>
          <p:cNvPr id="15" name="TextBox 14"/>
          <p:cNvSpPr txBox="1"/>
          <p:nvPr/>
        </p:nvSpPr>
        <p:spPr>
          <a:xfrm>
            <a:off x="967537" y="5019131"/>
            <a:ext cx="1437663" cy="938719"/>
          </a:xfrm>
          <a:prstGeom prst="rect">
            <a:avLst/>
          </a:prstGeom>
          <a:noFill/>
        </p:spPr>
        <p:txBody>
          <a:bodyPr wrap="square" rtlCol="0">
            <a:spAutoFit/>
          </a:bodyPr>
          <a:lstStyle/>
          <a:p>
            <a:r>
              <a:rPr lang="en-US" sz="1100" i="1">
                <a:solidFill>
                  <a:schemeClr val="tx2">
                    <a:lumMod val="60000"/>
                    <a:lumOff val="40000"/>
                  </a:schemeClr>
                </a:solidFill>
              </a:rPr>
              <a:t>The front end receives the answer from the back and and displays the result, in this case ‘13’</a:t>
            </a:r>
          </a:p>
        </p:txBody>
      </p:sp>
      <p:cxnSp>
        <p:nvCxnSpPr>
          <p:cNvPr id="17" name="Curved Connector 16"/>
          <p:cNvCxnSpPr>
            <a:stCxn id="9" idx="3"/>
          </p:cNvCxnSpPr>
          <p:nvPr/>
        </p:nvCxnSpPr>
        <p:spPr>
          <a:xfrm>
            <a:off x="3833625" y="1843481"/>
            <a:ext cx="1543501" cy="523266"/>
          </a:xfrm>
          <a:prstGeom prst="curvedConnector3">
            <a:avLst>
              <a:gd name="adj1" fmla="val 59618"/>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Curved Connector 19"/>
          <p:cNvCxnSpPr/>
          <p:nvPr/>
        </p:nvCxnSpPr>
        <p:spPr>
          <a:xfrm rot="5400000">
            <a:off x="6741287" y="3313965"/>
            <a:ext cx="952130" cy="393629"/>
          </a:xfrm>
          <a:prstGeom prst="curvedConnector3">
            <a:avLst>
              <a:gd name="adj1" fmla="val 66456"/>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11" idx="1"/>
          </p:cNvCxnSpPr>
          <p:nvPr/>
        </p:nvCxnSpPr>
        <p:spPr>
          <a:xfrm rot="10800000" flipV="1">
            <a:off x="5065069" y="4286925"/>
            <a:ext cx="780812" cy="652049"/>
          </a:xfrm>
          <a:prstGeom prst="curvedConnector3">
            <a:avLst>
              <a:gd name="adj1" fmla="val 50000"/>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6" name="Curved Connector 25"/>
          <p:cNvCxnSpPr/>
          <p:nvPr/>
        </p:nvCxnSpPr>
        <p:spPr>
          <a:xfrm rot="10800000">
            <a:off x="1525718" y="4826040"/>
            <a:ext cx="2052206" cy="101698"/>
          </a:xfrm>
          <a:prstGeom prst="curvedConnector3">
            <a:avLst>
              <a:gd name="adj1" fmla="val 50000"/>
            </a:avLst>
          </a:prstGeom>
          <a:ln>
            <a:headEnd type="none"/>
            <a:tailEnd type="triangle"/>
          </a:ln>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rotWithShape="1">
          <a:blip r:embed="rId5">
            <a:grayscl/>
            <a:extLst>
              <a:ext uri="{BEBA8EAE-BF5A-486C-A8C5-ECC9F3942E4B}">
                <a14:imgProps xmlns:a14="http://schemas.microsoft.com/office/drawing/2010/main">
                  <a14:imgLayer r:embed="rId6">
                    <a14:imgEffect>
                      <a14:colorTemperature colorTemp="6065"/>
                    </a14:imgEffect>
                  </a14:imgLayer>
                </a14:imgProps>
              </a:ext>
            </a:extLst>
          </a:blip>
          <a:srcRect t="60954"/>
          <a:stretch/>
        </p:blipFill>
        <p:spPr>
          <a:xfrm>
            <a:off x="7138349" y="5764759"/>
            <a:ext cx="1742516" cy="810421"/>
          </a:xfrm>
          <a:prstGeom prst="rect">
            <a:avLst/>
          </a:prstGeom>
        </p:spPr>
      </p:pic>
      <p:sp>
        <p:nvSpPr>
          <p:cNvPr id="29" name="TextBox 28"/>
          <p:cNvSpPr txBox="1"/>
          <p:nvPr/>
        </p:nvSpPr>
        <p:spPr>
          <a:xfrm>
            <a:off x="7834769" y="5764292"/>
            <a:ext cx="1046096" cy="707886"/>
          </a:xfrm>
          <a:prstGeom prst="rect">
            <a:avLst/>
          </a:prstGeom>
          <a:noFill/>
        </p:spPr>
        <p:txBody>
          <a:bodyPr wrap="square" rtlCol="0">
            <a:spAutoFit/>
          </a:bodyPr>
          <a:lstStyle/>
          <a:p>
            <a:r>
              <a:rPr lang="en-US" sz="800" i="1"/>
              <a:t>The Time button does much the same, instead asking the backend for the time</a:t>
            </a:r>
          </a:p>
        </p:txBody>
      </p:sp>
    </p:spTree>
    <p:extLst>
      <p:ext uri="{BB962C8B-B14F-4D97-AF65-F5344CB8AC3E}">
        <p14:creationId xmlns:p14="http://schemas.microsoft.com/office/powerpoint/2010/main" val="22263119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87"/>
            <a:ext cx="7772400" cy="1470025"/>
          </a:xfrm>
        </p:spPr>
        <p:txBody>
          <a:bodyPr/>
          <a:lstStyle/>
          <a:p>
            <a:r>
              <a:rPr lang="en-US"/>
              <a:t>Concept</a:t>
            </a:r>
          </a:p>
        </p:txBody>
      </p:sp>
      <p:sp>
        <p:nvSpPr>
          <p:cNvPr id="3" name="Subtitle 2"/>
          <p:cNvSpPr>
            <a:spLocks noGrp="1"/>
          </p:cNvSpPr>
          <p:nvPr>
            <p:ph type="subTitle" idx="1"/>
          </p:nvPr>
        </p:nvSpPr>
        <p:spPr>
          <a:xfrm>
            <a:off x="140201" y="1981257"/>
            <a:ext cx="8799683" cy="3890256"/>
          </a:xfrm>
        </p:spPr>
        <p:txBody>
          <a:bodyPr>
            <a:normAutofit/>
          </a:bodyPr>
          <a:lstStyle/>
          <a:p>
            <a:pPr algn="l"/>
            <a:r>
              <a:rPr lang="en-US" sz="2000"/>
              <a:t>What was described in the previous slide is a concept seen in all our applications.</a:t>
            </a:r>
          </a:p>
          <a:p>
            <a:pPr algn="l"/>
            <a:endParaRPr lang="en-US" sz="2000"/>
          </a:p>
        </p:txBody>
      </p:sp>
      <p:sp>
        <p:nvSpPr>
          <p:cNvPr id="4" name="Rectangle 3"/>
          <p:cNvSpPr/>
          <p:nvPr/>
        </p:nvSpPr>
        <p:spPr>
          <a:xfrm>
            <a:off x="923678" y="2927509"/>
            <a:ext cx="1938074" cy="2333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Front End</a:t>
            </a:r>
          </a:p>
          <a:p>
            <a:pPr algn="ctr"/>
            <a:r>
              <a:rPr lang="en-US"/>
              <a:t>(the web pages)</a:t>
            </a:r>
          </a:p>
        </p:txBody>
      </p:sp>
      <p:sp>
        <p:nvSpPr>
          <p:cNvPr id="5" name="Rectangle 4"/>
          <p:cNvSpPr/>
          <p:nvPr/>
        </p:nvSpPr>
        <p:spPr>
          <a:xfrm>
            <a:off x="6255273" y="2927509"/>
            <a:ext cx="1938074" cy="2333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Back End</a:t>
            </a:r>
          </a:p>
          <a:p>
            <a:pPr algn="ctr"/>
            <a:r>
              <a:rPr lang="en-US"/>
              <a:t>(the python part)</a:t>
            </a:r>
          </a:p>
        </p:txBody>
      </p:sp>
      <p:cxnSp>
        <p:nvCxnSpPr>
          <p:cNvPr id="7" name="Straight Arrow Connector 6"/>
          <p:cNvCxnSpPr/>
          <p:nvPr/>
        </p:nvCxnSpPr>
        <p:spPr>
          <a:xfrm>
            <a:off x="3001953" y="3298602"/>
            <a:ext cx="299370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20488" y="2909255"/>
            <a:ext cx="1715402" cy="369332"/>
          </a:xfrm>
          <a:prstGeom prst="rect">
            <a:avLst/>
          </a:prstGeom>
          <a:noFill/>
        </p:spPr>
        <p:txBody>
          <a:bodyPr wrap="square" rtlCol="0">
            <a:spAutoFit/>
          </a:bodyPr>
          <a:lstStyle/>
          <a:p>
            <a:pPr algn="ctr"/>
            <a:r>
              <a:rPr lang="en-US"/>
              <a:t>Request</a:t>
            </a:r>
          </a:p>
        </p:txBody>
      </p:sp>
      <p:cxnSp>
        <p:nvCxnSpPr>
          <p:cNvPr id="9" name="Straight Arrow Connector 8"/>
          <p:cNvCxnSpPr/>
          <p:nvPr/>
        </p:nvCxnSpPr>
        <p:spPr>
          <a:xfrm flipH="1">
            <a:off x="3001953" y="4894140"/>
            <a:ext cx="299370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620488" y="4504793"/>
            <a:ext cx="1715402" cy="369332"/>
          </a:xfrm>
          <a:prstGeom prst="rect">
            <a:avLst/>
          </a:prstGeom>
          <a:noFill/>
        </p:spPr>
        <p:txBody>
          <a:bodyPr wrap="square" rtlCol="0">
            <a:spAutoFit/>
          </a:bodyPr>
          <a:lstStyle/>
          <a:p>
            <a:pPr algn="ctr"/>
            <a:r>
              <a:rPr lang="en-US"/>
              <a:t>Answer</a:t>
            </a:r>
          </a:p>
        </p:txBody>
      </p:sp>
    </p:spTree>
    <p:extLst>
      <p:ext uri="{BB962C8B-B14F-4D97-AF65-F5344CB8AC3E}">
        <p14:creationId xmlns:p14="http://schemas.microsoft.com/office/powerpoint/2010/main" val="19396411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87"/>
            <a:ext cx="7772400" cy="1470025"/>
          </a:xfrm>
        </p:spPr>
        <p:txBody>
          <a:bodyPr/>
          <a:lstStyle/>
          <a:p>
            <a:r>
              <a:rPr lang="en-US"/>
              <a:t>Concept</a:t>
            </a:r>
          </a:p>
        </p:txBody>
      </p:sp>
      <p:sp>
        <p:nvSpPr>
          <p:cNvPr id="3" name="Subtitle 2"/>
          <p:cNvSpPr>
            <a:spLocks noGrp="1"/>
          </p:cNvSpPr>
          <p:nvPr>
            <p:ph type="subTitle" idx="1"/>
          </p:nvPr>
        </p:nvSpPr>
        <p:spPr>
          <a:xfrm>
            <a:off x="140201" y="1981257"/>
            <a:ext cx="8799683" cy="3890256"/>
          </a:xfrm>
        </p:spPr>
        <p:txBody>
          <a:bodyPr>
            <a:normAutofit/>
          </a:bodyPr>
          <a:lstStyle/>
          <a:p>
            <a:pPr algn="l"/>
            <a:r>
              <a:rPr lang="en-US" sz="2000"/>
              <a:t>What was described in the previous slide is a concept seen in all our applications.</a:t>
            </a:r>
          </a:p>
          <a:p>
            <a:pPr algn="l"/>
            <a:endParaRPr lang="en-US" sz="2000"/>
          </a:p>
        </p:txBody>
      </p:sp>
      <p:cxnSp>
        <p:nvCxnSpPr>
          <p:cNvPr id="7" name="Straight Arrow Connector 6"/>
          <p:cNvCxnSpPr/>
          <p:nvPr/>
        </p:nvCxnSpPr>
        <p:spPr>
          <a:xfrm>
            <a:off x="3432826" y="3298602"/>
            <a:ext cx="299370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432826" y="2929270"/>
            <a:ext cx="2935977" cy="369332"/>
          </a:xfrm>
          <a:prstGeom prst="rect">
            <a:avLst/>
          </a:prstGeom>
          <a:noFill/>
        </p:spPr>
        <p:txBody>
          <a:bodyPr wrap="square" rtlCol="0">
            <a:spAutoFit/>
          </a:bodyPr>
          <a:lstStyle/>
          <a:p>
            <a:pPr algn="ctr"/>
            <a:r>
              <a:rPr lang="en-US"/>
              <a:t>Request, please add 5 and 8</a:t>
            </a:r>
          </a:p>
        </p:txBody>
      </p:sp>
      <p:cxnSp>
        <p:nvCxnSpPr>
          <p:cNvPr id="9" name="Straight Arrow Connector 8"/>
          <p:cNvCxnSpPr/>
          <p:nvPr/>
        </p:nvCxnSpPr>
        <p:spPr>
          <a:xfrm flipH="1">
            <a:off x="3432826" y="5565966"/>
            <a:ext cx="299370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051361" y="5176619"/>
            <a:ext cx="1715402" cy="369332"/>
          </a:xfrm>
          <a:prstGeom prst="rect">
            <a:avLst/>
          </a:prstGeom>
          <a:noFill/>
        </p:spPr>
        <p:txBody>
          <a:bodyPr wrap="square" rtlCol="0">
            <a:spAutoFit/>
          </a:bodyPr>
          <a:lstStyle/>
          <a:p>
            <a:pPr algn="ctr"/>
            <a:r>
              <a:rPr lang="en-US"/>
              <a:t>Answer: 13</a:t>
            </a:r>
          </a:p>
        </p:txBody>
      </p:sp>
      <p:pic>
        <p:nvPicPr>
          <p:cNvPr id="11" name="Picture 10"/>
          <p:cNvPicPr>
            <a:picLocks noChangeAspect="1"/>
          </p:cNvPicPr>
          <p:nvPr/>
        </p:nvPicPr>
        <p:blipFill>
          <a:blip r:embed="rId2"/>
          <a:stretch>
            <a:fillRect/>
          </a:stretch>
        </p:blipFill>
        <p:spPr>
          <a:xfrm>
            <a:off x="988308" y="2440655"/>
            <a:ext cx="2221846" cy="1675864"/>
          </a:xfrm>
          <a:prstGeom prst="rect">
            <a:avLst/>
          </a:prstGeom>
        </p:spPr>
      </p:pic>
      <p:pic>
        <p:nvPicPr>
          <p:cNvPr id="12" name="Picture 11"/>
          <p:cNvPicPr>
            <a:picLocks noChangeAspect="1"/>
          </p:cNvPicPr>
          <p:nvPr/>
        </p:nvPicPr>
        <p:blipFill>
          <a:blip r:embed="rId3"/>
          <a:stretch>
            <a:fillRect/>
          </a:stretch>
        </p:blipFill>
        <p:spPr>
          <a:xfrm>
            <a:off x="988308" y="4747435"/>
            <a:ext cx="1704675" cy="1370054"/>
          </a:xfrm>
          <a:prstGeom prst="rect">
            <a:avLst/>
          </a:prstGeom>
        </p:spPr>
      </p:pic>
      <p:sp>
        <p:nvSpPr>
          <p:cNvPr id="13" name="Rectangle 12"/>
          <p:cNvSpPr/>
          <p:nvPr/>
        </p:nvSpPr>
        <p:spPr>
          <a:xfrm>
            <a:off x="6865310" y="4048720"/>
            <a:ext cx="511322" cy="680678"/>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a:solidFill>
                  <a:schemeClr val="tx1"/>
                </a:solidFill>
              </a:rPr>
              <a:t>code.py</a:t>
            </a:r>
          </a:p>
        </p:txBody>
      </p:sp>
      <p:sp>
        <p:nvSpPr>
          <p:cNvPr id="15" name="Rectangle 14"/>
          <p:cNvSpPr/>
          <p:nvPr/>
        </p:nvSpPr>
        <p:spPr>
          <a:xfrm>
            <a:off x="7017710" y="4201120"/>
            <a:ext cx="511322" cy="680678"/>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a:solidFill>
                  <a:schemeClr val="tx1"/>
                </a:solidFill>
              </a:rPr>
              <a:t>code.py</a:t>
            </a:r>
          </a:p>
        </p:txBody>
      </p:sp>
      <p:sp>
        <p:nvSpPr>
          <p:cNvPr id="16" name="Rectangle 15"/>
          <p:cNvSpPr/>
          <p:nvPr/>
        </p:nvSpPr>
        <p:spPr>
          <a:xfrm>
            <a:off x="7170110" y="4353520"/>
            <a:ext cx="511322" cy="680678"/>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a:solidFill>
                  <a:schemeClr val="tx1"/>
                </a:solidFill>
              </a:rPr>
              <a:t>code.py</a:t>
            </a:r>
          </a:p>
        </p:txBody>
      </p:sp>
      <p:sp>
        <p:nvSpPr>
          <p:cNvPr id="17" name="Rectangle 16"/>
          <p:cNvSpPr/>
          <p:nvPr/>
        </p:nvSpPr>
        <p:spPr>
          <a:xfrm>
            <a:off x="7322510" y="4505920"/>
            <a:ext cx="511322" cy="680678"/>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a:solidFill>
                  <a:schemeClr val="tx1"/>
                </a:solidFill>
              </a:rPr>
              <a:t>code.py</a:t>
            </a:r>
          </a:p>
        </p:txBody>
      </p:sp>
      <p:sp>
        <p:nvSpPr>
          <p:cNvPr id="18" name="Subtitle 2"/>
          <p:cNvSpPr txBox="1">
            <a:spLocks/>
          </p:cNvSpPr>
          <p:nvPr/>
        </p:nvSpPr>
        <p:spPr>
          <a:xfrm>
            <a:off x="7503354" y="3888953"/>
            <a:ext cx="1539197" cy="61696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400">
                <a:solidFill>
                  <a:srgbClr val="000000"/>
                </a:solidFill>
              </a:rPr>
              <a:t>Calculate </a:t>
            </a:r>
          </a:p>
          <a:p>
            <a:r>
              <a:rPr lang="en-US" sz="1400">
                <a:solidFill>
                  <a:srgbClr val="000000"/>
                </a:solidFill>
              </a:rPr>
              <a:t>5 + 8</a:t>
            </a:r>
          </a:p>
          <a:p>
            <a:endParaRPr lang="en-US" sz="1400">
              <a:solidFill>
                <a:srgbClr val="000000"/>
              </a:solidFill>
            </a:endParaRPr>
          </a:p>
        </p:txBody>
      </p:sp>
    </p:spTree>
    <p:extLst>
      <p:ext uri="{BB962C8B-B14F-4D97-AF65-F5344CB8AC3E}">
        <p14:creationId xmlns:p14="http://schemas.microsoft.com/office/powerpoint/2010/main" val="5330799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073"/>
            <a:ext cx="7772400" cy="805331"/>
          </a:xfrm>
        </p:spPr>
        <p:txBody>
          <a:bodyPr/>
          <a:lstStyle/>
          <a:p>
            <a:r>
              <a:rPr lang="en-US"/>
              <a:t>File Structure</a:t>
            </a:r>
          </a:p>
        </p:txBody>
      </p:sp>
      <p:sp>
        <p:nvSpPr>
          <p:cNvPr id="3" name="Subtitle 2"/>
          <p:cNvSpPr>
            <a:spLocks noGrp="1"/>
          </p:cNvSpPr>
          <p:nvPr>
            <p:ph type="subTitle" idx="1"/>
          </p:nvPr>
        </p:nvSpPr>
        <p:spPr>
          <a:xfrm>
            <a:off x="140201" y="816404"/>
            <a:ext cx="8799683" cy="1053457"/>
          </a:xfrm>
        </p:spPr>
        <p:txBody>
          <a:bodyPr>
            <a:normAutofit/>
          </a:bodyPr>
          <a:lstStyle/>
          <a:p>
            <a:pPr algn="l"/>
            <a:r>
              <a:rPr lang="en-US" sz="2000"/>
              <a:t>On GITHUB, the application looks like this:</a:t>
            </a:r>
          </a:p>
        </p:txBody>
      </p:sp>
      <p:pic>
        <p:nvPicPr>
          <p:cNvPr id="4" name="Picture 3"/>
          <p:cNvPicPr>
            <a:picLocks noChangeAspect="1"/>
          </p:cNvPicPr>
          <p:nvPr/>
        </p:nvPicPr>
        <p:blipFill>
          <a:blip r:embed="rId2"/>
          <a:stretch>
            <a:fillRect/>
          </a:stretch>
        </p:blipFill>
        <p:spPr>
          <a:xfrm>
            <a:off x="3765469" y="1393004"/>
            <a:ext cx="5174415" cy="4293992"/>
          </a:xfrm>
          <a:prstGeom prst="rect">
            <a:avLst/>
          </a:prstGeom>
        </p:spPr>
      </p:pic>
      <p:sp>
        <p:nvSpPr>
          <p:cNvPr id="19" name="Subtitle 2"/>
          <p:cNvSpPr txBox="1">
            <a:spLocks/>
          </p:cNvSpPr>
          <p:nvPr/>
        </p:nvSpPr>
        <p:spPr>
          <a:xfrm>
            <a:off x="364162" y="1392349"/>
            <a:ext cx="2833059" cy="280380"/>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400"/>
              <a:t>repository name for the application</a:t>
            </a:r>
          </a:p>
        </p:txBody>
      </p:sp>
      <p:cxnSp>
        <p:nvCxnSpPr>
          <p:cNvPr id="6" name="Straight Arrow Connector 5"/>
          <p:cNvCxnSpPr/>
          <p:nvPr/>
        </p:nvCxnSpPr>
        <p:spPr>
          <a:xfrm>
            <a:off x="2374949" y="3152562"/>
            <a:ext cx="1426441" cy="418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801390" y="3099661"/>
            <a:ext cx="767517" cy="14946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3801390" y="3269281"/>
            <a:ext cx="767517" cy="14946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801390" y="3783308"/>
            <a:ext cx="767517" cy="14946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801390" y="3948268"/>
            <a:ext cx="767517" cy="14946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3801390" y="4288725"/>
            <a:ext cx="767517" cy="14946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Subtitle 2"/>
          <p:cNvSpPr txBox="1">
            <a:spLocks/>
          </p:cNvSpPr>
          <p:nvPr/>
        </p:nvSpPr>
        <p:spPr>
          <a:xfrm>
            <a:off x="140201" y="2988901"/>
            <a:ext cx="2833059" cy="280380"/>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400"/>
              <a:t>settings files for deployment</a:t>
            </a:r>
          </a:p>
        </p:txBody>
      </p:sp>
      <p:cxnSp>
        <p:nvCxnSpPr>
          <p:cNvPr id="26" name="Straight Arrow Connector 25"/>
          <p:cNvCxnSpPr>
            <a:endCxn id="20" idx="1"/>
          </p:cNvCxnSpPr>
          <p:nvPr/>
        </p:nvCxnSpPr>
        <p:spPr>
          <a:xfrm flipV="1">
            <a:off x="2186983" y="3344012"/>
            <a:ext cx="1614407" cy="1517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Subtitle 2"/>
          <p:cNvSpPr txBox="1">
            <a:spLocks/>
          </p:cNvSpPr>
          <p:nvPr/>
        </p:nvSpPr>
        <p:spPr>
          <a:xfrm>
            <a:off x="140201" y="3344012"/>
            <a:ext cx="2833059" cy="280380"/>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400"/>
              <a:t>front end web application</a:t>
            </a:r>
          </a:p>
        </p:txBody>
      </p:sp>
      <p:cxnSp>
        <p:nvCxnSpPr>
          <p:cNvPr id="31" name="Straight Arrow Connector 30"/>
          <p:cNvCxnSpPr/>
          <p:nvPr/>
        </p:nvCxnSpPr>
        <p:spPr>
          <a:xfrm flipV="1">
            <a:off x="2186983" y="4021871"/>
            <a:ext cx="1614407" cy="1517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Subtitle 2"/>
          <p:cNvSpPr txBox="1">
            <a:spLocks/>
          </p:cNvSpPr>
          <p:nvPr/>
        </p:nvSpPr>
        <p:spPr>
          <a:xfrm>
            <a:off x="140201" y="4021871"/>
            <a:ext cx="2833059" cy="280380"/>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400"/>
              <a:t>backend python files</a:t>
            </a:r>
          </a:p>
        </p:txBody>
      </p:sp>
      <p:cxnSp>
        <p:nvCxnSpPr>
          <p:cNvPr id="33" name="Straight Arrow Connector 32"/>
          <p:cNvCxnSpPr>
            <a:endCxn id="23" idx="1"/>
          </p:cNvCxnSpPr>
          <p:nvPr/>
        </p:nvCxnSpPr>
        <p:spPr>
          <a:xfrm>
            <a:off x="2186983" y="4174271"/>
            <a:ext cx="1614407" cy="1891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3052248" y="1539877"/>
            <a:ext cx="7491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374949" y="3856911"/>
            <a:ext cx="139052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Subtitle 2"/>
          <p:cNvSpPr txBox="1">
            <a:spLocks/>
          </p:cNvSpPr>
          <p:nvPr/>
        </p:nvSpPr>
        <p:spPr>
          <a:xfrm>
            <a:off x="104280" y="3667888"/>
            <a:ext cx="2833059" cy="280380"/>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400"/>
              <a:t>important notes for this repo</a:t>
            </a:r>
          </a:p>
        </p:txBody>
      </p:sp>
      <p:sp>
        <p:nvSpPr>
          <p:cNvPr id="41" name="Rectangle 40"/>
          <p:cNvSpPr/>
          <p:nvPr/>
        </p:nvSpPr>
        <p:spPr>
          <a:xfrm>
            <a:off x="5039063" y="3048509"/>
            <a:ext cx="2015210" cy="138967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flipV="1">
            <a:off x="6470699" y="4438188"/>
            <a:ext cx="323801" cy="1517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Subtitle 2"/>
          <p:cNvSpPr txBox="1">
            <a:spLocks/>
          </p:cNvSpPr>
          <p:nvPr/>
        </p:nvSpPr>
        <p:spPr>
          <a:xfrm>
            <a:off x="6232739" y="4589904"/>
            <a:ext cx="2126172" cy="280380"/>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400"/>
              <a:t>comments written with each code commit</a:t>
            </a:r>
          </a:p>
        </p:txBody>
      </p:sp>
      <p:sp>
        <p:nvSpPr>
          <p:cNvPr id="45" name="Rectangle 44"/>
          <p:cNvSpPr/>
          <p:nvPr/>
        </p:nvSpPr>
        <p:spPr>
          <a:xfrm>
            <a:off x="3801389" y="4528636"/>
            <a:ext cx="2254202" cy="138967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Subtitle 2"/>
          <p:cNvSpPr txBox="1">
            <a:spLocks/>
          </p:cNvSpPr>
          <p:nvPr/>
        </p:nvSpPr>
        <p:spPr>
          <a:xfrm>
            <a:off x="119274" y="4862617"/>
            <a:ext cx="2833059" cy="280380"/>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400"/>
              <a:t>the ReadMe.md is automatically displayed here</a:t>
            </a:r>
          </a:p>
        </p:txBody>
      </p:sp>
      <p:cxnSp>
        <p:nvCxnSpPr>
          <p:cNvPr id="47" name="Straight Arrow Connector 46"/>
          <p:cNvCxnSpPr/>
          <p:nvPr/>
        </p:nvCxnSpPr>
        <p:spPr>
          <a:xfrm>
            <a:off x="2166056" y="5015017"/>
            <a:ext cx="1614407" cy="1891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13691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112</TotalTime>
  <Words>525</Words>
  <Application>Microsoft Macintosh PowerPoint</Application>
  <PresentationFormat>On-screen Show (4:3)</PresentationFormat>
  <Paragraphs>73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Local_Dev_Example</vt:lpstr>
      <vt:lpstr>What is this document?</vt:lpstr>
      <vt:lpstr>Assumptions</vt:lpstr>
      <vt:lpstr>The Application</vt:lpstr>
      <vt:lpstr>Action!</vt:lpstr>
      <vt:lpstr>‘Under the hood’</vt:lpstr>
      <vt:lpstr>Concept</vt:lpstr>
      <vt:lpstr>Concept</vt:lpstr>
      <vt:lpstr>File Structure</vt:lpstr>
      <vt:lpstr>The Front End</vt:lpstr>
    </vt:vector>
  </TitlesOfParts>
  <Company>Pirelli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Local_Dev_Example</dc:title>
  <dc:creator>Richard Allbert</dc:creator>
  <cp:lastModifiedBy>Richard Allbert</cp:lastModifiedBy>
  <cp:revision>34</cp:revision>
  <dcterms:created xsi:type="dcterms:W3CDTF">2017-09-13T12:25:26Z</dcterms:created>
  <dcterms:modified xsi:type="dcterms:W3CDTF">2017-09-13T14:17:59Z</dcterms:modified>
</cp:coreProperties>
</file>