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06"/>
  </p:handoutMasterIdLst>
  <p:sldIdLst>
    <p:sldId id="302" r:id="rId2"/>
    <p:sldId id="378" r:id="rId3"/>
    <p:sldId id="337" r:id="rId4"/>
    <p:sldId id="321" r:id="rId5"/>
    <p:sldId id="322" r:id="rId6"/>
    <p:sldId id="323" r:id="rId7"/>
    <p:sldId id="324" r:id="rId8"/>
    <p:sldId id="330" r:id="rId9"/>
    <p:sldId id="325" r:id="rId10"/>
    <p:sldId id="331" r:id="rId11"/>
    <p:sldId id="332" r:id="rId12"/>
    <p:sldId id="333" r:id="rId13"/>
    <p:sldId id="334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9" r:id="rId27"/>
    <p:sldId id="350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51" r:id="rId53"/>
    <p:sldId id="390" r:id="rId54"/>
    <p:sldId id="310" r:id="rId55"/>
    <p:sldId id="264" r:id="rId56"/>
    <p:sldId id="266" r:id="rId57"/>
    <p:sldId id="265" r:id="rId58"/>
    <p:sldId id="272" r:id="rId59"/>
    <p:sldId id="273" r:id="rId60"/>
    <p:sldId id="263" r:id="rId61"/>
    <p:sldId id="326" r:id="rId62"/>
    <p:sldId id="327" r:id="rId63"/>
    <p:sldId id="379" r:id="rId64"/>
    <p:sldId id="380" r:id="rId65"/>
    <p:sldId id="381" r:id="rId66"/>
    <p:sldId id="382" r:id="rId67"/>
    <p:sldId id="383" r:id="rId68"/>
    <p:sldId id="281" r:id="rId69"/>
    <p:sldId id="285" r:id="rId70"/>
    <p:sldId id="291" r:id="rId71"/>
    <p:sldId id="288" r:id="rId72"/>
    <p:sldId id="282" r:id="rId73"/>
    <p:sldId id="283" r:id="rId74"/>
    <p:sldId id="284" r:id="rId75"/>
    <p:sldId id="287" r:id="rId76"/>
    <p:sldId id="289" r:id="rId77"/>
    <p:sldId id="292" r:id="rId78"/>
    <p:sldId id="294" r:id="rId79"/>
    <p:sldId id="295" r:id="rId80"/>
    <p:sldId id="293" r:id="rId81"/>
    <p:sldId id="296" r:id="rId82"/>
    <p:sldId id="297" r:id="rId83"/>
    <p:sldId id="298" r:id="rId84"/>
    <p:sldId id="328" r:id="rId85"/>
    <p:sldId id="301" r:id="rId86"/>
    <p:sldId id="299" r:id="rId87"/>
    <p:sldId id="329" r:id="rId88"/>
    <p:sldId id="384" r:id="rId89"/>
    <p:sldId id="385" r:id="rId90"/>
    <p:sldId id="386" r:id="rId91"/>
    <p:sldId id="395" r:id="rId92"/>
    <p:sldId id="318" r:id="rId93"/>
    <p:sldId id="388" r:id="rId94"/>
    <p:sldId id="389" r:id="rId95"/>
    <p:sldId id="391" r:id="rId96"/>
    <p:sldId id="392" r:id="rId97"/>
    <p:sldId id="394" r:id="rId98"/>
    <p:sldId id="396" r:id="rId99"/>
    <p:sldId id="397" r:id="rId100"/>
    <p:sldId id="376" r:id="rId101"/>
    <p:sldId id="403" r:id="rId102"/>
    <p:sldId id="377" r:id="rId103"/>
    <p:sldId id="387" r:id="rId104"/>
    <p:sldId id="320" r:id="rId105"/>
  </p:sldIdLst>
  <p:sldSz cx="9144000" cy="6858000" type="screen4x3"/>
  <p:notesSz cx="6662738" cy="98329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22623" autoAdjust="0"/>
    <p:restoredTop sz="94585" autoAdjust="0"/>
  </p:normalViewPr>
  <p:slideViewPr>
    <p:cSldViewPr snapToGrid="0">
      <p:cViewPr varScale="1">
        <p:scale>
          <a:sx n="115" d="100"/>
          <a:sy n="115" d="100"/>
        </p:scale>
        <p:origin x="10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9.wmf"/><Relationship Id="rId1" Type="http://schemas.openxmlformats.org/officeDocument/2006/relationships/image" Target="../media/image61.png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Relationship Id="rId5" Type="http://schemas.openxmlformats.org/officeDocument/2006/relationships/image" Target="../media/image67.wmf"/><Relationship Id="rId4" Type="http://schemas.openxmlformats.org/officeDocument/2006/relationships/image" Target="../media/image66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fld id="{35EF792F-ABC4-430C-AB05-19608DC0F2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614CAD9-2935-417E-BC5D-BF93990A8B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99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77350-43E1-4666-B449-798162CBBB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1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6263" y="0"/>
            <a:ext cx="20288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0"/>
            <a:ext cx="5935663" cy="61325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B6C6C-971A-46F6-8DD3-33F90EE359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55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981450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295400"/>
            <a:ext cx="3983038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C2B1A-6984-49C8-B510-B053939883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997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3981450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72050" y="1295400"/>
            <a:ext cx="3983038" cy="2341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72050" y="3789363"/>
            <a:ext cx="3983038" cy="234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80691-97DA-48C6-9F63-A49990F981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976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668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3981450" cy="2341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72050" y="1295400"/>
            <a:ext cx="3983038" cy="2341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3789363"/>
            <a:ext cx="3981450" cy="234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2050" y="3789363"/>
            <a:ext cx="3983038" cy="234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7BE6-A526-4E35-9BDA-A836AC66C7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7EFB4-8119-4EBD-8B8D-2E730B09CD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2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1963-48CE-4F73-AB40-04AC06206A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151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3981450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295400"/>
            <a:ext cx="3983038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83B8D-F549-4833-AA87-B6A163A205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7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08AD4-958A-403E-A327-D7516DF7E6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48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2B959-CFAA-4EAC-9202-667FC4600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27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8F120-8163-47F6-A684-C42941D043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76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59E8-7DC5-4253-91A6-726760C349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3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5C68A-AC78-4421-A622-70468A4B99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38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4572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0" y="457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33400" y="838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4400" y="838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52400" y="838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04800" y="1143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95400"/>
            <a:ext cx="8116888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3AA2465A-ED18-4AC7-8513-D36BF92999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fchung@ym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xpasy.org/prosit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lmmb.ncifcrf.gov/~toms/sequencelogo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-lmmb.ncifcrf.gov/~toms/sequencelogo.html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ncbi.nlm.nih.gov/blas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bi.nlm.nih.gov/Class/NAWBIS/Modules/Similarity/simsrch47b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hyperlink" Target="http://cwx.prenhall.com/horton/medialib/media_portfolio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2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n.wikipedia.org/wiki/Image:Zinc_finger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Zinc_finger" TargetMode="Externa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8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62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29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png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oleObject" Target="../embeddings/oleObject33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8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44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9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pfam.wustl.edu/" TargetMode="Externa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8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e.ucsc.edu/research/compbio/sam.html" TargetMode="External"/><Relationship Id="rId3" Type="http://schemas.openxmlformats.org/officeDocument/2006/relationships/hyperlink" Target="http://pfam.wustl.edu/" TargetMode="External"/><Relationship Id="rId7" Type="http://schemas.openxmlformats.org/officeDocument/2006/relationships/hyperlink" Target="http://hmmer.wustl.edu/" TargetMode="External"/><Relationship Id="rId2" Type="http://schemas.openxmlformats.org/officeDocument/2006/relationships/hyperlink" Target="http://bmerc-www.bu.edu/ps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al.biology.gatech.edu/GeneMark/" TargetMode="External"/><Relationship Id="rId5" Type="http://schemas.openxmlformats.org/officeDocument/2006/relationships/hyperlink" Target="http://www.cbs.dtu.dk/services/HMMgene/" TargetMode="External"/><Relationship Id="rId4" Type="http://schemas.openxmlformats.org/officeDocument/2006/relationships/hyperlink" Target="http://genes.mit.edu/GENSCA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5400" smtClean="0"/>
              <a:t>Sequence Pattern Search</a:t>
            </a:r>
            <a:r>
              <a:rPr lang="en-US" altLang="zh-TW" sz="4000" smtClean="0"/>
              <a:t> 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49300" y="3717925"/>
            <a:ext cx="7708900" cy="26638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國立陽明大學 生物資訊所</a:t>
            </a:r>
          </a:p>
          <a:p>
            <a:pPr eaLnBrk="1" hangingPunct="1">
              <a:lnSpc>
                <a:spcPct val="90000"/>
              </a:lnSpc>
            </a:pPr>
            <a:endParaRPr lang="zh-TW" altLang="en-US" sz="140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鐘翊方</a:t>
            </a:r>
            <a:r>
              <a:rPr lang="en-US" altLang="zh-TW" smtClean="0"/>
              <a:t>(I-Fang Chung)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hlinkClick r:id="rId2"/>
              </a:rPr>
              <a:t>ifchung@ym.edu.tw</a:t>
            </a:r>
            <a:r>
              <a:rPr lang="en-US" altLang="zh-TW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2006/10/19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5122863" y="6075363"/>
            <a:ext cx="4033837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10000"/>
              </a:spcBef>
            </a:pPr>
            <a:r>
              <a:rPr lang="en-US" altLang="zh-TW" sz="1600">
                <a:ea typeface="標楷體" pitchFamily="65" charset="-120"/>
              </a:rPr>
              <a:t>Parts of Slides from </a:t>
            </a:r>
            <a:r>
              <a:rPr lang="en-US" altLang="zh-TW" sz="1600"/>
              <a:t>C. H. Chang</a:t>
            </a:r>
          </a:p>
          <a:p>
            <a:pPr algn="r" eaLnBrk="1" hangingPunct="1">
              <a:spcBef>
                <a:spcPct val="10000"/>
              </a:spcBef>
            </a:pPr>
            <a:r>
              <a:rPr lang="en-US" altLang="zh-TW" sz="1600"/>
              <a:t>J. J. Tsay in CCU</a:t>
            </a:r>
            <a:r>
              <a:rPr lang="en-US" altLang="zh-TW"/>
              <a:t> </a:t>
            </a:r>
            <a:r>
              <a:rPr lang="en-US" altLang="zh-TW">
                <a:latin typeface="Times New Roman" panose="02020603050405020304" pitchFamily="18" charset="0"/>
              </a:rPr>
              <a:t>…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Regular Expression Models</a:t>
            </a:r>
          </a:p>
        </p:txBody>
      </p:sp>
      <p:pic>
        <p:nvPicPr>
          <p:cNvPr id="13315" name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4"/>
          <a:stretch>
            <a:fillRect/>
          </a:stretch>
        </p:blipFill>
        <p:spPr>
          <a:xfrm>
            <a:off x="827088" y="1341438"/>
            <a:ext cx="7453312" cy="53276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Hw1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-9525" y="1420813"/>
            <a:ext cx="9304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1600"/>
              <a:t> Shown below is a matrix of log odds column scores made from an alignment of a set of sequences.</a:t>
            </a:r>
            <a:r>
              <a:rPr lang="en-US" altLang="zh-TW" sz="1600" b="1"/>
              <a:t> </a:t>
            </a:r>
          </a:p>
        </p:txBody>
      </p:sp>
      <p:pic>
        <p:nvPicPr>
          <p:cNvPr id="1054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854200"/>
            <a:ext cx="3171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7" name="Rectangle 7"/>
          <p:cNvSpPr>
            <a:spLocks noChangeArrowheads="1"/>
          </p:cNvSpPr>
          <p:nvPr/>
        </p:nvSpPr>
        <p:spPr bwMode="auto">
          <a:xfrm>
            <a:off x="20638" y="4068763"/>
            <a:ext cx="928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/>
              <a:t>(A) Calculate the alignment score for each of the four possible positions in the new sequence shown.</a:t>
            </a:r>
            <a:r>
              <a:rPr lang="en-US" altLang="zh-TW" sz="1600" b="1"/>
              <a:t> </a:t>
            </a:r>
          </a:p>
        </p:txBody>
      </p:sp>
      <p:pic>
        <p:nvPicPr>
          <p:cNvPr id="1054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4552950"/>
            <a:ext cx="53911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9" name="Rectangle 9"/>
          <p:cNvSpPr>
            <a:spLocks noChangeArrowheads="1"/>
          </p:cNvSpPr>
          <p:nvPr/>
        </p:nvSpPr>
        <p:spPr bwMode="auto">
          <a:xfrm>
            <a:off x="20638" y="6451600"/>
            <a:ext cx="464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/>
              <a:t>(B) What is the sequence with the highest score?</a:t>
            </a:r>
            <a:r>
              <a:rPr lang="en-US" altLang="zh-TW" sz="1600" b="1"/>
              <a:t>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Hw2: CpG Islands by HMM</a:t>
            </a:r>
          </a:p>
        </p:txBody>
      </p:sp>
      <p:grpSp>
        <p:nvGrpSpPr>
          <p:cNvPr id="106499" name="Group 30"/>
          <p:cNvGrpSpPr>
            <a:grpSpLocks noChangeAspect="1"/>
          </p:cNvGrpSpPr>
          <p:nvPr/>
        </p:nvGrpSpPr>
        <p:grpSpPr bwMode="auto">
          <a:xfrm>
            <a:off x="1427163" y="2890838"/>
            <a:ext cx="7569200" cy="3355975"/>
            <a:chOff x="1203" y="957"/>
            <a:chExt cx="4458" cy="3063"/>
          </a:xfrm>
        </p:grpSpPr>
        <p:sp>
          <p:nvSpPr>
            <p:cNvPr id="106510" name="Oval 31"/>
            <p:cNvSpPr>
              <a:spLocks noChangeAspect="1" noChangeArrowheads="1"/>
            </p:cNvSpPr>
            <p:nvPr/>
          </p:nvSpPr>
          <p:spPr bwMode="auto">
            <a:xfrm>
              <a:off x="1212" y="1280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11" name="Oval 32"/>
            <p:cNvSpPr>
              <a:spLocks noChangeAspect="1" noChangeArrowheads="1"/>
            </p:cNvSpPr>
            <p:nvPr/>
          </p:nvSpPr>
          <p:spPr bwMode="auto">
            <a:xfrm>
              <a:off x="2356" y="2201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12" name="Oval 33"/>
            <p:cNvSpPr>
              <a:spLocks noChangeAspect="1" noChangeArrowheads="1"/>
            </p:cNvSpPr>
            <p:nvPr/>
          </p:nvSpPr>
          <p:spPr bwMode="auto">
            <a:xfrm>
              <a:off x="2367" y="1247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13" name="Oval 34"/>
            <p:cNvSpPr>
              <a:spLocks noChangeAspect="1" noChangeArrowheads="1"/>
            </p:cNvSpPr>
            <p:nvPr/>
          </p:nvSpPr>
          <p:spPr bwMode="auto">
            <a:xfrm>
              <a:off x="1220" y="2251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514" name="AutoShape 35"/>
            <p:cNvCxnSpPr>
              <a:cxnSpLocks noChangeAspect="1" noChangeShapeType="1"/>
              <a:stCxn id="106510" idx="5"/>
              <a:endCxn id="106511" idx="1"/>
            </p:cNvCxnSpPr>
            <p:nvPr/>
          </p:nvCxnSpPr>
          <p:spPr bwMode="auto">
            <a:xfrm rot="16200000" flipH="1">
              <a:off x="1726" y="1509"/>
              <a:ext cx="727" cy="712"/>
            </a:xfrm>
            <a:prstGeom prst="curvedConnector3">
              <a:avLst>
                <a:gd name="adj1" fmla="val 7688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5" name="AutoShape 36"/>
            <p:cNvCxnSpPr>
              <a:cxnSpLocks noChangeAspect="1" noChangeShapeType="1"/>
              <a:stCxn id="106511" idx="1"/>
              <a:endCxn id="106510" idx="5"/>
            </p:cNvCxnSpPr>
            <p:nvPr/>
          </p:nvCxnSpPr>
          <p:spPr bwMode="auto">
            <a:xfrm rot="5400000" flipH="1">
              <a:off x="1726" y="1509"/>
              <a:ext cx="727" cy="712"/>
            </a:xfrm>
            <a:prstGeom prst="curvedConnector3">
              <a:avLst>
                <a:gd name="adj1" fmla="val 7125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6" name="AutoShape 37"/>
            <p:cNvCxnSpPr>
              <a:cxnSpLocks noChangeAspect="1" noChangeShapeType="1"/>
              <a:stCxn id="106512" idx="3"/>
              <a:endCxn id="106513" idx="7"/>
            </p:cNvCxnSpPr>
            <p:nvPr/>
          </p:nvCxnSpPr>
          <p:spPr bwMode="auto">
            <a:xfrm rot="5400000">
              <a:off x="1695" y="1515"/>
              <a:ext cx="810" cy="715"/>
            </a:xfrm>
            <a:prstGeom prst="curvedConnector3">
              <a:avLst>
                <a:gd name="adj1" fmla="val 6826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7" name="AutoShape 38"/>
            <p:cNvCxnSpPr>
              <a:cxnSpLocks noChangeAspect="1" noChangeShapeType="1"/>
              <a:stCxn id="106513" idx="7"/>
              <a:endCxn id="106512" idx="3"/>
            </p:cNvCxnSpPr>
            <p:nvPr/>
          </p:nvCxnSpPr>
          <p:spPr bwMode="auto">
            <a:xfrm rot="-5400000">
              <a:off x="1695" y="1515"/>
              <a:ext cx="810" cy="715"/>
            </a:xfrm>
            <a:prstGeom prst="curvedConnector3">
              <a:avLst>
                <a:gd name="adj1" fmla="val 73208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8" name="AutoShape 39"/>
            <p:cNvCxnSpPr>
              <a:cxnSpLocks noChangeAspect="1" noChangeShapeType="1"/>
              <a:stCxn id="106510" idx="1"/>
              <a:endCxn id="106510" idx="0"/>
            </p:cNvCxnSpPr>
            <p:nvPr/>
          </p:nvCxnSpPr>
          <p:spPr bwMode="auto">
            <a:xfrm rot="-5400000">
              <a:off x="1392" y="1181"/>
              <a:ext cx="36" cy="216"/>
            </a:xfrm>
            <a:prstGeom prst="curvedConnector3">
              <a:avLst>
                <a:gd name="adj1" fmla="val 4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9" name="AutoShape 40"/>
            <p:cNvCxnSpPr>
              <a:cxnSpLocks noChangeAspect="1" noChangeShapeType="1"/>
              <a:stCxn id="106510" idx="7"/>
              <a:endCxn id="106512" idx="0"/>
            </p:cNvCxnSpPr>
            <p:nvPr/>
          </p:nvCxnSpPr>
          <p:spPr bwMode="auto">
            <a:xfrm rot="-5400000">
              <a:off x="2169" y="803"/>
              <a:ext cx="69" cy="939"/>
            </a:xfrm>
            <a:prstGeom prst="curvedConnector3">
              <a:avLst>
                <a:gd name="adj1" fmla="val 29565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0" name="AutoShape 41"/>
            <p:cNvCxnSpPr>
              <a:cxnSpLocks noChangeAspect="1" noChangeShapeType="1"/>
              <a:stCxn id="106513" idx="2"/>
              <a:endCxn id="106510" idx="2"/>
            </p:cNvCxnSpPr>
            <p:nvPr/>
          </p:nvCxnSpPr>
          <p:spPr bwMode="auto">
            <a:xfrm rot="10800000">
              <a:off x="1203" y="1404"/>
              <a:ext cx="8" cy="971"/>
            </a:xfrm>
            <a:prstGeom prst="curvedConnector3">
              <a:avLst>
                <a:gd name="adj1" fmla="val 17875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1" name="AutoShape 42"/>
            <p:cNvCxnSpPr>
              <a:cxnSpLocks noChangeAspect="1" noChangeShapeType="1"/>
              <a:stCxn id="106511" idx="4"/>
              <a:endCxn id="106513" idx="4"/>
            </p:cNvCxnSpPr>
            <p:nvPr/>
          </p:nvCxnSpPr>
          <p:spPr bwMode="auto">
            <a:xfrm rot="5400000">
              <a:off x="2069" y="1915"/>
              <a:ext cx="50" cy="1136"/>
            </a:xfrm>
            <a:prstGeom prst="curvedConnector3">
              <a:avLst>
                <a:gd name="adj1" fmla="val 37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2" name="AutoShape 43"/>
            <p:cNvCxnSpPr>
              <a:cxnSpLocks noChangeAspect="1" noChangeShapeType="1"/>
              <a:stCxn id="106512" idx="6"/>
              <a:endCxn id="106511" idx="6"/>
            </p:cNvCxnSpPr>
            <p:nvPr/>
          </p:nvCxnSpPr>
          <p:spPr bwMode="auto">
            <a:xfrm flipH="1">
              <a:off x="2977" y="1371"/>
              <a:ext cx="11" cy="954"/>
            </a:xfrm>
            <a:prstGeom prst="curvedConnector3">
              <a:avLst>
                <a:gd name="adj1" fmla="val -122727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3" name="AutoShape 44"/>
            <p:cNvCxnSpPr>
              <a:cxnSpLocks noChangeAspect="1" noChangeShapeType="1"/>
              <a:stCxn id="106512" idx="2"/>
              <a:endCxn id="106510" idx="6"/>
            </p:cNvCxnSpPr>
            <p:nvPr/>
          </p:nvCxnSpPr>
          <p:spPr bwMode="auto">
            <a:xfrm rot="10800000" flipV="1">
              <a:off x="1833" y="1371"/>
              <a:ext cx="525" cy="33"/>
            </a:xfrm>
            <a:prstGeom prst="curvedConnector3">
              <a:avLst>
                <a:gd name="adj1" fmla="val 4990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4" name="AutoShape 45"/>
            <p:cNvCxnSpPr>
              <a:cxnSpLocks noChangeAspect="1" noChangeShapeType="1"/>
              <a:stCxn id="106510" idx="4"/>
              <a:endCxn id="106513" idx="0"/>
            </p:cNvCxnSpPr>
            <p:nvPr/>
          </p:nvCxnSpPr>
          <p:spPr bwMode="auto">
            <a:xfrm rot="16200000" flipH="1">
              <a:off x="1169" y="1886"/>
              <a:ext cx="705" cy="8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5" name="AutoShape 46"/>
            <p:cNvCxnSpPr>
              <a:cxnSpLocks noChangeAspect="1" noChangeShapeType="1"/>
              <a:stCxn id="106511" idx="0"/>
              <a:endCxn id="106512" idx="4"/>
            </p:cNvCxnSpPr>
            <p:nvPr/>
          </p:nvCxnSpPr>
          <p:spPr bwMode="auto">
            <a:xfrm rot="-5400000">
              <a:off x="2324" y="1842"/>
              <a:ext cx="688" cy="1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6" name="AutoShape 47"/>
            <p:cNvCxnSpPr>
              <a:cxnSpLocks noChangeAspect="1" noChangeShapeType="1"/>
              <a:stCxn id="106513" idx="6"/>
              <a:endCxn id="106511" idx="2"/>
            </p:cNvCxnSpPr>
            <p:nvPr/>
          </p:nvCxnSpPr>
          <p:spPr bwMode="auto">
            <a:xfrm flipV="1">
              <a:off x="1841" y="2325"/>
              <a:ext cx="506" cy="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7" name="AutoShape 48"/>
            <p:cNvCxnSpPr>
              <a:cxnSpLocks noChangeAspect="1" noChangeShapeType="1"/>
              <a:stCxn id="106513" idx="4"/>
              <a:endCxn id="106513" idx="3"/>
            </p:cNvCxnSpPr>
            <p:nvPr/>
          </p:nvCxnSpPr>
          <p:spPr bwMode="auto">
            <a:xfrm rot="16200000" flipV="1">
              <a:off x="1400" y="2382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8" name="AutoShape 49"/>
            <p:cNvCxnSpPr>
              <a:cxnSpLocks noChangeAspect="1" noChangeShapeType="1"/>
              <a:stCxn id="106511" idx="6"/>
              <a:endCxn id="106511" idx="5"/>
            </p:cNvCxnSpPr>
            <p:nvPr/>
          </p:nvCxnSpPr>
          <p:spPr bwMode="auto">
            <a:xfrm flipH="1">
              <a:off x="2878" y="2325"/>
              <a:ext cx="99" cy="97"/>
            </a:xfrm>
            <a:prstGeom prst="curvedConnector4">
              <a:avLst>
                <a:gd name="adj1" fmla="val -136366"/>
                <a:gd name="adj2" fmla="val 276287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9" name="AutoShape 50"/>
            <p:cNvCxnSpPr>
              <a:cxnSpLocks noChangeAspect="1" noChangeShapeType="1"/>
              <a:stCxn id="106512" idx="0"/>
              <a:endCxn id="106512" idx="7"/>
            </p:cNvCxnSpPr>
            <p:nvPr/>
          </p:nvCxnSpPr>
          <p:spPr bwMode="auto">
            <a:xfrm rot="5400000" flipV="1">
              <a:off x="2763" y="1148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30" name="Oval 51"/>
            <p:cNvSpPr>
              <a:spLocks noChangeAspect="1" noChangeArrowheads="1"/>
            </p:cNvSpPr>
            <p:nvPr/>
          </p:nvSpPr>
          <p:spPr bwMode="auto">
            <a:xfrm>
              <a:off x="3601" y="1495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31" name="Oval 52"/>
            <p:cNvSpPr>
              <a:spLocks noChangeAspect="1" noChangeArrowheads="1"/>
            </p:cNvSpPr>
            <p:nvPr/>
          </p:nvSpPr>
          <p:spPr bwMode="auto">
            <a:xfrm>
              <a:off x="3757" y="2792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32" name="Oval 53"/>
            <p:cNvSpPr>
              <a:spLocks noChangeAspect="1" noChangeArrowheads="1"/>
            </p:cNvSpPr>
            <p:nvPr/>
          </p:nvSpPr>
          <p:spPr bwMode="auto">
            <a:xfrm>
              <a:off x="4901" y="3713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33" name="Oval 54"/>
            <p:cNvSpPr>
              <a:spLocks noChangeAspect="1" noChangeArrowheads="1"/>
            </p:cNvSpPr>
            <p:nvPr/>
          </p:nvSpPr>
          <p:spPr bwMode="auto">
            <a:xfrm>
              <a:off x="4912" y="2759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34" name="Oval 55"/>
            <p:cNvSpPr>
              <a:spLocks noChangeAspect="1" noChangeArrowheads="1"/>
            </p:cNvSpPr>
            <p:nvPr/>
          </p:nvSpPr>
          <p:spPr bwMode="auto">
            <a:xfrm>
              <a:off x="3765" y="3763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535" name="AutoShape 56"/>
            <p:cNvCxnSpPr>
              <a:cxnSpLocks noChangeAspect="1" noChangeShapeType="1"/>
              <a:stCxn id="106531" idx="5"/>
              <a:endCxn id="106532" idx="1"/>
            </p:cNvCxnSpPr>
            <p:nvPr/>
          </p:nvCxnSpPr>
          <p:spPr bwMode="auto">
            <a:xfrm rot="16200000" flipH="1">
              <a:off x="4271" y="3021"/>
              <a:ext cx="727" cy="712"/>
            </a:xfrm>
            <a:prstGeom prst="curvedConnector3">
              <a:avLst>
                <a:gd name="adj1" fmla="val 76889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36" name="AutoShape 57"/>
            <p:cNvCxnSpPr>
              <a:cxnSpLocks noChangeAspect="1" noChangeShapeType="1"/>
              <a:stCxn id="106532" idx="1"/>
              <a:endCxn id="106531" idx="5"/>
            </p:cNvCxnSpPr>
            <p:nvPr/>
          </p:nvCxnSpPr>
          <p:spPr bwMode="auto">
            <a:xfrm rot="5400000" flipH="1">
              <a:off x="4271" y="3021"/>
              <a:ext cx="727" cy="712"/>
            </a:xfrm>
            <a:prstGeom prst="curvedConnector3">
              <a:avLst>
                <a:gd name="adj1" fmla="val 7125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37" name="AutoShape 58"/>
            <p:cNvCxnSpPr>
              <a:cxnSpLocks noChangeAspect="1" noChangeShapeType="1"/>
              <a:stCxn id="106533" idx="3"/>
              <a:endCxn id="106534" idx="7"/>
            </p:cNvCxnSpPr>
            <p:nvPr/>
          </p:nvCxnSpPr>
          <p:spPr bwMode="auto">
            <a:xfrm rot="5400000">
              <a:off x="4240" y="3027"/>
              <a:ext cx="810" cy="715"/>
            </a:xfrm>
            <a:prstGeom prst="curvedConnector3">
              <a:avLst>
                <a:gd name="adj1" fmla="val 68269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38" name="AutoShape 59"/>
            <p:cNvCxnSpPr>
              <a:cxnSpLocks noChangeAspect="1" noChangeShapeType="1"/>
              <a:stCxn id="106534" idx="7"/>
              <a:endCxn id="106533" idx="3"/>
            </p:cNvCxnSpPr>
            <p:nvPr/>
          </p:nvCxnSpPr>
          <p:spPr bwMode="auto">
            <a:xfrm rot="-5400000">
              <a:off x="4240" y="3027"/>
              <a:ext cx="810" cy="715"/>
            </a:xfrm>
            <a:prstGeom prst="curvedConnector3">
              <a:avLst>
                <a:gd name="adj1" fmla="val 73208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39" name="AutoShape 60"/>
            <p:cNvCxnSpPr>
              <a:cxnSpLocks noChangeAspect="1" noChangeShapeType="1"/>
              <a:stCxn id="106531" idx="1"/>
              <a:endCxn id="106531" idx="0"/>
            </p:cNvCxnSpPr>
            <p:nvPr/>
          </p:nvCxnSpPr>
          <p:spPr bwMode="auto">
            <a:xfrm rot="-5400000">
              <a:off x="3937" y="2693"/>
              <a:ext cx="36" cy="216"/>
            </a:xfrm>
            <a:prstGeom prst="curvedConnector3">
              <a:avLst>
                <a:gd name="adj1" fmla="val 475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0" name="AutoShape 61"/>
            <p:cNvCxnSpPr>
              <a:cxnSpLocks noChangeAspect="1" noChangeShapeType="1"/>
              <a:stCxn id="106531" idx="7"/>
              <a:endCxn id="106533" idx="0"/>
            </p:cNvCxnSpPr>
            <p:nvPr/>
          </p:nvCxnSpPr>
          <p:spPr bwMode="auto">
            <a:xfrm rot="-5400000">
              <a:off x="4714" y="2315"/>
              <a:ext cx="69" cy="939"/>
            </a:xfrm>
            <a:prstGeom prst="curvedConnector3">
              <a:avLst>
                <a:gd name="adj1" fmla="val 29565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1" name="AutoShape 62"/>
            <p:cNvCxnSpPr>
              <a:cxnSpLocks noChangeAspect="1" noChangeShapeType="1"/>
              <a:stCxn id="106534" idx="2"/>
              <a:endCxn id="106531" idx="2"/>
            </p:cNvCxnSpPr>
            <p:nvPr/>
          </p:nvCxnSpPr>
          <p:spPr bwMode="auto">
            <a:xfrm rot="10800000">
              <a:off x="3748" y="2916"/>
              <a:ext cx="8" cy="971"/>
            </a:xfrm>
            <a:prstGeom prst="curvedConnector3">
              <a:avLst>
                <a:gd name="adj1" fmla="val 17875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2" name="AutoShape 63"/>
            <p:cNvCxnSpPr>
              <a:cxnSpLocks noChangeAspect="1" noChangeShapeType="1"/>
              <a:stCxn id="106532" idx="4"/>
              <a:endCxn id="106534" idx="4"/>
            </p:cNvCxnSpPr>
            <p:nvPr/>
          </p:nvCxnSpPr>
          <p:spPr bwMode="auto">
            <a:xfrm rot="5400000">
              <a:off x="4614" y="3427"/>
              <a:ext cx="50" cy="1136"/>
            </a:xfrm>
            <a:prstGeom prst="curvedConnector3">
              <a:avLst>
                <a:gd name="adj1" fmla="val 370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3" name="AutoShape 64"/>
            <p:cNvCxnSpPr>
              <a:cxnSpLocks noChangeAspect="1" noChangeShapeType="1"/>
              <a:stCxn id="106533" idx="6"/>
              <a:endCxn id="106532" idx="6"/>
            </p:cNvCxnSpPr>
            <p:nvPr/>
          </p:nvCxnSpPr>
          <p:spPr bwMode="auto">
            <a:xfrm flipH="1">
              <a:off x="5522" y="2883"/>
              <a:ext cx="11" cy="954"/>
            </a:xfrm>
            <a:prstGeom prst="curvedConnector3">
              <a:avLst>
                <a:gd name="adj1" fmla="val -122727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4" name="AutoShape 65"/>
            <p:cNvCxnSpPr>
              <a:cxnSpLocks noChangeAspect="1" noChangeShapeType="1"/>
              <a:stCxn id="106533" idx="2"/>
              <a:endCxn id="106531" idx="6"/>
            </p:cNvCxnSpPr>
            <p:nvPr/>
          </p:nvCxnSpPr>
          <p:spPr bwMode="auto">
            <a:xfrm rot="10800000" flipV="1">
              <a:off x="4378" y="2883"/>
              <a:ext cx="525" cy="33"/>
            </a:xfrm>
            <a:prstGeom prst="curvedConnector3">
              <a:avLst>
                <a:gd name="adj1" fmla="val 49903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5" name="AutoShape 66"/>
            <p:cNvCxnSpPr>
              <a:cxnSpLocks noChangeAspect="1" noChangeShapeType="1"/>
              <a:stCxn id="106531" idx="4"/>
              <a:endCxn id="106534" idx="0"/>
            </p:cNvCxnSpPr>
            <p:nvPr/>
          </p:nvCxnSpPr>
          <p:spPr bwMode="auto">
            <a:xfrm rot="16200000" flipH="1">
              <a:off x="3714" y="3398"/>
              <a:ext cx="705" cy="8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6" name="AutoShape 67"/>
            <p:cNvCxnSpPr>
              <a:cxnSpLocks noChangeAspect="1" noChangeShapeType="1"/>
              <a:stCxn id="106532" idx="0"/>
              <a:endCxn id="106533" idx="4"/>
            </p:cNvCxnSpPr>
            <p:nvPr/>
          </p:nvCxnSpPr>
          <p:spPr bwMode="auto">
            <a:xfrm rot="-5400000">
              <a:off x="4869" y="3354"/>
              <a:ext cx="688" cy="1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7" name="AutoShape 68"/>
            <p:cNvCxnSpPr>
              <a:cxnSpLocks noChangeAspect="1" noChangeShapeType="1"/>
              <a:stCxn id="106534" idx="6"/>
              <a:endCxn id="106532" idx="2"/>
            </p:cNvCxnSpPr>
            <p:nvPr/>
          </p:nvCxnSpPr>
          <p:spPr bwMode="auto">
            <a:xfrm flipV="1">
              <a:off x="4386" y="3837"/>
              <a:ext cx="506" cy="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8" name="AutoShape 69"/>
            <p:cNvCxnSpPr>
              <a:cxnSpLocks noChangeAspect="1" noChangeShapeType="1"/>
              <a:stCxn id="106534" idx="4"/>
              <a:endCxn id="106534" idx="3"/>
            </p:cNvCxnSpPr>
            <p:nvPr/>
          </p:nvCxnSpPr>
          <p:spPr bwMode="auto">
            <a:xfrm rot="16200000" flipV="1">
              <a:off x="3945" y="3894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9" name="AutoShape 70"/>
            <p:cNvCxnSpPr>
              <a:cxnSpLocks noChangeAspect="1" noChangeShapeType="1"/>
              <a:stCxn id="106532" idx="6"/>
              <a:endCxn id="106532" idx="5"/>
            </p:cNvCxnSpPr>
            <p:nvPr/>
          </p:nvCxnSpPr>
          <p:spPr bwMode="auto">
            <a:xfrm flipH="1">
              <a:off x="5423" y="3837"/>
              <a:ext cx="99" cy="97"/>
            </a:xfrm>
            <a:prstGeom prst="curvedConnector4">
              <a:avLst>
                <a:gd name="adj1" fmla="val -136366"/>
                <a:gd name="adj2" fmla="val 27628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0" name="AutoShape 71"/>
            <p:cNvCxnSpPr>
              <a:cxnSpLocks noChangeAspect="1" noChangeShapeType="1"/>
              <a:stCxn id="106533" idx="0"/>
              <a:endCxn id="106533" idx="7"/>
            </p:cNvCxnSpPr>
            <p:nvPr/>
          </p:nvCxnSpPr>
          <p:spPr bwMode="auto">
            <a:xfrm rot="5400000" flipV="1">
              <a:off x="5308" y="2660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1" name="AutoShape 72"/>
            <p:cNvCxnSpPr>
              <a:cxnSpLocks noChangeAspect="1" noChangeShapeType="1"/>
              <a:stCxn id="106512" idx="6"/>
              <a:endCxn id="106530" idx="1"/>
            </p:cNvCxnSpPr>
            <p:nvPr/>
          </p:nvCxnSpPr>
          <p:spPr bwMode="auto">
            <a:xfrm>
              <a:off x="2988" y="1371"/>
              <a:ext cx="703" cy="151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2" name="AutoShape 73"/>
            <p:cNvCxnSpPr>
              <a:cxnSpLocks noChangeAspect="1" noChangeShapeType="1"/>
              <a:stCxn id="106511" idx="6"/>
              <a:endCxn id="106530" idx="3"/>
            </p:cNvCxnSpPr>
            <p:nvPr/>
          </p:nvCxnSpPr>
          <p:spPr bwMode="auto">
            <a:xfrm flipV="1">
              <a:off x="2977" y="1716"/>
              <a:ext cx="714" cy="609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3" name="AutoShape 74"/>
            <p:cNvCxnSpPr>
              <a:cxnSpLocks noChangeAspect="1" noChangeShapeType="1"/>
              <a:stCxn id="106510" idx="0"/>
              <a:endCxn id="106530" idx="1"/>
            </p:cNvCxnSpPr>
            <p:nvPr/>
          </p:nvCxnSpPr>
          <p:spPr bwMode="auto">
            <a:xfrm rot="5400000" flipV="1">
              <a:off x="2479" y="310"/>
              <a:ext cx="251" cy="2173"/>
            </a:xfrm>
            <a:prstGeom prst="curvedConnector3">
              <a:avLst>
                <a:gd name="adj1" fmla="val -8964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4" name="AutoShape 75"/>
            <p:cNvCxnSpPr>
              <a:cxnSpLocks noChangeAspect="1" noChangeShapeType="1"/>
              <a:stCxn id="106513" idx="4"/>
              <a:endCxn id="106530" idx="4"/>
            </p:cNvCxnSpPr>
            <p:nvPr/>
          </p:nvCxnSpPr>
          <p:spPr bwMode="auto">
            <a:xfrm rot="5400000" flipH="1" flipV="1">
              <a:off x="2339" y="939"/>
              <a:ext cx="756" cy="2381"/>
            </a:xfrm>
            <a:prstGeom prst="curvedConnector3">
              <a:avLst>
                <a:gd name="adj1" fmla="val -1785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5" name="AutoShape 76"/>
            <p:cNvCxnSpPr>
              <a:cxnSpLocks noChangeAspect="1" noChangeShapeType="1"/>
              <a:stCxn id="106531" idx="0"/>
              <a:endCxn id="106530" idx="5"/>
            </p:cNvCxnSpPr>
            <p:nvPr/>
          </p:nvCxnSpPr>
          <p:spPr bwMode="auto">
            <a:xfrm rot="-5400000">
              <a:off x="3559" y="2220"/>
              <a:ext cx="1067" cy="60"/>
            </a:xfrm>
            <a:prstGeom prst="curvedConnector3">
              <a:avLst>
                <a:gd name="adj1" fmla="val 4826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6" name="AutoShape 77"/>
            <p:cNvCxnSpPr>
              <a:cxnSpLocks noChangeAspect="1" noChangeShapeType="1"/>
              <a:stCxn id="106533" idx="0"/>
              <a:endCxn id="106530" idx="6"/>
            </p:cNvCxnSpPr>
            <p:nvPr/>
          </p:nvCxnSpPr>
          <p:spPr bwMode="auto">
            <a:xfrm rot="5400000" flipH="1">
              <a:off x="4154" y="1687"/>
              <a:ext cx="1131" cy="9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7" name="AutoShape 78"/>
            <p:cNvCxnSpPr>
              <a:cxnSpLocks noChangeAspect="1" noChangeShapeType="1"/>
              <a:stCxn id="106532" idx="6"/>
              <a:endCxn id="106530" idx="7"/>
            </p:cNvCxnSpPr>
            <p:nvPr/>
          </p:nvCxnSpPr>
          <p:spPr bwMode="auto">
            <a:xfrm flipH="1" flipV="1">
              <a:off x="4123" y="1522"/>
              <a:ext cx="1399" cy="2315"/>
            </a:xfrm>
            <a:prstGeom prst="curvedConnector4">
              <a:avLst>
                <a:gd name="adj1" fmla="val -9648"/>
                <a:gd name="adj2" fmla="val 107389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8" name="AutoShape 79"/>
            <p:cNvCxnSpPr>
              <a:cxnSpLocks noChangeAspect="1" noChangeShapeType="1"/>
              <a:stCxn id="106534" idx="2"/>
              <a:endCxn id="106530" idx="4"/>
            </p:cNvCxnSpPr>
            <p:nvPr/>
          </p:nvCxnSpPr>
          <p:spPr bwMode="auto">
            <a:xfrm rot="10800000" flipH="1">
              <a:off x="3756" y="1752"/>
              <a:ext cx="151" cy="2135"/>
            </a:xfrm>
            <a:prstGeom prst="curvedConnector4">
              <a:avLst>
                <a:gd name="adj1" fmla="val -171528"/>
                <a:gd name="adj2" fmla="val 5311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59" name="Text Box 80"/>
            <p:cNvSpPr txBox="1">
              <a:spLocks noChangeAspect="1" noChangeArrowheads="1"/>
            </p:cNvSpPr>
            <p:nvPr/>
          </p:nvSpPr>
          <p:spPr bwMode="auto">
            <a:xfrm>
              <a:off x="3271" y="3527"/>
              <a:ext cx="37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0" name="Text Box 81"/>
            <p:cNvSpPr txBox="1">
              <a:spLocks noChangeAspect="1" noChangeArrowheads="1"/>
            </p:cNvSpPr>
            <p:nvPr/>
          </p:nvSpPr>
          <p:spPr bwMode="auto">
            <a:xfrm>
              <a:off x="1541" y="957"/>
              <a:ext cx="37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1" name="Text Box 82"/>
            <p:cNvSpPr txBox="1">
              <a:spLocks noChangeAspect="1" noChangeArrowheads="1"/>
            </p:cNvSpPr>
            <p:nvPr/>
          </p:nvSpPr>
          <p:spPr bwMode="auto">
            <a:xfrm>
              <a:off x="1716" y="2422"/>
              <a:ext cx="37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2" name="Text Box 83"/>
            <p:cNvSpPr txBox="1">
              <a:spLocks noChangeAspect="1" noChangeArrowheads="1"/>
            </p:cNvSpPr>
            <p:nvPr/>
          </p:nvSpPr>
          <p:spPr bwMode="auto">
            <a:xfrm>
              <a:off x="3048" y="2118"/>
              <a:ext cx="37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3" name="Text Box 84"/>
            <p:cNvSpPr txBox="1">
              <a:spLocks noChangeAspect="1" noChangeArrowheads="1"/>
            </p:cNvSpPr>
            <p:nvPr/>
          </p:nvSpPr>
          <p:spPr bwMode="auto">
            <a:xfrm>
              <a:off x="3039" y="1206"/>
              <a:ext cx="37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4" name="Text Box 85"/>
            <p:cNvSpPr txBox="1">
              <a:spLocks noChangeAspect="1" noChangeArrowheads="1"/>
            </p:cNvSpPr>
            <p:nvPr/>
          </p:nvSpPr>
          <p:spPr bwMode="auto">
            <a:xfrm>
              <a:off x="3572" y="1198"/>
              <a:ext cx="23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5" name="Text Box 86"/>
            <p:cNvSpPr txBox="1">
              <a:spLocks noChangeAspect="1" noChangeArrowheads="1"/>
            </p:cNvSpPr>
            <p:nvPr/>
          </p:nvSpPr>
          <p:spPr bwMode="auto">
            <a:xfrm>
              <a:off x="3378" y="1458"/>
              <a:ext cx="2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6" name="Text Box 87"/>
            <p:cNvSpPr txBox="1">
              <a:spLocks noChangeAspect="1" noChangeArrowheads="1"/>
            </p:cNvSpPr>
            <p:nvPr/>
          </p:nvSpPr>
          <p:spPr bwMode="auto">
            <a:xfrm>
              <a:off x="4179" y="1251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7" name="Text Box 88"/>
            <p:cNvSpPr txBox="1">
              <a:spLocks noChangeAspect="1" noChangeArrowheads="1"/>
            </p:cNvSpPr>
            <p:nvPr/>
          </p:nvSpPr>
          <p:spPr bwMode="auto">
            <a:xfrm>
              <a:off x="4268" y="1458"/>
              <a:ext cx="2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8" name="Text Box 89"/>
            <p:cNvSpPr txBox="1">
              <a:spLocks noChangeAspect="1" noChangeArrowheads="1"/>
            </p:cNvSpPr>
            <p:nvPr/>
          </p:nvSpPr>
          <p:spPr bwMode="auto">
            <a:xfrm>
              <a:off x="4104" y="1737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9" name="Text Box 90"/>
            <p:cNvSpPr txBox="1">
              <a:spLocks noChangeAspect="1" noChangeArrowheads="1"/>
            </p:cNvSpPr>
            <p:nvPr/>
          </p:nvSpPr>
          <p:spPr bwMode="auto">
            <a:xfrm>
              <a:off x="3849" y="1835"/>
              <a:ext cx="23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0" name="Text Box 91"/>
            <p:cNvSpPr txBox="1">
              <a:spLocks noChangeAspect="1" noChangeArrowheads="1"/>
            </p:cNvSpPr>
            <p:nvPr/>
          </p:nvSpPr>
          <p:spPr bwMode="auto">
            <a:xfrm>
              <a:off x="3685" y="1835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1" name="Text Box 92"/>
            <p:cNvSpPr txBox="1">
              <a:spLocks noChangeAspect="1" noChangeArrowheads="1"/>
            </p:cNvSpPr>
            <p:nvPr/>
          </p:nvSpPr>
          <p:spPr bwMode="auto">
            <a:xfrm>
              <a:off x="3454" y="1760"/>
              <a:ext cx="23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2" name="Text Box 93"/>
            <p:cNvSpPr txBox="1">
              <a:spLocks noChangeAspect="1" noChangeArrowheads="1"/>
            </p:cNvSpPr>
            <p:nvPr/>
          </p:nvSpPr>
          <p:spPr bwMode="auto">
            <a:xfrm>
              <a:off x="5160" y="2389"/>
              <a:ext cx="3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3" name="Text Box 94"/>
            <p:cNvSpPr txBox="1">
              <a:spLocks noChangeAspect="1" noChangeArrowheads="1"/>
            </p:cNvSpPr>
            <p:nvPr/>
          </p:nvSpPr>
          <p:spPr bwMode="auto">
            <a:xfrm>
              <a:off x="5291" y="3469"/>
              <a:ext cx="37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4" name="Text Box 95"/>
            <p:cNvSpPr txBox="1">
              <a:spLocks noChangeAspect="1" noChangeArrowheads="1"/>
            </p:cNvSpPr>
            <p:nvPr/>
          </p:nvSpPr>
          <p:spPr bwMode="auto">
            <a:xfrm>
              <a:off x="4050" y="2441"/>
              <a:ext cx="37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6500" name="Group 96"/>
          <p:cNvGrpSpPr>
            <a:grpSpLocks/>
          </p:cNvGrpSpPr>
          <p:nvPr/>
        </p:nvGrpSpPr>
        <p:grpSpPr bwMode="auto">
          <a:xfrm>
            <a:off x="461963" y="5103813"/>
            <a:ext cx="1135062" cy="1333500"/>
            <a:chOff x="675" y="2823"/>
            <a:chExt cx="715" cy="840"/>
          </a:xfrm>
        </p:grpSpPr>
        <p:cxnSp>
          <p:nvCxnSpPr>
            <p:cNvPr id="106504" name="AutoShape 97"/>
            <p:cNvCxnSpPr>
              <a:cxnSpLocks noChangeShapeType="1"/>
            </p:cNvCxnSpPr>
            <p:nvPr/>
          </p:nvCxnSpPr>
          <p:spPr bwMode="auto">
            <a:xfrm flipV="1">
              <a:off x="691" y="2998"/>
              <a:ext cx="683" cy="9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05" name="Text Box 98"/>
            <p:cNvSpPr txBox="1">
              <a:spLocks noChangeArrowheads="1"/>
            </p:cNvSpPr>
            <p:nvPr/>
          </p:nvSpPr>
          <p:spPr bwMode="auto">
            <a:xfrm>
              <a:off x="773" y="2823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(1-P)/4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cxnSp>
          <p:nvCxnSpPr>
            <p:cNvPr id="106506" name="AutoShape 99"/>
            <p:cNvCxnSpPr>
              <a:cxnSpLocks noChangeShapeType="1"/>
            </p:cNvCxnSpPr>
            <p:nvPr/>
          </p:nvCxnSpPr>
          <p:spPr bwMode="auto">
            <a:xfrm>
              <a:off x="686" y="3345"/>
              <a:ext cx="692" cy="7"/>
            </a:xfrm>
            <a:prstGeom prst="straightConnector1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07" name="AutoShape 100"/>
            <p:cNvCxnSpPr>
              <a:cxnSpLocks noChangeShapeType="1"/>
            </p:cNvCxnSpPr>
            <p:nvPr/>
          </p:nvCxnSpPr>
          <p:spPr bwMode="auto">
            <a:xfrm flipV="1">
              <a:off x="675" y="3655"/>
              <a:ext cx="691" cy="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08" name="Text Box 101"/>
            <p:cNvSpPr txBox="1">
              <a:spLocks noChangeArrowheads="1"/>
            </p:cNvSpPr>
            <p:nvPr/>
          </p:nvSpPr>
          <p:spPr bwMode="auto">
            <a:xfrm>
              <a:off x="696" y="3157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(1-q)/6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09" name="Text Box 102"/>
            <p:cNvSpPr txBox="1">
              <a:spLocks noChangeArrowheads="1"/>
            </p:cNvSpPr>
            <p:nvPr/>
          </p:nvSpPr>
          <p:spPr bwMode="auto">
            <a:xfrm>
              <a:off x="718" y="3467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(1-q)/3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106501" name="Text Box 103"/>
          <p:cNvSpPr txBox="1">
            <a:spLocks noChangeArrowheads="1"/>
          </p:cNvSpPr>
          <p:nvPr/>
        </p:nvSpPr>
        <p:spPr bwMode="auto">
          <a:xfrm>
            <a:off x="120650" y="3378200"/>
            <a:ext cx="12398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Regular </a:t>
            </a:r>
          </a:p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DNA</a:t>
            </a:r>
            <a:endParaRPr kumimoji="0" lang="en-US" altLang="en-US" sz="2000" b="1">
              <a:solidFill>
                <a:schemeClr val="hlink"/>
              </a:solidFill>
            </a:endParaRPr>
          </a:p>
        </p:txBody>
      </p:sp>
      <p:sp>
        <p:nvSpPr>
          <p:cNvPr id="106502" name="Text Box 104"/>
          <p:cNvSpPr txBox="1">
            <a:spLocks noChangeArrowheads="1"/>
          </p:cNvSpPr>
          <p:nvPr/>
        </p:nvSpPr>
        <p:spPr bwMode="auto">
          <a:xfrm>
            <a:off x="4233863" y="60674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C-G island</a:t>
            </a:r>
            <a:endParaRPr kumimoji="0" lang="en-US" altLang="en-US" sz="2000" b="1">
              <a:solidFill>
                <a:schemeClr val="hlink"/>
              </a:solidFill>
            </a:endParaRPr>
          </a:p>
        </p:txBody>
      </p:sp>
      <p:sp>
        <p:nvSpPr>
          <p:cNvPr id="106503" name="Rectangle 105"/>
          <p:cNvSpPr>
            <a:spLocks noChangeArrowheads="1"/>
          </p:cNvSpPr>
          <p:nvPr/>
        </p:nvSpPr>
        <p:spPr bwMode="auto">
          <a:xfrm>
            <a:off x="79375" y="1495425"/>
            <a:ext cx="8767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Please explain how to know the probabilities for the following </a:t>
            </a:r>
            <a:br>
              <a:rPr lang="en-US" altLang="zh-TW"/>
            </a:br>
            <a:r>
              <a:rPr lang="en-US" altLang="zh-TW"/>
              <a:t>   figure and what the assumptions are presumed.</a:t>
            </a:r>
            <a:r>
              <a:rPr lang="en-US" altLang="zh-TW" sz="16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Hw3</a:t>
            </a:r>
          </a:p>
        </p:txBody>
      </p:sp>
      <p:pic>
        <p:nvPicPr>
          <p:cNvPr id="107523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8363" y="1900238"/>
            <a:ext cx="4048125" cy="474821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7524" name="Rectangle 8"/>
          <p:cNvSpPr>
            <a:spLocks noChangeArrowheads="1"/>
          </p:cNvSpPr>
          <p:nvPr/>
        </p:nvSpPr>
        <p:spPr bwMode="auto">
          <a:xfrm>
            <a:off x="142875" y="1360488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Giving an alignment of 30 short amino acid sequences (SH3):</a:t>
            </a:r>
            <a:r>
              <a:rPr lang="en-US" altLang="zh-TW" sz="1600" b="1"/>
              <a:t>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Hw3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180975" y="1304925"/>
            <a:ext cx="8688388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A profile HMM made from the alignment shown in last slide. </a:t>
            </a:r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Transition lines with no arrow head are transitions from left to right.</a:t>
            </a:r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Transitions with probability zero are not shown, and those with very </a:t>
            </a:r>
            <a:br>
              <a:rPr lang="en-US" altLang="zh-TW" sz="2000"/>
            </a:br>
            <a:r>
              <a:rPr lang="en-US" altLang="zh-TW" sz="2000"/>
              <a:t>   small probability are shown </a:t>
            </a:r>
            <a:r>
              <a:rPr lang="en-US" altLang="zh-TW"/>
              <a:t>as dashed lines.</a:t>
            </a:r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Transitions </a:t>
            </a:r>
            <a:r>
              <a:rPr lang="en-US" altLang="zh-TW" sz="2000">
                <a:solidFill>
                  <a:schemeClr val="hlink"/>
                </a:solidFill>
              </a:rPr>
              <a:t>from an insert state to itself</a:t>
            </a:r>
            <a:r>
              <a:rPr lang="en-US" altLang="zh-TW" sz="2000"/>
              <a:t> is not shown; instead the </a:t>
            </a:r>
            <a:br>
              <a:rPr lang="en-US" altLang="zh-TW" sz="2000"/>
            </a:br>
            <a:r>
              <a:rPr lang="en-US" altLang="zh-TW" sz="2000"/>
              <a:t>   </a:t>
            </a:r>
            <a:r>
              <a:rPr lang="en-US" altLang="zh-TW" sz="2000">
                <a:solidFill>
                  <a:schemeClr val="hlink"/>
                </a:solidFill>
              </a:rPr>
              <a:t>probability times 100 is shown in the diamond</a:t>
            </a:r>
            <a:r>
              <a:rPr lang="en-US" altLang="zh-TW" sz="2000"/>
              <a:t>.</a:t>
            </a:r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The numbers in the circular delete states are just position numbers.</a:t>
            </a:r>
            <a:endParaRPr lang="en-US" altLang="zh-TW" sz="2000" b="1"/>
          </a:p>
        </p:txBody>
      </p:sp>
      <p:pic>
        <p:nvPicPr>
          <p:cNvPr id="10854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013" y="3729038"/>
            <a:ext cx="8231187" cy="25590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314325" y="6319838"/>
            <a:ext cx="681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Q</a:t>
            </a:r>
            <a:r>
              <a:rPr lang="en-US" altLang="zh-TW"/>
              <a:t>: Please indicate how to obtain the value of </a:t>
            </a:r>
            <a:r>
              <a:rPr lang="en-US" altLang="zh-TW">
                <a:solidFill>
                  <a:schemeClr val="hlink"/>
                </a:solidFill>
              </a:rPr>
              <a:t>85</a:t>
            </a:r>
            <a:r>
              <a:rPr lang="en-US" altLang="zh-TW"/>
              <a:t>?</a:t>
            </a:r>
          </a:p>
        </p:txBody>
      </p:sp>
      <p:sp>
        <p:nvSpPr>
          <p:cNvPr id="108550" name="Oval 8"/>
          <p:cNvSpPr>
            <a:spLocks noChangeArrowheads="1"/>
          </p:cNvSpPr>
          <p:nvPr/>
        </p:nvSpPr>
        <p:spPr bwMode="auto">
          <a:xfrm>
            <a:off x="3848100" y="4305300"/>
            <a:ext cx="685800" cy="4826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Bibliography</a:t>
            </a:r>
          </a:p>
        </p:txBody>
      </p:sp>
      <p:sp>
        <p:nvSpPr>
          <p:cNvPr id="109571" name="Rectangle 6"/>
          <p:cNvSpPr>
            <a:spLocks noChangeArrowheads="1"/>
          </p:cNvSpPr>
          <p:nvPr/>
        </p:nvSpPr>
        <p:spPr bwMode="auto">
          <a:xfrm>
            <a:off x="215900" y="1268413"/>
            <a:ext cx="8748713" cy="547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990600" indent="-53340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371600" indent="-4572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752600" indent="-3810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209800" indent="-3810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667000" indent="-3810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3124200" indent="-3810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581400" indent="-3810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4038600" indent="-3810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Rabiner L.R., “A Tutorial on Hidden Markov Models and Selected Applications in Speech Recognition,” </a:t>
            </a:r>
            <a:r>
              <a:rPr lang="en-US" altLang="zh-TW" sz="2400" i="1"/>
              <a:t>Proceedings of the IEEE</a:t>
            </a:r>
            <a:r>
              <a:rPr lang="en-US" altLang="zh-TW" sz="2400"/>
              <a:t>, Vol. 77, No. 2, pp. 257-286, 1989.</a:t>
            </a:r>
          </a:p>
          <a:p>
            <a:pPr eaLnBrk="1" hangingPunct="1"/>
            <a:r>
              <a:rPr lang="en-US" altLang="zh-TW" sz="2400"/>
              <a:t>Durbin R., Eddy S., Krogh A., and Mitchison G., </a:t>
            </a:r>
            <a:r>
              <a:rPr lang="en-US" altLang="zh-TW" sz="2400" i="1"/>
              <a:t>Biological Sequence Analysis</a:t>
            </a:r>
            <a:r>
              <a:rPr lang="en-US" altLang="zh-TW" sz="2400"/>
              <a:t>, 1998.</a:t>
            </a:r>
          </a:p>
          <a:p>
            <a:pPr eaLnBrk="1" hangingPunct="1"/>
            <a:r>
              <a:rPr lang="en-US" altLang="zh-TW" sz="2400"/>
              <a:t>Krogh A., “An Introduction to Hidden Markov Models for Biological Sequences,” in ch4 of </a:t>
            </a:r>
            <a:r>
              <a:rPr lang="en-US" altLang="zh-TW" sz="2400" i="1"/>
              <a:t>Computational Methods in Molecular Biology</a:t>
            </a:r>
            <a:r>
              <a:rPr lang="en-US" altLang="zh-TW" sz="2400"/>
              <a:t>, pp. 45-63, 1998.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Regular Expression Models (cont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z="4000" smtClean="0"/>
              <a:t>d)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323850" y="1385888"/>
            <a:ext cx="8610600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Times New Roman" panose="02020603050405020304" pitchFamily="18" charset="0"/>
              </a:rPr>
              <a:t>A regular expression represents a generalization about the range of variability that occurs in corresponding positions across a family of protein sequences. </a:t>
            </a:r>
          </a:p>
          <a:p>
            <a:pPr eaLnBrk="1" hangingPunct="1"/>
            <a:endParaRPr kumimoji="0" lang="en-US" altLang="zh-TW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000">
                <a:latin typeface="Times New Roman" panose="02020603050405020304" pitchFamily="18" charset="0"/>
              </a:rPr>
              <a:t>Meaning, it represents variability by specifying a group of amino acids permitted in that position. </a:t>
            </a:r>
            <a:br>
              <a:rPr kumimoji="0" lang="en-US" altLang="zh-TW" sz="2000">
                <a:latin typeface="Times New Roman" panose="02020603050405020304" pitchFamily="18" charset="0"/>
              </a:rPr>
            </a:br>
            <a:endParaRPr kumimoji="0" lang="en-US" altLang="zh-TW" sz="8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1800">
                <a:latin typeface="Courier New" panose="02070309020205020404" pitchFamily="49" charset="0"/>
              </a:rPr>
              <a:t>			A  C  G  T  A  C  G  T</a:t>
            </a:r>
          </a:p>
          <a:p>
            <a:pPr eaLnBrk="1" hangingPunct="1"/>
            <a:r>
              <a:rPr kumimoji="0" lang="en-US" altLang="zh-TW" sz="1800">
                <a:latin typeface="Courier New" panose="02070309020205020404" pitchFamily="49" charset="0"/>
              </a:rPr>
              <a:t>			A  A  G  T  A  G  G  T</a:t>
            </a:r>
          </a:p>
          <a:p>
            <a:pPr eaLnBrk="1" hangingPunct="1"/>
            <a:r>
              <a:rPr kumimoji="0" lang="en-US" altLang="zh-TW" sz="1800">
                <a:latin typeface="Courier New" panose="02070309020205020404" pitchFamily="49" charset="0"/>
              </a:rPr>
              <a:t>			A  T  T  T  A  A  C  T</a:t>
            </a:r>
          </a:p>
          <a:p>
            <a:pPr eaLnBrk="1" hangingPunct="1"/>
            <a:r>
              <a:rPr kumimoji="0" lang="en-US" altLang="zh-TW" sz="1800" b="1">
                <a:latin typeface="Courier New" panose="02070309020205020404" pitchFamily="49" charset="0"/>
              </a:rPr>
              <a:t>			</a:t>
            </a:r>
            <a:r>
              <a:rPr kumimoji="0" lang="en-US" altLang="zh-TW" sz="1800" b="1">
                <a:solidFill>
                  <a:srgbClr val="00FF00"/>
                </a:solidFill>
                <a:latin typeface="Courier New" panose="02070309020205020404" pitchFamily="49" charset="0"/>
              </a:rPr>
              <a:t>A  C  G  T  A  C  G  T</a:t>
            </a:r>
          </a:p>
          <a:p>
            <a:pPr eaLnBrk="1" hangingPunct="1"/>
            <a:r>
              <a:rPr kumimoji="0" lang="en-US" altLang="zh-TW" sz="1800" b="1">
                <a:solidFill>
                  <a:srgbClr val="00FF00"/>
                </a:solidFill>
                <a:latin typeface="Courier New" panose="02070309020205020404" pitchFamily="49" charset="0"/>
              </a:rPr>
              <a:t>			   A  T        G  C  </a:t>
            </a:r>
          </a:p>
          <a:p>
            <a:pPr eaLnBrk="1" hangingPunct="1"/>
            <a:r>
              <a:rPr kumimoji="0" lang="en-US" altLang="zh-TW" sz="1800" b="1">
                <a:solidFill>
                  <a:srgbClr val="00FF00"/>
                </a:solidFill>
                <a:latin typeface="Courier New" panose="02070309020205020404" pitchFamily="49" charset="0"/>
              </a:rPr>
              <a:t>			   T           A</a:t>
            </a:r>
          </a:p>
          <a:p>
            <a:pPr eaLnBrk="1" hangingPunct="1"/>
            <a:r>
              <a:rPr kumimoji="0" lang="en-US" altLang="zh-TW" sz="1800" b="1">
                <a:latin typeface="Courier New" panose="02070309020205020404" pitchFamily="49" charset="0"/>
              </a:rPr>
              <a:t>	</a:t>
            </a:r>
          </a:p>
          <a:p>
            <a:pPr eaLnBrk="1" hangingPunct="1"/>
            <a:r>
              <a:rPr kumimoji="0" lang="en-US" altLang="zh-TW" sz="1800" b="1">
                <a:latin typeface="Courier New" panose="02070309020205020404" pitchFamily="49" charset="0"/>
              </a:rPr>
              <a:t>			</a:t>
            </a:r>
            <a:r>
              <a:rPr kumimoji="0" lang="en-US" altLang="zh-TW" sz="1800" b="1">
                <a:solidFill>
                  <a:srgbClr val="FF00FF"/>
                </a:solidFill>
                <a:latin typeface="Courier New" panose="02070309020205020404" pitchFamily="49" charset="0"/>
              </a:rPr>
              <a:t>A-X-[G,T]-T-A-X-[G,C]-T</a:t>
            </a:r>
            <a:r>
              <a:rPr kumimoji="0" lang="en-US" altLang="zh-TW" sz="1800" b="1">
                <a:latin typeface="Courier New" panose="02070309020205020404" pitchFamily="49" charset="0"/>
              </a:rPr>
              <a:t>	</a:t>
            </a:r>
            <a:r>
              <a:rPr kumimoji="0" lang="en-US" altLang="zh-TW" sz="1800">
                <a:latin typeface="Arial" panose="020B0604020202020204" pitchFamily="34" charset="0"/>
              </a:rPr>
              <a:t>	</a:t>
            </a:r>
          </a:p>
          <a:p>
            <a:pPr eaLnBrk="1" hangingPunct="1"/>
            <a:endParaRPr kumimoji="0" lang="en-US" altLang="zh-TW" sz="1600"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>
                <a:latin typeface="Times New Roman" panose="02020603050405020304" pitchFamily="18" charset="0"/>
              </a:rPr>
              <a:t>Sequence patterns using regular expressions (such as PROSITE) have </a:t>
            </a:r>
            <a:r>
              <a:rPr kumimoji="0" lang="en-US" altLang="zh-TW" sz="2000" b="1">
                <a:solidFill>
                  <a:srgbClr val="FF0000"/>
                </a:solidFill>
                <a:latin typeface="Times New Roman" panose="02020603050405020304" pitchFamily="18" charset="0"/>
              </a:rPr>
              <a:t>a problem with large multiple alignments of divergent families</a:t>
            </a:r>
            <a:r>
              <a:rPr kumimoji="0" lang="en-US" altLang="zh-TW" sz="2000">
                <a:latin typeface="Times New Roman" panose="02020603050405020304" pitchFamily="18" charset="0"/>
              </a:rPr>
              <a:t>: As more sequences are added, the probability that there will be even a few constant or even strongly conserved sites will diminish. </a:t>
            </a:r>
            <a:r>
              <a:rPr kumimoji="0" lang="en-US" altLang="zh-TW" sz="2000" b="1">
                <a:solidFill>
                  <a:schemeClr val="tx2"/>
                </a:solidFill>
                <a:latin typeface="Times New Roman" panose="02020603050405020304" pitchFamily="18" charset="0"/>
              </a:rPr>
              <a:t>There will always be an exception to the rule</a:t>
            </a:r>
            <a:r>
              <a:rPr kumimoji="0" lang="en-US" altLang="zh-TW" sz="200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Regular Expression Models (cont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z="4000" smtClean="0"/>
              <a:t>d)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11188" y="669925"/>
            <a:ext cx="8281987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Consensus sequence:</a:t>
            </a:r>
          </a:p>
          <a:p>
            <a:pPr lvl="1" eaLnBrk="1" hangingPunct="1"/>
            <a:r>
              <a:rPr lang="en-US" altLang="en-US" sz="2200">
                <a:cs typeface="Times New Roman" panose="02020603050405020304" pitchFamily="18" charset="0"/>
              </a:rPr>
              <a:t>reductionistic representation of a motif </a:t>
            </a:r>
          </a:p>
          <a:p>
            <a:pPr lvl="1" eaLnBrk="1" hangingPunct="1"/>
            <a:r>
              <a:rPr lang="en-US" altLang="en-US" sz="2200">
                <a:solidFill>
                  <a:schemeClr val="hlink"/>
                </a:solidFill>
                <a:cs typeface="Times New Roman" panose="02020603050405020304" pitchFamily="18" charset="0"/>
              </a:rPr>
              <a:t>Most frequent instance</a:t>
            </a:r>
            <a:r>
              <a:rPr lang="en-US" altLang="en-US" sz="2200">
                <a:cs typeface="Times New Roman" panose="02020603050405020304" pitchFamily="18" charset="0"/>
              </a:rPr>
              <a:t> is used as a representative</a:t>
            </a:r>
          </a:p>
          <a:p>
            <a:pPr lvl="1" eaLnBrk="1" hangingPunct="1"/>
            <a:r>
              <a:rPr lang="en-US" altLang="en-US" sz="2200">
                <a:solidFill>
                  <a:schemeClr val="accent2"/>
                </a:solidFill>
                <a:cs typeface="Times New Roman" panose="02020603050405020304" pitchFamily="18" charset="0"/>
              </a:rPr>
              <a:t>Loss of information</a:t>
            </a:r>
            <a:endParaRPr lang="en-US" altLang="en-US" sz="220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Regular expression:</a:t>
            </a:r>
          </a:p>
          <a:p>
            <a:pPr lvl="1" eaLnBrk="1" hangingPunct="1"/>
            <a:r>
              <a:rPr lang="en-US" altLang="en-US" sz="2200"/>
              <a:t>More complex representation allowing motif degeneracy</a:t>
            </a:r>
            <a:endParaRPr lang="en-US" altLang="en-US"/>
          </a:p>
        </p:txBody>
      </p:sp>
      <p:pic>
        <p:nvPicPr>
          <p:cNvPr id="1536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3" b="2663"/>
          <a:stretch>
            <a:fillRect/>
          </a:stretch>
        </p:blipFill>
        <p:spPr>
          <a:xfrm>
            <a:off x="1835150" y="3903663"/>
            <a:ext cx="5286375" cy="2981325"/>
          </a:xfr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PROSITE (</a:t>
            </a:r>
            <a:r>
              <a:rPr lang="en-US" altLang="zh-TW" sz="2800" smtClean="0">
                <a:solidFill>
                  <a:schemeClr val="tx1"/>
                </a:solidFill>
                <a:hlinkClick r:id="rId2"/>
              </a:rPr>
              <a:t>http://www.expasy.org/prosite/</a:t>
            </a:r>
            <a:r>
              <a:rPr kumimoji="0" lang="en-US" altLang="zh-TW" sz="4000" smtClean="0"/>
              <a:t>)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584200" y="6381750"/>
            <a:ext cx="9410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000"/>
              <a:t>Regular expressions are used by the Prosite database.</a:t>
            </a:r>
          </a:p>
        </p:txBody>
      </p:sp>
      <p:pic>
        <p:nvPicPr>
          <p:cNvPr id="16388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195388"/>
            <a:ext cx="7993062" cy="52133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6389" name="Oval 12"/>
          <p:cNvSpPr>
            <a:spLocks noChangeArrowheads="1"/>
          </p:cNvSpPr>
          <p:nvPr/>
        </p:nvSpPr>
        <p:spPr bwMode="auto">
          <a:xfrm>
            <a:off x="539750" y="4581525"/>
            <a:ext cx="2087563" cy="5032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13"/>
          <p:cNvSpPr>
            <a:spLocks noChangeArrowheads="1"/>
          </p:cNvSpPr>
          <p:nvPr/>
        </p:nvSpPr>
        <p:spPr bwMode="auto">
          <a:xfrm>
            <a:off x="539750" y="5734050"/>
            <a:ext cx="1152525" cy="5032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PROSITE (Cont</a:t>
            </a:r>
            <a:r>
              <a:rPr kumimoji="0" lang="en-US" altLang="zh-TW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mtClean="0"/>
              <a:t>d)</a:t>
            </a:r>
            <a:endParaRPr kumimoji="0" lang="en-US" altLang="zh-TW" sz="3200" smtClean="0"/>
          </a:p>
        </p:txBody>
      </p:sp>
      <p:pic>
        <p:nvPicPr>
          <p:cNvPr id="17411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295400"/>
            <a:ext cx="8353425" cy="55626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7412" name="Oval 10"/>
          <p:cNvSpPr>
            <a:spLocks noChangeArrowheads="1"/>
          </p:cNvSpPr>
          <p:nvPr/>
        </p:nvSpPr>
        <p:spPr bwMode="auto">
          <a:xfrm>
            <a:off x="971550" y="4725988"/>
            <a:ext cx="936625" cy="4318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PROSITE (Cont</a:t>
            </a:r>
            <a:r>
              <a:rPr kumimoji="0" lang="en-US" altLang="zh-TW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mtClean="0"/>
              <a:t>d)</a:t>
            </a:r>
            <a:endParaRPr kumimoji="0" lang="en-US" altLang="zh-TW" sz="3200" smtClean="0"/>
          </a:p>
        </p:txBody>
      </p:sp>
      <p:pic>
        <p:nvPicPr>
          <p:cNvPr id="1843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295400"/>
            <a:ext cx="8280400" cy="5541963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Sequence Logos</a:t>
            </a:r>
          </a:p>
        </p:txBody>
      </p:sp>
      <p:pic>
        <p:nvPicPr>
          <p:cNvPr id="19459" name="Picture 8" descr="tata_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3644900"/>
            <a:ext cx="4248150" cy="307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3851275" y="6527800"/>
            <a:ext cx="5254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nb-NO" altLang="en-US" sz="1400">
                <a:latin typeface="Arial" panose="020B0604020202020204" pitchFamily="34" charset="0"/>
              </a:rPr>
              <a:t>Source: </a:t>
            </a:r>
            <a:r>
              <a:rPr kumimoji="0" lang="en-GB" altLang="zh-TW" sz="1400">
                <a:hlinkClick r:id="rId3"/>
              </a:rPr>
              <a:t>http://www-lmmb.ncifcrf.gov/~toms/sequencelogo.html</a:t>
            </a:r>
            <a:endParaRPr kumimoji="0" lang="en-GB" altLang="zh-TW" sz="1400"/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188913" y="1268413"/>
            <a:ext cx="87757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Sequence logos provide a </a:t>
            </a:r>
            <a:r>
              <a:rPr lang="en-US" altLang="zh-TW" sz="2400">
                <a:solidFill>
                  <a:schemeClr val="hlink"/>
                </a:solidFill>
              </a:rPr>
              <a:t>graphical representation</a:t>
            </a:r>
            <a:r>
              <a:rPr lang="en-US" altLang="zh-TW" sz="2400"/>
              <a:t> of a position specific weight matrix.</a:t>
            </a:r>
          </a:p>
          <a:p>
            <a:pPr eaLnBrk="1" hangingPunct="1"/>
            <a:r>
              <a:rPr lang="en-US" altLang="zh-TW" sz="2400"/>
              <a:t>Logos are defined as follows for each position of a motif:</a:t>
            </a:r>
          </a:p>
          <a:p>
            <a:pPr lvl="1" eaLnBrk="1" hangingPunct="1"/>
            <a:r>
              <a:rPr lang="en-US" altLang="zh-TW" sz="2000"/>
              <a:t>Letters representing the four nucleotides or twenty amino acids are stacked on top of each other.</a:t>
            </a:r>
          </a:p>
          <a:p>
            <a:pPr lvl="1" eaLnBrk="1" hangingPunct="1"/>
            <a:r>
              <a:rPr lang="en-US" altLang="zh-TW" sz="2000"/>
              <a:t>Letters are </a:t>
            </a:r>
            <a:r>
              <a:rPr lang="en-US" altLang="zh-TW" sz="2000">
                <a:solidFill>
                  <a:schemeClr val="hlink"/>
                </a:solidFill>
              </a:rPr>
              <a:t>sorted</a:t>
            </a:r>
            <a:r>
              <a:rPr lang="en-US" altLang="zh-TW" sz="2000"/>
              <a:t> according to their frequencies and the height of each letter is </a:t>
            </a:r>
            <a:r>
              <a:rPr lang="en-US" altLang="zh-TW" sz="2000">
                <a:solidFill>
                  <a:schemeClr val="hlink"/>
                </a:solidFill>
              </a:rPr>
              <a:t>proportional to</a:t>
            </a:r>
            <a:r>
              <a:rPr lang="en-US" altLang="zh-TW" sz="2000"/>
              <a:t> its frequency.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Sequence Logos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pic>
        <p:nvPicPr>
          <p:cNvPr id="20483" name="Picture 1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0650" y="3048000"/>
            <a:ext cx="1676400" cy="3810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0484" name="Picture 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4292600"/>
            <a:ext cx="4752975" cy="18351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23850" y="1268413"/>
            <a:ext cx="8569325" cy="48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Logos are defined as follows for each position of a motif: (cont’d)</a:t>
            </a:r>
          </a:p>
          <a:p>
            <a:pPr lvl="1" eaLnBrk="1" hangingPunct="1"/>
            <a:r>
              <a:rPr lang="en-US" altLang="zh-TW" sz="2000"/>
              <a:t>The height of the entire stack is proportional to the </a:t>
            </a:r>
            <a:r>
              <a:rPr lang="en-US" altLang="zh-TW" sz="2000">
                <a:solidFill>
                  <a:schemeClr val="hlink"/>
                </a:solidFill>
              </a:rPr>
              <a:t>information content (IC)</a:t>
            </a:r>
            <a:r>
              <a:rPr lang="en-US" altLang="zh-TW" sz="2000"/>
              <a:t> at that position. The vertical scale is in </a:t>
            </a:r>
            <a:r>
              <a:rPr lang="en-US" altLang="zh-TW" sz="2000">
                <a:solidFill>
                  <a:schemeClr val="hlink"/>
                </a:solidFill>
              </a:rPr>
              <a:t>bits</a:t>
            </a:r>
            <a:r>
              <a:rPr lang="en-US" altLang="zh-TW" sz="200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200"/>
              <a:t/>
            </a:r>
            <a:br>
              <a:rPr lang="en-US" altLang="zh-TW" sz="1200"/>
            </a:br>
            <a:r>
              <a:rPr lang="en-US" altLang="zh-TW" sz="2000"/>
              <a:t>      Height of letter 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/>
              <a:t> at position</a:t>
            </a:r>
            <a:r>
              <a:rPr lang="en-US" altLang="zh-TW"/>
              <a:t> </a:t>
            </a:r>
            <a:r>
              <a:rPr lang="en-US" altLang="zh-TW" sz="2000" i="1">
                <a:latin typeface="Times New Roman" panose="02020603050405020304" pitchFamily="18" charset="0"/>
              </a:rPr>
              <a:t>w</a:t>
            </a:r>
            <a:br>
              <a:rPr lang="en-US" altLang="zh-TW" sz="2000" i="1">
                <a:latin typeface="Times New Roman" panose="02020603050405020304" pitchFamily="18" charset="0"/>
              </a:rPr>
            </a:br>
            <a:r>
              <a:rPr lang="en-US" altLang="zh-TW" sz="1200" i="1">
                <a:latin typeface="Times New Roman" panose="02020603050405020304" pitchFamily="18" charset="0"/>
              </a:rPr>
              <a:t/>
            </a:r>
            <a:br>
              <a:rPr lang="en-US" altLang="zh-TW" sz="1200" i="1">
                <a:latin typeface="Times New Roman" panose="02020603050405020304" pitchFamily="18" charset="0"/>
              </a:rPr>
            </a:br>
            <a:r>
              <a:rPr lang="en-US" altLang="zh-TW" sz="2000"/>
              <a:t>where </a:t>
            </a:r>
            <a:r>
              <a:rPr lang="en-US" altLang="zh-TW" sz="2000" i="1">
                <a:latin typeface="Times New Roman" panose="02020603050405020304" pitchFamily="18" charset="0"/>
              </a:rPr>
              <a:t>p</a:t>
            </a:r>
            <a:r>
              <a:rPr lang="en-US" altLang="zh-TW" sz="2000" i="1" baseline="-25000">
                <a:latin typeface="Times New Roman" panose="02020603050405020304" pitchFamily="18" charset="0"/>
              </a:rPr>
              <a:t>wj </a:t>
            </a:r>
            <a:r>
              <a:rPr lang="en-US" altLang="zh-TW" sz="2000"/>
              <a:t>denotes the frequency of letter 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/>
              <a:t> at position </a:t>
            </a:r>
            <a:r>
              <a:rPr lang="en-US" altLang="zh-TW" sz="2000" i="1">
                <a:latin typeface="Times New Roman" panose="02020603050405020304" pitchFamily="18" charset="0"/>
              </a:rPr>
              <a:t>w</a:t>
            </a:r>
            <a:r>
              <a:rPr lang="en-US" altLang="zh-TW" sz="2000"/>
              <a:t>.</a:t>
            </a:r>
            <a:endParaRPr lang="en-US" altLang="zh-TW" i="1" baseline="-250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/>
              <a:t>For a 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/>
              <a:t> letter alphabet (</a:t>
            </a:r>
            <a:r>
              <a:rPr lang="en-US" altLang="zh-TW" sz="2000" i="1">
                <a:latin typeface="Times New Roman" panose="02020603050405020304" pitchFamily="18" charset="0"/>
              </a:rPr>
              <a:t>J = 4</a:t>
            </a:r>
            <a:r>
              <a:rPr lang="en-US" altLang="zh-TW" sz="2000"/>
              <a:t> nucleic acids; </a:t>
            </a:r>
            <a:r>
              <a:rPr lang="en-US" altLang="zh-TW" sz="2000" i="1">
                <a:latin typeface="Times New Roman" panose="02020603050405020304" pitchFamily="18" charset="0"/>
              </a:rPr>
              <a:t>J = 20</a:t>
            </a:r>
            <a:r>
              <a:rPr lang="en-US" altLang="zh-TW" sz="2000"/>
              <a:t> proteins),</a:t>
            </a:r>
          </a:p>
        </p:txBody>
      </p:sp>
      <p:pic>
        <p:nvPicPr>
          <p:cNvPr id="20486" name="Picture 20" descr="kelle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2575" y="4178300"/>
            <a:ext cx="3602038" cy="2635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7" name="Rectangle 22"/>
          <p:cNvSpPr>
            <a:spLocks noChangeArrowheads="1"/>
          </p:cNvSpPr>
          <p:nvPr/>
        </p:nvSpPr>
        <p:spPr bwMode="auto">
          <a:xfrm>
            <a:off x="250825" y="6527800"/>
            <a:ext cx="5254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nb-NO" altLang="en-US" sz="1400">
                <a:latin typeface="Arial" panose="020B0604020202020204" pitchFamily="34" charset="0"/>
              </a:rPr>
              <a:t>Source: </a:t>
            </a:r>
            <a:r>
              <a:rPr kumimoji="0" lang="en-GB" altLang="zh-TW" sz="1400">
                <a:hlinkClick r:id="rId5"/>
              </a:rPr>
              <a:t>http://www-lmmb.ncifcrf.gov/~toms/sequencelogo.html</a:t>
            </a:r>
            <a:endParaRPr kumimoji="0" lang="en-GB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Pattern</a:t>
            </a:r>
          </a:p>
        </p:txBody>
      </p:sp>
      <p:sp>
        <p:nvSpPr>
          <p:cNvPr id="21507" name="Rectangle 11"/>
          <p:cNvSpPr>
            <a:spLocks noChangeArrowheads="1"/>
          </p:cNvSpPr>
          <p:nvPr/>
        </p:nvSpPr>
        <p:spPr bwMode="auto">
          <a:xfrm>
            <a:off x="684213" y="1631950"/>
            <a:ext cx="683895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/>
              <a:t>A </a:t>
            </a:r>
            <a:r>
              <a:rPr lang="en-US" altLang="zh-TW">
                <a:solidFill>
                  <a:schemeClr val="hlink"/>
                </a:solidFill>
              </a:rPr>
              <a:t>qualitative</a:t>
            </a:r>
            <a:r>
              <a:rPr lang="en-US" altLang="zh-TW"/>
              <a:t> description of a motif</a:t>
            </a:r>
          </a:p>
        </p:txBody>
      </p:sp>
      <p:sp>
        <p:nvSpPr>
          <p:cNvPr id="21508" name="Rectangle 12"/>
          <p:cNvSpPr>
            <a:spLocks noChangeArrowheads="1"/>
          </p:cNvSpPr>
          <p:nvPr/>
        </p:nvSpPr>
        <p:spPr bwMode="auto">
          <a:xfrm>
            <a:off x="693738" y="262890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May be generated manually or automatically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1509" name="Rectangle 13"/>
          <p:cNvSpPr>
            <a:spLocks noChangeArrowheads="1"/>
          </p:cNvSpPr>
          <p:nvPr/>
        </p:nvSpPr>
        <p:spPr bwMode="auto">
          <a:xfrm>
            <a:off x="700088" y="364490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A regular expression is used to define the motif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1510" name="Rectangle 14"/>
          <p:cNvSpPr>
            <a:spLocks noChangeArrowheads="1"/>
          </p:cNvSpPr>
          <p:nvPr/>
        </p:nvSpPr>
        <p:spPr bwMode="auto">
          <a:xfrm>
            <a:off x="706438" y="466090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PROSITE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is a </a:t>
            </a:r>
            <a:r>
              <a:rPr lang="en-US" altLang="zh-TW" u="sng">
                <a:latin typeface="Times New Roman" panose="02020603050405020304" pitchFamily="18" charset="0"/>
                <a:ea typeface="標楷體" pitchFamily="65" charset="-120"/>
              </a:rPr>
              <a:t>pattern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database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Profile</a:t>
            </a:r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611188" y="1450975"/>
            <a:ext cx="7561262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/>
              <a:t>A </a:t>
            </a:r>
            <a:r>
              <a:rPr lang="en-US" altLang="zh-TW">
                <a:solidFill>
                  <a:schemeClr val="hlink"/>
                </a:solidFill>
              </a:rPr>
              <a:t>quantitative</a:t>
            </a:r>
            <a:r>
              <a:rPr lang="en-US" altLang="zh-TW"/>
              <a:t> description of a motif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611188" y="215265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標楷體" pitchFamily="65" charset="-120"/>
              </a:rPr>
              <a:t>Matrix of probabilities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for the occurrence of a particular amino acid </a:t>
            </a:r>
            <a:r>
              <a:rPr lang="en-US" altLang="zh-TW" u="sng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rPr>
              <a:t>at each position</a:t>
            </a:r>
            <a:endParaRPr lang="en-US" altLang="zh-TW" sz="2800" u="sng">
              <a:solidFill>
                <a:schemeClr val="folHlink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627063" y="3330575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Profiles can be used to describe very divergent protein motifs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633413" y="570865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BLOCKS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is a </a:t>
            </a:r>
            <a:r>
              <a:rPr lang="en-US" altLang="zh-TW" u="sng">
                <a:latin typeface="Times New Roman" panose="02020603050405020304" pitchFamily="18" charset="0"/>
                <a:ea typeface="標楷體" pitchFamily="65" charset="-120"/>
              </a:rPr>
              <a:t>profile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database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614363" y="4498975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Profiles contain more information than patterns</a:t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and are more sensitive for database searching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611188" y="6338888"/>
            <a:ext cx="8389937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A profile is a table of </a:t>
            </a:r>
            <a:r>
              <a:rPr lang="en-US" altLang="zh-TW" sz="2000">
                <a:solidFill>
                  <a:schemeClr val="hlink"/>
                </a:solidFill>
              </a:rPr>
              <a:t>position-specific</a:t>
            </a:r>
            <a:r>
              <a:rPr lang="en-US" altLang="zh-TW" sz="2000"/>
              <a:t> amino acid weights and gap costs.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Outline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8313" y="1433513"/>
            <a:ext cx="78676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Pattern, Profile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1. Motif, Consensus Sequences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2. Regular Expression Models, Sequence  Logos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3. PSSM, PSI-BLAST, PHI-BLAST</a:t>
            </a:r>
            <a:br>
              <a:rPr lang="en-US" altLang="zh-TW" sz="2400"/>
            </a:br>
            <a:endParaRPr lang="en-US" altLang="zh-TW" sz="2400"/>
          </a:p>
          <a:p>
            <a:pPr eaLnBrk="1" hangingPunct="1"/>
            <a:r>
              <a:rPr lang="en-US" altLang="zh-TW" sz="2400"/>
              <a:t>Hidden Markov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1. Markov Models, Hidden Markov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2. Forward, Backward, and Viterbi Algorithm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3. Applications in Bioinformatics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Profiles</a:t>
            </a:r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468313" y="1536700"/>
            <a:ext cx="741997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tx2"/>
                </a:solidFill>
              </a:rPr>
              <a:t>PSSM (Position Specific Scoring Matrix)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used in the </a:t>
            </a:r>
            <a:r>
              <a:rPr lang="en-US" altLang="zh-TW">
                <a:solidFill>
                  <a:schemeClr val="hlink"/>
                </a:solidFill>
              </a:rPr>
              <a:t>BLOCKS</a:t>
            </a:r>
            <a:r>
              <a:rPr lang="en-US" altLang="zh-TW"/>
              <a:t> database</a:t>
            </a: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522288" y="2895600"/>
            <a:ext cx="815340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tx2"/>
                </a:solidFill>
              </a:rPr>
              <a:t>Gribskov alignment profile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Scores for matches, substitutions, insertions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used for </a:t>
            </a:r>
            <a:r>
              <a:rPr lang="en-US" altLang="zh-TW">
                <a:solidFill>
                  <a:schemeClr val="hlink"/>
                </a:solidFill>
              </a:rPr>
              <a:t>PROSITE</a:t>
            </a:r>
            <a:r>
              <a:rPr lang="en-US" altLang="zh-TW"/>
              <a:t> profiles</a:t>
            </a: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576263" y="4797425"/>
            <a:ext cx="683895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tx2"/>
                </a:solidFill>
              </a:rPr>
              <a:t>Hidden Markov Model (HMM)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Bayesian statistical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used for </a:t>
            </a:r>
            <a:r>
              <a:rPr lang="en-US" altLang="zh-TW">
                <a:solidFill>
                  <a:schemeClr val="hlink"/>
                </a:solidFill>
              </a:rPr>
              <a:t>Pfam</a:t>
            </a:r>
          </a:p>
        </p:txBody>
      </p:sp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5580063" y="3144838"/>
            <a:ext cx="241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>
                <a:latin typeface="Times New Roman" panose="02020603050405020304" pitchFamily="18" charset="0"/>
              </a:rPr>
              <a:t>Gribskov, et al. (CABIOS</a:t>
            </a:r>
            <a:r>
              <a:rPr lang="en-US" altLang="zh-TW" sz="1000" b="1">
                <a:latin typeface="Times New Roman" panose="02020603050405020304" pitchFamily="18" charset="0"/>
              </a:rPr>
              <a:t> 4</a:t>
            </a:r>
            <a:r>
              <a:rPr lang="en-US" altLang="zh-TW" sz="1000">
                <a:latin typeface="Times New Roman" panose="02020603050405020304" pitchFamily="18" charset="0"/>
              </a:rPr>
              <a:t>; 61-66 (1988)) </a:t>
            </a:r>
          </a:p>
        </p:txBody>
      </p:sp>
      <p:sp>
        <p:nvSpPr>
          <p:cNvPr id="23559" name="Rectangle 13"/>
          <p:cNvSpPr>
            <a:spLocks noChangeArrowheads="1"/>
          </p:cNvSpPr>
          <p:nvPr/>
        </p:nvSpPr>
        <p:spPr bwMode="auto">
          <a:xfrm>
            <a:off x="5580063" y="3011488"/>
            <a:ext cx="3625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>
                <a:latin typeface="Times New Roman" panose="02020603050405020304" pitchFamily="18" charset="0"/>
              </a:rPr>
              <a:t>Gribskov et al. (Proc. Natl. Acad. Sci. USA</a:t>
            </a:r>
            <a:r>
              <a:rPr lang="en-US" altLang="zh-TW" sz="1000" b="1">
                <a:latin typeface="Times New Roman" panose="02020603050405020304" pitchFamily="18" charset="0"/>
              </a:rPr>
              <a:t> 84</a:t>
            </a:r>
            <a:r>
              <a:rPr lang="en-US" altLang="zh-TW" sz="1000">
                <a:latin typeface="Times New Roman" panose="02020603050405020304" pitchFamily="18" charset="0"/>
              </a:rPr>
              <a:t>; 4355-4358 (1987))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Concept of Profile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935038" y="1358900"/>
            <a:ext cx="7885112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Common ancestor (Homology)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Structure conservation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Position dependent</a:t>
            </a:r>
            <a:r>
              <a:rPr lang="en-US" altLang="zh-TW"/>
              <a:t> sequence conservation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2"/>
                </a:solidFill>
              </a:rPr>
              <a:t>Position specific scoring matrix (PSSM)</a:t>
            </a:r>
          </a:p>
        </p:txBody>
      </p:sp>
      <p:sp>
        <p:nvSpPr>
          <p:cNvPr id="24580" name="AutoShape 9"/>
          <p:cNvSpPr>
            <a:spLocks noChangeArrowheads="1"/>
          </p:cNvSpPr>
          <p:nvPr/>
        </p:nvSpPr>
        <p:spPr bwMode="auto">
          <a:xfrm>
            <a:off x="4106863" y="1914525"/>
            <a:ext cx="434975" cy="668338"/>
          </a:xfrm>
          <a:prstGeom prst="downArrow">
            <a:avLst>
              <a:gd name="adj1" fmla="val 50000"/>
              <a:gd name="adj2" fmla="val 384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AutoShape 10"/>
          <p:cNvSpPr>
            <a:spLocks noChangeArrowheads="1"/>
          </p:cNvSpPr>
          <p:nvPr/>
        </p:nvSpPr>
        <p:spPr bwMode="auto">
          <a:xfrm>
            <a:off x="4106863" y="2965450"/>
            <a:ext cx="434975" cy="668338"/>
          </a:xfrm>
          <a:prstGeom prst="downArrow">
            <a:avLst>
              <a:gd name="adj1" fmla="val 50000"/>
              <a:gd name="adj2" fmla="val 384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AutoShape 11"/>
          <p:cNvSpPr>
            <a:spLocks noChangeArrowheads="1"/>
          </p:cNvSpPr>
          <p:nvPr/>
        </p:nvSpPr>
        <p:spPr bwMode="auto">
          <a:xfrm>
            <a:off x="4116388" y="4005263"/>
            <a:ext cx="434975" cy="668337"/>
          </a:xfrm>
          <a:prstGeom prst="downArrow">
            <a:avLst>
              <a:gd name="adj1" fmla="val 50000"/>
              <a:gd name="adj2" fmla="val 384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611188" y="5659438"/>
            <a:ext cx="7640637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 A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profile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conserves all of the information in the alignment,</a:t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  whereas a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consensus sequence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removes this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Profile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173038" y="1479550"/>
            <a:ext cx="8970962" cy="49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100000"/>
              </a:spcBef>
              <a:buFontTx/>
              <a:buChar char="•"/>
            </a:pPr>
            <a:r>
              <a:rPr lang="en-US" altLang="zh-TW" sz="2000"/>
              <a:t>  </a:t>
            </a:r>
            <a:r>
              <a:rPr lang="en-US" altLang="zh-TW" sz="2000">
                <a:ea typeface="標楷體" pitchFamily="65" charset="-120"/>
              </a:rPr>
              <a:t>Profiles are generated from multiple sequence alignments. The information</a:t>
            </a:r>
            <a:br>
              <a:rPr lang="en-US" altLang="zh-TW" sz="2000">
                <a:ea typeface="標楷體" pitchFamily="65" charset="-120"/>
              </a:rPr>
            </a:br>
            <a:r>
              <a:rPr lang="en-US" altLang="zh-TW" sz="2000">
                <a:ea typeface="標楷體" pitchFamily="65" charset="-120"/>
              </a:rPr>
              <a:t>   in the alignment is represented </a:t>
            </a:r>
            <a:r>
              <a:rPr lang="en-US" altLang="zh-TW" sz="2000">
                <a:solidFill>
                  <a:schemeClr val="hlink"/>
                </a:solidFill>
                <a:ea typeface="標楷體" pitchFamily="65" charset="-120"/>
              </a:rPr>
              <a:t>quantitatively</a:t>
            </a:r>
            <a:r>
              <a:rPr lang="en-US" altLang="zh-TW" sz="2000">
                <a:ea typeface="標楷體" pitchFamily="65" charset="-120"/>
              </a:rPr>
              <a:t> as a table of </a:t>
            </a:r>
            <a:r>
              <a:rPr lang="en-US" altLang="zh-TW" sz="2000" u="sng">
                <a:solidFill>
                  <a:schemeClr val="folHlink"/>
                </a:solidFill>
                <a:ea typeface="標楷體" pitchFamily="65" charset="-120"/>
              </a:rPr>
              <a:t>position-specific</a:t>
            </a:r>
            <a:br>
              <a:rPr lang="en-US" altLang="zh-TW" sz="2000" u="sng">
                <a:solidFill>
                  <a:schemeClr val="folHlink"/>
                </a:solidFill>
                <a:ea typeface="標楷體" pitchFamily="65" charset="-120"/>
              </a:rPr>
            </a:br>
            <a:r>
              <a:rPr lang="en-US" altLang="zh-TW" sz="2000">
                <a:solidFill>
                  <a:schemeClr val="folHlink"/>
                </a:solidFill>
                <a:ea typeface="標楷體" pitchFamily="65" charset="-120"/>
              </a:rPr>
              <a:t>   </a:t>
            </a:r>
            <a:r>
              <a:rPr lang="en-US" altLang="zh-TW" sz="2000" u="sng">
                <a:solidFill>
                  <a:schemeClr val="folHlink"/>
                </a:solidFill>
                <a:ea typeface="標楷體" pitchFamily="65" charset="-120"/>
              </a:rPr>
              <a:t>values</a:t>
            </a:r>
            <a:r>
              <a:rPr lang="en-US" altLang="zh-TW" sz="2000">
                <a:ea typeface="標楷體" pitchFamily="65" charset="-120"/>
              </a:rPr>
              <a:t> and </a:t>
            </a:r>
            <a:r>
              <a:rPr lang="en-US" altLang="zh-TW" sz="2000" u="sng">
                <a:solidFill>
                  <a:schemeClr val="folHlink"/>
                </a:solidFill>
                <a:ea typeface="標楷體" pitchFamily="65" charset="-120"/>
              </a:rPr>
              <a:t>gap penalties</a:t>
            </a:r>
            <a:r>
              <a:rPr lang="en-US" altLang="zh-TW" sz="2000">
                <a:ea typeface="標楷體" pitchFamily="65" charset="-120"/>
              </a:rPr>
              <a:t>. This table is called a </a:t>
            </a:r>
            <a:r>
              <a:rPr lang="en-US" altLang="zh-TW" sz="2000">
                <a:solidFill>
                  <a:srgbClr val="FF0000"/>
                </a:solidFill>
                <a:ea typeface="標楷體" pitchFamily="65" charset="-120"/>
              </a:rPr>
              <a:t>profile</a:t>
            </a:r>
            <a:r>
              <a:rPr lang="en-US" altLang="zh-TW" sz="2000">
                <a:ea typeface="標楷體" pitchFamily="65" charset="-120"/>
              </a:rPr>
              <a:t>.</a:t>
            </a:r>
            <a:r>
              <a:rPr lang="en-US" altLang="zh-TW" sz="2000"/>
              <a:t> 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altLang="zh-TW" sz="2000"/>
              <a:t>  A </a:t>
            </a:r>
            <a:r>
              <a:rPr lang="en-US" altLang="zh-TW" sz="2000">
                <a:solidFill>
                  <a:srgbClr val="FF0000"/>
                </a:solidFill>
              </a:rPr>
              <a:t>profile</a:t>
            </a:r>
            <a:r>
              <a:rPr lang="en-US" altLang="zh-TW" sz="2000"/>
              <a:t> is a table where we find for each amino acid position</a:t>
            </a:r>
            <a:br>
              <a:rPr lang="en-US" altLang="zh-TW" sz="2000"/>
            </a:br>
            <a:r>
              <a:rPr lang="en-US" altLang="zh-TW" sz="2000"/>
              <a:t>    the </a:t>
            </a:r>
            <a:r>
              <a:rPr lang="en-US" altLang="zh-TW" sz="2000">
                <a:solidFill>
                  <a:schemeClr val="hlink"/>
                </a:solidFill>
              </a:rPr>
              <a:t>frequency</a:t>
            </a:r>
            <a:r>
              <a:rPr lang="en-US" altLang="zh-TW" sz="2000"/>
              <a:t> of each of the 20 amino acids</a:t>
            </a:r>
            <a:br>
              <a:rPr lang="en-US" altLang="zh-TW" sz="2000"/>
            </a:br>
            <a:r>
              <a:rPr lang="en-US" altLang="zh-TW" sz="2000"/>
              <a:t>    (Profile = position-specific scoring table)</a:t>
            </a:r>
            <a:br>
              <a:rPr lang="en-US" altLang="zh-TW" sz="2000"/>
            </a:br>
            <a:r>
              <a:rPr lang="en-US" altLang="zh-TW"/>
              <a:t>    </a:t>
            </a:r>
            <a:r>
              <a:rPr lang="en-US" altLang="zh-TW" sz="1800"/>
              <a:t>-  i.e., a position-dependent scoring matrix that has N rows</a:t>
            </a:r>
            <a:br>
              <a:rPr lang="en-US" altLang="zh-TW" sz="1800"/>
            </a:br>
            <a:r>
              <a:rPr lang="en-US" altLang="zh-TW" sz="1800"/>
              <a:t>               and 20+ columns. N is the length of the profile.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altLang="zh-TW" sz="2000"/>
              <a:t>  The </a:t>
            </a:r>
            <a:r>
              <a:rPr lang="en-US" altLang="zh-TW" sz="2000">
                <a:solidFill>
                  <a:schemeClr val="hlink"/>
                </a:solidFill>
              </a:rPr>
              <a:t>first 20 columns</a:t>
            </a:r>
            <a:r>
              <a:rPr lang="en-US" altLang="zh-TW" sz="2000"/>
              <a:t> of each row specify the </a:t>
            </a:r>
            <a:r>
              <a:rPr lang="en-US" altLang="zh-TW" sz="2000" u="sng">
                <a:solidFill>
                  <a:schemeClr val="folHlink"/>
                </a:solidFill>
              </a:rPr>
              <a:t>probability</a:t>
            </a:r>
            <a:r>
              <a:rPr lang="en-US" altLang="zh-TW" sz="2000"/>
              <a:t> for </a:t>
            </a:r>
            <a:br>
              <a:rPr lang="en-US" altLang="zh-TW" sz="2000"/>
            </a:br>
            <a:r>
              <a:rPr lang="en-US" altLang="zh-TW" sz="2000"/>
              <a:t>    finding, at that position in the target sequence, each of the 20 </a:t>
            </a:r>
            <a:br>
              <a:rPr lang="en-US" altLang="zh-TW" sz="2000"/>
            </a:br>
            <a:r>
              <a:rPr lang="en-US" altLang="zh-TW" sz="2000"/>
              <a:t>    amino acid residues.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altLang="zh-TW" sz="2000"/>
              <a:t>  The </a:t>
            </a:r>
            <a:r>
              <a:rPr lang="en-US" altLang="zh-TW" sz="2000">
                <a:solidFill>
                  <a:schemeClr val="hlink"/>
                </a:solidFill>
              </a:rPr>
              <a:t>&gt;20 column(s)</a:t>
            </a:r>
            <a:r>
              <a:rPr lang="en-US" altLang="zh-TW" sz="2000"/>
              <a:t> contain(s) </a:t>
            </a:r>
            <a:r>
              <a:rPr lang="en-US" altLang="zh-TW" sz="2000">
                <a:solidFill>
                  <a:schemeClr val="folHlink"/>
                </a:solidFill>
              </a:rPr>
              <a:t>a penalty (penalties) for insertions/deletions</a:t>
            </a:r>
            <a:r>
              <a:rPr lang="en-US" altLang="zh-TW" sz="2000"/>
              <a:t/>
            </a:r>
            <a:br>
              <a:rPr lang="en-US" altLang="zh-TW" sz="2000"/>
            </a:br>
            <a:r>
              <a:rPr lang="en-US" altLang="zh-TW" sz="2000"/>
              <a:t>    (for opening and extending gaps) at that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Profile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23850" y="1422400"/>
            <a:ext cx="861218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latin typeface="Times New Roman" panose="02020603050405020304" pitchFamily="18" charset="0"/>
              </a:rPr>
              <a:t>In order to avoid missing a known member of a family, the regular expression has to be made more general, but then the danger of including garbage increases. This is the typical sensitivity-specificity problem. </a:t>
            </a:r>
          </a:p>
          <a:p>
            <a:pPr eaLnBrk="1" hangingPunct="1"/>
            <a:endParaRPr kumimoji="0" lang="en-US" altLang="zh-TW" sz="12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Sequence profiles are essentially patterns where each position in the sequence of the segment (or motif) has been assigned a probability value for each possible amino-acid residue type. </a:t>
            </a:r>
          </a:p>
          <a:p>
            <a:pPr eaLnBrk="1" hangingPunct="1"/>
            <a:endParaRPr kumimoji="0" lang="en-US" altLang="zh-TW" sz="12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>
                <a:latin typeface="Times New Roman" panose="02020603050405020304" pitchFamily="18" charset="0"/>
              </a:rPr>
              <a:t>Instead of requiring a yes/no response to the question </a:t>
            </a:r>
            <a:r>
              <a:rPr kumimoji="0" lang="en-US" altLang="zh-TW" i="1">
                <a:latin typeface="Times New Roman" panose="02020603050405020304" pitchFamily="18" charset="0"/>
              </a:rPr>
              <a:t>"does the amino acid in the sequence fit the pattern?",</a:t>
            </a:r>
            <a:r>
              <a:rPr kumimoji="0" lang="en-US" altLang="zh-TW">
                <a:latin typeface="Times New Roman" panose="02020603050405020304" pitchFamily="18" charset="0"/>
              </a:rPr>
              <a:t> we now get a response </a:t>
            </a:r>
            <a:r>
              <a:rPr kumimoji="0" lang="en-US" altLang="zh-TW" i="1">
                <a:latin typeface="Times New Roman" panose="02020603050405020304" pitchFamily="18" charset="0"/>
              </a:rPr>
              <a:t>"it fits at a level of 0.9",</a:t>
            </a:r>
            <a:r>
              <a:rPr kumimoji="0" lang="en-US" altLang="zh-TW">
                <a:latin typeface="Times New Roman" panose="02020603050405020304" pitchFamily="18" charset="0"/>
              </a:rPr>
              <a:t> or </a:t>
            </a:r>
            <a:r>
              <a:rPr kumimoji="0" lang="en-US" altLang="zh-TW" i="1">
                <a:latin typeface="Times New Roman" panose="02020603050405020304" pitchFamily="18" charset="0"/>
              </a:rPr>
              <a:t>"it fits at level of 0.1".</a:t>
            </a:r>
            <a:r>
              <a:rPr kumimoji="0" lang="en-US" altLang="zh-TW">
                <a:latin typeface="Times New Roman" panose="02020603050405020304" pitchFamily="18" charset="0"/>
              </a:rPr>
              <a:t> The idea is to make the process softer. Add together the soft responses to an overall sum and then make a decision. Don't make the decision at each comparison step.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Profile of a Zinc Finger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b="1363"/>
          <a:stretch>
            <a:fillRect/>
          </a:stretch>
        </p:blipFill>
        <p:spPr bwMode="auto">
          <a:xfrm>
            <a:off x="34925" y="1381125"/>
            <a:ext cx="9163050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395288" y="5729288"/>
            <a:ext cx="87026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tx2"/>
                </a:solidFill>
              </a:rPr>
              <a:t>Profile is composed of:</a:t>
            </a:r>
          </a:p>
          <a:p>
            <a:pPr lvl="1" eaLnBrk="1" hangingPunct="1"/>
            <a:r>
              <a:rPr lang="en-US" altLang="zh-TW" sz="1800">
                <a:solidFill>
                  <a:srgbClr val="FF0000"/>
                </a:solidFill>
              </a:rPr>
              <a:t>Columns</a:t>
            </a:r>
            <a:r>
              <a:rPr lang="en-US" altLang="zh-TW" sz="1800"/>
              <a:t>: one for each residue; columns for insertions and deletions as well</a:t>
            </a:r>
          </a:p>
          <a:p>
            <a:pPr lvl="1" eaLnBrk="1" hangingPunct="1"/>
            <a:r>
              <a:rPr lang="en-US" altLang="zh-TW" sz="1800">
                <a:solidFill>
                  <a:srgbClr val="FF0000"/>
                </a:solidFill>
              </a:rPr>
              <a:t>Rows</a:t>
            </a:r>
            <a:r>
              <a:rPr lang="en-US" altLang="zh-TW" sz="1800"/>
              <a:t>: one for each position in the conserved region or motif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4000" smtClean="0"/>
              <a:t>Representing Conserved (Motif) Regions with Profiles</a:t>
            </a:r>
          </a:p>
        </p:txBody>
      </p:sp>
      <p:sp>
        <p:nvSpPr>
          <p:cNvPr id="28675" name="Text Box 12"/>
          <p:cNvSpPr txBox="1">
            <a:spLocks noChangeArrowheads="1"/>
          </p:cNvSpPr>
          <p:nvPr/>
        </p:nvSpPr>
        <p:spPr bwMode="auto">
          <a:xfrm>
            <a:off x="255588" y="1673225"/>
            <a:ext cx="876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latin typeface="Times New Roman" panose="02020603050405020304" pitchFamily="18" charset="0"/>
              </a:rPr>
              <a:t>Once the conserved (motif) regions have been identified, a profile can be created and used to search other protein sequences for it.</a:t>
            </a:r>
          </a:p>
          <a:p>
            <a:pPr eaLnBrk="1" hangingPunct="1"/>
            <a:endParaRPr kumimoji="0" lang="en-US" altLang="zh-TW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>
                <a:latin typeface="Times New Roman" panose="02020603050405020304" pitchFamily="18" charset="0"/>
              </a:rPr>
              <a:t>This is a very common sequence annotation strategy!</a:t>
            </a:r>
          </a:p>
        </p:txBody>
      </p:sp>
      <p:pic>
        <p:nvPicPr>
          <p:cNvPr id="28676" name="Picture 13" descr="picture014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638550"/>
            <a:ext cx="86868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AutoShape 14"/>
          <p:cNvSpPr>
            <a:spLocks/>
          </p:cNvSpPr>
          <p:nvPr/>
        </p:nvSpPr>
        <p:spPr bwMode="auto">
          <a:xfrm rot="-5400000">
            <a:off x="2959100" y="4838700"/>
            <a:ext cx="266700" cy="2133600"/>
          </a:xfrm>
          <a:prstGeom prst="leftBrace">
            <a:avLst>
              <a:gd name="adj1" fmla="val 66667"/>
              <a:gd name="adj2" fmla="val 50000"/>
            </a:avLst>
          </a:prstGeom>
          <a:noFill/>
          <a:ln w="571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AutoShape 15"/>
          <p:cNvSpPr>
            <a:spLocks/>
          </p:cNvSpPr>
          <p:nvPr/>
        </p:nvSpPr>
        <p:spPr bwMode="auto">
          <a:xfrm rot="-5400000">
            <a:off x="4864100" y="5143500"/>
            <a:ext cx="266700" cy="1524000"/>
          </a:xfrm>
          <a:prstGeom prst="leftBrace">
            <a:avLst>
              <a:gd name="adj1" fmla="val 47619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AutoShape 16"/>
          <p:cNvSpPr>
            <a:spLocks/>
          </p:cNvSpPr>
          <p:nvPr/>
        </p:nvSpPr>
        <p:spPr bwMode="auto">
          <a:xfrm rot="-5400000">
            <a:off x="7302500" y="5067300"/>
            <a:ext cx="266700" cy="1676400"/>
          </a:xfrm>
          <a:prstGeom prst="leftBrace">
            <a:avLst>
              <a:gd name="adj1" fmla="val 52381"/>
              <a:gd name="adj2" fmla="val 50000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2635250" y="6076950"/>
            <a:ext cx="884238" cy="304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400" b="1">
                <a:solidFill>
                  <a:schemeClr val="bg2"/>
                </a:solidFill>
                <a:latin typeface="Arial" panose="020B0604020202020204" pitchFamily="34" charset="0"/>
              </a:rPr>
              <a:t>Profile 1</a:t>
            </a:r>
          </a:p>
        </p:txBody>
      </p:sp>
      <p:sp>
        <p:nvSpPr>
          <p:cNvPr id="28681" name="Text Box 18"/>
          <p:cNvSpPr txBox="1">
            <a:spLocks noChangeArrowheads="1"/>
          </p:cNvSpPr>
          <p:nvPr/>
        </p:nvSpPr>
        <p:spPr bwMode="auto">
          <a:xfrm>
            <a:off x="4540250" y="6076950"/>
            <a:ext cx="884238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400" b="1">
                <a:solidFill>
                  <a:srgbClr val="FFFFFF"/>
                </a:solidFill>
                <a:latin typeface="Arial" panose="020B0604020202020204" pitchFamily="34" charset="0"/>
              </a:rPr>
              <a:t>Profile 3</a:t>
            </a:r>
          </a:p>
        </p:txBody>
      </p:sp>
      <p:sp>
        <p:nvSpPr>
          <p:cNvPr id="28682" name="Text Box 19"/>
          <p:cNvSpPr txBox="1">
            <a:spLocks noChangeArrowheads="1"/>
          </p:cNvSpPr>
          <p:nvPr/>
        </p:nvSpPr>
        <p:spPr bwMode="auto">
          <a:xfrm>
            <a:off x="7008813" y="6076950"/>
            <a:ext cx="884237" cy="304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400" b="1">
                <a:solidFill>
                  <a:srgbClr val="FFFFFF"/>
                </a:solidFill>
                <a:latin typeface="Arial" panose="020B0604020202020204" pitchFamily="34" charset="0"/>
              </a:rPr>
              <a:t>Profile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Methods for Building Pattern Databases</a:t>
            </a:r>
          </a:p>
        </p:txBody>
      </p:sp>
      <p:sp>
        <p:nvSpPr>
          <p:cNvPr id="29699" name="Rectangle 11"/>
          <p:cNvSpPr>
            <a:spLocks noChangeArrowheads="1"/>
          </p:cNvSpPr>
          <p:nvPr/>
        </p:nvSpPr>
        <p:spPr bwMode="auto">
          <a:xfrm>
            <a:off x="3506788" y="777875"/>
            <a:ext cx="53863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1200">
                <a:latin typeface="Gill.Sans.Bold050" charset="0"/>
              </a:rPr>
              <a:t>(BRIEFINGS IN BIOINFORMATICS. </a:t>
            </a:r>
            <a:r>
              <a:rPr lang="en-US" altLang="zh-TW" sz="1200">
                <a:latin typeface="Gill.Sans050" charset="0"/>
              </a:rPr>
              <a:t>VOL 1. NO 1. 45-59. FEBRUARY 2000)</a:t>
            </a:r>
          </a:p>
        </p:txBody>
      </p:sp>
      <p:pic>
        <p:nvPicPr>
          <p:cNvPr id="2970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125538"/>
            <a:ext cx="4848225" cy="569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Text Box 13"/>
          <p:cNvSpPr txBox="1">
            <a:spLocks noChangeArrowheads="1"/>
          </p:cNvSpPr>
          <p:nvPr/>
        </p:nvSpPr>
        <p:spPr bwMode="auto">
          <a:xfrm>
            <a:off x="2168525" y="1108075"/>
            <a:ext cx="50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28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</a:t>
            </a:r>
            <a:endParaRPr lang="en-US" altLang="zh-TW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Text Box 14"/>
          <p:cNvSpPr txBox="1">
            <a:spLocks noChangeArrowheads="1"/>
          </p:cNvSpPr>
          <p:nvPr/>
        </p:nvSpPr>
        <p:spPr bwMode="auto">
          <a:xfrm>
            <a:off x="2054225" y="6323013"/>
            <a:ext cx="50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28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</a:t>
            </a:r>
            <a:endParaRPr lang="en-US" altLang="zh-TW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3" name="Text Box 15"/>
          <p:cNvSpPr txBox="1">
            <a:spLocks noChangeArrowheads="1"/>
          </p:cNvSpPr>
          <p:nvPr/>
        </p:nvSpPr>
        <p:spPr bwMode="auto">
          <a:xfrm>
            <a:off x="7629525" y="3076575"/>
            <a:ext cx="50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28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</a:t>
            </a:r>
            <a:endParaRPr lang="en-US" altLang="zh-TW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4" name="Text Box 17"/>
          <p:cNvSpPr txBox="1">
            <a:spLocks noChangeArrowheads="1"/>
          </p:cNvSpPr>
          <p:nvPr/>
        </p:nvSpPr>
        <p:spPr bwMode="auto">
          <a:xfrm>
            <a:off x="288925" y="1581150"/>
            <a:ext cx="237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Alignment profile</a:t>
            </a:r>
          </a:p>
        </p:txBody>
      </p:sp>
      <p:sp>
        <p:nvSpPr>
          <p:cNvPr id="29705" name="Text Box 18"/>
          <p:cNvSpPr txBox="1">
            <a:spLocks noChangeArrowheads="1"/>
          </p:cNvSpPr>
          <p:nvPr/>
        </p:nvSpPr>
        <p:spPr bwMode="auto">
          <a:xfrm>
            <a:off x="1571625" y="6021388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PSSM</a:t>
            </a:r>
          </a:p>
        </p:txBody>
      </p:sp>
      <p:sp>
        <p:nvSpPr>
          <p:cNvPr id="29706" name="Text Box 19"/>
          <p:cNvSpPr txBox="1">
            <a:spLocks noChangeArrowheads="1"/>
          </p:cNvSpPr>
          <p:nvPr/>
        </p:nvSpPr>
        <p:spPr bwMode="auto">
          <a:xfrm>
            <a:off x="8010525" y="309245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HMM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Fingerprints: Combinations of Weight Matrices</a:t>
            </a:r>
          </a:p>
        </p:txBody>
      </p:sp>
      <p:pic>
        <p:nvPicPr>
          <p:cNvPr id="3072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3" b="23387"/>
          <a:stretch>
            <a:fillRect/>
          </a:stretch>
        </p:blipFill>
        <p:spPr bwMode="auto">
          <a:xfrm>
            <a:off x="612775" y="1446213"/>
            <a:ext cx="8029575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Text Box 12"/>
          <p:cNvSpPr txBox="1">
            <a:spLocks noChangeArrowheads="1"/>
          </p:cNvSpPr>
          <p:nvPr/>
        </p:nvSpPr>
        <p:spPr bwMode="auto">
          <a:xfrm>
            <a:off x="395288" y="5208588"/>
            <a:ext cx="84407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</a:rPr>
              <a:t> Protein families can in a reasonable number of cases be described </a:t>
            </a:r>
          </a:p>
          <a:p>
            <a:r>
              <a:rPr lang="en-US" altLang="zh-TW">
                <a:latin typeface="Times New Roman" panose="02020603050405020304" pitchFamily="18" charset="0"/>
              </a:rPr>
              <a:t>  by a ‘fingerprint’ of a particular combination of weight matrices.</a:t>
            </a:r>
            <a:br>
              <a:rPr lang="en-US" altLang="zh-TW">
                <a:latin typeface="Times New Roman" panose="02020603050405020304" pitchFamily="18" charset="0"/>
              </a:rPr>
            </a:br>
            <a:r>
              <a:rPr lang="en-US" altLang="zh-TW">
                <a:latin typeface="Times New Roman" panose="02020603050405020304" pitchFamily="18" charset="0"/>
              </a:rPr>
              <a:t>  The</a:t>
            </a:r>
            <a:r>
              <a:rPr lang="en-US" altLang="zh-TW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PRINTS</a:t>
            </a:r>
            <a:r>
              <a:rPr lang="en-US" altLang="zh-TW">
                <a:latin typeface="Times New Roman" panose="02020603050405020304" pitchFamily="18" charset="0"/>
              </a:rPr>
              <a:t> database uses such fingerprints.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975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Profile (Weight Matrix): Make Model</a:t>
            </a:r>
          </a:p>
        </p:txBody>
      </p:sp>
      <p:pic>
        <p:nvPicPr>
          <p:cNvPr id="31747" name="Picture 5" descr="make_pss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254500"/>
            <a:ext cx="2817812" cy="2198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6" descr="make_pss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35100"/>
            <a:ext cx="2817812" cy="2157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7" descr="make_pssm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1511300"/>
            <a:ext cx="2889250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Line 8"/>
          <p:cNvSpPr>
            <a:spLocks noChangeShapeType="1"/>
          </p:cNvSpPr>
          <p:nvPr/>
        </p:nvSpPr>
        <p:spPr bwMode="auto">
          <a:xfrm>
            <a:off x="7413625" y="34163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250825" y="17399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242 species sequences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862013" y="2730500"/>
            <a:ext cx="1065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Verdana" panose="020B0604030504040204" pitchFamily="34" charset="0"/>
                <a:ea typeface="標楷體" pitchFamily="65" charset="-120"/>
              </a:rPr>
              <a:t>MSA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250825" y="3492500"/>
            <a:ext cx="1676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Consensus sequence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(length=6bp)</a:t>
            </a:r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 flipV="1">
            <a:off x="4137025" y="35687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4976813" y="257810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862013" y="24257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7" name="Freeform 15"/>
          <p:cNvSpPr>
            <a:spLocks/>
          </p:cNvSpPr>
          <p:nvPr/>
        </p:nvSpPr>
        <p:spPr bwMode="auto">
          <a:xfrm>
            <a:off x="862013" y="4559300"/>
            <a:ext cx="1828800" cy="762000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762000 h 576"/>
              <a:gd name="T4" fmla="*/ 1828800 w 1008"/>
              <a:gd name="T5" fmla="*/ 76200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8" name="Text Box 16"/>
          <p:cNvSpPr txBox="1">
            <a:spLocks noChangeArrowheads="1"/>
          </p:cNvSpPr>
          <p:nvPr/>
        </p:nvSpPr>
        <p:spPr bwMode="auto">
          <a:xfrm>
            <a:off x="5127625" y="19685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Make odds</a:t>
            </a:r>
          </a:p>
        </p:txBody>
      </p:sp>
      <p:sp>
        <p:nvSpPr>
          <p:cNvPr id="31759" name="Text Box 17"/>
          <p:cNvSpPr txBox="1">
            <a:spLocks noChangeArrowheads="1"/>
          </p:cNvSpPr>
          <p:nvPr/>
        </p:nvSpPr>
        <p:spPr bwMode="auto">
          <a:xfrm>
            <a:off x="7491413" y="3644900"/>
            <a:ext cx="1293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Log(odds)</a:t>
            </a:r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2384425" y="37973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normalization</a:t>
            </a:r>
          </a:p>
        </p:txBody>
      </p:sp>
      <p:pic>
        <p:nvPicPr>
          <p:cNvPr id="31761" name="Picture 19" descr="make_pssm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4178300"/>
            <a:ext cx="2667000" cy="224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1012825" y="53213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5888"/>
            <a:ext cx="7793038" cy="10080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Compute </a:t>
            </a:r>
            <a:r>
              <a:rPr lang="en-US" altLang="zh-TW" sz="4000" u="sng" smtClean="0">
                <a:solidFill>
                  <a:schemeClr val="hlink"/>
                </a:solidFill>
              </a:rPr>
              <a:t>F</a:t>
            </a:r>
            <a:r>
              <a:rPr lang="en-US" altLang="zh-TW" sz="4000" u="sng" smtClean="0">
                <a:solidFill>
                  <a:srgbClr val="FF0000"/>
                </a:solidFill>
              </a:rPr>
              <a:t>requency</a:t>
            </a:r>
            <a:r>
              <a:rPr lang="en-US" altLang="zh-TW" sz="4000" smtClean="0"/>
              <a:t> from </a:t>
            </a:r>
            <a:r>
              <a:rPr lang="en-US" altLang="zh-TW" sz="4000" u="sng" smtClean="0"/>
              <a:t>Counts</a:t>
            </a:r>
          </a:p>
        </p:txBody>
      </p:sp>
      <p:pic>
        <p:nvPicPr>
          <p:cNvPr id="32771" name="Picture 19" descr="make_pss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768475"/>
            <a:ext cx="31718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20" descr="make_pss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774825"/>
            <a:ext cx="35623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21"/>
          <p:cNvSpPr>
            <a:spLocks noChangeArrowheads="1"/>
          </p:cNvSpPr>
          <p:nvPr/>
        </p:nvSpPr>
        <p:spPr bwMode="auto">
          <a:xfrm>
            <a:off x="4364038" y="2971800"/>
            <a:ext cx="617537" cy="331788"/>
          </a:xfrm>
          <a:prstGeom prst="rightArrow">
            <a:avLst>
              <a:gd name="adj1" fmla="val 50000"/>
              <a:gd name="adj2" fmla="val 465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Text Box 22"/>
          <p:cNvSpPr txBox="1">
            <a:spLocks noChangeArrowheads="1"/>
          </p:cNvSpPr>
          <p:nvPr/>
        </p:nvSpPr>
        <p:spPr bwMode="auto">
          <a:xfrm>
            <a:off x="179388" y="4689475"/>
            <a:ext cx="891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The counts were obtained from the alignment result of 242 sequences. 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Simply divide </a:t>
            </a:r>
            <a:r>
              <a:rPr lang="en-US" altLang="zh-TW" u="sng">
                <a:latin typeface="Times New Roman" panose="02020603050405020304" pitchFamily="18" charset="0"/>
              </a:rPr>
              <a:t>the counts of each nucleotide at a given position</a:t>
            </a:r>
            <a:r>
              <a:rPr lang="en-US" altLang="zh-TW">
                <a:latin typeface="Times New Roman" panose="02020603050405020304" pitchFamily="18" charset="0"/>
              </a:rPr>
              <a:t> by </a:t>
            </a:r>
            <a:r>
              <a:rPr lang="en-US" altLang="zh-TW" u="sng">
                <a:latin typeface="Times New Roman" panose="02020603050405020304" pitchFamily="18" charset="0"/>
              </a:rPr>
              <a:t>total </a:t>
            </a:r>
          </a:p>
          <a:p>
            <a:pPr eaLnBrk="1" hangingPunct="1"/>
            <a:r>
              <a:rPr lang="en-US" altLang="zh-TW" u="sng">
                <a:latin typeface="Times New Roman" panose="02020603050405020304" pitchFamily="18" charset="0"/>
              </a:rPr>
              <a:t>sequence number</a:t>
            </a:r>
            <a:r>
              <a:rPr lang="en-US" altLang="zh-TW">
                <a:latin typeface="Times New Roman" panose="02020603050405020304" pitchFamily="18" charset="0"/>
              </a:rPr>
              <a:t>. You will get 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frequency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 of each nucleotide at </a:t>
            </a:r>
          </a:p>
          <a:p>
            <a:pPr eaLnBrk="1" hangingPunct="1"/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each position</a:t>
            </a:r>
            <a:r>
              <a:rPr lang="en-US" altLang="zh-TW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775" name="Text Box 23"/>
          <p:cNvSpPr txBox="1">
            <a:spLocks noChangeArrowheads="1"/>
          </p:cNvSpPr>
          <p:nvPr/>
        </p:nvSpPr>
        <p:spPr bwMode="auto">
          <a:xfrm>
            <a:off x="4119563" y="2289175"/>
            <a:ext cx="111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F(S</a:t>
            </a:r>
            <a:r>
              <a:rPr lang="en-US" altLang="zh-TW" baseline="-25000"/>
              <a:t>i</a:t>
            </a:r>
            <a:r>
              <a:rPr lang="en-US" altLang="zh-TW"/>
              <a:t>)/N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Mutiple Sequence Alignment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468313" y="1268413"/>
            <a:ext cx="86042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Questions: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1. How to generate the multiple alignment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2. By what computational model to describe the alignment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3. How to assess the matches of query sequences to the model</a:t>
            </a:r>
            <a:br>
              <a:rPr lang="en-US" altLang="zh-TW" sz="2400"/>
            </a:br>
            <a:endParaRPr lang="en-US" altLang="zh-TW" sz="2400"/>
          </a:p>
          <a:p>
            <a:pPr eaLnBrk="1" hangingPunct="1"/>
            <a:r>
              <a:rPr lang="en-US" altLang="zh-TW" sz="2400"/>
              <a:t>Possible computational models: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1. </a:t>
            </a:r>
            <a:r>
              <a:rPr lang="en-US" altLang="zh-TW" sz="2200">
                <a:solidFill>
                  <a:schemeClr val="hlink"/>
                </a:solidFill>
              </a:rPr>
              <a:t>Consensus sequence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2. </a:t>
            </a:r>
            <a:r>
              <a:rPr lang="en-US" altLang="zh-TW" sz="2200">
                <a:solidFill>
                  <a:schemeClr val="hlink"/>
                </a:solidFill>
              </a:rPr>
              <a:t>Regular expression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3. Position specific scoring matrices (PSSMs) or weight matrices (WMs)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4. </a:t>
            </a:r>
            <a:r>
              <a:rPr lang="en-US" altLang="zh-TW" sz="2200">
                <a:solidFill>
                  <a:schemeClr val="hlink"/>
                </a:solidFill>
              </a:rPr>
              <a:t>Profiles / Hidden Markov Models (HMMs)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5. Neural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5888"/>
            <a:ext cx="7793038" cy="10080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Compute </a:t>
            </a:r>
            <a:r>
              <a:rPr lang="en-US" altLang="zh-TW" sz="4000" u="sng" smtClean="0">
                <a:solidFill>
                  <a:schemeClr val="hlink"/>
                </a:solidFill>
              </a:rPr>
              <a:t>Odds</a:t>
            </a:r>
            <a:r>
              <a:rPr lang="en-US" altLang="zh-TW" sz="4000" smtClean="0"/>
              <a:t> from </a:t>
            </a:r>
            <a:r>
              <a:rPr lang="en-US" altLang="zh-TW" sz="4000" u="sng" smtClean="0"/>
              <a:t>Frequency</a:t>
            </a:r>
          </a:p>
        </p:txBody>
      </p:sp>
      <p:pic>
        <p:nvPicPr>
          <p:cNvPr id="33795" name="Picture 7" descr="make_ps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62125"/>
            <a:ext cx="35623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8" descr="make_pssm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1966913"/>
            <a:ext cx="3552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9"/>
          <p:cNvSpPr>
            <a:spLocks noChangeArrowheads="1"/>
          </p:cNvSpPr>
          <p:nvPr/>
        </p:nvSpPr>
        <p:spPr bwMode="auto">
          <a:xfrm>
            <a:off x="4464050" y="2959100"/>
            <a:ext cx="617538" cy="331788"/>
          </a:xfrm>
          <a:prstGeom prst="rightArrow">
            <a:avLst>
              <a:gd name="adj1" fmla="val 50000"/>
              <a:gd name="adj2" fmla="val 465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1198563" y="4852988"/>
            <a:ext cx="7092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Assume the composition of each nucleotide is 25% here.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Divide </a:t>
            </a:r>
            <a:r>
              <a:rPr lang="en-US" altLang="zh-TW" u="sng">
                <a:latin typeface="Times New Roman" panose="02020603050405020304" pitchFamily="18" charset="0"/>
              </a:rPr>
              <a:t>frequency</a:t>
            </a:r>
            <a:r>
              <a:rPr lang="en-US" altLang="zh-TW">
                <a:latin typeface="Times New Roman" panose="02020603050405020304" pitchFamily="18" charset="0"/>
              </a:rPr>
              <a:t> by </a:t>
            </a:r>
            <a:r>
              <a:rPr lang="en-US" altLang="zh-TW" u="sng">
                <a:latin typeface="Times New Roman" panose="02020603050405020304" pitchFamily="18" charset="0"/>
              </a:rPr>
              <a:t>the composition</a:t>
            </a:r>
            <a:r>
              <a:rPr lang="en-US" altLang="zh-TW">
                <a:latin typeface="Times New Roman" panose="02020603050405020304" pitchFamily="18" charset="0"/>
              </a:rPr>
              <a:t> will give you 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the 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odds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 of finding each nucleotide at a given position</a:t>
            </a:r>
            <a:r>
              <a:rPr lang="en-US" altLang="zh-TW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3995738" y="228917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P(S</a:t>
            </a:r>
            <a:r>
              <a:rPr lang="en-US" altLang="zh-TW" baseline="-25000"/>
              <a:t>i</a:t>
            </a:r>
            <a:r>
              <a:rPr lang="en-US" altLang="zh-TW"/>
              <a:t>)/0.25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5888"/>
            <a:ext cx="7793038" cy="1008062"/>
          </a:xfrm>
        </p:spPr>
        <p:txBody>
          <a:bodyPr/>
          <a:lstStyle/>
          <a:p>
            <a:pPr eaLnBrk="1" hangingPunct="1"/>
            <a:r>
              <a:rPr lang="en-US" altLang="zh-TW" smtClean="0"/>
              <a:t>Convert to </a:t>
            </a:r>
            <a:r>
              <a:rPr lang="en-US" altLang="zh-TW" smtClean="0">
                <a:solidFill>
                  <a:srgbClr val="FF0000"/>
                </a:solidFill>
              </a:rPr>
              <a:t>log(odds)</a:t>
            </a:r>
            <a:endParaRPr lang="en-US" altLang="zh-TW" smtClean="0"/>
          </a:p>
        </p:txBody>
      </p:sp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1055688" y="5199063"/>
            <a:ext cx="7477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When scoring a segment of nucleic acids, we can get the score by using</a:t>
            </a:r>
            <a:r>
              <a:rPr lang="en-US" altLang="zh-TW">
                <a:solidFill>
                  <a:schemeClr val="tx2"/>
                </a:solidFill>
              </a:rPr>
              <a:t> </a:t>
            </a:r>
            <a:r>
              <a:rPr lang="en-US" altLang="zh-TW" u="sng">
                <a:solidFill>
                  <a:schemeClr val="hlink"/>
                </a:solidFill>
              </a:rPr>
              <a:t>addition</a:t>
            </a:r>
            <a:r>
              <a:rPr lang="en-US" altLang="zh-TW">
                <a:solidFill>
                  <a:schemeClr val="tx2"/>
                </a:solidFill>
              </a:rPr>
              <a:t> instead of </a:t>
            </a:r>
            <a:r>
              <a:rPr lang="en-US" altLang="zh-TW" u="sng">
                <a:solidFill>
                  <a:schemeClr val="hlink"/>
                </a:solidFill>
              </a:rPr>
              <a:t>multiplication</a:t>
            </a:r>
            <a:r>
              <a:rPr lang="en-US" altLang="zh-TW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4820" name="Picture 11" descr="make_pss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863725"/>
            <a:ext cx="3552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2" descr="make_pssm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1557338"/>
            <a:ext cx="356076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AutoShape 13"/>
          <p:cNvSpPr>
            <a:spLocks noChangeArrowheads="1"/>
          </p:cNvSpPr>
          <p:nvPr/>
        </p:nvSpPr>
        <p:spPr bwMode="auto">
          <a:xfrm>
            <a:off x="4402138" y="2855913"/>
            <a:ext cx="617537" cy="331787"/>
          </a:xfrm>
          <a:prstGeom prst="rightArrow">
            <a:avLst>
              <a:gd name="adj1" fmla="val 50000"/>
              <a:gd name="adj2" fmla="val 465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3881438" y="2289175"/>
            <a:ext cx="162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log2(odds)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Scoring Segments of Proteins</a:t>
            </a:r>
          </a:p>
        </p:txBody>
      </p:sp>
      <p:pic>
        <p:nvPicPr>
          <p:cNvPr id="35843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0"/>
          <a:stretch>
            <a:fillRect/>
          </a:stretch>
        </p:blipFill>
        <p:spPr>
          <a:xfrm>
            <a:off x="649288" y="1295400"/>
            <a:ext cx="7954962" cy="54260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975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chemeClr val="hlink"/>
                </a:solidFill>
              </a:rPr>
              <a:t>Iterative</a:t>
            </a:r>
            <a:r>
              <a:rPr lang="en-US" altLang="zh-TW" sz="4000" smtClean="0"/>
              <a:t> Database Search </a:t>
            </a:r>
            <a:br>
              <a:rPr lang="en-US" altLang="zh-TW" sz="4000" smtClean="0"/>
            </a:br>
            <a:r>
              <a:rPr lang="en-US" altLang="zh-TW" sz="4000" smtClean="0"/>
              <a:t>Using PSSM </a:t>
            </a:r>
            <a:r>
              <a:rPr kumimoji="0" lang="en-US" altLang="zh-TW" sz="4000" smtClean="0"/>
              <a:t>(</a:t>
            </a:r>
            <a:r>
              <a:rPr kumimoji="0" lang="en-US" altLang="zh-TW" sz="2000" smtClean="0">
                <a:hlinkClick r:id="rId2"/>
              </a:rPr>
              <a:t>http://www.ncbi.nlm.nih.gov/blast/</a:t>
            </a:r>
            <a:r>
              <a:rPr kumimoji="0" lang="en-US" altLang="zh-TW" sz="4000" smtClean="0"/>
              <a:t>)</a:t>
            </a:r>
          </a:p>
        </p:txBody>
      </p:sp>
      <p:pic>
        <p:nvPicPr>
          <p:cNvPr id="3686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268413"/>
            <a:ext cx="8207375" cy="5519737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6868" name="AutoShape 7"/>
          <p:cNvSpPr>
            <a:spLocks noChangeArrowheads="1"/>
          </p:cNvSpPr>
          <p:nvPr/>
        </p:nvSpPr>
        <p:spPr bwMode="auto">
          <a:xfrm>
            <a:off x="6372225" y="3573463"/>
            <a:ext cx="1008063" cy="360362"/>
          </a:xfrm>
          <a:prstGeom prst="leftArrow">
            <a:avLst>
              <a:gd name="adj1" fmla="val 50000"/>
              <a:gd name="adj2" fmla="val 6993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solidFill>
                  <a:schemeClr val="hlink"/>
                </a:solidFill>
              </a:rPr>
              <a:t>Iterative</a:t>
            </a:r>
            <a:r>
              <a:rPr lang="en-US" altLang="zh-TW" sz="4000" smtClean="0"/>
              <a:t> Database Search </a:t>
            </a:r>
            <a:br>
              <a:rPr lang="en-US" altLang="zh-TW" sz="4000" smtClean="0"/>
            </a:br>
            <a:r>
              <a:rPr lang="en-US" altLang="zh-TW" sz="4000" smtClean="0"/>
              <a:t>Using PSSM </a:t>
            </a:r>
            <a:r>
              <a:rPr kumimoji="0" lang="en-US" altLang="zh-TW" sz="4000" smtClean="0"/>
              <a:t>(Cont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z="4000" smtClean="0"/>
              <a:t>d)</a:t>
            </a:r>
          </a:p>
        </p:txBody>
      </p:sp>
      <p:pic>
        <p:nvPicPr>
          <p:cNvPr id="37891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13161" r="3995"/>
          <a:stretch>
            <a:fillRect/>
          </a:stretch>
        </p:blipFill>
        <p:spPr>
          <a:xfrm>
            <a:off x="309563" y="1250950"/>
            <a:ext cx="3830637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4500563" y="1379538"/>
            <a:ext cx="44640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PSI- BLAST </a:t>
            </a:r>
            <a:br>
              <a:rPr lang="en-US" altLang="zh-TW" sz="2800"/>
            </a:br>
            <a:r>
              <a:rPr lang="en-US" altLang="zh-TW" sz="2800"/>
              <a:t>(position specific iterated)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 &amp; PHI-BLAST </a:t>
            </a:r>
            <a:br>
              <a:rPr lang="en-US" altLang="zh-TW" sz="2800"/>
            </a:br>
            <a:r>
              <a:rPr lang="en-US" altLang="zh-TW" sz="2800"/>
              <a:t>(pattern hit initiated)</a:t>
            </a:r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395288" y="5648325"/>
            <a:ext cx="3671887" cy="10937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684213" y="1989138"/>
            <a:ext cx="3384550" cy="5762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14"/>
          <p:cNvSpPr>
            <a:spLocks noChangeArrowheads="1"/>
          </p:cNvSpPr>
          <p:nvPr/>
        </p:nvSpPr>
        <p:spPr bwMode="auto">
          <a:xfrm>
            <a:off x="401638" y="4894263"/>
            <a:ext cx="2397125" cy="2460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7896" name="Picture 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125" y="3254375"/>
            <a:ext cx="4714875" cy="347662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4605338" y="4767263"/>
            <a:ext cx="2613025" cy="2968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8" name="Rectangle 21"/>
          <p:cNvSpPr>
            <a:spLocks noChangeArrowheads="1"/>
          </p:cNvSpPr>
          <p:nvPr/>
        </p:nvSpPr>
        <p:spPr bwMode="auto">
          <a:xfrm>
            <a:off x="4630738" y="5707063"/>
            <a:ext cx="3476625" cy="2587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9" name="Rectangle 22"/>
          <p:cNvSpPr>
            <a:spLocks noChangeArrowheads="1"/>
          </p:cNvSpPr>
          <p:nvPr/>
        </p:nvSpPr>
        <p:spPr bwMode="auto">
          <a:xfrm>
            <a:off x="4465638" y="6443663"/>
            <a:ext cx="568325" cy="2619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0" name="Rectangle 23"/>
          <p:cNvSpPr>
            <a:spLocks noChangeArrowheads="1"/>
          </p:cNvSpPr>
          <p:nvPr/>
        </p:nvSpPr>
        <p:spPr bwMode="auto">
          <a:xfrm>
            <a:off x="681038" y="5364163"/>
            <a:ext cx="2397125" cy="2460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US" altLang="zh-TW" smtClean="0"/>
              <a:t>PSI-BLAST</a:t>
            </a:r>
          </a:p>
        </p:txBody>
      </p:sp>
      <p:sp>
        <p:nvSpPr>
          <p:cNvPr id="38915" name="Rectangle 11"/>
          <p:cNvSpPr>
            <a:spLocks noChangeArrowheads="1"/>
          </p:cNvSpPr>
          <p:nvPr/>
        </p:nvSpPr>
        <p:spPr bwMode="auto">
          <a:xfrm>
            <a:off x="468313" y="1557338"/>
            <a:ext cx="6838950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/>
              <a:t>Position-specific iterated</a:t>
            </a:r>
          </a:p>
        </p:txBody>
      </p:sp>
      <p:sp>
        <p:nvSpPr>
          <p:cNvPr id="38916" name="Rectangle 12"/>
          <p:cNvSpPr>
            <a:spLocks noChangeArrowheads="1"/>
          </p:cNvSpPr>
          <p:nvPr/>
        </p:nvSpPr>
        <p:spPr bwMode="auto">
          <a:xfrm>
            <a:off x="468313" y="2259013"/>
            <a:ext cx="835025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Runs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標楷體" pitchFamily="65" charset="-120"/>
              </a:rPr>
              <a:t>one round of gapped-BLAST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, and</a:t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then builds a PSSM</a:t>
            </a:r>
            <a:endParaRPr lang="en-US" altLang="zh-TW" sz="2800" u="sng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38917" name="Rectangle 13"/>
          <p:cNvSpPr>
            <a:spLocks noChangeArrowheads="1"/>
          </p:cNvSpPr>
          <p:nvPr/>
        </p:nvSpPr>
        <p:spPr bwMode="auto">
          <a:xfrm>
            <a:off x="484188" y="3436938"/>
            <a:ext cx="835025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The PSSM is used as the input for the </a:t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標楷體" pitchFamily="65" charset="-120"/>
              </a:rPr>
              <a:t>following rounds of BLAST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/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 sz="2800">
                <a:latin typeface="Times New Roman" panose="02020603050405020304" pitchFamily="18" charset="0"/>
                <a:ea typeface="標楷體" pitchFamily="65" charset="-120"/>
              </a:rPr>
              <a:t>- a new BLAST search is performed </a:t>
            </a:r>
            <a:r>
              <a:rPr lang="en-US" altLang="zh-TW" sz="28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rPr>
              <a:t>using this matrix </a:t>
            </a:r>
            <a:br>
              <a:rPr lang="en-US" altLang="zh-TW" sz="28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 sz="28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rPr>
              <a:t>   instead of BLOSUM62</a:t>
            </a:r>
          </a:p>
        </p:txBody>
      </p:sp>
      <p:sp>
        <p:nvSpPr>
          <p:cNvPr id="38918" name="Rectangle 14"/>
          <p:cNvSpPr>
            <a:spLocks noChangeArrowheads="1"/>
          </p:cNvSpPr>
          <p:nvPr/>
        </p:nvSpPr>
        <p:spPr bwMode="auto">
          <a:xfrm>
            <a:off x="471488" y="5453063"/>
            <a:ext cx="835025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Reference: </a:t>
            </a:r>
            <a:r>
              <a:rPr lang="en-US" altLang="zh-TW" sz="1800">
                <a:latin typeface="Times New Roman" panose="02020603050405020304" pitchFamily="18" charset="0"/>
                <a:ea typeface="標楷體" pitchFamily="65" charset="-120"/>
              </a:rPr>
              <a:t>Altschul </a:t>
            </a:r>
            <a:r>
              <a:rPr lang="en-US" altLang="zh-TW" sz="1800" i="1">
                <a:latin typeface="Times New Roman" panose="02020603050405020304" pitchFamily="18" charset="0"/>
                <a:ea typeface="標楷體" pitchFamily="65" charset="-120"/>
              </a:rPr>
              <a:t>et al</a:t>
            </a:r>
            <a:r>
              <a:rPr lang="en-US" altLang="zh-TW" sz="1800">
                <a:latin typeface="Times New Roman" panose="02020603050405020304" pitchFamily="18" charset="0"/>
                <a:ea typeface="標楷體" pitchFamily="65" charset="-120"/>
              </a:rPr>
              <a:t> (1997) Nucleic Acids Research 25(17):3389-3402.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US" altLang="zh-TW" smtClean="0"/>
              <a:t>Steps in PSI-BLAST</a:t>
            </a:r>
          </a:p>
        </p:txBody>
      </p:sp>
      <p:sp>
        <p:nvSpPr>
          <p:cNvPr id="39939" name="Text Box 7"/>
          <p:cNvSpPr txBox="1">
            <a:spLocks noChangeArrowheads="1"/>
          </p:cNvSpPr>
          <p:nvPr/>
        </p:nvSpPr>
        <p:spPr bwMode="auto">
          <a:xfrm>
            <a:off x="1004888" y="2857500"/>
            <a:ext cx="1905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Gapped blast</a:t>
            </a:r>
          </a:p>
        </p:txBody>
      </p:sp>
      <p:sp>
        <p:nvSpPr>
          <p:cNvPr id="39940" name="Text Box 8"/>
          <p:cNvSpPr txBox="1">
            <a:spLocks noChangeArrowheads="1"/>
          </p:cNvSpPr>
          <p:nvPr/>
        </p:nvSpPr>
        <p:spPr bwMode="auto">
          <a:xfrm>
            <a:off x="395288" y="3924300"/>
            <a:ext cx="31242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MSA of significant hits</a:t>
            </a:r>
          </a:p>
        </p:txBody>
      </p: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547688" y="4914900"/>
            <a:ext cx="2819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Make </a:t>
            </a:r>
            <a:r>
              <a:rPr lang="en-US" altLang="zh-TW" sz="2000">
                <a:solidFill>
                  <a:srgbClr val="FF0000"/>
                </a:solidFill>
                <a:latin typeface="Verdana" panose="020B0604030504040204" pitchFamily="34" charset="0"/>
              </a:rPr>
              <a:t>profile</a:t>
            </a:r>
            <a:r>
              <a:rPr lang="en-US" altLang="zh-TW" sz="2000">
                <a:latin typeface="Verdana" panose="020B0604030504040204" pitchFamily="34" charset="0"/>
              </a:rPr>
              <a:t> from alignment result</a:t>
            </a:r>
          </a:p>
        </p:txBody>
      </p:sp>
      <p:sp>
        <p:nvSpPr>
          <p:cNvPr id="39942" name="Text Box 10"/>
          <p:cNvSpPr txBox="1">
            <a:spLocks noChangeArrowheads="1"/>
          </p:cNvSpPr>
          <p:nvPr/>
        </p:nvSpPr>
        <p:spPr bwMode="auto">
          <a:xfrm>
            <a:off x="4967288" y="1714500"/>
            <a:ext cx="3751262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Use </a:t>
            </a:r>
            <a:r>
              <a:rPr lang="en-US" altLang="zh-TW" sz="2000">
                <a:solidFill>
                  <a:srgbClr val="FF0000"/>
                </a:solidFill>
                <a:latin typeface="Verdana" panose="020B0604030504040204" pitchFamily="34" charset="0"/>
              </a:rPr>
              <a:t>profile</a:t>
            </a:r>
            <a:r>
              <a:rPr lang="en-US" altLang="zh-TW" sz="2000">
                <a:latin typeface="Verdana" panose="020B0604030504040204" pitchFamily="34" charset="0"/>
              </a:rPr>
              <a:t> as query to collect more significant hits</a:t>
            </a:r>
          </a:p>
        </p:txBody>
      </p:sp>
      <p:sp>
        <p:nvSpPr>
          <p:cNvPr id="39943" name="AutoShape 11"/>
          <p:cNvSpPr>
            <a:spLocks noChangeArrowheads="1"/>
          </p:cNvSpPr>
          <p:nvPr/>
        </p:nvSpPr>
        <p:spPr bwMode="auto">
          <a:xfrm>
            <a:off x="4967288" y="3162300"/>
            <a:ext cx="3748087" cy="195103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4" name="Text Box 12"/>
          <p:cNvSpPr txBox="1">
            <a:spLocks noChangeArrowheads="1"/>
          </p:cNvSpPr>
          <p:nvPr/>
        </p:nvSpPr>
        <p:spPr bwMode="auto">
          <a:xfrm>
            <a:off x="5481638" y="3619500"/>
            <a:ext cx="2719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  <a:latin typeface="Verdana" panose="020B0604030504040204" pitchFamily="34" charset="0"/>
              </a:rPr>
              <a:t>Convergence?</a:t>
            </a:r>
          </a:p>
          <a:p>
            <a:pPr eaLnBrk="1" hangingPunct="1"/>
            <a:r>
              <a:rPr lang="en-US" altLang="zh-TW" sz="2000">
                <a:solidFill>
                  <a:schemeClr val="tx2"/>
                </a:solidFill>
                <a:latin typeface="Verdana" panose="020B0604030504040204" pitchFamily="34" charset="0"/>
              </a:rPr>
              <a:t>(No new significant</a:t>
            </a:r>
          </a:p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Verdana" panose="020B0604030504040204" pitchFamily="34" charset="0"/>
              </a:rPr>
              <a:t> hits anymore)</a:t>
            </a:r>
          </a:p>
        </p:txBody>
      </p:sp>
      <p:sp>
        <p:nvSpPr>
          <p:cNvPr id="39945" name="Oval 13"/>
          <p:cNvSpPr>
            <a:spLocks noChangeArrowheads="1"/>
          </p:cNvSpPr>
          <p:nvPr/>
        </p:nvSpPr>
        <p:spPr bwMode="auto">
          <a:xfrm>
            <a:off x="6464300" y="5703888"/>
            <a:ext cx="754063" cy="730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6" name="Text Box 14"/>
          <p:cNvSpPr txBox="1">
            <a:spLocks noChangeArrowheads="1"/>
          </p:cNvSpPr>
          <p:nvPr/>
        </p:nvSpPr>
        <p:spPr bwMode="auto">
          <a:xfrm>
            <a:off x="6496050" y="5872163"/>
            <a:ext cx="72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stop</a:t>
            </a:r>
          </a:p>
        </p:txBody>
      </p:sp>
      <p:cxnSp>
        <p:nvCxnSpPr>
          <p:cNvPr id="39947" name="AutoShape 15"/>
          <p:cNvCxnSpPr>
            <a:cxnSpLocks noChangeShapeType="1"/>
          </p:cNvCxnSpPr>
          <p:nvPr/>
        </p:nvCxnSpPr>
        <p:spPr bwMode="auto">
          <a:xfrm rot="10800000">
            <a:off x="3509963" y="4138613"/>
            <a:ext cx="1476375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8" name="AutoShape 16"/>
          <p:cNvCxnSpPr>
            <a:cxnSpLocks noChangeShapeType="1"/>
            <a:stCxn id="39939" idx="2"/>
            <a:endCxn id="39940" idx="0"/>
          </p:cNvCxnSpPr>
          <p:nvPr/>
        </p:nvCxnSpPr>
        <p:spPr bwMode="auto">
          <a:xfrm>
            <a:off x="1957388" y="3267075"/>
            <a:ext cx="0" cy="657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AutoShape 17"/>
          <p:cNvCxnSpPr>
            <a:cxnSpLocks noChangeShapeType="1"/>
            <a:stCxn id="39940" idx="2"/>
            <a:endCxn id="39941" idx="0"/>
          </p:cNvCxnSpPr>
          <p:nvPr/>
        </p:nvCxnSpPr>
        <p:spPr bwMode="auto">
          <a:xfrm>
            <a:off x="1957388" y="4333875"/>
            <a:ext cx="0" cy="5810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0" name="AutoShape 18"/>
          <p:cNvCxnSpPr>
            <a:cxnSpLocks noChangeShapeType="1"/>
            <a:stCxn id="39941" idx="2"/>
            <a:endCxn id="39942" idx="1"/>
          </p:cNvCxnSpPr>
          <p:nvPr/>
        </p:nvCxnSpPr>
        <p:spPr bwMode="auto">
          <a:xfrm rot="5400000" flipH="1" flipV="1">
            <a:off x="1683544" y="2345532"/>
            <a:ext cx="3557587" cy="3009900"/>
          </a:xfrm>
          <a:prstGeom prst="bentConnector4">
            <a:avLst>
              <a:gd name="adj1" fmla="val -6426"/>
              <a:gd name="adj2" fmla="val 73417"/>
            </a:avLst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1" name="Text Box 19"/>
          <p:cNvSpPr txBox="1">
            <a:spLocks noChangeArrowheads="1"/>
          </p:cNvSpPr>
          <p:nvPr/>
        </p:nvSpPr>
        <p:spPr bwMode="auto">
          <a:xfrm>
            <a:off x="4510088" y="3779838"/>
            <a:ext cx="52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No</a:t>
            </a:r>
          </a:p>
        </p:txBody>
      </p:sp>
      <p:sp>
        <p:nvSpPr>
          <p:cNvPr id="39952" name="Text Box 20"/>
          <p:cNvSpPr txBox="1">
            <a:spLocks noChangeArrowheads="1"/>
          </p:cNvSpPr>
          <p:nvPr/>
        </p:nvSpPr>
        <p:spPr bwMode="auto">
          <a:xfrm>
            <a:off x="6796088" y="507523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Yes</a:t>
            </a:r>
          </a:p>
        </p:txBody>
      </p:sp>
      <p:cxnSp>
        <p:nvCxnSpPr>
          <p:cNvPr id="39953" name="AutoShape 21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 flipH="1">
            <a:off x="6842125" y="2428875"/>
            <a:ext cx="1588" cy="7334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AutoShape 22"/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6842125" y="5113338"/>
            <a:ext cx="0" cy="590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 Box 23"/>
          <p:cNvSpPr txBox="1">
            <a:spLocks noChangeArrowheads="1"/>
          </p:cNvSpPr>
          <p:nvPr/>
        </p:nvSpPr>
        <p:spPr bwMode="auto">
          <a:xfrm>
            <a:off x="700088" y="17907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latin typeface="Verdana" panose="020B0604030504040204" pitchFamily="34" charset="0"/>
                <a:ea typeface="標楷體" pitchFamily="65" charset="-120"/>
              </a:rPr>
              <a:t>Query sequence</a:t>
            </a:r>
          </a:p>
        </p:txBody>
      </p:sp>
      <p:cxnSp>
        <p:nvCxnSpPr>
          <p:cNvPr id="39956" name="AutoShape 24"/>
          <p:cNvCxnSpPr>
            <a:cxnSpLocks noChangeShapeType="1"/>
            <a:stCxn id="39955" idx="2"/>
            <a:endCxn id="39939" idx="0"/>
          </p:cNvCxnSpPr>
          <p:nvPr/>
        </p:nvCxnSpPr>
        <p:spPr bwMode="auto">
          <a:xfrm>
            <a:off x="1957388" y="2187575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fr-FR" altLang="en-US" smtClean="0"/>
              <a:t>PSI-BLAST E-values</a:t>
            </a:r>
            <a:endParaRPr lang="en-US" altLang="zh-TW" smtClean="0"/>
          </a:p>
        </p:txBody>
      </p:sp>
      <p:sp>
        <p:nvSpPr>
          <p:cNvPr id="40963" name="Rectangle 21"/>
          <p:cNvSpPr>
            <a:spLocks noChangeArrowheads="1"/>
          </p:cNvSpPr>
          <p:nvPr/>
        </p:nvSpPr>
        <p:spPr bwMode="auto">
          <a:xfrm>
            <a:off x="582613" y="1376363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330" tIns="38969" rIns="79330" bIns="38969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fr-FR" altLang="en-US" sz="2700"/>
              <a:t>Two different E value settings need to be specified in the PSI-BLAST program.</a:t>
            </a:r>
            <a:r>
              <a:rPr lang="fr-FR" altLang="en-US" sz="2300"/>
              <a:t> </a:t>
            </a:r>
          </a:p>
          <a:p>
            <a:pPr lvl="1" eaLnBrk="1" hangingPunct="1"/>
            <a:r>
              <a:rPr lang="fr-FR" altLang="en-US" sz="2300"/>
              <a:t>The first of these (</a:t>
            </a:r>
            <a:r>
              <a:rPr lang="fr-FR" altLang="en-US" sz="2300" u="sng">
                <a:solidFill>
                  <a:schemeClr val="hlink"/>
                </a:solidFill>
              </a:rPr>
              <a:t>upper</a:t>
            </a:r>
            <a:r>
              <a:rPr lang="fr-FR" altLang="en-US" sz="2300"/>
              <a:t>) sets the threshold for the initial BLAST search. The default value is 10 as in the standard BLAST program. </a:t>
            </a:r>
          </a:p>
          <a:p>
            <a:pPr lvl="1" eaLnBrk="1" hangingPunct="1"/>
            <a:r>
              <a:rPr lang="fr-FR" altLang="en-US" sz="2300"/>
              <a:t>The second E value (</a:t>
            </a:r>
            <a:r>
              <a:rPr lang="fr-FR" altLang="en-US" sz="2300" u="sng">
                <a:solidFill>
                  <a:schemeClr val="hlink"/>
                </a:solidFill>
              </a:rPr>
              <a:t>lower</a:t>
            </a:r>
            <a:r>
              <a:rPr lang="fr-FR" altLang="en-US" sz="2300"/>
              <a:t>) is the threshold value for inclusion in the position specific matrix used for PSI-BLAST iterations. The default setting is 0.00</a:t>
            </a:r>
            <a:r>
              <a:rPr lang="fr-FR" altLang="zh-TW" sz="2300"/>
              <a:t>5</a:t>
            </a:r>
            <a:r>
              <a:rPr lang="fr-FR" altLang="en-US" sz="2300"/>
              <a:t>. </a:t>
            </a:r>
          </a:p>
          <a:p>
            <a:pPr eaLnBrk="1" hangingPunct="1">
              <a:buClr>
                <a:schemeClr val="tx2"/>
              </a:buClr>
            </a:pPr>
            <a:r>
              <a:rPr lang="fr-FR" altLang="en-US" sz="2700"/>
              <a:t>The E values specified allow the user to see (and selectively, based on prior knowledge, include) all of the BLAST hits up to E=10; but to automatically include only those hits exceeding a relatively rigorous E value threshold of 0.00</a:t>
            </a:r>
            <a:r>
              <a:rPr lang="fr-FR" altLang="zh-TW" sz="2700"/>
              <a:t>5</a:t>
            </a:r>
            <a:r>
              <a:rPr lang="fr-FR" altLang="en-US" sz="27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US" altLang="zh-TW" smtClean="0"/>
              <a:t>Iteration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685800" y="1603375"/>
            <a:ext cx="782955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/>
              <a:t>PSI-BLAST continues until no new proteins with E-value of less than 0.005 are found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685800" y="3267075"/>
            <a:ext cx="7794625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標楷體" pitchFamily="65" charset="-120"/>
              </a:rPr>
              <a:t>Adds the new sequences in each round to the PSSM</a:t>
            </a:r>
            <a:endParaRPr lang="en-US" altLang="zh-TW" u="sng">
              <a:ea typeface="標楷體" pitchFamily="65" charset="-120"/>
            </a:endParaRP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701675" y="4445000"/>
            <a:ext cx="7553325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標楷體" pitchFamily="65" charset="-120"/>
              </a:rPr>
              <a:t>User </a:t>
            </a:r>
            <a:r>
              <a:rPr lang="en-US" altLang="zh-TW">
                <a:solidFill>
                  <a:schemeClr val="hlink"/>
                </a:solidFill>
                <a:ea typeface="標楷體" pitchFamily="65" charset="-120"/>
              </a:rPr>
              <a:t>has the choice to manually edit</a:t>
            </a:r>
            <a:r>
              <a:rPr lang="en-US" altLang="zh-TW">
                <a:ea typeface="標楷體" pitchFamily="65" charset="-120"/>
              </a:rPr>
              <a:t> (force sequences in or out) the input to the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GB" altLang="en-US" smtClean="0"/>
              <a:t>Why (not) PSI-BLAST</a:t>
            </a:r>
            <a:r>
              <a:rPr lang="en-GB" altLang="zh-TW" smtClean="0"/>
              <a:t>?</a:t>
            </a:r>
            <a:endParaRPr lang="en-US" altLang="zh-TW" smtClean="0"/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373063" y="1525588"/>
            <a:ext cx="8537575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74650" indent="-374650" defTabSz="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815975" indent="-315913" defTabSz="44926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257300" indent="-249238" defTabSz="44926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760538" indent="-249238" defTabSz="44926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265363" indent="-250825" defTabSz="4492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7225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31797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6369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40941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GB" altLang="en-US"/>
              <a:t>If the sequences used to construct the Position Specific Scoring Matrices (PSSMs) are </a:t>
            </a:r>
            <a:r>
              <a:rPr lang="en-GB" altLang="en-US">
                <a:solidFill>
                  <a:schemeClr val="hlink"/>
                </a:solidFill>
              </a:rPr>
              <a:t>all homologous</a:t>
            </a:r>
            <a:r>
              <a:rPr lang="en-GB" altLang="en-US"/>
              <a:t>, the sensitivity at a given specificity </a:t>
            </a:r>
            <a:r>
              <a:rPr lang="en-GB" altLang="en-US">
                <a:solidFill>
                  <a:schemeClr val="hlink"/>
                </a:solidFill>
              </a:rPr>
              <a:t>improves significantly</a:t>
            </a:r>
            <a:r>
              <a:rPr lang="en-GB" altLang="en-US"/>
              <a:t>.</a:t>
            </a:r>
            <a:r>
              <a:rPr lang="en-GB" altLang="zh-TW"/>
              <a:t/>
            </a:r>
            <a:br>
              <a:rPr lang="en-GB" altLang="zh-TW"/>
            </a:br>
            <a:endParaRPr lang="en-GB" altLang="en-US" sz="2000"/>
          </a:p>
          <a:p>
            <a:pPr eaLnBrk="1" hangingPunct="1"/>
            <a:r>
              <a:rPr lang="en-GB" altLang="en-US"/>
              <a:t>However, if </a:t>
            </a:r>
            <a:r>
              <a:rPr lang="en-GB" altLang="en-US">
                <a:solidFill>
                  <a:schemeClr val="hlink"/>
                </a:solidFill>
              </a:rPr>
              <a:t>non-homologous</a:t>
            </a:r>
            <a:r>
              <a:rPr lang="en-GB" altLang="en-US"/>
              <a:t> sequences are </a:t>
            </a:r>
            <a:r>
              <a:rPr lang="en-GB" altLang="zh-TW"/>
              <a:t/>
            </a:r>
            <a:br>
              <a:rPr lang="en-GB" altLang="zh-TW"/>
            </a:br>
            <a:r>
              <a:rPr lang="en-GB" altLang="en-US"/>
              <a:t>included in the PSSMs, they are “corrupted.” </a:t>
            </a:r>
            <a:r>
              <a:rPr lang="en-GB" altLang="zh-TW"/>
              <a:t/>
            </a:r>
            <a:br>
              <a:rPr lang="en-GB" altLang="zh-TW"/>
            </a:br>
            <a:r>
              <a:rPr lang="en-GB" altLang="en-US"/>
              <a:t>Then they pull in more non-homologous sequences, and </a:t>
            </a:r>
            <a:r>
              <a:rPr lang="en-GB" altLang="en-US">
                <a:solidFill>
                  <a:schemeClr val="hlink"/>
                </a:solidFill>
              </a:rPr>
              <a:t>become worse</a:t>
            </a:r>
            <a:r>
              <a:rPr lang="en-GB" altLang="en-US"/>
              <a:t> than generic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Motif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353425" cy="483711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subsequence (substring) that occurs in multiple sequences with a biological importance. The </a:t>
            </a:r>
            <a:r>
              <a:rPr lang="en-US" altLang="zh-TW" sz="2800" smtClean="0">
                <a:latin typeface="Times New Roman" panose="02020603050405020304" pitchFamily="18" charset="0"/>
              </a:rPr>
              <a:t>“</a:t>
            </a:r>
            <a:r>
              <a:rPr lang="en-US" altLang="zh-TW" sz="2800" smtClean="0"/>
              <a:t>biological object</a:t>
            </a:r>
            <a:r>
              <a:rPr lang="en-US" altLang="zh-TW" sz="2800" smtClean="0">
                <a:latin typeface="Times New Roman" panose="02020603050405020304" pitchFamily="18" charset="0"/>
              </a:rPr>
              <a:t>”</a:t>
            </a:r>
            <a:r>
              <a:rPr lang="en-US" altLang="zh-TW" sz="2800" smtClean="0"/>
              <a:t> that is approximated by a </a:t>
            </a:r>
            <a:r>
              <a:rPr lang="en-US" altLang="zh-TW" sz="2800" smtClean="0">
                <a:solidFill>
                  <a:schemeClr val="hlink"/>
                </a:solidFill>
              </a:rPr>
              <a:t>pattern</a:t>
            </a:r>
            <a:r>
              <a:rPr lang="en-US" altLang="zh-TW" sz="2800" smtClean="0"/>
              <a:t> or </a:t>
            </a:r>
            <a:r>
              <a:rPr lang="en-US" altLang="zh-TW" sz="2800" smtClean="0">
                <a:solidFill>
                  <a:schemeClr val="hlink"/>
                </a:solidFill>
              </a:rPr>
              <a:t>profile</a:t>
            </a:r>
            <a:r>
              <a:rPr lang="en-US" altLang="zh-TW" sz="2800" smtClean="0"/>
              <a:t>. </a:t>
            </a:r>
          </a:p>
          <a:p>
            <a:pPr lvl="1" eaLnBrk="1" hangingPunct="1"/>
            <a:r>
              <a:rPr lang="en-US" altLang="zh-TW" sz="2400" smtClean="0"/>
              <a:t>Enzyme catalytic sites</a:t>
            </a:r>
          </a:p>
          <a:p>
            <a:pPr lvl="1" eaLnBrk="1" hangingPunct="1"/>
            <a:r>
              <a:rPr lang="en-US" altLang="zh-TW" sz="2400" smtClean="0"/>
              <a:t>Prosthetic group attachment sites (e.g. haem, </a:t>
            </a:r>
            <a:br>
              <a:rPr lang="en-US" altLang="zh-TW" sz="2400" smtClean="0"/>
            </a:br>
            <a:r>
              <a:rPr lang="en-US" altLang="zh-TW" sz="2400" smtClean="0"/>
              <a:t>pyridoxal phosphate, biotin, etc.)</a:t>
            </a:r>
          </a:p>
          <a:p>
            <a:pPr lvl="1" eaLnBrk="1" hangingPunct="1"/>
            <a:r>
              <a:rPr lang="en-US" altLang="zh-TW" sz="2400" smtClean="0"/>
              <a:t>Ion binding residues</a:t>
            </a:r>
          </a:p>
          <a:p>
            <a:pPr lvl="1" eaLnBrk="1" hangingPunct="1"/>
            <a:r>
              <a:rPr lang="en-US" altLang="zh-TW" sz="2400" smtClean="0"/>
              <a:t>Cysteines involved in disulfide bonds</a:t>
            </a:r>
          </a:p>
          <a:p>
            <a:pPr lvl="1" eaLnBrk="1" hangingPunct="1"/>
            <a:r>
              <a:rPr lang="en-US" altLang="zh-TW" sz="2400" smtClean="0"/>
              <a:t>Small molecule or protein binding regions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64400" y="4365625"/>
            <a:ext cx="1608138" cy="18002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</a:t>
            </a:r>
            <a:r>
              <a:rPr lang="en-GB" altLang="zh-TW" smtClean="0"/>
              <a:t>U</a:t>
            </a:r>
            <a:r>
              <a:rPr lang="en-GB" altLang="en-US" smtClean="0"/>
              <a:t>se PSI</a:t>
            </a:r>
            <a:r>
              <a:rPr lang="en-GB" altLang="zh-TW" smtClean="0"/>
              <a:t>-</a:t>
            </a:r>
            <a:r>
              <a:rPr lang="en-GB" altLang="en-US" smtClean="0"/>
              <a:t>BLAST</a:t>
            </a:r>
            <a:endParaRPr lang="en-US" altLang="zh-TW" smtClean="0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88938" y="1430338"/>
            <a:ext cx="8501062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74650" indent="-374650" defTabSz="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815975" indent="-315913" defTabSz="44926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257300" indent="-249238" defTabSz="44926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760538" indent="-249238" defTabSz="44926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265363" indent="-250825" defTabSz="4492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7225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31797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6369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40941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GB" altLang="en-US"/>
              <a:t>Set initial thresholds high.  Inspect each iteration's result for suspicious sequences.</a:t>
            </a:r>
          </a:p>
          <a:p>
            <a:pPr eaLnBrk="1" hangingPunct="1"/>
            <a:r>
              <a:rPr lang="en-GB" altLang="en-US"/>
              <a:t>Do several iterations (</a:t>
            </a:r>
            <a:r>
              <a:rPr lang="en-GB" altLang="en-US">
                <a:solidFill>
                  <a:schemeClr val="hlink"/>
                </a:solidFill>
              </a:rPr>
              <a:t>~5</a:t>
            </a:r>
            <a:r>
              <a:rPr lang="en-GB" altLang="en-US"/>
              <a:t>), or until no new sequences are found</a:t>
            </a:r>
          </a:p>
          <a:p>
            <a:pPr eaLnBrk="1" hangingPunct="1"/>
            <a:r>
              <a:rPr lang="en-GB" altLang="en-US"/>
              <a:t>Even if only looking for a small set of sequences, make the initial search very broad </a:t>
            </a:r>
          </a:p>
          <a:p>
            <a:pPr lvl="1" eaLnBrk="1" hangingPunct="1"/>
            <a:r>
              <a:rPr lang="en-GB" altLang="en-US"/>
              <a:t>First, us</a:t>
            </a:r>
            <a:r>
              <a:rPr lang="en-GB" altLang="zh-TW"/>
              <a:t>e</a:t>
            </a:r>
            <a:r>
              <a:rPr lang="en-GB" altLang="en-US"/>
              <a:t> NR with up to 5 iterations to set PSSM</a:t>
            </a:r>
          </a:p>
          <a:p>
            <a:pPr lvl="1" eaLnBrk="1" hangingPunct="1"/>
            <a:r>
              <a:rPr lang="en-GB" altLang="en-US"/>
              <a:t>Then use that PSSM to search in restricted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GB" altLang="en-US" smtClean="0"/>
              <a:t>PSI-BLAST </a:t>
            </a:r>
            <a:r>
              <a:rPr lang="en-GB" altLang="zh-TW" smtClean="0"/>
              <a:t>C</a:t>
            </a:r>
            <a:r>
              <a:rPr lang="en-GB" altLang="en-US" smtClean="0"/>
              <a:t>aveats</a:t>
            </a:r>
            <a:endParaRPr lang="en-US" altLang="zh-TW" smtClean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73063" y="1473200"/>
            <a:ext cx="8450262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74650" indent="-374650" defTabSz="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815975" indent="-315913" defTabSz="44926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257300" indent="-249238" defTabSz="44926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760538" indent="-249238" defTabSz="44926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265363" indent="-250825" defTabSz="4492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7225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31797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6369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40941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GB" altLang="en-US"/>
              <a:t>Increased ability to find distant homologues</a:t>
            </a:r>
          </a:p>
          <a:p>
            <a:pPr eaLnBrk="1" hangingPunct="1"/>
            <a:r>
              <a:rPr lang="en-GB" altLang="en-US"/>
              <a:t>Cost of additional required care to prevent non-homologous sequences from being included in the PSSM calculation.</a:t>
            </a:r>
          </a:p>
          <a:p>
            <a:pPr lvl="1" eaLnBrk="1" hangingPunct="1"/>
            <a:r>
              <a:rPr lang="en-GB" altLang="en-US">
                <a:solidFill>
                  <a:schemeClr val="hlink"/>
                </a:solidFill>
              </a:rPr>
              <a:t>When in doubt, leave it out!</a:t>
            </a:r>
          </a:p>
          <a:p>
            <a:pPr lvl="1" eaLnBrk="1" hangingPunct="1"/>
            <a:r>
              <a:rPr lang="en-GB" altLang="en-US">
                <a:solidFill>
                  <a:schemeClr val="hlink"/>
                </a:solidFill>
              </a:rPr>
              <a:t>Examine sequences with moderate similarity carefully.</a:t>
            </a:r>
          </a:p>
          <a:p>
            <a:pPr eaLnBrk="1" hangingPunct="1"/>
            <a:r>
              <a:rPr lang="en-GB" altLang="en-US"/>
              <a:t>Be particularly cautious about matches to sequences with highly biased amino acid content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GB" altLang="zh-TW" smtClean="0"/>
              <a:t>Example for </a:t>
            </a:r>
            <a:r>
              <a:rPr lang="en-GB" altLang="en-US" smtClean="0"/>
              <a:t>PSI-BLAST</a:t>
            </a:r>
            <a:endParaRPr lang="en-US" altLang="zh-TW" smtClean="0"/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60325" y="1231900"/>
            <a:ext cx="8870950" cy="5080000"/>
            <a:chOff x="0" y="790"/>
            <a:chExt cx="6480" cy="3200"/>
          </a:xfrm>
        </p:grpSpPr>
        <p:pic>
          <p:nvPicPr>
            <p:cNvPr id="4609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" t="10071" r="2875" b="6714"/>
            <a:stretch>
              <a:fillRect/>
            </a:stretch>
          </p:blipFill>
          <p:spPr bwMode="auto">
            <a:xfrm>
              <a:off x="0" y="790"/>
              <a:ext cx="6480" cy="3200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1" name="Text Box 6"/>
            <p:cNvSpPr txBox="1">
              <a:spLocks noChangeArrowheads="1"/>
            </p:cNvSpPr>
            <p:nvPr/>
          </p:nvSpPr>
          <p:spPr bwMode="auto">
            <a:xfrm>
              <a:off x="911" y="1116"/>
              <a:ext cx="4874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&gt;gi|113340|sp|P03958|ADA_MOUSE ADENOSINE DEAMINASE (ADENOSINE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MAQTPAFNKPKVELHVHLDGAIKPETILYFGKKRGIALPADTVEELRNIIGMDKPLSLPGF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VIAGCREAIKRIAYEFVEMKAKEGVVYVEVRYSPHLLANSKVDPMPWNQTEGDVTPDDVVD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EQAFGIKVRSILCCMRHQPSWSLEVLELCKKYNQKTVVAMDLAGDETIEGSSLFPGHVEAY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RTVHAGEVGSPEVVREAVDILKTERVGHGYHTIEDEALYNRLLKENMHFEVCPWSSYLTGA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VRFKNDKANYSLNTDDPLIFKSTLDTDYQMTKKDMGFTEEEFKRLNINAAKSSFLPEEEKK</a:t>
              </a:r>
            </a:p>
          </p:txBody>
        </p:sp>
      </p:grpSp>
      <p:pic>
        <p:nvPicPr>
          <p:cNvPr id="14643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t="13127" r="5042" b="3053"/>
          <a:stretch>
            <a:fillRect/>
          </a:stretch>
        </p:blipFill>
        <p:spPr>
          <a:xfrm>
            <a:off x="2174875" y="1695450"/>
            <a:ext cx="6969125" cy="4616450"/>
          </a:xfrm>
          <a:noFill/>
          <a:ln cap="flat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</a:extLst>
        </p:spPr>
      </p:pic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1517650" y="5945188"/>
            <a:ext cx="485775" cy="912812"/>
          </a:xfrm>
          <a:prstGeom prst="upArrow">
            <a:avLst>
              <a:gd name="adj1" fmla="val 50000"/>
              <a:gd name="adj2" fmla="val 46977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2032000" y="3568700"/>
            <a:ext cx="1447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2" name="Oval 10"/>
          <p:cNvSpPr>
            <a:spLocks noChangeArrowheads="1"/>
          </p:cNvSpPr>
          <p:nvPr/>
        </p:nvSpPr>
        <p:spPr bwMode="auto">
          <a:xfrm>
            <a:off x="3786188" y="3416300"/>
            <a:ext cx="2894012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3" name="AutoShape 11"/>
          <p:cNvSpPr>
            <a:spLocks noChangeArrowheads="1"/>
          </p:cNvSpPr>
          <p:nvPr/>
        </p:nvSpPr>
        <p:spPr bwMode="auto">
          <a:xfrm>
            <a:off x="2017713" y="4483100"/>
            <a:ext cx="2870200" cy="406400"/>
          </a:xfrm>
          <a:prstGeom prst="wedgeRectCallout">
            <a:avLst>
              <a:gd name="adj1" fmla="val 25551"/>
              <a:gd name="adj2" fmla="val -11015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en-US" altLang="zh-TW" sz="2000">
                <a:latin typeface="Arial" panose="020B0604020202020204" pitchFamily="34" charset="0"/>
              </a:rPr>
              <a:t>e value cutoff for PSSM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5662613" y="2787650"/>
            <a:ext cx="3354387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</a:rPr>
              <a:t>Formatting Options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n-US" altLang="zh-TW" sz="1600" b="1">
                <a:solidFill>
                  <a:srgbClr val="000000"/>
                </a:solidFill>
                <a:latin typeface="Arial" panose="020B0604020202020204" pitchFamily="34" charset="0"/>
              </a:rPr>
              <a:t>Can be set after the search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n-US" altLang="zh-TW" sz="1600" b="1">
                <a:solidFill>
                  <a:srgbClr val="000000"/>
                </a:solidFill>
                <a:latin typeface="Arial" panose="020B0604020202020204" pitchFamily="34" charset="0"/>
              </a:rPr>
              <a:t>All web BLAST searches</a:t>
            </a:r>
          </a:p>
          <a:p>
            <a:pPr lvl="1">
              <a:spcBef>
                <a:spcPct val="50000"/>
              </a:spcBef>
            </a:pPr>
            <a:r>
              <a:rPr kumimoji="0" lang="en-US" altLang="zh-TW" sz="1600" b="1">
                <a:solidFill>
                  <a:srgbClr val="000000"/>
                </a:solidFill>
                <a:latin typeface="Arial" panose="020B0604020202020204" pitchFamily="34" charset="0"/>
              </a:rPr>
              <a:t> are PSI-BLAST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3" grpId="0" animBg="1" autoUpdateAnimBg="0"/>
      <p:bldP spid="1464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88913"/>
            <a:ext cx="7907338" cy="954087"/>
          </a:xfrm>
        </p:spPr>
        <p:txBody>
          <a:bodyPr/>
          <a:lstStyle/>
          <a:p>
            <a:pPr eaLnBrk="1" hangingPunct="1"/>
            <a:r>
              <a:rPr lang="en-US" altLang="en-US" smtClean="0"/>
              <a:t>PSI Results: </a:t>
            </a:r>
            <a:r>
              <a:rPr lang="en-US" altLang="en-US" smtClean="0">
                <a:solidFill>
                  <a:schemeClr val="hlink"/>
                </a:solidFill>
              </a:rPr>
              <a:t>Initial BLAST Run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710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16080" r="8400" b="20905"/>
          <a:stretch>
            <a:fillRect/>
          </a:stretch>
        </p:blipFill>
        <p:spPr bwMode="auto">
          <a:xfrm>
            <a:off x="82550" y="1374775"/>
            <a:ext cx="8907463" cy="5330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1854200" y="49276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Text Box 15"/>
          <p:cNvSpPr txBox="1">
            <a:spLocks noChangeArrowheads="1"/>
          </p:cNvSpPr>
          <p:nvPr/>
        </p:nvSpPr>
        <p:spPr bwMode="auto">
          <a:xfrm>
            <a:off x="5046663" y="6194425"/>
            <a:ext cx="3813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en-US" altLang="zh-TW" sz="1800">
                <a:solidFill>
                  <a:schemeClr val="hlink"/>
                </a:solidFill>
                <a:latin typeface="Times New Roman" panose="02020603050405020304" pitchFamily="18" charset="0"/>
              </a:rPr>
              <a:t>Same results as protein-protein BLAST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88913"/>
            <a:ext cx="7907338" cy="954087"/>
          </a:xfrm>
        </p:spPr>
        <p:txBody>
          <a:bodyPr/>
          <a:lstStyle/>
          <a:p>
            <a:pPr eaLnBrk="1" hangingPunct="1"/>
            <a:r>
              <a:rPr lang="en-US" altLang="en-US" smtClean="0"/>
              <a:t>PSI Results: </a:t>
            </a:r>
            <a:r>
              <a:rPr lang="en-US" altLang="en-US" smtClean="0">
                <a:solidFill>
                  <a:schemeClr val="hlink"/>
                </a:solidFill>
              </a:rPr>
              <a:t>First PSSM Search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16080" r="7201" b="11256"/>
          <a:stretch>
            <a:fillRect/>
          </a:stretch>
        </p:blipFill>
        <p:spPr bwMode="auto">
          <a:xfrm>
            <a:off x="106363" y="1282700"/>
            <a:ext cx="8872537" cy="54483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368300" y="3949700"/>
            <a:ext cx="8497888" cy="22193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AutoShape 8"/>
          <p:cNvSpPr>
            <a:spLocks noChangeArrowheads="1"/>
          </p:cNvSpPr>
          <p:nvPr/>
        </p:nvSpPr>
        <p:spPr bwMode="auto">
          <a:xfrm>
            <a:off x="331788" y="3014663"/>
            <a:ext cx="8556625" cy="349250"/>
          </a:xfrm>
          <a:prstGeom prst="wedgeRectCallout">
            <a:avLst>
              <a:gd name="adj1" fmla="val 8495"/>
              <a:gd name="adj2" fmla="val 269546"/>
            </a:avLst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en-US" sz="1600">
                <a:solidFill>
                  <a:schemeClr val="tx2"/>
                </a:solidFill>
                <a:latin typeface="Lucida Sans Unicode" panose="020B0602030504020204" pitchFamily="34" charset="0"/>
              </a:rPr>
              <a:t>Other purine nucleotide metabolizing enzymes not found by ordinary BLAST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88913"/>
            <a:ext cx="7907338" cy="954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Third PSSM Search:</a:t>
            </a:r>
            <a:r>
              <a:rPr lang="en-US" altLang="en-US" sz="4000" smtClean="0">
                <a:solidFill>
                  <a:srgbClr val="FFFF00"/>
                </a:solidFill>
              </a:rPr>
              <a:t> </a:t>
            </a:r>
            <a:r>
              <a:rPr lang="en-US" altLang="en-US" sz="4000" smtClean="0">
                <a:solidFill>
                  <a:schemeClr val="hlink"/>
                </a:solidFill>
              </a:rPr>
              <a:t>Convergence</a:t>
            </a:r>
            <a:endParaRPr lang="en-US" altLang="zh-TW" sz="4000" smtClean="0">
              <a:solidFill>
                <a:schemeClr val="hlink"/>
              </a:solidFill>
            </a:endParaRPr>
          </a:p>
        </p:txBody>
      </p:sp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9648" r="4800" b="14471"/>
          <a:stretch>
            <a:fillRect/>
          </a:stretch>
        </p:blipFill>
        <p:spPr bwMode="auto">
          <a:xfrm>
            <a:off x="101600" y="1350963"/>
            <a:ext cx="8890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t="53833" r="3790" b="17944"/>
          <a:stretch>
            <a:fillRect/>
          </a:stretch>
        </p:blipFill>
        <p:spPr bwMode="auto">
          <a:xfrm>
            <a:off x="323850" y="5267325"/>
            <a:ext cx="8620125" cy="328613"/>
          </a:xfrm>
          <a:prstGeom prst="rect">
            <a:avLst/>
          </a:prstGeom>
          <a:noFill/>
          <a:ln w="3175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4540250" y="3135313"/>
            <a:ext cx="4259263" cy="714375"/>
          </a:xfrm>
          <a:prstGeom prst="wedgeRectCallout">
            <a:avLst>
              <a:gd name="adj1" fmla="val 45343"/>
              <a:gd name="adj2" fmla="val 256889"/>
            </a:avLst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en-US" sz="2000">
                <a:solidFill>
                  <a:schemeClr val="tx2"/>
                </a:solidFill>
                <a:latin typeface="Lucida Sans Unicode" panose="020B0602030504020204" pitchFamily="34" charset="0"/>
              </a:rPr>
              <a:t>Just below threshold, another </a:t>
            </a:r>
          </a:p>
          <a:p>
            <a:r>
              <a:rPr kumimoji="0" lang="en-US" altLang="en-US" sz="2000">
                <a:solidFill>
                  <a:schemeClr val="tx2"/>
                </a:solidFill>
                <a:latin typeface="Lucida Sans Unicode" panose="020B0602030504020204" pitchFamily="34" charset="0"/>
              </a:rPr>
              <a:t>nucleotide metabolism enzyme</a:t>
            </a:r>
          </a:p>
        </p:txBody>
      </p:sp>
      <p:grpSp>
        <p:nvGrpSpPr>
          <p:cNvPr id="149513" name="Group 9"/>
          <p:cNvGrpSpPr>
            <a:grpSpLocks/>
          </p:cNvGrpSpPr>
          <p:nvPr/>
        </p:nvGrpSpPr>
        <p:grpSpPr bwMode="auto">
          <a:xfrm>
            <a:off x="733425" y="4656138"/>
            <a:ext cx="3106738" cy="1011237"/>
            <a:chOff x="650" y="2782"/>
            <a:chExt cx="2127" cy="660"/>
          </a:xfrm>
        </p:grpSpPr>
        <p:sp>
          <p:nvSpPr>
            <p:cNvPr id="49159" name="Oval 10"/>
            <p:cNvSpPr>
              <a:spLocks noChangeArrowheads="1"/>
            </p:cNvSpPr>
            <p:nvPr/>
          </p:nvSpPr>
          <p:spPr bwMode="auto">
            <a:xfrm>
              <a:off x="650" y="3120"/>
              <a:ext cx="310" cy="32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0" name="AutoShape 11"/>
            <p:cNvSpPr>
              <a:spLocks noChangeArrowheads="1"/>
            </p:cNvSpPr>
            <p:nvPr/>
          </p:nvSpPr>
          <p:spPr bwMode="auto">
            <a:xfrm>
              <a:off x="1036" y="2782"/>
              <a:ext cx="1741" cy="246"/>
            </a:xfrm>
            <a:prstGeom prst="wedgeRectCallout">
              <a:avLst>
                <a:gd name="adj1" fmla="val -63796"/>
                <a:gd name="adj2" fmla="val 12004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</a:rPr>
                <a:t>Check to modify PSSM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PSSM Text File</a:t>
            </a:r>
          </a:p>
        </p:txBody>
      </p:sp>
      <p:pic>
        <p:nvPicPr>
          <p:cNvPr id="50179" name="Picture 9" descr="pssmt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690688"/>
            <a:ext cx="3870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111125" y="1316038"/>
            <a:ext cx="8304213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 A PSSM matrix, that has been constructed from the search just done, </a:t>
            </a:r>
          </a:p>
          <a:p>
            <a:r>
              <a:rPr lang="en-US" altLang="zh-TW" sz="2000"/>
              <a:t>   will be displayed. This should be </a:t>
            </a:r>
            <a:br>
              <a:rPr lang="en-US" altLang="zh-TW" sz="2000"/>
            </a:br>
            <a:r>
              <a:rPr lang="en-US" altLang="zh-TW" sz="2000"/>
              <a:t>   saved as a text file (can be done as </a:t>
            </a:r>
            <a:br>
              <a:rPr lang="en-US" altLang="zh-TW" sz="2000"/>
            </a:br>
            <a:r>
              <a:rPr lang="en-US" altLang="zh-TW" sz="2000"/>
              <a:t>   a "</a:t>
            </a:r>
            <a:r>
              <a:rPr lang="en-US" altLang="zh-TW" sz="2000">
                <a:solidFill>
                  <a:schemeClr val="hlink"/>
                </a:solidFill>
              </a:rPr>
              <a:t>save as</a:t>
            </a:r>
            <a:r>
              <a:rPr lang="en-US" altLang="zh-TW" sz="2000"/>
              <a:t>" from </a:t>
            </a:r>
            <a:r>
              <a:rPr lang="en-US" altLang="zh-TW" sz="2000">
                <a:solidFill>
                  <a:schemeClr val="hlink"/>
                </a:solidFill>
              </a:rPr>
              <a:t>browser function</a:t>
            </a:r>
            <a:r>
              <a:rPr lang="en-US" altLang="zh-TW" sz="2000"/>
              <a:t>).</a:t>
            </a:r>
            <a:r>
              <a:rPr lang="en-US" altLang="zh-TW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TW" sz="1800"/>
              <a:t>   -&gt; Simply cutting and pasting the file contents </a:t>
            </a:r>
            <a:br>
              <a:rPr lang="en-US" altLang="zh-TW" sz="1800"/>
            </a:br>
            <a:r>
              <a:rPr lang="en-US" altLang="zh-TW" sz="1800"/>
              <a:t>       from the browser window will not work </a:t>
            </a:r>
            <a:br>
              <a:rPr lang="en-US" altLang="zh-TW" sz="1800"/>
            </a:br>
            <a:r>
              <a:rPr lang="en-US" altLang="zh-TW" sz="1800"/>
              <a:t>       – the file must be saved as text.</a:t>
            </a:r>
            <a:r>
              <a:rPr lang="en-US" altLang="zh-TW" sz="1800">
                <a:latin typeface="Times New Roman" panose="02020603050405020304" pitchFamily="18" charset="0"/>
              </a:rPr>
              <a:t> </a:t>
            </a:r>
          </a:p>
          <a:p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111125" y="3671888"/>
            <a:ext cx="8142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This text file </a:t>
            </a:r>
            <a:r>
              <a:rPr lang="en-US" altLang="zh-TW" sz="2000">
                <a:solidFill>
                  <a:schemeClr val="hlink"/>
                </a:solidFill>
              </a:rPr>
              <a:t>can be pasted into the PSSM box</a:t>
            </a:r>
            <a:r>
              <a:rPr lang="en-US" altLang="zh-TW" sz="2000"/>
              <a:t>. If the same database </a:t>
            </a:r>
            <a:br>
              <a:rPr lang="en-US" altLang="zh-TW" sz="2000"/>
            </a:br>
            <a:r>
              <a:rPr lang="en-US" altLang="zh-TW" sz="2000"/>
              <a:t>   is searched, the results will be the same as the original iteration. </a:t>
            </a:r>
            <a:br>
              <a:rPr lang="en-US" altLang="zh-TW" sz="2000"/>
            </a:br>
            <a:r>
              <a:rPr lang="en-US" altLang="zh-TW" sz="2000"/>
              <a:t>   If the database is different, a new list of results will be displayed.</a:t>
            </a:r>
            <a:r>
              <a:rPr lang="en-US" altLang="zh-TW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376238" y="4648200"/>
            <a:ext cx="8589962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1800"/>
              <a:t>- This strategy is especially useful when one database (</a:t>
            </a:r>
            <a:r>
              <a:rPr lang="en-US" altLang="zh-TW" sz="1800" i="1"/>
              <a:t>e.g.</a:t>
            </a:r>
            <a:r>
              <a:rPr lang="en-US" altLang="zh-TW" sz="1800"/>
              <a:t> an organism-specific </a:t>
            </a:r>
            <a:br>
              <a:rPr lang="en-US" altLang="zh-TW" sz="1800"/>
            </a:br>
            <a:r>
              <a:rPr lang="en-US" altLang="zh-TW" sz="1800"/>
              <a:t>  database) has known close matches and a second database, (</a:t>
            </a:r>
            <a:r>
              <a:rPr lang="en-US" altLang="zh-TW" sz="1800" i="1"/>
              <a:t>e.g.</a:t>
            </a:r>
            <a:r>
              <a:rPr lang="en-US" altLang="zh-TW" sz="1800"/>
              <a:t>Swissprot) may</a:t>
            </a:r>
            <a:br>
              <a:rPr lang="en-US" altLang="zh-TW" sz="1800"/>
            </a:br>
            <a:r>
              <a:rPr lang="en-US" altLang="zh-TW" sz="1800"/>
              <a:t>  hold unknowns. </a:t>
            </a:r>
          </a:p>
          <a:p>
            <a:r>
              <a:rPr lang="en-US" altLang="zh-TW" sz="1800"/>
              <a:t>- The building of the PSSM with known matches increases the sensitivity of the</a:t>
            </a:r>
            <a:br>
              <a:rPr lang="en-US" altLang="zh-TW" sz="1800"/>
            </a:br>
            <a:r>
              <a:rPr lang="en-US" altLang="zh-TW" sz="1800"/>
              <a:t>  search in the new database.</a:t>
            </a:r>
            <a:r>
              <a:rPr lang="en-US" altLang="zh-TW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83" name="Rectangle 13"/>
          <p:cNvSpPr>
            <a:spLocks noChangeArrowheads="1"/>
          </p:cNvSpPr>
          <p:nvPr/>
        </p:nvSpPr>
        <p:spPr bwMode="auto">
          <a:xfrm>
            <a:off x="109538" y="6064250"/>
            <a:ext cx="8742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When using the PSSM box </a:t>
            </a:r>
            <a:r>
              <a:rPr lang="en-US" altLang="zh-TW" sz="2000">
                <a:solidFill>
                  <a:schemeClr val="hlink"/>
                </a:solidFill>
              </a:rPr>
              <a:t>nothing needs to be added to the BLAST </a:t>
            </a:r>
            <a:br>
              <a:rPr lang="en-US" altLang="zh-TW" sz="2000">
                <a:solidFill>
                  <a:schemeClr val="hlink"/>
                </a:solidFill>
              </a:rPr>
            </a:br>
            <a:r>
              <a:rPr lang="en-US" altLang="zh-TW" sz="2000">
                <a:solidFill>
                  <a:schemeClr val="hlink"/>
                </a:solidFill>
              </a:rPr>
              <a:t>   search box</a:t>
            </a:r>
            <a:r>
              <a:rPr lang="en-US" altLang="zh-TW" sz="2000"/>
              <a:t>. The identity of the sequence is included in the PSSM text file.</a:t>
            </a:r>
            <a:r>
              <a:rPr lang="en-US" altLang="zh-TW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50184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2138" y="68263"/>
            <a:ext cx="4741862" cy="46196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185" name="AutoShape 18"/>
          <p:cNvSpPr>
            <a:spLocks noChangeArrowheads="1"/>
          </p:cNvSpPr>
          <p:nvPr/>
        </p:nvSpPr>
        <p:spPr bwMode="auto">
          <a:xfrm>
            <a:off x="8026400" y="622300"/>
            <a:ext cx="673100" cy="863600"/>
          </a:xfrm>
          <a:prstGeom prst="downArrow">
            <a:avLst>
              <a:gd name="adj1" fmla="val 50000"/>
              <a:gd name="adj2" fmla="val 3207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Oval 20"/>
          <p:cNvSpPr>
            <a:spLocks noChangeArrowheads="1"/>
          </p:cNvSpPr>
          <p:nvPr/>
        </p:nvSpPr>
        <p:spPr bwMode="auto">
          <a:xfrm>
            <a:off x="7451725" y="157163"/>
            <a:ext cx="1443038" cy="493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Other Advanced Power Searching</a:t>
            </a:r>
          </a:p>
        </p:txBody>
      </p:sp>
      <p:pic>
        <p:nvPicPr>
          <p:cNvPr id="51203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13161" r="3995"/>
          <a:stretch>
            <a:fillRect/>
          </a:stretch>
        </p:blipFill>
        <p:spPr>
          <a:xfrm>
            <a:off x="5680075" y="1295400"/>
            <a:ext cx="3370263" cy="53959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1204" name="Line 14"/>
          <p:cNvSpPr>
            <a:spLocks noChangeShapeType="1"/>
          </p:cNvSpPr>
          <p:nvPr/>
        </p:nvSpPr>
        <p:spPr bwMode="auto">
          <a:xfrm>
            <a:off x="5294313" y="6278563"/>
            <a:ext cx="3571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Rectangle 15"/>
          <p:cNvSpPr>
            <a:spLocks noChangeArrowheads="1"/>
          </p:cNvSpPr>
          <p:nvPr/>
        </p:nvSpPr>
        <p:spPr bwMode="auto">
          <a:xfrm>
            <a:off x="-4763" y="1511300"/>
            <a:ext cx="5911851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lang="en-US" altLang="zh-TW" sz="2000"/>
              <a:t> </a:t>
            </a:r>
            <a:r>
              <a:rPr lang="en-US" altLang="zh-TW" sz="2000" u="sng"/>
              <a:t>Other advanced</a:t>
            </a:r>
            <a:r>
              <a:rPr lang="en-US" altLang="zh-TW" sz="2000"/>
              <a:t> gives command search options </a:t>
            </a:r>
            <a:br>
              <a:rPr lang="en-US" altLang="zh-TW" sz="2000"/>
            </a:br>
            <a:r>
              <a:rPr lang="en-US" altLang="zh-TW" sz="2000"/>
              <a:t>   for changing the search parameters of BLAST. </a:t>
            </a:r>
          </a:p>
          <a:p>
            <a:pPr>
              <a:buFontTx/>
              <a:buChar char="•"/>
            </a:pPr>
            <a:r>
              <a:rPr lang="en-US" altLang="zh-TW" sz="2000"/>
              <a:t> Spacing is important here. The spacing should be</a:t>
            </a:r>
            <a:br>
              <a:rPr lang="en-US" altLang="zh-TW" sz="2000"/>
            </a:br>
            <a:r>
              <a:rPr lang="en-US" altLang="zh-TW" sz="2000"/>
              <a:t>  -Command [Space] Value [Space]. </a:t>
            </a:r>
          </a:p>
          <a:p>
            <a:pPr>
              <a:buFontTx/>
              <a:buChar char="•"/>
            </a:pPr>
            <a:r>
              <a:rPr lang="en-US" altLang="zh-TW" sz="2000"/>
              <a:t> Though the Gap and Gap Extension parameters </a:t>
            </a:r>
            <a:br>
              <a:rPr lang="en-US" altLang="zh-TW" sz="2000"/>
            </a:br>
            <a:r>
              <a:rPr lang="en-US" altLang="zh-TW" sz="2000"/>
              <a:t>   can be changed, not all combinations of values </a:t>
            </a:r>
            <a:br>
              <a:rPr lang="en-US" altLang="zh-TW" sz="2000"/>
            </a:br>
            <a:r>
              <a:rPr lang="en-US" altLang="zh-TW" sz="2000"/>
              <a:t>   for these are supported (as we saw in the </a:t>
            </a:r>
            <a:br>
              <a:rPr lang="en-US" altLang="zh-TW" sz="2000"/>
            </a:br>
            <a:r>
              <a:rPr lang="en-US" altLang="zh-TW" sz="2000"/>
              <a:t>   pull-down menus for these options). </a:t>
            </a:r>
          </a:p>
          <a:p>
            <a:pPr>
              <a:buFontTx/>
              <a:buChar char="•"/>
            </a:pPr>
            <a:r>
              <a:rPr lang="en-US" altLang="zh-TW" sz="2000"/>
              <a:t> A list of supported values for Gap Opening </a:t>
            </a:r>
            <a:br>
              <a:rPr lang="en-US" altLang="zh-TW" sz="2000"/>
            </a:br>
            <a:r>
              <a:rPr lang="en-US" altLang="zh-TW" sz="2000"/>
              <a:t>  and Gap Extension penalties can be found at: </a:t>
            </a:r>
          </a:p>
        </p:txBody>
      </p:sp>
      <p:pic>
        <p:nvPicPr>
          <p:cNvPr id="5120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094413"/>
            <a:ext cx="419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Rectangle 17"/>
          <p:cNvSpPr>
            <a:spLocks noChangeArrowheads="1"/>
          </p:cNvSpPr>
          <p:nvPr/>
        </p:nvSpPr>
        <p:spPr bwMode="auto">
          <a:xfrm>
            <a:off x="114300" y="4892675"/>
            <a:ext cx="5597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1200">
                <a:hlinkClick r:id="rId4"/>
              </a:rPr>
              <a:t>http://www.ncbi.nlm.nih.gov/Class/NAWBIS/Modules/Similarity/simsrch47b.html</a:t>
            </a:r>
            <a:endParaRPr lang="en-US" altLang="zh-TW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76200"/>
            <a:ext cx="7793038" cy="774700"/>
          </a:xfrm>
        </p:spPr>
        <p:txBody>
          <a:bodyPr/>
          <a:lstStyle/>
          <a:p>
            <a:pPr eaLnBrk="1" hangingPunct="1"/>
            <a:r>
              <a:rPr lang="en-US" altLang="zh-TW" smtClean="0"/>
              <a:t>Power Searching Commands</a:t>
            </a:r>
          </a:p>
        </p:txBody>
      </p:sp>
      <p:pic>
        <p:nvPicPr>
          <p:cNvPr id="5222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3688" y="1244600"/>
            <a:ext cx="6289675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2371725" y="765175"/>
            <a:ext cx="4497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  <a:latin typeface="Times New Roman" panose="02020603050405020304" pitchFamily="18" charset="0"/>
              </a:rPr>
              <a:t>Options and Defaults for Other Advanced</a:t>
            </a:r>
            <a:r>
              <a:rPr lang="en-US" altLang="zh-TW" sz="200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68300"/>
            <a:ext cx="7793038" cy="774700"/>
          </a:xfrm>
        </p:spPr>
        <p:txBody>
          <a:bodyPr/>
          <a:lstStyle/>
          <a:p>
            <a:pPr eaLnBrk="1" hangingPunct="1"/>
            <a:r>
              <a:rPr lang="en-US" altLang="zh-TW" smtClean="0"/>
              <a:t>PHI-BLAST</a:t>
            </a:r>
          </a:p>
        </p:txBody>
      </p:sp>
      <p:sp>
        <p:nvSpPr>
          <p:cNvPr id="53251" name="Rectangle 12"/>
          <p:cNvSpPr>
            <a:spLocks noChangeArrowheads="1"/>
          </p:cNvSpPr>
          <p:nvPr/>
        </p:nvSpPr>
        <p:spPr bwMode="auto">
          <a:xfrm>
            <a:off x="590550" y="1452563"/>
            <a:ext cx="7988300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330" tIns="38969" rIns="79330" bIns="38969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en-US" sz="2400">
                <a:solidFill>
                  <a:schemeClr val="hlink"/>
                </a:solidFill>
              </a:rPr>
              <a:t>PHI-BLAST</a:t>
            </a:r>
            <a:r>
              <a:rPr lang="fr-FR" altLang="en-US" sz="2400"/>
              <a:t> means Pattern-Hit Initiated BLAST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en-US" sz="2400"/>
              <a:t>PHI-BLAST expects as input </a:t>
            </a:r>
            <a:r>
              <a:rPr lang="fr-FR" altLang="en-US" sz="2400">
                <a:solidFill>
                  <a:schemeClr val="hlink"/>
                </a:solidFill>
              </a:rPr>
              <a:t>a protein query sequence</a:t>
            </a:r>
            <a:r>
              <a:rPr lang="fr-FR" altLang="en-US" sz="2400"/>
              <a:t> and </a:t>
            </a:r>
            <a:r>
              <a:rPr lang="fr-FR" altLang="en-US" sz="2400">
                <a:solidFill>
                  <a:schemeClr val="hlink"/>
                </a:solidFill>
              </a:rPr>
              <a:t>a pattern contained in that sequence</a:t>
            </a:r>
            <a:r>
              <a:rPr lang="fr-FR" altLang="en-US" sz="240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en-US" sz="2400"/>
              <a:t>PHI-BLAST searches the specified database for other protein sequences that also contain the input pattern and have significant similarity to the query sequence in the vicinity of the pattern occurrences. </a:t>
            </a:r>
          </a:p>
          <a:p>
            <a:pPr lvl="1" eaLnBrk="1" hangingPunct="1">
              <a:spcBef>
                <a:spcPct val="50000"/>
              </a:spcBef>
            </a:pPr>
            <a:r>
              <a:rPr lang="fr-FR" altLang="en-US" sz="2000"/>
              <a:t>Statistical significance is reported using E-values as for other forms of BLAST, but the statistical method for computing the E-values is different. </a:t>
            </a:r>
          </a:p>
          <a:p>
            <a:pPr lvl="1" eaLnBrk="1" hangingPunct="1">
              <a:spcBef>
                <a:spcPct val="50000"/>
              </a:spcBef>
            </a:pPr>
            <a:r>
              <a:rPr lang="fr-FR" altLang="en-US" sz="2000"/>
              <a:t>PHI-BLAST is integrated with Position-Specific Iterated BLAST (PSI-BLAST), so that </a:t>
            </a:r>
            <a:r>
              <a:rPr lang="fr-FR" altLang="en-US" sz="2000">
                <a:solidFill>
                  <a:schemeClr val="hlink"/>
                </a:solidFill>
              </a:rPr>
              <a:t>the results of a PHI-BLAST query can be used to initiate one or more rounds of PSI-BLAST searching</a:t>
            </a:r>
            <a:r>
              <a:rPr lang="fr-FR" altLang="en-US" sz="2000"/>
              <a:t>. </a:t>
            </a:r>
          </a:p>
          <a:p>
            <a:pPr lvl="1" eaLnBrk="1" hangingPunct="1">
              <a:spcBef>
                <a:spcPct val="50000"/>
              </a:spcBef>
            </a:pPr>
            <a:endParaRPr lang="fr-F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Sequence Features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900113" y="1677988"/>
            <a:ext cx="6715125" cy="419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2088" indent="-192088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479425" indent="192088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3200">
                <a:latin typeface="Times New Roman" panose="02020603050405020304" pitchFamily="18" charset="0"/>
              </a:rPr>
              <a:t>Features following an </a:t>
            </a:r>
            <a:r>
              <a:rPr kumimoji="0" lang="en-US" altLang="zh-TW" sz="3200">
                <a:solidFill>
                  <a:schemeClr val="hlink"/>
                </a:solidFill>
                <a:latin typeface="Times New Roman" panose="02020603050405020304" pitchFamily="18" charset="0"/>
              </a:rPr>
              <a:t>exact</a:t>
            </a:r>
            <a:r>
              <a:rPr kumimoji="0" lang="en-US" altLang="zh-TW" sz="3200">
                <a:solidFill>
                  <a:srgbClr val="00FFCC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sz="3200">
                <a:latin typeface="Times New Roman" panose="02020603050405020304" pitchFamily="18" charset="0"/>
              </a:rPr>
              <a:t>pattern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800">
                <a:latin typeface="Times New Roman" panose="02020603050405020304" pitchFamily="18" charset="0"/>
              </a:rPr>
              <a:t>e.g. restriction enzyme recognition sites</a:t>
            </a:r>
            <a:br>
              <a:rPr kumimoji="0" lang="en-US" altLang="zh-TW" sz="2800">
                <a:latin typeface="Times New Roman" panose="02020603050405020304" pitchFamily="18" charset="0"/>
              </a:rPr>
            </a:br>
            <a:endParaRPr kumimoji="0" lang="en-US" altLang="zh-TW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3200">
                <a:latin typeface="Times New Roman" panose="02020603050405020304" pitchFamily="18" charset="0"/>
              </a:rPr>
              <a:t>Features with </a:t>
            </a:r>
            <a:r>
              <a:rPr kumimoji="0" lang="en-US" altLang="zh-TW" sz="3200">
                <a:solidFill>
                  <a:schemeClr val="hlink"/>
                </a:solidFill>
                <a:latin typeface="Times New Roman" panose="02020603050405020304" pitchFamily="18" charset="0"/>
              </a:rPr>
              <a:t>approximate</a:t>
            </a:r>
            <a:r>
              <a:rPr kumimoji="0" lang="en-US" altLang="zh-TW" sz="3200">
                <a:latin typeface="Times New Roman" panose="02020603050405020304" pitchFamily="18" charset="0"/>
              </a:rPr>
              <a:t> patterns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800">
                <a:latin typeface="Times New Roman" panose="02020603050405020304" pitchFamily="18" charset="0"/>
              </a:rPr>
              <a:t>Promotors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800">
                <a:latin typeface="Times New Roman" panose="02020603050405020304" pitchFamily="18" charset="0"/>
              </a:rPr>
              <a:t>Ribosome binding 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68300"/>
            <a:ext cx="7793038" cy="7747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Steps in PHI-BLAST</a:t>
            </a:r>
          </a:p>
        </p:txBody>
      </p:sp>
      <p:sp>
        <p:nvSpPr>
          <p:cNvPr id="54275" name="Text Box 9"/>
          <p:cNvSpPr txBox="1">
            <a:spLocks noChangeArrowheads="1"/>
          </p:cNvSpPr>
          <p:nvPr/>
        </p:nvSpPr>
        <p:spPr bwMode="auto">
          <a:xfrm>
            <a:off x="533400" y="3962400"/>
            <a:ext cx="31242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MSA of significant hits</a:t>
            </a:r>
          </a:p>
        </p:txBody>
      </p:sp>
      <p:sp>
        <p:nvSpPr>
          <p:cNvPr id="54276" name="Text Box 10"/>
          <p:cNvSpPr txBox="1">
            <a:spLocks noChangeArrowheads="1"/>
          </p:cNvSpPr>
          <p:nvPr/>
        </p:nvSpPr>
        <p:spPr bwMode="auto">
          <a:xfrm>
            <a:off x="685800" y="4953000"/>
            <a:ext cx="2819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Make </a:t>
            </a:r>
            <a:r>
              <a:rPr lang="en-US" altLang="zh-TW" sz="2000" u="sng">
                <a:latin typeface="Verdana" panose="020B0604030504040204" pitchFamily="34" charset="0"/>
              </a:rPr>
              <a:t>profile</a:t>
            </a:r>
            <a:r>
              <a:rPr lang="en-US" altLang="zh-TW" sz="2000">
                <a:latin typeface="Verdana" panose="020B0604030504040204" pitchFamily="34" charset="0"/>
              </a:rPr>
              <a:t> from alignment result</a:t>
            </a:r>
          </a:p>
        </p:txBody>
      </p:sp>
      <p:sp>
        <p:nvSpPr>
          <p:cNvPr id="54277" name="Text Box 11"/>
          <p:cNvSpPr txBox="1">
            <a:spLocks noChangeArrowheads="1"/>
          </p:cNvSpPr>
          <p:nvPr/>
        </p:nvSpPr>
        <p:spPr bwMode="auto">
          <a:xfrm>
            <a:off x="5105400" y="1752600"/>
            <a:ext cx="37512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Use </a:t>
            </a:r>
            <a:r>
              <a:rPr lang="en-US" altLang="zh-TW" sz="2000" u="sng">
                <a:latin typeface="Verdana" panose="020B0604030504040204" pitchFamily="34" charset="0"/>
              </a:rPr>
              <a:t>profile</a:t>
            </a:r>
            <a:r>
              <a:rPr lang="en-US" altLang="zh-TW" sz="2000">
                <a:latin typeface="Verdana" panose="020B0604030504040204" pitchFamily="34" charset="0"/>
              </a:rPr>
              <a:t> as query to collect more significant hits</a:t>
            </a:r>
          </a:p>
        </p:txBody>
      </p:sp>
      <p:sp>
        <p:nvSpPr>
          <p:cNvPr id="54278" name="AutoShape 12"/>
          <p:cNvSpPr>
            <a:spLocks noChangeArrowheads="1"/>
          </p:cNvSpPr>
          <p:nvPr/>
        </p:nvSpPr>
        <p:spPr bwMode="auto">
          <a:xfrm>
            <a:off x="5105400" y="3200400"/>
            <a:ext cx="3748088" cy="195103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9" name="Text Box 13"/>
          <p:cNvSpPr txBox="1">
            <a:spLocks noChangeArrowheads="1"/>
          </p:cNvSpPr>
          <p:nvPr/>
        </p:nvSpPr>
        <p:spPr bwMode="auto">
          <a:xfrm>
            <a:off x="5618163" y="3657600"/>
            <a:ext cx="2720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Convergence?</a:t>
            </a:r>
          </a:p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(No new significant</a:t>
            </a:r>
          </a:p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 hits anymore)</a:t>
            </a:r>
          </a:p>
        </p:txBody>
      </p:sp>
      <p:sp>
        <p:nvSpPr>
          <p:cNvPr id="54280" name="Oval 14"/>
          <p:cNvSpPr>
            <a:spLocks noChangeArrowheads="1"/>
          </p:cNvSpPr>
          <p:nvPr/>
        </p:nvSpPr>
        <p:spPr bwMode="auto">
          <a:xfrm>
            <a:off x="6602413" y="5741988"/>
            <a:ext cx="754062" cy="730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1" name="Text Box 15"/>
          <p:cNvSpPr txBox="1">
            <a:spLocks noChangeArrowheads="1"/>
          </p:cNvSpPr>
          <p:nvPr/>
        </p:nvSpPr>
        <p:spPr bwMode="auto">
          <a:xfrm>
            <a:off x="6634163" y="5910263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stop</a:t>
            </a:r>
          </a:p>
        </p:txBody>
      </p:sp>
      <p:cxnSp>
        <p:nvCxnSpPr>
          <p:cNvPr id="54282" name="AutoShape 16"/>
          <p:cNvCxnSpPr>
            <a:cxnSpLocks noChangeShapeType="1"/>
            <a:stCxn id="54278" idx="1"/>
            <a:endCxn id="54275" idx="3"/>
          </p:cNvCxnSpPr>
          <p:nvPr/>
        </p:nvCxnSpPr>
        <p:spPr bwMode="auto">
          <a:xfrm rot="10800000">
            <a:off x="3657600" y="4167188"/>
            <a:ext cx="14478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3" name="AutoShape 17"/>
          <p:cNvCxnSpPr>
            <a:cxnSpLocks noChangeShapeType="1"/>
            <a:stCxn id="54275" idx="2"/>
            <a:endCxn id="54276" idx="0"/>
          </p:cNvCxnSpPr>
          <p:nvPr/>
        </p:nvCxnSpPr>
        <p:spPr bwMode="auto">
          <a:xfrm>
            <a:off x="2095500" y="4371975"/>
            <a:ext cx="0" cy="581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4" name="AutoShape 18"/>
          <p:cNvCxnSpPr>
            <a:cxnSpLocks noChangeShapeType="1"/>
            <a:stCxn id="54276" idx="2"/>
            <a:endCxn id="54277" idx="1"/>
          </p:cNvCxnSpPr>
          <p:nvPr/>
        </p:nvCxnSpPr>
        <p:spPr bwMode="auto">
          <a:xfrm rot="5400000" flipH="1" flipV="1">
            <a:off x="1821656" y="2383632"/>
            <a:ext cx="3557587" cy="3009900"/>
          </a:xfrm>
          <a:prstGeom prst="bentConnector4">
            <a:avLst>
              <a:gd name="adj1" fmla="val -6426"/>
              <a:gd name="adj2" fmla="val 7341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5" name="Text Box 19"/>
          <p:cNvSpPr txBox="1">
            <a:spLocks noChangeArrowheads="1"/>
          </p:cNvSpPr>
          <p:nvPr/>
        </p:nvSpPr>
        <p:spPr bwMode="auto">
          <a:xfrm>
            <a:off x="4648200" y="3817938"/>
            <a:ext cx="52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No</a:t>
            </a:r>
          </a:p>
        </p:txBody>
      </p:sp>
      <p:sp>
        <p:nvSpPr>
          <p:cNvPr id="54286" name="Text Box 20"/>
          <p:cNvSpPr txBox="1">
            <a:spLocks noChangeArrowheads="1"/>
          </p:cNvSpPr>
          <p:nvPr/>
        </p:nvSpPr>
        <p:spPr bwMode="auto">
          <a:xfrm>
            <a:off x="6934200" y="511333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Yes</a:t>
            </a:r>
          </a:p>
        </p:txBody>
      </p:sp>
      <p:cxnSp>
        <p:nvCxnSpPr>
          <p:cNvPr id="54287" name="AutoShape 21"/>
          <p:cNvCxnSpPr>
            <a:cxnSpLocks noChangeShapeType="1"/>
            <a:stCxn id="54277" idx="2"/>
            <a:endCxn id="54278" idx="0"/>
          </p:cNvCxnSpPr>
          <p:nvPr/>
        </p:nvCxnSpPr>
        <p:spPr bwMode="auto">
          <a:xfrm flipH="1">
            <a:off x="6980238" y="2466975"/>
            <a:ext cx="1587" cy="733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8" name="AutoShape 22"/>
          <p:cNvCxnSpPr>
            <a:cxnSpLocks noChangeShapeType="1"/>
            <a:stCxn id="54278" idx="2"/>
            <a:endCxn id="54280" idx="0"/>
          </p:cNvCxnSpPr>
          <p:nvPr/>
        </p:nvCxnSpPr>
        <p:spPr bwMode="auto">
          <a:xfrm>
            <a:off x="6980238" y="5151438"/>
            <a:ext cx="0" cy="590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9" name="Text Box 23"/>
          <p:cNvSpPr txBox="1">
            <a:spLocks noChangeArrowheads="1"/>
          </p:cNvSpPr>
          <p:nvPr/>
        </p:nvSpPr>
        <p:spPr bwMode="auto">
          <a:xfrm>
            <a:off x="533400" y="1447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anose="020B0604030504040204" pitchFamily="34" charset="0"/>
                <a:ea typeface="標楷體" pitchFamily="65" charset="-120"/>
              </a:rPr>
              <a:t>Query pattern</a:t>
            </a:r>
          </a:p>
        </p:txBody>
      </p:sp>
      <p:sp>
        <p:nvSpPr>
          <p:cNvPr id="54290" name="Text Box 24"/>
          <p:cNvSpPr txBox="1">
            <a:spLocks noChangeArrowheads="1"/>
          </p:cNvSpPr>
          <p:nvPr/>
        </p:nvSpPr>
        <p:spPr bwMode="auto">
          <a:xfrm>
            <a:off x="1828800" y="14478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Verdana" panose="020B0604030504040204" pitchFamily="34" charset="0"/>
                <a:ea typeface="標楷體" pitchFamily="65" charset="-120"/>
              </a:rPr>
              <a:t>Query sequence</a:t>
            </a:r>
          </a:p>
        </p:txBody>
      </p:sp>
      <p:sp>
        <p:nvSpPr>
          <p:cNvPr id="54291" name="Text Box 25"/>
          <p:cNvSpPr txBox="1">
            <a:spLocks noChangeArrowheads="1"/>
          </p:cNvSpPr>
          <p:nvPr/>
        </p:nvSpPr>
        <p:spPr bwMode="auto">
          <a:xfrm>
            <a:off x="1676400" y="2743200"/>
            <a:ext cx="1905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Gapped blast</a:t>
            </a:r>
          </a:p>
        </p:txBody>
      </p:sp>
      <p:sp>
        <p:nvSpPr>
          <p:cNvPr id="54292" name="Freeform 26"/>
          <p:cNvSpPr>
            <a:spLocks/>
          </p:cNvSpPr>
          <p:nvPr/>
        </p:nvSpPr>
        <p:spPr bwMode="auto">
          <a:xfrm>
            <a:off x="1143000" y="2209800"/>
            <a:ext cx="1447800" cy="1219200"/>
          </a:xfrm>
          <a:custGeom>
            <a:avLst/>
            <a:gdLst>
              <a:gd name="T0" fmla="*/ 0 w 720"/>
              <a:gd name="T1" fmla="*/ 0 h 768"/>
              <a:gd name="T2" fmla="*/ 0 w 720"/>
              <a:gd name="T3" fmla="*/ 1219200 h 768"/>
              <a:gd name="T4" fmla="*/ 1447800 w 720"/>
              <a:gd name="T5" fmla="*/ 1219200 h 7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768">
                <a:moveTo>
                  <a:pt x="0" y="0"/>
                </a:moveTo>
                <a:lnTo>
                  <a:pt x="0" y="768"/>
                </a:lnTo>
                <a:lnTo>
                  <a:pt x="720" y="76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4293" name="Text Box 27"/>
          <p:cNvSpPr txBox="1">
            <a:spLocks noChangeArrowheads="1"/>
          </p:cNvSpPr>
          <p:nvPr/>
        </p:nvSpPr>
        <p:spPr bwMode="auto">
          <a:xfrm>
            <a:off x="228600" y="2743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FF0000"/>
                </a:solidFill>
                <a:latin typeface="Verdana" panose="020B0604030504040204" pitchFamily="34" charset="0"/>
                <a:ea typeface="標楷體" pitchFamily="65" charset="-120"/>
              </a:rPr>
              <a:t>(filter)</a:t>
            </a:r>
          </a:p>
        </p:txBody>
      </p:sp>
      <p:sp>
        <p:nvSpPr>
          <p:cNvPr id="54294" name="Line 28"/>
          <p:cNvSpPr>
            <a:spLocks noChangeShapeType="1"/>
          </p:cNvSpPr>
          <p:nvPr/>
        </p:nvSpPr>
        <p:spPr bwMode="auto">
          <a:xfrm>
            <a:off x="259080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54295" name="AutoShape 29"/>
          <p:cNvCxnSpPr>
            <a:cxnSpLocks noChangeShapeType="1"/>
            <a:stCxn id="54290" idx="2"/>
            <a:endCxn id="54291" idx="0"/>
          </p:cNvCxnSpPr>
          <p:nvPr/>
        </p:nvCxnSpPr>
        <p:spPr bwMode="auto">
          <a:xfrm>
            <a:off x="2628900" y="2149475"/>
            <a:ext cx="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68300"/>
            <a:ext cx="7793038" cy="774700"/>
          </a:xfrm>
        </p:spPr>
        <p:txBody>
          <a:bodyPr/>
          <a:lstStyle/>
          <a:p>
            <a:pPr eaLnBrk="1" hangingPunct="1"/>
            <a:r>
              <a:rPr lang="en-US" altLang="zh-TW" smtClean="0"/>
              <a:t>PHI-BLAST: </a:t>
            </a:r>
            <a:r>
              <a:rPr lang="en-US" altLang="zh-TW" smtClean="0">
                <a:solidFill>
                  <a:schemeClr val="hlink"/>
                </a:solidFill>
              </a:rPr>
              <a:t>How It Works</a:t>
            </a:r>
          </a:p>
        </p:txBody>
      </p:sp>
      <p:grpSp>
        <p:nvGrpSpPr>
          <p:cNvPr id="55299" name="Group 24"/>
          <p:cNvGrpSpPr>
            <a:grpSpLocks/>
          </p:cNvGrpSpPr>
          <p:nvPr/>
        </p:nvGrpSpPr>
        <p:grpSpPr bwMode="auto">
          <a:xfrm>
            <a:off x="88900" y="2819400"/>
            <a:ext cx="2314575" cy="304800"/>
            <a:chOff x="336" y="1440"/>
            <a:chExt cx="1296" cy="192"/>
          </a:xfrm>
        </p:grpSpPr>
        <p:sp>
          <p:nvSpPr>
            <p:cNvPr id="55342" name="Rectangle 25"/>
            <p:cNvSpPr>
              <a:spLocks noChangeArrowheads="1"/>
            </p:cNvSpPr>
            <p:nvPr/>
          </p:nvSpPr>
          <p:spPr bwMode="auto">
            <a:xfrm>
              <a:off x="336" y="144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43" name="Oval 26"/>
            <p:cNvSpPr>
              <a:spLocks noChangeArrowheads="1"/>
            </p:cNvSpPr>
            <p:nvPr/>
          </p:nvSpPr>
          <p:spPr bwMode="auto">
            <a:xfrm>
              <a:off x="816" y="1440"/>
              <a:ext cx="384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5300" name="Group 27"/>
          <p:cNvGrpSpPr>
            <a:grpSpLocks/>
          </p:cNvGrpSpPr>
          <p:nvPr/>
        </p:nvGrpSpPr>
        <p:grpSpPr bwMode="auto">
          <a:xfrm>
            <a:off x="6518275" y="3810000"/>
            <a:ext cx="2314575" cy="2438400"/>
            <a:chOff x="4032" y="1152"/>
            <a:chExt cx="1296" cy="1536"/>
          </a:xfrm>
        </p:grpSpPr>
        <p:grpSp>
          <p:nvGrpSpPr>
            <p:cNvPr id="55321" name="Group 28"/>
            <p:cNvGrpSpPr>
              <a:grpSpLocks/>
            </p:cNvGrpSpPr>
            <p:nvPr/>
          </p:nvGrpSpPr>
          <p:grpSpPr bwMode="auto">
            <a:xfrm>
              <a:off x="4032" y="1152"/>
              <a:ext cx="1296" cy="1536"/>
              <a:chOff x="2112" y="1056"/>
              <a:chExt cx="1296" cy="1536"/>
            </a:xfrm>
          </p:grpSpPr>
          <p:grpSp>
            <p:nvGrpSpPr>
              <p:cNvPr id="55331" name="Group 29"/>
              <p:cNvGrpSpPr>
                <a:grpSpLocks/>
              </p:cNvGrpSpPr>
              <p:nvPr/>
            </p:nvGrpSpPr>
            <p:grpSpPr bwMode="auto">
              <a:xfrm>
                <a:off x="2112" y="1056"/>
                <a:ext cx="1296" cy="192"/>
                <a:chOff x="336" y="1440"/>
                <a:chExt cx="1296" cy="192"/>
              </a:xfrm>
            </p:grpSpPr>
            <p:sp>
              <p:nvSpPr>
                <p:cNvPr id="553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" y="1440"/>
                  <a:ext cx="129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41" name="Oval 31"/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384" cy="19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32" name="Rectangle 32"/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12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333" name="Group 33"/>
              <p:cNvGrpSpPr>
                <a:grpSpLocks/>
              </p:cNvGrpSpPr>
              <p:nvPr/>
            </p:nvGrpSpPr>
            <p:grpSpPr bwMode="auto">
              <a:xfrm>
                <a:off x="2112" y="1344"/>
                <a:ext cx="1296" cy="192"/>
                <a:chOff x="336" y="1440"/>
                <a:chExt cx="1296" cy="192"/>
              </a:xfrm>
            </p:grpSpPr>
            <p:sp>
              <p:nvSpPr>
                <p:cNvPr id="55338" name="Rectangle 34"/>
                <p:cNvSpPr>
                  <a:spLocks noChangeArrowheads="1"/>
                </p:cNvSpPr>
                <p:nvPr/>
              </p:nvSpPr>
              <p:spPr bwMode="auto">
                <a:xfrm>
                  <a:off x="336" y="1440"/>
                  <a:ext cx="129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39" name="Oval 35"/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384" cy="19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34" name="Rectangle 36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1296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35" name="Oval 3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384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36" name="Rectangle 38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1296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37" name="Oval 39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384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5322" name="Group 40"/>
            <p:cNvGrpSpPr>
              <a:grpSpLocks/>
            </p:cNvGrpSpPr>
            <p:nvPr/>
          </p:nvGrpSpPr>
          <p:grpSpPr bwMode="auto">
            <a:xfrm>
              <a:off x="5088" y="2544"/>
              <a:ext cx="144" cy="144"/>
              <a:chOff x="4512" y="2352"/>
              <a:chExt cx="384" cy="480"/>
            </a:xfrm>
          </p:grpSpPr>
          <p:sp>
            <p:nvSpPr>
              <p:cNvPr id="55329" name="Line 41"/>
              <p:cNvSpPr>
                <a:spLocks noChangeShapeType="1"/>
              </p:cNvSpPr>
              <p:nvPr/>
            </p:nvSpPr>
            <p:spPr bwMode="auto">
              <a:xfrm flipH="1"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0" name="Line 42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23" name="Group 43"/>
            <p:cNvGrpSpPr>
              <a:grpSpLocks/>
            </p:cNvGrpSpPr>
            <p:nvPr/>
          </p:nvGrpSpPr>
          <p:grpSpPr bwMode="auto">
            <a:xfrm>
              <a:off x="5088" y="1872"/>
              <a:ext cx="144" cy="144"/>
              <a:chOff x="4512" y="2352"/>
              <a:chExt cx="384" cy="480"/>
            </a:xfrm>
          </p:grpSpPr>
          <p:sp>
            <p:nvSpPr>
              <p:cNvPr id="55327" name="Line 44"/>
              <p:cNvSpPr>
                <a:spLocks noChangeShapeType="1"/>
              </p:cNvSpPr>
              <p:nvPr/>
            </p:nvSpPr>
            <p:spPr bwMode="auto">
              <a:xfrm flipH="1"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8" name="Line 45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24" name="Group 46"/>
            <p:cNvGrpSpPr>
              <a:grpSpLocks/>
            </p:cNvGrpSpPr>
            <p:nvPr/>
          </p:nvGrpSpPr>
          <p:grpSpPr bwMode="auto">
            <a:xfrm>
              <a:off x="5088" y="2208"/>
              <a:ext cx="144" cy="144"/>
              <a:chOff x="4512" y="2352"/>
              <a:chExt cx="384" cy="480"/>
            </a:xfrm>
          </p:grpSpPr>
          <p:sp>
            <p:nvSpPr>
              <p:cNvPr id="55325" name="Line 47"/>
              <p:cNvSpPr>
                <a:spLocks noChangeShapeType="1"/>
              </p:cNvSpPr>
              <p:nvPr/>
            </p:nvSpPr>
            <p:spPr bwMode="auto">
              <a:xfrm flipH="1"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6" name="Line 48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5301" name="Group 49"/>
          <p:cNvGrpSpPr>
            <a:grpSpLocks/>
          </p:cNvGrpSpPr>
          <p:nvPr/>
        </p:nvGrpSpPr>
        <p:grpSpPr bwMode="auto">
          <a:xfrm>
            <a:off x="3346450" y="2209800"/>
            <a:ext cx="2314575" cy="2438400"/>
            <a:chOff x="2208" y="1152"/>
            <a:chExt cx="1296" cy="1536"/>
          </a:xfrm>
        </p:grpSpPr>
        <p:grpSp>
          <p:nvGrpSpPr>
            <p:cNvPr id="55306" name="Group 50"/>
            <p:cNvGrpSpPr>
              <a:grpSpLocks/>
            </p:cNvGrpSpPr>
            <p:nvPr/>
          </p:nvGrpSpPr>
          <p:grpSpPr bwMode="auto">
            <a:xfrm>
              <a:off x="2208" y="1152"/>
              <a:ext cx="1296" cy="1536"/>
              <a:chOff x="2112" y="1056"/>
              <a:chExt cx="1296" cy="1536"/>
            </a:xfrm>
          </p:grpSpPr>
          <p:grpSp>
            <p:nvGrpSpPr>
              <p:cNvPr id="55310" name="Group 51"/>
              <p:cNvGrpSpPr>
                <a:grpSpLocks/>
              </p:cNvGrpSpPr>
              <p:nvPr/>
            </p:nvGrpSpPr>
            <p:grpSpPr bwMode="auto">
              <a:xfrm>
                <a:off x="2112" y="1056"/>
                <a:ext cx="1296" cy="192"/>
                <a:chOff x="336" y="1440"/>
                <a:chExt cx="1296" cy="192"/>
              </a:xfrm>
            </p:grpSpPr>
            <p:sp>
              <p:nvSpPr>
                <p:cNvPr id="55319" name="Rectangle 52"/>
                <p:cNvSpPr>
                  <a:spLocks noChangeArrowheads="1"/>
                </p:cNvSpPr>
                <p:nvPr/>
              </p:nvSpPr>
              <p:spPr bwMode="auto">
                <a:xfrm>
                  <a:off x="336" y="1440"/>
                  <a:ext cx="129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20" name="Oval 53"/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384" cy="19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11" name="Rectangle 54"/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12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312" name="Group 55"/>
              <p:cNvGrpSpPr>
                <a:grpSpLocks/>
              </p:cNvGrpSpPr>
              <p:nvPr/>
            </p:nvGrpSpPr>
            <p:grpSpPr bwMode="auto">
              <a:xfrm>
                <a:off x="2112" y="1344"/>
                <a:ext cx="1296" cy="192"/>
                <a:chOff x="336" y="1440"/>
                <a:chExt cx="1296" cy="192"/>
              </a:xfrm>
            </p:grpSpPr>
            <p:sp>
              <p:nvSpPr>
                <p:cNvPr id="55317" name="Rectangle 56"/>
                <p:cNvSpPr>
                  <a:spLocks noChangeArrowheads="1"/>
                </p:cNvSpPr>
                <p:nvPr/>
              </p:nvSpPr>
              <p:spPr bwMode="auto">
                <a:xfrm>
                  <a:off x="336" y="1440"/>
                  <a:ext cx="129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18" name="Oval 57"/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384" cy="19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13" name="Rectangle 58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1296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4" name="Oval 59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384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5" name="Rectangle 60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1296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6" name="Oval 61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384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5307" name="Group 62"/>
            <p:cNvGrpSpPr>
              <a:grpSpLocks/>
            </p:cNvGrpSpPr>
            <p:nvPr/>
          </p:nvGrpSpPr>
          <p:grpSpPr bwMode="auto">
            <a:xfrm>
              <a:off x="3264" y="2544"/>
              <a:ext cx="144" cy="144"/>
              <a:chOff x="4512" y="2352"/>
              <a:chExt cx="384" cy="480"/>
            </a:xfrm>
          </p:grpSpPr>
          <p:sp>
            <p:nvSpPr>
              <p:cNvPr id="55308" name="Line 63"/>
              <p:cNvSpPr>
                <a:spLocks noChangeShapeType="1"/>
              </p:cNvSpPr>
              <p:nvPr/>
            </p:nvSpPr>
            <p:spPr bwMode="auto">
              <a:xfrm flipH="1"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9" name="Line 64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302" name="Freeform 65"/>
          <p:cNvSpPr>
            <a:spLocks/>
          </p:cNvSpPr>
          <p:nvPr/>
        </p:nvSpPr>
        <p:spPr bwMode="auto">
          <a:xfrm>
            <a:off x="860425" y="3124200"/>
            <a:ext cx="2314575" cy="914400"/>
          </a:xfrm>
          <a:custGeom>
            <a:avLst/>
            <a:gdLst>
              <a:gd name="T0" fmla="*/ 257175 w 1296"/>
              <a:gd name="T1" fmla="*/ 0 h 576"/>
              <a:gd name="T2" fmla="*/ 342900 w 1296"/>
              <a:gd name="T3" fmla="*/ 762000 h 576"/>
              <a:gd name="T4" fmla="*/ 2314575 w 1296"/>
              <a:gd name="T5" fmla="*/ 91440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576">
                <a:moveTo>
                  <a:pt x="144" y="0"/>
                </a:moveTo>
                <a:cubicBezTo>
                  <a:pt x="72" y="192"/>
                  <a:pt x="0" y="384"/>
                  <a:pt x="192" y="480"/>
                </a:cubicBezTo>
                <a:cubicBezTo>
                  <a:pt x="384" y="576"/>
                  <a:pt x="840" y="576"/>
                  <a:pt x="1296" y="576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Freeform 66"/>
          <p:cNvSpPr>
            <a:spLocks/>
          </p:cNvSpPr>
          <p:nvPr/>
        </p:nvSpPr>
        <p:spPr bwMode="auto">
          <a:xfrm>
            <a:off x="5832475" y="2781300"/>
            <a:ext cx="1971675" cy="952500"/>
          </a:xfrm>
          <a:custGeom>
            <a:avLst/>
            <a:gdLst>
              <a:gd name="T0" fmla="*/ 0 w 1104"/>
              <a:gd name="T1" fmla="*/ 38100 h 600"/>
              <a:gd name="T2" fmla="*/ 1457325 w 1104"/>
              <a:gd name="T3" fmla="*/ 38100 h 600"/>
              <a:gd name="T4" fmla="*/ 1885950 w 1104"/>
              <a:gd name="T5" fmla="*/ 266700 h 600"/>
              <a:gd name="T6" fmla="*/ 1971675 w 1104"/>
              <a:gd name="T7" fmla="*/ 952500 h 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4" h="600">
                <a:moveTo>
                  <a:pt x="0" y="24"/>
                </a:moveTo>
                <a:cubicBezTo>
                  <a:pt x="320" y="12"/>
                  <a:pt x="640" y="0"/>
                  <a:pt x="816" y="24"/>
                </a:cubicBezTo>
                <a:cubicBezTo>
                  <a:pt x="992" y="48"/>
                  <a:pt x="1008" y="72"/>
                  <a:pt x="1056" y="168"/>
                </a:cubicBezTo>
                <a:cubicBezTo>
                  <a:pt x="1104" y="264"/>
                  <a:pt x="1104" y="432"/>
                  <a:pt x="1104" y="60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Text Box 67"/>
          <p:cNvSpPr txBox="1">
            <a:spLocks noChangeArrowheads="1"/>
          </p:cNvSpPr>
          <p:nvPr/>
        </p:nvSpPr>
        <p:spPr bwMode="auto">
          <a:xfrm>
            <a:off x="158750" y="4127500"/>
            <a:ext cx="3159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find from database</a:t>
            </a:r>
          </a:p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all seq</a:t>
            </a:r>
            <a:r>
              <a:rPr kumimoji="0" lang="en-GB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uences</a:t>
            </a:r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 containing</a:t>
            </a:r>
          </a:p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given pattern</a:t>
            </a:r>
          </a:p>
        </p:txBody>
      </p:sp>
      <p:sp>
        <p:nvSpPr>
          <p:cNvPr id="55305" name="Text Box 68"/>
          <p:cNvSpPr txBox="1">
            <a:spLocks noChangeArrowheads="1"/>
          </p:cNvSpPr>
          <p:nvPr/>
        </p:nvSpPr>
        <p:spPr bwMode="auto">
          <a:xfrm>
            <a:off x="6415088" y="1590675"/>
            <a:ext cx="2603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find sequences with</a:t>
            </a:r>
          </a:p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good flanking </a:t>
            </a:r>
          </a:p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Consensus, Regular Expressions, &amp; Weight Matrices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142875" y="1371600"/>
            <a:ext cx="860583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D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</a:pPr>
            <a:r>
              <a:rPr lang="en-US" altLang="zh-TW" sz="2400">
                <a:solidFill>
                  <a:schemeClr val="tx2"/>
                </a:solidFill>
              </a:rPr>
              <a:t>Consensus &amp; regular expressions:</a:t>
            </a:r>
            <a:br>
              <a:rPr lang="en-US" altLang="zh-TW" sz="2400">
                <a:solidFill>
                  <a:schemeClr val="tx2"/>
                </a:solidFill>
              </a:rPr>
            </a:br>
            <a:r>
              <a:rPr lang="en-US" altLang="zh-TW" sz="1800"/>
              <a:t>- Easy to construct from alignment &amp; databases can be searched very efficiently.</a:t>
            </a:r>
            <a:br>
              <a:rPr lang="en-US" altLang="zh-TW" sz="1800"/>
            </a:br>
            <a:r>
              <a:rPr lang="en-US" altLang="zh-TW" sz="1800"/>
              <a:t>- Easy to understand &amp; are handy for summarizing patterns.</a:t>
            </a:r>
            <a:br>
              <a:rPr lang="en-US" altLang="zh-TW" sz="1800"/>
            </a:br>
            <a:r>
              <a:rPr lang="en-US" altLang="zh-TW" sz="1800"/>
              <a:t>- Too simplistic for representing any but the simplest of patterns in protein </a:t>
            </a:r>
            <a:br>
              <a:rPr lang="en-US" altLang="zh-TW" sz="1800"/>
            </a:br>
            <a:r>
              <a:rPr lang="en-US" altLang="zh-TW" sz="1800"/>
              <a:t>  sequences.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</a:pPr>
            <a:r>
              <a:rPr lang="en-US" altLang="zh-TW" sz="2400">
                <a:solidFill>
                  <a:schemeClr val="tx2"/>
                </a:solidFill>
              </a:rPr>
              <a:t>Weight matrices:</a:t>
            </a:r>
            <a:r>
              <a:rPr lang="en-US" altLang="zh-TW" sz="2800">
                <a:solidFill>
                  <a:schemeClr val="tx2"/>
                </a:solidFill>
              </a:rPr>
              <a:t/>
            </a:r>
            <a:br>
              <a:rPr lang="en-US" altLang="zh-TW" sz="2800">
                <a:solidFill>
                  <a:schemeClr val="tx2"/>
                </a:solidFill>
              </a:rPr>
            </a:br>
            <a:r>
              <a:rPr lang="en-US" altLang="zh-TW" sz="1800"/>
              <a:t>- Are general enough to capture more realistic &amp; complex patterns.</a:t>
            </a:r>
            <a:br>
              <a:rPr lang="en-US" altLang="zh-TW" sz="1800"/>
            </a:br>
            <a:r>
              <a:rPr lang="en-US" altLang="zh-TW" sz="1800"/>
              <a:t>- Computationally almost as efficient as consensus and regular expressions.</a:t>
            </a:r>
            <a:br>
              <a:rPr lang="en-US" altLang="zh-TW" sz="1800"/>
            </a:br>
            <a:r>
              <a:rPr lang="en-US" altLang="zh-TW" sz="1800"/>
              <a:t>- Scores have clear probabilistic interpretation.</a:t>
            </a:r>
            <a:endParaRPr lang="en-US" altLang="zh-TW" sz="2400"/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</a:pPr>
            <a:r>
              <a:rPr lang="en-US" altLang="zh-TW" sz="2400">
                <a:solidFill>
                  <a:schemeClr val="hlink"/>
                </a:solidFill>
              </a:rPr>
              <a:t>Main problem:</a:t>
            </a:r>
            <a:r>
              <a:rPr lang="en-US" altLang="zh-TW" sz="2400"/>
              <a:t/>
            </a:r>
            <a:br>
              <a:rPr lang="en-US" altLang="zh-TW" sz="2400"/>
            </a:br>
            <a:r>
              <a:rPr lang="en-US" altLang="zh-TW" sz="1800"/>
              <a:t>-None of these methods can deal</a:t>
            </a:r>
            <a:r>
              <a:rPr lang="en-US" altLang="zh-TW" sz="1800">
                <a:solidFill>
                  <a:schemeClr val="hlink"/>
                </a:solidFill>
              </a:rPr>
              <a:t> flexibly with insertions and deletions in the </a:t>
            </a:r>
            <a:br>
              <a:rPr lang="en-US" altLang="zh-TW" sz="1800">
                <a:solidFill>
                  <a:schemeClr val="hlink"/>
                </a:solidFill>
              </a:rPr>
            </a:br>
            <a:r>
              <a:rPr lang="en-US" altLang="zh-TW" sz="1800">
                <a:solidFill>
                  <a:schemeClr val="hlink"/>
                </a:solidFill>
              </a:rPr>
              <a:t> domains</a:t>
            </a:r>
            <a:r>
              <a:rPr lang="en-US" altLang="zh-TW" sz="1800"/>
              <a:t>.</a:t>
            </a:r>
            <a:br>
              <a:rPr lang="en-US" altLang="zh-TW" sz="1800"/>
            </a:br>
            <a:r>
              <a:rPr lang="en-US" altLang="zh-TW" sz="1800"/>
              <a:t> i.e. weight matrices demand all examples of the domain have precisely the</a:t>
            </a:r>
            <a:br>
              <a:rPr lang="en-US" altLang="zh-TW" sz="1800"/>
            </a:br>
            <a:r>
              <a:rPr lang="en-US" altLang="zh-TW" sz="1800"/>
              <a:t>       </a:t>
            </a:r>
            <a:r>
              <a:rPr lang="en-US" altLang="zh-TW" sz="1800">
                <a:solidFill>
                  <a:schemeClr val="hlink"/>
                </a:solidFill>
              </a:rPr>
              <a:t>same length</a:t>
            </a:r>
            <a:r>
              <a:rPr lang="en-US" altLang="zh-TW" sz="1800"/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en-US" altLang="zh-TW" sz="1800"/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133350" y="6140450"/>
            <a:ext cx="665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kumimoji="0" lang="en-US" altLang="zh-TW">
                <a:solidFill>
                  <a:srgbClr val="FFFFFF"/>
                </a:solidFill>
                <a:latin typeface="Times New Roman" panose="02020603050405020304" pitchFamily="18" charset="0"/>
              </a:rPr>
              <a:t>  </a:t>
            </a:r>
            <a:r>
              <a:rPr kumimoji="0" lang="en-US" altLang="zh-TW">
                <a:latin typeface="Times New Roman" panose="02020603050405020304" pitchFamily="18" charset="0"/>
              </a:rPr>
              <a:t>Answer:</a:t>
            </a:r>
            <a:r>
              <a:rPr kumimoji="0" lang="en-US" altLang="zh-TW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Profile/Hidden Markov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Outline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68313" y="1433513"/>
            <a:ext cx="78676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Pattern, Profile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1. Motif, Consensus Sequences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2. Regular Expression Models, Sequence  Logos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3. PSSM, PSI-BLAST, PHI-BLAST</a:t>
            </a:r>
            <a:br>
              <a:rPr lang="en-US" altLang="zh-TW" sz="2400"/>
            </a:br>
            <a:endParaRPr lang="en-US" altLang="zh-TW" sz="2400"/>
          </a:p>
          <a:p>
            <a:pPr eaLnBrk="1" hangingPunct="1"/>
            <a:r>
              <a:rPr lang="en-US" altLang="zh-TW" sz="2400"/>
              <a:t>Hidden Markov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1. Markov Models, Hidden Markov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2. Forward, Backward, and Viterbi Algorithm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3. Applications in Bioinformatics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HMM for DNA Sequence</a:t>
            </a:r>
          </a:p>
        </p:txBody>
      </p:sp>
      <p:graphicFrame>
        <p:nvGraphicFramePr>
          <p:cNvPr id="58371" name="Object 2051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09600" y="2438400"/>
          <a:ext cx="77724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點陣圖影像" r:id="rId3" imgW="5514286" imgH="1771429" progId="Paint.Picture">
                  <p:embed/>
                </p:oleObj>
              </mc:Choice>
              <mc:Fallback>
                <p:oleObj name="點陣圖影像" r:id="rId3" imgW="5514286" imgH="1771429" progId="Paint.Picture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772400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Markov Models</a:t>
            </a:r>
          </a:p>
        </p:txBody>
      </p:sp>
      <p:graphicFrame>
        <p:nvGraphicFramePr>
          <p:cNvPr id="5939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195388" y="1412875"/>
          <a:ext cx="67627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點陣圖影像" r:id="rId3" imgW="5923810" imgH="4571429" progId="Paint.Picture">
                  <p:embed/>
                </p:oleObj>
              </mc:Choice>
              <mc:Fallback>
                <p:oleObj name="點陣圖影像" r:id="rId3" imgW="5923810" imgH="457142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412875"/>
                        <a:ext cx="676275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208088" y="6048375"/>
            <a:ext cx="7612062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States are observable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Weather Model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States</a:t>
            </a:r>
          </a:p>
          <a:p>
            <a:pPr lvl="1" eaLnBrk="1" hangingPunct="1"/>
            <a:r>
              <a:rPr lang="en-US" altLang="zh-TW" smtClean="0"/>
              <a:t>R: Rainy, C: Cloudy, S: Sunny</a:t>
            </a:r>
          </a:p>
          <a:p>
            <a:pPr eaLnBrk="1" hangingPunct="1"/>
            <a:r>
              <a:rPr lang="en-US" altLang="zh-TW" smtClean="0"/>
              <a:t>State Transition Probability Matrix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What is the probability of observing O=SSRRSCS given that today is S?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286000" y="2895600"/>
          <a:ext cx="36480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點陣圖影像" r:id="rId3" imgW="3648584" imgH="1914286" progId="Paint.Picture">
                  <p:embed/>
                </p:oleObj>
              </mc:Choice>
              <mc:Fallback>
                <p:oleObj name="點陣圖影像" r:id="rId3" imgW="3648584" imgH="19142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3648075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Markov Models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graphicFrame>
        <p:nvGraphicFramePr>
          <p:cNvPr id="61443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71638" y="1371600"/>
          <a:ext cx="58896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點陣圖影像" r:id="rId3" imgW="5068007" imgH="4001058" progId="Paint.Picture">
                  <p:embed/>
                </p:oleObj>
              </mc:Choice>
              <mc:Fallback>
                <p:oleObj name="點陣圖影像" r:id="rId3" imgW="5068007" imgH="400105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371600"/>
                        <a:ext cx="58896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895600" y="5562600"/>
          <a:ext cx="3733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點陣圖影像" r:id="rId5" imgW="3048426" imgH="914286" progId="Paint.Picture">
                  <p:embed/>
                </p:oleObj>
              </mc:Choice>
              <mc:Fallback>
                <p:oleObj name="點陣圖影像" r:id="rId5" imgW="3048426" imgH="9142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3733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Weather Model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Rule: P(A, B) = P(A|B)P(B)</a:t>
            </a:r>
          </a:p>
          <a:p>
            <a:pPr eaLnBrk="1" hangingPunct="1"/>
            <a:r>
              <a:rPr lang="en-US" altLang="zh-TW" smtClean="0"/>
              <a:t>Markov chain rule:</a:t>
            </a:r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295400" y="2514600"/>
          <a:ext cx="725011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點陣圖影像" r:id="rId3" imgW="7249537" imgH="3115110" progId="Paint.Picture">
                  <p:embed/>
                </p:oleObj>
              </mc:Choice>
              <mc:Fallback>
                <p:oleObj name="點陣圖影像" r:id="rId3" imgW="7249537" imgH="31151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725011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7"/>
          <p:cNvGraphicFramePr>
            <a:graphicFrameLocks noChangeAspect="1"/>
          </p:cNvGraphicFramePr>
          <p:nvPr/>
        </p:nvGraphicFramePr>
        <p:xfrm>
          <a:off x="6084888" y="395288"/>
          <a:ext cx="331152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點陣圖影像" r:id="rId3" imgW="3648584" imgH="1914286" progId="Paint.Picture">
                  <p:embed/>
                </p:oleObj>
              </mc:Choice>
              <mc:Fallback>
                <p:oleObj name="點陣圖影像" r:id="rId3" imgW="3648584" imgH="191428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95288"/>
                        <a:ext cx="3311525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Weather Model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Observation Sequence O: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O = (S, S, S, R, R, S, C, S)</a:t>
            </a:r>
          </a:p>
          <a:p>
            <a:pPr eaLnBrk="1" hangingPunct="1"/>
            <a:r>
              <a:rPr lang="en-US" altLang="zh-TW" sz="2400" smtClean="0"/>
              <a:t>By Chain Rule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1524000" y="2667000"/>
          <a:ext cx="57912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點陣圖影像" r:id="rId5" imgW="6706536" imgH="4361905" progId="Paint.Picture">
                  <p:embed/>
                </p:oleObj>
              </mc:Choice>
              <mc:Fallback>
                <p:oleObj name="點陣圖影像" r:id="rId5" imgW="6706536" imgH="436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5791200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52400" y="3962400"/>
            <a:ext cx="2514600" cy="101441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</a:rPr>
              <a:t>initial probability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  <a:latin typeface="Symbol" panose="05050102010706020507" pitchFamily="18" charset="2"/>
              </a:rPr>
              <a:t>p</a:t>
            </a:r>
            <a:r>
              <a:rPr lang="en-US" altLang="zh-TW" baseline="-25000">
                <a:solidFill>
                  <a:schemeClr val="hlink"/>
                </a:solidFill>
              </a:rPr>
              <a:t>i</a:t>
            </a:r>
            <a:r>
              <a:rPr lang="en-US" altLang="zh-TW">
                <a:solidFill>
                  <a:schemeClr val="hlink"/>
                </a:solidFill>
              </a:rPr>
              <a:t> = P(q</a:t>
            </a:r>
            <a:r>
              <a:rPr lang="en-US" altLang="zh-TW" baseline="-25000">
                <a:solidFill>
                  <a:schemeClr val="hlink"/>
                </a:solidFill>
              </a:rPr>
              <a:t>1</a:t>
            </a:r>
            <a:r>
              <a:rPr lang="en-US" altLang="zh-TW">
                <a:solidFill>
                  <a:schemeClr val="hlink"/>
                </a:solidFill>
              </a:rPr>
              <a:t>=i)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en-US" sz="4000" smtClean="0"/>
              <a:t>Prokaryotic </a:t>
            </a:r>
            <a:r>
              <a:rPr lang="nb-NO" altLang="zh-TW" sz="4000" smtClean="0"/>
              <a:t>P</a:t>
            </a:r>
            <a:r>
              <a:rPr lang="nb-NO" altLang="en-US" sz="4000" smtClean="0"/>
              <a:t>romotor </a:t>
            </a:r>
            <a:r>
              <a:rPr lang="nb-NO" altLang="zh-TW" sz="4000" smtClean="0"/>
              <a:t>R</a:t>
            </a:r>
            <a:r>
              <a:rPr lang="nb-NO" altLang="en-US" sz="4000" smtClean="0"/>
              <a:t>egions</a:t>
            </a:r>
            <a:endParaRPr lang="en-US" altLang="zh-TW" sz="4000" smtClean="0"/>
          </a:p>
        </p:txBody>
      </p:sp>
      <p:pic>
        <p:nvPicPr>
          <p:cNvPr id="9219" name="Picture 4" descr="FG21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00150"/>
            <a:ext cx="70834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 descr="FG21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8"/>
          <a:stretch>
            <a:fillRect/>
          </a:stretch>
        </p:blipFill>
        <p:spPr bwMode="auto">
          <a:xfrm>
            <a:off x="827088" y="4567238"/>
            <a:ext cx="39687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3851275" y="6530975"/>
            <a:ext cx="5227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nb-NO" altLang="en-US" sz="1400">
                <a:latin typeface="Arial" panose="020B0604020202020204" pitchFamily="34" charset="0"/>
              </a:rPr>
              <a:t>Source: </a:t>
            </a:r>
            <a:r>
              <a:rPr kumimoji="0" lang="en-GB" altLang="zh-TW" sz="1400">
                <a:latin typeface="Arial" panose="020B0604020202020204" pitchFamily="34" charset="0"/>
                <a:hlinkClick r:id="rId4"/>
              </a:rPr>
              <a:t>http://cwx.prenhall.com/horton/medialib/media_portfolio/</a:t>
            </a:r>
            <a:endParaRPr kumimoji="0" lang="en-GB" altLang="zh-TW" sz="1400">
              <a:latin typeface="Arial" panose="020B0604020202020204" pitchFamily="34" charset="0"/>
            </a:endParaRPr>
          </a:p>
        </p:txBody>
      </p:sp>
      <p:pic>
        <p:nvPicPr>
          <p:cNvPr id="9222" name="Picture 7" descr="FG21_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38700"/>
            <a:ext cx="217011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Hidden Markov Models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States are not observable</a:t>
            </a:r>
          </a:p>
          <a:p>
            <a:pPr eaLnBrk="1" hangingPunct="1"/>
            <a:r>
              <a:rPr lang="en-US" altLang="zh-TW" smtClean="0"/>
              <a:t>Observations are probabilistic functions of states</a:t>
            </a:r>
          </a:p>
          <a:p>
            <a:pPr eaLnBrk="1" hangingPunct="1"/>
            <a:r>
              <a:rPr lang="en-US" altLang="zh-TW" smtClean="0"/>
              <a:t>State transitions are still probabilistic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119188" y="4468813"/>
            <a:ext cx="7321550" cy="1336675"/>
            <a:chOff x="459" y="795"/>
            <a:chExt cx="4612" cy="842"/>
          </a:xfrm>
        </p:grpSpPr>
        <p:sp>
          <p:nvSpPr>
            <p:cNvPr id="64519" name="Oval 5"/>
            <p:cNvSpPr>
              <a:spLocks noChangeAspect="1" noChangeArrowheads="1"/>
            </p:cNvSpPr>
            <p:nvPr/>
          </p:nvSpPr>
          <p:spPr bwMode="auto">
            <a:xfrm>
              <a:off x="459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4520" name="Oval 6"/>
            <p:cNvSpPr>
              <a:spLocks noChangeAspect="1" noChangeArrowheads="1"/>
            </p:cNvSpPr>
            <p:nvPr/>
          </p:nvSpPr>
          <p:spPr bwMode="auto">
            <a:xfrm>
              <a:off x="1415" y="795"/>
              <a:ext cx="663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64521" name="Oval 7"/>
            <p:cNvSpPr>
              <a:spLocks noChangeAspect="1" noChangeArrowheads="1"/>
            </p:cNvSpPr>
            <p:nvPr/>
          </p:nvSpPr>
          <p:spPr bwMode="auto">
            <a:xfrm>
              <a:off x="3472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L-1</a:t>
              </a:r>
            </a:p>
          </p:txBody>
        </p:sp>
        <p:sp>
          <p:nvSpPr>
            <p:cNvPr id="64522" name="Oval 8"/>
            <p:cNvSpPr>
              <a:spLocks noChangeAspect="1" noChangeArrowheads="1"/>
            </p:cNvSpPr>
            <p:nvPr/>
          </p:nvSpPr>
          <p:spPr bwMode="auto">
            <a:xfrm>
              <a:off x="4407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2361" y="912"/>
              <a:ext cx="48" cy="4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24" name="Oval 10"/>
            <p:cNvSpPr>
              <a:spLocks noChangeArrowheads="1"/>
            </p:cNvSpPr>
            <p:nvPr/>
          </p:nvSpPr>
          <p:spPr bwMode="auto">
            <a:xfrm>
              <a:off x="3139" y="912"/>
              <a:ext cx="47" cy="4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4525" name="AutoShape 11"/>
            <p:cNvCxnSpPr>
              <a:cxnSpLocks noChangeShapeType="1"/>
              <a:stCxn id="64519" idx="6"/>
              <a:endCxn id="64520" idx="2"/>
            </p:cNvCxnSpPr>
            <p:nvPr/>
          </p:nvCxnSpPr>
          <p:spPr bwMode="auto">
            <a:xfrm>
              <a:off x="1130" y="933"/>
              <a:ext cx="27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6" name="AutoShape 12"/>
            <p:cNvCxnSpPr>
              <a:cxnSpLocks noChangeShapeType="1"/>
              <a:stCxn id="64521" idx="6"/>
              <a:endCxn id="64522" idx="2"/>
            </p:cNvCxnSpPr>
            <p:nvPr/>
          </p:nvCxnSpPr>
          <p:spPr bwMode="auto">
            <a:xfrm>
              <a:off x="4143" y="933"/>
              <a:ext cx="25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7" name="AutoShape 13"/>
            <p:cNvCxnSpPr>
              <a:cxnSpLocks noChangeShapeType="1"/>
              <a:stCxn id="64520" idx="6"/>
              <a:endCxn id="64523" idx="2"/>
            </p:cNvCxnSpPr>
            <p:nvPr/>
          </p:nvCxnSpPr>
          <p:spPr bwMode="auto">
            <a:xfrm>
              <a:off x="2087" y="933"/>
              <a:ext cx="265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8" name="AutoShape 14"/>
            <p:cNvCxnSpPr>
              <a:cxnSpLocks noChangeShapeType="1"/>
              <a:stCxn id="64524" idx="6"/>
              <a:endCxn id="64521" idx="2"/>
            </p:cNvCxnSpPr>
            <p:nvPr/>
          </p:nvCxnSpPr>
          <p:spPr bwMode="auto">
            <a:xfrm flipV="1">
              <a:off x="3195" y="933"/>
              <a:ext cx="268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29" name="Oval 15"/>
            <p:cNvSpPr>
              <a:spLocks noChangeAspect="1" noChangeArrowheads="1"/>
            </p:cNvSpPr>
            <p:nvPr/>
          </p:nvSpPr>
          <p:spPr bwMode="auto">
            <a:xfrm>
              <a:off x="459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4530" name="Oval 16"/>
            <p:cNvSpPr>
              <a:spLocks noChangeAspect="1" noChangeArrowheads="1"/>
            </p:cNvSpPr>
            <p:nvPr/>
          </p:nvSpPr>
          <p:spPr bwMode="auto">
            <a:xfrm>
              <a:off x="1415" y="1352"/>
              <a:ext cx="663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64531" name="Oval 17"/>
            <p:cNvSpPr>
              <a:spLocks noChangeAspect="1" noChangeArrowheads="1"/>
            </p:cNvSpPr>
            <p:nvPr/>
          </p:nvSpPr>
          <p:spPr bwMode="auto">
            <a:xfrm>
              <a:off x="3472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L-1</a:t>
              </a:r>
            </a:p>
          </p:txBody>
        </p:sp>
        <p:sp>
          <p:nvSpPr>
            <p:cNvPr id="64532" name="Oval 18"/>
            <p:cNvSpPr>
              <a:spLocks noChangeAspect="1" noChangeArrowheads="1"/>
            </p:cNvSpPr>
            <p:nvPr/>
          </p:nvSpPr>
          <p:spPr bwMode="auto">
            <a:xfrm>
              <a:off x="4407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64533" name="Oval 19"/>
            <p:cNvSpPr>
              <a:spLocks noChangeArrowheads="1"/>
            </p:cNvSpPr>
            <p:nvPr/>
          </p:nvSpPr>
          <p:spPr bwMode="auto">
            <a:xfrm>
              <a:off x="2361" y="1463"/>
              <a:ext cx="48" cy="4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34" name="Oval 20"/>
            <p:cNvSpPr>
              <a:spLocks noChangeArrowheads="1"/>
            </p:cNvSpPr>
            <p:nvPr/>
          </p:nvSpPr>
          <p:spPr bwMode="auto">
            <a:xfrm>
              <a:off x="3139" y="1463"/>
              <a:ext cx="47" cy="4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4535" name="AutoShape 21"/>
            <p:cNvCxnSpPr>
              <a:cxnSpLocks noChangeShapeType="1"/>
              <a:stCxn id="64519" idx="4"/>
              <a:endCxn id="64529" idx="0"/>
            </p:cNvCxnSpPr>
            <p:nvPr/>
          </p:nvCxnSpPr>
          <p:spPr bwMode="auto">
            <a:xfrm>
              <a:off x="791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6" name="AutoShape 22"/>
            <p:cNvCxnSpPr>
              <a:cxnSpLocks noChangeShapeType="1"/>
              <a:stCxn id="64520" idx="4"/>
              <a:endCxn id="64530" idx="0"/>
            </p:cNvCxnSpPr>
            <p:nvPr/>
          </p:nvCxnSpPr>
          <p:spPr bwMode="auto">
            <a:xfrm>
              <a:off x="1747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7" name="AutoShape 23"/>
            <p:cNvCxnSpPr>
              <a:cxnSpLocks noChangeShapeType="1"/>
              <a:stCxn id="64521" idx="4"/>
              <a:endCxn id="64531" idx="0"/>
            </p:cNvCxnSpPr>
            <p:nvPr/>
          </p:nvCxnSpPr>
          <p:spPr bwMode="auto">
            <a:xfrm>
              <a:off x="3804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8" name="AutoShape 24"/>
            <p:cNvCxnSpPr>
              <a:cxnSpLocks noChangeShapeType="1"/>
              <a:stCxn id="64522" idx="4"/>
              <a:endCxn id="64532" idx="0"/>
            </p:cNvCxnSpPr>
            <p:nvPr/>
          </p:nvCxnSpPr>
          <p:spPr bwMode="auto">
            <a:xfrm>
              <a:off x="4740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9" name="Oval 25"/>
            <p:cNvSpPr>
              <a:spLocks noChangeAspect="1" noChangeArrowheads="1"/>
            </p:cNvSpPr>
            <p:nvPr/>
          </p:nvSpPr>
          <p:spPr bwMode="auto">
            <a:xfrm>
              <a:off x="2442" y="804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64540" name="Oval 26"/>
            <p:cNvSpPr>
              <a:spLocks noChangeAspect="1" noChangeArrowheads="1"/>
            </p:cNvSpPr>
            <p:nvPr/>
          </p:nvSpPr>
          <p:spPr bwMode="auto">
            <a:xfrm>
              <a:off x="2442" y="1361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i</a:t>
              </a:r>
            </a:p>
          </p:txBody>
        </p:sp>
        <p:cxnSp>
          <p:nvCxnSpPr>
            <p:cNvPr id="64541" name="AutoShape 27"/>
            <p:cNvCxnSpPr>
              <a:cxnSpLocks noChangeShapeType="1"/>
              <a:stCxn id="64539" idx="4"/>
              <a:endCxn id="64540" idx="0"/>
            </p:cNvCxnSpPr>
            <p:nvPr/>
          </p:nvCxnSpPr>
          <p:spPr bwMode="auto">
            <a:xfrm>
              <a:off x="2775" y="1088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517" name="AutoShape 28"/>
          <p:cNvSpPr>
            <a:spLocks noChangeArrowheads="1"/>
          </p:cNvSpPr>
          <p:nvPr/>
        </p:nvSpPr>
        <p:spPr bwMode="auto">
          <a:xfrm>
            <a:off x="3132138" y="3573463"/>
            <a:ext cx="2671762" cy="576262"/>
          </a:xfrm>
          <a:prstGeom prst="wedgeRoundRectCallout">
            <a:avLst>
              <a:gd name="adj1" fmla="val -37167"/>
              <a:gd name="adj2" fmla="val 103995"/>
              <a:gd name="adj3" fmla="val 16667"/>
            </a:avLst>
          </a:prstGeom>
          <a:solidFill>
            <a:srgbClr val="FAD2D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>
                <a:latin typeface="Times New Roman" panose="02020603050405020304" pitchFamily="18" charset="0"/>
              </a:rPr>
              <a:t>Hidden variables</a:t>
            </a:r>
          </a:p>
        </p:txBody>
      </p:sp>
      <p:sp>
        <p:nvSpPr>
          <p:cNvPr id="64518" name="AutoShape 29"/>
          <p:cNvSpPr>
            <a:spLocks noChangeArrowheads="1"/>
          </p:cNvSpPr>
          <p:nvPr/>
        </p:nvSpPr>
        <p:spPr bwMode="auto">
          <a:xfrm>
            <a:off x="3059113" y="6262688"/>
            <a:ext cx="2881312" cy="479425"/>
          </a:xfrm>
          <a:prstGeom prst="wedgeEllipseCallout">
            <a:avLst>
              <a:gd name="adj1" fmla="val -45648"/>
              <a:gd name="adj2" fmla="val -145694"/>
            </a:avLst>
          </a:prstGeom>
          <a:solidFill>
            <a:srgbClr val="EFA9E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>
                <a:latin typeface="Times New Roman" panose="02020603050405020304" pitchFamily="18" charset="0"/>
              </a:rPr>
              <a:t>Observed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Dishonest Casino</a:t>
            </a:r>
          </a:p>
        </p:txBody>
      </p:sp>
      <p:pic>
        <p:nvPicPr>
          <p:cNvPr id="65539" name="Picture 31" descr="P5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t="9537" r="13727" b="25935"/>
          <a:stretch>
            <a:fillRect/>
          </a:stretch>
        </p:blipFill>
        <p:spPr bwMode="auto">
          <a:xfrm>
            <a:off x="1692275" y="1620838"/>
            <a:ext cx="5635625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2"/>
          <p:cNvSpPr>
            <a:spLocks noChangeArrowheads="1"/>
          </p:cNvSpPr>
          <p:nvPr/>
        </p:nvSpPr>
        <p:spPr bwMode="auto">
          <a:xfrm>
            <a:off x="914400" y="5486400"/>
            <a:ext cx="534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cs typeface="Arial" panose="020B0604020202020204" pitchFamily="34" charset="0"/>
              </a:rPr>
              <a:t>Actually, what </a:t>
            </a:r>
            <a:r>
              <a:rPr kumimoji="0" lang="en-US" altLang="zh-TW">
                <a:cs typeface="Arial" panose="020B0604020202020204" pitchFamily="34" charset="0"/>
              </a:rPr>
              <a:t>is</a:t>
            </a:r>
            <a:r>
              <a:rPr kumimoji="0" lang="en-US" altLang="zh-TW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kumimoji="0" lang="en-US" altLang="zh-TW">
                <a:solidFill>
                  <a:schemeClr val="hlink"/>
                </a:solidFill>
                <a:cs typeface="Arial" panose="020B0604020202020204" pitchFamily="34" charset="0"/>
              </a:rPr>
              <a:t>hidden</a:t>
            </a:r>
            <a:r>
              <a:rPr kumimoji="0" lang="en-US" altLang="zh-TW">
                <a:solidFill>
                  <a:schemeClr val="tx2"/>
                </a:solidFill>
                <a:cs typeface="Arial" panose="020B0604020202020204" pitchFamily="34" charset="0"/>
              </a:rPr>
              <a:t> in this model?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Coin-Tossing</a:t>
            </a:r>
          </a:p>
        </p:txBody>
      </p:sp>
      <p:grpSp>
        <p:nvGrpSpPr>
          <p:cNvPr id="66563" name="Group 63"/>
          <p:cNvGrpSpPr>
            <a:grpSpLocks/>
          </p:cNvGrpSpPr>
          <p:nvPr/>
        </p:nvGrpSpPr>
        <p:grpSpPr bwMode="auto">
          <a:xfrm>
            <a:off x="1133475" y="1257300"/>
            <a:ext cx="6262688" cy="4692650"/>
            <a:chOff x="714" y="673"/>
            <a:chExt cx="3945" cy="2956"/>
          </a:xfrm>
        </p:grpSpPr>
        <p:grpSp>
          <p:nvGrpSpPr>
            <p:cNvPr id="66565" name="Group 64"/>
            <p:cNvGrpSpPr>
              <a:grpSpLocks/>
            </p:cNvGrpSpPr>
            <p:nvPr/>
          </p:nvGrpSpPr>
          <p:grpSpPr bwMode="auto">
            <a:xfrm>
              <a:off x="714" y="2672"/>
              <a:ext cx="3945" cy="477"/>
              <a:chOff x="459" y="795"/>
              <a:chExt cx="4612" cy="842"/>
            </a:xfrm>
          </p:grpSpPr>
          <p:sp>
            <p:nvSpPr>
              <p:cNvPr id="66599" name="Oval 65"/>
              <p:cNvSpPr>
                <a:spLocks noChangeAspect="1" noChangeArrowheads="1"/>
              </p:cNvSpPr>
              <p:nvPr/>
            </p:nvSpPr>
            <p:spPr bwMode="auto">
              <a:xfrm>
                <a:off x="459" y="795"/>
                <a:ext cx="664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kumimoji="0" lang="en-US" altLang="zh-TW" sz="1800" b="1" i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600" name="Oval 66"/>
              <p:cNvSpPr>
                <a:spLocks noChangeAspect="1" noChangeArrowheads="1"/>
              </p:cNvSpPr>
              <p:nvPr/>
            </p:nvSpPr>
            <p:spPr bwMode="auto">
              <a:xfrm>
                <a:off x="1415" y="795"/>
                <a:ext cx="663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H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66601" name="Oval 67"/>
              <p:cNvSpPr>
                <a:spLocks noChangeAspect="1" noChangeArrowheads="1"/>
              </p:cNvSpPr>
              <p:nvPr/>
            </p:nvSpPr>
            <p:spPr bwMode="auto">
              <a:xfrm>
                <a:off x="3472" y="795"/>
                <a:ext cx="664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H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L-1</a:t>
                </a:r>
              </a:p>
            </p:txBody>
          </p:sp>
          <p:sp>
            <p:nvSpPr>
              <p:cNvPr id="66602" name="Oval 68"/>
              <p:cNvSpPr>
                <a:spLocks noChangeAspect="1" noChangeArrowheads="1"/>
              </p:cNvSpPr>
              <p:nvPr/>
            </p:nvSpPr>
            <p:spPr bwMode="auto">
              <a:xfrm>
                <a:off x="4407" y="795"/>
                <a:ext cx="664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H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L</a:t>
                </a:r>
              </a:p>
            </p:txBody>
          </p:sp>
          <p:sp>
            <p:nvSpPr>
              <p:cNvPr id="66603" name="Oval 69"/>
              <p:cNvSpPr>
                <a:spLocks noChangeArrowheads="1"/>
              </p:cNvSpPr>
              <p:nvPr/>
            </p:nvSpPr>
            <p:spPr bwMode="auto">
              <a:xfrm>
                <a:off x="2361" y="912"/>
                <a:ext cx="48" cy="4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604" name="Oval 70"/>
              <p:cNvSpPr>
                <a:spLocks noChangeArrowheads="1"/>
              </p:cNvSpPr>
              <p:nvPr/>
            </p:nvSpPr>
            <p:spPr bwMode="auto">
              <a:xfrm>
                <a:off x="3139" y="912"/>
                <a:ext cx="47" cy="4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6605" name="AutoShape 71"/>
              <p:cNvCxnSpPr>
                <a:cxnSpLocks noChangeShapeType="1"/>
                <a:stCxn id="66599" idx="6"/>
                <a:endCxn id="66600" idx="2"/>
              </p:cNvCxnSpPr>
              <p:nvPr/>
            </p:nvCxnSpPr>
            <p:spPr bwMode="auto">
              <a:xfrm>
                <a:off x="1130" y="933"/>
                <a:ext cx="27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06" name="AutoShape 72"/>
              <p:cNvCxnSpPr>
                <a:cxnSpLocks noChangeShapeType="1"/>
                <a:stCxn id="66601" idx="6"/>
                <a:endCxn id="66602" idx="2"/>
              </p:cNvCxnSpPr>
              <p:nvPr/>
            </p:nvCxnSpPr>
            <p:spPr bwMode="auto">
              <a:xfrm>
                <a:off x="4143" y="933"/>
                <a:ext cx="25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07" name="AutoShape 73"/>
              <p:cNvCxnSpPr>
                <a:cxnSpLocks noChangeShapeType="1"/>
                <a:stCxn id="66600" idx="6"/>
                <a:endCxn id="66603" idx="2"/>
              </p:cNvCxnSpPr>
              <p:nvPr/>
            </p:nvCxnSpPr>
            <p:spPr bwMode="auto">
              <a:xfrm>
                <a:off x="2087" y="933"/>
                <a:ext cx="265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08" name="AutoShape 74"/>
              <p:cNvCxnSpPr>
                <a:cxnSpLocks noChangeShapeType="1"/>
                <a:stCxn id="66604" idx="6"/>
                <a:endCxn id="66601" idx="2"/>
              </p:cNvCxnSpPr>
              <p:nvPr/>
            </p:nvCxnSpPr>
            <p:spPr bwMode="auto">
              <a:xfrm flipV="1">
                <a:off x="3195" y="933"/>
                <a:ext cx="268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609" name="Oval 75"/>
              <p:cNvSpPr>
                <a:spLocks noChangeAspect="1" noChangeArrowheads="1"/>
              </p:cNvSpPr>
              <p:nvPr/>
            </p:nvSpPr>
            <p:spPr bwMode="auto">
              <a:xfrm>
                <a:off x="459" y="1352"/>
                <a:ext cx="664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kumimoji="0" lang="en-US" altLang="zh-TW" sz="1800" b="1" i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610" name="Oval 76"/>
              <p:cNvSpPr>
                <a:spLocks noChangeAspect="1" noChangeArrowheads="1"/>
              </p:cNvSpPr>
              <p:nvPr/>
            </p:nvSpPr>
            <p:spPr bwMode="auto">
              <a:xfrm>
                <a:off x="1415" y="1352"/>
                <a:ext cx="663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X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66611" name="Oval 77"/>
              <p:cNvSpPr>
                <a:spLocks noChangeAspect="1" noChangeArrowheads="1"/>
              </p:cNvSpPr>
              <p:nvPr/>
            </p:nvSpPr>
            <p:spPr bwMode="auto">
              <a:xfrm>
                <a:off x="3472" y="1352"/>
                <a:ext cx="664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X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L-1</a:t>
                </a:r>
              </a:p>
            </p:txBody>
          </p:sp>
          <p:sp>
            <p:nvSpPr>
              <p:cNvPr id="66612" name="Oval 78"/>
              <p:cNvSpPr>
                <a:spLocks noChangeAspect="1" noChangeArrowheads="1"/>
              </p:cNvSpPr>
              <p:nvPr/>
            </p:nvSpPr>
            <p:spPr bwMode="auto">
              <a:xfrm>
                <a:off x="4407" y="1352"/>
                <a:ext cx="664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X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L</a:t>
                </a:r>
              </a:p>
            </p:txBody>
          </p:sp>
          <p:sp>
            <p:nvSpPr>
              <p:cNvPr id="66613" name="Oval 79"/>
              <p:cNvSpPr>
                <a:spLocks noChangeArrowheads="1"/>
              </p:cNvSpPr>
              <p:nvPr/>
            </p:nvSpPr>
            <p:spPr bwMode="auto">
              <a:xfrm>
                <a:off x="2361" y="1463"/>
                <a:ext cx="48" cy="47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614" name="Oval 80"/>
              <p:cNvSpPr>
                <a:spLocks noChangeArrowheads="1"/>
              </p:cNvSpPr>
              <p:nvPr/>
            </p:nvSpPr>
            <p:spPr bwMode="auto">
              <a:xfrm>
                <a:off x="3139" y="1463"/>
                <a:ext cx="47" cy="47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6615" name="AutoShape 81"/>
              <p:cNvCxnSpPr>
                <a:cxnSpLocks noChangeShapeType="1"/>
                <a:stCxn id="66599" idx="4"/>
                <a:endCxn id="66609" idx="0"/>
              </p:cNvCxnSpPr>
              <p:nvPr/>
            </p:nvCxnSpPr>
            <p:spPr bwMode="auto">
              <a:xfrm>
                <a:off x="791" y="1079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16" name="AutoShape 82"/>
              <p:cNvCxnSpPr>
                <a:cxnSpLocks noChangeShapeType="1"/>
                <a:stCxn id="66600" idx="4"/>
                <a:endCxn id="66610" idx="0"/>
              </p:cNvCxnSpPr>
              <p:nvPr/>
            </p:nvCxnSpPr>
            <p:spPr bwMode="auto">
              <a:xfrm>
                <a:off x="1747" y="1079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17" name="AutoShape 83"/>
              <p:cNvCxnSpPr>
                <a:cxnSpLocks noChangeShapeType="1"/>
                <a:stCxn id="66601" idx="4"/>
                <a:endCxn id="66611" idx="0"/>
              </p:cNvCxnSpPr>
              <p:nvPr/>
            </p:nvCxnSpPr>
            <p:spPr bwMode="auto">
              <a:xfrm>
                <a:off x="3804" y="1079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18" name="AutoShape 84"/>
              <p:cNvCxnSpPr>
                <a:cxnSpLocks noChangeShapeType="1"/>
                <a:stCxn id="66602" idx="4"/>
                <a:endCxn id="66612" idx="0"/>
              </p:cNvCxnSpPr>
              <p:nvPr/>
            </p:nvCxnSpPr>
            <p:spPr bwMode="auto">
              <a:xfrm>
                <a:off x="4740" y="1079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619" name="Oval 85"/>
              <p:cNvSpPr>
                <a:spLocks noChangeAspect="1" noChangeArrowheads="1"/>
              </p:cNvSpPr>
              <p:nvPr/>
            </p:nvSpPr>
            <p:spPr bwMode="auto">
              <a:xfrm>
                <a:off x="2442" y="804"/>
                <a:ext cx="664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H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i</a:t>
                </a:r>
              </a:p>
            </p:txBody>
          </p:sp>
          <p:sp>
            <p:nvSpPr>
              <p:cNvPr id="66620" name="Oval 86"/>
              <p:cNvSpPr>
                <a:spLocks noChangeAspect="1" noChangeArrowheads="1"/>
              </p:cNvSpPr>
              <p:nvPr/>
            </p:nvSpPr>
            <p:spPr bwMode="auto">
              <a:xfrm>
                <a:off x="2442" y="1361"/>
                <a:ext cx="664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X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i</a:t>
                </a:r>
              </a:p>
            </p:txBody>
          </p:sp>
          <p:cxnSp>
            <p:nvCxnSpPr>
              <p:cNvPr id="66621" name="AutoShape 87"/>
              <p:cNvCxnSpPr>
                <a:cxnSpLocks noChangeShapeType="1"/>
                <a:stCxn id="66619" idx="4"/>
                <a:endCxn id="66620" idx="0"/>
              </p:cNvCxnSpPr>
              <p:nvPr/>
            </p:nvCxnSpPr>
            <p:spPr bwMode="auto">
              <a:xfrm>
                <a:off x="2775" y="1088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566" name="AutoShape 88"/>
            <p:cNvSpPr>
              <a:spLocks noChangeArrowheads="1"/>
            </p:cNvSpPr>
            <p:nvPr/>
          </p:nvSpPr>
          <p:spPr bwMode="auto">
            <a:xfrm>
              <a:off x="2361" y="2219"/>
              <a:ext cx="310" cy="25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67" name="Text Box 89"/>
            <p:cNvSpPr txBox="1">
              <a:spLocks noChangeArrowheads="1"/>
            </p:cNvSpPr>
            <p:nvPr/>
          </p:nvSpPr>
          <p:spPr bwMode="auto">
            <a:xfrm>
              <a:off x="1431" y="2236"/>
              <a:ext cx="8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Comic Sans MS" panose="030F0702030302020204" pitchFamily="66" charset="0"/>
                </a:rPr>
                <a:t>L tosses</a:t>
              </a:r>
              <a:endParaRPr kumimoji="0" lang="en-US" altLang="en-US">
                <a:latin typeface="Comic Sans MS" panose="030F0702030302020204" pitchFamily="66" charset="0"/>
              </a:endParaRPr>
            </a:p>
          </p:txBody>
        </p:sp>
        <p:grpSp>
          <p:nvGrpSpPr>
            <p:cNvPr id="66568" name="Group 90"/>
            <p:cNvGrpSpPr>
              <a:grpSpLocks/>
            </p:cNvGrpSpPr>
            <p:nvPr/>
          </p:nvGrpSpPr>
          <p:grpSpPr bwMode="auto">
            <a:xfrm>
              <a:off x="2802" y="2063"/>
              <a:ext cx="1111" cy="1566"/>
              <a:chOff x="2874" y="2186"/>
              <a:chExt cx="1350" cy="2027"/>
            </a:xfrm>
          </p:grpSpPr>
          <p:sp>
            <p:nvSpPr>
              <p:cNvPr id="66597" name="AutoShape 91"/>
              <p:cNvSpPr>
                <a:spLocks noChangeArrowheads="1"/>
              </p:cNvSpPr>
              <p:nvPr/>
            </p:nvSpPr>
            <p:spPr bwMode="auto">
              <a:xfrm>
                <a:off x="2874" y="2186"/>
                <a:ext cx="1350" cy="527"/>
              </a:xfrm>
              <a:prstGeom prst="cloudCallout">
                <a:avLst>
                  <a:gd name="adj1" fmla="val -50296"/>
                  <a:gd name="adj2" fmla="val 83208"/>
                </a:avLst>
              </a:prstGeom>
              <a:solidFill>
                <a:schemeClr val="hlink"/>
              </a:solidFill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6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Fair/Loaded</a:t>
                </a:r>
                <a:endParaRPr kumimoji="0" lang="en-US" altLang="en-US" sz="16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98" name="AutoShape 92"/>
              <p:cNvSpPr>
                <a:spLocks noChangeArrowheads="1"/>
              </p:cNvSpPr>
              <p:nvPr/>
            </p:nvSpPr>
            <p:spPr bwMode="auto">
              <a:xfrm>
                <a:off x="2906" y="3785"/>
                <a:ext cx="1267" cy="428"/>
              </a:xfrm>
              <a:prstGeom prst="cloudCallout">
                <a:avLst>
                  <a:gd name="adj1" fmla="val -56236"/>
                  <a:gd name="adj2" fmla="val -56542"/>
                </a:avLst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4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Head/Tail</a:t>
                </a:r>
                <a:endParaRPr kumimoji="0" lang="en-US" altLang="en-US" sz="14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6569" name="Group 93"/>
            <p:cNvGrpSpPr>
              <a:grpSpLocks/>
            </p:cNvGrpSpPr>
            <p:nvPr/>
          </p:nvGrpSpPr>
          <p:grpSpPr bwMode="auto">
            <a:xfrm>
              <a:off x="1025" y="673"/>
              <a:ext cx="3208" cy="1286"/>
              <a:chOff x="841" y="562"/>
              <a:chExt cx="3463" cy="1565"/>
            </a:xfrm>
          </p:grpSpPr>
          <p:cxnSp>
            <p:nvCxnSpPr>
              <p:cNvPr id="66570" name="AutoShape 94"/>
              <p:cNvCxnSpPr>
                <a:cxnSpLocks noChangeShapeType="1"/>
                <a:stCxn id="66572" idx="7"/>
                <a:endCxn id="66573" idx="1"/>
              </p:cNvCxnSpPr>
              <p:nvPr/>
            </p:nvCxnSpPr>
            <p:spPr bwMode="auto">
              <a:xfrm rot="5400000" flipV="1">
                <a:off x="2536" y="776"/>
                <a:ext cx="5" cy="998"/>
              </a:xfrm>
              <a:prstGeom prst="curvedConnector3">
                <a:avLst>
                  <a:gd name="adj1" fmla="val -340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71" name="Text Box 95"/>
              <p:cNvSpPr txBox="1">
                <a:spLocks noChangeArrowheads="1"/>
              </p:cNvSpPr>
              <p:nvPr/>
            </p:nvSpPr>
            <p:spPr bwMode="auto">
              <a:xfrm>
                <a:off x="3612" y="1542"/>
                <a:ext cx="56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0.9</a:t>
                </a:r>
              </a:p>
            </p:txBody>
          </p:sp>
          <p:sp>
            <p:nvSpPr>
              <p:cNvPr id="66572" name="Oval 96"/>
              <p:cNvSpPr>
                <a:spLocks noChangeAspect="1" noChangeArrowheads="1"/>
              </p:cNvSpPr>
              <p:nvPr/>
            </p:nvSpPr>
            <p:spPr bwMode="auto">
              <a:xfrm>
                <a:off x="1526" y="1246"/>
                <a:ext cx="602" cy="239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Fair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73" name="Oval 97"/>
              <p:cNvSpPr>
                <a:spLocks noChangeAspect="1" noChangeArrowheads="1"/>
              </p:cNvSpPr>
              <p:nvPr/>
            </p:nvSpPr>
            <p:spPr bwMode="auto">
              <a:xfrm>
                <a:off x="2952" y="1252"/>
                <a:ext cx="587" cy="233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loaded</a:t>
                </a:r>
                <a:endParaRPr kumimoji="0" lang="en-US" altLang="zh-TW" sz="1800" b="1" i="1" baseline="-25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6574" name="Oval 98"/>
              <p:cNvSpPr>
                <a:spLocks noChangeAspect="1" noChangeArrowheads="1"/>
              </p:cNvSpPr>
              <p:nvPr/>
            </p:nvSpPr>
            <p:spPr bwMode="auto">
              <a:xfrm>
                <a:off x="1526" y="1894"/>
                <a:ext cx="586" cy="233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head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75" name="Oval 99"/>
              <p:cNvSpPr>
                <a:spLocks noChangeAspect="1" noChangeArrowheads="1"/>
              </p:cNvSpPr>
              <p:nvPr/>
            </p:nvSpPr>
            <p:spPr bwMode="auto">
              <a:xfrm>
                <a:off x="2967" y="1853"/>
                <a:ext cx="653" cy="259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head</a:t>
                </a:r>
              </a:p>
            </p:txBody>
          </p:sp>
          <p:cxnSp>
            <p:nvCxnSpPr>
              <p:cNvPr id="66576" name="AutoShape 100"/>
              <p:cNvCxnSpPr>
                <a:cxnSpLocks noChangeShapeType="1"/>
                <a:stCxn id="66572" idx="4"/>
                <a:endCxn id="66574" idx="0"/>
              </p:cNvCxnSpPr>
              <p:nvPr/>
            </p:nvCxnSpPr>
            <p:spPr bwMode="auto">
              <a:xfrm flipH="1">
                <a:off x="1819" y="1494"/>
                <a:ext cx="8" cy="39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77" name="AutoShape 101"/>
              <p:cNvCxnSpPr>
                <a:cxnSpLocks noChangeShapeType="1"/>
                <a:stCxn id="66573" idx="4"/>
                <a:endCxn id="66575" idx="0"/>
              </p:cNvCxnSpPr>
              <p:nvPr/>
            </p:nvCxnSpPr>
            <p:spPr bwMode="auto">
              <a:xfrm>
                <a:off x="3246" y="1494"/>
                <a:ext cx="48" cy="35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78" name="AutoShape 102"/>
              <p:cNvCxnSpPr>
                <a:cxnSpLocks noChangeShapeType="1"/>
                <a:stCxn id="66573" idx="3"/>
                <a:endCxn id="66572" idx="5"/>
              </p:cNvCxnSpPr>
              <p:nvPr/>
            </p:nvCxnSpPr>
            <p:spPr bwMode="auto">
              <a:xfrm rot="16200000" flipV="1">
                <a:off x="2538" y="961"/>
                <a:ext cx="1" cy="998"/>
              </a:xfrm>
              <a:prstGeom prst="curvedConnector3">
                <a:avLst>
                  <a:gd name="adj1" fmla="val -1690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79" name="Oval 103"/>
              <p:cNvSpPr>
                <a:spLocks noChangeAspect="1" noChangeArrowheads="1"/>
              </p:cNvSpPr>
              <p:nvPr/>
            </p:nvSpPr>
            <p:spPr bwMode="auto">
              <a:xfrm>
                <a:off x="841" y="838"/>
                <a:ext cx="586" cy="233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tail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580" name="AutoShape 104"/>
              <p:cNvCxnSpPr>
                <a:cxnSpLocks noChangeShapeType="1"/>
                <a:stCxn id="66572" idx="1"/>
                <a:endCxn id="66579" idx="5"/>
              </p:cNvCxnSpPr>
              <p:nvPr/>
            </p:nvCxnSpPr>
            <p:spPr bwMode="auto">
              <a:xfrm flipH="1" flipV="1">
                <a:off x="1341" y="1046"/>
                <a:ext cx="273" cy="22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81" name="Oval 105"/>
              <p:cNvSpPr>
                <a:spLocks noChangeAspect="1" noChangeArrowheads="1"/>
              </p:cNvSpPr>
              <p:nvPr/>
            </p:nvSpPr>
            <p:spPr bwMode="auto">
              <a:xfrm>
                <a:off x="3718" y="957"/>
                <a:ext cx="586" cy="233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tail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582" name="AutoShape 106"/>
              <p:cNvCxnSpPr>
                <a:cxnSpLocks noChangeShapeType="1"/>
                <a:stCxn id="66573" idx="7"/>
                <a:endCxn id="66581" idx="3"/>
              </p:cNvCxnSpPr>
              <p:nvPr/>
            </p:nvCxnSpPr>
            <p:spPr bwMode="auto">
              <a:xfrm flipV="1">
                <a:off x="3453" y="1165"/>
                <a:ext cx="351" cy="11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3" name="AutoShape 107"/>
              <p:cNvCxnSpPr>
                <a:cxnSpLocks noChangeShapeType="1"/>
                <a:stCxn id="66573" idx="5"/>
                <a:endCxn id="66573" idx="6"/>
              </p:cNvCxnSpPr>
              <p:nvPr/>
            </p:nvCxnSpPr>
            <p:spPr bwMode="auto">
              <a:xfrm rot="5400000" flipH="1" flipV="1">
                <a:off x="3455" y="1367"/>
                <a:ext cx="91" cy="95"/>
              </a:xfrm>
              <a:prstGeom prst="curvedConnector4">
                <a:avLst>
                  <a:gd name="adj1" fmla="val -185713"/>
                  <a:gd name="adj2" fmla="val 242106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4" name="AutoShape 108"/>
              <p:cNvCxnSpPr>
                <a:cxnSpLocks noChangeShapeType="1"/>
                <a:stCxn id="66572" idx="3"/>
                <a:endCxn id="66572" idx="2"/>
              </p:cNvCxnSpPr>
              <p:nvPr/>
            </p:nvCxnSpPr>
            <p:spPr bwMode="auto">
              <a:xfrm rot="16200000" flipV="1">
                <a:off x="1519" y="1364"/>
                <a:ext cx="93" cy="97"/>
              </a:xfrm>
              <a:prstGeom prst="curvedConnector4">
                <a:avLst>
                  <a:gd name="adj1" fmla="val -182796"/>
                  <a:gd name="adj2" fmla="val 239176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85" name="Text Box 109"/>
              <p:cNvSpPr txBox="1">
                <a:spLocks noChangeArrowheads="1"/>
              </p:cNvSpPr>
              <p:nvPr/>
            </p:nvSpPr>
            <p:spPr bwMode="auto">
              <a:xfrm>
                <a:off x="1098" y="1492"/>
                <a:ext cx="51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0.9</a:t>
                </a:r>
              </a:p>
            </p:txBody>
          </p:sp>
          <p:sp>
            <p:nvSpPr>
              <p:cNvPr id="66586" name="Text Box 110"/>
              <p:cNvSpPr txBox="1">
                <a:spLocks noChangeArrowheads="1"/>
              </p:cNvSpPr>
              <p:nvPr/>
            </p:nvSpPr>
            <p:spPr bwMode="auto">
              <a:xfrm>
                <a:off x="2320" y="1136"/>
                <a:ext cx="518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0.1</a:t>
                </a:r>
              </a:p>
            </p:txBody>
          </p:sp>
          <p:sp>
            <p:nvSpPr>
              <p:cNvPr id="66587" name="Text Box 111"/>
              <p:cNvSpPr txBox="1">
                <a:spLocks noChangeArrowheads="1"/>
              </p:cNvSpPr>
              <p:nvPr/>
            </p:nvSpPr>
            <p:spPr bwMode="auto">
              <a:xfrm>
                <a:off x="2281" y="1442"/>
                <a:ext cx="518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0.1</a:t>
                </a:r>
              </a:p>
            </p:txBody>
          </p:sp>
          <p:sp>
            <p:nvSpPr>
              <p:cNvPr id="66588" name="Text Box 112"/>
              <p:cNvSpPr txBox="1">
                <a:spLocks noChangeArrowheads="1"/>
              </p:cNvSpPr>
              <p:nvPr/>
            </p:nvSpPr>
            <p:spPr bwMode="auto">
              <a:xfrm>
                <a:off x="1479" y="1029"/>
                <a:ext cx="51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1/2</a:t>
                </a:r>
              </a:p>
            </p:txBody>
          </p:sp>
          <p:sp>
            <p:nvSpPr>
              <p:cNvPr id="66589" name="Text Box 113"/>
              <p:cNvSpPr txBox="1">
                <a:spLocks noChangeArrowheads="1"/>
              </p:cNvSpPr>
              <p:nvPr/>
            </p:nvSpPr>
            <p:spPr bwMode="auto">
              <a:xfrm>
                <a:off x="3389" y="1074"/>
                <a:ext cx="51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1/4</a:t>
                </a:r>
              </a:p>
            </p:txBody>
          </p:sp>
          <p:sp>
            <p:nvSpPr>
              <p:cNvPr id="66590" name="Text Box 114"/>
              <p:cNvSpPr txBox="1">
                <a:spLocks noChangeArrowheads="1"/>
              </p:cNvSpPr>
              <p:nvPr/>
            </p:nvSpPr>
            <p:spPr bwMode="auto">
              <a:xfrm>
                <a:off x="2984" y="1590"/>
                <a:ext cx="51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3/4</a:t>
                </a:r>
              </a:p>
            </p:txBody>
          </p:sp>
          <p:sp>
            <p:nvSpPr>
              <p:cNvPr id="66591" name="Text Box 115"/>
              <p:cNvSpPr txBox="1">
                <a:spLocks noChangeArrowheads="1"/>
              </p:cNvSpPr>
              <p:nvPr/>
            </p:nvSpPr>
            <p:spPr bwMode="auto">
              <a:xfrm>
                <a:off x="1550" y="1605"/>
                <a:ext cx="51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1/2</a:t>
                </a:r>
              </a:p>
            </p:txBody>
          </p:sp>
          <p:sp>
            <p:nvSpPr>
              <p:cNvPr id="66592" name="Oval 116"/>
              <p:cNvSpPr>
                <a:spLocks noChangeAspect="1" noChangeArrowheads="1"/>
              </p:cNvSpPr>
              <p:nvPr/>
            </p:nvSpPr>
            <p:spPr bwMode="auto">
              <a:xfrm>
                <a:off x="2200" y="562"/>
                <a:ext cx="696" cy="25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593" name="AutoShape 117"/>
              <p:cNvCxnSpPr>
                <a:cxnSpLocks noChangeShapeType="1"/>
                <a:stCxn id="66592" idx="3"/>
                <a:endCxn id="66572" idx="0"/>
              </p:cNvCxnSpPr>
              <p:nvPr/>
            </p:nvCxnSpPr>
            <p:spPr bwMode="auto">
              <a:xfrm rot="5400000">
                <a:off x="1841" y="776"/>
                <a:ext cx="447" cy="475"/>
              </a:xfrm>
              <a:prstGeom prst="curvedConnector3">
                <a:avLst>
                  <a:gd name="adj1" fmla="val 54139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94" name="AutoShape 118"/>
              <p:cNvCxnSpPr>
                <a:cxnSpLocks noChangeShapeType="1"/>
                <a:stCxn id="66592" idx="5"/>
                <a:endCxn id="66573" idx="0"/>
              </p:cNvCxnSpPr>
              <p:nvPr/>
            </p:nvCxnSpPr>
            <p:spPr bwMode="auto">
              <a:xfrm rot="16200000" flipH="1">
                <a:off x="2793" y="791"/>
                <a:ext cx="453" cy="452"/>
              </a:xfrm>
              <a:prstGeom prst="curvedConnector3">
                <a:avLst>
                  <a:gd name="adj1" fmla="val 54083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95" name="Text Box 119"/>
              <p:cNvSpPr txBox="1">
                <a:spLocks noChangeArrowheads="1"/>
              </p:cNvSpPr>
              <p:nvPr/>
            </p:nvSpPr>
            <p:spPr bwMode="auto">
              <a:xfrm>
                <a:off x="1937" y="829"/>
                <a:ext cx="51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1/2</a:t>
                </a:r>
              </a:p>
            </p:txBody>
          </p:sp>
          <p:sp>
            <p:nvSpPr>
              <p:cNvPr id="66596" name="Text Box 120"/>
              <p:cNvSpPr txBox="1">
                <a:spLocks noChangeArrowheads="1"/>
              </p:cNvSpPr>
              <p:nvPr/>
            </p:nvSpPr>
            <p:spPr bwMode="auto">
              <a:xfrm>
                <a:off x="2823" y="811"/>
                <a:ext cx="520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1/2</a:t>
                </a:r>
              </a:p>
            </p:txBody>
          </p:sp>
        </p:grpSp>
      </p:grpSp>
      <p:sp>
        <p:nvSpPr>
          <p:cNvPr id="81017" name="Text Box 121"/>
          <p:cNvSpPr txBox="1">
            <a:spLocks noChangeArrowheads="1"/>
          </p:cNvSpPr>
          <p:nvPr/>
        </p:nvSpPr>
        <p:spPr bwMode="auto">
          <a:xfrm>
            <a:off x="179388" y="5949950"/>
            <a:ext cx="8820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rgbClr val="000099"/>
                </a:solidFill>
                <a:latin typeface="Comic Sans MS" panose="030F0702030302020204" pitchFamily="66" charset="0"/>
              </a:rPr>
              <a:t>Q: </a:t>
            </a:r>
            <a:r>
              <a:rPr kumimoji="0" lang="en-US" altLang="zh-TW" b="1">
                <a:latin typeface="Comic Sans MS" panose="030F0702030302020204" pitchFamily="66" charset="0"/>
              </a:rPr>
              <a:t>What is the probability of the sequence of observed outcome (e.g. </a:t>
            </a:r>
            <a:r>
              <a:rPr kumimoji="0" lang="en-US" altLang="zh-TW" b="1">
                <a:solidFill>
                  <a:srgbClr val="36229A"/>
                </a:solidFill>
                <a:latin typeface="Comic Sans MS" panose="030F0702030302020204" pitchFamily="66" charset="0"/>
              </a:rPr>
              <a:t>HHHTHTTHHT</a:t>
            </a:r>
            <a:r>
              <a:rPr kumimoji="0" lang="en-US" altLang="zh-TW" b="1">
                <a:latin typeface="Comic Sans MS" panose="030F0702030302020204" pitchFamily="66" charset="0"/>
              </a:rPr>
              <a:t>), given the </a:t>
            </a:r>
            <a:r>
              <a:rPr kumimoji="0" lang="en-US" altLang="zh-TW" b="1">
                <a:solidFill>
                  <a:srgbClr val="B20A92"/>
                </a:solidFill>
                <a:latin typeface="Comic Sans MS" panose="030F0702030302020204" pitchFamily="66" charset="0"/>
              </a:rPr>
              <a:t>model</a:t>
            </a:r>
            <a:r>
              <a:rPr kumimoji="0" lang="en-US" altLang="zh-TW" b="1">
                <a:latin typeface="Comic Sans MS" panose="030F0702030302020204" pitchFamily="66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CpG Islands</a:t>
            </a:r>
          </a:p>
        </p:txBody>
      </p:sp>
      <p:sp>
        <p:nvSpPr>
          <p:cNvPr id="67587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300038" y="1387475"/>
            <a:ext cx="8643937" cy="5113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>
              <a:buClr>
                <a:schemeClr val="tx2"/>
              </a:buClr>
            </a:pPr>
            <a:r>
              <a:rPr lang="en-US" altLang="zh-TW" smtClean="0"/>
              <a:t>In human genome, </a:t>
            </a:r>
            <a:r>
              <a:rPr lang="en-US" altLang="zh-TW" b="1" smtClean="0">
                <a:solidFill>
                  <a:schemeClr val="hlink"/>
                </a:solidFill>
              </a:rPr>
              <a:t>CG</a:t>
            </a:r>
            <a:r>
              <a:rPr lang="en-US" altLang="zh-TW" smtClean="0"/>
              <a:t> dinucleotides are relatively rare</a:t>
            </a:r>
          </a:p>
          <a:p>
            <a:pPr lvl="1" eaLnBrk="1" hangingPunct="1"/>
            <a:r>
              <a:rPr lang="en-US" altLang="zh-TW" b="1" smtClean="0"/>
              <a:t>CG</a:t>
            </a:r>
            <a:r>
              <a:rPr lang="en-US" altLang="zh-TW" smtClean="0"/>
              <a:t> pairs undergo a process called </a:t>
            </a:r>
            <a:r>
              <a:rPr lang="en-US" altLang="zh-TW" b="1" smtClean="0"/>
              <a:t>methylation</a:t>
            </a:r>
            <a:r>
              <a:rPr lang="en-US" altLang="zh-TW" smtClean="0"/>
              <a:t> that modifies the </a:t>
            </a:r>
            <a:r>
              <a:rPr lang="en-US" altLang="zh-TW" b="1" smtClean="0">
                <a:solidFill>
                  <a:schemeClr val="hlink"/>
                </a:solidFill>
              </a:rPr>
              <a:t>C</a:t>
            </a:r>
            <a:r>
              <a:rPr lang="en-US" altLang="zh-TW" smtClean="0"/>
              <a:t> nucleotide</a:t>
            </a:r>
          </a:p>
          <a:p>
            <a:pPr lvl="1" eaLnBrk="1" hangingPunct="1"/>
            <a:r>
              <a:rPr lang="en-US" altLang="zh-TW" smtClean="0"/>
              <a:t>A methylated </a:t>
            </a:r>
            <a:r>
              <a:rPr lang="en-US" altLang="zh-TW" b="1" smtClean="0">
                <a:solidFill>
                  <a:schemeClr val="hlink"/>
                </a:solidFill>
              </a:rPr>
              <a:t>C</a:t>
            </a:r>
            <a:r>
              <a:rPr lang="en-US" altLang="zh-TW" smtClean="0"/>
              <a:t> mutate (with relatively high chance) to a </a:t>
            </a:r>
            <a:r>
              <a:rPr lang="en-US" altLang="zh-TW" b="1" smtClean="0">
                <a:solidFill>
                  <a:schemeClr val="hlink"/>
                </a:solidFill>
              </a:rPr>
              <a:t>T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TW" b="1" smtClean="0">
                <a:solidFill>
                  <a:schemeClr val="tx2"/>
                </a:solidFill>
              </a:rPr>
              <a:t>Promotor</a:t>
            </a:r>
            <a:r>
              <a:rPr lang="en-US" altLang="zh-TW" b="1" smtClean="0"/>
              <a:t> </a:t>
            </a:r>
            <a:r>
              <a:rPr lang="en-US" altLang="zh-TW" smtClean="0"/>
              <a:t>regions are </a:t>
            </a:r>
            <a:r>
              <a:rPr lang="en-US" altLang="zh-TW" b="1" smtClean="0">
                <a:solidFill>
                  <a:schemeClr val="hlink"/>
                </a:solidFill>
              </a:rPr>
              <a:t>CG</a:t>
            </a:r>
            <a:r>
              <a:rPr lang="en-US" altLang="zh-TW" smtClean="0">
                <a:solidFill>
                  <a:schemeClr val="hlink"/>
                </a:solidFill>
              </a:rPr>
              <a:t> rich</a:t>
            </a:r>
          </a:p>
          <a:p>
            <a:pPr lvl="1" eaLnBrk="1" hangingPunct="1"/>
            <a:r>
              <a:rPr lang="en-US" altLang="zh-TW" smtClean="0"/>
              <a:t>These regions are not methylated, and thus mutate less often</a:t>
            </a:r>
          </a:p>
          <a:p>
            <a:pPr lvl="1" eaLnBrk="1" hangingPunct="1"/>
            <a:r>
              <a:rPr lang="en-US" altLang="zh-TW" smtClean="0"/>
              <a:t>These are called </a:t>
            </a:r>
            <a:r>
              <a:rPr lang="en-US" altLang="zh-TW" b="1" smtClean="0">
                <a:solidFill>
                  <a:schemeClr val="hlink"/>
                </a:solidFill>
              </a:rPr>
              <a:t>CpG islands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CpG Islands by Markov Models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0038" y="1311275"/>
            <a:ext cx="4843462" cy="5113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r>
              <a:rPr lang="en-US" altLang="zh-TW" smtClean="0"/>
              <a:t>We can construct Markov chain for CpG </a:t>
            </a:r>
            <a:r>
              <a:rPr lang="en-US" altLang="zh-TW" smtClean="0">
                <a:solidFill>
                  <a:schemeClr val="hlink"/>
                </a:solidFill>
              </a:rPr>
              <a:t>rich</a:t>
            </a:r>
            <a:r>
              <a:rPr lang="en-US" altLang="zh-TW" smtClean="0"/>
              <a:t> and </a:t>
            </a:r>
            <a:r>
              <a:rPr lang="en-US" altLang="zh-TW" smtClean="0">
                <a:solidFill>
                  <a:schemeClr val="hlink"/>
                </a:solidFill>
              </a:rPr>
              <a:t>poor</a:t>
            </a:r>
            <a:r>
              <a:rPr lang="en-US" altLang="zh-TW" smtClean="0"/>
              <a:t> regions</a:t>
            </a:r>
          </a:p>
          <a:p>
            <a:pPr eaLnBrk="1" hangingPunct="1"/>
            <a:r>
              <a:rPr lang="en-US" altLang="zh-TW" smtClean="0"/>
              <a:t>Using maximum likelihood estimates from </a:t>
            </a:r>
            <a:r>
              <a:rPr lang="en-US" altLang="zh-TW" smtClean="0">
                <a:solidFill>
                  <a:schemeClr val="hlink"/>
                </a:solidFill>
              </a:rPr>
              <a:t>60K</a:t>
            </a:r>
            <a:r>
              <a:rPr lang="en-US" altLang="zh-TW" smtClean="0"/>
              <a:t> nucleotide, we get two models</a:t>
            </a:r>
          </a:p>
        </p:txBody>
      </p:sp>
      <p:pic>
        <p:nvPicPr>
          <p:cNvPr id="68612" name="Picture 6" descr="P5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914900"/>
            <a:ext cx="7239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7" descr="P4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1104900"/>
            <a:ext cx="41497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0" name="Oval 8"/>
          <p:cNvSpPr>
            <a:spLocks noChangeArrowheads="1"/>
          </p:cNvSpPr>
          <p:nvPr/>
        </p:nvSpPr>
        <p:spPr bwMode="auto">
          <a:xfrm>
            <a:off x="6642100" y="5724525"/>
            <a:ext cx="7620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Ratio Test for CpC Islands</a:t>
            </a:r>
          </a:p>
        </p:txBody>
      </p:sp>
      <p:sp>
        <p:nvSpPr>
          <p:cNvPr id="6963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0038" y="1349375"/>
            <a:ext cx="8643937" cy="5113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r>
              <a:rPr lang="en-US" altLang="zh-TW" smtClean="0"/>
              <a:t>Given a sequence </a:t>
            </a:r>
            <a:r>
              <a:rPr lang="en-US" altLang="zh-TW" i="1" smtClean="0">
                <a:sym typeface="Symbol" panose="05050102010706020507" pitchFamily="18" charset="2"/>
              </a:rPr>
              <a:t>X1,</a:t>
            </a:r>
            <a:r>
              <a:rPr lang="en-US" altLang="zh-TW" i="1" smtClean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TW" i="1" smtClean="0">
                <a:sym typeface="Symbol" panose="05050102010706020507" pitchFamily="18" charset="2"/>
              </a:rPr>
              <a:t>,Xn</a:t>
            </a:r>
            <a:r>
              <a:rPr lang="en-US" altLang="zh-TW" smtClean="0">
                <a:sym typeface="Symbol" panose="05050102010706020507" pitchFamily="18" charset="2"/>
              </a:rPr>
              <a:t> </a:t>
            </a:r>
            <a:r>
              <a:rPr lang="en-US" altLang="zh-TW" smtClean="0"/>
              <a:t>we compute the likelihood ratio</a:t>
            </a:r>
          </a:p>
        </p:txBody>
      </p:sp>
      <p:graphicFrame>
        <p:nvGraphicFramePr>
          <p:cNvPr id="69636" name="Object 9"/>
          <p:cNvGraphicFramePr>
            <a:graphicFrameLocks noChangeAspect="1"/>
          </p:cNvGraphicFramePr>
          <p:nvPr/>
        </p:nvGraphicFramePr>
        <p:xfrm>
          <a:off x="561975" y="2274888"/>
          <a:ext cx="51831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3" imgW="2311400" imgH="1257300" progId="Equation.3">
                  <p:embed/>
                </p:oleObj>
              </mc:Choice>
              <mc:Fallback>
                <p:oleObj name="Equation" r:id="rId3" imgW="2311400" imgH="1257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274888"/>
                        <a:ext cx="51831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7" name="Picture 10" descr="P5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16450"/>
            <a:ext cx="429577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Finding CpG Islands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0038" y="1412875"/>
            <a:ext cx="8643937" cy="5113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Simple Minded approach: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Pick a window of size </a:t>
            </a:r>
            <a:r>
              <a:rPr lang="en-US" altLang="zh-TW" i="1" smtClean="0"/>
              <a:t>N</a:t>
            </a:r>
            <a:r>
              <a:rPr lang="en-US" altLang="zh-TW" smtClean="0"/>
              <a:t> </a:t>
            </a:r>
            <a:br>
              <a:rPr lang="en-US" altLang="zh-TW" smtClean="0"/>
            </a:br>
            <a:r>
              <a:rPr lang="en-US" altLang="zh-TW" smtClean="0"/>
              <a:t>(</a:t>
            </a:r>
            <a:r>
              <a:rPr lang="en-US" altLang="zh-TW" i="1" smtClean="0"/>
              <a:t>N = 100</a:t>
            </a:r>
            <a:r>
              <a:rPr lang="en-US" altLang="zh-TW" smtClean="0"/>
              <a:t>, for example)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Compute log-ratio for the sequence in the window, and classify based on that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Problems: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do we select </a:t>
            </a:r>
            <a:r>
              <a:rPr lang="en-US" altLang="zh-TW" i="1" smtClean="0"/>
              <a:t>N</a:t>
            </a:r>
            <a:r>
              <a:rPr lang="en-US" altLang="zh-TW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What do we do when the window intersects the boundary of a CpG island?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CpG Islands by HMM</a:t>
            </a:r>
          </a:p>
        </p:txBody>
      </p:sp>
      <p:sp>
        <p:nvSpPr>
          <p:cNvPr id="71683" name="AutoShape 9"/>
          <p:cNvSpPr>
            <a:spLocks noChangeArrowheads="1"/>
          </p:cNvSpPr>
          <p:nvPr/>
        </p:nvSpPr>
        <p:spPr bwMode="auto">
          <a:xfrm>
            <a:off x="3735388" y="3706813"/>
            <a:ext cx="431800" cy="587375"/>
          </a:xfrm>
          <a:prstGeom prst="downArrow">
            <a:avLst>
              <a:gd name="adj1" fmla="val 50000"/>
              <a:gd name="adj2" fmla="val 3400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1684" name="Group 10"/>
          <p:cNvGrpSpPr>
            <a:grpSpLocks/>
          </p:cNvGrpSpPr>
          <p:nvPr/>
        </p:nvGrpSpPr>
        <p:grpSpPr bwMode="auto">
          <a:xfrm>
            <a:off x="638175" y="5000625"/>
            <a:ext cx="7138988" cy="1192213"/>
            <a:chOff x="459" y="795"/>
            <a:chExt cx="4612" cy="842"/>
          </a:xfrm>
        </p:grpSpPr>
        <p:sp>
          <p:nvSpPr>
            <p:cNvPr id="71762" name="Oval 11"/>
            <p:cNvSpPr>
              <a:spLocks noChangeAspect="1" noChangeArrowheads="1"/>
            </p:cNvSpPr>
            <p:nvPr/>
          </p:nvSpPr>
          <p:spPr bwMode="auto">
            <a:xfrm>
              <a:off x="459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763" name="Oval 12"/>
            <p:cNvSpPr>
              <a:spLocks noChangeAspect="1" noChangeArrowheads="1"/>
            </p:cNvSpPr>
            <p:nvPr/>
          </p:nvSpPr>
          <p:spPr bwMode="auto">
            <a:xfrm>
              <a:off x="1415" y="795"/>
              <a:ext cx="663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71764" name="Oval 13"/>
            <p:cNvSpPr>
              <a:spLocks noChangeAspect="1" noChangeArrowheads="1"/>
            </p:cNvSpPr>
            <p:nvPr/>
          </p:nvSpPr>
          <p:spPr bwMode="auto">
            <a:xfrm>
              <a:off x="3472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L-1</a:t>
              </a:r>
            </a:p>
          </p:txBody>
        </p:sp>
        <p:sp>
          <p:nvSpPr>
            <p:cNvPr id="71765" name="Oval 14"/>
            <p:cNvSpPr>
              <a:spLocks noChangeAspect="1" noChangeArrowheads="1"/>
            </p:cNvSpPr>
            <p:nvPr/>
          </p:nvSpPr>
          <p:spPr bwMode="auto">
            <a:xfrm>
              <a:off x="4407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71766" name="Oval 15"/>
            <p:cNvSpPr>
              <a:spLocks noChangeArrowheads="1"/>
            </p:cNvSpPr>
            <p:nvPr/>
          </p:nvSpPr>
          <p:spPr bwMode="auto">
            <a:xfrm>
              <a:off x="2361" y="912"/>
              <a:ext cx="48" cy="4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67" name="Oval 16"/>
            <p:cNvSpPr>
              <a:spLocks noChangeArrowheads="1"/>
            </p:cNvSpPr>
            <p:nvPr/>
          </p:nvSpPr>
          <p:spPr bwMode="auto">
            <a:xfrm>
              <a:off x="3139" y="912"/>
              <a:ext cx="47" cy="4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1768" name="AutoShape 17"/>
            <p:cNvCxnSpPr>
              <a:cxnSpLocks noChangeShapeType="1"/>
              <a:stCxn id="71762" idx="6"/>
              <a:endCxn id="71763" idx="2"/>
            </p:cNvCxnSpPr>
            <p:nvPr/>
          </p:nvCxnSpPr>
          <p:spPr bwMode="auto">
            <a:xfrm>
              <a:off x="1130" y="933"/>
              <a:ext cx="27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69" name="AutoShape 18"/>
            <p:cNvCxnSpPr>
              <a:cxnSpLocks noChangeShapeType="1"/>
              <a:stCxn id="71764" idx="6"/>
              <a:endCxn id="71765" idx="2"/>
            </p:cNvCxnSpPr>
            <p:nvPr/>
          </p:nvCxnSpPr>
          <p:spPr bwMode="auto">
            <a:xfrm>
              <a:off x="4143" y="933"/>
              <a:ext cx="25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0" name="AutoShape 19"/>
            <p:cNvCxnSpPr>
              <a:cxnSpLocks noChangeShapeType="1"/>
              <a:stCxn id="71763" idx="6"/>
              <a:endCxn id="71766" idx="2"/>
            </p:cNvCxnSpPr>
            <p:nvPr/>
          </p:nvCxnSpPr>
          <p:spPr bwMode="auto">
            <a:xfrm>
              <a:off x="2087" y="933"/>
              <a:ext cx="265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1" name="AutoShape 20"/>
            <p:cNvCxnSpPr>
              <a:cxnSpLocks noChangeShapeType="1"/>
              <a:stCxn id="71767" idx="6"/>
              <a:endCxn id="71764" idx="2"/>
            </p:cNvCxnSpPr>
            <p:nvPr/>
          </p:nvCxnSpPr>
          <p:spPr bwMode="auto">
            <a:xfrm flipV="1">
              <a:off x="3195" y="933"/>
              <a:ext cx="268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72" name="Oval 21"/>
            <p:cNvSpPr>
              <a:spLocks noChangeAspect="1" noChangeArrowheads="1"/>
            </p:cNvSpPr>
            <p:nvPr/>
          </p:nvSpPr>
          <p:spPr bwMode="auto">
            <a:xfrm>
              <a:off x="459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773" name="Oval 22"/>
            <p:cNvSpPr>
              <a:spLocks noChangeAspect="1" noChangeArrowheads="1"/>
            </p:cNvSpPr>
            <p:nvPr/>
          </p:nvSpPr>
          <p:spPr bwMode="auto">
            <a:xfrm>
              <a:off x="1415" y="1352"/>
              <a:ext cx="663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71774" name="Oval 23"/>
            <p:cNvSpPr>
              <a:spLocks noChangeAspect="1" noChangeArrowheads="1"/>
            </p:cNvSpPr>
            <p:nvPr/>
          </p:nvSpPr>
          <p:spPr bwMode="auto">
            <a:xfrm>
              <a:off x="3472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L-1</a:t>
              </a:r>
            </a:p>
          </p:txBody>
        </p:sp>
        <p:sp>
          <p:nvSpPr>
            <p:cNvPr id="71775" name="Oval 24"/>
            <p:cNvSpPr>
              <a:spLocks noChangeAspect="1" noChangeArrowheads="1"/>
            </p:cNvSpPr>
            <p:nvPr/>
          </p:nvSpPr>
          <p:spPr bwMode="auto">
            <a:xfrm>
              <a:off x="4407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71776" name="Oval 25"/>
            <p:cNvSpPr>
              <a:spLocks noChangeArrowheads="1"/>
            </p:cNvSpPr>
            <p:nvPr/>
          </p:nvSpPr>
          <p:spPr bwMode="auto">
            <a:xfrm>
              <a:off x="2361" y="1463"/>
              <a:ext cx="48" cy="4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77" name="Oval 26"/>
            <p:cNvSpPr>
              <a:spLocks noChangeArrowheads="1"/>
            </p:cNvSpPr>
            <p:nvPr/>
          </p:nvSpPr>
          <p:spPr bwMode="auto">
            <a:xfrm>
              <a:off x="3139" y="1463"/>
              <a:ext cx="47" cy="4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1778" name="AutoShape 27"/>
            <p:cNvCxnSpPr>
              <a:cxnSpLocks noChangeShapeType="1"/>
              <a:stCxn id="71762" idx="4"/>
              <a:endCxn id="71772" idx="0"/>
            </p:cNvCxnSpPr>
            <p:nvPr/>
          </p:nvCxnSpPr>
          <p:spPr bwMode="auto">
            <a:xfrm>
              <a:off x="791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9" name="AutoShape 28"/>
            <p:cNvCxnSpPr>
              <a:cxnSpLocks noChangeShapeType="1"/>
              <a:stCxn id="71763" idx="4"/>
              <a:endCxn id="71773" idx="0"/>
            </p:cNvCxnSpPr>
            <p:nvPr/>
          </p:nvCxnSpPr>
          <p:spPr bwMode="auto">
            <a:xfrm>
              <a:off x="1747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80" name="AutoShape 29"/>
            <p:cNvCxnSpPr>
              <a:cxnSpLocks noChangeShapeType="1"/>
              <a:stCxn id="71764" idx="4"/>
              <a:endCxn id="71774" idx="0"/>
            </p:cNvCxnSpPr>
            <p:nvPr/>
          </p:nvCxnSpPr>
          <p:spPr bwMode="auto">
            <a:xfrm>
              <a:off x="3804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81" name="AutoShape 30"/>
            <p:cNvCxnSpPr>
              <a:cxnSpLocks noChangeShapeType="1"/>
              <a:stCxn id="71765" idx="4"/>
              <a:endCxn id="71775" idx="0"/>
            </p:cNvCxnSpPr>
            <p:nvPr/>
          </p:nvCxnSpPr>
          <p:spPr bwMode="auto">
            <a:xfrm>
              <a:off x="4740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82" name="Oval 31"/>
            <p:cNvSpPr>
              <a:spLocks noChangeAspect="1" noChangeArrowheads="1"/>
            </p:cNvSpPr>
            <p:nvPr/>
          </p:nvSpPr>
          <p:spPr bwMode="auto">
            <a:xfrm>
              <a:off x="2442" y="804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71783" name="Oval 32"/>
            <p:cNvSpPr>
              <a:spLocks noChangeAspect="1" noChangeArrowheads="1"/>
            </p:cNvSpPr>
            <p:nvPr/>
          </p:nvSpPr>
          <p:spPr bwMode="auto">
            <a:xfrm>
              <a:off x="2442" y="1361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i</a:t>
              </a:r>
            </a:p>
          </p:txBody>
        </p:sp>
        <p:cxnSp>
          <p:nvCxnSpPr>
            <p:cNvPr id="71784" name="AutoShape 33"/>
            <p:cNvCxnSpPr>
              <a:cxnSpLocks noChangeShapeType="1"/>
              <a:stCxn id="71782" idx="4"/>
              <a:endCxn id="71783" idx="0"/>
            </p:cNvCxnSpPr>
            <p:nvPr/>
          </p:nvCxnSpPr>
          <p:spPr bwMode="auto">
            <a:xfrm>
              <a:off x="2775" y="1088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685" name="AutoShape 35"/>
          <p:cNvSpPr>
            <a:spLocks noChangeArrowheads="1"/>
          </p:cNvSpPr>
          <p:nvPr/>
        </p:nvSpPr>
        <p:spPr bwMode="auto">
          <a:xfrm>
            <a:off x="1617663" y="4251325"/>
            <a:ext cx="2085975" cy="490538"/>
          </a:xfrm>
          <a:prstGeom prst="cloudCallout">
            <a:avLst>
              <a:gd name="adj1" fmla="val 56546"/>
              <a:gd name="adj2" fmla="val 93042"/>
            </a:avLst>
          </a:prstGeom>
          <a:solidFill>
            <a:schemeClr val="hlink"/>
          </a:solidFill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>
                <a:solidFill>
                  <a:srgbClr val="FFFF00"/>
                </a:solidFill>
                <a:latin typeface="Times New Roman" panose="02020603050405020304" pitchFamily="18" charset="0"/>
              </a:rPr>
              <a:t>C-G island?</a:t>
            </a:r>
            <a:endParaRPr kumimoji="0" lang="en-US" altLang="en-US" sz="2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6" name="AutoShape 36"/>
          <p:cNvSpPr>
            <a:spLocks noChangeArrowheads="1"/>
          </p:cNvSpPr>
          <p:nvPr/>
        </p:nvSpPr>
        <p:spPr bwMode="auto">
          <a:xfrm>
            <a:off x="2598738" y="6351588"/>
            <a:ext cx="1792287" cy="481012"/>
          </a:xfrm>
          <a:prstGeom prst="cloudCallout">
            <a:avLst>
              <a:gd name="adj1" fmla="val 20329"/>
              <a:gd name="adj2" fmla="val -80694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>
                <a:solidFill>
                  <a:srgbClr val="FFFF00"/>
                </a:solidFill>
                <a:latin typeface="Times New Roman" panose="02020603050405020304" pitchFamily="18" charset="0"/>
              </a:rPr>
              <a:t>A/C/G/T</a:t>
            </a:r>
            <a:endParaRPr kumimoji="0" lang="en-US" altLang="en-US" sz="2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687" name="Group 111"/>
          <p:cNvGrpSpPr>
            <a:grpSpLocks noChangeAspect="1"/>
          </p:cNvGrpSpPr>
          <p:nvPr/>
        </p:nvGrpSpPr>
        <p:grpSpPr bwMode="auto">
          <a:xfrm>
            <a:off x="1427163" y="1163638"/>
            <a:ext cx="7569200" cy="3355975"/>
            <a:chOff x="1203" y="957"/>
            <a:chExt cx="4458" cy="3063"/>
          </a:xfrm>
        </p:grpSpPr>
        <p:sp>
          <p:nvSpPr>
            <p:cNvPr id="71697" name="Oval 112"/>
            <p:cNvSpPr>
              <a:spLocks noChangeAspect="1" noChangeArrowheads="1"/>
            </p:cNvSpPr>
            <p:nvPr/>
          </p:nvSpPr>
          <p:spPr bwMode="auto">
            <a:xfrm>
              <a:off x="1212" y="1280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98" name="Oval 113"/>
            <p:cNvSpPr>
              <a:spLocks noChangeAspect="1" noChangeArrowheads="1"/>
            </p:cNvSpPr>
            <p:nvPr/>
          </p:nvSpPr>
          <p:spPr bwMode="auto">
            <a:xfrm>
              <a:off x="2356" y="2201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99" name="Oval 114"/>
            <p:cNvSpPr>
              <a:spLocks noChangeAspect="1" noChangeArrowheads="1"/>
            </p:cNvSpPr>
            <p:nvPr/>
          </p:nvSpPr>
          <p:spPr bwMode="auto">
            <a:xfrm>
              <a:off x="2367" y="1247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00" name="Oval 115"/>
            <p:cNvSpPr>
              <a:spLocks noChangeAspect="1" noChangeArrowheads="1"/>
            </p:cNvSpPr>
            <p:nvPr/>
          </p:nvSpPr>
          <p:spPr bwMode="auto">
            <a:xfrm>
              <a:off x="1220" y="2251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701" name="AutoShape 116"/>
            <p:cNvCxnSpPr>
              <a:cxnSpLocks noChangeAspect="1" noChangeShapeType="1"/>
              <a:stCxn id="71697" idx="5"/>
              <a:endCxn id="71698" idx="1"/>
            </p:cNvCxnSpPr>
            <p:nvPr/>
          </p:nvCxnSpPr>
          <p:spPr bwMode="auto">
            <a:xfrm rot="16200000" flipH="1">
              <a:off x="1726" y="1509"/>
              <a:ext cx="727" cy="712"/>
            </a:xfrm>
            <a:prstGeom prst="curvedConnector3">
              <a:avLst>
                <a:gd name="adj1" fmla="val 7688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2" name="AutoShape 117"/>
            <p:cNvCxnSpPr>
              <a:cxnSpLocks noChangeAspect="1" noChangeShapeType="1"/>
              <a:stCxn id="71698" idx="1"/>
              <a:endCxn id="71697" idx="5"/>
            </p:cNvCxnSpPr>
            <p:nvPr/>
          </p:nvCxnSpPr>
          <p:spPr bwMode="auto">
            <a:xfrm rot="5400000" flipH="1">
              <a:off x="1726" y="1509"/>
              <a:ext cx="727" cy="712"/>
            </a:xfrm>
            <a:prstGeom prst="curvedConnector3">
              <a:avLst>
                <a:gd name="adj1" fmla="val 7125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3" name="AutoShape 118"/>
            <p:cNvCxnSpPr>
              <a:cxnSpLocks noChangeAspect="1" noChangeShapeType="1"/>
              <a:stCxn id="71699" idx="3"/>
              <a:endCxn id="71700" idx="7"/>
            </p:cNvCxnSpPr>
            <p:nvPr/>
          </p:nvCxnSpPr>
          <p:spPr bwMode="auto">
            <a:xfrm rot="5400000">
              <a:off x="1695" y="1515"/>
              <a:ext cx="810" cy="715"/>
            </a:xfrm>
            <a:prstGeom prst="curvedConnector3">
              <a:avLst>
                <a:gd name="adj1" fmla="val 6826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4" name="AutoShape 119"/>
            <p:cNvCxnSpPr>
              <a:cxnSpLocks noChangeAspect="1" noChangeShapeType="1"/>
              <a:stCxn id="71700" idx="7"/>
              <a:endCxn id="71699" idx="3"/>
            </p:cNvCxnSpPr>
            <p:nvPr/>
          </p:nvCxnSpPr>
          <p:spPr bwMode="auto">
            <a:xfrm rot="-5400000">
              <a:off x="1695" y="1515"/>
              <a:ext cx="810" cy="715"/>
            </a:xfrm>
            <a:prstGeom prst="curvedConnector3">
              <a:avLst>
                <a:gd name="adj1" fmla="val 73208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5" name="AutoShape 120"/>
            <p:cNvCxnSpPr>
              <a:cxnSpLocks noChangeAspect="1" noChangeShapeType="1"/>
              <a:stCxn id="71697" idx="1"/>
              <a:endCxn id="71697" idx="0"/>
            </p:cNvCxnSpPr>
            <p:nvPr/>
          </p:nvCxnSpPr>
          <p:spPr bwMode="auto">
            <a:xfrm rot="-5400000">
              <a:off x="1392" y="1181"/>
              <a:ext cx="36" cy="216"/>
            </a:xfrm>
            <a:prstGeom prst="curvedConnector3">
              <a:avLst>
                <a:gd name="adj1" fmla="val 4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6" name="AutoShape 121"/>
            <p:cNvCxnSpPr>
              <a:cxnSpLocks noChangeAspect="1" noChangeShapeType="1"/>
              <a:stCxn id="71697" idx="7"/>
              <a:endCxn id="71699" idx="0"/>
            </p:cNvCxnSpPr>
            <p:nvPr/>
          </p:nvCxnSpPr>
          <p:spPr bwMode="auto">
            <a:xfrm rot="-5400000">
              <a:off x="2169" y="803"/>
              <a:ext cx="69" cy="939"/>
            </a:xfrm>
            <a:prstGeom prst="curvedConnector3">
              <a:avLst>
                <a:gd name="adj1" fmla="val 29565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7" name="AutoShape 122"/>
            <p:cNvCxnSpPr>
              <a:cxnSpLocks noChangeAspect="1" noChangeShapeType="1"/>
              <a:stCxn id="71700" idx="2"/>
              <a:endCxn id="71697" idx="2"/>
            </p:cNvCxnSpPr>
            <p:nvPr/>
          </p:nvCxnSpPr>
          <p:spPr bwMode="auto">
            <a:xfrm rot="10800000">
              <a:off x="1203" y="1404"/>
              <a:ext cx="8" cy="971"/>
            </a:xfrm>
            <a:prstGeom prst="curvedConnector3">
              <a:avLst>
                <a:gd name="adj1" fmla="val 17875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8" name="AutoShape 123"/>
            <p:cNvCxnSpPr>
              <a:cxnSpLocks noChangeAspect="1" noChangeShapeType="1"/>
              <a:stCxn id="71698" idx="4"/>
              <a:endCxn id="71700" idx="4"/>
            </p:cNvCxnSpPr>
            <p:nvPr/>
          </p:nvCxnSpPr>
          <p:spPr bwMode="auto">
            <a:xfrm rot="5400000">
              <a:off x="2069" y="1915"/>
              <a:ext cx="50" cy="1136"/>
            </a:xfrm>
            <a:prstGeom prst="curvedConnector3">
              <a:avLst>
                <a:gd name="adj1" fmla="val 37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9" name="AutoShape 124"/>
            <p:cNvCxnSpPr>
              <a:cxnSpLocks noChangeAspect="1" noChangeShapeType="1"/>
              <a:stCxn id="71699" idx="6"/>
              <a:endCxn id="71698" idx="6"/>
            </p:cNvCxnSpPr>
            <p:nvPr/>
          </p:nvCxnSpPr>
          <p:spPr bwMode="auto">
            <a:xfrm flipH="1">
              <a:off x="2977" y="1371"/>
              <a:ext cx="11" cy="954"/>
            </a:xfrm>
            <a:prstGeom prst="curvedConnector3">
              <a:avLst>
                <a:gd name="adj1" fmla="val -122727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0" name="AutoShape 125"/>
            <p:cNvCxnSpPr>
              <a:cxnSpLocks noChangeAspect="1" noChangeShapeType="1"/>
              <a:stCxn id="71699" idx="2"/>
              <a:endCxn id="71697" idx="6"/>
            </p:cNvCxnSpPr>
            <p:nvPr/>
          </p:nvCxnSpPr>
          <p:spPr bwMode="auto">
            <a:xfrm rot="10800000" flipV="1">
              <a:off x="1833" y="1371"/>
              <a:ext cx="525" cy="33"/>
            </a:xfrm>
            <a:prstGeom prst="curvedConnector3">
              <a:avLst>
                <a:gd name="adj1" fmla="val 4990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1" name="AutoShape 126"/>
            <p:cNvCxnSpPr>
              <a:cxnSpLocks noChangeAspect="1" noChangeShapeType="1"/>
              <a:stCxn id="71697" idx="4"/>
              <a:endCxn id="71700" idx="0"/>
            </p:cNvCxnSpPr>
            <p:nvPr/>
          </p:nvCxnSpPr>
          <p:spPr bwMode="auto">
            <a:xfrm rot="16200000" flipH="1">
              <a:off x="1169" y="1886"/>
              <a:ext cx="705" cy="8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2" name="AutoShape 127"/>
            <p:cNvCxnSpPr>
              <a:cxnSpLocks noChangeAspect="1" noChangeShapeType="1"/>
              <a:stCxn id="71698" idx="0"/>
              <a:endCxn id="71699" idx="4"/>
            </p:cNvCxnSpPr>
            <p:nvPr/>
          </p:nvCxnSpPr>
          <p:spPr bwMode="auto">
            <a:xfrm rot="-5400000">
              <a:off x="2324" y="1842"/>
              <a:ext cx="688" cy="1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3" name="AutoShape 128"/>
            <p:cNvCxnSpPr>
              <a:cxnSpLocks noChangeAspect="1" noChangeShapeType="1"/>
              <a:stCxn id="71700" idx="6"/>
              <a:endCxn id="71698" idx="2"/>
            </p:cNvCxnSpPr>
            <p:nvPr/>
          </p:nvCxnSpPr>
          <p:spPr bwMode="auto">
            <a:xfrm flipV="1">
              <a:off x="1841" y="2325"/>
              <a:ext cx="506" cy="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4" name="AutoShape 129"/>
            <p:cNvCxnSpPr>
              <a:cxnSpLocks noChangeAspect="1" noChangeShapeType="1"/>
              <a:stCxn id="71700" idx="4"/>
              <a:endCxn id="71700" idx="3"/>
            </p:cNvCxnSpPr>
            <p:nvPr/>
          </p:nvCxnSpPr>
          <p:spPr bwMode="auto">
            <a:xfrm rot="16200000" flipV="1">
              <a:off x="1400" y="2382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5" name="AutoShape 130"/>
            <p:cNvCxnSpPr>
              <a:cxnSpLocks noChangeAspect="1" noChangeShapeType="1"/>
              <a:stCxn id="71698" idx="6"/>
              <a:endCxn id="71698" idx="5"/>
            </p:cNvCxnSpPr>
            <p:nvPr/>
          </p:nvCxnSpPr>
          <p:spPr bwMode="auto">
            <a:xfrm flipH="1">
              <a:off x="2878" y="2325"/>
              <a:ext cx="99" cy="97"/>
            </a:xfrm>
            <a:prstGeom prst="curvedConnector4">
              <a:avLst>
                <a:gd name="adj1" fmla="val -136366"/>
                <a:gd name="adj2" fmla="val 276287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6" name="AutoShape 131"/>
            <p:cNvCxnSpPr>
              <a:cxnSpLocks noChangeAspect="1" noChangeShapeType="1"/>
              <a:stCxn id="71699" idx="0"/>
              <a:endCxn id="71699" idx="7"/>
            </p:cNvCxnSpPr>
            <p:nvPr/>
          </p:nvCxnSpPr>
          <p:spPr bwMode="auto">
            <a:xfrm rot="5400000" flipV="1">
              <a:off x="2763" y="1148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17" name="Oval 132"/>
            <p:cNvSpPr>
              <a:spLocks noChangeAspect="1" noChangeArrowheads="1"/>
            </p:cNvSpPr>
            <p:nvPr/>
          </p:nvSpPr>
          <p:spPr bwMode="auto">
            <a:xfrm>
              <a:off x="3601" y="1495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18" name="Oval 133"/>
            <p:cNvSpPr>
              <a:spLocks noChangeAspect="1" noChangeArrowheads="1"/>
            </p:cNvSpPr>
            <p:nvPr/>
          </p:nvSpPr>
          <p:spPr bwMode="auto">
            <a:xfrm>
              <a:off x="3757" y="2792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19" name="Oval 134"/>
            <p:cNvSpPr>
              <a:spLocks noChangeAspect="1" noChangeArrowheads="1"/>
            </p:cNvSpPr>
            <p:nvPr/>
          </p:nvSpPr>
          <p:spPr bwMode="auto">
            <a:xfrm>
              <a:off x="4901" y="3713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20" name="Oval 135"/>
            <p:cNvSpPr>
              <a:spLocks noChangeAspect="1" noChangeArrowheads="1"/>
            </p:cNvSpPr>
            <p:nvPr/>
          </p:nvSpPr>
          <p:spPr bwMode="auto">
            <a:xfrm>
              <a:off x="4912" y="2759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21" name="Oval 136"/>
            <p:cNvSpPr>
              <a:spLocks noChangeAspect="1" noChangeArrowheads="1"/>
            </p:cNvSpPr>
            <p:nvPr/>
          </p:nvSpPr>
          <p:spPr bwMode="auto">
            <a:xfrm>
              <a:off x="3765" y="3763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722" name="AutoShape 137"/>
            <p:cNvCxnSpPr>
              <a:cxnSpLocks noChangeAspect="1" noChangeShapeType="1"/>
              <a:stCxn id="71718" idx="5"/>
              <a:endCxn id="71719" idx="1"/>
            </p:cNvCxnSpPr>
            <p:nvPr/>
          </p:nvCxnSpPr>
          <p:spPr bwMode="auto">
            <a:xfrm rot="16200000" flipH="1">
              <a:off x="4271" y="3021"/>
              <a:ext cx="727" cy="712"/>
            </a:xfrm>
            <a:prstGeom prst="curvedConnector3">
              <a:avLst>
                <a:gd name="adj1" fmla="val 76889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3" name="AutoShape 138"/>
            <p:cNvCxnSpPr>
              <a:cxnSpLocks noChangeAspect="1" noChangeShapeType="1"/>
              <a:stCxn id="71719" idx="1"/>
              <a:endCxn id="71718" idx="5"/>
            </p:cNvCxnSpPr>
            <p:nvPr/>
          </p:nvCxnSpPr>
          <p:spPr bwMode="auto">
            <a:xfrm rot="5400000" flipH="1">
              <a:off x="4271" y="3021"/>
              <a:ext cx="727" cy="712"/>
            </a:xfrm>
            <a:prstGeom prst="curvedConnector3">
              <a:avLst>
                <a:gd name="adj1" fmla="val 7125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4" name="AutoShape 139"/>
            <p:cNvCxnSpPr>
              <a:cxnSpLocks noChangeAspect="1" noChangeShapeType="1"/>
              <a:stCxn id="71720" idx="3"/>
              <a:endCxn id="71721" idx="7"/>
            </p:cNvCxnSpPr>
            <p:nvPr/>
          </p:nvCxnSpPr>
          <p:spPr bwMode="auto">
            <a:xfrm rot="5400000">
              <a:off x="4240" y="3027"/>
              <a:ext cx="810" cy="715"/>
            </a:xfrm>
            <a:prstGeom prst="curvedConnector3">
              <a:avLst>
                <a:gd name="adj1" fmla="val 68269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5" name="AutoShape 140"/>
            <p:cNvCxnSpPr>
              <a:cxnSpLocks noChangeAspect="1" noChangeShapeType="1"/>
              <a:stCxn id="71721" idx="7"/>
              <a:endCxn id="71720" idx="3"/>
            </p:cNvCxnSpPr>
            <p:nvPr/>
          </p:nvCxnSpPr>
          <p:spPr bwMode="auto">
            <a:xfrm rot="-5400000">
              <a:off x="4240" y="3027"/>
              <a:ext cx="810" cy="715"/>
            </a:xfrm>
            <a:prstGeom prst="curvedConnector3">
              <a:avLst>
                <a:gd name="adj1" fmla="val 73208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6" name="AutoShape 141"/>
            <p:cNvCxnSpPr>
              <a:cxnSpLocks noChangeAspect="1" noChangeShapeType="1"/>
              <a:stCxn id="71718" idx="1"/>
              <a:endCxn id="71718" idx="0"/>
            </p:cNvCxnSpPr>
            <p:nvPr/>
          </p:nvCxnSpPr>
          <p:spPr bwMode="auto">
            <a:xfrm rot="-5400000">
              <a:off x="3937" y="2693"/>
              <a:ext cx="36" cy="216"/>
            </a:xfrm>
            <a:prstGeom prst="curvedConnector3">
              <a:avLst>
                <a:gd name="adj1" fmla="val 475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7" name="AutoShape 142"/>
            <p:cNvCxnSpPr>
              <a:cxnSpLocks noChangeAspect="1" noChangeShapeType="1"/>
              <a:stCxn id="71718" idx="7"/>
              <a:endCxn id="71720" idx="0"/>
            </p:cNvCxnSpPr>
            <p:nvPr/>
          </p:nvCxnSpPr>
          <p:spPr bwMode="auto">
            <a:xfrm rot="-5400000">
              <a:off x="4714" y="2315"/>
              <a:ext cx="69" cy="939"/>
            </a:xfrm>
            <a:prstGeom prst="curvedConnector3">
              <a:avLst>
                <a:gd name="adj1" fmla="val 29565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8" name="AutoShape 143"/>
            <p:cNvCxnSpPr>
              <a:cxnSpLocks noChangeAspect="1" noChangeShapeType="1"/>
              <a:stCxn id="71721" idx="2"/>
              <a:endCxn id="71718" idx="2"/>
            </p:cNvCxnSpPr>
            <p:nvPr/>
          </p:nvCxnSpPr>
          <p:spPr bwMode="auto">
            <a:xfrm rot="10800000">
              <a:off x="3748" y="2916"/>
              <a:ext cx="8" cy="971"/>
            </a:xfrm>
            <a:prstGeom prst="curvedConnector3">
              <a:avLst>
                <a:gd name="adj1" fmla="val 17875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9" name="AutoShape 144"/>
            <p:cNvCxnSpPr>
              <a:cxnSpLocks noChangeAspect="1" noChangeShapeType="1"/>
              <a:stCxn id="71719" idx="4"/>
              <a:endCxn id="71721" idx="4"/>
            </p:cNvCxnSpPr>
            <p:nvPr/>
          </p:nvCxnSpPr>
          <p:spPr bwMode="auto">
            <a:xfrm rot="5400000">
              <a:off x="4614" y="3427"/>
              <a:ext cx="50" cy="1136"/>
            </a:xfrm>
            <a:prstGeom prst="curvedConnector3">
              <a:avLst>
                <a:gd name="adj1" fmla="val 370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0" name="AutoShape 145"/>
            <p:cNvCxnSpPr>
              <a:cxnSpLocks noChangeAspect="1" noChangeShapeType="1"/>
              <a:stCxn id="71720" idx="6"/>
              <a:endCxn id="71719" idx="6"/>
            </p:cNvCxnSpPr>
            <p:nvPr/>
          </p:nvCxnSpPr>
          <p:spPr bwMode="auto">
            <a:xfrm flipH="1">
              <a:off x="5522" y="2883"/>
              <a:ext cx="11" cy="954"/>
            </a:xfrm>
            <a:prstGeom prst="curvedConnector3">
              <a:avLst>
                <a:gd name="adj1" fmla="val -122727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1" name="AutoShape 146"/>
            <p:cNvCxnSpPr>
              <a:cxnSpLocks noChangeAspect="1" noChangeShapeType="1"/>
              <a:stCxn id="71720" idx="2"/>
              <a:endCxn id="71718" idx="6"/>
            </p:cNvCxnSpPr>
            <p:nvPr/>
          </p:nvCxnSpPr>
          <p:spPr bwMode="auto">
            <a:xfrm rot="10800000" flipV="1">
              <a:off x="4378" y="2883"/>
              <a:ext cx="525" cy="33"/>
            </a:xfrm>
            <a:prstGeom prst="curvedConnector3">
              <a:avLst>
                <a:gd name="adj1" fmla="val 49903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2" name="AutoShape 147"/>
            <p:cNvCxnSpPr>
              <a:cxnSpLocks noChangeAspect="1" noChangeShapeType="1"/>
              <a:stCxn id="71718" idx="4"/>
              <a:endCxn id="71721" idx="0"/>
            </p:cNvCxnSpPr>
            <p:nvPr/>
          </p:nvCxnSpPr>
          <p:spPr bwMode="auto">
            <a:xfrm rot="16200000" flipH="1">
              <a:off x="3714" y="3398"/>
              <a:ext cx="705" cy="8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3" name="AutoShape 148"/>
            <p:cNvCxnSpPr>
              <a:cxnSpLocks noChangeAspect="1" noChangeShapeType="1"/>
              <a:stCxn id="71719" idx="0"/>
              <a:endCxn id="71720" idx="4"/>
            </p:cNvCxnSpPr>
            <p:nvPr/>
          </p:nvCxnSpPr>
          <p:spPr bwMode="auto">
            <a:xfrm rot="-5400000">
              <a:off x="4869" y="3354"/>
              <a:ext cx="688" cy="1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4" name="AutoShape 149"/>
            <p:cNvCxnSpPr>
              <a:cxnSpLocks noChangeAspect="1" noChangeShapeType="1"/>
              <a:stCxn id="71721" idx="6"/>
              <a:endCxn id="71719" idx="2"/>
            </p:cNvCxnSpPr>
            <p:nvPr/>
          </p:nvCxnSpPr>
          <p:spPr bwMode="auto">
            <a:xfrm flipV="1">
              <a:off x="4386" y="3837"/>
              <a:ext cx="506" cy="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5" name="AutoShape 150"/>
            <p:cNvCxnSpPr>
              <a:cxnSpLocks noChangeAspect="1" noChangeShapeType="1"/>
              <a:stCxn id="71721" idx="4"/>
              <a:endCxn id="71721" idx="3"/>
            </p:cNvCxnSpPr>
            <p:nvPr/>
          </p:nvCxnSpPr>
          <p:spPr bwMode="auto">
            <a:xfrm rot="16200000" flipV="1">
              <a:off x="3945" y="3894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6" name="AutoShape 151"/>
            <p:cNvCxnSpPr>
              <a:cxnSpLocks noChangeAspect="1" noChangeShapeType="1"/>
              <a:stCxn id="71719" idx="6"/>
              <a:endCxn id="71719" idx="5"/>
            </p:cNvCxnSpPr>
            <p:nvPr/>
          </p:nvCxnSpPr>
          <p:spPr bwMode="auto">
            <a:xfrm flipH="1">
              <a:off x="5423" y="3837"/>
              <a:ext cx="99" cy="97"/>
            </a:xfrm>
            <a:prstGeom prst="curvedConnector4">
              <a:avLst>
                <a:gd name="adj1" fmla="val -136366"/>
                <a:gd name="adj2" fmla="val 27628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7" name="AutoShape 152"/>
            <p:cNvCxnSpPr>
              <a:cxnSpLocks noChangeAspect="1" noChangeShapeType="1"/>
              <a:stCxn id="71720" idx="0"/>
              <a:endCxn id="71720" idx="7"/>
            </p:cNvCxnSpPr>
            <p:nvPr/>
          </p:nvCxnSpPr>
          <p:spPr bwMode="auto">
            <a:xfrm rot="5400000" flipV="1">
              <a:off x="5308" y="2660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8" name="AutoShape 153"/>
            <p:cNvCxnSpPr>
              <a:cxnSpLocks noChangeAspect="1" noChangeShapeType="1"/>
              <a:stCxn id="71699" idx="6"/>
              <a:endCxn id="71717" idx="1"/>
            </p:cNvCxnSpPr>
            <p:nvPr/>
          </p:nvCxnSpPr>
          <p:spPr bwMode="auto">
            <a:xfrm>
              <a:off x="2988" y="1371"/>
              <a:ext cx="703" cy="151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9" name="AutoShape 154"/>
            <p:cNvCxnSpPr>
              <a:cxnSpLocks noChangeAspect="1" noChangeShapeType="1"/>
              <a:stCxn id="71698" idx="6"/>
              <a:endCxn id="71717" idx="3"/>
            </p:cNvCxnSpPr>
            <p:nvPr/>
          </p:nvCxnSpPr>
          <p:spPr bwMode="auto">
            <a:xfrm flipV="1">
              <a:off x="2977" y="1716"/>
              <a:ext cx="714" cy="609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0" name="AutoShape 155"/>
            <p:cNvCxnSpPr>
              <a:cxnSpLocks noChangeAspect="1" noChangeShapeType="1"/>
              <a:stCxn id="71697" idx="0"/>
              <a:endCxn id="71717" idx="1"/>
            </p:cNvCxnSpPr>
            <p:nvPr/>
          </p:nvCxnSpPr>
          <p:spPr bwMode="auto">
            <a:xfrm rot="5400000" flipV="1">
              <a:off x="2479" y="310"/>
              <a:ext cx="251" cy="2173"/>
            </a:xfrm>
            <a:prstGeom prst="curvedConnector3">
              <a:avLst>
                <a:gd name="adj1" fmla="val -8964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1" name="AutoShape 156"/>
            <p:cNvCxnSpPr>
              <a:cxnSpLocks noChangeAspect="1" noChangeShapeType="1"/>
              <a:stCxn id="71700" idx="4"/>
              <a:endCxn id="71717" idx="4"/>
            </p:cNvCxnSpPr>
            <p:nvPr/>
          </p:nvCxnSpPr>
          <p:spPr bwMode="auto">
            <a:xfrm rot="5400000" flipH="1" flipV="1">
              <a:off x="2339" y="939"/>
              <a:ext cx="756" cy="2381"/>
            </a:xfrm>
            <a:prstGeom prst="curvedConnector3">
              <a:avLst>
                <a:gd name="adj1" fmla="val -1785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2" name="AutoShape 157"/>
            <p:cNvCxnSpPr>
              <a:cxnSpLocks noChangeAspect="1" noChangeShapeType="1"/>
              <a:stCxn id="71718" idx="0"/>
              <a:endCxn id="71717" idx="5"/>
            </p:cNvCxnSpPr>
            <p:nvPr/>
          </p:nvCxnSpPr>
          <p:spPr bwMode="auto">
            <a:xfrm rot="-5400000">
              <a:off x="3559" y="2220"/>
              <a:ext cx="1067" cy="60"/>
            </a:xfrm>
            <a:prstGeom prst="curvedConnector3">
              <a:avLst>
                <a:gd name="adj1" fmla="val 4826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3" name="AutoShape 158"/>
            <p:cNvCxnSpPr>
              <a:cxnSpLocks noChangeAspect="1" noChangeShapeType="1"/>
              <a:stCxn id="71720" idx="0"/>
              <a:endCxn id="71717" idx="6"/>
            </p:cNvCxnSpPr>
            <p:nvPr/>
          </p:nvCxnSpPr>
          <p:spPr bwMode="auto">
            <a:xfrm rot="5400000" flipH="1">
              <a:off x="4154" y="1687"/>
              <a:ext cx="1131" cy="9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4" name="AutoShape 159"/>
            <p:cNvCxnSpPr>
              <a:cxnSpLocks noChangeAspect="1" noChangeShapeType="1"/>
              <a:stCxn id="71719" idx="6"/>
              <a:endCxn id="71717" idx="7"/>
            </p:cNvCxnSpPr>
            <p:nvPr/>
          </p:nvCxnSpPr>
          <p:spPr bwMode="auto">
            <a:xfrm flipH="1" flipV="1">
              <a:off x="4123" y="1522"/>
              <a:ext cx="1399" cy="2315"/>
            </a:xfrm>
            <a:prstGeom prst="curvedConnector4">
              <a:avLst>
                <a:gd name="adj1" fmla="val -9648"/>
                <a:gd name="adj2" fmla="val 107389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5" name="AutoShape 160"/>
            <p:cNvCxnSpPr>
              <a:cxnSpLocks noChangeAspect="1" noChangeShapeType="1"/>
              <a:stCxn id="71721" idx="2"/>
              <a:endCxn id="71717" idx="4"/>
            </p:cNvCxnSpPr>
            <p:nvPr/>
          </p:nvCxnSpPr>
          <p:spPr bwMode="auto">
            <a:xfrm rot="10800000" flipH="1">
              <a:off x="3756" y="1752"/>
              <a:ext cx="151" cy="2135"/>
            </a:xfrm>
            <a:prstGeom prst="curvedConnector4">
              <a:avLst>
                <a:gd name="adj1" fmla="val -171528"/>
                <a:gd name="adj2" fmla="val 5311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46" name="Text Box 161"/>
            <p:cNvSpPr txBox="1">
              <a:spLocks noChangeAspect="1" noChangeArrowheads="1"/>
            </p:cNvSpPr>
            <p:nvPr/>
          </p:nvSpPr>
          <p:spPr bwMode="auto">
            <a:xfrm>
              <a:off x="3271" y="3527"/>
              <a:ext cx="37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47" name="Text Box 162"/>
            <p:cNvSpPr txBox="1">
              <a:spLocks noChangeAspect="1" noChangeArrowheads="1"/>
            </p:cNvSpPr>
            <p:nvPr/>
          </p:nvSpPr>
          <p:spPr bwMode="auto">
            <a:xfrm>
              <a:off x="1541" y="957"/>
              <a:ext cx="37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48" name="Text Box 163"/>
            <p:cNvSpPr txBox="1">
              <a:spLocks noChangeAspect="1" noChangeArrowheads="1"/>
            </p:cNvSpPr>
            <p:nvPr/>
          </p:nvSpPr>
          <p:spPr bwMode="auto">
            <a:xfrm>
              <a:off x="1716" y="2422"/>
              <a:ext cx="37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49" name="Text Box 164"/>
            <p:cNvSpPr txBox="1">
              <a:spLocks noChangeAspect="1" noChangeArrowheads="1"/>
            </p:cNvSpPr>
            <p:nvPr/>
          </p:nvSpPr>
          <p:spPr bwMode="auto">
            <a:xfrm>
              <a:off x="3048" y="2118"/>
              <a:ext cx="37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0" name="Text Box 165"/>
            <p:cNvSpPr txBox="1">
              <a:spLocks noChangeAspect="1" noChangeArrowheads="1"/>
            </p:cNvSpPr>
            <p:nvPr/>
          </p:nvSpPr>
          <p:spPr bwMode="auto">
            <a:xfrm>
              <a:off x="3039" y="1206"/>
              <a:ext cx="37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1" name="Text Box 166"/>
            <p:cNvSpPr txBox="1">
              <a:spLocks noChangeAspect="1" noChangeArrowheads="1"/>
            </p:cNvSpPr>
            <p:nvPr/>
          </p:nvSpPr>
          <p:spPr bwMode="auto">
            <a:xfrm>
              <a:off x="3572" y="1198"/>
              <a:ext cx="23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2" name="Text Box 167"/>
            <p:cNvSpPr txBox="1">
              <a:spLocks noChangeAspect="1" noChangeArrowheads="1"/>
            </p:cNvSpPr>
            <p:nvPr/>
          </p:nvSpPr>
          <p:spPr bwMode="auto">
            <a:xfrm>
              <a:off x="3378" y="1458"/>
              <a:ext cx="2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3" name="Text Box 168"/>
            <p:cNvSpPr txBox="1">
              <a:spLocks noChangeAspect="1" noChangeArrowheads="1"/>
            </p:cNvSpPr>
            <p:nvPr/>
          </p:nvSpPr>
          <p:spPr bwMode="auto">
            <a:xfrm>
              <a:off x="4179" y="1251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4" name="Text Box 169"/>
            <p:cNvSpPr txBox="1">
              <a:spLocks noChangeAspect="1" noChangeArrowheads="1"/>
            </p:cNvSpPr>
            <p:nvPr/>
          </p:nvSpPr>
          <p:spPr bwMode="auto">
            <a:xfrm>
              <a:off x="4268" y="1458"/>
              <a:ext cx="2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5" name="Text Box 170"/>
            <p:cNvSpPr txBox="1">
              <a:spLocks noChangeAspect="1" noChangeArrowheads="1"/>
            </p:cNvSpPr>
            <p:nvPr/>
          </p:nvSpPr>
          <p:spPr bwMode="auto">
            <a:xfrm>
              <a:off x="4104" y="1737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6" name="Text Box 171"/>
            <p:cNvSpPr txBox="1">
              <a:spLocks noChangeAspect="1" noChangeArrowheads="1"/>
            </p:cNvSpPr>
            <p:nvPr/>
          </p:nvSpPr>
          <p:spPr bwMode="auto">
            <a:xfrm>
              <a:off x="3849" y="1835"/>
              <a:ext cx="23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7" name="Text Box 172"/>
            <p:cNvSpPr txBox="1">
              <a:spLocks noChangeAspect="1" noChangeArrowheads="1"/>
            </p:cNvSpPr>
            <p:nvPr/>
          </p:nvSpPr>
          <p:spPr bwMode="auto">
            <a:xfrm>
              <a:off x="3685" y="1835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8" name="Text Box 173"/>
            <p:cNvSpPr txBox="1">
              <a:spLocks noChangeAspect="1" noChangeArrowheads="1"/>
            </p:cNvSpPr>
            <p:nvPr/>
          </p:nvSpPr>
          <p:spPr bwMode="auto">
            <a:xfrm>
              <a:off x="3454" y="1760"/>
              <a:ext cx="23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9" name="Text Box 174"/>
            <p:cNvSpPr txBox="1">
              <a:spLocks noChangeAspect="1" noChangeArrowheads="1"/>
            </p:cNvSpPr>
            <p:nvPr/>
          </p:nvSpPr>
          <p:spPr bwMode="auto">
            <a:xfrm>
              <a:off x="5160" y="2389"/>
              <a:ext cx="3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60" name="Text Box 175"/>
            <p:cNvSpPr txBox="1">
              <a:spLocks noChangeAspect="1" noChangeArrowheads="1"/>
            </p:cNvSpPr>
            <p:nvPr/>
          </p:nvSpPr>
          <p:spPr bwMode="auto">
            <a:xfrm>
              <a:off x="5291" y="3469"/>
              <a:ext cx="37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61" name="Text Box 176"/>
            <p:cNvSpPr txBox="1">
              <a:spLocks noChangeAspect="1" noChangeArrowheads="1"/>
            </p:cNvSpPr>
            <p:nvPr/>
          </p:nvSpPr>
          <p:spPr bwMode="auto">
            <a:xfrm>
              <a:off x="4050" y="2441"/>
              <a:ext cx="37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1688" name="Group 177"/>
          <p:cNvGrpSpPr>
            <a:grpSpLocks/>
          </p:cNvGrpSpPr>
          <p:nvPr/>
        </p:nvGrpSpPr>
        <p:grpSpPr bwMode="auto">
          <a:xfrm>
            <a:off x="207963" y="2944813"/>
            <a:ext cx="1135062" cy="1333500"/>
            <a:chOff x="675" y="2823"/>
            <a:chExt cx="715" cy="840"/>
          </a:xfrm>
        </p:grpSpPr>
        <p:cxnSp>
          <p:nvCxnSpPr>
            <p:cNvPr id="71691" name="AutoShape 178"/>
            <p:cNvCxnSpPr>
              <a:cxnSpLocks noChangeShapeType="1"/>
            </p:cNvCxnSpPr>
            <p:nvPr/>
          </p:nvCxnSpPr>
          <p:spPr bwMode="auto">
            <a:xfrm flipV="1">
              <a:off x="691" y="2998"/>
              <a:ext cx="683" cy="9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692" name="Text Box 179"/>
            <p:cNvSpPr txBox="1">
              <a:spLocks noChangeArrowheads="1"/>
            </p:cNvSpPr>
            <p:nvPr/>
          </p:nvSpPr>
          <p:spPr bwMode="auto">
            <a:xfrm>
              <a:off x="773" y="2823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(1-P)/4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cxnSp>
          <p:nvCxnSpPr>
            <p:cNvPr id="71693" name="AutoShape 180"/>
            <p:cNvCxnSpPr>
              <a:cxnSpLocks noChangeShapeType="1"/>
            </p:cNvCxnSpPr>
            <p:nvPr/>
          </p:nvCxnSpPr>
          <p:spPr bwMode="auto">
            <a:xfrm>
              <a:off x="686" y="3345"/>
              <a:ext cx="692" cy="7"/>
            </a:xfrm>
            <a:prstGeom prst="straightConnector1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694" name="AutoShape 181"/>
            <p:cNvCxnSpPr>
              <a:cxnSpLocks noChangeShapeType="1"/>
            </p:cNvCxnSpPr>
            <p:nvPr/>
          </p:nvCxnSpPr>
          <p:spPr bwMode="auto">
            <a:xfrm flipV="1">
              <a:off x="675" y="3655"/>
              <a:ext cx="691" cy="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695" name="Text Box 182"/>
            <p:cNvSpPr txBox="1">
              <a:spLocks noChangeArrowheads="1"/>
            </p:cNvSpPr>
            <p:nvPr/>
          </p:nvSpPr>
          <p:spPr bwMode="auto">
            <a:xfrm>
              <a:off x="696" y="3157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(1-q)/6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696" name="Text Box 183"/>
            <p:cNvSpPr txBox="1">
              <a:spLocks noChangeArrowheads="1"/>
            </p:cNvSpPr>
            <p:nvPr/>
          </p:nvSpPr>
          <p:spPr bwMode="auto">
            <a:xfrm>
              <a:off x="718" y="3467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(1-q)/3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71689" name="Text Box 184"/>
          <p:cNvSpPr txBox="1">
            <a:spLocks noChangeArrowheads="1"/>
          </p:cNvSpPr>
          <p:nvPr/>
        </p:nvSpPr>
        <p:spPr bwMode="auto">
          <a:xfrm>
            <a:off x="120650" y="1651000"/>
            <a:ext cx="12398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Regular </a:t>
            </a:r>
          </a:p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DNA</a:t>
            </a:r>
            <a:endParaRPr kumimoji="0" lang="en-US" altLang="en-US" sz="2000" b="1">
              <a:solidFill>
                <a:schemeClr val="hlink"/>
              </a:solidFill>
            </a:endParaRPr>
          </a:p>
        </p:txBody>
      </p:sp>
      <p:sp>
        <p:nvSpPr>
          <p:cNvPr id="71690" name="Text Box 185"/>
          <p:cNvSpPr txBox="1">
            <a:spLocks noChangeArrowheads="1"/>
          </p:cNvSpPr>
          <p:nvPr/>
        </p:nvSpPr>
        <p:spPr bwMode="auto">
          <a:xfrm>
            <a:off x="4233863" y="43402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C-G island</a:t>
            </a:r>
            <a:endParaRPr kumimoji="0" lang="en-US" altLang="en-US" sz="20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Elements of a HMM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Q={1,2,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,N} : set of hidden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V={1,2,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,M} : set of observation symbols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A: </a:t>
            </a:r>
            <a:r>
              <a:rPr lang="en-US" altLang="zh-TW" smtClean="0">
                <a:solidFill>
                  <a:schemeClr val="hlink"/>
                </a:solidFill>
              </a:rPr>
              <a:t>state transition probability</a:t>
            </a:r>
            <a:r>
              <a:rPr lang="en-US" altLang="zh-TW" smtClean="0"/>
              <a:t>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</a:t>
            </a:r>
            <a:r>
              <a:rPr lang="en-US" altLang="zh-TW" baseline="-25000" smtClean="0"/>
              <a:t>ij</a:t>
            </a:r>
            <a:r>
              <a:rPr lang="en-US" altLang="zh-TW" smtClean="0"/>
              <a:t> = P(q</a:t>
            </a:r>
            <a:r>
              <a:rPr lang="en-US" altLang="zh-TW" baseline="-25000" smtClean="0"/>
              <a:t>t+1</a:t>
            </a:r>
            <a:r>
              <a:rPr lang="en-US" altLang="zh-TW" smtClean="0"/>
              <a:t>=j|q</a:t>
            </a:r>
            <a:r>
              <a:rPr lang="en-US" altLang="zh-TW" baseline="-25000" smtClean="0"/>
              <a:t>t</a:t>
            </a:r>
            <a:r>
              <a:rPr lang="en-US" altLang="zh-TW" smtClean="0"/>
              <a:t>=i)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B: observation symbol probability (</a:t>
            </a:r>
            <a:r>
              <a:rPr lang="en-US" altLang="zh-TW" smtClean="0">
                <a:solidFill>
                  <a:schemeClr val="hlink"/>
                </a:solidFill>
              </a:rPr>
              <a:t>Emission Probabilities</a:t>
            </a:r>
            <a:r>
              <a:rPr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b</a:t>
            </a:r>
            <a:r>
              <a:rPr lang="en-US" altLang="zh-TW" baseline="-25000" smtClean="0"/>
              <a:t>j</a:t>
            </a:r>
            <a:r>
              <a:rPr lang="en-US" altLang="zh-TW" smtClean="0"/>
              <a:t>(k) = P(o</a:t>
            </a:r>
            <a:r>
              <a:rPr lang="en-US" altLang="zh-TW" baseline="-25000" smtClean="0"/>
              <a:t>t</a:t>
            </a:r>
            <a:r>
              <a:rPr lang="en-US" altLang="zh-TW" smtClean="0"/>
              <a:t>=k|q</a:t>
            </a:r>
            <a:r>
              <a:rPr lang="en-US" altLang="zh-TW" baseline="-25000" smtClean="0"/>
              <a:t>t</a:t>
            </a:r>
            <a:r>
              <a:rPr lang="en-US" altLang="zh-TW" smtClean="0"/>
              <a:t>=j)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: initial state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baseline="-25000" smtClean="0"/>
              <a:t>i</a:t>
            </a:r>
            <a:r>
              <a:rPr lang="en-US" altLang="zh-TW" smtClean="0"/>
              <a:t> = P(q</a:t>
            </a:r>
            <a:r>
              <a:rPr lang="en-US" altLang="zh-TW" baseline="-25000" smtClean="0"/>
              <a:t>1</a:t>
            </a:r>
            <a:r>
              <a:rPr lang="en-US" altLang="zh-TW" smtClean="0"/>
              <a:t>=i)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: the entire model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=(A,B,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Sequence Generator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50288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mtClean="0"/>
              <a:t>generate a sequence of T observations O=(o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Choose an initial state q</a:t>
            </a:r>
            <a:r>
              <a:rPr lang="en-US" altLang="zh-TW" baseline="-25000" smtClean="0"/>
              <a:t>1</a:t>
            </a:r>
            <a:r>
              <a:rPr lang="en-US" altLang="zh-TW" smtClean="0"/>
              <a:t> = S</a:t>
            </a:r>
            <a:r>
              <a:rPr lang="en-US" altLang="zh-TW" baseline="-25000" smtClean="0"/>
              <a:t>i</a:t>
            </a:r>
            <a:r>
              <a:rPr lang="en-US" altLang="zh-TW" smtClean="0"/>
              <a:t> according to state distribution, and set t = 1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Choose O</a:t>
            </a:r>
            <a:r>
              <a:rPr lang="en-US" altLang="zh-TW" baseline="-25000" smtClean="0"/>
              <a:t>t</a:t>
            </a:r>
            <a:r>
              <a:rPr lang="en-US" altLang="zh-TW" smtClean="0"/>
              <a:t>=v</a:t>
            </a:r>
            <a:r>
              <a:rPr lang="en-US" altLang="zh-TW" baseline="-25000" smtClean="0"/>
              <a:t>k</a:t>
            </a:r>
            <a:r>
              <a:rPr lang="en-US" altLang="zh-TW" smtClean="0"/>
              <a:t> according to the symbol probability distribution in state S</a:t>
            </a:r>
            <a:r>
              <a:rPr lang="en-US" altLang="zh-TW" baseline="-25000" smtClean="0"/>
              <a:t>i</a:t>
            </a:r>
            <a:r>
              <a:rPr lang="en-US" altLang="zh-TW" smtClean="0"/>
              <a:t>, i.e. b</a:t>
            </a:r>
            <a:r>
              <a:rPr lang="en-US" altLang="zh-TW" baseline="-25000" smtClean="0"/>
              <a:t>i</a:t>
            </a:r>
            <a:r>
              <a:rPr lang="en-US" altLang="zh-TW" smtClean="0"/>
              <a:t>(k)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Transit to a new state q</a:t>
            </a:r>
            <a:r>
              <a:rPr lang="en-US" altLang="zh-TW" baseline="-25000" smtClean="0"/>
              <a:t>t+1</a:t>
            </a:r>
            <a:r>
              <a:rPr lang="en-US" altLang="zh-TW" smtClean="0"/>
              <a:t>=S</a:t>
            </a:r>
            <a:r>
              <a:rPr lang="en-US" altLang="zh-TW" baseline="-25000" smtClean="0"/>
              <a:t>j</a:t>
            </a:r>
            <a:r>
              <a:rPr lang="en-US" altLang="zh-TW" smtClean="0"/>
              <a:t> according to the state transition probability distribution for state S</a:t>
            </a:r>
            <a:r>
              <a:rPr lang="en-US" altLang="zh-TW" baseline="-25000" smtClean="0"/>
              <a:t>i</a:t>
            </a:r>
            <a:r>
              <a:rPr lang="en-US" altLang="zh-TW" smtClean="0"/>
              <a:t>, i.e. a</a:t>
            </a:r>
            <a:r>
              <a:rPr lang="en-US" altLang="zh-TW" baseline="-25000" smtClean="0"/>
              <a:t>ij</a:t>
            </a:r>
            <a:endParaRPr lang="en-US" altLang="zh-TW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Set t = t+1; go to step 3 if t &lt; T; otherwise terminate the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en-US" sz="4000" smtClean="0"/>
              <a:t>Shine-Dalgarno (SD) </a:t>
            </a:r>
            <a:r>
              <a:rPr lang="nb-NO" altLang="zh-TW" sz="4000" smtClean="0"/>
              <a:t>S</a:t>
            </a:r>
            <a:r>
              <a:rPr lang="nb-NO" altLang="en-US" sz="4000" smtClean="0"/>
              <a:t>equence</a:t>
            </a:r>
            <a:endParaRPr lang="en-US" altLang="zh-TW" sz="400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051050" y="1428750"/>
            <a:ext cx="53101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nb-NO" altLang="en-US"/>
              <a:t>The 16S rRNA binding site</a:t>
            </a:r>
            <a:endParaRPr lang="en-GB" altLang="zh-TW"/>
          </a:p>
        </p:txBody>
      </p:sp>
      <p:pic>
        <p:nvPicPr>
          <p:cNvPr id="10244" name="Picture 8" descr="FG22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79625"/>
            <a:ext cx="72850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Execution of HMM</a:t>
            </a:r>
          </a:p>
        </p:txBody>
      </p:sp>
      <p:graphicFrame>
        <p:nvGraphicFramePr>
          <p:cNvPr id="7475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143000" y="1143000"/>
          <a:ext cx="5410200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點陣圖影像" r:id="rId3" imgW="4277322" imgH="3153215" progId="Paint.Picture">
                  <p:embed/>
                </p:oleObj>
              </mc:Choice>
              <mc:Fallback>
                <p:oleObj name="點陣圖影像" r:id="rId3" imgW="4277322" imgH="315321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5410200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990600" y="5715000"/>
            <a:ext cx="70104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</a:rPr>
              <a:t>State sequence corresponds to a path in the grids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 Basic Problems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 the probability that the model generates the observation sequence</a:t>
            </a:r>
          </a:p>
          <a:p>
            <a:pPr lvl="1" eaLnBrk="1" hangingPunct="1"/>
            <a:r>
              <a:rPr lang="en-US" altLang="zh-TW" smtClean="0"/>
              <a:t>classification</a:t>
            </a:r>
          </a:p>
          <a:p>
            <a:pPr eaLnBrk="1" hangingPunct="1"/>
            <a:r>
              <a:rPr lang="en-US" altLang="zh-TW" smtClean="0"/>
              <a:t>find the optimal state sequence that generates the observation sequence</a:t>
            </a:r>
          </a:p>
          <a:p>
            <a:pPr lvl="1" eaLnBrk="1" hangingPunct="1"/>
            <a:r>
              <a:rPr lang="en-US" altLang="zh-TW" smtClean="0"/>
              <a:t>hidden state discovery (tagging, alignment, promoter, gene, intron, exon, 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learn a HMM that best fits the observation 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Problem 1 (Evaluation)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5257800"/>
          </a:xfrm>
        </p:spPr>
        <p:txBody>
          <a:bodyPr/>
          <a:lstStyle/>
          <a:p>
            <a:pPr eaLnBrk="1" hangingPunct="1"/>
            <a:r>
              <a:rPr lang="en-US" altLang="zh-TW" smtClean="0"/>
              <a:t>Given observation O=(o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 and model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=(A,B,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), efficiently compute 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is the probability that O is produced by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Hidden states complicates the probability evaluation</a:t>
            </a:r>
          </a:p>
          <a:p>
            <a:pPr lvl="1" eaLnBrk="1" hangingPunct="1"/>
            <a:r>
              <a:rPr lang="en-US" altLang="zh-TW" smtClean="0"/>
              <a:t>Given two models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baseline="-25000" smtClean="0"/>
              <a:t>1</a:t>
            </a:r>
            <a:r>
              <a:rPr lang="en-US" altLang="zh-TW" smtClean="0"/>
              <a:t> and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baseline="-25000" smtClean="0"/>
              <a:t>2</a:t>
            </a:r>
            <a:r>
              <a:rPr lang="en-US" altLang="zh-TW" smtClean="0"/>
              <a:t>, the probability (score) can be used to choose the better one</a:t>
            </a:r>
          </a:p>
          <a:p>
            <a:pPr lvl="2" eaLnBrk="1" hangingPunct="1"/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baseline="-25000" smtClean="0"/>
              <a:t>i</a:t>
            </a:r>
            <a:r>
              <a:rPr lang="en-US" altLang="zh-TW" smtClean="0">
                <a:latin typeface="Symbol" panose="05050102010706020507" pitchFamily="18" charset="2"/>
              </a:rPr>
              <a:t> </a:t>
            </a:r>
            <a:r>
              <a:rPr lang="en-US" altLang="zh-TW" smtClean="0"/>
              <a:t>models some protein family</a:t>
            </a:r>
          </a:p>
          <a:p>
            <a:pPr lvl="2" eaLnBrk="1" hangingPunct="1"/>
            <a:r>
              <a:rPr lang="en-US" altLang="zh-TW" smtClean="0"/>
              <a:t>O denotes a protein</a:t>
            </a:r>
          </a:p>
          <a:p>
            <a:pPr lvl="2" eaLnBrk="1" hangingPunct="1"/>
            <a:r>
              <a:rPr lang="en-US" altLang="zh-TW" smtClean="0"/>
              <a:t>find the most probable protein family for 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Problem 2 (Decoding)</a:t>
            </a:r>
          </a:p>
        </p:txBody>
      </p:sp>
      <p:sp>
        <p:nvSpPr>
          <p:cNvPr id="7782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116888" cy="5334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Given observation O=(o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,o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</a:t>
            </a:r>
            <a:r>
              <a:rPr lang="en-US" altLang="zh-TW" sz="2800" smtClean="0">
                <a:latin typeface="Times New Roman" panose="02020603050405020304" pitchFamily="18" charset="0"/>
              </a:rPr>
              <a:t>…</a:t>
            </a:r>
            <a:r>
              <a:rPr lang="en-US" altLang="zh-TW" sz="2800" smtClean="0"/>
              <a:t>,o</a:t>
            </a:r>
            <a:r>
              <a:rPr lang="en-US" altLang="zh-TW" sz="2800" baseline="-25000" smtClean="0"/>
              <a:t>T</a:t>
            </a:r>
            <a:r>
              <a:rPr lang="en-US" altLang="zh-TW" sz="2800" smtClean="0"/>
              <a:t>) and model </a:t>
            </a:r>
            <a:r>
              <a:rPr lang="en-US" altLang="zh-TW" sz="2800" smtClean="0">
                <a:latin typeface="Symbol" panose="05050102010706020507" pitchFamily="18" charset="2"/>
              </a:rPr>
              <a:t>l</a:t>
            </a:r>
            <a:r>
              <a:rPr lang="en-US" altLang="zh-TW" sz="2800" smtClean="0"/>
              <a:t>=(A,B,</a:t>
            </a:r>
            <a:r>
              <a:rPr lang="en-US" altLang="zh-TW" sz="2800" smtClean="0">
                <a:latin typeface="Symbol" panose="05050102010706020507" pitchFamily="18" charset="2"/>
              </a:rPr>
              <a:t>p</a:t>
            </a:r>
            <a:r>
              <a:rPr lang="en-US" altLang="zh-TW" sz="2800" smtClean="0"/>
              <a:t>), find the optimal state sequence q=(q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,q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</a:t>
            </a:r>
            <a:r>
              <a:rPr lang="en-US" altLang="zh-TW" sz="2800" smtClean="0">
                <a:latin typeface="Times New Roman" panose="02020603050405020304" pitchFamily="18" charset="0"/>
              </a:rPr>
              <a:t>…</a:t>
            </a:r>
            <a:r>
              <a:rPr lang="en-US" altLang="zh-TW" sz="2800" smtClean="0"/>
              <a:t>,q</a:t>
            </a:r>
            <a:r>
              <a:rPr lang="en-US" altLang="zh-TW" sz="2800" baseline="-25000" smtClean="0"/>
              <a:t>T</a:t>
            </a:r>
            <a:r>
              <a:rPr lang="en-US" altLang="zh-TW" sz="2800" smtClean="0"/>
              <a:t>)</a:t>
            </a:r>
          </a:p>
          <a:p>
            <a:pPr lvl="1" eaLnBrk="1" hangingPunct="1"/>
            <a:r>
              <a:rPr lang="en-US" altLang="zh-TW" sz="2400" smtClean="0"/>
              <a:t>to uncover the hidden part of the model</a:t>
            </a:r>
          </a:p>
          <a:p>
            <a:pPr lvl="1" eaLnBrk="1" hangingPunct="1"/>
            <a:r>
              <a:rPr lang="en-US" altLang="zh-TW" sz="2400" smtClean="0"/>
              <a:t>Optimality criterion has to be decided (e.g. maximum likelihood)</a:t>
            </a:r>
          </a:p>
          <a:p>
            <a:pPr lvl="1" eaLnBrk="1" hangingPunct="1"/>
            <a:r>
              <a:rPr lang="en-US" altLang="zh-TW" sz="2400" smtClean="0"/>
              <a:t>find </a:t>
            </a:r>
            <a:r>
              <a:rPr lang="en-US" altLang="zh-TW" sz="2400" smtClean="0">
                <a:latin typeface="Times New Roman" panose="02020603050405020304" pitchFamily="18" charset="0"/>
              </a:rPr>
              <a:t>“</a:t>
            </a:r>
            <a:r>
              <a:rPr lang="en-US" altLang="zh-TW" sz="2400" smtClean="0"/>
              <a:t>explanation</a:t>
            </a:r>
            <a:r>
              <a:rPr lang="en-US" altLang="zh-TW" sz="2400" smtClean="0">
                <a:latin typeface="Times New Roman" panose="02020603050405020304" pitchFamily="18" charset="0"/>
              </a:rPr>
              <a:t>”</a:t>
            </a:r>
            <a:r>
              <a:rPr lang="en-US" altLang="zh-TW" sz="2400" smtClean="0"/>
              <a:t> for the data</a:t>
            </a:r>
          </a:p>
          <a:p>
            <a:pPr lvl="2" eaLnBrk="1" hangingPunct="1"/>
            <a:r>
              <a:rPr lang="en-US" altLang="zh-TW" sz="2000" smtClean="0"/>
              <a:t>O is the header of some scientific paper</a:t>
            </a:r>
          </a:p>
          <a:p>
            <a:pPr lvl="2" eaLnBrk="1" hangingPunct="1"/>
            <a:r>
              <a:rPr lang="en-US" altLang="zh-TW" sz="2000" smtClean="0"/>
              <a:t>find title, author, publication date, </a:t>
            </a:r>
            <a:r>
              <a:rPr lang="en-US" altLang="zh-TW" sz="2000" smtClean="0">
                <a:latin typeface="Times New Roman" panose="02020603050405020304" pitchFamily="18" charset="0"/>
              </a:rPr>
              <a:t>…</a:t>
            </a:r>
            <a:r>
              <a:rPr lang="en-US" altLang="zh-TW" sz="2000" smtClean="0"/>
              <a:t> of the paper</a:t>
            </a:r>
          </a:p>
          <a:p>
            <a:pPr lvl="2" eaLnBrk="1" hangingPunct="1"/>
            <a:r>
              <a:rPr lang="en-US" altLang="zh-TW" sz="2000" smtClean="0"/>
              <a:t>a fundamental problem in citation index generation</a:t>
            </a:r>
          </a:p>
          <a:p>
            <a:pPr lvl="2" eaLnBrk="1" hangingPunct="1"/>
            <a:r>
              <a:rPr lang="en-US" altLang="zh-TW" sz="2000" smtClean="0"/>
              <a:t>word-sense disambiguation, promoter identification, gene finding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Problem 3 (Learning)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Given observation O=(o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), estimate model parameters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=(A,B,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 that maximizes 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to train the model</a:t>
            </a:r>
          </a:p>
          <a:p>
            <a:pPr lvl="1" eaLnBrk="1" hangingPunct="1"/>
            <a:r>
              <a:rPr lang="en-US" altLang="zh-TW" smtClean="0"/>
              <a:t>find the best topology</a:t>
            </a:r>
          </a:p>
          <a:p>
            <a:pPr lvl="1" eaLnBrk="1" hangingPunct="1"/>
            <a:r>
              <a:rPr lang="en-US" altLang="zh-TW" smtClean="0"/>
              <a:t>find the best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 to Problem 1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116888" cy="54102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Problem: compute P(o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Consider state sequence q=(q</a:t>
            </a:r>
            <a:r>
              <a:rPr lang="en-US" altLang="zh-TW" baseline="-25000" smtClean="0"/>
              <a:t>1</a:t>
            </a:r>
            <a:r>
              <a:rPr lang="en-US" altLang="zh-TW" smtClean="0"/>
              <a:t>,q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,q</a:t>
            </a:r>
            <a:r>
              <a:rPr lang="en-US" altLang="zh-TW" baseline="-25000" smtClean="0"/>
              <a:t>T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Assume observations are independent</a:t>
            </a:r>
          </a:p>
          <a:p>
            <a:pPr lvl="1" eaLnBrk="1" hangingPunct="1"/>
            <a:r>
              <a:rPr lang="en-US" altLang="zh-TW" smtClean="0"/>
              <a:t>P(O|q,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</a:t>
            </a:r>
            <a:r>
              <a:rPr lang="en-US" altLang="zh-TW" smtClean="0">
                <a:latin typeface="Symbol" panose="05050102010706020507" pitchFamily="18" charset="2"/>
              </a:rPr>
              <a:t>= P</a:t>
            </a:r>
            <a:r>
              <a:rPr lang="en-US" altLang="zh-TW" baseline="-25000" smtClean="0"/>
              <a:t>i=1,…,T</a:t>
            </a:r>
            <a:r>
              <a:rPr lang="en-US" altLang="zh-TW" smtClean="0"/>
              <a:t>(o</a:t>
            </a:r>
            <a:r>
              <a:rPr lang="en-US" altLang="zh-TW" baseline="-25000" smtClean="0"/>
              <a:t>t</a:t>
            </a:r>
            <a:r>
              <a:rPr lang="en-US" altLang="zh-TW" smtClean="0"/>
              <a:t>|q</a:t>
            </a:r>
            <a:r>
              <a:rPr lang="en-US" altLang="zh-TW" baseline="-25000" smtClean="0"/>
              <a:t>t</a:t>
            </a:r>
            <a:r>
              <a:rPr lang="en-US" altLang="zh-TW" smtClean="0"/>
              <a:t>,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               = b</a:t>
            </a:r>
            <a:r>
              <a:rPr lang="en-US" altLang="zh-TW" baseline="-25000" smtClean="0"/>
              <a:t>q1</a:t>
            </a:r>
            <a:r>
              <a:rPr lang="en-US" altLang="zh-TW" smtClean="0"/>
              <a:t>(o</a:t>
            </a:r>
            <a:r>
              <a:rPr lang="en-US" altLang="zh-TW" baseline="-25000" smtClean="0"/>
              <a:t>1</a:t>
            </a:r>
            <a:r>
              <a:rPr lang="en-US" altLang="zh-TW" smtClean="0"/>
              <a:t>) b</a:t>
            </a:r>
            <a:r>
              <a:rPr lang="en-US" altLang="zh-TW" baseline="-25000" smtClean="0"/>
              <a:t>q2</a:t>
            </a:r>
            <a:r>
              <a:rPr lang="en-US" altLang="zh-TW" smtClean="0"/>
              <a:t>(o</a:t>
            </a:r>
            <a:r>
              <a:rPr lang="en-US" altLang="zh-TW" baseline="-25000" smtClean="0"/>
              <a:t>2</a:t>
            </a:r>
            <a:r>
              <a:rPr lang="en-US" altLang="zh-TW" smtClean="0"/>
              <a:t>)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 b</a:t>
            </a:r>
            <a:r>
              <a:rPr lang="en-US" altLang="zh-TW" baseline="-25000" smtClean="0"/>
              <a:t>qT</a:t>
            </a:r>
            <a:r>
              <a:rPr lang="en-US" altLang="zh-TW" smtClean="0"/>
              <a:t>(o</a:t>
            </a:r>
            <a:r>
              <a:rPr lang="en-US" altLang="zh-TW" baseline="-25000" smtClean="0"/>
              <a:t>T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P(q|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= 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baseline="-25000" smtClean="0"/>
              <a:t>q1</a:t>
            </a:r>
            <a:r>
              <a:rPr lang="en-US" altLang="zh-TW" smtClean="0"/>
              <a:t>a</a:t>
            </a:r>
            <a:r>
              <a:rPr lang="en-US" altLang="zh-TW" baseline="-25000" smtClean="0"/>
              <a:t>q1q2</a:t>
            </a:r>
            <a:r>
              <a:rPr lang="en-US" altLang="zh-TW" smtClean="0"/>
              <a:t>a</a:t>
            </a:r>
            <a:r>
              <a:rPr lang="en-US" altLang="zh-TW" baseline="-25000" smtClean="0"/>
              <a:t>q2q3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 a</a:t>
            </a:r>
            <a:r>
              <a:rPr lang="en-US" altLang="zh-TW" baseline="-25000" smtClean="0"/>
              <a:t>qT-1qT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</a:t>
            </a:r>
            <a:r>
              <a:rPr lang="en-US" altLang="zh-TW" smtClean="0">
                <a:latin typeface="Symbol" panose="05050102010706020507" pitchFamily="18" charset="2"/>
              </a:rPr>
              <a:t>= S</a:t>
            </a:r>
            <a:r>
              <a:rPr lang="en-US" altLang="zh-TW" baseline="-25000" smtClean="0"/>
              <a:t>q </a:t>
            </a:r>
            <a:r>
              <a:rPr lang="en-US" altLang="zh-TW" smtClean="0"/>
              <a:t>P(O|q,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)P(q|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N</a:t>
            </a:r>
            <a:r>
              <a:rPr lang="en-US" altLang="zh-TW" baseline="30000" smtClean="0"/>
              <a:t>T</a:t>
            </a:r>
            <a:r>
              <a:rPr lang="en-US" altLang="zh-TW" smtClean="0"/>
              <a:t> state sequences each with O(T) time</a:t>
            </a:r>
          </a:p>
          <a:p>
            <a:pPr lvl="1" eaLnBrk="1" hangingPunct="1"/>
            <a:r>
              <a:rPr lang="en-US" altLang="zh-TW" smtClean="0"/>
              <a:t>Complexity O(TN</a:t>
            </a:r>
            <a:r>
              <a:rPr lang="en-US" altLang="zh-TW" baseline="30000" smtClean="0"/>
              <a:t>T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For N=5, T=100, TN</a:t>
            </a:r>
            <a:r>
              <a:rPr lang="en-US" altLang="zh-TW" baseline="30000" smtClean="0"/>
              <a:t>T</a:t>
            </a:r>
            <a:r>
              <a:rPr lang="en-US" altLang="zh-TW" smtClean="0"/>
              <a:t>=100x5</a:t>
            </a:r>
            <a:r>
              <a:rPr lang="en-US" altLang="zh-TW" baseline="30000" smtClean="0"/>
              <a:t>100</a:t>
            </a:r>
            <a:r>
              <a:rPr lang="en-US" altLang="zh-TW" smtClean="0"/>
              <a:t> ~ 10</a:t>
            </a:r>
            <a:r>
              <a:rPr lang="en-US" altLang="zh-TW" baseline="30000" smtClean="0"/>
              <a:t>72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Forward Algorithm: Intuition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685800" y="5486400"/>
            <a:ext cx="82296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3200">
                <a:solidFill>
                  <a:schemeClr val="hlink"/>
                </a:solidFill>
              </a:rPr>
              <a:t>the probability of observing the partial sequence (o</a:t>
            </a:r>
            <a:r>
              <a:rPr lang="en-US" altLang="zh-TW" sz="3200" baseline="-25000">
                <a:solidFill>
                  <a:schemeClr val="hlink"/>
                </a:solidFill>
              </a:rPr>
              <a:t>1</a:t>
            </a:r>
            <a:r>
              <a:rPr lang="en-US" altLang="zh-TW" sz="3200">
                <a:solidFill>
                  <a:schemeClr val="hlink"/>
                </a:solidFill>
              </a:rPr>
              <a:t>,o</a:t>
            </a:r>
            <a:r>
              <a:rPr lang="en-US" altLang="zh-TW" sz="3200" baseline="-25000">
                <a:solidFill>
                  <a:schemeClr val="hlink"/>
                </a:solidFill>
              </a:rPr>
              <a:t>2</a:t>
            </a:r>
            <a:r>
              <a:rPr lang="en-US" altLang="zh-TW" sz="3200">
                <a:solidFill>
                  <a:schemeClr val="hlink"/>
                </a:solidFill>
              </a:rPr>
              <a:t>,</a:t>
            </a:r>
            <a:r>
              <a:rPr lang="en-US" altLang="zh-TW" sz="3200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3200">
                <a:solidFill>
                  <a:schemeClr val="hlink"/>
                </a:solidFill>
              </a:rPr>
              <a:t>,o</a:t>
            </a:r>
            <a:r>
              <a:rPr lang="en-US" altLang="zh-TW" sz="3200" baseline="-25000">
                <a:solidFill>
                  <a:schemeClr val="hlink"/>
                </a:solidFill>
              </a:rPr>
              <a:t>t</a:t>
            </a:r>
            <a:r>
              <a:rPr lang="en-US" altLang="zh-TW" sz="3200">
                <a:solidFill>
                  <a:schemeClr val="hlink"/>
                </a:solidFill>
              </a:rPr>
              <a:t>) such that state q</a:t>
            </a:r>
            <a:r>
              <a:rPr lang="en-US" altLang="zh-TW" sz="3200" baseline="-25000">
                <a:solidFill>
                  <a:schemeClr val="hlink"/>
                </a:solidFill>
              </a:rPr>
              <a:t>t</a:t>
            </a:r>
            <a:r>
              <a:rPr lang="en-US" altLang="zh-TW" sz="3200">
                <a:solidFill>
                  <a:schemeClr val="hlink"/>
                </a:solidFill>
              </a:rPr>
              <a:t> is i</a:t>
            </a:r>
            <a:endParaRPr lang="en-US" altLang="zh-TW">
              <a:solidFill>
                <a:schemeClr val="hlink"/>
              </a:solidFill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352800" y="0"/>
            <a:ext cx="5056188" cy="58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chemeClr val="tx2"/>
                </a:solidFill>
                <a:latin typeface="Symbol" panose="05050102010706020507" pitchFamily="18" charset="2"/>
              </a:rPr>
              <a:t>a</a:t>
            </a:r>
            <a:r>
              <a:rPr lang="en-US" altLang="zh-TW" sz="3200" baseline="-25000">
                <a:solidFill>
                  <a:schemeClr val="tx2"/>
                </a:solidFill>
              </a:rPr>
              <a:t>t</a:t>
            </a:r>
            <a:r>
              <a:rPr lang="en-US" altLang="zh-TW" sz="3200">
                <a:solidFill>
                  <a:schemeClr val="tx2"/>
                </a:solidFill>
              </a:rPr>
              <a:t>(i) = P(o</a:t>
            </a:r>
            <a:r>
              <a:rPr lang="en-US" altLang="zh-TW" sz="3200" baseline="-25000">
                <a:solidFill>
                  <a:schemeClr val="tx2"/>
                </a:solidFill>
              </a:rPr>
              <a:t>1</a:t>
            </a:r>
            <a:r>
              <a:rPr lang="en-US" altLang="zh-TW" sz="3200">
                <a:solidFill>
                  <a:schemeClr val="tx2"/>
                </a:solidFill>
              </a:rPr>
              <a:t>,o</a:t>
            </a:r>
            <a:r>
              <a:rPr lang="en-US" altLang="zh-TW" sz="3200" baseline="-25000">
                <a:solidFill>
                  <a:schemeClr val="tx2"/>
                </a:solidFill>
              </a:rPr>
              <a:t>2</a:t>
            </a:r>
            <a:r>
              <a:rPr lang="en-US" altLang="zh-TW" sz="3200">
                <a:solidFill>
                  <a:schemeClr val="tx2"/>
                </a:solidFill>
              </a:rPr>
              <a:t>,</a:t>
            </a:r>
            <a:r>
              <a:rPr lang="en-US" altLang="zh-TW" sz="320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3200">
                <a:solidFill>
                  <a:schemeClr val="tx2"/>
                </a:solidFill>
              </a:rPr>
              <a:t>,o</a:t>
            </a:r>
            <a:r>
              <a:rPr lang="en-US" altLang="zh-TW" sz="3200" baseline="-25000">
                <a:solidFill>
                  <a:schemeClr val="tx2"/>
                </a:solidFill>
              </a:rPr>
              <a:t>t</a:t>
            </a:r>
            <a:r>
              <a:rPr lang="en-US" altLang="zh-TW" sz="3200">
                <a:solidFill>
                  <a:schemeClr val="tx2"/>
                </a:solidFill>
              </a:rPr>
              <a:t>,q</a:t>
            </a:r>
            <a:r>
              <a:rPr lang="en-US" altLang="zh-TW" sz="3200" baseline="-25000">
                <a:solidFill>
                  <a:schemeClr val="tx2"/>
                </a:solidFill>
              </a:rPr>
              <a:t>t</a:t>
            </a:r>
            <a:r>
              <a:rPr lang="en-US" altLang="zh-TW" sz="3200">
                <a:solidFill>
                  <a:schemeClr val="tx2"/>
                </a:solidFill>
              </a:rPr>
              <a:t>=i|</a:t>
            </a:r>
            <a:r>
              <a:rPr lang="en-US" altLang="zh-TW" sz="3200">
                <a:solidFill>
                  <a:schemeClr val="tx2"/>
                </a:solidFill>
                <a:latin typeface="Symbol" panose="05050102010706020507" pitchFamily="18" charset="2"/>
              </a:rPr>
              <a:t>l</a:t>
            </a:r>
            <a:r>
              <a:rPr lang="en-US" altLang="zh-TW" sz="320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8090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4213" y="1295400"/>
          <a:ext cx="5567362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name="點陣圖影像" r:id="rId3" imgW="4229690" imgH="3172268" progId="Paint.Picture">
                  <p:embed/>
                </p:oleObj>
              </mc:Choice>
              <mc:Fallback>
                <p:oleObj name="點陣圖影像" r:id="rId3" imgW="4229690" imgH="317226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95400"/>
                        <a:ext cx="5567362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Line 8"/>
          <p:cNvSpPr>
            <a:spLocks noChangeShapeType="1"/>
          </p:cNvSpPr>
          <p:nvPr/>
        </p:nvSpPr>
        <p:spPr bwMode="auto">
          <a:xfrm flipV="1">
            <a:off x="1450975" y="3276600"/>
            <a:ext cx="6096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3" name="Line 9"/>
          <p:cNvSpPr>
            <a:spLocks noChangeShapeType="1"/>
          </p:cNvSpPr>
          <p:nvPr/>
        </p:nvSpPr>
        <p:spPr bwMode="auto">
          <a:xfrm flipV="1">
            <a:off x="2060575" y="2924175"/>
            <a:ext cx="639763" cy="35242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4" name="Line 10"/>
          <p:cNvSpPr>
            <a:spLocks noChangeShapeType="1"/>
          </p:cNvSpPr>
          <p:nvPr/>
        </p:nvSpPr>
        <p:spPr bwMode="auto">
          <a:xfrm>
            <a:off x="2700338" y="2924175"/>
            <a:ext cx="655637" cy="96202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5" name="Line 11"/>
          <p:cNvSpPr>
            <a:spLocks noChangeShapeType="1"/>
          </p:cNvSpPr>
          <p:nvPr/>
        </p:nvSpPr>
        <p:spPr bwMode="auto">
          <a:xfrm>
            <a:off x="1476375" y="2636838"/>
            <a:ext cx="574675" cy="287337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6" name="Line 12"/>
          <p:cNvSpPr>
            <a:spLocks noChangeShapeType="1"/>
          </p:cNvSpPr>
          <p:nvPr/>
        </p:nvSpPr>
        <p:spPr bwMode="auto">
          <a:xfrm flipV="1">
            <a:off x="2051050" y="2286000"/>
            <a:ext cx="695325" cy="63817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7" name="Line 13"/>
          <p:cNvSpPr>
            <a:spLocks noChangeShapeType="1"/>
          </p:cNvSpPr>
          <p:nvPr/>
        </p:nvSpPr>
        <p:spPr bwMode="auto">
          <a:xfrm>
            <a:off x="2746375" y="2286000"/>
            <a:ext cx="6096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8" name="Line 14"/>
          <p:cNvSpPr>
            <a:spLocks noChangeShapeType="1"/>
          </p:cNvSpPr>
          <p:nvPr/>
        </p:nvSpPr>
        <p:spPr bwMode="auto">
          <a:xfrm>
            <a:off x="1450975" y="3581400"/>
            <a:ext cx="609600" cy="3048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" name="Line 15"/>
          <p:cNvSpPr>
            <a:spLocks noChangeShapeType="1"/>
          </p:cNvSpPr>
          <p:nvPr/>
        </p:nvSpPr>
        <p:spPr bwMode="auto">
          <a:xfrm flipV="1">
            <a:off x="2060575" y="3276600"/>
            <a:ext cx="609600" cy="609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0" name="Line 16"/>
          <p:cNvSpPr>
            <a:spLocks noChangeShapeType="1"/>
          </p:cNvSpPr>
          <p:nvPr/>
        </p:nvSpPr>
        <p:spPr bwMode="auto">
          <a:xfrm>
            <a:off x="2670175" y="3276600"/>
            <a:ext cx="685800" cy="609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4284663" y="1274763"/>
          <a:ext cx="48006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8" name="Equation" r:id="rId5" imgW="1803400" imgH="457200" progId="Equation.3">
                  <p:embed/>
                </p:oleObj>
              </mc:Choice>
              <mc:Fallback>
                <p:oleObj name="Equation" r:id="rId5" imgW="18034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274763"/>
                        <a:ext cx="4800600" cy="12176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5257800" y="2997200"/>
          <a:ext cx="34813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9" name="Equation" r:id="rId7" imgW="1307532" imgH="291973" progId="Equation.3">
                  <p:embed/>
                </p:oleObj>
              </mc:Choice>
              <mc:Fallback>
                <p:oleObj name="Equation" r:id="rId7" imgW="1307532" imgH="29197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97200"/>
                        <a:ext cx="3481388" cy="777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Forward Algorithm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02688" cy="5334000"/>
          </a:xfrm>
        </p:spPr>
        <p:txBody>
          <a:bodyPr/>
          <a:lstStyle/>
          <a:p>
            <a:pPr eaLnBrk="1" hangingPunct="1"/>
            <a:r>
              <a:rPr lang="en-US" altLang="zh-TW" smtClean="0"/>
              <a:t>forward variable </a:t>
            </a:r>
            <a:r>
              <a:rPr lang="en-US" altLang="zh-TW" smtClean="0">
                <a:latin typeface="Symbol" panose="05050102010706020507" pitchFamily="18" charset="2"/>
              </a:rPr>
              <a:t>a</a:t>
            </a:r>
            <a:r>
              <a:rPr lang="en-US" altLang="zh-TW" baseline="-25000" smtClean="0"/>
              <a:t>t</a:t>
            </a:r>
            <a:r>
              <a:rPr lang="en-US" altLang="zh-TW" smtClean="0"/>
              <a:t>(i) = P(o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,q</a:t>
            </a:r>
            <a:r>
              <a:rPr lang="en-US" altLang="zh-TW" baseline="-25000" smtClean="0"/>
              <a:t>t</a:t>
            </a:r>
            <a:r>
              <a:rPr lang="en-US" altLang="zh-TW" smtClean="0"/>
              <a:t>=i|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>
                <a:latin typeface="Symbol" panose="05050102010706020507" pitchFamily="18" charset="2"/>
              </a:rPr>
              <a:t>a</a:t>
            </a:r>
            <a:r>
              <a:rPr lang="en-US" altLang="zh-TW" baseline="-25000" smtClean="0"/>
              <a:t>t</a:t>
            </a:r>
            <a:r>
              <a:rPr lang="en-US" altLang="zh-TW" smtClean="0"/>
              <a:t>(i) is the probability of observing the partial sequence 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 such that state q</a:t>
            </a:r>
            <a:r>
              <a:rPr lang="en-US" altLang="zh-TW" baseline="-25000" smtClean="0"/>
              <a:t>t</a:t>
            </a:r>
            <a:r>
              <a:rPr lang="en-US" altLang="zh-TW" smtClean="0"/>
              <a:t> is S</a:t>
            </a:r>
            <a:r>
              <a:rPr lang="en-US" altLang="zh-TW" baseline="-25000" smtClean="0"/>
              <a:t>i</a:t>
            </a:r>
          </a:p>
          <a:p>
            <a:pPr eaLnBrk="1" hangingPunct="1"/>
            <a:r>
              <a:rPr lang="en-US" altLang="zh-TW" smtClean="0"/>
              <a:t>Initialization: </a:t>
            </a:r>
            <a:r>
              <a:rPr lang="en-US" altLang="zh-TW" smtClean="0">
                <a:latin typeface="Symbol" panose="05050102010706020507" pitchFamily="18" charset="2"/>
              </a:rPr>
              <a:t>a</a:t>
            </a:r>
            <a:r>
              <a:rPr lang="en-US" altLang="zh-TW" baseline="-25000" smtClean="0"/>
              <a:t>1</a:t>
            </a:r>
            <a:r>
              <a:rPr lang="en-US" altLang="zh-TW" smtClean="0"/>
              <a:t>(i) = 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baseline="-25000" smtClean="0"/>
              <a:t>i</a:t>
            </a:r>
            <a:r>
              <a:rPr lang="en-US" altLang="zh-TW" smtClean="0"/>
              <a:t>b</a:t>
            </a:r>
            <a:r>
              <a:rPr lang="en-US" altLang="zh-TW" baseline="-25000" smtClean="0"/>
              <a:t>i</a:t>
            </a:r>
            <a:r>
              <a:rPr lang="en-US" altLang="zh-TW" smtClean="0"/>
              <a:t>(o</a:t>
            </a:r>
            <a:r>
              <a:rPr lang="en-US" altLang="zh-TW" baseline="-25000" smtClean="0"/>
              <a:t>1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Induction: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Termination: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Complexity: O(N</a:t>
            </a:r>
            <a:r>
              <a:rPr lang="en-US" altLang="zh-TW" baseline="30000" smtClean="0"/>
              <a:t>2</a:t>
            </a:r>
            <a:r>
              <a:rPr lang="en-US" altLang="zh-TW" smtClean="0"/>
              <a:t>T)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048000" y="3581400"/>
          <a:ext cx="48006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3" imgW="1803400" imgH="457200" progId="Equation.3">
                  <p:embed/>
                </p:oleObj>
              </mc:Choice>
              <mc:Fallback>
                <p:oleObj name="Equation" r:id="rId3" imgW="1803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48006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200400" y="4800600"/>
          <a:ext cx="34813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Equation" r:id="rId5" imgW="1307532" imgH="291973" progId="Equation.3">
                  <p:embed/>
                </p:oleObj>
              </mc:Choice>
              <mc:Fallback>
                <p:oleObj name="Equation" r:id="rId5" imgW="1307532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34813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048000" y="3581400"/>
          <a:ext cx="48006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Equation" r:id="rId7" imgW="1803400" imgH="457200" progId="Equation.3">
                  <p:embed/>
                </p:oleObj>
              </mc:Choice>
              <mc:Fallback>
                <p:oleObj name="Equation" r:id="rId7" imgW="1803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48006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Backward Algorithm: Intuition</a:t>
            </a:r>
          </a:p>
        </p:txBody>
      </p:sp>
      <p:graphicFrame>
        <p:nvGraphicFramePr>
          <p:cNvPr id="8294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187450" y="1295400"/>
          <a:ext cx="5405438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點陣圖影像" r:id="rId3" imgW="4229690" imgH="3180952" progId="Paint.Picture">
                  <p:embed/>
                </p:oleObj>
              </mc:Choice>
              <mc:Fallback>
                <p:oleObj name="點陣圖影像" r:id="rId3" imgW="4229690" imgH="318095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95400"/>
                        <a:ext cx="5405438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8153400" cy="9556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hlink"/>
                </a:solidFill>
              </a:rPr>
              <a:t>The probability of observing the partial sequence (o</a:t>
            </a:r>
            <a:r>
              <a:rPr lang="en-US" altLang="zh-TW" sz="2800" baseline="-25000">
                <a:solidFill>
                  <a:schemeClr val="hlink"/>
                </a:solidFill>
              </a:rPr>
              <a:t>t+1</a:t>
            </a:r>
            <a:r>
              <a:rPr lang="en-US" altLang="zh-TW" sz="2800">
                <a:solidFill>
                  <a:schemeClr val="hlink"/>
                </a:solidFill>
              </a:rPr>
              <a:t>,o</a:t>
            </a:r>
            <a:r>
              <a:rPr lang="en-US" altLang="zh-TW" sz="2800" baseline="-25000">
                <a:solidFill>
                  <a:schemeClr val="hlink"/>
                </a:solidFill>
              </a:rPr>
              <a:t>t+2</a:t>
            </a:r>
            <a:r>
              <a:rPr lang="en-US" altLang="zh-TW" sz="2800">
                <a:solidFill>
                  <a:schemeClr val="hlink"/>
                </a:solidFill>
              </a:rPr>
              <a:t>,</a:t>
            </a:r>
            <a:r>
              <a:rPr lang="en-US" altLang="zh-TW" sz="2800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800">
                <a:solidFill>
                  <a:schemeClr val="hlink"/>
                </a:solidFill>
              </a:rPr>
              <a:t>,o</a:t>
            </a:r>
            <a:r>
              <a:rPr lang="en-US" altLang="zh-TW" sz="2800" baseline="-25000">
                <a:solidFill>
                  <a:schemeClr val="hlink"/>
                </a:solidFill>
              </a:rPr>
              <a:t>T</a:t>
            </a:r>
            <a:r>
              <a:rPr lang="en-US" altLang="zh-TW" sz="2800">
                <a:solidFill>
                  <a:schemeClr val="hlink"/>
                </a:solidFill>
              </a:rPr>
              <a:t>) such that state q</a:t>
            </a:r>
            <a:r>
              <a:rPr lang="en-US" altLang="zh-TW" sz="2800" baseline="-25000">
                <a:solidFill>
                  <a:schemeClr val="hlink"/>
                </a:solidFill>
              </a:rPr>
              <a:t>t</a:t>
            </a:r>
            <a:r>
              <a:rPr lang="en-US" altLang="zh-TW" sz="2800">
                <a:solidFill>
                  <a:schemeClr val="hlink"/>
                </a:solidFill>
              </a:rPr>
              <a:t> is i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819400" y="1066800"/>
            <a:ext cx="5791200" cy="530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3200">
                <a:latin typeface="Symbol" panose="05050102010706020507" pitchFamily="18" charset="2"/>
              </a:rPr>
              <a:t>b</a:t>
            </a:r>
            <a:r>
              <a:rPr lang="en-US" altLang="zh-TW" sz="3200" baseline="-25000"/>
              <a:t>t</a:t>
            </a:r>
            <a:r>
              <a:rPr lang="en-US" altLang="zh-TW" sz="3200"/>
              <a:t>(i) = P(o</a:t>
            </a:r>
            <a:r>
              <a:rPr lang="en-US" altLang="zh-TW" sz="3200" baseline="-25000"/>
              <a:t>t+1</a:t>
            </a:r>
            <a:r>
              <a:rPr lang="en-US" altLang="zh-TW" sz="3200"/>
              <a:t>,o</a:t>
            </a:r>
            <a:r>
              <a:rPr lang="en-US" altLang="zh-TW" sz="3200" baseline="-25000"/>
              <a:t>t+2</a:t>
            </a:r>
            <a:r>
              <a:rPr lang="en-US" altLang="zh-TW" sz="3200"/>
              <a:t>,</a:t>
            </a:r>
            <a:r>
              <a:rPr lang="en-US" altLang="zh-TW" sz="3200">
                <a:latin typeface="Times New Roman" panose="02020603050405020304" pitchFamily="18" charset="0"/>
              </a:rPr>
              <a:t>…</a:t>
            </a:r>
            <a:r>
              <a:rPr lang="en-US" altLang="zh-TW" sz="3200"/>
              <a:t>,o</a:t>
            </a:r>
            <a:r>
              <a:rPr lang="en-US" altLang="zh-TW" sz="3200" baseline="-25000"/>
              <a:t>T</a:t>
            </a:r>
            <a:r>
              <a:rPr lang="en-US" altLang="zh-TW" sz="3200"/>
              <a:t>|q</a:t>
            </a:r>
            <a:r>
              <a:rPr lang="en-US" altLang="zh-TW" sz="3200" baseline="-25000"/>
              <a:t>t</a:t>
            </a:r>
            <a:r>
              <a:rPr lang="en-US" altLang="zh-TW" sz="3200"/>
              <a:t>=i,</a:t>
            </a:r>
            <a:r>
              <a:rPr lang="en-US" altLang="zh-TW" sz="3200">
                <a:latin typeface="Symbol" panose="05050102010706020507" pitchFamily="18" charset="2"/>
              </a:rPr>
              <a:t>l</a:t>
            </a:r>
            <a:r>
              <a:rPr lang="en-US" altLang="zh-TW" sz="3200"/>
              <a:t>)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716463" y="1844675"/>
          <a:ext cx="4343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Equation" r:id="rId5" imgW="1675673" imgH="444307" progId="Equation.3">
                  <p:embed/>
                </p:oleObj>
              </mc:Choice>
              <mc:Fallback>
                <p:oleObj name="Equation" r:id="rId5" imgW="1675673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44675"/>
                        <a:ext cx="4343400" cy="1150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716463" y="3151188"/>
          <a:ext cx="41084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方程式" r:id="rId7" imgW="1651000" imgH="368300" progId="Equation.3">
                  <p:embed/>
                </p:oleObj>
              </mc:Choice>
              <mc:Fallback>
                <p:oleObj name="方程式" r:id="rId7" imgW="16510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151188"/>
                        <a:ext cx="4108450" cy="7826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Backward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backward variable 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>
                <a:latin typeface="Symbol" panose="05050102010706020507" pitchFamily="18" charset="2"/>
              </a:rPr>
              <a:t>b</a:t>
            </a:r>
            <a:r>
              <a:rPr lang="en-US" altLang="zh-TW" baseline="-25000" smtClean="0"/>
              <a:t>t</a:t>
            </a:r>
            <a:r>
              <a:rPr lang="en-US" altLang="zh-TW" smtClean="0"/>
              <a:t>(i) = P(o</a:t>
            </a:r>
            <a:r>
              <a:rPr lang="en-US" altLang="zh-TW" baseline="-25000" smtClean="0"/>
              <a:t>t+1</a:t>
            </a:r>
            <a:r>
              <a:rPr lang="en-US" altLang="zh-TW" smtClean="0"/>
              <a:t>,o</a:t>
            </a:r>
            <a:r>
              <a:rPr lang="en-US" altLang="zh-TW" baseline="-25000" smtClean="0"/>
              <a:t>t+2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|q</a:t>
            </a:r>
            <a:r>
              <a:rPr lang="en-US" altLang="zh-TW" baseline="-25000" smtClean="0"/>
              <a:t>t</a:t>
            </a:r>
            <a:r>
              <a:rPr lang="en-US" altLang="zh-TW" smtClean="0"/>
              <a:t>=i,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b</a:t>
            </a:r>
            <a:r>
              <a:rPr lang="en-US" altLang="zh-TW" baseline="-25000" smtClean="0"/>
              <a:t>t</a:t>
            </a:r>
            <a:r>
              <a:rPr lang="en-US" altLang="zh-TW" smtClean="0"/>
              <a:t>(i) is the probability of observing the partial sequence (o</a:t>
            </a:r>
            <a:r>
              <a:rPr lang="en-US" altLang="zh-TW" baseline="-25000" smtClean="0"/>
              <a:t>t+1</a:t>
            </a:r>
            <a:r>
              <a:rPr lang="en-US" altLang="zh-TW" smtClean="0"/>
              <a:t>,o</a:t>
            </a:r>
            <a:r>
              <a:rPr lang="en-US" altLang="zh-TW" baseline="-25000" smtClean="0"/>
              <a:t>t+2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 such that state q</a:t>
            </a:r>
            <a:r>
              <a:rPr lang="en-US" altLang="zh-TW" baseline="-25000" smtClean="0"/>
              <a:t>t</a:t>
            </a:r>
            <a:r>
              <a:rPr lang="en-US" altLang="zh-TW" smtClean="0"/>
              <a:t> is i</a:t>
            </a:r>
            <a:endParaRPr lang="en-US" altLang="zh-TW" baseline="-250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Initialization: </a:t>
            </a:r>
            <a:r>
              <a:rPr lang="en-US" altLang="zh-TW" smtClean="0">
                <a:latin typeface="Symbol" panose="05050102010706020507" pitchFamily="18" charset="2"/>
              </a:rPr>
              <a:t>b</a:t>
            </a:r>
            <a:r>
              <a:rPr lang="en-US" altLang="zh-TW" baseline="-25000" smtClean="0"/>
              <a:t>T</a:t>
            </a:r>
            <a:r>
              <a:rPr lang="en-US" altLang="zh-TW" smtClean="0"/>
              <a:t>(i)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Induction: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Termination: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Complexity: O(N</a:t>
            </a:r>
            <a:r>
              <a:rPr lang="en-US" altLang="zh-TW" baseline="30000" smtClean="0"/>
              <a:t>2</a:t>
            </a:r>
            <a:r>
              <a:rPr lang="en-US" altLang="zh-TW" smtClean="0"/>
              <a:t>T) 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590800" y="4191000"/>
          <a:ext cx="4343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name="Equation" r:id="rId3" imgW="1675673" imgH="444307" progId="Equation.3">
                  <p:embed/>
                </p:oleObj>
              </mc:Choice>
              <mc:Fallback>
                <p:oleObj name="Equation" r:id="rId3" imgW="1675673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43434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590800" y="4191000"/>
          <a:ext cx="4343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Equation" r:id="rId5" imgW="1675673" imgH="444307" progId="Equation.3">
                  <p:embed/>
                </p:oleObj>
              </mc:Choice>
              <mc:Fallback>
                <p:oleObj name="Equation" r:id="rId5" imgW="167567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43434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2987675" y="5235575"/>
          <a:ext cx="43211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方程式" r:id="rId6" imgW="1651000" imgH="368300" progId="Equation.3">
                  <p:embed/>
                </p:oleObj>
              </mc:Choice>
              <mc:Fallback>
                <p:oleObj name="方程式" r:id="rId6" imgW="16510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35575"/>
                        <a:ext cx="43211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Zinc Finger</a:t>
            </a:r>
          </a:p>
        </p:txBody>
      </p:sp>
      <p:pic>
        <p:nvPicPr>
          <p:cNvPr id="11267" name="Picture 6" descr="Zinc finger structure.">
            <a:hlinkClick r:id="rId2" tooltip="Zinc finger structure.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9613" y="1557338"/>
            <a:ext cx="3175000" cy="41036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5078413" y="6527800"/>
            <a:ext cx="3957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nb-NO" altLang="en-US" sz="1400">
                <a:latin typeface="Arial" panose="020B0604020202020204" pitchFamily="34" charset="0"/>
              </a:rPr>
              <a:t>Source: </a:t>
            </a:r>
            <a:r>
              <a:rPr kumimoji="0" lang="en-GB" altLang="zh-TW" sz="1400">
                <a:hlinkClick r:id="rId4"/>
              </a:rPr>
              <a:t>http://en.wikipedia.org/wiki/Zinc_finger</a:t>
            </a:r>
            <a:endParaRPr kumimoji="0" lang="en-GB" altLang="zh-TW" sz="1400"/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323850" y="1400175"/>
            <a:ext cx="5400675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Zinc finger is part of a </a:t>
            </a:r>
            <a:r>
              <a:rPr lang="en-US" altLang="zh-TW" sz="2400">
                <a:solidFill>
                  <a:schemeClr val="hlink"/>
                </a:solidFill>
              </a:rPr>
              <a:t>protein</a:t>
            </a:r>
            <a:r>
              <a:rPr lang="en-US" altLang="zh-TW" sz="2400"/>
              <a:t> that can bind to </a:t>
            </a:r>
            <a:r>
              <a:rPr lang="en-US" altLang="zh-TW" sz="2400">
                <a:solidFill>
                  <a:schemeClr val="hlink"/>
                </a:solidFill>
              </a:rPr>
              <a:t>DNA</a:t>
            </a:r>
            <a:r>
              <a:rPr lang="en-US" altLang="zh-TW" sz="2400"/>
              <a:t>.</a:t>
            </a:r>
            <a:r>
              <a:rPr lang="en-US" altLang="zh-TW"/>
              <a:t> </a:t>
            </a:r>
          </a:p>
          <a:p>
            <a:pPr eaLnBrk="1" hangingPunct="1"/>
            <a:r>
              <a:rPr lang="en-US" altLang="zh-TW" sz="2400"/>
              <a:t>Zinc finger domains typically consist of two antiparallel </a:t>
            </a:r>
            <a:r>
              <a:rPr lang="en-US" altLang="zh-TW" sz="2400">
                <a:solidFill>
                  <a:schemeClr val="hlink"/>
                </a:solidFill>
              </a:rPr>
              <a:t>β sheets</a:t>
            </a:r>
            <a:r>
              <a:rPr lang="en-US" altLang="zh-TW" sz="2400"/>
              <a:t>, each carrying a </a:t>
            </a:r>
            <a:r>
              <a:rPr lang="en-US" altLang="zh-TW" sz="2400">
                <a:solidFill>
                  <a:schemeClr val="folHlink"/>
                </a:solidFill>
              </a:rPr>
              <a:t>cysteine</a:t>
            </a:r>
            <a:r>
              <a:rPr lang="en-US" altLang="zh-TW" sz="2400"/>
              <a:t> residue, and an </a:t>
            </a:r>
            <a:r>
              <a:rPr lang="en-US" altLang="zh-TW" sz="2400">
                <a:solidFill>
                  <a:schemeClr val="hlink"/>
                </a:solidFill>
              </a:rPr>
              <a:t>α helix</a:t>
            </a:r>
            <a:r>
              <a:rPr lang="en-US" altLang="zh-TW" sz="2400"/>
              <a:t> carrying two </a:t>
            </a:r>
            <a:r>
              <a:rPr lang="en-US" altLang="zh-TW" sz="2400">
                <a:solidFill>
                  <a:schemeClr val="tx2"/>
                </a:solidFill>
              </a:rPr>
              <a:t>histidine</a:t>
            </a:r>
            <a:r>
              <a:rPr lang="en-US" altLang="zh-TW" sz="2400"/>
              <a:t> residues.</a:t>
            </a:r>
            <a:r>
              <a:rPr lang="en-US" altLang="zh-TW"/>
              <a:t> </a:t>
            </a:r>
          </a:p>
          <a:p>
            <a:pPr eaLnBrk="1" hangingPunct="1"/>
            <a:r>
              <a:rPr lang="en-US" altLang="zh-TW" sz="2400"/>
              <a:t>The cysteine and histidine residues bind a </a:t>
            </a:r>
            <a:r>
              <a:rPr lang="en-US" altLang="zh-TW" sz="2400">
                <a:solidFill>
                  <a:schemeClr val="hlink"/>
                </a:solidFill>
              </a:rPr>
              <a:t>zinc</a:t>
            </a:r>
            <a:r>
              <a:rPr lang="en-US" altLang="zh-TW" sz="2400"/>
              <a:t> atom.</a:t>
            </a:r>
            <a:r>
              <a:rPr lang="en-US" altLang="zh-TW"/>
              <a:t> </a:t>
            </a:r>
          </a:p>
          <a:p>
            <a:pPr eaLnBrk="1" hangingPunct="1"/>
            <a:r>
              <a:rPr lang="en-US" altLang="zh-TW" sz="2400"/>
              <a:t>Many </a:t>
            </a:r>
            <a:r>
              <a:rPr lang="en-US" altLang="zh-TW" sz="2400">
                <a:solidFill>
                  <a:schemeClr val="hlink"/>
                </a:solidFill>
              </a:rPr>
              <a:t>transcription factors</a:t>
            </a:r>
            <a:r>
              <a:rPr lang="en-US" altLang="zh-TW" sz="2400"/>
              <a:t> (such as </a:t>
            </a:r>
            <a:r>
              <a:rPr lang="en-US" altLang="zh-TW" sz="2400">
                <a:solidFill>
                  <a:schemeClr val="tx2"/>
                </a:solidFill>
              </a:rPr>
              <a:t>TFIIIA</a:t>
            </a:r>
            <a:r>
              <a:rPr lang="en-US" altLang="zh-TW" sz="2400"/>
              <a:t>), </a:t>
            </a:r>
            <a:r>
              <a:rPr lang="en-US" altLang="zh-TW" sz="2400">
                <a:solidFill>
                  <a:schemeClr val="hlink"/>
                </a:solidFill>
              </a:rPr>
              <a:t>regulatory proteins</a:t>
            </a:r>
            <a:r>
              <a:rPr lang="en-US" altLang="zh-TW" sz="2400"/>
              <a:t>, and other proteins that interact with DNA, all contain zinc fingers.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 to Problem 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95400"/>
            <a:ext cx="8135937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Find the most likely path (assume state sequence Q=q</a:t>
            </a:r>
            <a:r>
              <a:rPr lang="en-US" altLang="zh-TW" baseline="-25000" smtClean="0"/>
              <a:t>1</a:t>
            </a:r>
            <a:r>
              <a:rPr lang="en-US" altLang="zh-TW" smtClean="0">
                <a:latin typeface="Helvetica" panose="020B0604020202020204" pitchFamily="34" charset="0"/>
              </a:rPr>
              <a:t>…</a:t>
            </a:r>
            <a:r>
              <a:rPr lang="en-US" altLang="zh-TW" smtClean="0"/>
              <a:t>q</a:t>
            </a:r>
            <a:r>
              <a:rPr lang="en-US" altLang="zh-TW" baseline="-25000" smtClean="0"/>
              <a:t>T</a:t>
            </a:r>
            <a:r>
              <a:rPr lang="en-US" altLang="zh-TW" smtClean="0"/>
              <a:t>)</a:t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Find the path that maximizes likelihood: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  P(q</a:t>
            </a:r>
            <a:r>
              <a:rPr lang="en-US" altLang="zh-TW" baseline="-25000" smtClean="0"/>
              <a:t>1</a:t>
            </a:r>
            <a:r>
              <a:rPr lang="en-US" altLang="zh-TW" smtClean="0"/>
              <a:t>,q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,q</a:t>
            </a:r>
            <a:r>
              <a:rPr lang="en-US" altLang="zh-TW" baseline="-25000" smtClean="0"/>
              <a:t>T</a:t>
            </a:r>
            <a:r>
              <a:rPr lang="en-US" altLang="zh-TW" smtClean="0"/>
              <a:t>|O,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which is equivalent to maximize P(q</a:t>
            </a:r>
            <a:r>
              <a:rPr lang="en-US" altLang="zh-TW" baseline="-25000" smtClean="0"/>
              <a:t>1</a:t>
            </a:r>
            <a:r>
              <a:rPr lang="en-US" altLang="zh-TW" smtClean="0"/>
              <a:t>,q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,q</a:t>
            </a:r>
            <a:r>
              <a:rPr lang="en-US" altLang="zh-TW" baseline="-25000" smtClean="0"/>
              <a:t>T</a:t>
            </a:r>
            <a:r>
              <a:rPr lang="en-US" altLang="zh-TW" smtClean="0"/>
              <a:t>, 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define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d</a:t>
            </a:r>
            <a:r>
              <a:rPr lang="en-US" altLang="zh-TW" baseline="-25000" smtClean="0"/>
              <a:t>t</a:t>
            </a:r>
            <a:r>
              <a:rPr lang="en-US" altLang="zh-TW" smtClean="0"/>
              <a:t>(i) is the highest prob. path ending at state 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by induction,</a:t>
            </a:r>
            <a:r>
              <a:rPr lang="en-US" altLang="zh-TW" sz="2400" smtClean="0"/>
              <a:t> 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195513" y="4618038"/>
          <a:ext cx="6934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3" name="Equation" r:id="rId3" imgW="2971800" imgH="291960" progId="Equation.3">
                  <p:embed/>
                </p:oleObj>
              </mc:Choice>
              <mc:Fallback>
                <p:oleObj name="Equation" r:id="rId3" imgW="297180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18038"/>
                        <a:ext cx="6934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348038" y="6165850"/>
          <a:ext cx="44132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4" name="Equation" r:id="rId5" imgW="1892300" imgH="279400" progId="Equation.3">
                  <p:embed/>
                </p:oleObj>
              </mc:Choice>
              <mc:Fallback>
                <p:oleObj name="Equation" r:id="rId5" imgW="18923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165850"/>
                        <a:ext cx="44132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409825" y="2403475"/>
          <a:ext cx="40338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5" name="Equation" r:id="rId7" imgW="1409700" imgH="279400" progId="Equation.3">
                  <p:embed/>
                </p:oleObj>
              </mc:Choice>
              <mc:Fallback>
                <p:oleObj name="Equation" r:id="rId7" imgW="14097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403475"/>
                        <a:ext cx="403383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Viterbi Algorithm</a:t>
            </a:r>
          </a:p>
        </p:txBody>
      </p:sp>
      <p:graphicFrame>
        <p:nvGraphicFramePr>
          <p:cNvPr id="86019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44650" y="1295400"/>
          <a:ext cx="5365750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5" name="點陣圖影像" r:id="rId3" imgW="4277322" imgH="3180952" progId="Paint.Picture">
                  <p:embed/>
                </p:oleObj>
              </mc:Choice>
              <mc:Fallback>
                <p:oleObj name="點陣圖影像" r:id="rId3" imgW="4277322" imgH="318095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295400"/>
                        <a:ext cx="5365750" cy="399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695825" y="1066800"/>
          <a:ext cx="44132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6" name="Equation" r:id="rId5" imgW="1892300" imgH="279400" progId="Equation.3">
                  <p:embed/>
                </p:oleObj>
              </mc:Choice>
              <mc:Fallback>
                <p:oleObj name="Equation" r:id="rId5" imgW="18923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1066800"/>
                        <a:ext cx="4413250" cy="6524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600200" y="5257800"/>
          <a:ext cx="6934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7" name="Equation" r:id="rId7" imgW="2971800" imgH="291960" progId="Equation.3">
                  <p:embed/>
                </p:oleObj>
              </mc:Choice>
              <mc:Fallback>
                <p:oleObj name="Equation" r:id="rId7" imgW="297180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6934200" cy="6826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824538" y="2652713"/>
          <a:ext cx="222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8" name="Equation" r:id="rId9" imgW="952087" imgH="291973" progId="Equation.3">
                  <p:embed/>
                </p:oleObj>
              </mc:Choice>
              <mc:Fallback>
                <p:oleObj name="Equation" r:id="rId9" imgW="952087" imgH="291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2652713"/>
                        <a:ext cx="2222500" cy="6826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Viterbi Algorithm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Initialization: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Recursion: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Termination: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Path (state sequence) backtracking:  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657600" y="1371600"/>
          <a:ext cx="37338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9" name="點陣圖影像" r:id="rId3" imgW="2715004" imgH="647619" progId="Paint.Picture">
                  <p:embed/>
                </p:oleObj>
              </mc:Choice>
              <mc:Fallback>
                <p:oleObj name="點陣圖影像" r:id="rId3" imgW="2715004" imgH="6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71600"/>
                        <a:ext cx="37338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3657600" y="2514600"/>
          <a:ext cx="3657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點陣圖影像" r:id="rId5" imgW="2685714" imgH="685714" progId="Paint.Picture">
                  <p:embed/>
                </p:oleObj>
              </mc:Choice>
              <mc:Fallback>
                <p:oleObj name="點陣圖影像" r:id="rId5" imgW="2685714" imgH="68571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36576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657600" y="3657600"/>
          <a:ext cx="26670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點陣圖影像" r:id="rId7" imgW="1971950" imgH="733333" progId="Paint.Picture">
                  <p:embed/>
                </p:oleObj>
              </mc:Choice>
              <mc:Fallback>
                <p:oleObj name="點陣圖影像" r:id="rId7" imgW="1971950" imgH="73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26670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676400" y="5562600"/>
          <a:ext cx="5867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2" name="點陣圖影像" r:id="rId9" imgW="3657143" imgH="333333" progId="Paint.Picture">
                  <p:embed/>
                </p:oleObj>
              </mc:Choice>
              <mc:Fallback>
                <p:oleObj name="點陣圖影像" r:id="rId9" imgW="3657143" imgH="33333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5867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7086600" y="3048000"/>
          <a:ext cx="685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3" name="Equation" r:id="rId11" imgW="406224" imgH="241195" progId="Equation.3">
                  <p:embed/>
                </p:oleObj>
              </mc:Choice>
              <mc:Fallback>
                <p:oleObj name="Equation" r:id="rId11" imgW="406224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48000"/>
                        <a:ext cx="685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 to Problem 3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421688" cy="4837113"/>
          </a:xfrm>
        </p:spPr>
        <p:txBody>
          <a:bodyPr/>
          <a:lstStyle/>
          <a:p>
            <a:pPr eaLnBrk="1" hangingPunct="1"/>
            <a:r>
              <a:rPr lang="en-US" altLang="zh-TW" smtClean="0"/>
              <a:t>estimate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=(A,B,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 to maximize 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no analytic method because of complexity </a:t>
            </a:r>
            <a:r>
              <a:rPr lang="en-US" altLang="zh-TW" smtClean="0">
                <a:latin typeface="Times New Roman" panose="02020603050405020304" pitchFamily="18" charset="0"/>
              </a:rPr>
              <a:t>–</a:t>
            </a:r>
            <a:r>
              <a:rPr lang="en-US" altLang="zh-TW" smtClean="0"/>
              <a:t> iterative method</a:t>
            </a:r>
          </a:p>
          <a:p>
            <a:pPr eaLnBrk="1" hangingPunct="1"/>
            <a:r>
              <a:rPr lang="en-US" altLang="zh-TW" smtClean="0"/>
              <a:t>         is the probability of being in state i at time t, and in state j at time t+1</a:t>
            </a:r>
          </a:p>
          <a:p>
            <a:pPr eaLnBrk="1" hangingPunct="1"/>
            <a:r>
              <a:rPr lang="en-US" altLang="zh-TW" smtClean="0"/>
              <a:t> </a:t>
            </a:r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066800" y="4038600"/>
          <a:ext cx="64770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3" imgW="2527300" imgH="965200" progId="Equation.3">
                  <p:embed/>
                </p:oleObj>
              </mc:Choice>
              <mc:Fallback>
                <p:oleObj name="Equation" r:id="rId3" imgW="25273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6477000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990600" y="2971800"/>
          <a:ext cx="1143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7" name="Equation" r:id="rId5" imgW="444307" imgH="228501" progId="Equation.3">
                  <p:embed/>
                </p:oleObj>
              </mc:Choice>
              <mc:Fallback>
                <p:oleObj name="Equation" r:id="rId5" imgW="44430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143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Parameter Re-estimation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439863"/>
            <a:ext cx="7981950" cy="51577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Use the forward-backward (or Baum-Welch) algorithm, which is a hill-climbing algorithm</a:t>
            </a:r>
          </a:p>
          <a:p>
            <a:pPr eaLnBrk="1" hangingPunct="1"/>
            <a:r>
              <a:rPr lang="en-US" altLang="zh-TW" sz="2800" smtClean="0"/>
              <a:t>Using an initial parameter instantiation, the forward-backward algorithm iteratively </a:t>
            </a:r>
            <a:br>
              <a:rPr lang="en-US" altLang="zh-TW" sz="2800" smtClean="0"/>
            </a:br>
            <a:r>
              <a:rPr lang="en-US" altLang="zh-TW" sz="2800" smtClean="0"/>
              <a:t>re-estimates the parameters and improves </a:t>
            </a:r>
            <a:br>
              <a:rPr lang="en-US" altLang="zh-TW" sz="2800" smtClean="0"/>
            </a:br>
            <a:r>
              <a:rPr lang="en-US" altLang="zh-TW" sz="2800" smtClean="0"/>
              <a:t>the probability that given observation are generated by the new parameters</a:t>
            </a:r>
          </a:p>
          <a:p>
            <a:pPr eaLnBrk="1" hangingPunct="1"/>
            <a:r>
              <a:rPr lang="en-US" altLang="zh-TW" sz="2800" smtClean="0"/>
              <a:t>Three parameters need to be re-estimated:</a:t>
            </a:r>
          </a:p>
          <a:p>
            <a:pPr lvl="1" eaLnBrk="1" hangingPunct="1"/>
            <a:r>
              <a:rPr lang="en-US" altLang="zh-TW" sz="2400" smtClean="0"/>
              <a:t>Initial state distribution:</a:t>
            </a:r>
          </a:p>
          <a:p>
            <a:pPr lvl="1" eaLnBrk="1" hangingPunct="1"/>
            <a:r>
              <a:rPr lang="en-US" altLang="zh-TW" sz="2400" smtClean="0"/>
              <a:t>Transition probabilities: a</a:t>
            </a:r>
            <a:r>
              <a:rPr lang="en-US" altLang="zh-TW" sz="2400" baseline="-25000" smtClean="0"/>
              <a:t>i,j</a:t>
            </a:r>
          </a:p>
          <a:p>
            <a:pPr lvl="1" eaLnBrk="1" hangingPunct="1"/>
            <a:r>
              <a:rPr lang="en-US" altLang="zh-TW" sz="2400" smtClean="0"/>
              <a:t>Emission probabilities: b</a:t>
            </a:r>
            <a:r>
              <a:rPr lang="en-US" altLang="zh-TW" sz="2400" baseline="-25000" smtClean="0"/>
              <a:t>i</a:t>
            </a:r>
            <a:r>
              <a:rPr lang="en-US" altLang="zh-TW" sz="2400" smtClean="0"/>
              <a:t>(o</a:t>
            </a:r>
            <a:r>
              <a:rPr lang="en-US" altLang="zh-TW" sz="2400" baseline="-25000" smtClean="0"/>
              <a:t>t</a:t>
            </a:r>
            <a:r>
              <a:rPr lang="en-US" altLang="zh-TW" sz="2400" smtClean="0"/>
              <a:t>)</a:t>
            </a:r>
          </a:p>
        </p:txBody>
      </p:sp>
      <p:graphicFrame>
        <p:nvGraphicFramePr>
          <p:cNvPr id="8909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859338" y="5157788"/>
          <a:ext cx="36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Equation" r:id="rId3" imgW="152400" imgH="177800" progId="Equation.3">
                  <p:embed/>
                </p:oleObj>
              </mc:Choice>
              <mc:Fallback>
                <p:oleObj name="Equation" r:id="rId3" imgW="152400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157788"/>
                        <a:ext cx="36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Expectation Maximization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66838"/>
            <a:ext cx="8640763" cy="458311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    = (expected number of times in state i at time 1)</a:t>
            </a:r>
            <a:br>
              <a:rPr lang="en-US" altLang="zh-TW" sz="2800" smtClean="0"/>
            </a:br>
            <a:endParaRPr lang="en-US" altLang="zh-TW" sz="1200" smtClean="0"/>
          </a:p>
          <a:p>
            <a:pPr eaLnBrk="1" hangingPunct="1"/>
            <a:r>
              <a:rPr lang="en-US" altLang="zh-TW" sz="2800" smtClean="0"/>
              <a:t>a</a:t>
            </a:r>
            <a:r>
              <a:rPr lang="en-US" altLang="zh-TW" sz="2800" smtClean="0">
                <a:latin typeface="Times New Roman" panose="02020603050405020304" pitchFamily="18" charset="0"/>
              </a:rPr>
              <a:t>’</a:t>
            </a:r>
            <a:r>
              <a:rPr lang="en-US" altLang="zh-TW" sz="2800" baseline="-25000" smtClean="0"/>
              <a:t>ij</a:t>
            </a:r>
            <a:r>
              <a:rPr lang="en-US" altLang="zh-TW" sz="2800" smtClean="0"/>
              <a:t> = (expected number of transitions from state i to state j) / (expected number of transitions from state i)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smtClean="0"/>
          </a:p>
          <a:p>
            <a:pPr eaLnBrk="1" hangingPunct="1"/>
            <a:r>
              <a:rPr lang="en-US" altLang="zh-TW" sz="2800" smtClean="0"/>
              <a:t>b</a:t>
            </a:r>
            <a:r>
              <a:rPr lang="en-US" altLang="zh-TW" sz="2800" smtClean="0">
                <a:latin typeface="Times New Roman" panose="02020603050405020304" pitchFamily="18" charset="0"/>
              </a:rPr>
              <a:t>’</a:t>
            </a:r>
            <a:r>
              <a:rPr lang="en-US" altLang="zh-TW" sz="2800" baseline="-25000" smtClean="0"/>
              <a:t>j</a:t>
            </a:r>
            <a:r>
              <a:rPr lang="en-US" altLang="zh-TW" sz="2800" smtClean="0"/>
              <a:t>(k) = (expected number of times in state j and observing symbol k) / (expected number of times in state j)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smtClean="0"/>
          </a:p>
          <a:p>
            <a:pPr eaLnBrk="1" hangingPunct="1"/>
            <a:r>
              <a:rPr lang="en-US" altLang="zh-TW" sz="2800" smtClean="0"/>
              <a:t>P(O|</a:t>
            </a:r>
            <a:r>
              <a:rPr lang="en-US" altLang="zh-TW" sz="2800" smtClean="0">
                <a:latin typeface="Symbol" panose="05050102010706020507" pitchFamily="18" charset="2"/>
              </a:rPr>
              <a:t>l</a:t>
            </a:r>
            <a:r>
              <a:rPr lang="en-US" altLang="zh-TW" sz="2800" smtClean="0">
                <a:latin typeface="Times New Roman" panose="02020603050405020304" pitchFamily="18" charset="0"/>
              </a:rPr>
              <a:t>’</a:t>
            </a:r>
            <a:r>
              <a:rPr lang="en-US" altLang="zh-TW" sz="2800" smtClean="0"/>
              <a:t>)&gt;P(O|</a:t>
            </a:r>
            <a:r>
              <a:rPr lang="en-US" altLang="zh-TW" sz="2800" smtClean="0">
                <a:latin typeface="Symbol" panose="05050102010706020507" pitchFamily="18" charset="2"/>
              </a:rPr>
              <a:t>l</a:t>
            </a:r>
            <a:r>
              <a:rPr lang="en-US" altLang="zh-TW" sz="2800" smtClean="0"/>
              <a:t>)</a:t>
            </a:r>
          </a:p>
        </p:txBody>
      </p:sp>
      <p:graphicFrame>
        <p:nvGraphicFramePr>
          <p:cNvPr id="9011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1339850"/>
          <a:ext cx="454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方程式" r:id="rId3" imgW="190417" imgH="241195" progId="Equation.3">
                  <p:embed/>
                </p:oleObj>
              </mc:Choice>
              <mc:Fallback>
                <p:oleObj name="方程式" r:id="rId3" imgW="190417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39850"/>
                        <a:ext cx="4540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97813" cy="1143000"/>
          </a:xfrm>
        </p:spPr>
        <p:txBody>
          <a:bodyPr/>
          <a:lstStyle/>
          <a:p>
            <a:pPr eaLnBrk="1" hangingPunct="1"/>
            <a:r>
              <a:rPr lang="en-US" altLang="zh-TW" sz="3700" smtClean="0"/>
              <a:t>Re-estimating Transition Probabilities</a:t>
            </a:r>
          </a:p>
        </p:txBody>
      </p:sp>
      <p:graphicFrame>
        <p:nvGraphicFramePr>
          <p:cNvPr id="91139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447800" y="1143000"/>
          <a:ext cx="5867400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點陣圖影像" r:id="rId3" imgW="3982006" imgH="3048426" progId="Paint.Picture">
                  <p:embed/>
                </p:oleObj>
              </mc:Choice>
              <mc:Fallback>
                <p:oleObj name="點陣圖影像" r:id="rId3" imgW="3982006" imgH="304842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5867400" cy="355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219200" y="5334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150938" y="4722813"/>
          <a:ext cx="7974012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方程式" r:id="rId5" imgW="4013200" imgH="1231900" progId="Equation.3">
                  <p:embed/>
                </p:oleObj>
              </mc:Choice>
              <mc:Fallback>
                <p:oleObj name="方程式" r:id="rId5" imgW="4013200" imgH="1231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722813"/>
                        <a:ext cx="7974012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Re-estimating Emission Probabilities</a:t>
            </a:r>
          </a:p>
        </p:txBody>
      </p:sp>
      <p:graphicFrame>
        <p:nvGraphicFramePr>
          <p:cNvPr id="92163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765425" y="2757488"/>
          <a:ext cx="20447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0" name="Equation" r:id="rId3" imgW="990600" imgH="457200" progId="Equation.3">
                  <p:embed/>
                </p:oleObj>
              </mc:Choice>
              <mc:Fallback>
                <p:oleObj name="Equation" r:id="rId3" imgW="990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2757488"/>
                        <a:ext cx="20447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3825" y="1430338"/>
          <a:ext cx="6572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1" name="Equation" r:id="rId5" imgW="292100" imgH="177800" progId="Equation.3">
                  <p:embed/>
                </p:oleObj>
              </mc:Choice>
              <mc:Fallback>
                <p:oleObj name="Equation" r:id="rId5" imgW="292100" imgH="177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1430338"/>
                        <a:ext cx="6572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81250" y="5516563"/>
          <a:ext cx="56943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Equation" r:id="rId7" imgW="2349500" imgH="177800" progId="Equation.3">
                  <p:embed/>
                </p:oleObj>
              </mc:Choice>
              <mc:Fallback>
                <p:oleObj name="Equation" r:id="rId7" imgW="2349500" imgH="177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516563"/>
                        <a:ext cx="56943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1219200" y="5334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2167" name="Rectangle 12"/>
          <p:cNvSpPr>
            <a:spLocks noChangeArrowheads="1"/>
          </p:cNvSpPr>
          <p:nvPr/>
        </p:nvSpPr>
        <p:spPr bwMode="auto">
          <a:xfrm>
            <a:off x="658813" y="1397000"/>
            <a:ext cx="8110537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/>
              <a:t>State probability: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The probability of being in state s</a:t>
            </a:r>
            <a:r>
              <a:rPr lang="en-US" altLang="zh-TW" sz="2800" baseline="-25000"/>
              <a:t>i</a:t>
            </a:r>
            <a:r>
              <a:rPr lang="en-US" altLang="zh-TW" sz="2800"/>
              <a:t>, given the complete observation o</a:t>
            </a:r>
            <a:r>
              <a:rPr lang="en-US" altLang="zh-TW" sz="2800" baseline="-25000"/>
              <a:t>1</a:t>
            </a:r>
            <a:r>
              <a:rPr lang="en-US" altLang="zh-TW" sz="2800"/>
              <a:t>,</a:t>
            </a:r>
            <a:r>
              <a:rPr lang="en-US" altLang="zh-TW" sz="2800">
                <a:latin typeface="Helvetica" panose="020B0604020202020204" pitchFamily="34" charset="0"/>
              </a:rPr>
              <a:t>…</a:t>
            </a:r>
            <a:r>
              <a:rPr lang="en-US" altLang="zh-TW" sz="2800"/>
              <a:t>,o</a:t>
            </a:r>
            <a:r>
              <a:rPr lang="en-US" altLang="zh-TW" sz="2800" baseline="-25000"/>
              <a:t>T</a:t>
            </a:r>
          </a:p>
        </p:txBody>
      </p:sp>
      <p:sp>
        <p:nvSpPr>
          <p:cNvPr id="92168" name="Rectangle 15"/>
          <p:cNvSpPr>
            <a:spLocks noChangeArrowheads="1"/>
          </p:cNvSpPr>
          <p:nvPr/>
        </p:nvSpPr>
        <p:spPr bwMode="auto">
          <a:xfrm>
            <a:off x="747713" y="3606800"/>
            <a:ext cx="8110537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/>
              <a:t>Formally: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Where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</a:t>
            </a:r>
            <a:r>
              <a:rPr lang="en-US" altLang="zh-TW" sz="2200"/>
              <a:t>Note that     here is the Kronecker delta function and is not related to the     in the discussion of the Viterbi algorithm!!</a:t>
            </a:r>
          </a:p>
        </p:txBody>
      </p:sp>
      <p:graphicFrame>
        <p:nvGraphicFramePr>
          <p:cNvPr id="92169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414588" y="6059488"/>
          <a:ext cx="2206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name="Equation" r:id="rId9" imgW="101600" imgH="139700" progId="Equation.3">
                  <p:embed/>
                </p:oleObj>
              </mc:Choice>
              <mc:Fallback>
                <p:oleObj name="Equation" r:id="rId9" imgW="101600" imgH="139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6059488"/>
                        <a:ext cx="2206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21"/>
          <p:cNvGraphicFramePr>
            <a:graphicFrameLocks noChangeAspect="1"/>
          </p:cNvGraphicFramePr>
          <p:nvPr/>
        </p:nvGraphicFramePr>
        <p:xfrm>
          <a:off x="3141663" y="3854450"/>
          <a:ext cx="307816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4" name="方程式" r:id="rId11" imgW="1714500" imgH="1079500" progId="Equation.3">
                  <p:embed/>
                </p:oleObj>
              </mc:Choice>
              <mc:Fallback>
                <p:oleObj name="方程式" r:id="rId11" imgW="1714500" imgH="1079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3854450"/>
                        <a:ext cx="3078162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22"/>
          <p:cNvGraphicFramePr>
            <a:graphicFrameLocks noChangeAspect="1"/>
          </p:cNvGraphicFramePr>
          <p:nvPr/>
        </p:nvGraphicFramePr>
        <p:xfrm>
          <a:off x="2947988" y="6389688"/>
          <a:ext cx="2206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5" name="Equation" r:id="rId13" imgW="101600" imgH="139700" progId="Equation.3">
                  <p:embed/>
                </p:oleObj>
              </mc:Choice>
              <mc:Fallback>
                <p:oleObj name="Equation" r:id="rId13" imgW="101600" imgH="139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6389688"/>
                        <a:ext cx="2206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0"/>
            <a:ext cx="8085138" cy="11430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Re-estimating Initial State Probabilities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219200" y="5334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773113" y="14859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Initial state distribution:     is the probability that s</a:t>
            </a:r>
            <a:r>
              <a:rPr lang="en-US" altLang="zh-TW" baseline="-25000"/>
              <a:t>i</a:t>
            </a:r>
            <a:r>
              <a:rPr lang="en-US" altLang="zh-TW"/>
              <a:t> is a start state</a:t>
            </a:r>
          </a:p>
          <a:p>
            <a:pPr eaLnBrk="1" hangingPunct="1"/>
            <a:r>
              <a:rPr lang="en-US" altLang="zh-TW"/>
              <a:t>Re-estimation is easy: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r>
              <a:rPr lang="en-US" altLang="zh-TW"/>
              <a:t>Formally:</a:t>
            </a:r>
          </a:p>
        </p:txBody>
      </p:sp>
      <p:graphicFrame>
        <p:nvGraphicFramePr>
          <p:cNvPr id="93189" name="Object 7"/>
          <p:cNvGraphicFramePr>
            <a:graphicFrameLocks noChangeAspect="1"/>
          </p:cNvGraphicFramePr>
          <p:nvPr/>
        </p:nvGraphicFramePr>
        <p:xfrm>
          <a:off x="5575300" y="1587500"/>
          <a:ext cx="392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3" imgW="152400" imgH="177800" progId="Equation.3">
                  <p:embed/>
                </p:oleObj>
              </mc:Choice>
              <mc:Fallback>
                <p:oleObj name="Equation" r:id="rId3" imgW="1524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587500"/>
                        <a:ext cx="392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8"/>
          <p:cNvGraphicFramePr>
            <a:graphicFrameLocks noChangeAspect="1"/>
          </p:cNvGraphicFramePr>
          <p:nvPr/>
        </p:nvGraphicFramePr>
        <p:xfrm>
          <a:off x="1314450" y="3395663"/>
          <a:ext cx="77231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方程式" r:id="rId5" imgW="3505200" imgH="241300" progId="Equation.3">
                  <p:embed/>
                </p:oleObj>
              </mc:Choice>
              <mc:Fallback>
                <p:oleObj name="方程式" r:id="rId5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395663"/>
                        <a:ext cx="77231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9"/>
          <p:cNvGraphicFramePr>
            <a:graphicFrameLocks noChangeAspect="1"/>
          </p:cNvGraphicFramePr>
          <p:nvPr/>
        </p:nvGraphicFramePr>
        <p:xfrm>
          <a:off x="3046413" y="4367213"/>
          <a:ext cx="17081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方程式" r:id="rId7" imgW="685800" imgH="241200" progId="Equation.3">
                  <p:embed/>
                </p:oleObj>
              </mc:Choice>
              <mc:Fallback>
                <p:oleObj name="方程式" r:id="rId7" imgW="6858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367213"/>
                        <a:ext cx="17081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50800"/>
            <a:ext cx="8085138" cy="11430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Building HMM 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–</a:t>
            </a:r>
            <a:r>
              <a:rPr kumimoji="0" lang="en-US" altLang="zh-TW" sz="4000" smtClean="0"/>
              <a:t> </a:t>
            </a:r>
            <a:r>
              <a:rPr kumimoji="0" lang="en-US" altLang="zh-TW" sz="4000" i="1" smtClean="0">
                <a:solidFill>
                  <a:schemeClr val="hlink"/>
                </a:solidFill>
              </a:rPr>
              <a:t>from an Existing Alignment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219200" y="5334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4212" name="Rectangle 8"/>
          <p:cNvSpPr>
            <a:spLocks noChangeArrowheads="1"/>
          </p:cNvSpPr>
          <p:nvPr/>
        </p:nvSpPr>
        <p:spPr bwMode="auto">
          <a:xfrm>
            <a:off x="1676400" y="4876800"/>
            <a:ext cx="640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endParaRPr kumimoji="0" lang="en-US" altLang="en-US" sz="1800">
              <a:latin typeface="Arial" panose="020B0604020202020204" pitchFamily="34" charset="0"/>
            </a:endParaRPr>
          </a:p>
        </p:txBody>
      </p:sp>
      <p:sp>
        <p:nvSpPr>
          <p:cNvPr id="94213" name="Rectangle 9"/>
          <p:cNvSpPr>
            <a:spLocks noChangeArrowheads="1"/>
          </p:cNvSpPr>
          <p:nvPr/>
        </p:nvSpPr>
        <p:spPr bwMode="auto">
          <a:xfrm>
            <a:off x="1066800" y="53340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/>
              <a:t>A </a:t>
            </a:r>
            <a:r>
              <a:rPr kumimoji="0" lang="en-US" altLang="zh-TW" sz="2000">
                <a:solidFill>
                  <a:srgbClr val="FF0000"/>
                </a:solidFill>
              </a:rPr>
              <a:t>HMM model</a:t>
            </a:r>
            <a:r>
              <a:rPr kumimoji="0" lang="en-US" altLang="zh-TW" sz="2000"/>
              <a:t> for a DNA motif alignments, The </a:t>
            </a:r>
            <a:r>
              <a:rPr kumimoji="0" lang="en-US" altLang="zh-TW" sz="2000">
                <a:solidFill>
                  <a:srgbClr val="FF0000"/>
                </a:solidFill>
              </a:rPr>
              <a:t>transitions</a:t>
            </a:r>
            <a:r>
              <a:rPr kumimoji="0" lang="en-US" altLang="zh-TW" sz="2000"/>
              <a:t> are shown with arrows whose thickness indicate their probability. In each state, the </a:t>
            </a:r>
            <a:r>
              <a:rPr kumimoji="0" lang="en-US" altLang="zh-TW" sz="2000">
                <a:solidFill>
                  <a:srgbClr val="FF0000"/>
                </a:solidFill>
              </a:rPr>
              <a:t>histogram</a:t>
            </a:r>
            <a:r>
              <a:rPr kumimoji="0" lang="en-US" altLang="zh-TW" sz="2000"/>
              <a:t> shows the probabilities of the four bases.</a:t>
            </a:r>
          </a:p>
        </p:txBody>
      </p:sp>
      <p:pic>
        <p:nvPicPr>
          <p:cNvPr id="94214" name="Picture 10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667625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5" name="Rectangle 11"/>
          <p:cNvSpPr>
            <a:spLocks noChangeArrowheads="1"/>
          </p:cNvSpPr>
          <p:nvPr/>
        </p:nvSpPr>
        <p:spPr bwMode="auto">
          <a:xfrm>
            <a:off x="762000" y="1431925"/>
            <a:ext cx="2057400" cy="16160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ACA   - - -  ATG     </a:t>
            </a:r>
          </a:p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TCA  ACT  ATC</a:t>
            </a:r>
          </a:p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ACA  C - -  AGC</a:t>
            </a:r>
          </a:p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AGA   - - -  ATC</a:t>
            </a:r>
          </a:p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ACC  G - -  ATC</a:t>
            </a:r>
            <a:endParaRPr kumimoji="0" lang="en-US" altLang="zh-TW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4216" name="Line 12"/>
          <p:cNvSpPr>
            <a:spLocks noChangeShapeType="1"/>
          </p:cNvSpPr>
          <p:nvPr/>
        </p:nvSpPr>
        <p:spPr bwMode="auto">
          <a:xfrm flipH="1" flipV="1">
            <a:off x="4572000" y="2514600"/>
            <a:ext cx="1752600" cy="6858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Line 13"/>
          <p:cNvSpPr>
            <a:spLocks noChangeShapeType="1"/>
          </p:cNvSpPr>
          <p:nvPr/>
        </p:nvSpPr>
        <p:spPr bwMode="auto">
          <a:xfrm flipH="1">
            <a:off x="4495800" y="3200400"/>
            <a:ext cx="1828800" cy="6858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Line 14"/>
          <p:cNvSpPr>
            <a:spLocks noChangeShapeType="1"/>
          </p:cNvSpPr>
          <p:nvPr/>
        </p:nvSpPr>
        <p:spPr bwMode="auto">
          <a:xfrm flipH="1">
            <a:off x="4953000" y="3200400"/>
            <a:ext cx="1371600" cy="3810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Text Box 15"/>
          <p:cNvSpPr txBox="1">
            <a:spLocks noChangeArrowheads="1"/>
          </p:cNvSpPr>
          <p:nvPr/>
        </p:nvSpPr>
        <p:spPr bwMode="auto">
          <a:xfrm>
            <a:off x="6248400" y="2981325"/>
            <a:ext cx="246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20000"/>
                      </a:schemeClr>
                    </a:gs>
                    <a:gs pos="100000">
                      <a:srgbClr val="18185E">
                        <a:alpha val="20000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1800">
                <a:solidFill>
                  <a:schemeClr val="hlink"/>
                </a:solidFill>
              </a:rPr>
              <a:t>Transition probabilities</a:t>
            </a:r>
          </a:p>
        </p:txBody>
      </p:sp>
      <p:sp>
        <p:nvSpPr>
          <p:cNvPr id="94220" name="Line 16"/>
          <p:cNvSpPr>
            <a:spLocks noChangeShapeType="1"/>
          </p:cNvSpPr>
          <p:nvPr/>
        </p:nvSpPr>
        <p:spPr bwMode="auto">
          <a:xfrm flipH="1">
            <a:off x="1676400" y="3657600"/>
            <a:ext cx="152400" cy="9144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Line 17"/>
          <p:cNvSpPr>
            <a:spLocks noChangeShapeType="1"/>
          </p:cNvSpPr>
          <p:nvPr/>
        </p:nvSpPr>
        <p:spPr bwMode="auto">
          <a:xfrm>
            <a:off x="1905000" y="3657600"/>
            <a:ext cx="228600" cy="3048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Text Box 18"/>
          <p:cNvSpPr txBox="1">
            <a:spLocks noChangeArrowheads="1"/>
          </p:cNvSpPr>
          <p:nvPr/>
        </p:nvSpPr>
        <p:spPr bwMode="auto">
          <a:xfrm>
            <a:off x="873125" y="3348038"/>
            <a:ext cx="234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20000"/>
                      </a:schemeClr>
                    </a:gs>
                    <a:gs pos="100000">
                      <a:srgbClr val="18185E">
                        <a:alpha val="20000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1800">
                <a:solidFill>
                  <a:schemeClr val="hlink"/>
                </a:solidFill>
              </a:rPr>
              <a:t>Emission Probabilities</a:t>
            </a:r>
          </a:p>
        </p:txBody>
      </p:sp>
      <p:sp>
        <p:nvSpPr>
          <p:cNvPr id="94223" name="Rectangle 19"/>
          <p:cNvSpPr>
            <a:spLocks noChangeArrowheads="1"/>
          </p:cNvSpPr>
          <p:nvPr/>
        </p:nvSpPr>
        <p:spPr bwMode="auto">
          <a:xfrm>
            <a:off x="1409700" y="1295400"/>
            <a:ext cx="685800" cy="1905000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4" name="Line 20"/>
          <p:cNvSpPr>
            <a:spLocks noChangeShapeType="1"/>
          </p:cNvSpPr>
          <p:nvPr/>
        </p:nvSpPr>
        <p:spPr bwMode="auto">
          <a:xfrm>
            <a:off x="2209800" y="3124200"/>
            <a:ext cx="1676400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5" name="Text Box 21"/>
          <p:cNvSpPr txBox="1">
            <a:spLocks noChangeArrowheads="1"/>
          </p:cNvSpPr>
          <p:nvPr/>
        </p:nvSpPr>
        <p:spPr bwMode="auto">
          <a:xfrm>
            <a:off x="2743200" y="2667000"/>
            <a:ext cx="1144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9900"/>
                </a:solidFill>
                <a:latin typeface="Arial" panose="020B0604020202020204" pitchFamily="34" charset="0"/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Any known sequences with this pattern (C</a:t>
            </a:r>
            <a:r>
              <a:rPr lang="en-US" altLang="zh-TW" sz="4000" baseline="-25000" smtClean="0"/>
              <a:t>2</a:t>
            </a:r>
            <a:r>
              <a:rPr lang="en-US" altLang="zh-TW" sz="4000" smtClean="0"/>
              <a:t>H</a:t>
            </a:r>
            <a:r>
              <a:rPr lang="en-US" altLang="zh-TW" sz="4000" baseline="-25000" smtClean="0"/>
              <a:t>2</a:t>
            </a:r>
            <a:r>
              <a:rPr lang="en-US" altLang="zh-TW" sz="4000" smtClean="0"/>
              <a:t>)?</a:t>
            </a:r>
          </a:p>
        </p:txBody>
      </p:sp>
      <p:grpSp>
        <p:nvGrpSpPr>
          <p:cNvPr id="12291" name="Group 5"/>
          <p:cNvGrpSpPr>
            <a:grpSpLocks/>
          </p:cNvGrpSpPr>
          <p:nvPr/>
        </p:nvGrpSpPr>
        <p:grpSpPr bwMode="auto">
          <a:xfrm>
            <a:off x="1271588" y="2251075"/>
            <a:ext cx="6127750" cy="3444875"/>
            <a:chOff x="480" y="1056"/>
            <a:chExt cx="3860" cy="2170"/>
          </a:xfrm>
        </p:grpSpPr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480" y="1056"/>
              <a:ext cx="3860" cy="2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2000">
                  <a:latin typeface="Courier New" panose="02070309020205020404" pitchFamily="49" charset="0"/>
                </a:rPr>
                <a:t>1       YICSFADCGAAYNKNWKLQ*AHLC*KH  37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2 TGEK*PFPCKEEGCEKGFTSLHHLT*RHSL*TH  67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3 TGEK*NFTCDSDGCDLRFTTKANMK*KHFNRFH  98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4 NIKICVYVCHFENCGKAFKKHNQLK*VHQF*SH 129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5 TQQL*PYECPHEGCDKRFSLPSRLK*RHEK*VH 159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6 AG--*-YPCKKDDSCSFVGKTWTLYLKHVAECH 188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7 QD--*LAVC--DVCNRKFRHKDYLR*DHQK*TH 214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8 EKERTVYLCPRDGCDRSYTTAFNLR*SHIQSFH 246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9 EEQR*PFVCEHAGCGKCFAMKKSLE*RHSV*VH 276</a:t>
              </a:r>
            </a:p>
            <a:p>
              <a:endParaRPr lang="en-US" altLang="zh-TW" sz="2000">
                <a:latin typeface="Courier New" panose="02070309020205020404" pitchFamily="49" charset="0"/>
              </a:endParaRP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  TGEK*PYVC..DGCDKRFTKK..LK*RH..*.H</a:t>
              </a:r>
              <a:endParaRPr lang="en-US" altLang="zh-TW" sz="2000" b="1" i="1">
                <a:latin typeface="Courier New" panose="02070309020205020404" pitchFamily="49" charset="0"/>
              </a:endParaRPr>
            </a:p>
          </p:txBody>
        </p:sp>
        <p:grpSp>
          <p:nvGrpSpPr>
            <p:cNvPr id="12296" name="Group 7"/>
            <p:cNvGrpSpPr>
              <a:grpSpLocks/>
            </p:cNvGrpSpPr>
            <p:nvPr/>
          </p:nvGrpSpPr>
          <p:grpSpPr bwMode="auto">
            <a:xfrm>
              <a:off x="1296" y="1056"/>
              <a:ext cx="2630" cy="2160"/>
              <a:chOff x="1296" y="1056"/>
              <a:chExt cx="2630" cy="2160"/>
            </a:xfrm>
          </p:grpSpPr>
          <p:sp>
            <p:nvSpPr>
              <p:cNvPr id="12297" name="Rectangle 8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108" cy="216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98" name="Rectangle 9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121" cy="216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99" name="Rectangle 10"/>
              <p:cNvSpPr>
                <a:spLocks noChangeArrowheads="1"/>
              </p:cNvSpPr>
              <p:nvPr/>
            </p:nvSpPr>
            <p:spPr bwMode="auto">
              <a:xfrm>
                <a:off x="1968" y="1056"/>
                <a:ext cx="109" cy="216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0" name="Rectangle 11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89" cy="216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1" name="Rectangle 12"/>
              <p:cNvSpPr>
                <a:spLocks noChangeArrowheads="1"/>
              </p:cNvSpPr>
              <p:nvPr/>
            </p:nvSpPr>
            <p:spPr bwMode="auto">
              <a:xfrm>
                <a:off x="2928" y="1056"/>
                <a:ext cx="96" cy="216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2" name="Rectangle 13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21" cy="216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3" name="Rectangle 14"/>
              <p:cNvSpPr>
                <a:spLocks noChangeArrowheads="1"/>
              </p:cNvSpPr>
              <p:nvPr/>
            </p:nvSpPr>
            <p:spPr bwMode="auto">
              <a:xfrm>
                <a:off x="3792" y="1056"/>
                <a:ext cx="134" cy="216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47842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2292" name="Rectangle 15"/>
          <p:cNvSpPr>
            <a:spLocks noChangeArrowheads="1"/>
          </p:cNvSpPr>
          <p:nvPr/>
        </p:nvSpPr>
        <p:spPr bwMode="auto">
          <a:xfrm>
            <a:off x="539750" y="5984875"/>
            <a:ext cx="8424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latin typeface="Verdana" panose="020B0604030504040204" pitchFamily="34" charset="0"/>
              </a:rPr>
              <a:t> TFIIIA: </a:t>
            </a:r>
            <a:br>
              <a:rPr lang="en-US" altLang="zh-TW" sz="2000">
                <a:solidFill>
                  <a:schemeClr val="hlink"/>
                </a:solidFill>
                <a:latin typeface="Verdana" panose="020B0604030504040204" pitchFamily="34" charset="0"/>
              </a:rPr>
            </a:br>
            <a:r>
              <a:rPr lang="en-US" altLang="zh-TW" sz="2000">
                <a:solidFill>
                  <a:schemeClr val="tx2"/>
                </a:solidFill>
                <a:latin typeface="Verdana" panose="020B0604030504040204" pitchFamily="34" charset="0"/>
              </a:rPr>
              <a:t>  Pattern of consensus sequence:  CX{2,5}CX{12,12}HX{2,3}H</a:t>
            </a:r>
          </a:p>
        </p:txBody>
      </p:sp>
      <p:sp>
        <p:nvSpPr>
          <p:cNvPr id="12293" name="Text Box 17"/>
          <p:cNvSpPr txBox="1">
            <a:spLocks noChangeArrowheads="1"/>
          </p:cNvSpPr>
          <p:nvPr/>
        </p:nvSpPr>
        <p:spPr bwMode="auto">
          <a:xfrm>
            <a:off x="2949575" y="1641475"/>
            <a:ext cx="2805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Verdana" panose="020B0604030504040204" pitchFamily="34" charset="0"/>
                <a:ea typeface="標楷體" pitchFamily="65" charset="-120"/>
              </a:rPr>
              <a:t>MSA of 9 sequences</a:t>
            </a:r>
          </a:p>
        </p:txBody>
      </p:sp>
      <p:sp>
        <p:nvSpPr>
          <p:cNvPr id="12294" name="Text Box 18"/>
          <p:cNvSpPr txBox="1">
            <a:spLocks noChangeArrowheads="1"/>
          </p:cNvSpPr>
          <p:nvPr/>
        </p:nvSpPr>
        <p:spPr bwMode="auto">
          <a:xfrm>
            <a:off x="357188" y="5146675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  <a:ea typeface="標楷體" pitchFamily="65" charset="-120"/>
              </a:rPr>
              <a:t>Consensus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90500"/>
            <a:ext cx="8085138" cy="9652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Building HMM </a:t>
            </a:r>
            <a:r>
              <a:rPr kumimoji="0" lang="en-US" altLang="zh-TW" smtClean="0">
                <a:latin typeface="Times New Roman" panose="02020603050405020304" pitchFamily="18" charset="0"/>
              </a:rPr>
              <a:t>–</a:t>
            </a:r>
            <a:r>
              <a:rPr kumimoji="0" lang="en-US" altLang="zh-TW" smtClean="0"/>
              <a:t> </a:t>
            </a:r>
            <a:r>
              <a:rPr kumimoji="0" lang="en-US" altLang="zh-TW" i="1" smtClean="0">
                <a:solidFill>
                  <a:schemeClr val="hlink"/>
                </a:solidFill>
              </a:rPr>
              <a:t>Final Topology</a:t>
            </a:r>
          </a:p>
        </p:txBody>
      </p:sp>
      <p:pic>
        <p:nvPicPr>
          <p:cNvPr id="95235" name="Picture 35" descr="~AUT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57300"/>
            <a:ext cx="7315200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6" name="Text Box 36"/>
          <p:cNvSpPr txBox="1">
            <a:spLocks noChangeArrowheads="1"/>
          </p:cNvSpPr>
          <p:nvPr/>
        </p:nvSpPr>
        <p:spPr bwMode="auto">
          <a:xfrm>
            <a:off x="822325" y="4194175"/>
            <a:ext cx="231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339933"/>
                </a:solidFill>
                <a:latin typeface="Arial" panose="020B0604020202020204" pitchFamily="34" charset="0"/>
              </a:rPr>
              <a:t>Matching states</a:t>
            </a:r>
          </a:p>
        </p:txBody>
      </p:sp>
      <p:sp>
        <p:nvSpPr>
          <p:cNvPr id="95237" name="Line 37"/>
          <p:cNvSpPr>
            <a:spLocks noChangeShapeType="1"/>
          </p:cNvSpPr>
          <p:nvPr/>
        </p:nvSpPr>
        <p:spPr bwMode="auto">
          <a:xfrm flipV="1">
            <a:off x="2743200" y="3695700"/>
            <a:ext cx="228600" cy="4572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38"/>
          <p:cNvSpPr>
            <a:spLocks noChangeShapeType="1"/>
          </p:cNvSpPr>
          <p:nvPr/>
        </p:nvSpPr>
        <p:spPr bwMode="auto">
          <a:xfrm flipV="1">
            <a:off x="2743200" y="3543300"/>
            <a:ext cx="1524000" cy="609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Line 39"/>
          <p:cNvSpPr>
            <a:spLocks noChangeShapeType="1"/>
          </p:cNvSpPr>
          <p:nvPr/>
        </p:nvSpPr>
        <p:spPr bwMode="auto">
          <a:xfrm flipV="1">
            <a:off x="2743200" y="3467100"/>
            <a:ext cx="2819400" cy="6858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Line 40"/>
          <p:cNvSpPr>
            <a:spLocks noChangeShapeType="1"/>
          </p:cNvSpPr>
          <p:nvPr/>
        </p:nvSpPr>
        <p:spPr bwMode="auto">
          <a:xfrm flipV="1">
            <a:off x="2743200" y="3467100"/>
            <a:ext cx="3962400" cy="6858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1" name="Text Box 41"/>
          <p:cNvSpPr txBox="1">
            <a:spLocks noChangeArrowheads="1"/>
          </p:cNvSpPr>
          <p:nvPr/>
        </p:nvSpPr>
        <p:spPr bwMode="auto">
          <a:xfrm>
            <a:off x="3413125" y="4651375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Arial" panose="020B0604020202020204" pitchFamily="34" charset="0"/>
              </a:rPr>
              <a:t>Insertion states</a:t>
            </a:r>
          </a:p>
        </p:txBody>
      </p:sp>
      <p:sp>
        <p:nvSpPr>
          <p:cNvPr id="95242" name="Line 42"/>
          <p:cNvSpPr>
            <a:spLocks noChangeShapeType="1"/>
          </p:cNvSpPr>
          <p:nvPr/>
        </p:nvSpPr>
        <p:spPr bwMode="auto">
          <a:xfrm flipH="1" flipV="1">
            <a:off x="2057400" y="2552700"/>
            <a:ext cx="1968500" cy="2197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3" name="Line 43"/>
          <p:cNvSpPr>
            <a:spLocks noChangeShapeType="1"/>
          </p:cNvSpPr>
          <p:nvPr/>
        </p:nvSpPr>
        <p:spPr bwMode="auto">
          <a:xfrm flipH="1" flipV="1">
            <a:off x="3124200" y="2628900"/>
            <a:ext cx="914400" cy="2133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4" name="Line 44"/>
          <p:cNvSpPr>
            <a:spLocks noChangeShapeType="1"/>
          </p:cNvSpPr>
          <p:nvPr/>
        </p:nvSpPr>
        <p:spPr bwMode="auto">
          <a:xfrm flipV="1">
            <a:off x="4038600" y="2628900"/>
            <a:ext cx="304800" cy="2133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5" name="Line 45"/>
          <p:cNvSpPr>
            <a:spLocks noChangeShapeType="1"/>
          </p:cNvSpPr>
          <p:nvPr/>
        </p:nvSpPr>
        <p:spPr bwMode="auto">
          <a:xfrm flipV="1">
            <a:off x="4038600" y="2552700"/>
            <a:ext cx="1524000" cy="2209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6" name="Line 46"/>
          <p:cNvSpPr>
            <a:spLocks noChangeShapeType="1"/>
          </p:cNvSpPr>
          <p:nvPr/>
        </p:nvSpPr>
        <p:spPr bwMode="auto">
          <a:xfrm flipV="1">
            <a:off x="4038600" y="2552700"/>
            <a:ext cx="2590800" cy="2197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7" name="Text Box 47"/>
          <p:cNvSpPr txBox="1">
            <a:spLocks noChangeArrowheads="1"/>
          </p:cNvSpPr>
          <p:nvPr/>
        </p:nvSpPr>
        <p:spPr bwMode="auto">
          <a:xfrm>
            <a:off x="5943600" y="41529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FF3300"/>
                </a:solidFill>
                <a:latin typeface="Arial" panose="020B0604020202020204" pitchFamily="34" charset="0"/>
              </a:rPr>
              <a:t>Deletion states</a:t>
            </a:r>
          </a:p>
        </p:txBody>
      </p:sp>
      <p:sp>
        <p:nvSpPr>
          <p:cNvPr id="95248" name="Line 48"/>
          <p:cNvSpPr>
            <a:spLocks noChangeShapeType="1"/>
          </p:cNvSpPr>
          <p:nvPr/>
        </p:nvSpPr>
        <p:spPr bwMode="auto">
          <a:xfrm flipH="1" flipV="1">
            <a:off x="3276600" y="1638300"/>
            <a:ext cx="3276600" cy="2667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Line 49"/>
          <p:cNvSpPr>
            <a:spLocks noChangeShapeType="1"/>
          </p:cNvSpPr>
          <p:nvPr/>
        </p:nvSpPr>
        <p:spPr bwMode="auto">
          <a:xfrm flipH="1" flipV="1">
            <a:off x="4343400" y="1790700"/>
            <a:ext cx="2209800" cy="2514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0" name="Line 50"/>
          <p:cNvSpPr>
            <a:spLocks noChangeShapeType="1"/>
          </p:cNvSpPr>
          <p:nvPr/>
        </p:nvSpPr>
        <p:spPr bwMode="auto">
          <a:xfrm flipH="1" flipV="1">
            <a:off x="5562600" y="1790700"/>
            <a:ext cx="990600" cy="2514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1" name="Line 51"/>
          <p:cNvSpPr>
            <a:spLocks noChangeShapeType="1"/>
          </p:cNvSpPr>
          <p:nvPr/>
        </p:nvSpPr>
        <p:spPr bwMode="auto">
          <a:xfrm flipV="1">
            <a:off x="6553200" y="1790700"/>
            <a:ext cx="152400" cy="2590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Text Box 52"/>
          <p:cNvSpPr txBox="1">
            <a:spLocks noChangeArrowheads="1"/>
          </p:cNvSpPr>
          <p:nvPr/>
        </p:nvSpPr>
        <p:spPr bwMode="auto">
          <a:xfrm>
            <a:off x="304800" y="5295900"/>
            <a:ext cx="870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CC0000"/>
                </a:solidFill>
                <a:latin typeface="Arial" panose="020B0604020202020204" pitchFamily="34" charset="0"/>
              </a:rPr>
              <a:t>No. of matching states</a:t>
            </a:r>
            <a:r>
              <a:rPr kumimoji="0" lang="en-US" altLang="zh-TW">
                <a:latin typeface="Arial" panose="020B0604020202020204" pitchFamily="34" charset="0"/>
              </a:rPr>
              <a:t> = average sequence length in the family</a:t>
            </a:r>
          </a:p>
          <a:p>
            <a:r>
              <a:rPr kumimoji="0" lang="en-US" altLang="zh-TW">
                <a:solidFill>
                  <a:srgbClr val="CC0000"/>
                </a:solidFill>
                <a:latin typeface="Arial" panose="020B0604020202020204" pitchFamily="34" charset="0"/>
              </a:rPr>
              <a:t>PFAM Database</a:t>
            </a:r>
            <a:r>
              <a:rPr kumimoji="0" lang="en-US" altLang="zh-TW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>
                <a:latin typeface="Arial" panose="020B0604020202020204" pitchFamily="34" charset="0"/>
              </a:rPr>
              <a:t>- of Protein families</a:t>
            </a:r>
          </a:p>
          <a:p>
            <a:r>
              <a:rPr kumimoji="0" lang="en-US" altLang="zh-TW">
                <a:latin typeface="Arial" panose="020B0604020202020204" pitchFamily="34" charset="0"/>
              </a:rPr>
              <a:t> (</a:t>
            </a:r>
            <a:r>
              <a:rPr kumimoji="0" lang="en-US" altLang="zh-TW" b="1">
                <a:latin typeface="Arial" panose="020B0604020202020204" pitchFamily="34" charset="0"/>
                <a:hlinkClick r:id="rId3"/>
              </a:rPr>
              <a:t>http://pfam.wustl.edu</a:t>
            </a:r>
            <a:r>
              <a:rPr kumimoji="0" lang="en-US" altLang="zh-TW" b="1"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kumimoji="0"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41300"/>
            <a:ext cx="8085138" cy="9652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Example for Insertion States &amp; Deletion States</a:t>
            </a:r>
            <a:endParaRPr kumimoji="0" lang="en-US" altLang="zh-TW" sz="4000" i="1" smtClean="0">
              <a:solidFill>
                <a:schemeClr val="hlink"/>
              </a:solidFill>
            </a:endParaRPr>
          </a:p>
        </p:txBody>
      </p:sp>
      <p:pic>
        <p:nvPicPr>
          <p:cNvPr id="96259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7"/>
          <a:stretch>
            <a:fillRect/>
          </a:stretch>
        </p:blipFill>
        <p:spPr>
          <a:xfrm>
            <a:off x="487363" y="1295400"/>
            <a:ext cx="8159750" cy="54467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3200"/>
            <a:ext cx="7793038" cy="9144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Query a New Sequence</a:t>
            </a:r>
          </a:p>
        </p:txBody>
      </p:sp>
      <p:sp>
        <p:nvSpPr>
          <p:cNvPr id="97283" name="Rectangle 9"/>
          <p:cNvSpPr>
            <a:spLocks noChangeArrowheads="1"/>
          </p:cNvSpPr>
          <p:nvPr/>
        </p:nvSpPr>
        <p:spPr bwMode="auto">
          <a:xfrm>
            <a:off x="990600" y="54102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/>
              <a:t>Consensus sequence: </a:t>
            </a:r>
          </a:p>
          <a:p>
            <a:r>
              <a:rPr kumimoji="0" lang="en-US" altLang="zh-TW" sz="2000"/>
              <a:t>              </a:t>
            </a:r>
          </a:p>
          <a:p>
            <a:r>
              <a:rPr kumimoji="0" lang="en-US" altLang="zh-TW" sz="2000"/>
              <a:t>     P (ACACATC) = 0.8x1 x 0.8x1 x 0.8x0.6 x 0.4x0.6 x 1x1 x         </a:t>
            </a:r>
          </a:p>
          <a:p>
            <a:r>
              <a:rPr kumimoji="0" lang="en-US" altLang="zh-TW" sz="2000"/>
              <a:t>                                  0.8x1 x 0.8 = 4.7 x 10 </a:t>
            </a:r>
            <a:r>
              <a:rPr kumimoji="0" lang="en-US" altLang="zh-TW" sz="2000" baseline="30000"/>
              <a:t>-2</a:t>
            </a:r>
            <a:endParaRPr kumimoji="0" lang="en-US" altLang="zh-TW" sz="2000"/>
          </a:p>
        </p:txBody>
      </p:sp>
      <p:pic>
        <p:nvPicPr>
          <p:cNvPr id="97284" name="Picture 10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435225"/>
            <a:ext cx="721042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11"/>
          <p:cNvSpPr>
            <a:spLocks noChangeArrowheads="1"/>
          </p:cNvSpPr>
          <p:nvPr/>
        </p:nvSpPr>
        <p:spPr bwMode="auto">
          <a:xfrm>
            <a:off x="901700" y="1270000"/>
            <a:ext cx="7442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>
                <a:solidFill>
                  <a:srgbClr val="FF0000"/>
                </a:solidFill>
              </a:rPr>
              <a:t>Suppose I have a query protein sequence, and I am interested in which family it belongs to?  </a:t>
            </a:r>
            <a:r>
              <a:rPr kumimoji="0" lang="en-US" altLang="zh-TW" sz="2000"/>
              <a:t>There can be many paths leading to the generation of this sequence. Need to find all these paths and sum the probabilities. </a:t>
            </a:r>
            <a:endParaRPr kumimoji="0" lang="en-US" altLang="zh-TW" sz="2000" b="1"/>
          </a:p>
        </p:txBody>
      </p:sp>
      <p:sp>
        <p:nvSpPr>
          <p:cNvPr id="97286" name="Rectangle 12"/>
          <p:cNvSpPr>
            <a:spLocks noChangeArrowheads="1"/>
          </p:cNvSpPr>
          <p:nvPr/>
        </p:nvSpPr>
        <p:spPr bwMode="auto">
          <a:xfrm>
            <a:off x="3619500" y="5422900"/>
            <a:ext cx="1676400" cy="3968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>
                <a:solidFill>
                  <a:srgbClr val="FFFF00"/>
                </a:solidFill>
              </a:rPr>
              <a:t>ACAC - - ATC</a:t>
            </a:r>
            <a:endParaRPr kumimoji="0" lang="en-US" altLang="zh-TW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4000" smtClean="0"/>
              <a:t>Query a New Sequence (cont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z="4000" smtClean="0"/>
              <a:t>d)</a:t>
            </a:r>
          </a:p>
        </p:txBody>
      </p:sp>
      <p:pic>
        <p:nvPicPr>
          <p:cNvPr id="98307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2000250"/>
            <a:ext cx="6629400" cy="2503488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98308" name="Picture 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250" y="1271588"/>
            <a:ext cx="7018338" cy="763587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98309" name="Text Box 15"/>
          <p:cNvSpPr txBox="1">
            <a:spLocks noChangeArrowheads="1"/>
          </p:cNvSpPr>
          <p:nvPr/>
        </p:nvSpPr>
        <p:spPr bwMode="auto">
          <a:xfrm>
            <a:off x="669925" y="4505325"/>
            <a:ext cx="679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>
                <a:solidFill>
                  <a:schemeClr val="hlink"/>
                </a:solidFill>
              </a:rPr>
              <a:t>Pseudocounts:   </a:t>
            </a:r>
            <a:r>
              <a:rPr lang="en-US" altLang="zh-TW"/>
              <a:t>P(CCACATC)= </a:t>
            </a:r>
            <a:r>
              <a:rPr kumimoji="0" lang="en-US" altLang="zh-TW"/>
              <a:t>0*1.0*0.8</a:t>
            </a:r>
            <a:r>
              <a:rPr kumimoji="0" lang="en-US" altLang="zh-TW">
                <a:latin typeface="Times New Roman" panose="02020603050405020304" pitchFamily="18" charset="0"/>
              </a:rPr>
              <a:t>…</a:t>
            </a:r>
            <a:r>
              <a:rPr kumimoji="0" lang="en-US" altLang="zh-TW"/>
              <a:t>= 0</a:t>
            </a:r>
          </a:p>
        </p:txBody>
      </p:sp>
      <p:graphicFrame>
        <p:nvGraphicFramePr>
          <p:cNvPr id="98310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33800" y="5548313"/>
          <a:ext cx="1103313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方程式" r:id="rId5" imgW="685800" imgH="457200" progId="Equation.3">
                  <p:embed/>
                </p:oleObj>
              </mc:Choice>
              <mc:Fallback>
                <p:oleObj name="方程式" r:id="rId5" imgW="6858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48313"/>
                        <a:ext cx="1103313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Text Box 18"/>
          <p:cNvSpPr txBox="1">
            <a:spLocks noChangeArrowheads="1"/>
          </p:cNvSpPr>
          <p:nvPr/>
        </p:nvSpPr>
        <p:spPr bwMode="auto">
          <a:xfrm>
            <a:off x="1216025" y="5073650"/>
            <a:ext cx="2019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Observed counts of C in column 1</a:t>
            </a:r>
          </a:p>
        </p:txBody>
      </p:sp>
      <p:sp>
        <p:nvSpPr>
          <p:cNvPr id="98312" name="Text Box 19"/>
          <p:cNvSpPr txBox="1">
            <a:spLocks noChangeArrowheads="1"/>
          </p:cNvSpPr>
          <p:nvPr/>
        </p:nvSpPr>
        <p:spPr bwMode="auto">
          <a:xfrm>
            <a:off x="1216025" y="6251575"/>
            <a:ext cx="2197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Observed counts over all nucleotides in column 1</a:t>
            </a:r>
          </a:p>
        </p:txBody>
      </p:sp>
      <p:sp>
        <p:nvSpPr>
          <p:cNvPr id="98313" name="Text Box 20"/>
          <p:cNvSpPr txBox="1">
            <a:spLocks noChangeArrowheads="1"/>
          </p:cNvSpPr>
          <p:nvPr/>
        </p:nvSpPr>
        <p:spPr bwMode="auto">
          <a:xfrm>
            <a:off x="5153025" y="6276975"/>
            <a:ext cx="2197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Pseudocounts over all nucleotides in column 1</a:t>
            </a:r>
          </a:p>
        </p:txBody>
      </p:sp>
      <p:sp>
        <p:nvSpPr>
          <p:cNvPr id="98314" name="Text Box 21"/>
          <p:cNvSpPr txBox="1">
            <a:spLocks noChangeArrowheads="1"/>
          </p:cNvSpPr>
          <p:nvPr/>
        </p:nvSpPr>
        <p:spPr bwMode="auto">
          <a:xfrm>
            <a:off x="5140325" y="5060950"/>
            <a:ext cx="2019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Pseudocounts of C in column 1</a:t>
            </a:r>
          </a:p>
        </p:txBody>
      </p:sp>
      <p:cxnSp>
        <p:nvCxnSpPr>
          <p:cNvPr id="98315" name="AutoShape 22"/>
          <p:cNvCxnSpPr>
            <a:cxnSpLocks noChangeShapeType="1"/>
            <a:stCxn id="98311" idx="3"/>
          </p:cNvCxnSpPr>
          <p:nvPr/>
        </p:nvCxnSpPr>
        <p:spPr bwMode="auto">
          <a:xfrm>
            <a:off x="3235325" y="5332413"/>
            <a:ext cx="409575" cy="3190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6" name="AutoShape 25"/>
          <p:cNvCxnSpPr>
            <a:cxnSpLocks noChangeShapeType="1"/>
          </p:cNvCxnSpPr>
          <p:nvPr/>
        </p:nvCxnSpPr>
        <p:spPr bwMode="auto">
          <a:xfrm rot="10800000" flipV="1">
            <a:off x="4286250" y="5219700"/>
            <a:ext cx="793750" cy="32861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7" name="AutoShape 27"/>
          <p:cNvCxnSpPr>
            <a:cxnSpLocks noChangeShapeType="1"/>
          </p:cNvCxnSpPr>
          <p:nvPr/>
        </p:nvCxnSpPr>
        <p:spPr bwMode="auto">
          <a:xfrm rot="10800000">
            <a:off x="4286250" y="6283325"/>
            <a:ext cx="806450" cy="307975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8" name="AutoShape 28"/>
          <p:cNvCxnSpPr>
            <a:cxnSpLocks noChangeShapeType="1"/>
            <a:stCxn id="98312" idx="3"/>
          </p:cNvCxnSpPr>
          <p:nvPr/>
        </p:nvCxnSpPr>
        <p:spPr bwMode="auto">
          <a:xfrm flipV="1">
            <a:off x="3413125" y="6261100"/>
            <a:ext cx="282575" cy="249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32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Multiple Alignments</a:t>
            </a:r>
          </a:p>
        </p:txBody>
      </p:sp>
      <p:sp>
        <p:nvSpPr>
          <p:cNvPr id="9933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/>
              <a:t>Try every possible path through the model that would produce the target sequences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Keep the best one and its probability.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Output : Sequence of match, insert and delete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rgbClr val="993300"/>
                </a:solidFill>
              </a:rPr>
              <a:t>Viterbi alg</a:t>
            </a:r>
            <a:r>
              <a:rPr lang="en-US" altLang="zh-TW"/>
              <a:t>. Dynamic Programming 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</p:txBody>
      </p:sp>
      <p:grpSp>
        <p:nvGrpSpPr>
          <p:cNvPr id="99332" name="Group 19"/>
          <p:cNvGrpSpPr>
            <a:grpSpLocks/>
          </p:cNvGrpSpPr>
          <p:nvPr/>
        </p:nvGrpSpPr>
        <p:grpSpPr bwMode="auto">
          <a:xfrm>
            <a:off x="1879600" y="4787900"/>
            <a:ext cx="5105400" cy="1844675"/>
            <a:chOff x="1152" y="2976"/>
            <a:chExt cx="3216" cy="1162"/>
          </a:xfrm>
        </p:grpSpPr>
        <p:pic>
          <p:nvPicPr>
            <p:cNvPr id="99333" name="Picture 8" descr="~AUT00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216" cy="11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334" name="Line 9"/>
            <p:cNvSpPr>
              <a:spLocks noChangeShapeType="1"/>
            </p:cNvSpPr>
            <p:nvPr/>
          </p:nvSpPr>
          <p:spPr bwMode="auto">
            <a:xfrm>
              <a:off x="1632" y="3936"/>
              <a:ext cx="100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5" name="Line 10"/>
            <p:cNvSpPr>
              <a:spLocks noChangeShapeType="1"/>
            </p:cNvSpPr>
            <p:nvPr/>
          </p:nvSpPr>
          <p:spPr bwMode="auto">
            <a:xfrm flipV="1">
              <a:off x="2640" y="3504"/>
              <a:ext cx="0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6" name="Line 11"/>
            <p:cNvSpPr>
              <a:spLocks noChangeShapeType="1"/>
            </p:cNvSpPr>
            <p:nvPr/>
          </p:nvSpPr>
          <p:spPr bwMode="auto">
            <a:xfrm>
              <a:off x="2640" y="3456"/>
              <a:ext cx="480" cy="48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7" name="Line 12"/>
            <p:cNvSpPr>
              <a:spLocks noChangeShapeType="1"/>
            </p:cNvSpPr>
            <p:nvPr/>
          </p:nvSpPr>
          <p:spPr bwMode="auto">
            <a:xfrm>
              <a:off x="3120" y="3936"/>
              <a:ext cx="96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8" name="Line 13"/>
            <p:cNvSpPr>
              <a:spLocks noChangeShapeType="1"/>
            </p:cNvSpPr>
            <p:nvPr/>
          </p:nvSpPr>
          <p:spPr bwMode="auto">
            <a:xfrm>
              <a:off x="1584" y="3888"/>
              <a:ext cx="528" cy="0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9" name="Line 14"/>
            <p:cNvSpPr>
              <a:spLocks noChangeShapeType="1"/>
            </p:cNvSpPr>
            <p:nvPr/>
          </p:nvSpPr>
          <p:spPr bwMode="auto">
            <a:xfrm flipV="1">
              <a:off x="2112" y="3168"/>
              <a:ext cx="480" cy="720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0" name="Line 15"/>
            <p:cNvSpPr>
              <a:spLocks noChangeShapeType="1"/>
            </p:cNvSpPr>
            <p:nvPr/>
          </p:nvSpPr>
          <p:spPr bwMode="auto">
            <a:xfrm>
              <a:off x="2592" y="3264"/>
              <a:ext cx="0" cy="288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1" name="Line 16"/>
            <p:cNvSpPr>
              <a:spLocks noChangeShapeType="1"/>
            </p:cNvSpPr>
            <p:nvPr/>
          </p:nvSpPr>
          <p:spPr bwMode="auto">
            <a:xfrm>
              <a:off x="2592" y="3552"/>
              <a:ext cx="480" cy="432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Line 17"/>
            <p:cNvSpPr>
              <a:spLocks noChangeShapeType="1"/>
            </p:cNvSpPr>
            <p:nvPr/>
          </p:nvSpPr>
          <p:spPr bwMode="auto">
            <a:xfrm>
              <a:off x="3072" y="3984"/>
              <a:ext cx="1008" cy="0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3" name="Line 18"/>
            <p:cNvSpPr>
              <a:spLocks noChangeShapeType="1"/>
            </p:cNvSpPr>
            <p:nvPr/>
          </p:nvSpPr>
          <p:spPr bwMode="auto">
            <a:xfrm>
              <a:off x="1584" y="4032"/>
              <a:ext cx="2496" cy="0"/>
            </a:xfrm>
            <a:prstGeom prst="line">
              <a:avLst/>
            </a:prstGeom>
            <a:noFill/>
            <a:ln w="5715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40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Building HMM </a:t>
            </a:r>
            <a:r>
              <a:rPr lang="en-US" altLang="zh-TW" smtClean="0">
                <a:latin typeface="Arial" panose="020B0604020202020204" pitchFamily="34" charset="0"/>
              </a:rPr>
              <a:t>–</a:t>
            </a:r>
            <a:r>
              <a:rPr lang="en-US" altLang="zh-TW" smtClean="0"/>
              <a:t> </a:t>
            </a:r>
            <a:r>
              <a:rPr lang="en-US" altLang="zh-TW" sz="3600" i="1" smtClean="0">
                <a:solidFill>
                  <a:schemeClr val="hlink"/>
                </a:solidFill>
              </a:rPr>
              <a:t>Unaligned Sequences</a:t>
            </a:r>
          </a:p>
        </p:txBody>
      </p:sp>
      <p:sp>
        <p:nvSpPr>
          <p:cNvPr id="100355" name="Rectangle 16"/>
          <p:cNvSpPr>
            <a:spLocks noChangeArrowheads="1"/>
          </p:cNvSpPr>
          <p:nvPr/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 sz="2800"/>
              <a:t>Baum-Welch Expectation-maximization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Start with a model whose </a:t>
            </a:r>
            <a:r>
              <a:rPr lang="en-US" altLang="zh-TW" sz="2400">
                <a:solidFill>
                  <a:schemeClr val="hlink"/>
                </a:solidFill>
              </a:rPr>
              <a:t>length matches the average length</a:t>
            </a:r>
            <a:r>
              <a:rPr lang="en-US" altLang="zh-TW" sz="2400"/>
              <a:t> of the sequences and with random emission and transition probabilities.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Align all the sequences to the model.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Use the alignment to alter the emission and transition probabilities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Repeat. Continue until the model stops changing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 sz="2800"/>
              <a:t>By-product: It produced a </a:t>
            </a:r>
            <a:r>
              <a:rPr lang="en-US" altLang="zh-TW" sz="2800">
                <a:solidFill>
                  <a:schemeClr val="hlink"/>
                </a:solidFill>
              </a:rPr>
              <a:t>multiple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40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Order State of HMMs</a:t>
            </a:r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2670175"/>
            <a:ext cx="8181975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547688" y="1493838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2800">
                <a:latin typeface="Times New Roman" panose="02020603050405020304" pitchFamily="18" charset="0"/>
              </a:rPr>
              <a:t>Markov Models take into account additional information</a:t>
            </a:r>
          </a:p>
          <a:p>
            <a:r>
              <a:rPr lang="en-US" altLang="zh-TW" sz="2800">
                <a:latin typeface="Times New Roman" panose="02020603050405020304" pitchFamily="18" charset="0"/>
              </a:rPr>
              <a:t>about neighboring residues.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HMMs for Gene Finding</a:t>
            </a:r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2586038" y="1344613"/>
            <a:ext cx="384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</a:rPr>
              <a:t>A HMM for unspliced genes</a:t>
            </a:r>
          </a:p>
        </p:txBody>
      </p:sp>
      <p:pic>
        <p:nvPicPr>
          <p:cNvPr id="10240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1920875"/>
            <a:ext cx="90963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5" name="Rectangle 8"/>
          <p:cNvSpPr>
            <a:spLocks noChangeArrowheads="1"/>
          </p:cNvSpPr>
          <p:nvPr/>
        </p:nvSpPr>
        <p:spPr bwMode="auto">
          <a:xfrm>
            <a:off x="658813" y="5767388"/>
            <a:ext cx="8331200" cy="822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chemeClr val="bg2"/>
                </a:solidFill>
                <a:latin typeface="Times New Roman" panose="02020603050405020304" pitchFamily="18" charset="0"/>
              </a:rPr>
              <a:t>Four models are combined together using Viterbi algorithm </a:t>
            </a:r>
            <a:br>
              <a:rPr lang="en-US" altLang="zh-TW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TW" b="1">
                <a:solidFill>
                  <a:schemeClr val="bg2"/>
                </a:solidFill>
                <a:latin typeface="Times New Roman" panose="02020603050405020304" pitchFamily="18" charset="0"/>
              </a:rPr>
              <a:t>to find the most probable pathway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Overview Applications HMMs in Bioinformatics</a:t>
            </a:r>
          </a:p>
        </p:txBody>
      </p:sp>
      <p:sp>
        <p:nvSpPr>
          <p:cNvPr id="103427" name="Text Box 6"/>
          <p:cNvSpPr txBox="1">
            <a:spLocks noChangeArrowheads="1"/>
          </p:cNvSpPr>
          <p:nvPr/>
        </p:nvSpPr>
        <p:spPr bwMode="auto">
          <a:xfrm>
            <a:off x="249238" y="1285875"/>
            <a:ext cx="8707437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Pairwise alignment of sequences.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Multiple alignments of sequences.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endParaRPr kumimoji="0" lang="en-US" altLang="zh-TW"/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Finding genes in DNA sequences.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endParaRPr kumimoji="0" lang="en-US" altLang="zh-TW"/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Representing proteins families and recognizing new members</a:t>
            </a:r>
            <a:br>
              <a:rPr kumimoji="0" lang="en-US" altLang="zh-TW"/>
            </a:br>
            <a:r>
              <a:rPr kumimoji="0" lang="en-US" altLang="zh-TW"/>
              <a:t>  from sequence.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Representing protein domains and recognizing domains in </a:t>
            </a:r>
            <a:br>
              <a:rPr kumimoji="0" lang="en-US" altLang="zh-TW"/>
            </a:br>
            <a:r>
              <a:rPr kumimoji="0" lang="en-US" altLang="zh-TW"/>
              <a:t>  sequence.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Representing and finding signals in protein sequences.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endParaRPr kumimoji="0" lang="en-US" altLang="zh-TW"/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Representing transcription factor binding sites and finding </a:t>
            </a:r>
            <a:br>
              <a:rPr kumimoji="0" lang="en-US" altLang="zh-TW"/>
            </a:br>
            <a:r>
              <a:rPr kumimoji="0" lang="en-US" altLang="zh-TW"/>
              <a:t>  them in sequence.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endParaRPr kumimoji="0" lang="en-US" altLang="zh-TW"/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RNA-folding and prediction of RNA genes.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Examples of HMM Analysis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444500" y="1479550"/>
            <a:ext cx="81661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BMERC PSA protein structure prediction:</a:t>
            </a:r>
          </a:p>
          <a:p>
            <a:pPr lvl="1" eaLnBrk="1" hangingPunct="1"/>
            <a:r>
              <a:rPr lang="en-US" altLang="zh-TW" sz="2000">
                <a:hlinkClick r:id="rId2"/>
              </a:rPr>
              <a:t>http://bmerc-www.bu.edu/psa/</a:t>
            </a:r>
            <a:endParaRPr lang="en-US" altLang="zh-TW" sz="2000"/>
          </a:p>
          <a:p>
            <a:pPr eaLnBrk="1" hangingPunct="1"/>
            <a:r>
              <a:rPr lang="en-US" altLang="zh-TW" sz="2400"/>
              <a:t>PFAM (protein family identification and prediction)</a:t>
            </a:r>
          </a:p>
          <a:p>
            <a:pPr lvl="1" eaLnBrk="1" hangingPunct="1"/>
            <a:r>
              <a:rPr lang="en-US" altLang="zh-TW" sz="2000">
                <a:hlinkClick r:id="rId3"/>
              </a:rPr>
              <a:t>http://pfam.wustl.edu/</a:t>
            </a:r>
            <a:endParaRPr lang="en-US" altLang="zh-TW" sz="2000"/>
          </a:p>
          <a:p>
            <a:pPr eaLnBrk="1" hangingPunct="1"/>
            <a:r>
              <a:rPr lang="en-US" altLang="zh-TW" sz="2400"/>
              <a:t>Gene prediction</a:t>
            </a:r>
          </a:p>
          <a:p>
            <a:pPr lvl="1" eaLnBrk="1" hangingPunct="1"/>
            <a:r>
              <a:rPr lang="en-US" altLang="zh-TW" sz="2000"/>
              <a:t>Genscan (</a:t>
            </a:r>
            <a:r>
              <a:rPr lang="en-US" altLang="zh-TW" sz="2000">
                <a:hlinkClick r:id="rId4"/>
              </a:rPr>
              <a:t>http://genes.mit.edu/GENSCAN.html</a:t>
            </a:r>
            <a:r>
              <a:rPr lang="en-US" altLang="zh-TW" sz="2000"/>
              <a:t>)</a:t>
            </a:r>
          </a:p>
          <a:p>
            <a:pPr lvl="1" eaLnBrk="1" hangingPunct="1"/>
            <a:r>
              <a:rPr lang="en-US" altLang="zh-TW" sz="2000"/>
              <a:t>HMMGene (</a:t>
            </a:r>
            <a:r>
              <a:rPr lang="en-US" altLang="zh-TW" sz="2000">
                <a:hlinkClick r:id="rId5"/>
              </a:rPr>
              <a:t>http://www.cbs.dtu.dk/services/HMMgene/</a:t>
            </a:r>
            <a:r>
              <a:rPr lang="en-US" altLang="zh-TW" sz="2000"/>
              <a:t>)</a:t>
            </a:r>
          </a:p>
          <a:p>
            <a:pPr lvl="1" eaLnBrk="1" hangingPunct="1"/>
            <a:r>
              <a:rPr lang="en-US" altLang="zh-TW" sz="2000"/>
              <a:t>GeneMark.hmm (</a:t>
            </a:r>
            <a:r>
              <a:rPr lang="en-US" altLang="zh-TW" sz="2000">
                <a:hlinkClick r:id="rId6"/>
              </a:rPr>
              <a:t>http://opal.biology.gatech.edu/GeneMark/</a:t>
            </a:r>
            <a:r>
              <a:rPr lang="en-US" altLang="zh-TW" sz="2000"/>
              <a:t>)</a:t>
            </a:r>
          </a:p>
          <a:p>
            <a:pPr eaLnBrk="1" hangingPunct="1"/>
            <a:r>
              <a:rPr lang="en-US" altLang="zh-TW" sz="2400"/>
              <a:t>General software</a:t>
            </a:r>
          </a:p>
          <a:p>
            <a:pPr lvl="1" eaLnBrk="1" hangingPunct="1"/>
            <a:r>
              <a:rPr lang="en-US" altLang="zh-TW" sz="2000"/>
              <a:t>HMMer (</a:t>
            </a:r>
            <a:r>
              <a:rPr lang="en-US" altLang="zh-TW" sz="2000">
                <a:hlinkClick r:id="rId7"/>
              </a:rPr>
              <a:t>http://hmmer.wustl.edu</a:t>
            </a:r>
            <a:r>
              <a:rPr lang="en-US" altLang="zh-TW" sz="2000"/>
              <a:t>)</a:t>
            </a:r>
          </a:p>
          <a:p>
            <a:pPr lvl="1" eaLnBrk="1" hangingPunct="1"/>
            <a:r>
              <a:rPr lang="en-US" altLang="zh-TW" sz="2000"/>
              <a:t>SAM (</a:t>
            </a:r>
            <a:r>
              <a:rPr lang="en-US" altLang="zh-TW" sz="2000">
                <a:hlinkClick r:id="rId8"/>
              </a:rPr>
              <a:t>http://www.cse.ucsc.edu/research/compbio/sam.html</a:t>
            </a:r>
            <a:r>
              <a:rPr lang="en-US" altLang="zh-TW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4894</TotalTime>
  <Words>3855</Words>
  <Application>Microsoft Office PowerPoint</Application>
  <PresentationFormat>On-screen Show (4:3)</PresentationFormat>
  <Paragraphs>711</Paragraphs>
  <Slides>104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104</vt:i4>
      </vt:variant>
    </vt:vector>
  </HeadingPairs>
  <TitlesOfParts>
    <vt:vector size="123" baseType="lpstr">
      <vt:lpstr>標楷體</vt:lpstr>
      <vt:lpstr>Gill.Sans.Bold050</vt:lpstr>
      <vt:lpstr>Gill.Sans050</vt:lpstr>
      <vt:lpstr>新細明體</vt:lpstr>
      <vt:lpstr>Arial</vt:lpstr>
      <vt:lpstr>Bookman Old Style</vt:lpstr>
      <vt:lpstr>Comic Sans MS</vt:lpstr>
      <vt:lpstr>Courier New</vt:lpstr>
      <vt:lpstr>Helvetica</vt:lpstr>
      <vt:lpstr>Lucida Sans Unicode</vt:lpstr>
      <vt:lpstr>Symbol</vt:lpstr>
      <vt:lpstr>Tahoma</vt:lpstr>
      <vt:lpstr>Times New Roman</vt:lpstr>
      <vt:lpstr>Verdana</vt:lpstr>
      <vt:lpstr>Wingdings</vt:lpstr>
      <vt:lpstr>Blends</vt:lpstr>
      <vt:lpstr>點陣圖影像</vt:lpstr>
      <vt:lpstr>Equation</vt:lpstr>
      <vt:lpstr>方程式</vt:lpstr>
      <vt:lpstr>Sequence Pattern Search </vt:lpstr>
      <vt:lpstr>Outline</vt:lpstr>
      <vt:lpstr>Mutiple Sequence Alignment</vt:lpstr>
      <vt:lpstr>Motif</vt:lpstr>
      <vt:lpstr>Sequence Features</vt:lpstr>
      <vt:lpstr>Prokaryotic Promotor Regions</vt:lpstr>
      <vt:lpstr>Shine-Dalgarno (SD) Sequence</vt:lpstr>
      <vt:lpstr>Zinc Finger</vt:lpstr>
      <vt:lpstr>Any known sequences with this pattern (C2H2)?</vt:lpstr>
      <vt:lpstr>Regular Expression Models</vt:lpstr>
      <vt:lpstr>Regular Expression Models (cont’d)</vt:lpstr>
      <vt:lpstr>Regular Expression Models (cont’d)</vt:lpstr>
      <vt:lpstr>PROSITE (http://www.expasy.org/prosite/)</vt:lpstr>
      <vt:lpstr>PROSITE (Cont’d)</vt:lpstr>
      <vt:lpstr>PROSITE (Cont’d)</vt:lpstr>
      <vt:lpstr>Sequence Logos</vt:lpstr>
      <vt:lpstr>Sequence Logos (cont’d)</vt:lpstr>
      <vt:lpstr>Pattern</vt:lpstr>
      <vt:lpstr>Profile</vt:lpstr>
      <vt:lpstr>Various Types of Profiles</vt:lpstr>
      <vt:lpstr>Concept of Profile</vt:lpstr>
      <vt:lpstr>Profile (cont’d)</vt:lpstr>
      <vt:lpstr>Profile (cont’d)</vt:lpstr>
      <vt:lpstr>Profile of a Zinc Finger</vt:lpstr>
      <vt:lpstr>Representing Conserved (Motif) Regions with Profiles</vt:lpstr>
      <vt:lpstr>Methods for Building Pattern Databases</vt:lpstr>
      <vt:lpstr>Fingerprints: Combinations of Weight Matrices</vt:lpstr>
      <vt:lpstr>Profile (Weight Matrix): Make Model</vt:lpstr>
      <vt:lpstr>Compute Frequency from Counts</vt:lpstr>
      <vt:lpstr>Compute Odds from Frequency</vt:lpstr>
      <vt:lpstr>Convert to log(odds)</vt:lpstr>
      <vt:lpstr>Scoring Segments of Proteins</vt:lpstr>
      <vt:lpstr>Iterative Database Search  Using PSSM (http://www.ncbi.nlm.nih.gov/blast/)</vt:lpstr>
      <vt:lpstr>Iterative Database Search  Using PSSM (Cont’d)</vt:lpstr>
      <vt:lpstr>PSI-BLAST</vt:lpstr>
      <vt:lpstr>Steps in PSI-BLAST</vt:lpstr>
      <vt:lpstr>PSI-BLAST E-values</vt:lpstr>
      <vt:lpstr>Iteration</vt:lpstr>
      <vt:lpstr>Why (not) PSI-BLAST?</vt:lpstr>
      <vt:lpstr>How to Use PSI-BLAST</vt:lpstr>
      <vt:lpstr>PSI-BLAST Caveats</vt:lpstr>
      <vt:lpstr>Example for PSI-BLAST</vt:lpstr>
      <vt:lpstr>PSI Results: Initial BLAST Run</vt:lpstr>
      <vt:lpstr>PSI Results: First PSSM Search</vt:lpstr>
      <vt:lpstr>Third PSSM Search: Convergence</vt:lpstr>
      <vt:lpstr>The PSSM Text File</vt:lpstr>
      <vt:lpstr>Other Advanced Power Searching</vt:lpstr>
      <vt:lpstr>Power Searching Commands</vt:lpstr>
      <vt:lpstr>PHI-BLAST</vt:lpstr>
      <vt:lpstr>Steps in PHI-BLAST</vt:lpstr>
      <vt:lpstr>PHI-BLAST: How It Works</vt:lpstr>
      <vt:lpstr>Consensus, Regular Expressions, &amp; Weight Matrices</vt:lpstr>
      <vt:lpstr>Outline</vt:lpstr>
      <vt:lpstr>HMM for DNA Sequence</vt:lpstr>
      <vt:lpstr>Markov Models</vt:lpstr>
      <vt:lpstr>Weather Model</vt:lpstr>
      <vt:lpstr>Markov Models (cont’d)</vt:lpstr>
      <vt:lpstr>Weather Model (cont’d)</vt:lpstr>
      <vt:lpstr>Weather Model (cont’d)</vt:lpstr>
      <vt:lpstr>Hidden Markov Models</vt:lpstr>
      <vt:lpstr>Dishonest Casino</vt:lpstr>
      <vt:lpstr>Coin-Tossing</vt:lpstr>
      <vt:lpstr>CpG Islands</vt:lpstr>
      <vt:lpstr>CpG Islands by Markov Models</vt:lpstr>
      <vt:lpstr>Ratio Test for CpC Islands</vt:lpstr>
      <vt:lpstr>Finding CpG Islands</vt:lpstr>
      <vt:lpstr>CpG Islands by HMM</vt:lpstr>
      <vt:lpstr>Elements of a HMM</vt:lpstr>
      <vt:lpstr>Sequence Generator</vt:lpstr>
      <vt:lpstr>Execution of HMM</vt:lpstr>
      <vt:lpstr>Three Basic Problems</vt:lpstr>
      <vt:lpstr>Basic Problem 1 (Evaluation)</vt:lpstr>
      <vt:lpstr>Basic Problem 2 (Decoding)</vt:lpstr>
      <vt:lpstr>Basic Problem 3 (Learning)</vt:lpstr>
      <vt:lpstr>Solution to Problem 1</vt:lpstr>
      <vt:lpstr>Forward Algorithm: Intuition</vt:lpstr>
      <vt:lpstr>Forward Algorithm</vt:lpstr>
      <vt:lpstr>Backward Algorithm: Intuition</vt:lpstr>
      <vt:lpstr>Backward Algorithm</vt:lpstr>
      <vt:lpstr>Solution to Problem 2</vt:lpstr>
      <vt:lpstr>Viterbi Algorithm</vt:lpstr>
      <vt:lpstr>Viterbi Algorithm</vt:lpstr>
      <vt:lpstr>Solution to Problem 3</vt:lpstr>
      <vt:lpstr>Parameter Re-estimation</vt:lpstr>
      <vt:lpstr>Expectation Maximization</vt:lpstr>
      <vt:lpstr>Re-estimating Transition Probabilities</vt:lpstr>
      <vt:lpstr>Re-estimating Emission Probabilities</vt:lpstr>
      <vt:lpstr>Re-estimating Initial State Probabilities</vt:lpstr>
      <vt:lpstr>Building HMM – from an Existing Alignment</vt:lpstr>
      <vt:lpstr>Building HMM – Final Topology</vt:lpstr>
      <vt:lpstr>Example for Insertion States &amp; Deletion States</vt:lpstr>
      <vt:lpstr>Query a New Sequence</vt:lpstr>
      <vt:lpstr>Query a New Sequence (cont’d)</vt:lpstr>
      <vt:lpstr>Multiple Alignments</vt:lpstr>
      <vt:lpstr>Building HMM – Unaligned Sequences</vt:lpstr>
      <vt:lpstr>Order State of HMMs</vt:lpstr>
      <vt:lpstr>HMMs for Gene Finding</vt:lpstr>
      <vt:lpstr>Overview Applications HMMs in Bioinformatics</vt:lpstr>
      <vt:lpstr>Examples of HMM Analysis</vt:lpstr>
      <vt:lpstr>Hw1</vt:lpstr>
      <vt:lpstr>Hw2: CpG Islands by HMM</vt:lpstr>
      <vt:lpstr>Hw3</vt:lpstr>
      <vt:lpstr>Hw3 (cont’d)</vt:lpstr>
      <vt:lpstr>Bibliography</vt:lpstr>
    </vt:vector>
  </TitlesOfParts>
  <Company>中正大學資訊工程所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Toss Models</dc:title>
  <dc:creator>蔡志忠</dc:creator>
  <cp:lastModifiedBy>xie guigang</cp:lastModifiedBy>
  <cp:revision>128</cp:revision>
  <dcterms:created xsi:type="dcterms:W3CDTF">2001-11-20T02:09:22Z</dcterms:created>
  <dcterms:modified xsi:type="dcterms:W3CDTF">2016-04-23T04:57:32Z</dcterms:modified>
</cp:coreProperties>
</file>