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5"/>
  </p:handoutMasterIdLst>
  <p:sldIdLst>
    <p:sldId id="264" r:id="rId2"/>
    <p:sldId id="257" r:id="rId3"/>
    <p:sldId id="263" r:id="rId4"/>
    <p:sldId id="265" r:id="rId5"/>
    <p:sldId id="258" r:id="rId6"/>
    <p:sldId id="259" r:id="rId7"/>
    <p:sldId id="266" r:id="rId8"/>
    <p:sldId id="268" r:id="rId9"/>
    <p:sldId id="260" r:id="rId10"/>
    <p:sldId id="262" r:id="rId11"/>
    <p:sldId id="261" r:id="rId12"/>
    <p:sldId id="25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16" autoAdjust="0"/>
    <p:restoredTop sz="94660"/>
  </p:normalViewPr>
  <p:slideViewPr>
    <p:cSldViewPr>
      <p:cViewPr varScale="1">
        <p:scale>
          <a:sx n="132" d="100"/>
          <a:sy n="132" d="100"/>
        </p:scale>
        <p:origin x="1062" y="96"/>
      </p:cViewPr>
      <p:guideLst>
        <p:guide orient="horz" pos="2160"/>
        <p:guide pos="2880"/>
      </p:guideLst>
    </p:cSldViewPr>
  </p:slideViewPr>
  <p:notesTextViewPr>
    <p:cViewPr>
      <p:scale>
        <a:sx n="100" d="100"/>
        <a:sy n="100" d="100"/>
      </p:scale>
      <p:origin x="0" y="0"/>
    </p:cViewPr>
  </p:notesTextViewPr>
  <p:notesViewPr>
    <p:cSldViewPr>
      <p:cViewPr varScale="1">
        <p:scale>
          <a:sx n="100" d="100"/>
          <a:sy n="100" d="100"/>
        </p:scale>
        <p:origin x="355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B732A3-E6A1-431E-838D-752A5E93D84B}"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9EB4EA27-D456-4BEA-88EA-B683E2C01802}">
      <dgm:prSet phldrT="[文本]"/>
      <dgm:spPr/>
      <dgm:t>
        <a:bodyPr/>
        <a:lstStyle/>
        <a:p>
          <a:r>
            <a:rPr lang="zh-CN" altLang="en-US" dirty="0" smtClean="0">
              <a:latin typeface="Microsoft YaHei" panose="020B0503020204020204" pitchFamily="34" charset="-122"/>
              <a:ea typeface="Microsoft YaHei" panose="020B0503020204020204" pitchFamily="34" charset="-122"/>
            </a:rPr>
            <a:t>基因组功能注释</a:t>
          </a:r>
          <a:endParaRPr lang="en-US" dirty="0">
            <a:latin typeface="Microsoft YaHei" panose="020B0503020204020204" pitchFamily="34" charset="-122"/>
            <a:ea typeface="Microsoft YaHei" panose="020B0503020204020204" pitchFamily="34" charset="-122"/>
          </a:endParaRPr>
        </a:p>
      </dgm:t>
    </dgm:pt>
    <dgm:pt modelId="{E31AAAB9-CAAD-401E-A80F-D7692CE89338}" type="parTrans" cxnId="{FB08062E-7A28-4229-A07D-CA40640912BF}">
      <dgm:prSet/>
      <dgm:spPr/>
      <dgm:t>
        <a:bodyPr/>
        <a:lstStyle/>
        <a:p>
          <a:endParaRPr lang="en-US">
            <a:latin typeface="Microsoft YaHei" panose="020B0503020204020204" pitchFamily="34" charset="-122"/>
            <a:ea typeface="Microsoft YaHei" panose="020B0503020204020204" pitchFamily="34" charset="-122"/>
          </a:endParaRPr>
        </a:p>
      </dgm:t>
    </dgm:pt>
    <dgm:pt modelId="{A95221AD-69A3-45CA-AC33-DCD65FF6D40B}" type="sibTrans" cxnId="{FB08062E-7A28-4229-A07D-CA40640912BF}">
      <dgm:prSet/>
      <dgm:spPr/>
      <dgm:t>
        <a:bodyPr/>
        <a:lstStyle/>
        <a:p>
          <a:endParaRPr lang="en-US">
            <a:latin typeface="Microsoft YaHei" panose="020B0503020204020204" pitchFamily="34" charset="-122"/>
            <a:ea typeface="Microsoft YaHei" panose="020B0503020204020204" pitchFamily="34" charset="-122"/>
          </a:endParaRPr>
        </a:p>
      </dgm:t>
    </dgm:pt>
    <dgm:pt modelId="{49CFCA0F-F346-44D2-9164-5E68DBB4D1EA}">
      <dgm:prSet phldrT="[文本]"/>
      <dgm:spPr/>
      <dgm:t>
        <a:bodyPr/>
        <a:lstStyle/>
        <a:p>
          <a:r>
            <a:rPr lang="zh-CN" altLang="en-US" dirty="0" smtClean="0">
              <a:latin typeface="Microsoft YaHei" panose="020B0503020204020204" pitchFamily="34" charset="-122"/>
              <a:ea typeface="Microsoft YaHei" panose="020B0503020204020204" pitchFamily="34" charset="-122"/>
            </a:rPr>
            <a:t>逻辑重排</a:t>
          </a:r>
          <a:endParaRPr lang="en-US" dirty="0">
            <a:latin typeface="Microsoft YaHei" panose="020B0503020204020204" pitchFamily="34" charset="-122"/>
            <a:ea typeface="Microsoft YaHei" panose="020B0503020204020204" pitchFamily="34" charset="-122"/>
          </a:endParaRPr>
        </a:p>
      </dgm:t>
    </dgm:pt>
    <dgm:pt modelId="{1E0AE004-7335-4D40-BF13-84EBB9AB24D0}" type="parTrans" cxnId="{721BEB69-A167-4D42-BCA5-77A2409E90D5}">
      <dgm:prSet/>
      <dgm:spPr/>
      <dgm:t>
        <a:bodyPr/>
        <a:lstStyle/>
        <a:p>
          <a:endParaRPr lang="en-US">
            <a:latin typeface="Microsoft YaHei" panose="020B0503020204020204" pitchFamily="34" charset="-122"/>
            <a:ea typeface="Microsoft YaHei" panose="020B0503020204020204" pitchFamily="34" charset="-122"/>
          </a:endParaRPr>
        </a:p>
      </dgm:t>
    </dgm:pt>
    <dgm:pt modelId="{14BE7134-A4CF-41BF-918F-3DF2B59E6B97}" type="sibTrans" cxnId="{721BEB69-A167-4D42-BCA5-77A2409E90D5}">
      <dgm:prSet/>
      <dgm:spPr/>
      <dgm:t>
        <a:bodyPr/>
        <a:lstStyle/>
        <a:p>
          <a:endParaRPr lang="en-US">
            <a:latin typeface="Microsoft YaHei" panose="020B0503020204020204" pitchFamily="34" charset="-122"/>
            <a:ea typeface="Microsoft YaHei" panose="020B0503020204020204" pitchFamily="34" charset="-122"/>
          </a:endParaRPr>
        </a:p>
      </dgm:t>
    </dgm:pt>
    <dgm:pt modelId="{7C1BB7F0-DDCA-44C0-8A12-109AC3C65CE8}">
      <dgm:prSet phldrT="[文本]"/>
      <dgm:spPr/>
      <dgm:t>
        <a:bodyPr/>
        <a:lstStyle/>
        <a:p>
          <a:r>
            <a:rPr lang="zh-CN" altLang="en-US" dirty="0" smtClean="0">
              <a:latin typeface="Microsoft YaHei" panose="020B0503020204020204" pitchFamily="34" charset="-122"/>
              <a:ea typeface="Microsoft YaHei" panose="020B0503020204020204" pitchFamily="34" charset="-122"/>
            </a:rPr>
            <a:t>字典哈希编码</a:t>
          </a:r>
          <a:endParaRPr lang="en-US" dirty="0">
            <a:latin typeface="Microsoft YaHei" panose="020B0503020204020204" pitchFamily="34" charset="-122"/>
            <a:ea typeface="Microsoft YaHei" panose="020B0503020204020204" pitchFamily="34" charset="-122"/>
          </a:endParaRPr>
        </a:p>
      </dgm:t>
    </dgm:pt>
    <dgm:pt modelId="{A910F78E-D01B-450F-8858-FC829822F1AC}" type="parTrans" cxnId="{4DDEB15A-4082-4F3E-A5C2-D3A1187F8CBB}">
      <dgm:prSet/>
      <dgm:spPr/>
      <dgm:t>
        <a:bodyPr/>
        <a:lstStyle/>
        <a:p>
          <a:endParaRPr lang="en-US">
            <a:latin typeface="Microsoft YaHei" panose="020B0503020204020204" pitchFamily="34" charset="-122"/>
            <a:ea typeface="Microsoft YaHei" panose="020B0503020204020204" pitchFamily="34" charset="-122"/>
          </a:endParaRPr>
        </a:p>
      </dgm:t>
    </dgm:pt>
    <dgm:pt modelId="{B82BA960-3B01-4DB1-A6FE-0D988720CAAC}" type="sibTrans" cxnId="{4DDEB15A-4082-4F3E-A5C2-D3A1187F8CBB}">
      <dgm:prSet/>
      <dgm:spPr/>
      <dgm:t>
        <a:bodyPr/>
        <a:lstStyle/>
        <a:p>
          <a:endParaRPr lang="en-US">
            <a:latin typeface="Microsoft YaHei" panose="020B0503020204020204" pitchFamily="34" charset="-122"/>
            <a:ea typeface="Microsoft YaHei" panose="020B0503020204020204" pitchFamily="34" charset="-122"/>
          </a:endParaRPr>
        </a:p>
      </dgm:t>
    </dgm:pt>
    <dgm:pt modelId="{E558B67D-C4D9-4A4D-9BB6-F402DCD03E47}" type="pres">
      <dgm:prSet presAssocID="{8AB732A3-E6A1-431E-838D-752A5E93D84B}" presName="outerComposite" presStyleCnt="0">
        <dgm:presLayoutVars>
          <dgm:chMax val="5"/>
          <dgm:dir/>
          <dgm:resizeHandles val="exact"/>
        </dgm:presLayoutVars>
      </dgm:prSet>
      <dgm:spPr/>
      <dgm:t>
        <a:bodyPr/>
        <a:lstStyle/>
        <a:p>
          <a:endParaRPr lang="en-US"/>
        </a:p>
      </dgm:t>
    </dgm:pt>
    <dgm:pt modelId="{E2D09C51-8ECD-4000-AA40-A188B73EB02E}" type="pres">
      <dgm:prSet presAssocID="{8AB732A3-E6A1-431E-838D-752A5E93D84B}" presName="dummyMaxCanvas" presStyleCnt="0">
        <dgm:presLayoutVars/>
      </dgm:prSet>
      <dgm:spPr/>
    </dgm:pt>
    <dgm:pt modelId="{283FFBA0-C859-427F-9823-016D232E1F63}" type="pres">
      <dgm:prSet presAssocID="{8AB732A3-E6A1-431E-838D-752A5E93D84B}" presName="ThreeNodes_1" presStyleLbl="node1" presStyleIdx="0" presStyleCnt="3">
        <dgm:presLayoutVars>
          <dgm:bulletEnabled val="1"/>
        </dgm:presLayoutVars>
      </dgm:prSet>
      <dgm:spPr/>
      <dgm:t>
        <a:bodyPr/>
        <a:lstStyle/>
        <a:p>
          <a:endParaRPr lang="en-US"/>
        </a:p>
      </dgm:t>
    </dgm:pt>
    <dgm:pt modelId="{D1DC0578-B3B5-4EE6-A497-81D26C1C40A9}" type="pres">
      <dgm:prSet presAssocID="{8AB732A3-E6A1-431E-838D-752A5E93D84B}" presName="ThreeNodes_2" presStyleLbl="node1" presStyleIdx="1" presStyleCnt="3">
        <dgm:presLayoutVars>
          <dgm:bulletEnabled val="1"/>
        </dgm:presLayoutVars>
      </dgm:prSet>
      <dgm:spPr/>
      <dgm:t>
        <a:bodyPr/>
        <a:lstStyle/>
        <a:p>
          <a:endParaRPr lang="en-US"/>
        </a:p>
      </dgm:t>
    </dgm:pt>
    <dgm:pt modelId="{49D7F6E5-AA43-4BFC-B0E1-FD9CEE95936E}" type="pres">
      <dgm:prSet presAssocID="{8AB732A3-E6A1-431E-838D-752A5E93D84B}" presName="ThreeNodes_3" presStyleLbl="node1" presStyleIdx="2" presStyleCnt="3">
        <dgm:presLayoutVars>
          <dgm:bulletEnabled val="1"/>
        </dgm:presLayoutVars>
      </dgm:prSet>
      <dgm:spPr/>
      <dgm:t>
        <a:bodyPr/>
        <a:lstStyle/>
        <a:p>
          <a:endParaRPr lang="en-US"/>
        </a:p>
      </dgm:t>
    </dgm:pt>
    <dgm:pt modelId="{819FFB9B-ED69-421B-AD95-606DCB15BEC0}" type="pres">
      <dgm:prSet presAssocID="{8AB732A3-E6A1-431E-838D-752A5E93D84B}" presName="ThreeConn_1-2" presStyleLbl="fgAccFollowNode1" presStyleIdx="0" presStyleCnt="2">
        <dgm:presLayoutVars>
          <dgm:bulletEnabled val="1"/>
        </dgm:presLayoutVars>
      </dgm:prSet>
      <dgm:spPr/>
      <dgm:t>
        <a:bodyPr/>
        <a:lstStyle/>
        <a:p>
          <a:endParaRPr lang="en-US"/>
        </a:p>
      </dgm:t>
    </dgm:pt>
    <dgm:pt modelId="{1EEFD969-BF4C-4EF0-80D4-E1B4A07B5587}" type="pres">
      <dgm:prSet presAssocID="{8AB732A3-E6A1-431E-838D-752A5E93D84B}" presName="ThreeConn_2-3" presStyleLbl="fgAccFollowNode1" presStyleIdx="1" presStyleCnt="2">
        <dgm:presLayoutVars>
          <dgm:bulletEnabled val="1"/>
        </dgm:presLayoutVars>
      </dgm:prSet>
      <dgm:spPr/>
      <dgm:t>
        <a:bodyPr/>
        <a:lstStyle/>
        <a:p>
          <a:endParaRPr lang="en-US"/>
        </a:p>
      </dgm:t>
    </dgm:pt>
    <dgm:pt modelId="{399932BF-4F87-4478-96EB-3ACA8D64740C}" type="pres">
      <dgm:prSet presAssocID="{8AB732A3-E6A1-431E-838D-752A5E93D84B}" presName="ThreeNodes_1_text" presStyleLbl="node1" presStyleIdx="2" presStyleCnt="3">
        <dgm:presLayoutVars>
          <dgm:bulletEnabled val="1"/>
        </dgm:presLayoutVars>
      </dgm:prSet>
      <dgm:spPr/>
      <dgm:t>
        <a:bodyPr/>
        <a:lstStyle/>
        <a:p>
          <a:endParaRPr lang="en-US"/>
        </a:p>
      </dgm:t>
    </dgm:pt>
    <dgm:pt modelId="{EFC35B00-AA7E-49B2-AA6C-69DD2754CE39}" type="pres">
      <dgm:prSet presAssocID="{8AB732A3-E6A1-431E-838D-752A5E93D84B}" presName="ThreeNodes_2_text" presStyleLbl="node1" presStyleIdx="2" presStyleCnt="3">
        <dgm:presLayoutVars>
          <dgm:bulletEnabled val="1"/>
        </dgm:presLayoutVars>
      </dgm:prSet>
      <dgm:spPr/>
      <dgm:t>
        <a:bodyPr/>
        <a:lstStyle/>
        <a:p>
          <a:endParaRPr lang="en-US"/>
        </a:p>
      </dgm:t>
    </dgm:pt>
    <dgm:pt modelId="{BDCBBB69-F0B9-4FD4-AC82-997D9050EB9B}" type="pres">
      <dgm:prSet presAssocID="{8AB732A3-E6A1-431E-838D-752A5E93D84B}" presName="ThreeNodes_3_text" presStyleLbl="node1" presStyleIdx="2" presStyleCnt="3">
        <dgm:presLayoutVars>
          <dgm:bulletEnabled val="1"/>
        </dgm:presLayoutVars>
      </dgm:prSet>
      <dgm:spPr/>
      <dgm:t>
        <a:bodyPr/>
        <a:lstStyle/>
        <a:p>
          <a:endParaRPr lang="en-US"/>
        </a:p>
      </dgm:t>
    </dgm:pt>
  </dgm:ptLst>
  <dgm:cxnLst>
    <dgm:cxn modelId="{C77B3E97-3DAC-400A-B35A-B35D62F0DB89}" type="presOf" srcId="{7C1BB7F0-DDCA-44C0-8A12-109AC3C65CE8}" destId="{BDCBBB69-F0B9-4FD4-AC82-997D9050EB9B}" srcOrd="1" destOrd="0" presId="urn:microsoft.com/office/officeart/2005/8/layout/vProcess5"/>
    <dgm:cxn modelId="{96ACD653-61ED-4850-8A1D-1AB50DC737A2}" type="presOf" srcId="{A95221AD-69A3-45CA-AC33-DCD65FF6D40B}" destId="{819FFB9B-ED69-421B-AD95-606DCB15BEC0}" srcOrd="0" destOrd="0" presId="urn:microsoft.com/office/officeart/2005/8/layout/vProcess5"/>
    <dgm:cxn modelId="{4DDEB15A-4082-4F3E-A5C2-D3A1187F8CBB}" srcId="{8AB732A3-E6A1-431E-838D-752A5E93D84B}" destId="{7C1BB7F0-DDCA-44C0-8A12-109AC3C65CE8}" srcOrd="2" destOrd="0" parTransId="{A910F78E-D01B-450F-8858-FC829822F1AC}" sibTransId="{B82BA960-3B01-4DB1-A6FE-0D988720CAAC}"/>
    <dgm:cxn modelId="{EF9F919E-91A6-43DE-9091-F056CEA6652E}" type="presOf" srcId="{9EB4EA27-D456-4BEA-88EA-B683E2C01802}" destId="{283FFBA0-C859-427F-9823-016D232E1F63}" srcOrd="0" destOrd="0" presId="urn:microsoft.com/office/officeart/2005/8/layout/vProcess5"/>
    <dgm:cxn modelId="{B48D286D-25B0-432D-A116-0C9C3EF12DF6}" type="presOf" srcId="{9EB4EA27-D456-4BEA-88EA-B683E2C01802}" destId="{399932BF-4F87-4478-96EB-3ACA8D64740C}" srcOrd="1" destOrd="0" presId="urn:microsoft.com/office/officeart/2005/8/layout/vProcess5"/>
    <dgm:cxn modelId="{A6FCFAC0-B108-4592-8A11-3428EAE8AD2E}" type="presOf" srcId="{14BE7134-A4CF-41BF-918F-3DF2B59E6B97}" destId="{1EEFD969-BF4C-4EF0-80D4-E1B4A07B5587}" srcOrd="0" destOrd="0" presId="urn:microsoft.com/office/officeart/2005/8/layout/vProcess5"/>
    <dgm:cxn modelId="{5BD411F3-AA03-4484-A986-68614A5F4E0C}" type="presOf" srcId="{49CFCA0F-F346-44D2-9164-5E68DBB4D1EA}" destId="{EFC35B00-AA7E-49B2-AA6C-69DD2754CE39}" srcOrd="1" destOrd="0" presId="urn:microsoft.com/office/officeart/2005/8/layout/vProcess5"/>
    <dgm:cxn modelId="{D29FCF9E-5E51-4B67-91AF-950F76BF6801}" type="presOf" srcId="{7C1BB7F0-DDCA-44C0-8A12-109AC3C65CE8}" destId="{49D7F6E5-AA43-4BFC-B0E1-FD9CEE95936E}" srcOrd="0" destOrd="0" presId="urn:microsoft.com/office/officeart/2005/8/layout/vProcess5"/>
    <dgm:cxn modelId="{721BEB69-A167-4D42-BCA5-77A2409E90D5}" srcId="{8AB732A3-E6A1-431E-838D-752A5E93D84B}" destId="{49CFCA0F-F346-44D2-9164-5E68DBB4D1EA}" srcOrd="1" destOrd="0" parTransId="{1E0AE004-7335-4D40-BF13-84EBB9AB24D0}" sibTransId="{14BE7134-A4CF-41BF-918F-3DF2B59E6B97}"/>
    <dgm:cxn modelId="{15B4B1B5-FEBA-4EB4-949E-4E54707BD5AD}" type="presOf" srcId="{49CFCA0F-F346-44D2-9164-5E68DBB4D1EA}" destId="{D1DC0578-B3B5-4EE6-A497-81D26C1C40A9}" srcOrd="0" destOrd="0" presId="urn:microsoft.com/office/officeart/2005/8/layout/vProcess5"/>
    <dgm:cxn modelId="{FB08062E-7A28-4229-A07D-CA40640912BF}" srcId="{8AB732A3-E6A1-431E-838D-752A5E93D84B}" destId="{9EB4EA27-D456-4BEA-88EA-B683E2C01802}" srcOrd="0" destOrd="0" parTransId="{E31AAAB9-CAAD-401E-A80F-D7692CE89338}" sibTransId="{A95221AD-69A3-45CA-AC33-DCD65FF6D40B}"/>
    <dgm:cxn modelId="{9CAABA4A-C026-4C81-BA9C-375DEF330D6C}" type="presOf" srcId="{8AB732A3-E6A1-431E-838D-752A5E93D84B}" destId="{E558B67D-C4D9-4A4D-9BB6-F402DCD03E47}" srcOrd="0" destOrd="0" presId="urn:microsoft.com/office/officeart/2005/8/layout/vProcess5"/>
    <dgm:cxn modelId="{0B569FFA-917B-4001-89B0-73E72D2AB7C4}" type="presParOf" srcId="{E558B67D-C4D9-4A4D-9BB6-F402DCD03E47}" destId="{E2D09C51-8ECD-4000-AA40-A188B73EB02E}" srcOrd="0" destOrd="0" presId="urn:microsoft.com/office/officeart/2005/8/layout/vProcess5"/>
    <dgm:cxn modelId="{FCF3A79D-C463-4F8A-A59B-07CCECEF55AA}" type="presParOf" srcId="{E558B67D-C4D9-4A4D-9BB6-F402DCD03E47}" destId="{283FFBA0-C859-427F-9823-016D232E1F63}" srcOrd="1" destOrd="0" presId="urn:microsoft.com/office/officeart/2005/8/layout/vProcess5"/>
    <dgm:cxn modelId="{98CFBD80-679D-4C5F-A952-4129B9AE166F}" type="presParOf" srcId="{E558B67D-C4D9-4A4D-9BB6-F402DCD03E47}" destId="{D1DC0578-B3B5-4EE6-A497-81D26C1C40A9}" srcOrd="2" destOrd="0" presId="urn:microsoft.com/office/officeart/2005/8/layout/vProcess5"/>
    <dgm:cxn modelId="{0AE93389-ABD6-4390-B74F-6128EABB32AB}" type="presParOf" srcId="{E558B67D-C4D9-4A4D-9BB6-F402DCD03E47}" destId="{49D7F6E5-AA43-4BFC-B0E1-FD9CEE95936E}" srcOrd="3" destOrd="0" presId="urn:microsoft.com/office/officeart/2005/8/layout/vProcess5"/>
    <dgm:cxn modelId="{7D393E68-ADF6-40B4-8DC4-B20494BBA97D}" type="presParOf" srcId="{E558B67D-C4D9-4A4D-9BB6-F402DCD03E47}" destId="{819FFB9B-ED69-421B-AD95-606DCB15BEC0}" srcOrd="4" destOrd="0" presId="urn:microsoft.com/office/officeart/2005/8/layout/vProcess5"/>
    <dgm:cxn modelId="{D2F6DA9E-DB84-4EAA-A968-39B360F159AF}" type="presParOf" srcId="{E558B67D-C4D9-4A4D-9BB6-F402DCD03E47}" destId="{1EEFD969-BF4C-4EF0-80D4-E1B4A07B5587}" srcOrd="5" destOrd="0" presId="urn:microsoft.com/office/officeart/2005/8/layout/vProcess5"/>
    <dgm:cxn modelId="{73D63C10-16E8-49DF-B1F2-A479B879772A}" type="presParOf" srcId="{E558B67D-C4D9-4A4D-9BB6-F402DCD03E47}" destId="{399932BF-4F87-4478-96EB-3ACA8D64740C}" srcOrd="6" destOrd="0" presId="urn:microsoft.com/office/officeart/2005/8/layout/vProcess5"/>
    <dgm:cxn modelId="{4715C4D9-F368-43AF-BC55-3A9A6E73A99A}" type="presParOf" srcId="{E558B67D-C4D9-4A4D-9BB6-F402DCD03E47}" destId="{EFC35B00-AA7E-49B2-AA6C-69DD2754CE39}" srcOrd="7" destOrd="0" presId="urn:microsoft.com/office/officeart/2005/8/layout/vProcess5"/>
    <dgm:cxn modelId="{4F0EDEC9-83C7-445C-AA0E-209B25D3D22C}" type="presParOf" srcId="{E558B67D-C4D9-4A4D-9BB6-F402DCD03E47}" destId="{BDCBBB69-F0B9-4FD4-AC82-997D9050EB9B}"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14BFA4-831B-47C6-AE36-973809081D51}" type="datetimeFigureOut">
              <a:rPr lang="en-US" smtClean="0"/>
              <a:t>5/28/2015</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6375900-672B-46DF-8B82-4B49EBEC4D3C}" type="slidenum">
              <a:rPr lang="en-US" smtClean="0"/>
              <a:t>‹#›</a:t>
            </a:fld>
            <a:endParaRPr lang="en-US"/>
          </a:p>
        </p:txBody>
      </p:sp>
    </p:spTree>
    <p:extLst>
      <p:ext uri="{BB962C8B-B14F-4D97-AF65-F5344CB8AC3E}">
        <p14:creationId xmlns:p14="http://schemas.microsoft.com/office/powerpoint/2010/main" val="29935981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5/28/2015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a:bodyPr>
          <a:lstStyle>
            <a:lvl1pPr>
              <a:defRPr sz="2800">
                <a:latin typeface="Microsoft YaHei" panose="020B0503020204020204" pitchFamily="34" charset="-122"/>
                <a:ea typeface="Microsoft YaHei" panose="020B0503020204020204" pitchFamily="34" charset="-122"/>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838200"/>
            <a:ext cx="8229600" cy="5638800"/>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5/28/2015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icrosoft YaHei" panose="020B0503020204020204" pitchFamily="34" charset="-122"/>
                <a:ea typeface="Microsoft YaHei" panose="020B0503020204020204" pitchFamily="34" charset="-122"/>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Microsoft YaHei" panose="020B0503020204020204" pitchFamily="34" charset="-122"/>
                <a:ea typeface="Microsoft YaHei" panose="020B0503020204020204" pitchFamily="34" charset="-122"/>
              </a:defRPr>
            </a:lvl1pPr>
            <a:lvl2pPr>
              <a:defRPr>
                <a:latin typeface="Microsoft YaHei" panose="020B0503020204020204" pitchFamily="34" charset="-122"/>
                <a:ea typeface="Microsoft YaHei" panose="020B0503020204020204" pitchFamily="34" charset="-122"/>
              </a:defRPr>
            </a:lvl2pPr>
            <a:lvl3pPr>
              <a:defRPr>
                <a:latin typeface="Microsoft YaHei" panose="020B0503020204020204" pitchFamily="34" charset="-122"/>
                <a:ea typeface="Microsoft YaHei" panose="020B0503020204020204" pitchFamily="34" charset="-122"/>
              </a:defRPr>
            </a:lvl3pPr>
            <a:lvl4pPr>
              <a:defRPr>
                <a:latin typeface="Microsoft YaHei" panose="020B0503020204020204" pitchFamily="34" charset="-122"/>
                <a:ea typeface="Microsoft YaHei" panose="020B0503020204020204" pitchFamily="34" charset="-122"/>
              </a:defRPr>
            </a:lvl4pPr>
            <a:lvl5pPr>
              <a:defRPr>
                <a:latin typeface="Microsoft YaHei" panose="020B0503020204020204" pitchFamily="34" charset="-122"/>
                <a:ea typeface="Microsoft YaHei" panose="020B0503020204020204" pitchFamily="34" charset="-122"/>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5/28/2015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5/28/2015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5/28/2015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5/28/2015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5/28/2015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5/28/2015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5/28/2015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5/28/2015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6096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838200"/>
            <a:ext cx="8229600" cy="5791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28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icrosoft YaHei" panose="020B0503020204020204" pitchFamily="34" charset="-122"/>
          <a:ea typeface="Microsoft YaHei"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endParaRPr lang="en-US"/>
          </a:p>
        </p:txBody>
      </p:sp>
    </p:spTree>
    <p:extLst>
      <p:ext uri="{BB962C8B-B14F-4D97-AF65-F5344CB8AC3E}">
        <p14:creationId xmlns:p14="http://schemas.microsoft.com/office/powerpoint/2010/main" val="572639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逻辑重排</a:t>
            </a:r>
            <a:endParaRPr lang="en-US" dirty="0"/>
          </a:p>
        </p:txBody>
      </p:sp>
      <p:sp>
        <p:nvSpPr>
          <p:cNvPr id="3" name="内容占位符 2"/>
          <p:cNvSpPr>
            <a:spLocks noGrp="1"/>
          </p:cNvSpPr>
          <p:nvPr>
            <p:ph idx="1"/>
          </p:nvPr>
        </p:nvSpPr>
        <p:spPr>
          <a:xfrm>
            <a:off x="457200" y="838200"/>
            <a:ext cx="8229600" cy="1371600"/>
          </a:xfrm>
        </p:spPr>
        <p:txBody>
          <a:bodyPr>
            <a:normAutofit fontScale="92500" lnSpcReduction="10000"/>
          </a:bodyPr>
          <a:lstStyle/>
          <a:p>
            <a:r>
              <a:rPr lang="zh-CN" altLang="en-US" dirty="0" smtClean="0"/>
              <a:t>使用相对位置替换实际位置</a:t>
            </a:r>
            <a:endParaRPr lang="en-US" altLang="zh-CN" dirty="0" smtClean="0"/>
          </a:p>
          <a:p>
            <a:pPr lvl="1"/>
            <a:r>
              <a:rPr lang="zh-CN" altLang="en-US" dirty="0" smtClean="0"/>
              <a:t>使用相对于</a:t>
            </a:r>
            <a:r>
              <a:rPr lang="en-US" altLang="zh-CN" dirty="0" smtClean="0"/>
              <a:t>ATG</a:t>
            </a:r>
            <a:r>
              <a:rPr lang="zh-CN" altLang="en-US" dirty="0" smtClean="0"/>
              <a:t>的相对位置来代替某一个逻辑元件位点在基因组之中的实际位置</a:t>
            </a:r>
            <a:endParaRPr lang="en-US" dirty="0"/>
          </a:p>
        </p:txBody>
      </p:sp>
      <p:cxnSp>
        <p:nvCxnSpPr>
          <p:cNvPr id="5" name="直接箭头连接符 4"/>
          <p:cNvCxnSpPr/>
          <p:nvPr/>
        </p:nvCxnSpPr>
        <p:spPr>
          <a:xfrm>
            <a:off x="894600" y="2597150"/>
            <a:ext cx="6553200"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894600" y="3417649"/>
            <a:ext cx="6553200"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7" name="等腰三角形 6"/>
          <p:cNvSpPr/>
          <p:nvPr/>
        </p:nvSpPr>
        <p:spPr>
          <a:xfrm>
            <a:off x="3317700" y="2416225"/>
            <a:ext cx="3048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圆角矩形 7"/>
          <p:cNvSpPr/>
          <p:nvPr/>
        </p:nvSpPr>
        <p:spPr>
          <a:xfrm>
            <a:off x="5638800" y="2452589"/>
            <a:ext cx="12954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圆角矩形 8"/>
          <p:cNvSpPr/>
          <p:nvPr/>
        </p:nvSpPr>
        <p:spPr>
          <a:xfrm>
            <a:off x="1981200" y="3292249"/>
            <a:ext cx="11994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等腰三角形 9"/>
          <p:cNvSpPr/>
          <p:nvPr/>
        </p:nvSpPr>
        <p:spPr>
          <a:xfrm>
            <a:off x="3734100" y="3306350"/>
            <a:ext cx="304800" cy="304800"/>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文本框 16"/>
          <p:cNvSpPr txBox="1"/>
          <p:nvPr/>
        </p:nvSpPr>
        <p:spPr>
          <a:xfrm>
            <a:off x="1716675" y="4001782"/>
            <a:ext cx="4339650" cy="369332"/>
          </a:xfrm>
          <a:prstGeom prst="rect">
            <a:avLst/>
          </a:prstGeom>
          <a:noFill/>
        </p:spPr>
        <p:txBody>
          <a:bodyPr wrap="none" rtlCol="0">
            <a:spAutoFit/>
          </a:bodyPr>
          <a:lstStyle/>
          <a:p>
            <a:r>
              <a:rPr lang="zh-CN" altLang="en-US" dirty="0" smtClean="0">
                <a:latin typeface="Microsoft YaHei" panose="020B0503020204020204" pitchFamily="34" charset="-122"/>
                <a:ea typeface="Microsoft YaHei" panose="020B0503020204020204" pitchFamily="34" charset="-122"/>
              </a:rPr>
              <a:t>未进行逻辑重排，两条序列的特征不相等</a:t>
            </a:r>
            <a:endParaRPr lang="en-US" dirty="0">
              <a:latin typeface="Microsoft YaHei" panose="020B0503020204020204" pitchFamily="34" charset="-122"/>
              <a:ea typeface="Microsoft YaHei" panose="020B0503020204020204" pitchFamily="34" charset="-122"/>
            </a:endParaRPr>
          </a:p>
        </p:txBody>
      </p:sp>
      <p:cxnSp>
        <p:nvCxnSpPr>
          <p:cNvPr id="18" name="直接箭头连接符 17"/>
          <p:cNvCxnSpPr/>
          <p:nvPr/>
        </p:nvCxnSpPr>
        <p:spPr>
          <a:xfrm>
            <a:off x="838200" y="5067351"/>
            <a:ext cx="6553200"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838200" y="5912901"/>
            <a:ext cx="6553200"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a:off x="2149200" y="4864078"/>
            <a:ext cx="3048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圆角矩形 20"/>
          <p:cNvSpPr/>
          <p:nvPr/>
        </p:nvSpPr>
        <p:spPr>
          <a:xfrm>
            <a:off x="4780800" y="4914951"/>
            <a:ext cx="13914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圆角矩形 21"/>
          <p:cNvSpPr/>
          <p:nvPr/>
        </p:nvSpPr>
        <p:spPr>
          <a:xfrm>
            <a:off x="4784400" y="5754118"/>
            <a:ext cx="1387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等腰三角形 22"/>
          <p:cNvSpPr/>
          <p:nvPr/>
        </p:nvSpPr>
        <p:spPr>
          <a:xfrm>
            <a:off x="2149200" y="5738301"/>
            <a:ext cx="3048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文本框 29"/>
          <p:cNvSpPr txBox="1"/>
          <p:nvPr/>
        </p:nvSpPr>
        <p:spPr>
          <a:xfrm>
            <a:off x="1522826" y="6379986"/>
            <a:ext cx="4801314" cy="369332"/>
          </a:xfrm>
          <a:prstGeom prst="rect">
            <a:avLst/>
          </a:prstGeom>
          <a:noFill/>
        </p:spPr>
        <p:txBody>
          <a:bodyPr wrap="none" rtlCol="0">
            <a:spAutoFit/>
          </a:bodyPr>
          <a:lstStyle/>
          <a:p>
            <a:r>
              <a:rPr lang="zh-CN" altLang="en-US" dirty="0">
                <a:latin typeface="Microsoft YaHei" panose="020B0503020204020204" pitchFamily="34" charset="-122"/>
                <a:ea typeface="Microsoft YaHei" panose="020B0503020204020204" pitchFamily="34" charset="-122"/>
              </a:rPr>
              <a:t>经过</a:t>
            </a:r>
            <a:r>
              <a:rPr lang="zh-CN" altLang="en-US" dirty="0" smtClean="0">
                <a:latin typeface="Microsoft YaHei" panose="020B0503020204020204" pitchFamily="34" charset="-122"/>
                <a:ea typeface="Microsoft YaHei" panose="020B0503020204020204" pitchFamily="34" charset="-122"/>
              </a:rPr>
              <a:t>逻辑重排之后，两条序列的特征完全一致</a:t>
            </a:r>
            <a:endParaRPr lang="en-US" dirty="0">
              <a:latin typeface="Microsoft YaHei" panose="020B0503020204020204" pitchFamily="34" charset="-122"/>
              <a:ea typeface="Microsoft YaHei" panose="020B0503020204020204" pitchFamily="34" charset="-122"/>
            </a:endParaRPr>
          </a:p>
        </p:txBody>
      </p:sp>
      <p:sp>
        <p:nvSpPr>
          <p:cNvPr id="31" name="文本框 30"/>
          <p:cNvSpPr txBox="1"/>
          <p:nvPr/>
        </p:nvSpPr>
        <p:spPr>
          <a:xfrm>
            <a:off x="7514843" y="2451101"/>
            <a:ext cx="849913" cy="307777"/>
          </a:xfrm>
          <a:prstGeom prst="rect">
            <a:avLst/>
          </a:prstGeom>
          <a:noFill/>
        </p:spPr>
        <p:txBody>
          <a:bodyPr wrap="none" rtlCol="0">
            <a:spAutoFit/>
          </a:bodyPr>
          <a:lstStyle/>
          <a:p>
            <a:r>
              <a:rPr lang="zh-CN" altLang="en-US" sz="1400" dirty="0" smtClean="0">
                <a:latin typeface="Microsoft YaHei" panose="020B0503020204020204" pitchFamily="34" charset="-122"/>
                <a:ea typeface="Microsoft YaHei" panose="020B0503020204020204" pitchFamily="34" charset="-122"/>
              </a:rPr>
              <a:t>基因组</a:t>
            </a:r>
            <a:r>
              <a:rPr lang="en-US" altLang="zh-CN" sz="1400" dirty="0" smtClean="0">
                <a:latin typeface="Microsoft YaHei" panose="020B0503020204020204" pitchFamily="34" charset="-122"/>
                <a:ea typeface="Microsoft YaHei" panose="020B0503020204020204" pitchFamily="34" charset="-122"/>
              </a:rPr>
              <a:t>A</a:t>
            </a:r>
            <a:endParaRPr lang="en-US" sz="1400" dirty="0">
              <a:latin typeface="Microsoft YaHei" panose="020B0503020204020204" pitchFamily="34" charset="-122"/>
              <a:ea typeface="Microsoft YaHei" panose="020B0503020204020204" pitchFamily="34" charset="-122"/>
            </a:endParaRPr>
          </a:p>
        </p:txBody>
      </p:sp>
      <p:sp>
        <p:nvSpPr>
          <p:cNvPr id="32" name="文本框 31"/>
          <p:cNvSpPr txBox="1"/>
          <p:nvPr/>
        </p:nvSpPr>
        <p:spPr>
          <a:xfrm>
            <a:off x="7522642" y="3263760"/>
            <a:ext cx="835485" cy="307777"/>
          </a:xfrm>
          <a:prstGeom prst="rect">
            <a:avLst/>
          </a:prstGeom>
          <a:noFill/>
        </p:spPr>
        <p:txBody>
          <a:bodyPr wrap="none" rtlCol="0">
            <a:spAutoFit/>
          </a:bodyPr>
          <a:lstStyle/>
          <a:p>
            <a:r>
              <a:rPr lang="zh-CN" altLang="en-US" sz="1400" dirty="0" smtClean="0">
                <a:latin typeface="Microsoft YaHei" panose="020B0503020204020204" pitchFamily="34" charset="-122"/>
                <a:ea typeface="Microsoft YaHei" panose="020B0503020204020204" pitchFamily="34" charset="-122"/>
              </a:rPr>
              <a:t>基因组</a:t>
            </a:r>
            <a:r>
              <a:rPr lang="en-US" altLang="zh-CN" sz="1400" dirty="0">
                <a:latin typeface="Microsoft YaHei" panose="020B0503020204020204" pitchFamily="34" charset="-122"/>
                <a:ea typeface="Microsoft YaHei" panose="020B0503020204020204" pitchFamily="34" charset="-122"/>
              </a:rPr>
              <a:t>B</a:t>
            </a:r>
            <a:endParaRPr lang="en-US" sz="1400" dirty="0">
              <a:latin typeface="Microsoft YaHei" panose="020B0503020204020204" pitchFamily="34" charset="-122"/>
              <a:ea typeface="Microsoft YaHei" panose="020B0503020204020204" pitchFamily="34" charset="-122"/>
            </a:endParaRPr>
          </a:p>
        </p:txBody>
      </p:sp>
      <p:sp>
        <p:nvSpPr>
          <p:cNvPr id="33" name="文本框 32"/>
          <p:cNvSpPr txBox="1"/>
          <p:nvPr/>
        </p:nvSpPr>
        <p:spPr>
          <a:xfrm>
            <a:off x="7516499" y="4922665"/>
            <a:ext cx="849913" cy="307777"/>
          </a:xfrm>
          <a:prstGeom prst="rect">
            <a:avLst/>
          </a:prstGeom>
          <a:noFill/>
        </p:spPr>
        <p:txBody>
          <a:bodyPr wrap="none" rtlCol="0">
            <a:spAutoFit/>
          </a:bodyPr>
          <a:lstStyle/>
          <a:p>
            <a:r>
              <a:rPr lang="zh-CN" altLang="en-US" sz="1400" dirty="0" smtClean="0">
                <a:latin typeface="Microsoft YaHei" panose="020B0503020204020204" pitchFamily="34" charset="-122"/>
                <a:ea typeface="Microsoft YaHei" panose="020B0503020204020204" pitchFamily="34" charset="-122"/>
              </a:rPr>
              <a:t>基因组</a:t>
            </a:r>
            <a:r>
              <a:rPr lang="en-US" altLang="zh-CN" sz="1400" dirty="0" smtClean="0">
                <a:latin typeface="Microsoft YaHei" panose="020B0503020204020204" pitchFamily="34" charset="-122"/>
                <a:ea typeface="Microsoft YaHei" panose="020B0503020204020204" pitchFamily="34" charset="-122"/>
              </a:rPr>
              <a:t>A</a:t>
            </a:r>
            <a:endParaRPr lang="en-US" sz="1400" dirty="0">
              <a:latin typeface="Microsoft YaHei" panose="020B0503020204020204" pitchFamily="34" charset="-122"/>
              <a:ea typeface="Microsoft YaHei" panose="020B0503020204020204" pitchFamily="34" charset="-122"/>
            </a:endParaRPr>
          </a:p>
        </p:txBody>
      </p:sp>
      <p:sp>
        <p:nvSpPr>
          <p:cNvPr id="34" name="文本框 33"/>
          <p:cNvSpPr txBox="1"/>
          <p:nvPr/>
        </p:nvSpPr>
        <p:spPr>
          <a:xfrm>
            <a:off x="7524298" y="5735324"/>
            <a:ext cx="835485" cy="307777"/>
          </a:xfrm>
          <a:prstGeom prst="rect">
            <a:avLst/>
          </a:prstGeom>
          <a:noFill/>
        </p:spPr>
        <p:txBody>
          <a:bodyPr wrap="none" rtlCol="0">
            <a:spAutoFit/>
          </a:bodyPr>
          <a:lstStyle/>
          <a:p>
            <a:r>
              <a:rPr lang="zh-CN" altLang="en-US" sz="1400" dirty="0" smtClean="0">
                <a:latin typeface="Microsoft YaHei" panose="020B0503020204020204" pitchFamily="34" charset="-122"/>
                <a:ea typeface="Microsoft YaHei" panose="020B0503020204020204" pitchFamily="34" charset="-122"/>
              </a:rPr>
              <a:t>基因组</a:t>
            </a:r>
            <a:r>
              <a:rPr lang="en-US" altLang="zh-CN" sz="1400" dirty="0">
                <a:latin typeface="Microsoft YaHei" panose="020B0503020204020204" pitchFamily="34" charset="-122"/>
                <a:ea typeface="Microsoft YaHei" panose="020B0503020204020204" pitchFamily="34" charset="-122"/>
              </a:rPr>
              <a:t>B</a:t>
            </a:r>
            <a:endParaRPr lang="en-US" sz="1400" dirty="0">
              <a:latin typeface="Microsoft YaHei" panose="020B0503020204020204" pitchFamily="34" charset="-122"/>
              <a:ea typeface="Microsoft YaHei" panose="020B0503020204020204" pitchFamily="34" charset="-122"/>
            </a:endParaRPr>
          </a:p>
        </p:txBody>
      </p:sp>
      <p:sp>
        <p:nvSpPr>
          <p:cNvPr id="35" name="等腰三角形 34"/>
          <p:cNvSpPr/>
          <p:nvPr/>
        </p:nvSpPr>
        <p:spPr>
          <a:xfrm>
            <a:off x="5242121" y="3292249"/>
            <a:ext cx="3048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等腰三角形 35"/>
          <p:cNvSpPr/>
          <p:nvPr/>
        </p:nvSpPr>
        <p:spPr>
          <a:xfrm>
            <a:off x="4753357" y="2414198"/>
            <a:ext cx="304800" cy="304800"/>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等腰三角形 38"/>
          <p:cNvSpPr/>
          <p:nvPr/>
        </p:nvSpPr>
        <p:spPr>
          <a:xfrm>
            <a:off x="3732259" y="4897765"/>
            <a:ext cx="304800" cy="304800"/>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等腰三角形 39"/>
          <p:cNvSpPr/>
          <p:nvPr/>
        </p:nvSpPr>
        <p:spPr>
          <a:xfrm>
            <a:off x="3730118" y="5754118"/>
            <a:ext cx="304800" cy="304800"/>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文本框 40"/>
          <p:cNvSpPr txBox="1"/>
          <p:nvPr/>
        </p:nvSpPr>
        <p:spPr>
          <a:xfrm>
            <a:off x="3194394" y="2723785"/>
            <a:ext cx="535724" cy="369332"/>
          </a:xfrm>
          <a:prstGeom prst="rect">
            <a:avLst/>
          </a:prstGeom>
          <a:noFill/>
        </p:spPr>
        <p:txBody>
          <a:bodyPr wrap="none" rtlCol="0">
            <a:spAutoFit/>
          </a:bodyPr>
          <a:lstStyle/>
          <a:p>
            <a:r>
              <a:rPr lang="en-US" dirty="0" smtClean="0"/>
              <a:t>100</a:t>
            </a:r>
            <a:endParaRPr lang="en-US" dirty="0"/>
          </a:p>
        </p:txBody>
      </p:sp>
      <p:sp>
        <p:nvSpPr>
          <p:cNvPr id="42" name="文本框 41"/>
          <p:cNvSpPr txBox="1"/>
          <p:nvPr/>
        </p:nvSpPr>
        <p:spPr>
          <a:xfrm>
            <a:off x="4637895" y="2708932"/>
            <a:ext cx="535724" cy="369332"/>
          </a:xfrm>
          <a:prstGeom prst="rect">
            <a:avLst/>
          </a:prstGeom>
          <a:noFill/>
        </p:spPr>
        <p:txBody>
          <a:bodyPr wrap="none" rtlCol="0">
            <a:spAutoFit/>
          </a:bodyPr>
          <a:lstStyle/>
          <a:p>
            <a:r>
              <a:rPr lang="en-US" dirty="0" smtClean="0"/>
              <a:t>120</a:t>
            </a:r>
            <a:endParaRPr lang="en-US" dirty="0"/>
          </a:p>
        </p:txBody>
      </p:sp>
      <p:sp>
        <p:nvSpPr>
          <p:cNvPr id="43" name="文本框 42"/>
          <p:cNvSpPr txBox="1"/>
          <p:nvPr/>
        </p:nvSpPr>
        <p:spPr>
          <a:xfrm>
            <a:off x="5486400" y="2708932"/>
            <a:ext cx="535724" cy="369332"/>
          </a:xfrm>
          <a:prstGeom prst="rect">
            <a:avLst/>
          </a:prstGeom>
          <a:noFill/>
        </p:spPr>
        <p:txBody>
          <a:bodyPr wrap="none" rtlCol="0">
            <a:spAutoFit/>
          </a:bodyPr>
          <a:lstStyle/>
          <a:p>
            <a:r>
              <a:rPr lang="en-US" dirty="0" smtClean="0"/>
              <a:t>135</a:t>
            </a:r>
            <a:endParaRPr lang="en-US" dirty="0"/>
          </a:p>
        </p:txBody>
      </p:sp>
      <p:sp>
        <p:nvSpPr>
          <p:cNvPr id="44" name="文本框 43"/>
          <p:cNvSpPr txBox="1"/>
          <p:nvPr/>
        </p:nvSpPr>
        <p:spPr>
          <a:xfrm>
            <a:off x="2783018" y="3581969"/>
            <a:ext cx="535724" cy="369332"/>
          </a:xfrm>
          <a:prstGeom prst="rect">
            <a:avLst/>
          </a:prstGeom>
          <a:noFill/>
        </p:spPr>
        <p:txBody>
          <a:bodyPr wrap="none" rtlCol="0">
            <a:spAutoFit/>
          </a:bodyPr>
          <a:lstStyle/>
          <a:p>
            <a:r>
              <a:rPr lang="en-US" dirty="0"/>
              <a:t>8</a:t>
            </a:r>
            <a:r>
              <a:rPr lang="en-US" dirty="0" smtClean="0"/>
              <a:t>00</a:t>
            </a:r>
            <a:endParaRPr lang="en-US" dirty="0"/>
          </a:p>
        </p:txBody>
      </p:sp>
      <p:sp>
        <p:nvSpPr>
          <p:cNvPr id="45" name="文本框 44"/>
          <p:cNvSpPr txBox="1"/>
          <p:nvPr/>
        </p:nvSpPr>
        <p:spPr>
          <a:xfrm>
            <a:off x="3614656" y="3581969"/>
            <a:ext cx="535724" cy="369332"/>
          </a:xfrm>
          <a:prstGeom prst="rect">
            <a:avLst/>
          </a:prstGeom>
          <a:noFill/>
        </p:spPr>
        <p:txBody>
          <a:bodyPr wrap="none" rtlCol="0">
            <a:spAutoFit/>
          </a:bodyPr>
          <a:lstStyle/>
          <a:p>
            <a:r>
              <a:rPr lang="en-US" dirty="0" smtClean="0"/>
              <a:t>815</a:t>
            </a:r>
            <a:endParaRPr lang="en-US" dirty="0"/>
          </a:p>
        </p:txBody>
      </p:sp>
      <p:sp>
        <p:nvSpPr>
          <p:cNvPr id="46" name="文本框 45"/>
          <p:cNvSpPr txBox="1"/>
          <p:nvPr/>
        </p:nvSpPr>
        <p:spPr>
          <a:xfrm>
            <a:off x="5126659" y="3552249"/>
            <a:ext cx="535724" cy="369332"/>
          </a:xfrm>
          <a:prstGeom prst="rect">
            <a:avLst/>
          </a:prstGeom>
          <a:noFill/>
        </p:spPr>
        <p:txBody>
          <a:bodyPr wrap="none" rtlCol="0">
            <a:spAutoFit/>
          </a:bodyPr>
          <a:lstStyle/>
          <a:p>
            <a:r>
              <a:rPr lang="en-US" dirty="0" smtClean="0"/>
              <a:t>825</a:t>
            </a:r>
            <a:endParaRPr lang="en-US" dirty="0"/>
          </a:p>
        </p:txBody>
      </p:sp>
      <p:sp>
        <p:nvSpPr>
          <p:cNvPr id="47" name="文本框 46"/>
          <p:cNvSpPr txBox="1"/>
          <p:nvPr/>
        </p:nvSpPr>
        <p:spPr>
          <a:xfrm>
            <a:off x="4637895" y="5180616"/>
            <a:ext cx="417102" cy="369332"/>
          </a:xfrm>
          <a:prstGeom prst="rect">
            <a:avLst/>
          </a:prstGeom>
          <a:noFill/>
        </p:spPr>
        <p:txBody>
          <a:bodyPr wrap="none" rtlCol="0">
            <a:spAutoFit/>
          </a:bodyPr>
          <a:lstStyle/>
          <a:p>
            <a:r>
              <a:rPr lang="en-US" dirty="0" smtClean="0"/>
              <a:t>+1</a:t>
            </a:r>
            <a:endParaRPr lang="en-US" dirty="0"/>
          </a:p>
        </p:txBody>
      </p:sp>
      <p:sp>
        <p:nvSpPr>
          <p:cNvPr id="48" name="文本框 47"/>
          <p:cNvSpPr txBox="1"/>
          <p:nvPr/>
        </p:nvSpPr>
        <p:spPr>
          <a:xfrm>
            <a:off x="3635476" y="5168707"/>
            <a:ext cx="489236" cy="369332"/>
          </a:xfrm>
          <a:prstGeom prst="rect">
            <a:avLst/>
          </a:prstGeom>
          <a:noFill/>
        </p:spPr>
        <p:txBody>
          <a:bodyPr wrap="none" rtlCol="0">
            <a:spAutoFit/>
          </a:bodyPr>
          <a:lstStyle/>
          <a:p>
            <a:r>
              <a:rPr lang="en-US" dirty="0" smtClean="0"/>
              <a:t>-15</a:t>
            </a:r>
            <a:endParaRPr lang="en-US" dirty="0"/>
          </a:p>
        </p:txBody>
      </p:sp>
      <p:sp>
        <p:nvSpPr>
          <p:cNvPr id="49" name="文本框 48"/>
          <p:cNvSpPr txBox="1"/>
          <p:nvPr/>
        </p:nvSpPr>
        <p:spPr>
          <a:xfrm>
            <a:off x="2045176" y="5120794"/>
            <a:ext cx="489236" cy="369332"/>
          </a:xfrm>
          <a:prstGeom prst="rect">
            <a:avLst/>
          </a:prstGeom>
          <a:noFill/>
        </p:spPr>
        <p:txBody>
          <a:bodyPr wrap="none" rtlCol="0">
            <a:spAutoFit/>
          </a:bodyPr>
          <a:lstStyle/>
          <a:p>
            <a:r>
              <a:rPr lang="en-US" dirty="0" smtClean="0"/>
              <a:t>-25</a:t>
            </a:r>
            <a:endParaRPr lang="en-US" dirty="0"/>
          </a:p>
        </p:txBody>
      </p:sp>
      <p:sp>
        <p:nvSpPr>
          <p:cNvPr id="50" name="文本框 49"/>
          <p:cNvSpPr txBox="1"/>
          <p:nvPr/>
        </p:nvSpPr>
        <p:spPr>
          <a:xfrm>
            <a:off x="2045176" y="6014427"/>
            <a:ext cx="489236" cy="369332"/>
          </a:xfrm>
          <a:prstGeom prst="rect">
            <a:avLst/>
          </a:prstGeom>
          <a:noFill/>
        </p:spPr>
        <p:txBody>
          <a:bodyPr wrap="none" rtlCol="0">
            <a:spAutoFit/>
          </a:bodyPr>
          <a:lstStyle/>
          <a:p>
            <a:r>
              <a:rPr lang="en-US" dirty="0" smtClean="0"/>
              <a:t>-25</a:t>
            </a:r>
            <a:endParaRPr lang="en-US" dirty="0"/>
          </a:p>
        </p:txBody>
      </p:sp>
      <p:sp>
        <p:nvSpPr>
          <p:cNvPr id="51" name="文本框 50"/>
          <p:cNvSpPr txBox="1"/>
          <p:nvPr/>
        </p:nvSpPr>
        <p:spPr>
          <a:xfrm>
            <a:off x="3614656" y="6033035"/>
            <a:ext cx="489236" cy="369332"/>
          </a:xfrm>
          <a:prstGeom prst="rect">
            <a:avLst/>
          </a:prstGeom>
          <a:noFill/>
        </p:spPr>
        <p:txBody>
          <a:bodyPr wrap="none" rtlCol="0">
            <a:spAutoFit/>
          </a:bodyPr>
          <a:lstStyle/>
          <a:p>
            <a:r>
              <a:rPr lang="en-US" dirty="0" smtClean="0"/>
              <a:t>-15</a:t>
            </a:r>
            <a:endParaRPr lang="en-US" dirty="0"/>
          </a:p>
        </p:txBody>
      </p:sp>
      <p:sp>
        <p:nvSpPr>
          <p:cNvPr id="52" name="文本框 51"/>
          <p:cNvSpPr txBox="1"/>
          <p:nvPr/>
        </p:nvSpPr>
        <p:spPr>
          <a:xfrm>
            <a:off x="4633701" y="5994703"/>
            <a:ext cx="417102" cy="369332"/>
          </a:xfrm>
          <a:prstGeom prst="rect">
            <a:avLst/>
          </a:prstGeom>
          <a:noFill/>
        </p:spPr>
        <p:txBody>
          <a:bodyPr wrap="none" rtlCol="0">
            <a:spAutoFit/>
          </a:bodyPr>
          <a:lstStyle/>
          <a:p>
            <a:r>
              <a:rPr lang="en-US" dirty="0" smtClean="0"/>
              <a:t>+1</a:t>
            </a:r>
            <a:endParaRPr lang="en-US" dirty="0"/>
          </a:p>
        </p:txBody>
      </p:sp>
    </p:spTree>
    <p:extLst>
      <p:ext uri="{BB962C8B-B14F-4D97-AF65-F5344CB8AC3E}">
        <p14:creationId xmlns:p14="http://schemas.microsoft.com/office/powerpoint/2010/main" val="1809190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字典编码</a:t>
            </a:r>
            <a:endParaRPr lang="en-US" dirty="0"/>
          </a:p>
        </p:txBody>
      </p:sp>
      <p:sp>
        <p:nvSpPr>
          <p:cNvPr id="3" name="内容占位符 2"/>
          <p:cNvSpPr>
            <a:spLocks noGrp="1"/>
          </p:cNvSpPr>
          <p:nvPr>
            <p:ph idx="1"/>
          </p:nvPr>
        </p:nvSpPr>
        <p:spPr/>
        <p:txBody>
          <a:bodyPr/>
          <a:lstStyle/>
          <a:p>
            <a:r>
              <a:rPr lang="zh-CN" altLang="en-US" dirty="0" smtClean="0"/>
              <a:t>进行字典编码的目的在于尽量的压缩特征序列的长度</a:t>
            </a:r>
            <a:endParaRPr lang="en-US" altLang="zh-CN" dirty="0" smtClean="0"/>
          </a:p>
          <a:p>
            <a:endParaRPr lang="en-US" altLang="zh-CN" dirty="0" smtClean="0"/>
          </a:p>
          <a:p>
            <a:r>
              <a:rPr lang="zh-CN" altLang="en-US" dirty="0" smtClean="0"/>
              <a:t>编码内容：</a:t>
            </a:r>
            <a:endParaRPr lang="en-US" altLang="zh-CN" dirty="0" smtClean="0"/>
          </a:p>
          <a:p>
            <a:r>
              <a:rPr lang="en-US" dirty="0" smtClean="0"/>
              <a:t>1. KEGG </a:t>
            </a:r>
            <a:r>
              <a:rPr lang="en-US" altLang="zh-CN" dirty="0" smtClean="0"/>
              <a:t>Pathway </a:t>
            </a:r>
            <a:r>
              <a:rPr lang="en-US" altLang="zh-CN" dirty="0" err="1" smtClean="0"/>
              <a:t>EntryID</a:t>
            </a:r>
            <a:endParaRPr lang="en-US" altLang="zh-CN" dirty="0" smtClean="0"/>
          </a:p>
          <a:p>
            <a:r>
              <a:rPr lang="en-US" dirty="0" smtClean="0"/>
              <a:t>2. </a:t>
            </a:r>
            <a:r>
              <a:rPr lang="en-US" altLang="zh-CN" dirty="0" smtClean="0"/>
              <a:t>Regprecise Motif Family Name</a:t>
            </a:r>
          </a:p>
          <a:p>
            <a:endParaRPr lang="en-US" dirty="0"/>
          </a:p>
        </p:txBody>
      </p:sp>
    </p:spTree>
    <p:extLst>
      <p:ext uri="{BB962C8B-B14F-4D97-AF65-F5344CB8AC3E}">
        <p14:creationId xmlns:p14="http://schemas.microsoft.com/office/powerpoint/2010/main" val="765183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箭头连接符 4"/>
          <p:cNvCxnSpPr/>
          <p:nvPr/>
        </p:nvCxnSpPr>
        <p:spPr>
          <a:xfrm>
            <a:off x="304800" y="1447800"/>
            <a:ext cx="8534400" cy="0"/>
          </a:xfrm>
          <a:prstGeom prst="straightConnector1">
            <a:avLst/>
          </a:prstGeom>
          <a:ln w="47625">
            <a:solidFill>
              <a:schemeClr val="tx2">
                <a:lumMod val="75000"/>
              </a:schemeClr>
            </a:solidFill>
            <a:tailEnd type="diamond"/>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57200" y="1295400"/>
            <a:ext cx="3124200" cy="3048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657600" y="1295400"/>
            <a:ext cx="1600200" cy="3048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334000" y="1295400"/>
            <a:ext cx="3276600" cy="3048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标注 9"/>
          <p:cNvSpPr/>
          <p:nvPr/>
        </p:nvSpPr>
        <p:spPr>
          <a:xfrm>
            <a:off x="447923" y="457200"/>
            <a:ext cx="2752477" cy="609600"/>
          </a:xfrm>
          <a:prstGeom prst="wedgeRectCallout">
            <a:avLst>
              <a:gd name="adj1" fmla="val -766"/>
              <a:gd name="adj2" fmla="val 78152"/>
            </a:avLst>
          </a:prstGeom>
          <a:solidFill>
            <a:schemeClr val="accent6">
              <a:lumMod val="7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Regulation Region</a:t>
            </a:r>
          </a:p>
          <a:p>
            <a:pPr algn="ctr"/>
            <a:r>
              <a:rPr lang="en-US" altLang="zh-CN" dirty="0" smtClean="0"/>
              <a:t>Order By Family</a:t>
            </a:r>
            <a:endParaRPr lang="zh-CN" altLang="en-US" dirty="0"/>
          </a:p>
        </p:txBody>
      </p:sp>
      <p:sp>
        <p:nvSpPr>
          <p:cNvPr id="11" name="矩形标注 10"/>
          <p:cNvSpPr/>
          <p:nvPr/>
        </p:nvSpPr>
        <p:spPr>
          <a:xfrm>
            <a:off x="3607904" y="228600"/>
            <a:ext cx="1726096" cy="838200"/>
          </a:xfrm>
          <a:prstGeom prst="wedgeRectCallout">
            <a:avLst>
              <a:gd name="adj1" fmla="val -766"/>
              <a:gd name="adj2" fmla="val 71893"/>
            </a:avLst>
          </a:prstGeom>
          <a:solidFill>
            <a:schemeClr val="bg1">
              <a:lumMod val="6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Non-Function/Other Function </a:t>
            </a:r>
          </a:p>
          <a:p>
            <a:pPr algn="ctr"/>
            <a:r>
              <a:rPr lang="en-US" altLang="zh-CN" sz="1200" dirty="0" smtClean="0"/>
              <a:t>Order By COG/Genome Position</a:t>
            </a:r>
            <a:endParaRPr lang="zh-CN" altLang="en-US" sz="1200" dirty="0"/>
          </a:p>
        </p:txBody>
      </p:sp>
      <p:sp>
        <p:nvSpPr>
          <p:cNvPr id="12" name="矩形标注 11"/>
          <p:cNvSpPr/>
          <p:nvPr/>
        </p:nvSpPr>
        <p:spPr>
          <a:xfrm>
            <a:off x="5486400" y="457200"/>
            <a:ext cx="3124200" cy="609600"/>
          </a:xfrm>
          <a:prstGeom prst="wedgeRectCallout">
            <a:avLst>
              <a:gd name="adj1" fmla="val -766"/>
              <a:gd name="adj2" fmla="val 78152"/>
            </a:avLst>
          </a:prstGeom>
          <a:solidFill>
            <a:schemeClr val="accent4">
              <a:lumMod val="7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KEGG Pathways</a:t>
            </a:r>
          </a:p>
          <a:p>
            <a:pPr algn="ctr"/>
            <a:r>
              <a:rPr lang="en-US" altLang="zh-CN" dirty="0" smtClean="0"/>
              <a:t>Order By KO</a:t>
            </a:r>
            <a:endParaRPr lang="zh-CN" altLang="en-US" dirty="0"/>
          </a:p>
        </p:txBody>
      </p:sp>
      <p:sp>
        <p:nvSpPr>
          <p:cNvPr id="13" name="TextBox 12"/>
          <p:cNvSpPr txBox="1"/>
          <p:nvPr/>
        </p:nvSpPr>
        <p:spPr>
          <a:xfrm>
            <a:off x="1613004" y="2982733"/>
            <a:ext cx="5181600" cy="369332"/>
          </a:xfrm>
          <a:prstGeom prst="rect">
            <a:avLst/>
          </a:prstGeom>
          <a:noFill/>
        </p:spPr>
        <p:txBody>
          <a:bodyPr wrap="square" rtlCol="0">
            <a:spAutoFit/>
          </a:bodyPr>
          <a:lstStyle/>
          <a:p>
            <a:r>
              <a:rPr lang="en-US" altLang="zh-CN" dirty="0"/>
              <a:t>[</a:t>
            </a:r>
            <a:r>
              <a:rPr lang="en-US" altLang="zh-CN" dirty="0" err="1"/>
              <a:t>GeneID</a:t>
            </a:r>
            <a:r>
              <a:rPr lang="en-US" altLang="zh-CN" dirty="0"/>
              <a:t>] </a:t>
            </a:r>
            <a:r>
              <a:rPr lang="en-US" altLang="zh-CN" dirty="0" smtClean="0"/>
              <a:t>ATG [COG] [KO] [Regulations] TGA</a:t>
            </a:r>
            <a:endParaRPr lang="zh-CN" altLang="en-US" dirty="0"/>
          </a:p>
        </p:txBody>
      </p:sp>
      <p:sp>
        <p:nvSpPr>
          <p:cNvPr id="25" name="右箭头 24"/>
          <p:cNvSpPr/>
          <p:nvPr/>
        </p:nvSpPr>
        <p:spPr>
          <a:xfrm>
            <a:off x="4094142" y="3405809"/>
            <a:ext cx="1176462" cy="228600"/>
          </a:xfrm>
          <a:prstGeom prst="rightArrow">
            <a:avLst>
              <a:gd name="adj1" fmla="val 50000"/>
              <a:gd name="adj2" fmla="val 11956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右箭头 25"/>
          <p:cNvSpPr/>
          <p:nvPr/>
        </p:nvSpPr>
        <p:spPr>
          <a:xfrm>
            <a:off x="1746354" y="3405809"/>
            <a:ext cx="800100" cy="228600"/>
          </a:xfrm>
          <a:prstGeom prst="rightArrow">
            <a:avLst>
              <a:gd name="adj1" fmla="val 50000"/>
              <a:gd name="adj2" fmla="val 11956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肘形连接符 27"/>
          <p:cNvCxnSpPr>
            <a:stCxn id="25" idx="3"/>
            <a:endCxn id="26" idx="2"/>
          </p:cNvCxnSpPr>
          <p:nvPr/>
        </p:nvCxnSpPr>
        <p:spPr>
          <a:xfrm flipH="1">
            <a:off x="2273128" y="3520109"/>
            <a:ext cx="2997476" cy="114300"/>
          </a:xfrm>
          <a:prstGeom prst="bentConnector4">
            <a:avLst>
              <a:gd name="adj1" fmla="val -7626"/>
              <a:gd name="adj2" fmla="val 300000"/>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72286" y="3995678"/>
            <a:ext cx="9071714" cy="2862322"/>
          </a:xfrm>
          <a:prstGeom prst="rect">
            <a:avLst/>
          </a:prstGeom>
          <a:noFill/>
        </p:spPr>
        <p:txBody>
          <a:bodyPr wrap="none" rtlCol="0">
            <a:spAutoFit/>
          </a:bodyPr>
          <a:lstStyle/>
          <a:p>
            <a:r>
              <a:rPr lang="zh-CN" altLang="en-US" dirty="0" smtClean="0">
                <a:latin typeface="Microsoft YaHei" panose="020B0503020204020204" pitchFamily="34" charset="-122"/>
                <a:ea typeface="Microsoft YaHei" panose="020B0503020204020204" pitchFamily="34" charset="-122"/>
              </a:rPr>
              <a:t>调控指纹特征序列的编码规则</a:t>
            </a:r>
            <a:endParaRPr lang="en-US" altLang="zh-CN" dirty="0" smtClean="0">
              <a:latin typeface="Microsoft YaHei" panose="020B0503020204020204" pitchFamily="34" charset="-122"/>
              <a:ea typeface="Microsoft YaHei" panose="020B0503020204020204" pitchFamily="34" charset="-122"/>
            </a:endParaRPr>
          </a:p>
          <a:p>
            <a:endParaRPr lang="en-US" altLang="zh-CN" dirty="0" smtClean="0">
              <a:latin typeface="Microsoft YaHei" panose="020B0503020204020204" pitchFamily="34" charset="-122"/>
              <a:ea typeface="Microsoft YaHei" panose="020B0503020204020204" pitchFamily="34" charset="-122"/>
            </a:endParaRPr>
          </a:p>
          <a:p>
            <a:pPr marL="800100" lvl="1" indent="-342900">
              <a:buAutoNum type="arabicPeriod"/>
            </a:pPr>
            <a:r>
              <a:rPr lang="zh-CN" altLang="en-US" dirty="0" smtClean="0">
                <a:latin typeface="Microsoft YaHei" panose="020B0503020204020204" pitchFamily="34" charset="-122"/>
                <a:ea typeface="Microsoft YaHei" panose="020B0503020204020204" pitchFamily="34" charset="-122"/>
              </a:rPr>
              <a:t>调控关系只能够从调控因子指向被调控的下游基因</a:t>
            </a:r>
            <a:endParaRPr lang="en-US" altLang="zh-CN" dirty="0" smtClean="0">
              <a:latin typeface="Microsoft YaHei" panose="020B0503020204020204" pitchFamily="34" charset="-122"/>
              <a:ea typeface="Microsoft YaHei" panose="020B0503020204020204" pitchFamily="34" charset="-122"/>
            </a:endParaRPr>
          </a:p>
          <a:p>
            <a:pPr marL="800100" lvl="1" indent="-342900">
              <a:buAutoNum type="arabicPeriod"/>
            </a:pPr>
            <a:r>
              <a:rPr lang="zh-CN" altLang="en-US" dirty="0" smtClean="0">
                <a:latin typeface="Microsoft YaHei" panose="020B0503020204020204" pitchFamily="34" charset="-122"/>
                <a:ea typeface="Microsoft YaHei" panose="020B0503020204020204" pitchFamily="34" charset="-122"/>
              </a:rPr>
              <a:t>由于基因</a:t>
            </a:r>
            <a:r>
              <a:rPr lang="en-US" altLang="zh-CN" dirty="0" smtClean="0">
                <a:latin typeface="Microsoft YaHei" panose="020B0503020204020204" pitchFamily="34" charset="-122"/>
                <a:ea typeface="Microsoft YaHei" panose="020B0503020204020204" pitchFamily="34" charset="-122"/>
              </a:rPr>
              <a:t>Cluster</a:t>
            </a:r>
            <a:r>
              <a:rPr lang="zh-CN" altLang="en-US" dirty="0" smtClean="0">
                <a:latin typeface="Microsoft YaHei" panose="020B0503020204020204" pitchFamily="34" charset="-122"/>
                <a:ea typeface="Microsoft YaHei" panose="020B0503020204020204" pitchFamily="34" charset="-122"/>
              </a:rPr>
              <a:t>可能在不同的基因组之间位置顺序会不一致的，所以基因之间</a:t>
            </a:r>
            <a:endParaRPr lang="en-US" altLang="zh-CN" dirty="0" smtClean="0">
              <a:latin typeface="Microsoft YaHei" panose="020B0503020204020204" pitchFamily="34" charset="-122"/>
              <a:ea typeface="Microsoft YaHei" panose="020B0503020204020204" pitchFamily="34" charset="-122"/>
            </a:endParaRPr>
          </a:p>
          <a:p>
            <a:pPr lvl="1"/>
            <a:r>
              <a:rPr lang="zh-CN" altLang="en-US" dirty="0" smtClean="0">
                <a:latin typeface="Microsoft YaHei" panose="020B0503020204020204" pitchFamily="34" charset="-122"/>
                <a:ea typeface="Microsoft YaHei" panose="020B0503020204020204" pitchFamily="34" charset="-122"/>
              </a:rPr>
              <a:t>的排布顺序为：</a:t>
            </a:r>
            <a:endParaRPr lang="en-US" altLang="zh-CN" dirty="0" smtClean="0">
              <a:latin typeface="Microsoft YaHei" panose="020B0503020204020204" pitchFamily="34" charset="-122"/>
              <a:ea typeface="Microsoft YaHei" panose="020B0503020204020204" pitchFamily="34" charset="-122"/>
            </a:endParaRPr>
          </a:p>
          <a:p>
            <a:pPr lvl="1"/>
            <a:r>
              <a:rPr lang="zh-CN" altLang="en-US" dirty="0" smtClean="0">
                <a:latin typeface="Microsoft YaHei" panose="020B0503020204020204" pitchFamily="34" charset="-122"/>
                <a:ea typeface="Microsoft YaHei" panose="020B0503020204020204" pitchFamily="34" charset="-122"/>
              </a:rPr>
              <a:t>调控因子：按照基因家族的首字母顺序排序</a:t>
            </a:r>
            <a:endParaRPr lang="en-US" altLang="zh-CN" dirty="0" smtClean="0">
              <a:latin typeface="Microsoft YaHei" panose="020B0503020204020204" pitchFamily="34" charset="-122"/>
              <a:ea typeface="Microsoft YaHei" panose="020B0503020204020204" pitchFamily="34" charset="-122"/>
            </a:endParaRPr>
          </a:p>
          <a:p>
            <a:pPr lvl="1"/>
            <a:r>
              <a:rPr lang="zh-CN" altLang="en-US" dirty="0" smtClean="0">
                <a:latin typeface="Microsoft YaHei" panose="020B0503020204020204" pitchFamily="34" charset="-122"/>
                <a:ea typeface="Microsoft YaHei" panose="020B0503020204020204" pitchFamily="34" charset="-122"/>
              </a:rPr>
              <a:t>没有注释出功能的基因：按照所注释出来的</a:t>
            </a:r>
            <a:r>
              <a:rPr lang="en-US" altLang="zh-CN" dirty="0" smtClean="0">
                <a:latin typeface="Microsoft YaHei" panose="020B0503020204020204" pitchFamily="34" charset="-122"/>
                <a:ea typeface="Microsoft YaHei" panose="020B0503020204020204" pitchFamily="34" charset="-122"/>
              </a:rPr>
              <a:t>COG</a:t>
            </a:r>
            <a:r>
              <a:rPr lang="zh-CN" altLang="en-US" dirty="0" smtClean="0">
                <a:latin typeface="Microsoft YaHei" panose="020B0503020204020204" pitchFamily="34" charset="-122"/>
                <a:ea typeface="Microsoft YaHei" panose="020B0503020204020204" pitchFamily="34" charset="-122"/>
              </a:rPr>
              <a:t>顺序排布</a:t>
            </a:r>
            <a:endParaRPr lang="en-US" altLang="zh-CN" dirty="0" smtClean="0">
              <a:latin typeface="Microsoft YaHei" panose="020B0503020204020204" pitchFamily="34" charset="-122"/>
              <a:ea typeface="Microsoft YaHei" panose="020B0503020204020204" pitchFamily="34" charset="-122"/>
            </a:endParaRPr>
          </a:p>
          <a:p>
            <a:pPr lvl="1"/>
            <a:r>
              <a:rPr lang="zh-CN" altLang="en-US" dirty="0" smtClean="0">
                <a:latin typeface="Microsoft YaHei" panose="020B0503020204020204" pitchFamily="34" charset="-122"/>
                <a:ea typeface="Microsoft YaHei" panose="020B0503020204020204" pitchFamily="34" charset="-122"/>
              </a:rPr>
              <a:t>能够在</a:t>
            </a:r>
            <a:r>
              <a:rPr lang="en-US" altLang="zh-CN" dirty="0" smtClean="0">
                <a:latin typeface="Microsoft YaHei" panose="020B0503020204020204" pitchFamily="34" charset="-122"/>
                <a:ea typeface="Microsoft YaHei" panose="020B0503020204020204" pitchFamily="34" charset="-122"/>
              </a:rPr>
              <a:t>KEGG Pathway</a:t>
            </a:r>
            <a:r>
              <a:rPr lang="zh-CN" altLang="en-US" dirty="0" smtClean="0">
                <a:latin typeface="Microsoft YaHei" panose="020B0503020204020204" pitchFamily="34" charset="-122"/>
                <a:ea typeface="Microsoft YaHei" panose="020B0503020204020204" pitchFamily="34" charset="-122"/>
              </a:rPr>
              <a:t>之中被注释出来的基因：按照</a:t>
            </a:r>
            <a:r>
              <a:rPr lang="en-US" altLang="zh-CN" dirty="0" smtClean="0">
                <a:latin typeface="Microsoft YaHei" panose="020B0503020204020204" pitchFamily="34" charset="-122"/>
                <a:ea typeface="Microsoft YaHei" panose="020B0503020204020204" pitchFamily="34" charset="-122"/>
              </a:rPr>
              <a:t>KO</a:t>
            </a:r>
            <a:r>
              <a:rPr lang="zh-CN" altLang="en-US" dirty="0" smtClean="0">
                <a:latin typeface="Microsoft YaHei" panose="020B0503020204020204" pitchFamily="34" charset="-122"/>
                <a:ea typeface="Microsoft YaHei" panose="020B0503020204020204" pitchFamily="34" charset="-122"/>
              </a:rPr>
              <a:t>进行排序</a:t>
            </a:r>
            <a:endParaRPr lang="en-US" altLang="zh-CN" dirty="0" smtClean="0">
              <a:latin typeface="Microsoft YaHei" panose="020B0503020204020204" pitchFamily="34" charset="-122"/>
              <a:ea typeface="Microsoft YaHei" panose="020B0503020204020204" pitchFamily="34" charset="-122"/>
            </a:endParaRPr>
          </a:p>
          <a:p>
            <a:pPr marL="800100" lvl="1" indent="-342900">
              <a:buAutoNum type="arabicPeriod" startAt="3"/>
            </a:pPr>
            <a:r>
              <a:rPr lang="zh-CN" altLang="en-US" dirty="0" smtClean="0">
                <a:latin typeface="Microsoft YaHei" panose="020B0503020204020204" pitchFamily="34" charset="-122"/>
                <a:ea typeface="Microsoft YaHei" panose="020B0503020204020204" pitchFamily="34" charset="-122"/>
              </a:rPr>
              <a:t>为了在不同的基因组之间进行相互比对，要求在调控网络之中的基因节点的编号</a:t>
            </a:r>
            <a:endParaRPr lang="en-US" altLang="zh-CN" dirty="0" smtClean="0">
              <a:latin typeface="Microsoft YaHei" panose="020B0503020204020204" pitchFamily="34" charset="-122"/>
              <a:ea typeface="Microsoft YaHei" panose="020B0503020204020204" pitchFamily="34" charset="-122"/>
            </a:endParaRPr>
          </a:p>
          <a:p>
            <a:r>
              <a:rPr lang="zh-CN" altLang="en-US" dirty="0" smtClean="0">
                <a:latin typeface="Microsoft YaHei" panose="020B0503020204020204" pitchFamily="34" charset="-122"/>
                <a:ea typeface="Microsoft YaHei" panose="020B0503020204020204" pitchFamily="34" charset="-122"/>
              </a:rPr>
              <a:t>必须要一致的规则</a:t>
            </a:r>
            <a:endParaRPr lang="en-US" altLang="zh-CN" dirty="0" smtClean="0">
              <a:latin typeface="Microsoft YaHei" panose="020B0503020204020204" pitchFamily="34" charset="-122"/>
              <a:ea typeface="Microsoft YaHei" panose="020B0503020204020204" pitchFamily="34" charset="-122"/>
            </a:endParaRPr>
          </a:p>
        </p:txBody>
      </p:sp>
      <p:cxnSp>
        <p:nvCxnSpPr>
          <p:cNvPr id="4" name="直接连接符 3"/>
          <p:cNvCxnSpPr/>
          <p:nvPr/>
        </p:nvCxnSpPr>
        <p:spPr>
          <a:xfrm>
            <a:off x="4094142" y="2206679"/>
            <a:ext cx="118110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47923" y="1600200"/>
            <a:ext cx="3590677" cy="606479"/>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5334000" y="1524001"/>
            <a:ext cx="3505200" cy="682678"/>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03804" y="1883912"/>
            <a:ext cx="902811" cy="307777"/>
          </a:xfrm>
          <a:prstGeom prst="rect">
            <a:avLst/>
          </a:prstGeom>
          <a:noFill/>
        </p:spPr>
        <p:txBody>
          <a:bodyPr wrap="none" rtlCol="0">
            <a:spAutoFit/>
          </a:bodyPr>
          <a:lstStyle/>
          <a:p>
            <a:r>
              <a:rPr lang="zh-CN" altLang="en-US" sz="1400" dirty="0" smtClean="0">
                <a:latin typeface="微软雅黑" panose="020B0503020204020204" pitchFamily="34" charset="-122"/>
                <a:ea typeface="微软雅黑" panose="020B0503020204020204" pitchFamily="34" charset="-122"/>
              </a:rPr>
              <a:t>调控缩影</a:t>
            </a:r>
            <a:endParaRPr lang="zh-CN" altLang="en-US" sz="1400" dirty="0">
              <a:latin typeface="微软雅黑" panose="020B0503020204020204" pitchFamily="34" charset="-122"/>
              <a:ea typeface="微软雅黑" panose="020B0503020204020204" pitchFamily="34" charset="-122"/>
            </a:endParaRPr>
          </a:p>
        </p:txBody>
      </p:sp>
      <p:cxnSp>
        <p:nvCxnSpPr>
          <p:cNvPr id="27" name="直接连接符 26"/>
          <p:cNvCxnSpPr/>
          <p:nvPr/>
        </p:nvCxnSpPr>
        <p:spPr>
          <a:xfrm>
            <a:off x="457200" y="1781331"/>
            <a:ext cx="45720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1689204" y="3352065"/>
            <a:ext cx="4025796" cy="1235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457200" y="1828800"/>
            <a:ext cx="1178625" cy="1523265"/>
          </a:xfrm>
          <a:prstGeom prst="line">
            <a:avLst/>
          </a:prstGeom>
          <a:ln w="22225">
            <a:solidFill>
              <a:schemeClr val="accent5">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914400" y="1828800"/>
            <a:ext cx="4800600" cy="1523265"/>
          </a:xfrm>
          <a:prstGeom prst="line">
            <a:avLst/>
          </a:prstGeom>
          <a:ln w="22225">
            <a:solidFill>
              <a:schemeClr val="accent5">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V="1">
            <a:off x="4089504" y="2305987"/>
            <a:ext cx="0" cy="97041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V="1">
            <a:off x="5249993" y="2305987"/>
            <a:ext cx="0" cy="97041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70064" y="2191688"/>
            <a:ext cx="1261884" cy="307777"/>
          </a:xfrm>
          <a:prstGeom prst="rect">
            <a:avLst/>
          </a:prstGeom>
          <a:noFill/>
        </p:spPr>
        <p:txBody>
          <a:bodyPr wrap="none" rtlCol="0">
            <a:spAutoFit/>
          </a:bodyPr>
          <a:lstStyle/>
          <a:p>
            <a:r>
              <a:rPr lang="zh-CN" altLang="en-US" sz="1400" dirty="0" smtClean="0">
                <a:latin typeface="微软雅黑" panose="020B0503020204020204" pitchFamily="34" charset="-122"/>
                <a:ea typeface="微软雅黑" panose="020B0503020204020204" pitchFamily="34" charset="-122"/>
              </a:rPr>
              <a:t>调控节点缩影</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43376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dirty="0"/>
          </a:p>
        </p:txBody>
      </p:sp>
      <p:sp>
        <p:nvSpPr>
          <p:cNvPr id="3" name="内容占位符 2"/>
          <p:cNvSpPr>
            <a:spLocks noGrp="1"/>
          </p:cNvSpPr>
          <p:nvPr>
            <p:ph idx="1"/>
          </p:nvPr>
        </p:nvSpPr>
        <p:spPr/>
        <p:txBody>
          <a:bodyPr/>
          <a:lstStyle/>
          <a:p>
            <a:r>
              <a:rPr lang="zh-CN" altLang="en-US" dirty="0" smtClean="0"/>
              <a:t>将二维的网络降维为</a:t>
            </a:r>
            <a:r>
              <a:rPr lang="en-US" altLang="zh-CN" dirty="0" smtClean="0"/>
              <a:t>1</a:t>
            </a:r>
            <a:r>
              <a:rPr lang="zh-CN" altLang="en-US" dirty="0" smtClean="0"/>
              <a:t>维的序列数据，可以很方便的使用</a:t>
            </a:r>
            <a:r>
              <a:rPr lang="en-US" altLang="zh-CN" dirty="0" err="1" smtClean="0"/>
              <a:t>blastn</a:t>
            </a:r>
            <a:r>
              <a:rPr lang="zh-CN" altLang="en-US" dirty="0" smtClean="0"/>
              <a:t>来进行基因组之间的调控网络，代谢途径网络，蛋白质互作网络之间的差异性</a:t>
            </a:r>
            <a:endParaRPr lang="en-US" dirty="0"/>
          </a:p>
        </p:txBody>
      </p:sp>
    </p:spTree>
    <p:extLst>
      <p:ext uri="{BB962C8B-B14F-4D97-AF65-F5344CB8AC3E}">
        <p14:creationId xmlns:p14="http://schemas.microsoft.com/office/powerpoint/2010/main" val="2008114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现有的基因组序列特征描述</a:t>
            </a:r>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val="2199726503"/>
              </p:ext>
            </p:extLst>
          </p:nvPr>
        </p:nvGraphicFramePr>
        <p:xfrm>
          <a:off x="228600" y="914400"/>
          <a:ext cx="8686800" cy="4693920"/>
        </p:xfrm>
        <a:graphic>
          <a:graphicData uri="http://schemas.openxmlformats.org/drawingml/2006/table">
            <a:tbl>
              <a:tblPr firstRow="1" bandRow="1">
                <a:tableStyleId>{5C22544A-7EE6-4342-B048-85BDC9FD1C3A}</a:tableStyleId>
              </a:tblPr>
              <a:tblGrid>
                <a:gridCol w="2057400"/>
                <a:gridCol w="2133600"/>
                <a:gridCol w="4495800"/>
              </a:tblGrid>
              <a:tr h="409311">
                <a:tc>
                  <a:txBody>
                    <a:bodyPr/>
                    <a:lstStyle/>
                    <a:p>
                      <a:r>
                        <a:rPr lang="zh-CN" altLang="en-US" dirty="0" smtClean="0">
                          <a:latin typeface="Microsoft YaHei" panose="020B0503020204020204" pitchFamily="34" charset="-122"/>
                          <a:ea typeface="Microsoft YaHei" panose="020B0503020204020204" pitchFamily="34" charset="-122"/>
                        </a:rPr>
                        <a:t>特征名称</a:t>
                      </a:r>
                      <a:endParaRPr lang="en-US" dirty="0">
                        <a:latin typeface="Microsoft YaHei" panose="020B0503020204020204" pitchFamily="34" charset="-122"/>
                        <a:ea typeface="Microsoft YaHei" panose="020B0503020204020204" pitchFamily="34" charset="-122"/>
                      </a:endParaRPr>
                    </a:p>
                  </a:txBody>
                  <a:tcPr/>
                </a:tc>
                <a:tc>
                  <a:txBody>
                    <a:bodyPr/>
                    <a:lstStyle/>
                    <a:p>
                      <a:r>
                        <a:rPr lang="zh-CN" altLang="en-US" dirty="0" smtClean="0">
                          <a:latin typeface="Microsoft YaHei" panose="020B0503020204020204" pitchFamily="34" charset="-122"/>
                          <a:ea typeface="Microsoft YaHei" panose="020B0503020204020204" pitchFamily="34" charset="-122"/>
                        </a:rPr>
                        <a:t>描述</a:t>
                      </a:r>
                      <a:endParaRPr lang="en-US" dirty="0">
                        <a:latin typeface="Microsoft YaHei" panose="020B0503020204020204" pitchFamily="34" charset="-122"/>
                        <a:ea typeface="Microsoft YaHei" panose="020B0503020204020204" pitchFamily="34" charset="-122"/>
                      </a:endParaRPr>
                    </a:p>
                  </a:txBody>
                  <a:tcPr/>
                </a:tc>
                <a:tc>
                  <a:txBody>
                    <a:bodyPr/>
                    <a:lstStyle/>
                    <a:p>
                      <a:r>
                        <a:rPr lang="zh-CN" altLang="en-US" dirty="0" smtClean="0">
                          <a:latin typeface="Microsoft YaHei" panose="020B0503020204020204" pitchFamily="34" charset="-122"/>
                          <a:ea typeface="Microsoft YaHei" panose="020B0503020204020204" pitchFamily="34" charset="-122"/>
                        </a:rPr>
                        <a:t>参考文献</a:t>
                      </a:r>
                      <a:endParaRPr lang="en-US" dirty="0">
                        <a:latin typeface="Microsoft YaHei" panose="020B0503020204020204" pitchFamily="34" charset="-122"/>
                        <a:ea typeface="Microsoft YaHei" panose="020B0503020204020204" pitchFamily="34" charset="-122"/>
                      </a:endParaRPr>
                    </a:p>
                  </a:txBody>
                  <a:tcPr/>
                </a:tc>
              </a:tr>
              <a:tr h="1009259">
                <a:tc>
                  <a:txBody>
                    <a:bodyPr/>
                    <a:lstStyle/>
                    <a:p>
                      <a:r>
                        <a:rPr lang="en-US" dirty="0" smtClean="0">
                          <a:latin typeface="Microsoft YaHei" panose="020B0503020204020204" pitchFamily="34" charset="-122"/>
                          <a:ea typeface="Microsoft YaHei" panose="020B0503020204020204" pitchFamily="34" charset="-122"/>
                        </a:rPr>
                        <a:t>GC C</a:t>
                      </a:r>
                      <a:r>
                        <a:rPr lang="en-US" altLang="zh-CN" dirty="0" smtClean="0">
                          <a:latin typeface="Microsoft YaHei" panose="020B0503020204020204" pitchFamily="34" charset="-122"/>
                          <a:ea typeface="Microsoft YaHei" panose="020B0503020204020204" pitchFamily="34" charset="-122"/>
                        </a:rPr>
                        <a:t>ontent/GC Skew</a:t>
                      </a:r>
                      <a:endParaRPr lang="en-US" dirty="0">
                        <a:latin typeface="Microsoft YaHei" panose="020B0503020204020204" pitchFamily="34" charset="-122"/>
                        <a:ea typeface="Microsoft YaHei" panose="020B0503020204020204" pitchFamily="34" charset="-122"/>
                      </a:endParaRPr>
                    </a:p>
                  </a:txBody>
                  <a:tcPr/>
                </a:tc>
                <a:tc>
                  <a:txBody>
                    <a:bodyPr/>
                    <a:lstStyle/>
                    <a:p>
                      <a:r>
                        <a:rPr lang="zh-CN" altLang="en-US" dirty="0" smtClean="0">
                          <a:latin typeface="Microsoft YaHei" panose="020B0503020204020204" pitchFamily="34" charset="-122"/>
                          <a:ea typeface="Microsoft YaHei" panose="020B0503020204020204" pitchFamily="34" charset="-122"/>
                        </a:rPr>
                        <a:t>利用组成上的计算差异来显示可能的编码区域以及一些功能性位点</a:t>
                      </a:r>
                      <a:endParaRPr lang="en-US" dirty="0">
                        <a:latin typeface="Microsoft YaHei" panose="020B0503020204020204" pitchFamily="34" charset="-122"/>
                        <a:ea typeface="Microsoft YaHei" panose="020B0503020204020204" pitchFamily="34" charset="-122"/>
                      </a:endParaRPr>
                    </a:p>
                  </a:txBody>
                  <a:tcPr/>
                </a:tc>
                <a:tc>
                  <a:txBody>
                    <a:bodyPr/>
                    <a:lstStyle/>
                    <a:p>
                      <a:r>
                        <a:rPr lang="en-US" sz="1800" kern="1200" dirty="0" err="1" smtClean="0">
                          <a:solidFill>
                            <a:schemeClr val="dk1"/>
                          </a:solidFill>
                          <a:latin typeface="+mn-lt"/>
                          <a:ea typeface="+mn-ea"/>
                          <a:cs typeface="+mn-cs"/>
                        </a:rPr>
                        <a:t>Vinogradov</a:t>
                      </a:r>
                      <a:r>
                        <a:rPr lang="en-US" sz="1800" kern="1200" dirty="0" smtClean="0">
                          <a:solidFill>
                            <a:schemeClr val="dk1"/>
                          </a:solidFill>
                          <a:latin typeface="+mn-lt"/>
                          <a:ea typeface="+mn-ea"/>
                          <a:cs typeface="+mn-cs"/>
                        </a:rPr>
                        <a:t>, A. E. (1994). "Measurement by flow </a:t>
                      </a:r>
                      <a:r>
                        <a:rPr lang="en-US" sz="1800" kern="1200" dirty="0" err="1" smtClean="0">
                          <a:solidFill>
                            <a:schemeClr val="dk1"/>
                          </a:solidFill>
                          <a:latin typeface="+mn-lt"/>
                          <a:ea typeface="+mn-ea"/>
                          <a:cs typeface="+mn-cs"/>
                        </a:rPr>
                        <a:t>cytometry</a:t>
                      </a:r>
                      <a:r>
                        <a:rPr lang="en-US" sz="1800" kern="1200" dirty="0" smtClean="0">
                          <a:solidFill>
                            <a:schemeClr val="dk1"/>
                          </a:solidFill>
                          <a:latin typeface="+mn-lt"/>
                          <a:ea typeface="+mn-ea"/>
                          <a:cs typeface="+mn-cs"/>
                        </a:rPr>
                        <a:t> of genomic AT/GC ratio and genome size." </a:t>
                      </a:r>
                      <a:r>
                        <a:rPr lang="en-US" sz="1800" u="sng" kern="1200" dirty="0" err="1" smtClean="0">
                          <a:solidFill>
                            <a:schemeClr val="dk1"/>
                          </a:solidFill>
                          <a:latin typeface="+mn-lt"/>
                          <a:ea typeface="+mn-ea"/>
                          <a:cs typeface="+mn-cs"/>
                        </a:rPr>
                        <a:t>Cytometry</a:t>
                      </a:r>
                      <a:r>
                        <a:rPr lang="en-US" sz="1800" u="sng" kern="1200" dirty="0" smtClean="0">
                          <a:solidFill>
                            <a:schemeClr val="dk1"/>
                          </a:solidFill>
                          <a:latin typeface="+mn-lt"/>
                          <a:ea typeface="+mn-ea"/>
                          <a:cs typeface="+mn-cs"/>
                        </a:rPr>
                        <a:t> </a:t>
                      </a:r>
                      <a:r>
                        <a:rPr lang="en-US" sz="1800" b="1" u="sng" kern="1200" dirty="0" smtClean="0">
                          <a:solidFill>
                            <a:schemeClr val="dk1"/>
                          </a:solidFill>
                          <a:latin typeface="+mn-lt"/>
                          <a:ea typeface="+mn-ea"/>
                          <a:cs typeface="+mn-cs"/>
                        </a:rPr>
                        <a:t>16(1): 34-40.</a:t>
                      </a:r>
                    </a:p>
                    <a:p>
                      <a:endParaRPr lang="en-US" sz="1800" b="0" u="none" kern="1200" dirty="0">
                        <a:solidFill>
                          <a:schemeClr val="dk1"/>
                        </a:solidFill>
                        <a:latin typeface="Microsoft YaHei" panose="020B0503020204020204" pitchFamily="34" charset="-122"/>
                        <a:ea typeface="Microsoft YaHei" panose="020B0503020204020204" pitchFamily="34" charset="-122"/>
                        <a:cs typeface="+mn-cs"/>
                      </a:endParaRPr>
                    </a:p>
                    <a:p>
                      <a:r>
                        <a:rPr lang="en-US" sz="1800" kern="1200" dirty="0" err="1" smtClean="0">
                          <a:solidFill>
                            <a:schemeClr val="dk1"/>
                          </a:solidFill>
                          <a:latin typeface="+mn-lt"/>
                          <a:ea typeface="+mn-ea"/>
                          <a:cs typeface="+mn-cs"/>
                        </a:rPr>
                        <a:t>Lobry</a:t>
                      </a:r>
                      <a:r>
                        <a:rPr lang="en-US" sz="1800" kern="1200" dirty="0" smtClean="0">
                          <a:solidFill>
                            <a:schemeClr val="dk1"/>
                          </a:solidFill>
                          <a:latin typeface="+mn-lt"/>
                          <a:ea typeface="+mn-ea"/>
                          <a:cs typeface="+mn-cs"/>
                        </a:rPr>
                        <a:t>, J. R. (1996). "Asymmetric substitution patterns in the two DNA strands of bacteria." </a:t>
                      </a:r>
                      <a:r>
                        <a:rPr lang="en-US" sz="1800" u="sng" kern="1200" dirty="0" err="1" smtClean="0">
                          <a:solidFill>
                            <a:schemeClr val="dk1"/>
                          </a:solidFill>
                          <a:latin typeface="+mn-lt"/>
                          <a:ea typeface="+mn-ea"/>
                          <a:cs typeface="+mn-cs"/>
                        </a:rPr>
                        <a:t>Mol</a:t>
                      </a:r>
                      <a:r>
                        <a:rPr lang="en-US" sz="1800" u="sng" kern="1200" dirty="0" smtClean="0">
                          <a:solidFill>
                            <a:schemeClr val="dk1"/>
                          </a:solidFill>
                          <a:latin typeface="+mn-lt"/>
                          <a:ea typeface="+mn-ea"/>
                          <a:cs typeface="+mn-cs"/>
                        </a:rPr>
                        <a:t> </a:t>
                      </a:r>
                      <a:r>
                        <a:rPr lang="en-US" sz="1800" u="sng" kern="1200" dirty="0" err="1" smtClean="0">
                          <a:solidFill>
                            <a:schemeClr val="dk1"/>
                          </a:solidFill>
                          <a:latin typeface="+mn-lt"/>
                          <a:ea typeface="+mn-ea"/>
                          <a:cs typeface="+mn-cs"/>
                        </a:rPr>
                        <a:t>Biol</a:t>
                      </a:r>
                      <a:r>
                        <a:rPr lang="en-US" sz="1800" u="sng" kern="1200" dirty="0" smtClean="0">
                          <a:solidFill>
                            <a:schemeClr val="dk1"/>
                          </a:solidFill>
                          <a:latin typeface="+mn-lt"/>
                          <a:ea typeface="+mn-ea"/>
                          <a:cs typeface="+mn-cs"/>
                        </a:rPr>
                        <a:t> </a:t>
                      </a:r>
                      <a:r>
                        <a:rPr lang="en-US" sz="1800" u="sng" kern="1200" dirty="0" err="1" smtClean="0">
                          <a:solidFill>
                            <a:schemeClr val="dk1"/>
                          </a:solidFill>
                          <a:latin typeface="+mn-lt"/>
                          <a:ea typeface="+mn-ea"/>
                          <a:cs typeface="+mn-cs"/>
                        </a:rPr>
                        <a:t>Evol</a:t>
                      </a:r>
                      <a:r>
                        <a:rPr lang="en-US" sz="1800" u="sng" kern="1200" dirty="0" smtClean="0">
                          <a:solidFill>
                            <a:schemeClr val="dk1"/>
                          </a:solidFill>
                          <a:latin typeface="+mn-lt"/>
                          <a:ea typeface="+mn-ea"/>
                          <a:cs typeface="+mn-cs"/>
                        </a:rPr>
                        <a:t> </a:t>
                      </a:r>
                      <a:r>
                        <a:rPr lang="en-US" sz="1800" b="1" u="sng" kern="1200" dirty="0" smtClean="0">
                          <a:solidFill>
                            <a:schemeClr val="dk1"/>
                          </a:solidFill>
                          <a:latin typeface="+mn-lt"/>
                          <a:ea typeface="+mn-ea"/>
                          <a:cs typeface="+mn-cs"/>
                        </a:rPr>
                        <a:t>13(5): 660-665.</a:t>
                      </a:r>
                    </a:p>
                  </a:txBody>
                  <a:tcPr/>
                </a:tc>
              </a:tr>
              <a:tr h="1084209">
                <a:tc>
                  <a:txBody>
                    <a:bodyPr/>
                    <a:lstStyle/>
                    <a:p>
                      <a:r>
                        <a:rPr lang="en-US" dirty="0" smtClean="0">
                          <a:latin typeface="Microsoft YaHei" panose="020B0503020204020204" pitchFamily="34" charset="-122"/>
                          <a:ea typeface="Microsoft YaHei" panose="020B0503020204020204" pitchFamily="34" charset="-122"/>
                        </a:rPr>
                        <a:t>Delta </a:t>
                      </a:r>
                      <a:r>
                        <a:rPr lang="en-US" altLang="zh-CN" dirty="0" smtClean="0">
                          <a:latin typeface="Microsoft YaHei" panose="020B0503020204020204" pitchFamily="34" charset="-122"/>
                          <a:ea typeface="Microsoft YaHei" panose="020B0503020204020204" pitchFamily="34" charset="-122"/>
                        </a:rPr>
                        <a:t>Signature</a:t>
                      </a:r>
                      <a:endParaRPr lang="en-US" dirty="0">
                        <a:latin typeface="Microsoft YaHei" panose="020B0503020204020204" pitchFamily="34" charset="-122"/>
                        <a:ea typeface="Microsoft YaHei" panose="020B0503020204020204" pitchFamily="34" charset="-122"/>
                      </a:endParaRPr>
                    </a:p>
                  </a:txBody>
                  <a:tcPr/>
                </a:tc>
                <a:tc>
                  <a:txBody>
                    <a:bodyPr/>
                    <a:lstStyle/>
                    <a:p>
                      <a:r>
                        <a:rPr lang="zh-CN" altLang="en-US" dirty="0" smtClean="0">
                          <a:latin typeface="Microsoft YaHei" panose="020B0503020204020204" pitchFamily="34" charset="-122"/>
                          <a:ea typeface="Microsoft YaHei" panose="020B0503020204020204" pitchFamily="34" charset="-122"/>
                        </a:rPr>
                        <a:t>利用组成上的统计差异来寻找外来基因</a:t>
                      </a:r>
                      <a:endParaRPr lang="en-US" dirty="0">
                        <a:latin typeface="Microsoft YaHei" panose="020B0503020204020204" pitchFamily="34" charset="-122"/>
                        <a:ea typeface="Microsoft YaHei" panose="020B0503020204020204" pitchFamily="34" charset="-122"/>
                      </a:endParaRPr>
                    </a:p>
                  </a:txBody>
                  <a:tcPr/>
                </a:tc>
                <a:tc>
                  <a:txBody>
                    <a:bodyPr/>
                    <a:lstStyle/>
                    <a:p>
                      <a:r>
                        <a:rPr lang="en-US" sz="1800" kern="1200" dirty="0" err="1" smtClean="0">
                          <a:solidFill>
                            <a:schemeClr val="dk1"/>
                          </a:solidFill>
                          <a:latin typeface="+mn-lt"/>
                          <a:ea typeface="+mn-ea"/>
                          <a:cs typeface="+mn-cs"/>
                        </a:rPr>
                        <a:t>Karlin</a:t>
                      </a:r>
                      <a:r>
                        <a:rPr lang="en-US" sz="1800" kern="1200" dirty="0" smtClean="0">
                          <a:solidFill>
                            <a:schemeClr val="dk1"/>
                          </a:solidFill>
                          <a:latin typeface="+mn-lt"/>
                          <a:ea typeface="+mn-ea"/>
                          <a:cs typeface="+mn-cs"/>
                        </a:rPr>
                        <a:t>, S., et al. (1998). "Comparative DNA analysis across diverse genomes." </a:t>
                      </a:r>
                      <a:r>
                        <a:rPr lang="en-US" sz="1800" u="sng" kern="1200" dirty="0" err="1" smtClean="0">
                          <a:solidFill>
                            <a:schemeClr val="dk1"/>
                          </a:solidFill>
                          <a:latin typeface="+mn-lt"/>
                          <a:ea typeface="+mn-ea"/>
                          <a:cs typeface="+mn-cs"/>
                        </a:rPr>
                        <a:t>Annu</a:t>
                      </a:r>
                      <a:r>
                        <a:rPr lang="en-US" sz="1800" u="sng" kern="1200" dirty="0" smtClean="0">
                          <a:solidFill>
                            <a:schemeClr val="dk1"/>
                          </a:solidFill>
                          <a:latin typeface="+mn-lt"/>
                          <a:ea typeface="+mn-ea"/>
                          <a:cs typeface="+mn-cs"/>
                        </a:rPr>
                        <a:t> Rev Genet </a:t>
                      </a:r>
                      <a:r>
                        <a:rPr lang="en-US" sz="1800" b="1" u="sng" kern="1200" dirty="0" smtClean="0">
                          <a:solidFill>
                            <a:schemeClr val="dk1"/>
                          </a:solidFill>
                          <a:latin typeface="+mn-lt"/>
                          <a:ea typeface="+mn-ea"/>
                          <a:cs typeface="+mn-cs"/>
                        </a:rPr>
                        <a:t>32: 185-225.</a:t>
                      </a:r>
                    </a:p>
                  </a:txBody>
                  <a:tcPr/>
                </a:tc>
              </a:tr>
              <a:tr h="1009259">
                <a:tc>
                  <a:txBody>
                    <a:bodyPr/>
                    <a:lstStyle/>
                    <a:p>
                      <a:r>
                        <a:rPr lang="en-US" dirty="0" smtClean="0">
                          <a:latin typeface="Microsoft YaHei" panose="020B0503020204020204" pitchFamily="34" charset="-122"/>
                          <a:ea typeface="Microsoft YaHei" panose="020B0503020204020204" pitchFamily="34" charset="-122"/>
                        </a:rPr>
                        <a:t>DNA-Z</a:t>
                      </a:r>
                      <a:endParaRPr lang="en-US" dirty="0">
                        <a:latin typeface="Microsoft YaHei" panose="020B0503020204020204" pitchFamily="34" charset="-122"/>
                        <a:ea typeface="Microsoft YaHei"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icrosoft YaHei" panose="020B0503020204020204" pitchFamily="34" charset="-122"/>
                          <a:ea typeface="Microsoft YaHei" panose="020B0503020204020204" pitchFamily="34" charset="-122"/>
                        </a:rPr>
                        <a:t>利用组成上的计算差异来显示可能的编码区域</a:t>
                      </a:r>
                      <a:endParaRPr lang="en-US" dirty="0" smtClean="0">
                        <a:latin typeface="Microsoft YaHei" panose="020B0503020204020204" pitchFamily="34" charset="-122"/>
                        <a:ea typeface="Microsoft YaHei" panose="020B0503020204020204" pitchFamily="34" charset="-122"/>
                      </a:endParaRPr>
                    </a:p>
                  </a:txBody>
                  <a:tcPr/>
                </a:tc>
                <a:tc>
                  <a:txBody>
                    <a:bodyPr/>
                    <a:lstStyle/>
                    <a:p>
                      <a:r>
                        <a:rPr lang="en-US" sz="1800" kern="1200" dirty="0" err="1" smtClean="0">
                          <a:solidFill>
                            <a:schemeClr val="dk1"/>
                          </a:solidFill>
                          <a:latin typeface="+mn-lt"/>
                          <a:ea typeface="+mn-ea"/>
                          <a:cs typeface="+mn-cs"/>
                        </a:rPr>
                        <a:t>Guo</a:t>
                      </a:r>
                      <a:r>
                        <a:rPr lang="en-US" sz="1800" kern="1200" dirty="0" smtClean="0">
                          <a:solidFill>
                            <a:schemeClr val="dk1"/>
                          </a:solidFill>
                          <a:latin typeface="+mn-lt"/>
                          <a:ea typeface="+mn-ea"/>
                          <a:cs typeface="+mn-cs"/>
                        </a:rPr>
                        <a:t>, F. B., et al. (2003). "ZCURVE: a new system for recognizing protein-coding genes in bacterial and </a:t>
                      </a:r>
                      <a:r>
                        <a:rPr lang="en-US" sz="1800" kern="1200" dirty="0" err="1" smtClean="0">
                          <a:solidFill>
                            <a:schemeClr val="dk1"/>
                          </a:solidFill>
                          <a:latin typeface="+mn-lt"/>
                          <a:ea typeface="+mn-ea"/>
                          <a:cs typeface="+mn-cs"/>
                        </a:rPr>
                        <a:t>archaeal</a:t>
                      </a:r>
                      <a:r>
                        <a:rPr lang="en-US" sz="1800" kern="1200" dirty="0" smtClean="0">
                          <a:solidFill>
                            <a:schemeClr val="dk1"/>
                          </a:solidFill>
                          <a:latin typeface="+mn-lt"/>
                          <a:ea typeface="+mn-ea"/>
                          <a:cs typeface="+mn-cs"/>
                        </a:rPr>
                        <a:t> genomes." </a:t>
                      </a:r>
                      <a:r>
                        <a:rPr lang="en-US" sz="1800" u="sng" kern="1200" dirty="0" smtClean="0">
                          <a:solidFill>
                            <a:schemeClr val="dk1"/>
                          </a:solidFill>
                          <a:latin typeface="+mn-lt"/>
                          <a:ea typeface="+mn-ea"/>
                          <a:cs typeface="+mn-cs"/>
                        </a:rPr>
                        <a:t>Nucleic Acids Res </a:t>
                      </a:r>
                      <a:r>
                        <a:rPr lang="en-US" sz="1800" b="1" u="sng" kern="1200" dirty="0" smtClean="0">
                          <a:solidFill>
                            <a:schemeClr val="dk1"/>
                          </a:solidFill>
                          <a:latin typeface="+mn-lt"/>
                          <a:ea typeface="+mn-ea"/>
                          <a:cs typeface="+mn-cs"/>
                        </a:rPr>
                        <a:t>31(6): 1780-1789.</a:t>
                      </a:r>
                    </a:p>
                  </a:txBody>
                  <a:tcPr/>
                </a:tc>
              </a:tr>
            </a:tbl>
          </a:graphicData>
        </a:graphic>
      </p:graphicFrame>
      <p:sp>
        <p:nvSpPr>
          <p:cNvPr id="9" name="文本框 8"/>
          <p:cNvSpPr txBox="1"/>
          <p:nvPr/>
        </p:nvSpPr>
        <p:spPr>
          <a:xfrm>
            <a:off x="420000" y="5791200"/>
            <a:ext cx="8494633" cy="923330"/>
          </a:xfrm>
          <a:prstGeom prst="rect">
            <a:avLst/>
          </a:prstGeom>
          <a:noFill/>
        </p:spPr>
        <p:txBody>
          <a:bodyPr wrap="none" rtlCol="0">
            <a:spAutoFit/>
          </a:bodyPr>
          <a:lstStyle/>
          <a:p>
            <a:r>
              <a:rPr lang="zh-CN" altLang="en-US" dirty="0" smtClean="0">
                <a:latin typeface="Microsoft YaHei" panose="020B0503020204020204" pitchFamily="34" charset="-122"/>
                <a:ea typeface="Microsoft YaHei" panose="020B0503020204020204" pitchFamily="34" charset="-122"/>
              </a:rPr>
              <a:t>物理特征描述都是分别从不同的角度来描述基因组序列的物理上面的组成</a:t>
            </a:r>
            <a:endParaRPr lang="en-US" altLang="zh-CN" dirty="0" smtClean="0">
              <a:latin typeface="Microsoft YaHei" panose="020B0503020204020204" pitchFamily="34" charset="-122"/>
              <a:ea typeface="Microsoft YaHei" panose="020B0503020204020204" pitchFamily="34" charset="-122"/>
            </a:endParaRPr>
          </a:p>
          <a:p>
            <a:r>
              <a:rPr lang="zh-CN" altLang="en-US" dirty="0" smtClean="0">
                <a:latin typeface="Microsoft YaHei" panose="020B0503020204020204" pitchFamily="34" charset="-122"/>
                <a:ea typeface="Microsoft YaHei" panose="020B0503020204020204" pitchFamily="34" charset="-122"/>
              </a:rPr>
              <a:t>然而由于密码子的第三位的简并性的缘故，一些物理特征可能会很容易被中和掉，</a:t>
            </a:r>
            <a:endParaRPr lang="en-US" altLang="zh-CN" dirty="0" smtClean="0">
              <a:latin typeface="Microsoft YaHei" panose="020B0503020204020204" pitchFamily="34" charset="-122"/>
              <a:ea typeface="Microsoft YaHei" panose="020B0503020204020204" pitchFamily="34" charset="-122"/>
            </a:endParaRPr>
          </a:p>
          <a:p>
            <a:r>
              <a:rPr lang="zh-CN" altLang="en-US" dirty="0" smtClean="0">
                <a:latin typeface="Microsoft YaHei" panose="020B0503020204020204" pitchFamily="34" charset="-122"/>
                <a:ea typeface="Microsoft YaHei" panose="020B0503020204020204" pitchFamily="34" charset="-122"/>
              </a:rPr>
              <a:t>故而大多数人</a:t>
            </a:r>
            <a:r>
              <a:rPr lang="zh-CN" altLang="en-US" dirty="0">
                <a:latin typeface="Microsoft YaHei" panose="020B0503020204020204" pitchFamily="34" charset="-122"/>
                <a:ea typeface="Microsoft YaHei" panose="020B0503020204020204" pitchFamily="34" charset="-122"/>
              </a:rPr>
              <a:t>认为</a:t>
            </a:r>
            <a:r>
              <a:rPr lang="zh-CN" altLang="en-US" dirty="0" smtClean="0">
                <a:latin typeface="Microsoft YaHei" panose="020B0503020204020204" pitchFamily="34" charset="-122"/>
                <a:ea typeface="Microsoft YaHei" panose="020B0503020204020204" pitchFamily="34" charset="-122"/>
              </a:rPr>
              <a:t>物理特征</a:t>
            </a:r>
            <a:r>
              <a:rPr lang="zh-CN" altLang="en-US" dirty="0">
                <a:latin typeface="Microsoft YaHei" panose="020B0503020204020204" pitchFamily="34" charset="-122"/>
                <a:ea typeface="Microsoft YaHei" panose="020B0503020204020204" pitchFamily="34" charset="-122"/>
              </a:rPr>
              <a:t>与</a:t>
            </a:r>
            <a:r>
              <a:rPr lang="zh-CN" altLang="en-US" dirty="0" smtClean="0">
                <a:latin typeface="Microsoft YaHei" panose="020B0503020204020204" pitchFamily="34" charset="-122"/>
                <a:ea typeface="Microsoft YaHei" panose="020B0503020204020204" pitchFamily="34" charset="-122"/>
              </a:rPr>
              <a:t>基因组进化</a:t>
            </a:r>
            <a:r>
              <a:rPr lang="zh-CN" altLang="en-US" dirty="0">
                <a:latin typeface="Microsoft YaHei" panose="020B0503020204020204" pitchFamily="34" charset="-122"/>
                <a:ea typeface="Microsoft YaHei" panose="020B0503020204020204" pitchFamily="34" charset="-122"/>
              </a:rPr>
              <a:t>没有太高</a:t>
            </a:r>
            <a:r>
              <a:rPr lang="zh-CN" altLang="en-US" dirty="0" smtClean="0">
                <a:latin typeface="Microsoft YaHei" panose="020B0503020204020204" pitchFamily="34" charset="-122"/>
                <a:ea typeface="Microsoft YaHei" panose="020B0503020204020204" pitchFamily="34" charset="-122"/>
              </a:rPr>
              <a:t>的相关性</a:t>
            </a:r>
            <a:endParaRPr lang="en-US"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684738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graphicFrame>
        <p:nvGraphicFramePr>
          <p:cNvPr id="4" name="表格 3"/>
          <p:cNvGraphicFramePr>
            <a:graphicFrameLocks noGrp="1"/>
          </p:cNvGraphicFramePr>
          <p:nvPr>
            <p:extLst>
              <p:ext uri="{D42A27DB-BD31-4B8C-83A1-F6EECF244321}">
                <p14:modId xmlns:p14="http://schemas.microsoft.com/office/powerpoint/2010/main" val="2594677874"/>
              </p:ext>
            </p:extLst>
          </p:nvPr>
        </p:nvGraphicFramePr>
        <p:xfrm>
          <a:off x="486000" y="1066800"/>
          <a:ext cx="8124600" cy="1280160"/>
        </p:xfrm>
        <a:graphic>
          <a:graphicData uri="http://schemas.openxmlformats.org/drawingml/2006/table">
            <a:tbl>
              <a:tblPr firstRow="1" bandRow="1">
                <a:tableStyleId>{5C22544A-7EE6-4342-B048-85BDC9FD1C3A}</a:tableStyleId>
              </a:tblPr>
              <a:tblGrid>
                <a:gridCol w="2638200"/>
                <a:gridCol w="2778200"/>
                <a:gridCol w="2708200"/>
              </a:tblGrid>
              <a:tr h="331033">
                <a:tc>
                  <a:txBody>
                    <a:bodyPr/>
                    <a:lstStyle/>
                    <a:p>
                      <a:r>
                        <a:rPr lang="zh-CN" altLang="en-US" dirty="0" smtClean="0">
                          <a:latin typeface="Microsoft YaHei" panose="020B0503020204020204" pitchFamily="34" charset="-122"/>
                          <a:ea typeface="Microsoft YaHei" panose="020B0503020204020204" pitchFamily="34" charset="-122"/>
                        </a:rPr>
                        <a:t>特征名称</a:t>
                      </a:r>
                      <a:endParaRPr lang="en-US" dirty="0">
                        <a:latin typeface="Microsoft YaHei" panose="020B0503020204020204" pitchFamily="34" charset="-122"/>
                        <a:ea typeface="Microsoft YaHei" panose="020B0503020204020204" pitchFamily="34" charset="-122"/>
                      </a:endParaRPr>
                    </a:p>
                  </a:txBody>
                  <a:tcPr/>
                </a:tc>
                <a:tc>
                  <a:txBody>
                    <a:bodyPr/>
                    <a:lstStyle/>
                    <a:p>
                      <a:r>
                        <a:rPr lang="zh-CN" altLang="en-US" dirty="0" smtClean="0">
                          <a:latin typeface="Microsoft YaHei" panose="020B0503020204020204" pitchFamily="34" charset="-122"/>
                          <a:ea typeface="Microsoft YaHei" panose="020B0503020204020204" pitchFamily="34" charset="-122"/>
                        </a:rPr>
                        <a:t>描述</a:t>
                      </a:r>
                      <a:endParaRPr lang="en-US" dirty="0">
                        <a:latin typeface="Microsoft YaHei" panose="020B0503020204020204" pitchFamily="34" charset="-122"/>
                        <a:ea typeface="Microsoft YaHei" panose="020B0503020204020204" pitchFamily="34" charset="-122"/>
                      </a:endParaRPr>
                    </a:p>
                  </a:txBody>
                  <a:tcPr/>
                </a:tc>
                <a:tc>
                  <a:txBody>
                    <a:bodyPr/>
                    <a:lstStyle/>
                    <a:p>
                      <a:r>
                        <a:rPr lang="zh-CN" altLang="en-US" dirty="0" smtClean="0">
                          <a:latin typeface="Microsoft YaHei" panose="020B0503020204020204" pitchFamily="34" charset="-122"/>
                          <a:ea typeface="Microsoft YaHei" panose="020B0503020204020204" pitchFamily="34" charset="-122"/>
                        </a:rPr>
                        <a:t>参考文献</a:t>
                      </a:r>
                      <a:endParaRPr lang="en-US" dirty="0">
                        <a:latin typeface="Microsoft YaHei" panose="020B0503020204020204" pitchFamily="34" charset="-122"/>
                        <a:ea typeface="Microsoft YaHei" panose="020B0503020204020204" pitchFamily="34" charset="-122"/>
                      </a:endParaRPr>
                    </a:p>
                  </a:txBody>
                  <a:tcPr/>
                </a:tc>
              </a:tr>
              <a:tr h="387033">
                <a:tc>
                  <a:txBody>
                    <a:bodyPr/>
                    <a:lstStyle/>
                    <a:p>
                      <a:r>
                        <a:rPr lang="en-US" altLang="zh-CN" dirty="0" smtClean="0">
                          <a:latin typeface="Microsoft YaHei" panose="020B0503020204020204" pitchFamily="34" charset="-122"/>
                          <a:ea typeface="Microsoft YaHei" panose="020B0503020204020204" pitchFamily="34" charset="-122"/>
                        </a:rPr>
                        <a:t>Fingerprint S</a:t>
                      </a:r>
                      <a:r>
                        <a:rPr lang="en-US" dirty="0" smtClean="0">
                          <a:latin typeface="Microsoft YaHei" panose="020B0503020204020204" pitchFamily="34" charset="-122"/>
                          <a:ea typeface="Microsoft YaHei" panose="020B0503020204020204" pitchFamily="34" charset="-122"/>
                        </a:rPr>
                        <a:t>ignature</a:t>
                      </a:r>
                      <a:endParaRPr lang="en-US" dirty="0">
                        <a:latin typeface="Microsoft YaHei" panose="020B0503020204020204" pitchFamily="34" charset="-122"/>
                        <a:ea typeface="Microsoft YaHei" panose="020B0503020204020204" pitchFamily="34" charset="-122"/>
                      </a:endParaRPr>
                    </a:p>
                  </a:txBody>
                  <a:tcPr/>
                </a:tc>
                <a:tc>
                  <a:txBody>
                    <a:bodyPr/>
                    <a:lstStyle/>
                    <a:p>
                      <a:r>
                        <a:rPr lang="zh-CN" altLang="en-US" dirty="0" smtClean="0">
                          <a:latin typeface="Microsoft YaHei" panose="020B0503020204020204" pitchFamily="34" charset="-122"/>
                          <a:ea typeface="Microsoft YaHei" panose="020B0503020204020204" pitchFamily="34" charset="-122"/>
                        </a:rPr>
                        <a:t>利用基因组功能逻辑结构上面的差异来比较全基因组范围内进化上面的差异</a:t>
                      </a:r>
                      <a:endParaRPr lang="en-US" dirty="0">
                        <a:latin typeface="Microsoft YaHei" panose="020B0503020204020204" pitchFamily="34" charset="-122"/>
                        <a:ea typeface="Microsoft YaHei" panose="020B0503020204020204" pitchFamily="34" charset="-122"/>
                      </a:endParaRPr>
                    </a:p>
                  </a:txBody>
                  <a:tcPr/>
                </a:tc>
                <a:tc>
                  <a:txBody>
                    <a:bodyPr/>
                    <a:lstStyle/>
                    <a:p>
                      <a:r>
                        <a:rPr lang="zh-CN" altLang="en-US" dirty="0" smtClean="0">
                          <a:latin typeface="Microsoft YaHei" panose="020B0503020204020204" pitchFamily="34" charset="-122"/>
                          <a:ea typeface="Microsoft YaHei" panose="020B0503020204020204" pitchFamily="34" charset="-122"/>
                        </a:rPr>
                        <a:t>本研究</a:t>
                      </a:r>
                      <a:endParaRPr lang="en-US" dirty="0">
                        <a:latin typeface="Microsoft YaHei" panose="020B0503020204020204" pitchFamily="34" charset="-122"/>
                        <a:ea typeface="Microsoft YaHei" panose="020B0503020204020204" pitchFamily="34" charset="-122"/>
                      </a:endParaRPr>
                    </a:p>
                  </a:txBody>
                  <a:tcPr/>
                </a:tc>
              </a:tr>
            </a:tbl>
          </a:graphicData>
        </a:graphic>
      </p:graphicFrame>
      <p:sp>
        <p:nvSpPr>
          <p:cNvPr id="6" name="文本框 5"/>
          <p:cNvSpPr txBox="1"/>
          <p:nvPr/>
        </p:nvSpPr>
        <p:spPr>
          <a:xfrm>
            <a:off x="685800" y="2854404"/>
            <a:ext cx="8032968" cy="923330"/>
          </a:xfrm>
          <a:prstGeom prst="rect">
            <a:avLst/>
          </a:prstGeom>
          <a:noFill/>
        </p:spPr>
        <p:txBody>
          <a:bodyPr wrap="none" rtlCol="0">
            <a:spAutoFit/>
          </a:bodyPr>
          <a:lstStyle/>
          <a:p>
            <a:r>
              <a:rPr lang="zh-CN" altLang="en-US" dirty="0" smtClean="0">
                <a:latin typeface="Microsoft YaHei" panose="020B0503020204020204" pitchFamily="34" charset="-122"/>
                <a:ea typeface="Microsoft YaHei" panose="020B0503020204020204" pitchFamily="34" charset="-122"/>
              </a:rPr>
              <a:t>逻辑特征可以用来进行两个基因组之间的基因组功能上的摘要信息的比较</a:t>
            </a:r>
            <a:endParaRPr lang="en-US" altLang="zh-CN" dirty="0" smtClean="0">
              <a:latin typeface="Microsoft YaHei" panose="020B0503020204020204" pitchFamily="34" charset="-122"/>
              <a:ea typeface="Microsoft YaHei" panose="020B0503020204020204" pitchFamily="34" charset="-122"/>
            </a:endParaRPr>
          </a:p>
          <a:p>
            <a:r>
              <a:rPr lang="zh-CN" altLang="en-US" dirty="0" smtClean="0">
                <a:latin typeface="Microsoft YaHei" panose="020B0503020204020204" pitchFamily="34" charset="-122"/>
                <a:ea typeface="Microsoft YaHei" panose="020B0503020204020204" pitchFamily="34" charset="-122"/>
              </a:rPr>
              <a:t>由于基因组</a:t>
            </a:r>
            <a:r>
              <a:rPr lang="zh-CN" altLang="en-US" dirty="0">
                <a:latin typeface="Microsoft YaHei" panose="020B0503020204020204" pitchFamily="34" charset="-122"/>
                <a:ea typeface="Microsoft YaHei" panose="020B0503020204020204" pitchFamily="34" charset="-122"/>
              </a:rPr>
              <a:t>功能逻辑</a:t>
            </a:r>
            <a:r>
              <a:rPr lang="zh-CN" altLang="en-US" dirty="0" smtClean="0">
                <a:latin typeface="Microsoft YaHei" panose="020B0503020204020204" pitchFamily="34" charset="-122"/>
                <a:ea typeface="Microsoft YaHei" panose="020B0503020204020204" pitchFamily="34" charset="-122"/>
              </a:rPr>
              <a:t>结构是</a:t>
            </a:r>
            <a:r>
              <a:rPr lang="zh-CN" altLang="en-US" dirty="0">
                <a:latin typeface="Microsoft YaHei" panose="020B0503020204020204" pitchFamily="34" charset="-122"/>
                <a:ea typeface="Microsoft YaHei" panose="020B0503020204020204" pitchFamily="34" charset="-122"/>
              </a:rPr>
              <a:t>基因组的进化结果</a:t>
            </a:r>
            <a:r>
              <a:rPr lang="zh-CN" altLang="en-US" dirty="0" smtClean="0">
                <a:latin typeface="Microsoft YaHei" panose="020B0503020204020204" pitchFamily="34" charset="-122"/>
                <a:ea typeface="Microsoft YaHei" panose="020B0503020204020204" pitchFamily="34" charset="-122"/>
              </a:rPr>
              <a:t>，故而二者之间可能会存在很高</a:t>
            </a:r>
            <a:endParaRPr lang="en-US" altLang="zh-CN" dirty="0" smtClean="0">
              <a:latin typeface="Microsoft YaHei" panose="020B0503020204020204" pitchFamily="34" charset="-122"/>
              <a:ea typeface="Microsoft YaHei" panose="020B0503020204020204" pitchFamily="34" charset="-122"/>
            </a:endParaRPr>
          </a:p>
          <a:p>
            <a:r>
              <a:rPr lang="zh-CN" altLang="en-US" dirty="0" smtClean="0">
                <a:latin typeface="Microsoft YaHei" panose="020B0503020204020204" pitchFamily="34" charset="-122"/>
                <a:ea typeface="Microsoft YaHei" panose="020B0503020204020204" pitchFamily="34" charset="-122"/>
              </a:rPr>
              <a:t>的相关性</a:t>
            </a:r>
            <a:endParaRPr lang="en-US"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531650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优缺点比较</a:t>
            </a:r>
            <a:endParaRPr lang="en-US" dirty="0"/>
          </a:p>
        </p:txBody>
      </p:sp>
      <p:graphicFrame>
        <p:nvGraphicFramePr>
          <p:cNvPr id="5" name="表格 4"/>
          <p:cNvGraphicFramePr>
            <a:graphicFrameLocks noGrp="1"/>
          </p:cNvGraphicFramePr>
          <p:nvPr>
            <p:extLst>
              <p:ext uri="{D42A27DB-BD31-4B8C-83A1-F6EECF244321}">
                <p14:modId xmlns:p14="http://schemas.microsoft.com/office/powerpoint/2010/main" val="11872341"/>
              </p:ext>
            </p:extLst>
          </p:nvPr>
        </p:nvGraphicFramePr>
        <p:xfrm>
          <a:off x="457200" y="914400"/>
          <a:ext cx="8382000" cy="4645623"/>
        </p:xfrm>
        <a:graphic>
          <a:graphicData uri="http://schemas.openxmlformats.org/drawingml/2006/table">
            <a:tbl>
              <a:tblPr firstRow="1" bandRow="1">
                <a:tableStyleId>{5C22544A-7EE6-4342-B048-85BDC9FD1C3A}</a:tableStyleId>
              </a:tblPr>
              <a:tblGrid>
                <a:gridCol w="2590800"/>
                <a:gridCol w="2997200"/>
                <a:gridCol w="2794000"/>
              </a:tblGrid>
              <a:tr h="533400">
                <a:tc>
                  <a:txBody>
                    <a:bodyPr/>
                    <a:lstStyle/>
                    <a:p>
                      <a:r>
                        <a:rPr lang="zh-CN" altLang="en-US" dirty="0" smtClean="0">
                          <a:latin typeface="Microsoft YaHei" panose="020B0503020204020204" pitchFamily="34" charset="-122"/>
                          <a:ea typeface="Microsoft YaHei" panose="020B0503020204020204" pitchFamily="34" charset="-122"/>
                        </a:rPr>
                        <a:t>类型</a:t>
                      </a:r>
                      <a:endParaRPr lang="en-US" dirty="0">
                        <a:latin typeface="Microsoft YaHei" panose="020B0503020204020204" pitchFamily="34" charset="-122"/>
                        <a:ea typeface="Microsoft YaHei" panose="020B0503020204020204" pitchFamily="34" charset="-122"/>
                      </a:endParaRPr>
                    </a:p>
                  </a:txBody>
                  <a:tcPr/>
                </a:tc>
                <a:tc>
                  <a:txBody>
                    <a:bodyPr/>
                    <a:lstStyle/>
                    <a:p>
                      <a:r>
                        <a:rPr lang="zh-CN" altLang="en-US" dirty="0" smtClean="0">
                          <a:latin typeface="Microsoft YaHei" panose="020B0503020204020204" pitchFamily="34" charset="-122"/>
                          <a:ea typeface="Microsoft YaHei" panose="020B0503020204020204" pitchFamily="34" charset="-122"/>
                        </a:rPr>
                        <a:t>优点</a:t>
                      </a:r>
                      <a:endParaRPr lang="en-US" dirty="0">
                        <a:latin typeface="Microsoft YaHei" panose="020B0503020204020204" pitchFamily="34" charset="-122"/>
                        <a:ea typeface="Microsoft YaHei" panose="020B0503020204020204" pitchFamily="34" charset="-122"/>
                      </a:endParaRPr>
                    </a:p>
                  </a:txBody>
                  <a:tcPr/>
                </a:tc>
                <a:tc>
                  <a:txBody>
                    <a:bodyPr/>
                    <a:lstStyle/>
                    <a:p>
                      <a:r>
                        <a:rPr lang="zh-CN" altLang="en-US" dirty="0" smtClean="0">
                          <a:latin typeface="Microsoft YaHei" panose="020B0503020204020204" pitchFamily="34" charset="-122"/>
                          <a:ea typeface="Microsoft YaHei" panose="020B0503020204020204" pitchFamily="34" charset="-122"/>
                        </a:rPr>
                        <a:t>缺点</a:t>
                      </a:r>
                      <a:endParaRPr lang="en-US" dirty="0">
                        <a:latin typeface="Microsoft YaHei" panose="020B0503020204020204" pitchFamily="34" charset="-122"/>
                        <a:ea typeface="Microsoft YaHei" panose="020B0503020204020204" pitchFamily="34" charset="-122"/>
                      </a:endParaRPr>
                    </a:p>
                  </a:txBody>
                  <a:tcPr/>
                </a:tc>
              </a:tr>
              <a:tr h="1186143">
                <a:tc>
                  <a:txBody>
                    <a:bodyPr/>
                    <a:lstStyle/>
                    <a:p>
                      <a:r>
                        <a:rPr lang="zh-CN" altLang="en-US" dirty="0" smtClean="0">
                          <a:latin typeface="Microsoft YaHei" panose="020B0503020204020204" pitchFamily="34" charset="-122"/>
                          <a:ea typeface="Microsoft YaHei" panose="020B0503020204020204" pitchFamily="34" charset="-122"/>
                        </a:rPr>
                        <a:t>现有的物理特征</a:t>
                      </a:r>
                      <a:endParaRPr lang="en-US" dirty="0">
                        <a:latin typeface="Microsoft YaHei" panose="020B0503020204020204" pitchFamily="34" charset="-122"/>
                        <a:ea typeface="Microsoft YaHei" panose="020B0503020204020204" pitchFamily="34" charset="-122"/>
                      </a:endParaRPr>
                    </a:p>
                  </a:txBody>
                  <a:tcPr/>
                </a:tc>
                <a:tc>
                  <a:txBody>
                    <a:bodyPr/>
                    <a:lstStyle/>
                    <a:p>
                      <a:r>
                        <a:rPr lang="zh-CN" altLang="en-US" dirty="0" smtClean="0">
                          <a:latin typeface="Microsoft YaHei" panose="020B0503020204020204" pitchFamily="34" charset="-122"/>
                          <a:ea typeface="Microsoft YaHei" panose="020B0503020204020204" pitchFamily="34" charset="-122"/>
                        </a:rPr>
                        <a:t>计算快速，方便</a:t>
                      </a:r>
                      <a:endParaRPr lang="en-US" dirty="0">
                        <a:latin typeface="Microsoft YaHei" panose="020B0503020204020204" pitchFamily="34" charset="-122"/>
                        <a:ea typeface="Microsoft YaHei" panose="020B0503020204020204" pitchFamily="34" charset="-122"/>
                      </a:endParaRPr>
                    </a:p>
                  </a:txBody>
                  <a:tcPr/>
                </a:tc>
                <a:tc>
                  <a:txBody>
                    <a:bodyPr/>
                    <a:lstStyle/>
                    <a:p>
                      <a:r>
                        <a:rPr lang="zh-CN" altLang="en-US" dirty="0" smtClean="0">
                          <a:latin typeface="Microsoft YaHei" panose="020B0503020204020204" pitchFamily="34" charset="-122"/>
                          <a:ea typeface="Microsoft YaHei" panose="020B0503020204020204" pitchFamily="34" charset="-122"/>
                        </a:rPr>
                        <a:t>特征值与基因组进化程度的相关性不是太明显</a:t>
                      </a:r>
                      <a:endParaRPr lang="en-US" dirty="0">
                        <a:latin typeface="Microsoft YaHei" panose="020B0503020204020204" pitchFamily="34" charset="-122"/>
                        <a:ea typeface="Microsoft YaHei" panose="020B0503020204020204" pitchFamily="34" charset="-122"/>
                      </a:endParaRPr>
                    </a:p>
                  </a:txBody>
                  <a:tcPr/>
                </a:tc>
              </a:tr>
              <a:tr h="2047315">
                <a:tc>
                  <a:txBody>
                    <a:bodyPr/>
                    <a:lstStyle/>
                    <a:p>
                      <a:r>
                        <a:rPr lang="zh-CN" altLang="en-US" dirty="0" smtClean="0">
                          <a:latin typeface="Microsoft YaHei" panose="020B0503020204020204" pitchFamily="34" charset="-122"/>
                          <a:ea typeface="Microsoft YaHei" panose="020B0503020204020204" pitchFamily="34" charset="-122"/>
                        </a:rPr>
                        <a:t>本研究之中的逻辑指纹</a:t>
                      </a:r>
                      <a:endParaRPr lang="en-US" dirty="0">
                        <a:latin typeface="Microsoft YaHei" panose="020B0503020204020204" pitchFamily="34" charset="-122"/>
                        <a:ea typeface="Microsoft YaHei" panose="020B0503020204020204" pitchFamily="34" charset="-122"/>
                      </a:endParaRPr>
                    </a:p>
                  </a:txBody>
                  <a:tcPr/>
                </a:tc>
                <a:tc>
                  <a:txBody>
                    <a:bodyPr/>
                    <a:lstStyle/>
                    <a:p>
                      <a:r>
                        <a:rPr lang="zh-CN" altLang="en-US" dirty="0" smtClean="0">
                          <a:latin typeface="Microsoft YaHei" panose="020B0503020204020204" pitchFamily="34" charset="-122"/>
                          <a:ea typeface="Microsoft YaHei" panose="020B0503020204020204" pitchFamily="34" charset="-122"/>
                        </a:rPr>
                        <a:t>由于基因组逻辑结构是基因组进化的直接结果，所以可能能够很明显直接的比较出基因组之间的进化上面的差异</a:t>
                      </a:r>
                      <a:endParaRPr lang="en-US" altLang="zh-CN" dirty="0" smtClean="0">
                        <a:latin typeface="Microsoft YaHei" panose="020B0503020204020204" pitchFamily="34" charset="-122"/>
                        <a:ea typeface="Microsoft YaHei" panose="020B0503020204020204" pitchFamily="34" charset="-122"/>
                      </a:endParaRPr>
                    </a:p>
                    <a:p>
                      <a:r>
                        <a:rPr lang="zh-CN" altLang="en-US" dirty="0" smtClean="0">
                          <a:latin typeface="Microsoft YaHei" panose="020B0503020204020204" pitchFamily="34" charset="-122"/>
                          <a:ea typeface="Microsoft YaHei" panose="020B0503020204020204" pitchFamily="34" charset="-122"/>
                        </a:rPr>
                        <a:t>可以很方便快速的进行</a:t>
                      </a:r>
                      <a:r>
                        <a:rPr lang="en-US" altLang="zh-CN" dirty="0" smtClean="0">
                          <a:latin typeface="Microsoft YaHei" panose="020B0503020204020204" pitchFamily="34" charset="-122"/>
                          <a:ea typeface="Microsoft YaHei" panose="020B0503020204020204" pitchFamily="34" charset="-122"/>
                        </a:rPr>
                        <a:t>Pathway</a:t>
                      </a:r>
                      <a:r>
                        <a:rPr lang="zh-CN" altLang="en-US" dirty="0" smtClean="0">
                          <a:latin typeface="Microsoft YaHei" panose="020B0503020204020204" pitchFamily="34" charset="-122"/>
                          <a:ea typeface="Microsoft YaHei" panose="020B0503020204020204" pitchFamily="34" charset="-122"/>
                        </a:rPr>
                        <a:t>的比对，调控网络的比对，蛋白质互作网络的比对操作</a:t>
                      </a:r>
                      <a:endParaRPr lang="en-US" dirty="0">
                        <a:latin typeface="Microsoft YaHei" panose="020B0503020204020204" pitchFamily="34" charset="-122"/>
                        <a:ea typeface="Microsoft YaHei"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icrosoft YaHei" panose="020B0503020204020204" pitchFamily="34" charset="-122"/>
                          <a:ea typeface="Microsoft YaHei" panose="020B0503020204020204" pitchFamily="34" charset="-122"/>
                        </a:rPr>
                        <a:t>需要进行较为繁琐的注释工作</a:t>
                      </a:r>
                      <a:endParaRPr lang="en-US" altLang="zh-CN" dirty="0" smtClean="0">
                        <a:latin typeface="Microsoft YaHei" panose="020B0503020204020204" pitchFamily="34" charset="-122"/>
                        <a:ea typeface="Microsoft YaHei" panose="020B0503020204020204" pitchFamily="34" charset="-122"/>
                      </a:endParaRPr>
                    </a:p>
                    <a:p>
                      <a:r>
                        <a:rPr lang="zh-CN" altLang="en-US" dirty="0" smtClean="0">
                          <a:latin typeface="Microsoft YaHei" panose="020B0503020204020204" pitchFamily="34" charset="-122"/>
                          <a:ea typeface="Microsoft YaHei" panose="020B0503020204020204" pitchFamily="34" charset="-122"/>
                        </a:rPr>
                        <a:t>一些注释数据需要转录组数据的支持</a:t>
                      </a:r>
                      <a:r>
                        <a:rPr lang="en-US" altLang="zh-CN" dirty="0" smtClean="0">
                          <a:latin typeface="Microsoft YaHei" panose="020B0503020204020204" pitchFamily="34" charset="-122"/>
                          <a:ea typeface="Microsoft YaHei" panose="020B0503020204020204" pitchFamily="34" charset="-122"/>
                        </a:rPr>
                        <a:t>(</a:t>
                      </a:r>
                      <a:r>
                        <a:rPr lang="zh-CN" altLang="en-US" sz="1200" dirty="0" smtClean="0"/>
                        <a:t>随着越来越多的基因组测序被完成，基因组分析所产生的转录组数据的积累越来越多，现在已经可以很容易的从网络中下载得到各种模式生物的转录组数据，所以未来的研究之中可以很容易的构建出多个菌株的全基因组的逻辑指纹，进行相互比较</a:t>
                      </a:r>
                      <a:r>
                        <a:rPr lang="en-US" altLang="zh-CN" dirty="0" smtClean="0">
                          <a:latin typeface="Microsoft YaHei" panose="020B0503020204020204" pitchFamily="34" charset="-122"/>
                          <a:ea typeface="Microsoft YaHei" panose="020B0503020204020204" pitchFamily="34" charset="-122"/>
                        </a:rPr>
                        <a:t>)</a:t>
                      </a:r>
                      <a:endParaRPr lang="en-US" dirty="0" smtClean="0">
                        <a:latin typeface="Microsoft YaHei" panose="020B0503020204020204" pitchFamily="34" charset="-122"/>
                        <a:ea typeface="Microsoft YaHei" panose="020B0503020204020204" pitchFamily="34" charset="-122"/>
                      </a:endParaRPr>
                    </a:p>
                    <a:p>
                      <a:endParaRPr lang="en-US" dirty="0" smtClean="0">
                        <a:latin typeface="Microsoft YaHei" panose="020B0503020204020204" pitchFamily="34" charset="-122"/>
                        <a:ea typeface="Microsoft YaHei" panose="020B0503020204020204" pitchFamily="34" charset="-122"/>
                      </a:endParaRPr>
                    </a:p>
                    <a:p>
                      <a:endParaRPr lang="en-US" dirty="0">
                        <a:latin typeface="Microsoft YaHei" panose="020B0503020204020204" pitchFamily="34" charset="-122"/>
                        <a:ea typeface="Microsoft YaHei" panose="020B0503020204020204" pitchFamily="34" charset="-122"/>
                      </a:endParaRPr>
                    </a:p>
                  </a:txBody>
                  <a:tcPr/>
                </a:tc>
              </a:tr>
            </a:tbl>
          </a:graphicData>
        </a:graphic>
      </p:graphicFrame>
    </p:spTree>
    <p:extLst>
      <p:ext uri="{BB962C8B-B14F-4D97-AF65-F5344CB8AC3E}">
        <p14:creationId xmlns:p14="http://schemas.microsoft.com/office/powerpoint/2010/main" val="2878210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构建逻辑指纹的步骤</a:t>
            </a:r>
            <a:endParaRPr lang="en-US" dirty="0"/>
          </a:p>
        </p:txBody>
      </p:sp>
      <p:graphicFrame>
        <p:nvGraphicFramePr>
          <p:cNvPr id="4" name="图示 3"/>
          <p:cNvGraphicFramePr/>
          <p:nvPr>
            <p:extLst>
              <p:ext uri="{D42A27DB-BD31-4B8C-83A1-F6EECF244321}">
                <p14:modId xmlns:p14="http://schemas.microsoft.com/office/powerpoint/2010/main" val="32731636"/>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1431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基因组功能注释</a:t>
            </a:r>
            <a:endParaRPr lang="en-US" dirty="0"/>
          </a:p>
        </p:txBody>
      </p:sp>
      <p:sp>
        <p:nvSpPr>
          <p:cNvPr id="3" name="内容占位符 2"/>
          <p:cNvSpPr>
            <a:spLocks noGrp="1"/>
          </p:cNvSpPr>
          <p:nvPr>
            <p:ph idx="1"/>
          </p:nvPr>
        </p:nvSpPr>
        <p:spPr>
          <a:xfrm>
            <a:off x="457200" y="1600201"/>
            <a:ext cx="8229600" cy="914400"/>
          </a:xfrm>
        </p:spPr>
        <p:txBody>
          <a:bodyPr/>
          <a:lstStyle/>
          <a:p>
            <a:r>
              <a:rPr lang="en-US" altLang="zh-CN" dirty="0" err="1" smtClean="0"/>
              <a:t>Xcc</a:t>
            </a:r>
            <a:r>
              <a:rPr lang="en-US" altLang="zh-CN" dirty="0" smtClean="0"/>
              <a:t> 8004</a:t>
            </a:r>
            <a:r>
              <a:rPr lang="zh-CN" altLang="en-US" dirty="0"/>
              <a:t>中</a:t>
            </a:r>
            <a:r>
              <a:rPr lang="zh-CN" altLang="en-US" dirty="0" smtClean="0"/>
              <a:t>目前已经做好的功能注释有：</a:t>
            </a:r>
            <a:endParaRPr lang="en-US" altLang="zh-CN" dirty="0"/>
          </a:p>
          <a:p>
            <a:endParaRPr lang="en-US" altLang="zh-CN" dirty="0" smtClean="0"/>
          </a:p>
        </p:txBody>
      </p:sp>
      <p:graphicFrame>
        <p:nvGraphicFramePr>
          <p:cNvPr id="4" name="表格 3"/>
          <p:cNvGraphicFramePr>
            <a:graphicFrameLocks noGrp="1"/>
          </p:cNvGraphicFramePr>
          <p:nvPr>
            <p:extLst>
              <p:ext uri="{D42A27DB-BD31-4B8C-83A1-F6EECF244321}">
                <p14:modId xmlns:p14="http://schemas.microsoft.com/office/powerpoint/2010/main" val="3450612907"/>
              </p:ext>
            </p:extLst>
          </p:nvPr>
        </p:nvGraphicFramePr>
        <p:xfrm>
          <a:off x="457200" y="3200400"/>
          <a:ext cx="8077200" cy="2131996"/>
        </p:xfrm>
        <a:graphic>
          <a:graphicData uri="http://schemas.openxmlformats.org/drawingml/2006/table">
            <a:tbl>
              <a:tblPr firstRow="1" bandRow="1">
                <a:tableStyleId>{74C1A8A3-306A-4EB7-A6B1-4F7E0EB9C5D6}</a:tableStyleId>
              </a:tblPr>
              <a:tblGrid>
                <a:gridCol w="2057400"/>
                <a:gridCol w="2971800"/>
                <a:gridCol w="3048000"/>
              </a:tblGrid>
              <a:tr h="351322">
                <a:tc>
                  <a:txBody>
                    <a:bodyPr/>
                    <a:lstStyle/>
                    <a:p>
                      <a:r>
                        <a:rPr lang="zh-CN" altLang="en-US" dirty="0" smtClean="0"/>
                        <a:t>逻辑元件类型</a:t>
                      </a:r>
                      <a:endParaRPr lang="en-US" dirty="0">
                        <a:latin typeface="Microsoft YaHei" panose="020B0503020204020204" pitchFamily="34" charset="-122"/>
                        <a:ea typeface="Microsoft YaHei" panose="020B0503020204020204" pitchFamily="34" charset="-122"/>
                      </a:endParaRPr>
                    </a:p>
                  </a:txBody>
                  <a:tcPr/>
                </a:tc>
                <a:tc>
                  <a:txBody>
                    <a:bodyPr/>
                    <a:lstStyle/>
                    <a:p>
                      <a:r>
                        <a:rPr lang="zh-CN" altLang="en-US" dirty="0" smtClean="0"/>
                        <a:t>元件注释内容</a:t>
                      </a:r>
                      <a:endParaRPr lang="en-US" dirty="0">
                        <a:latin typeface="Microsoft YaHei" panose="020B0503020204020204" pitchFamily="34" charset="-122"/>
                        <a:ea typeface="Microsoft YaHei" panose="020B0503020204020204" pitchFamily="34" charset="-122"/>
                      </a:endParaRPr>
                    </a:p>
                  </a:txBody>
                  <a:tcPr/>
                </a:tc>
                <a:tc>
                  <a:txBody>
                    <a:bodyPr/>
                    <a:lstStyle/>
                    <a:p>
                      <a:r>
                        <a:rPr lang="zh-CN" altLang="en-US" dirty="0" smtClean="0"/>
                        <a:t>描述信息</a:t>
                      </a:r>
                      <a:endParaRPr lang="en-US" dirty="0">
                        <a:latin typeface="Microsoft YaHei" panose="020B0503020204020204" pitchFamily="34" charset="-122"/>
                        <a:ea typeface="Microsoft YaHei" panose="020B0503020204020204" pitchFamily="34" charset="-122"/>
                      </a:endParaRPr>
                    </a:p>
                  </a:txBody>
                  <a:tcPr/>
                </a:tc>
              </a:tr>
              <a:tr h="351322">
                <a:tc>
                  <a:txBody>
                    <a:bodyPr/>
                    <a:lstStyle/>
                    <a:p>
                      <a:r>
                        <a:rPr lang="zh-CN" altLang="en-US" dirty="0" smtClean="0"/>
                        <a:t>基因组功能逻辑</a:t>
                      </a:r>
                      <a:endParaRPr lang="en-US" dirty="0">
                        <a:latin typeface="Microsoft YaHei" panose="020B0503020204020204" pitchFamily="34" charset="-122"/>
                        <a:ea typeface="Microsoft YaHei" panose="020B0503020204020204" pitchFamily="34" charset="-122"/>
                      </a:endParaRPr>
                    </a:p>
                  </a:txBody>
                  <a:tcPr/>
                </a:tc>
                <a:tc>
                  <a:txBody>
                    <a:bodyPr/>
                    <a:lstStyle/>
                    <a:p>
                      <a:r>
                        <a:rPr lang="en-US" dirty="0" smtClean="0"/>
                        <a:t>KEGG Pathway</a:t>
                      </a:r>
                      <a:endParaRPr lang="en-US" dirty="0">
                        <a:latin typeface="Microsoft YaHei" panose="020B0503020204020204" pitchFamily="34" charset="-122"/>
                        <a:ea typeface="Microsoft YaHei" panose="020B0503020204020204" pitchFamily="34" charset="-122"/>
                      </a:endParaRPr>
                    </a:p>
                  </a:txBody>
                  <a:tcPr/>
                </a:tc>
                <a:tc>
                  <a:txBody>
                    <a:bodyPr/>
                    <a:lstStyle/>
                    <a:p>
                      <a:r>
                        <a:rPr lang="zh-CN" altLang="en-US" dirty="0" smtClean="0">
                          <a:latin typeface="Microsoft YaHei" panose="020B0503020204020204" pitchFamily="34" charset="-122"/>
                          <a:ea typeface="Microsoft YaHei" panose="020B0503020204020204" pitchFamily="34" charset="-122"/>
                        </a:rPr>
                        <a:t>微生物代谢特征，致病特征，环境信号响应特征</a:t>
                      </a:r>
                      <a:endParaRPr lang="en-US" dirty="0">
                        <a:latin typeface="Microsoft YaHei" panose="020B0503020204020204" pitchFamily="34" charset="-122"/>
                        <a:ea typeface="Microsoft YaHei" panose="020B0503020204020204" pitchFamily="34" charset="-122"/>
                      </a:endParaRPr>
                    </a:p>
                  </a:txBody>
                  <a:tcPr/>
                </a:tc>
              </a:tr>
              <a:tr h="1126156">
                <a:tc>
                  <a:txBody>
                    <a:bodyPr/>
                    <a:lstStyle/>
                    <a:p>
                      <a:r>
                        <a:rPr lang="zh-CN" altLang="en-US" dirty="0" smtClean="0"/>
                        <a:t>基因表达调控逻辑</a:t>
                      </a:r>
                      <a:endParaRPr lang="en-US" dirty="0">
                        <a:latin typeface="Microsoft YaHei" panose="020B0503020204020204" pitchFamily="34" charset="-122"/>
                        <a:ea typeface="Microsoft YaHei" panose="020B0503020204020204" pitchFamily="34" charset="-122"/>
                      </a:endParaRPr>
                    </a:p>
                  </a:txBody>
                  <a:tcPr/>
                </a:tc>
                <a:tc>
                  <a:txBody>
                    <a:bodyPr/>
                    <a:lstStyle/>
                    <a:p>
                      <a:r>
                        <a:rPr lang="en-US" dirty="0" smtClean="0"/>
                        <a:t>Regprecise Virtual Footprint;</a:t>
                      </a:r>
                    </a:p>
                    <a:p>
                      <a:r>
                        <a:rPr lang="en-US" dirty="0" smtClean="0"/>
                        <a:t>TSS/TTS;</a:t>
                      </a:r>
                    </a:p>
                    <a:p>
                      <a:endParaRPr lang="en-US" dirty="0">
                        <a:latin typeface="Microsoft YaHei" panose="020B0503020204020204" pitchFamily="34" charset="-122"/>
                        <a:ea typeface="Microsoft YaHei" panose="020B0503020204020204" pitchFamily="34" charset="-122"/>
                      </a:endParaRPr>
                    </a:p>
                  </a:txBody>
                  <a:tcPr/>
                </a:tc>
                <a:tc>
                  <a:txBody>
                    <a:bodyPr/>
                    <a:lstStyle/>
                    <a:p>
                      <a:r>
                        <a:rPr lang="zh-CN" altLang="en-US" dirty="0" smtClean="0">
                          <a:latin typeface="Microsoft YaHei" panose="020B0503020204020204" pitchFamily="34" charset="-122"/>
                          <a:ea typeface="Microsoft YaHei" panose="020B0503020204020204" pitchFamily="34" charset="-122"/>
                        </a:rPr>
                        <a:t>全基因组范围内对</a:t>
                      </a:r>
                      <a:r>
                        <a:rPr lang="en-US" altLang="zh-CN" dirty="0" smtClean="0">
                          <a:latin typeface="Microsoft YaHei" panose="020B0503020204020204" pitchFamily="34" charset="-122"/>
                          <a:ea typeface="Microsoft YaHei" panose="020B0503020204020204" pitchFamily="34" charset="-122"/>
                        </a:rPr>
                        <a:t>Pathway</a:t>
                      </a:r>
                      <a:r>
                        <a:rPr lang="zh-CN" altLang="en-US" dirty="0" smtClean="0">
                          <a:latin typeface="Microsoft YaHei" panose="020B0503020204020204" pitchFamily="34" charset="-122"/>
                          <a:ea typeface="Microsoft YaHei" panose="020B0503020204020204" pitchFamily="34" charset="-122"/>
                        </a:rPr>
                        <a:t>代谢特征模块的调控模式</a:t>
                      </a:r>
                      <a:endParaRPr lang="en-US" dirty="0">
                        <a:latin typeface="Microsoft YaHei" panose="020B0503020204020204" pitchFamily="34" charset="-122"/>
                        <a:ea typeface="Microsoft YaHei" panose="020B0503020204020204" pitchFamily="34" charset="-122"/>
                      </a:endParaRPr>
                    </a:p>
                  </a:txBody>
                  <a:tcPr/>
                </a:tc>
              </a:tr>
            </a:tbl>
          </a:graphicData>
        </a:graphic>
      </p:graphicFrame>
    </p:spTree>
    <p:extLst>
      <p:ext uri="{BB962C8B-B14F-4D97-AF65-F5344CB8AC3E}">
        <p14:creationId xmlns:p14="http://schemas.microsoft.com/office/powerpoint/2010/main" val="821403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本研究之中的基因表达</a:t>
            </a:r>
            <a:r>
              <a:rPr lang="zh-CN" altLang="en-US" dirty="0"/>
              <a:t>调控</a:t>
            </a:r>
            <a:r>
              <a:rPr lang="zh-CN" altLang="en-US" dirty="0" smtClean="0"/>
              <a:t>逻辑注释</a:t>
            </a:r>
            <a:endParaRPr lang="en-US" dirty="0"/>
          </a:p>
        </p:txBody>
      </p:sp>
      <p:sp>
        <p:nvSpPr>
          <p:cNvPr id="3" name="内容占位符 2"/>
          <p:cNvSpPr>
            <a:spLocks noGrp="1"/>
          </p:cNvSpPr>
          <p:nvPr>
            <p:ph idx="1"/>
          </p:nvPr>
        </p:nvSpPr>
        <p:spPr/>
        <p:txBody>
          <a:bodyPr/>
          <a:lstStyle/>
          <a:p>
            <a:r>
              <a:rPr lang="en-US" dirty="0" smtClean="0"/>
              <a:t>TSS/TTS</a:t>
            </a:r>
            <a:r>
              <a:rPr lang="zh-CN" altLang="en-US" dirty="0" smtClean="0"/>
              <a:t>注释</a:t>
            </a:r>
            <a:endParaRPr lang="en-US" altLang="zh-CN" dirty="0" smtClean="0"/>
          </a:p>
          <a:p>
            <a:r>
              <a:rPr lang="zh-CN" altLang="en-US" dirty="0" smtClean="0"/>
              <a:t>分别分析了</a:t>
            </a:r>
            <a:r>
              <a:rPr lang="en-US" altLang="zh-CN" dirty="0" smtClean="0"/>
              <a:t>MMX</a:t>
            </a:r>
            <a:r>
              <a:rPr lang="zh-CN" altLang="en-US" dirty="0" smtClean="0"/>
              <a:t>、</a:t>
            </a:r>
            <a:r>
              <a:rPr lang="en-US" altLang="zh-CN" dirty="0" smtClean="0"/>
              <a:t>NY</a:t>
            </a:r>
            <a:r>
              <a:rPr lang="zh-CN" altLang="en-US" dirty="0" smtClean="0"/>
              <a:t>两种培养基条件下的</a:t>
            </a:r>
            <a:r>
              <a:rPr lang="en-US" altLang="zh-CN" dirty="0" smtClean="0"/>
              <a:t>TSS/TTS</a:t>
            </a:r>
            <a:r>
              <a:rPr lang="zh-CN" altLang="en-US" dirty="0" smtClean="0"/>
              <a:t>，同时预测出</a:t>
            </a:r>
            <a:r>
              <a:rPr lang="en-US" altLang="zh-CN" dirty="0" smtClean="0"/>
              <a:t>TSS/TTS</a:t>
            </a:r>
            <a:r>
              <a:rPr lang="zh-CN" altLang="en-US" dirty="0" smtClean="0"/>
              <a:t>的基因为</a:t>
            </a:r>
            <a:r>
              <a:rPr lang="en-US" altLang="zh-CN" dirty="0" smtClean="0"/>
              <a:t>831</a:t>
            </a:r>
            <a:r>
              <a:rPr lang="zh-CN" altLang="en-US" dirty="0" smtClean="0"/>
              <a:t>个，其中同时有变化的基因为</a:t>
            </a:r>
            <a:r>
              <a:rPr lang="en-US" altLang="zh-CN" dirty="0" smtClean="0"/>
              <a:t>319</a:t>
            </a:r>
            <a:r>
              <a:rPr lang="zh-CN" altLang="en-US" dirty="0" smtClean="0"/>
              <a:t>个</a:t>
            </a:r>
            <a:endParaRPr lang="en-US" altLang="zh-CN" dirty="0" smtClean="0"/>
          </a:p>
          <a:p>
            <a:r>
              <a:rPr lang="zh-CN" altLang="en-US" dirty="0" smtClean="0"/>
              <a:t>仅被预测出</a:t>
            </a:r>
            <a:r>
              <a:rPr lang="en-US" altLang="zh-CN" dirty="0" smtClean="0"/>
              <a:t>TSS</a:t>
            </a:r>
            <a:r>
              <a:rPr lang="zh-CN" altLang="en-US" dirty="0" smtClean="0"/>
              <a:t>的基因为</a:t>
            </a:r>
            <a:r>
              <a:rPr lang="en-US" altLang="zh-CN" dirty="0" smtClean="0"/>
              <a:t>636</a:t>
            </a:r>
            <a:r>
              <a:rPr lang="zh-CN" altLang="en-US" dirty="0" smtClean="0"/>
              <a:t>个，</a:t>
            </a:r>
            <a:r>
              <a:rPr lang="en-US" altLang="zh-CN" dirty="0" smtClean="0"/>
              <a:t>TSS</a:t>
            </a:r>
            <a:r>
              <a:rPr lang="zh-CN" altLang="en-US" dirty="0" smtClean="0"/>
              <a:t>有变化的基因数为</a:t>
            </a:r>
            <a:r>
              <a:rPr lang="en-US" altLang="zh-CN" dirty="0" smtClean="0"/>
              <a:t>314</a:t>
            </a:r>
            <a:r>
              <a:rPr lang="zh-CN" altLang="en-US" dirty="0" smtClean="0"/>
              <a:t>个</a:t>
            </a:r>
            <a:endParaRPr lang="en-US" altLang="zh-CN" dirty="0" smtClean="0"/>
          </a:p>
          <a:p>
            <a:r>
              <a:rPr lang="zh-CN" altLang="en-US" dirty="0" smtClean="0"/>
              <a:t>仅被预测出</a:t>
            </a:r>
            <a:r>
              <a:rPr lang="en-US" altLang="zh-CN" dirty="0" smtClean="0"/>
              <a:t>TTS</a:t>
            </a:r>
            <a:r>
              <a:rPr lang="zh-CN" altLang="en-US" dirty="0" smtClean="0"/>
              <a:t>的基因为</a:t>
            </a:r>
            <a:r>
              <a:rPr lang="en-US" altLang="zh-CN" dirty="0" smtClean="0"/>
              <a:t>812</a:t>
            </a:r>
            <a:r>
              <a:rPr lang="zh-CN" altLang="en-US" dirty="0" smtClean="0"/>
              <a:t>个，</a:t>
            </a:r>
            <a:r>
              <a:rPr lang="en-US" altLang="zh-CN" dirty="0" smtClean="0"/>
              <a:t>TTS</a:t>
            </a:r>
            <a:r>
              <a:rPr lang="zh-CN" altLang="en-US" dirty="0" smtClean="0"/>
              <a:t>有变化的基因为</a:t>
            </a:r>
            <a:r>
              <a:rPr lang="en-US" altLang="zh-CN" dirty="0" smtClean="0"/>
              <a:t>589</a:t>
            </a:r>
            <a:r>
              <a:rPr lang="zh-CN" altLang="en-US" dirty="0" smtClean="0"/>
              <a:t>个</a:t>
            </a:r>
            <a:endParaRPr lang="en-US" dirty="0"/>
          </a:p>
        </p:txBody>
      </p:sp>
    </p:spTree>
    <p:extLst>
      <p:ext uri="{BB962C8B-B14F-4D97-AF65-F5344CB8AC3E}">
        <p14:creationId xmlns:p14="http://schemas.microsoft.com/office/powerpoint/2010/main" val="1660935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r>
              <a:rPr lang="en-US" dirty="0"/>
              <a:t>Regprecise Virtual </a:t>
            </a:r>
            <a:r>
              <a:rPr lang="en-US" dirty="0" smtClean="0"/>
              <a:t>Footprint</a:t>
            </a:r>
            <a:r>
              <a:rPr lang="zh-CN" altLang="en-US" dirty="0" smtClean="0"/>
              <a:t>注释</a:t>
            </a:r>
            <a:endParaRPr lang="en-US" altLang="zh-CN" dirty="0" smtClean="0"/>
          </a:p>
          <a:p>
            <a:r>
              <a:rPr lang="zh-CN" altLang="en-US" dirty="0" smtClean="0"/>
              <a:t>经过全基因组注释，共得到</a:t>
            </a:r>
            <a:r>
              <a:rPr lang="en-US" altLang="zh-CN" dirty="0" smtClean="0"/>
              <a:t>9089</a:t>
            </a:r>
            <a:r>
              <a:rPr lang="zh-CN" altLang="en-US" dirty="0" smtClean="0"/>
              <a:t>条调控数据，调控因子数量为</a:t>
            </a:r>
            <a:r>
              <a:rPr lang="en-US" altLang="zh-CN" dirty="0" smtClean="0"/>
              <a:t>239</a:t>
            </a:r>
            <a:r>
              <a:rPr lang="zh-CN" altLang="en-US" dirty="0" smtClean="0"/>
              <a:t>个</a:t>
            </a:r>
            <a:endParaRPr lang="en-US" dirty="0"/>
          </a:p>
        </p:txBody>
      </p:sp>
    </p:spTree>
    <p:extLst>
      <p:ext uri="{BB962C8B-B14F-4D97-AF65-F5344CB8AC3E}">
        <p14:creationId xmlns:p14="http://schemas.microsoft.com/office/powerpoint/2010/main" val="3355860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逻辑重排</a:t>
            </a:r>
            <a:endParaRPr lang="en-US" dirty="0"/>
          </a:p>
        </p:txBody>
      </p:sp>
      <p:sp>
        <p:nvSpPr>
          <p:cNvPr id="3" name="内容占位符 2"/>
          <p:cNvSpPr>
            <a:spLocks noGrp="1"/>
          </p:cNvSpPr>
          <p:nvPr>
            <p:ph idx="1"/>
          </p:nvPr>
        </p:nvSpPr>
        <p:spPr>
          <a:xfrm>
            <a:off x="457200" y="838200"/>
            <a:ext cx="8229600" cy="1386300"/>
          </a:xfrm>
        </p:spPr>
        <p:txBody>
          <a:bodyPr/>
          <a:lstStyle/>
          <a:p>
            <a:r>
              <a:rPr lang="zh-CN" altLang="en-US" dirty="0" smtClean="0"/>
              <a:t>为什么需要进行逻辑重排？</a:t>
            </a:r>
            <a:endParaRPr lang="en-US" altLang="zh-CN" dirty="0" smtClean="0"/>
          </a:p>
          <a:p>
            <a:r>
              <a:rPr lang="zh-CN" altLang="en-US" sz="2000" dirty="0" smtClean="0"/>
              <a:t>在这里更多的是关注逻辑元件的逻辑位置，而非该元件在基因组之中的实际物理位置</a:t>
            </a:r>
            <a:endParaRPr lang="en-US" sz="2000" dirty="0"/>
          </a:p>
        </p:txBody>
      </p:sp>
      <p:grpSp>
        <p:nvGrpSpPr>
          <p:cNvPr id="79" name="组合 78"/>
          <p:cNvGrpSpPr/>
          <p:nvPr/>
        </p:nvGrpSpPr>
        <p:grpSpPr>
          <a:xfrm>
            <a:off x="1066800" y="2511682"/>
            <a:ext cx="7528212" cy="4310918"/>
            <a:chOff x="1039800" y="2476449"/>
            <a:chExt cx="7528212" cy="4310918"/>
          </a:xfrm>
        </p:grpSpPr>
        <p:cxnSp>
          <p:nvCxnSpPr>
            <p:cNvPr id="5" name="直接箭头连接符 4"/>
            <p:cNvCxnSpPr/>
            <p:nvPr/>
          </p:nvCxnSpPr>
          <p:spPr>
            <a:xfrm>
              <a:off x="1096200" y="2635199"/>
              <a:ext cx="6553200"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096200" y="3455698"/>
              <a:ext cx="6553200"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9" name="等腰三角形 8"/>
            <p:cNvSpPr/>
            <p:nvPr/>
          </p:nvSpPr>
          <p:spPr>
            <a:xfrm>
              <a:off x="2010600" y="2482799"/>
              <a:ext cx="3048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圆角矩形 9"/>
            <p:cNvSpPr/>
            <p:nvPr/>
          </p:nvSpPr>
          <p:spPr>
            <a:xfrm>
              <a:off x="4982400" y="2482799"/>
              <a:ext cx="685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圆角矩形 10"/>
            <p:cNvSpPr/>
            <p:nvPr/>
          </p:nvSpPr>
          <p:spPr>
            <a:xfrm>
              <a:off x="2696400" y="3330298"/>
              <a:ext cx="685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等腰三角形 11"/>
            <p:cNvSpPr/>
            <p:nvPr/>
          </p:nvSpPr>
          <p:spPr>
            <a:xfrm>
              <a:off x="3935700" y="3344399"/>
              <a:ext cx="3048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直接连接符 13"/>
            <p:cNvCxnSpPr>
              <a:stCxn id="11" idx="1"/>
              <a:endCxn id="10" idx="1"/>
            </p:cNvCxnSpPr>
            <p:nvPr/>
          </p:nvCxnSpPr>
          <p:spPr>
            <a:xfrm flipV="1">
              <a:off x="2696400" y="2635199"/>
              <a:ext cx="2286000" cy="8474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1" idx="3"/>
              <a:endCxn id="10" idx="3"/>
            </p:cNvCxnSpPr>
            <p:nvPr/>
          </p:nvCxnSpPr>
          <p:spPr>
            <a:xfrm flipV="1">
              <a:off x="3382200" y="2635199"/>
              <a:ext cx="2286000" cy="8474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9" idx="4"/>
              <a:endCxn id="12" idx="4"/>
            </p:cNvCxnSpPr>
            <p:nvPr/>
          </p:nvCxnSpPr>
          <p:spPr>
            <a:xfrm>
              <a:off x="2315400" y="2787599"/>
              <a:ext cx="1925100" cy="861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9" idx="2"/>
              <a:endCxn id="12" idx="2"/>
            </p:cNvCxnSpPr>
            <p:nvPr/>
          </p:nvCxnSpPr>
          <p:spPr>
            <a:xfrm>
              <a:off x="2010600" y="2787599"/>
              <a:ext cx="1925100" cy="861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9" idx="0"/>
              <a:endCxn id="10" idx="0"/>
            </p:cNvCxnSpPr>
            <p:nvPr/>
          </p:nvCxnSpPr>
          <p:spPr>
            <a:xfrm rot="5400000" flipH="1" flipV="1">
              <a:off x="3744150" y="901649"/>
              <a:ext cx="12700" cy="3162300"/>
            </a:xfrm>
            <a:prstGeom prst="bentConnector3">
              <a:avLst>
                <a:gd name="adj1" fmla="val 180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12" idx="0"/>
              <a:endCxn id="11" idx="2"/>
            </p:cNvCxnSpPr>
            <p:nvPr/>
          </p:nvCxnSpPr>
          <p:spPr>
            <a:xfrm rot="16200000" flipH="1" flipV="1">
              <a:off x="3418350" y="2965348"/>
              <a:ext cx="290699" cy="1048800"/>
            </a:xfrm>
            <a:prstGeom prst="bentConnector5">
              <a:avLst>
                <a:gd name="adj1" fmla="val -78638"/>
                <a:gd name="adj2" fmla="val 40918"/>
                <a:gd name="adj3" fmla="val 178638"/>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918275" y="3966131"/>
              <a:ext cx="4339650" cy="369332"/>
            </a:xfrm>
            <a:prstGeom prst="rect">
              <a:avLst/>
            </a:prstGeom>
            <a:noFill/>
          </p:spPr>
          <p:txBody>
            <a:bodyPr wrap="none" rtlCol="0">
              <a:spAutoFit/>
            </a:bodyPr>
            <a:lstStyle/>
            <a:p>
              <a:r>
                <a:rPr lang="zh-CN" altLang="en-US" dirty="0" smtClean="0">
                  <a:latin typeface="Microsoft YaHei" panose="020B0503020204020204" pitchFamily="34" charset="-122"/>
                  <a:ea typeface="Microsoft YaHei" panose="020B0503020204020204" pitchFamily="34" charset="-122"/>
                </a:rPr>
                <a:t>未进行逻辑重排，两条序列的特征不相等</a:t>
              </a:r>
              <a:endParaRPr lang="en-US" dirty="0">
                <a:latin typeface="Microsoft YaHei" panose="020B0503020204020204" pitchFamily="34" charset="-122"/>
                <a:ea typeface="Microsoft YaHei" panose="020B0503020204020204" pitchFamily="34" charset="-122"/>
              </a:endParaRPr>
            </a:p>
          </p:txBody>
        </p:sp>
        <p:cxnSp>
          <p:nvCxnSpPr>
            <p:cNvPr id="30" name="直接箭头连接符 29"/>
            <p:cNvCxnSpPr/>
            <p:nvPr/>
          </p:nvCxnSpPr>
          <p:spPr>
            <a:xfrm>
              <a:off x="1039800" y="5105400"/>
              <a:ext cx="6553200"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1039800" y="5950950"/>
              <a:ext cx="6553200"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32" name="等腰三角形 31"/>
            <p:cNvSpPr/>
            <p:nvPr/>
          </p:nvSpPr>
          <p:spPr>
            <a:xfrm>
              <a:off x="2010600" y="4916263"/>
              <a:ext cx="3048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圆角矩形 32"/>
            <p:cNvSpPr/>
            <p:nvPr/>
          </p:nvSpPr>
          <p:spPr>
            <a:xfrm>
              <a:off x="4982400" y="4953000"/>
              <a:ext cx="685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圆角矩形 33"/>
            <p:cNvSpPr/>
            <p:nvPr/>
          </p:nvSpPr>
          <p:spPr>
            <a:xfrm>
              <a:off x="3824100" y="5798550"/>
              <a:ext cx="685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等腰三角形 34"/>
            <p:cNvSpPr/>
            <p:nvPr/>
          </p:nvSpPr>
          <p:spPr>
            <a:xfrm>
              <a:off x="2886899" y="5775898"/>
              <a:ext cx="3048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直接连接符 35"/>
            <p:cNvCxnSpPr>
              <a:stCxn id="34" idx="1"/>
              <a:endCxn id="33" idx="1"/>
            </p:cNvCxnSpPr>
            <p:nvPr/>
          </p:nvCxnSpPr>
          <p:spPr>
            <a:xfrm flipV="1">
              <a:off x="3824100" y="5105400"/>
              <a:ext cx="1158300" cy="845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34" idx="3"/>
              <a:endCxn id="33" idx="3"/>
            </p:cNvCxnSpPr>
            <p:nvPr/>
          </p:nvCxnSpPr>
          <p:spPr>
            <a:xfrm flipV="1">
              <a:off x="4509900" y="5105400"/>
              <a:ext cx="1158300" cy="845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2" idx="4"/>
              <a:endCxn id="35" idx="4"/>
            </p:cNvCxnSpPr>
            <p:nvPr/>
          </p:nvCxnSpPr>
          <p:spPr>
            <a:xfrm>
              <a:off x="2315400" y="5221063"/>
              <a:ext cx="876299" cy="859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2" idx="2"/>
              <a:endCxn id="35" idx="2"/>
            </p:cNvCxnSpPr>
            <p:nvPr/>
          </p:nvCxnSpPr>
          <p:spPr>
            <a:xfrm>
              <a:off x="2010600" y="5221063"/>
              <a:ext cx="876299" cy="859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肘形连接符 39"/>
            <p:cNvCxnSpPr>
              <a:stCxn id="32" idx="0"/>
              <a:endCxn id="33" idx="0"/>
            </p:cNvCxnSpPr>
            <p:nvPr/>
          </p:nvCxnSpPr>
          <p:spPr>
            <a:xfrm rot="16200000" flipH="1">
              <a:off x="3725781" y="3353481"/>
              <a:ext cx="36737" cy="3162300"/>
            </a:xfrm>
            <a:prstGeom prst="bentConnector3">
              <a:avLst>
                <a:gd name="adj1" fmla="val -62226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35" idx="0"/>
              <a:endCxn id="34" idx="2"/>
            </p:cNvCxnSpPr>
            <p:nvPr/>
          </p:nvCxnSpPr>
          <p:spPr>
            <a:xfrm rot="16200000" flipH="1">
              <a:off x="3439423" y="5375774"/>
              <a:ext cx="327452" cy="1127701"/>
            </a:xfrm>
            <a:prstGeom prst="bentConnector5">
              <a:avLst>
                <a:gd name="adj1" fmla="val -69812"/>
                <a:gd name="adj2" fmla="val 41554"/>
                <a:gd name="adj3" fmla="val 169812"/>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1724426" y="6418035"/>
              <a:ext cx="5032147" cy="369332"/>
            </a:xfrm>
            <a:prstGeom prst="rect">
              <a:avLst/>
            </a:prstGeom>
            <a:noFill/>
          </p:spPr>
          <p:txBody>
            <a:bodyPr wrap="none" rtlCol="0">
              <a:spAutoFit/>
            </a:bodyPr>
            <a:lstStyle/>
            <a:p>
              <a:r>
                <a:rPr lang="zh-CN" altLang="en-US" dirty="0">
                  <a:latin typeface="Microsoft YaHei" panose="020B0503020204020204" pitchFamily="34" charset="-122"/>
                  <a:ea typeface="Microsoft YaHei" panose="020B0503020204020204" pitchFamily="34" charset="-122"/>
                </a:rPr>
                <a:t>经过</a:t>
              </a:r>
              <a:r>
                <a:rPr lang="zh-CN" altLang="en-US" dirty="0" smtClean="0">
                  <a:latin typeface="Microsoft YaHei" panose="020B0503020204020204" pitchFamily="34" charset="-122"/>
                  <a:ea typeface="Microsoft YaHei" panose="020B0503020204020204" pitchFamily="34" charset="-122"/>
                </a:rPr>
                <a:t>逻辑重排之后，两条序列的特征比较相似了</a:t>
              </a:r>
              <a:endParaRPr lang="en-US" dirty="0">
                <a:latin typeface="Microsoft YaHei" panose="020B0503020204020204" pitchFamily="34" charset="-122"/>
                <a:ea typeface="Microsoft YaHei" panose="020B0503020204020204" pitchFamily="34" charset="-122"/>
              </a:endParaRPr>
            </a:p>
          </p:txBody>
        </p:sp>
        <p:sp>
          <p:nvSpPr>
            <p:cNvPr id="75" name="文本框 74"/>
            <p:cNvSpPr txBox="1"/>
            <p:nvPr/>
          </p:nvSpPr>
          <p:spPr>
            <a:xfrm>
              <a:off x="7716443" y="2489150"/>
              <a:ext cx="849913" cy="307777"/>
            </a:xfrm>
            <a:prstGeom prst="rect">
              <a:avLst/>
            </a:prstGeom>
            <a:noFill/>
          </p:spPr>
          <p:txBody>
            <a:bodyPr wrap="none" rtlCol="0">
              <a:spAutoFit/>
            </a:bodyPr>
            <a:lstStyle/>
            <a:p>
              <a:r>
                <a:rPr lang="zh-CN" altLang="en-US" sz="1400" dirty="0" smtClean="0">
                  <a:latin typeface="Microsoft YaHei" panose="020B0503020204020204" pitchFamily="34" charset="-122"/>
                  <a:ea typeface="Microsoft YaHei" panose="020B0503020204020204" pitchFamily="34" charset="-122"/>
                </a:rPr>
                <a:t>基因组</a:t>
              </a:r>
              <a:r>
                <a:rPr lang="en-US" altLang="zh-CN" sz="1400" dirty="0" smtClean="0">
                  <a:latin typeface="Microsoft YaHei" panose="020B0503020204020204" pitchFamily="34" charset="-122"/>
                  <a:ea typeface="Microsoft YaHei" panose="020B0503020204020204" pitchFamily="34" charset="-122"/>
                </a:rPr>
                <a:t>A</a:t>
              </a:r>
              <a:endParaRPr lang="en-US" sz="1400" dirty="0">
                <a:latin typeface="Microsoft YaHei" panose="020B0503020204020204" pitchFamily="34" charset="-122"/>
                <a:ea typeface="Microsoft YaHei" panose="020B0503020204020204" pitchFamily="34" charset="-122"/>
              </a:endParaRPr>
            </a:p>
          </p:txBody>
        </p:sp>
        <p:sp>
          <p:nvSpPr>
            <p:cNvPr id="76" name="文本框 75"/>
            <p:cNvSpPr txBox="1"/>
            <p:nvPr/>
          </p:nvSpPr>
          <p:spPr>
            <a:xfrm>
              <a:off x="7724242" y="3301809"/>
              <a:ext cx="835485" cy="307777"/>
            </a:xfrm>
            <a:prstGeom prst="rect">
              <a:avLst/>
            </a:prstGeom>
            <a:noFill/>
          </p:spPr>
          <p:txBody>
            <a:bodyPr wrap="none" rtlCol="0">
              <a:spAutoFit/>
            </a:bodyPr>
            <a:lstStyle/>
            <a:p>
              <a:r>
                <a:rPr lang="zh-CN" altLang="en-US" sz="1400" dirty="0" smtClean="0">
                  <a:latin typeface="Microsoft YaHei" panose="020B0503020204020204" pitchFamily="34" charset="-122"/>
                  <a:ea typeface="Microsoft YaHei" panose="020B0503020204020204" pitchFamily="34" charset="-122"/>
                </a:rPr>
                <a:t>基因组</a:t>
              </a:r>
              <a:r>
                <a:rPr lang="en-US" altLang="zh-CN" sz="1400" dirty="0">
                  <a:latin typeface="Microsoft YaHei" panose="020B0503020204020204" pitchFamily="34" charset="-122"/>
                  <a:ea typeface="Microsoft YaHei" panose="020B0503020204020204" pitchFamily="34" charset="-122"/>
                </a:rPr>
                <a:t>B</a:t>
              </a:r>
              <a:endParaRPr lang="en-US" sz="1400" dirty="0">
                <a:latin typeface="Microsoft YaHei" panose="020B0503020204020204" pitchFamily="34" charset="-122"/>
                <a:ea typeface="Microsoft YaHei" panose="020B0503020204020204" pitchFamily="34" charset="-122"/>
              </a:endParaRPr>
            </a:p>
          </p:txBody>
        </p:sp>
        <p:sp>
          <p:nvSpPr>
            <p:cNvPr id="77" name="文本框 76"/>
            <p:cNvSpPr txBox="1"/>
            <p:nvPr/>
          </p:nvSpPr>
          <p:spPr>
            <a:xfrm>
              <a:off x="7718099" y="4960714"/>
              <a:ext cx="849913" cy="307777"/>
            </a:xfrm>
            <a:prstGeom prst="rect">
              <a:avLst/>
            </a:prstGeom>
            <a:noFill/>
          </p:spPr>
          <p:txBody>
            <a:bodyPr wrap="none" rtlCol="0">
              <a:spAutoFit/>
            </a:bodyPr>
            <a:lstStyle/>
            <a:p>
              <a:r>
                <a:rPr lang="zh-CN" altLang="en-US" sz="1400" dirty="0" smtClean="0">
                  <a:latin typeface="Microsoft YaHei" panose="020B0503020204020204" pitchFamily="34" charset="-122"/>
                  <a:ea typeface="Microsoft YaHei" panose="020B0503020204020204" pitchFamily="34" charset="-122"/>
                </a:rPr>
                <a:t>基因组</a:t>
              </a:r>
              <a:r>
                <a:rPr lang="en-US" altLang="zh-CN" sz="1400" dirty="0" smtClean="0">
                  <a:latin typeface="Microsoft YaHei" panose="020B0503020204020204" pitchFamily="34" charset="-122"/>
                  <a:ea typeface="Microsoft YaHei" panose="020B0503020204020204" pitchFamily="34" charset="-122"/>
                </a:rPr>
                <a:t>A</a:t>
              </a:r>
              <a:endParaRPr lang="en-US" sz="1400" dirty="0">
                <a:latin typeface="Microsoft YaHei" panose="020B0503020204020204" pitchFamily="34" charset="-122"/>
                <a:ea typeface="Microsoft YaHei" panose="020B0503020204020204" pitchFamily="34" charset="-122"/>
              </a:endParaRPr>
            </a:p>
          </p:txBody>
        </p:sp>
        <p:sp>
          <p:nvSpPr>
            <p:cNvPr id="78" name="文本框 77"/>
            <p:cNvSpPr txBox="1"/>
            <p:nvPr/>
          </p:nvSpPr>
          <p:spPr>
            <a:xfrm>
              <a:off x="7725898" y="5773373"/>
              <a:ext cx="835485" cy="307777"/>
            </a:xfrm>
            <a:prstGeom prst="rect">
              <a:avLst/>
            </a:prstGeom>
            <a:noFill/>
          </p:spPr>
          <p:txBody>
            <a:bodyPr wrap="none" rtlCol="0">
              <a:spAutoFit/>
            </a:bodyPr>
            <a:lstStyle/>
            <a:p>
              <a:r>
                <a:rPr lang="zh-CN" altLang="en-US" sz="1400" dirty="0" smtClean="0">
                  <a:latin typeface="Microsoft YaHei" panose="020B0503020204020204" pitchFamily="34" charset="-122"/>
                  <a:ea typeface="Microsoft YaHei" panose="020B0503020204020204" pitchFamily="34" charset="-122"/>
                </a:rPr>
                <a:t>基因组</a:t>
              </a:r>
              <a:r>
                <a:rPr lang="en-US" altLang="zh-CN" sz="1400" dirty="0">
                  <a:latin typeface="Microsoft YaHei" panose="020B0503020204020204" pitchFamily="34" charset="-122"/>
                  <a:ea typeface="Microsoft YaHei" panose="020B0503020204020204" pitchFamily="34" charset="-122"/>
                </a:rPr>
                <a:t>B</a:t>
              </a:r>
              <a:endParaRPr lang="en-US" sz="1400" dirty="0">
                <a:latin typeface="Microsoft YaHei" panose="020B0503020204020204" pitchFamily="34" charset="-122"/>
                <a:ea typeface="Microsoft YaHei" panose="020B0503020204020204" pitchFamily="34" charset="-122"/>
              </a:endParaRPr>
            </a:p>
          </p:txBody>
        </p:sp>
      </p:grpSp>
    </p:spTree>
    <p:extLst>
      <p:ext uri="{BB962C8B-B14F-4D97-AF65-F5344CB8AC3E}">
        <p14:creationId xmlns:p14="http://schemas.microsoft.com/office/powerpoint/2010/main" val="3568816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TotalTime>
  <Words>979</Words>
  <Application>Microsoft Office PowerPoint</Application>
  <PresentationFormat>全屏显示(4:3)</PresentationFormat>
  <Paragraphs>118</Paragraphs>
  <Slides>13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Microsoft YaHei</vt:lpstr>
      <vt:lpstr>Microsoft YaHei</vt:lpstr>
      <vt:lpstr>宋体</vt:lpstr>
      <vt:lpstr>Arial</vt:lpstr>
      <vt:lpstr>Calibri</vt:lpstr>
      <vt:lpstr>Office Theme</vt:lpstr>
      <vt:lpstr>PowerPoint 演示文稿</vt:lpstr>
      <vt:lpstr>现有的基因组序列特征描述</vt:lpstr>
      <vt:lpstr>PowerPoint 演示文稿</vt:lpstr>
      <vt:lpstr>优缺点比较</vt:lpstr>
      <vt:lpstr>构建逻辑指纹的步骤</vt:lpstr>
      <vt:lpstr>基因组功能注释</vt:lpstr>
      <vt:lpstr>本研究之中的基因表达调控逻辑注释</vt:lpstr>
      <vt:lpstr>PowerPoint 演示文稿</vt:lpstr>
      <vt:lpstr>逻辑重排</vt:lpstr>
      <vt:lpstr>逻辑重排</vt:lpstr>
      <vt:lpstr>字典编码</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工作组</dc:creator>
  <cp:lastModifiedBy>xie guigang</cp:lastModifiedBy>
  <cp:revision>98</cp:revision>
  <dcterms:created xsi:type="dcterms:W3CDTF">2006-08-16T00:00:00Z</dcterms:created>
  <dcterms:modified xsi:type="dcterms:W3CDTF">2015-05-28T02:14:37Z</dcterms:modified>
</cp:coreProperties>
</file>