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82" r:id="rId2"/>
    <p:sldId id="368" r:id="rId3"/>
    <p:sldId id="261" r:id="rId4"/>
    <p:sldId id="262" r:id="rId5"/>
    <p:sldId id="263" r:id="rId6"/>
    <p:sldId id="264" r:id="rId7"/>
    <p:sldId id="265" r:id="rId8"/>
    <p:sldId id="266" r:id="rId9"/>
    <p:sldId id="453" r:id="rId10"/>
    <p:sldId id="450" r:id="rId11"/>
    <p:sldId id="281" r:id="rId12"/>
    <p:sldId id="283" r:id="rId13"/>
    <p:sldId id="370" r:id="rId14"/>
    <p:sldId id="284" r:id="rId15"/>
    <p:sldId id="285" r:id="rId16"/>
    <p:sldId id="451" r:id="rId17"/>
    <p:sldId id="371" r:id="rId18"/>
    <p:sldId id="369" r:id="rId19"/>
    <p:sldId id="290" r:id="rId20"/>
    <p:sldId id="454" r:id="rId21"/>
    <p:sldId id="365" r:id="rId22"/>
    <p:sldId id="286" r:id="rId23"/>
    <p:sldId id="291" r:id="rId24"/>
    <p:sldId id="455" r:id="rId25"/>
    <p:sldId id="456" r:id="rId26"/>
    <p:sldId id="457" r:id="rId27"/>
    <p:sldId id="380" r:id="rId28"/>
    <p:sldId id="378" r:id="rId29"/>
    <p:sldId id="373" r:id="rId30"/>
    <p:sldId id="374" r:id="rId31"/>
    <p:sldId id="375" r:id="rId32"/>
    <p:sldId id="376" r:id="rId33"/>
    <p:sldId id="377" r:id="rId34"/>
    <p:sldId id="45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CC"/>
    <a:srgbClr val="00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77" d="100"/>
          <a:sy n="77" d="100"/>
        </p:scale>
        <p:origin x="-1368" y="-8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C0966A-6C0F-40CA-9300-C4D7FC424081}" type="datetimeFigureOut">
              <a:rPr lang="en-US" smtClean="0"/>
              <a:pPr/>
              <a:t>9/25/2014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EA7B58-9979-4AA2-A93F-03137B01CAEA}" type="slidenum">
              <a:rPr lang="en-US" smtClean="0"/>
              <a:pPr/>
              <a:t>‹#›</a:t>
            </a:fld>
            <a:endParaRPr lang="en-US"/>
          </a:p>
        </p:txBody>
      </p:sp>
    </p:spTree>
    <p:extLst>
      <p:ext uri="{BB962C8B-B14F-4D97-AF65-F5344CB8AC3E}">
        <p14:creationId xmlns="" xmlns:p14="http://schemas.microsoft.com/office/powerpoint/2010/main" val="108232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EA7B58-9979-4AA2-A93F-03137B01CAE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EE79EC6-0D6B-4983-9BBE-E3BC80D837B3}" type="slidenum">
              <a:rPr lang="en-US" smtClean="0">
                <a:cs typeface="Arial" charset="0"/>
              </a:rPr>
              <a:pPr/>
              <a:t>12</a:t>
            </a:fld>
            <a:endParaRPr lang="en-US" smtClean="0">
              <a:cs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en-US" smtClean="0"/>
              <a:t>GSEA algorithm allows a user to determine whether a known gene set shows concordant differences between two biological states.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EA7B58-9979-4AA2-A93F-03137B01CAEA}"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45A094BD-F894-4E4B-9D8D-F00C338862EB}" type="slidenum">
              <a:rPr lang="en-US" smtClean="0">
                <a:cs typeface="Arial" charset="0"/>
              </a:rPr>
              <a:pPr/>
              <a:t>15</a:t>
            </a:fld>
            <a:endParaRPr lang="en-US" smtClean="0">
              <a:cs typeface="Arial"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smtClean="0"/>
              <a:t>A given functional gene set  representing a biological pathway or signatures is compared to the ordered list to determine if the distribution of hits in the entire list is random or biased toward the top or bottom of the list.  Many methods have been developed and the pioneer initiative along this line is the innovative development of gene set enrichment analysis (GSEA) software by (see refs)  GSEA is a parametric method in which a weighted Kolmogorov-Smirnov method is used  to determine the significance of the hit distribution (members of S) in the whole list.  Sig pathway use Wilcoxon test and is a non-parametric method.  Designating one of the 2 phenotypes as “A”,</a:t>
            </a:r>
          </a:p>
          <a:p>
            <a:pPr eaLnBrk="1" hangingPunct="1"/>
            <a:r>
              <a:rPr lang="en-US" smtClean="0"/>
              <a:t>and doing the ranked list L from most upreg in A  at top to most downreg in A at bottom, is genes in S are concentrated at top, ES(S) will be &gt; 0, if conc. at bottom of L, ES(S) will be &lt;0. For GSEA, the phenotype of the first</a:t>
            </a:r>
          </a:p>
          <a:p>
            <a:pPr eaLnBrk="1" hangingPunct="1"/>
            <a:r>
              <a:rPr lang="en-US" smtClean="0"/>
              <a:t>chip (first column at left of expression data) is 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EA7B58-9979-4AA2-A93F-03137B01CAEA}"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AD554039-73D3-427B-A4E7-BCE451E23F0F}" type="slidenum">
              <a:rPr lang="en-US" smtClean="0">
                <a:cs typeface="Arial" charset="0"/>
              </a:rPr>
              <a:pPr/>
              <a:t>19</a:t>
            </a:fld>
            <a:endParaRPr lang="en-US" smtClean="0">
              <a:cs typeface="Arial"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z="2000" smtClean="0"/>
          </a:p>
          <a:p>
            <a:pPr eaLnBrk="1" hangingPunct="1"/>
            <a:r>
              <a:rPr lang="en-US" sz="2000" smtClean="0"/>
              <a:t>For </a:t>
            </a:r>
          </a:p>
          <a:p>
            <a:pPr eaLnBrk="1" hangingPunct="1"/>
            <a:endParaRPr lang="en-US" sz="2000" smtClean="0"/>
          </a:p>
          <a:p>
            <a:pPr eaLnBrk="1" hangingPunct="1"/>
            <a:r>
              <a:rPr lang="en-US" sz="2000" smtClean="0"/>
              <a:t>extr(a set of numbers) = “extreme value of” </a:t>
            </a:r>
          </a:p>
          <a:p>
            <a:pPr eaLnBrk="1" hangingPunct="1"/>
            <a:r>
              <a:rPr lang="en-US" sz="2000" smtClean="0"/>
              <a:t>= sign * max(magnitudes of the numbers) where</a:t>
            </a:r>
          </a:p>
          <a:p>
            <a:pPr eaLnBrk="1" hangingPunct="1"/>
            <a:r>
              <a:rPr lang="en-US" sz="2000" smtClean="0"/>
              <a:t>sign is 1 if number with max magnitude is &gt; 0,</a:t>
            </a:r>
          </a:p>
          <a:p>
            <a:pPr eaLnBrk="1" hangingPunct="1"/>
            <a:r>
              <a:rPr lang="en-US" sz="2000" smtClean="0"/>
              <a:t>sign is -1 if number with max magnitude is &lt; 0</a:t>
            </a:r>
          </a:p>
          <a:p>
            <a:pPr eaLnBrk="1" hangingPunct="1"/>
            <a:endParaRPr lang="en-US" sz="20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EA7B58-9979-4AA2-A93F-03137B01CAEA}"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879171EB-D4F6-433A-9B67-A734B0D4F7EA}" type="slidenum">
              <a:rPr lang="en-US" smtClean="0">
                <a:cs typeface="Arial" charset="0"/>
              </a:rPr>
              <a:pPr/>
              <a:t>22</a:t>
            </a:fld>
            <a:endParaRPr lang="en-US" smtClean="0">
              <a:cs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marL="228600" indent="-228600" eaLnBrk="1" hangingPunct="1"/>
            <a:r>
              <a:rPr lang="en-US" sz="1400" smtClean="0"/>
              <a:t>Mathematically GSEA does three things.  </a:t>
            </a:r>
          </a:p>
          <a:p>
            <a:pPr marL="228600" indent="-228600" eaLnBrk="1" hangingPunct="1">
              <a:buFontTx/>
              <a:buAutoNum type="arabicPeriod"/>
            </a:pPr>
            <a:r>
              <a:rPr lang="en-US" sz="1400" smtClean="0"/>
              <a:t>Construct a ranked list L of all the genes in the chip using a measure of expression difference of each gene between the two phenotypes under study (e.g., by T-score). Then GSEA calculates an enrichment score by walking down the ranked list L, increasing a running-sum statistic when we encounter a gene in S and decreasing it when we encounter genes not in S.  The magnitude of the increment depends on the rank of the gene in the list.  The enrichment score is the maximum deviation from zero encountered in the walk.  </a:t>
            </a:r>
          </a:p>
          <a:p>
            <a:pPr marL="228600" indent="-228600" eaLnBrk="1" hangingPunct="1">
              <a:buFontTx/>
              <a:buAutoNum type="arabicPeriod"/>
            </a:pPr>
            <a:r>
              <a:rPr lang="en-US" sz="1400" smtClean="0"/>
              <a:t>Secondly, it estimates the significance level of ES by using an empirical phenotype-based permutation test procedure, i.e. permute the phenotype labels and recompute the ES , which generates a null distribution for the ES.  The nominal p-value of the observed ES is then calculated using this null distribution.  </a:t>
            </a:r>
          </a:p>
          <a:p>
            <a:pPr marL="228600" indent="-228600" eaLnBrk="1" hangingPunct="1">
              <a:buFontTx/>
              <a:buAutoNum type="arabicPeriod"/>
            </a:pPr>
            <a:r>
              <a:rPr lang="en-US" sz="1400" smtClean="0"/>
              <a:t>Adjustment for multiple hypothesis testing.  They first normalized the ES using the  null distribution for ES -</a:t>
            </a:r>
            <a:r>
              <a:rPr lang="en-US" sz="1400" smtClean="0">
                <a:sym typeface="Wingdings" pitchFamily="2" charset="2"/>
              </a:rPr>
              <a:t> normalized enrichment scores (NES) and an empirical distribution for NES</a:t>
            </a:r>
            <a:r>
              <a:rPr lang="en-US" sz="1400" smtClean="0"/>
              <a:t>.  Then they calculated FDRs by comparing the tails of the observed and null distributions for the NES.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EA7B58-9979-4AA2-A93F-03137B01CAEA}"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EA7B58-9979-4AA2-A93F-03137B01CAEA}" type="slidenum">
              <a:rPr lang="en-US" smtClean="0"/>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EA7B58-9979-4AA2-A93F-03137B01CAEA}"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EA7B58-9979-4AA2-A93F-03137B01CAEA}"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pPr eaLnBrk="1" hangingPunct="1"/>
            <a:endParaRPr lang="en-US" smtClean="0"/>
          </a:p>
        </p:txBody>
      </p:sp>
      <p:sp>
        <p:nvSpPr>
          <p:cNvPr id="101380" name="Slide Number Placeholder 3"/>
          <p:cNvSpPr>
            <a:spLocks noGrp="1"/>
          </p:cNvSpPr>
          <p:nvPr>
            <p:ph type="sldNum" sz="quarter" idx="5"/>
          </p:nvPr>
        </p:nvSpPr>
        <p:spPr>
          <a:noFill/>
        </p:spPr>
        <p:txBody>
          <a:bodyPr/>
          <a:lstStyle/>
          <a:p>
            <a:fld id="{9381C90E-94CE-44AB-AEDE-56BDD7D8EC5D}" type="slidenum">
              <a:rPr lang="en-US" smtClean="0">
                <a:cs typeface="Arial" charset="0"/>
              </a:rPr>
              <a:pPr/>
              <a:t>4</a:t>
            </a:fld>
            <a:endParaRPr lang="en-US" smtClean="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pPr eaLnBrk="1" hangingPunct="1"/>
            <a:endParaRPr lang="en-US" dirty="0" smtClean="0"/>
          </a:p>
        </p:txBody>
      </p:sp>
      <p:sp>
        <p:nvSpPr>
          <p:cNvPr id="102404" name="Slide Number Placeholder 3"/>
          <p:cNvSpPr>
            <a:spLocks noGrp="1"/>
          </p:cNvSpPr>
          <p:nvPr>
            <p:ph type="sldNum" sz="quarter" idx="5"/>
          </p:nvPr>
        </p:nvSpPr>
        <p:spPr>
          <a:noFill/>
        </p:spPr>
        <p:txBody>
          <a:bodyPr/>
          <a:lstStyle/>
          <a:p>
            <a:fld id="{8BFD6925-7668-4C90-AFDA-749880D01574}" type="slidenum">
              <a:rPr lang="en-US" smtClean="0">
                <a:cs typeface="Arial" charset="0"/>
              </a:rPr>
              <a:pPr/>
              <a:t>5</a:t>
            </a:fld>
            <a:endParaRPr lang="en-US" dirty="0" smtClean="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pPr eaLnBrk="1" hangingPunct="1"/>
            <a:endParaRPr lang="en-US" dirty="0" smtClean="0"/>
          </a:p>
        </p:txBody>
      </p:sp>
      <p:sp>
        <p:nvSpPr>
          <p:cNvPr id="103428" name="Slide Number Placeholder 3"/>
          <p:cNvSpPr>
            <a:spLocks noGrp="1"/>
          </p:cNvSpPr>
          <p:nvPr>
            <p:ph type="sldNum" sz="quarter" idx="5"/>
          </p:nvPr>
        </p:nvSpPr>
        <p:spPr>
          <a:noFill/>
        </p:spPr>
        <p:txBody>
          <a:bodyPr/>
          <a:lstStyle/>
          <a:p>
            <a:fld id="{94908CA8-0E1E-4C4C-A118-8943762208B2}" type="slidenum">
              <a:rPr lang="en-US" smtClean="0">
                <a:cs typeface="Arial" charset="0"/>
              </a:rPr>
              <a:pPr/>
              <a:t>6</a:t>
            </a:fld>
            <a:endParaRPr lang="en-US" dirty="0" smtClean="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pPr eaLnBrk="1" hangingPunct="1"/>
            <a:endParaRPr lang="en-US" dirty="0" smtClean="0"/>
          </a:p>
        </p:txBody>
      </p:sp>
      <p:sp>
        <p:nvSpPr>
          <p:cNvPr id="104452" name="Slide Number Placeholder 3"/>
          <p:cNvSpPr>
            <a:spLocks noGrp="1"/>
          </p:cNvSpPr>
          <p:nvPr>
            <p:ph type="sldNum" sz="quarter" idx="5"/>
          </p:nvPr>
        </p:nvSpPr>
        <p:spPr>
          <a:noFill/>
        </p:spPr>
        <p:txBody>
          <a:bodyPr/>
          <a:lstStyle/>
          <a:p>
            <a:fld id="{1FFEC2E4-6CE3-414E-AA3A-9022D5B51ABA}" type="slidenum">
              <a:rPr lang="en-US" smtClean="0">
                <a:cs typeface="Arial" charset="0"/>
              </a:rPr>
              <a:pPr/>
              <a:t>7</a:t>
            </a:fld>
            <a:endParaRPr lang="en-US" dirty="0" smtClean="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EA7B58-9979-4AA2-A93F-03137B01CAEA}"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EA7B58-9979-4AA2-A93F-03137B01CAEA}"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A56CB174-06D6-45E6-B341-2CF6A0ABC704}" type="slidenum">
              <a:rPr lang="en-US" smtClean="0">
                <a:cs typeface="Arial" charset="0"/>
              </a:rPr>
              <a:pPr/>
              <a:t>11</a:t>
            </a:fld>
            <a:endParaRPr lang="en-US" smtClean="0">
              <a:cs typeface="Arial"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E079D9-01CD-4393-8615-66D26EFEC724}" type="datetimeFigureOut">
              <a:rPr lang="en-US" smtClean="0"/>
              <a:pPr/>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ECEB3-264D-4D46-B428-A0B64D41ECBC}" type="slidenum">
              <a:rPr lang="en-US" smtClean="0"/>
              <a:pPr/>
              <a:t>‹#›</a:t>
            </a:fld>
            <a:endParaRPr lang="en-US"/>
          </a:p>
        </p:txBody>
      </p:sp>
    </p:spTree>
    <p:extLst>
      <p:ext uri="{BB962C8B-B14F-4D97-AF65-F5344CB8AC3E}">
        <p14:creationId xmlns="" xmlns:p14="http://schemas.microsoft.com/office/powerpoint/2010/main" val="192980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E079D9-01CD-4393-8615-66D26EFEC724}" type="datetimeFigureOut">
              <a:rPr lang="en-US" smtClean="0"/>
              <a:pPr/>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ECEB3-264D-4D46-B428-A0B64D41ECBC}" type="slidenum">
              <a:rPr lang="en-US" smtClean="0"/>
              <a:pPr/>
              <a:t>‹#›</a:t>
            </a:fld>
            <a:endParaRPr lang="en-US"/>
          </a:p>
        </p:txBody>
      </p:sp>
    </p:spTree>
    <p:extLst>
      <p:ext uri="{BB962C8B-B14F-4D97-AF65-F5344CB8AC3E}">
        <p14:creationId xmlns="" xmlns:p14="http://schemas.microsoft.com/office/powerpoint/2010/main" val="300118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E079D9-01CD-4393-8615-66D26EFEC724}" type="datetimeFigureOut">
              <a:rPr lang="en-US" smtClean="0"/>
              <a:pPr/>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ECEB3-264D-4D46-B428-A0B64D41ECBC}" type="slidenum">
              <a:rPr lang="en-US" smtClean="0"/>
              <a:pPr/>
              <a:t>‹#›</a:t>
            </a:fld>
            <a:endParaRPr lang="en-US"/>
          </a:p>
        </p:txBody>
      </p:sp>
    </p:spTree>
    <p:extLst>
      <p:ext uri="{BB962C8B-B14F-4D97-AF65-F5344CB8AC3E}">
        <p14:creationId xmlns="" xmlns:p14="http://schemas.microsoft.com/office/powerpoint/2010/main" val="2585590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924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133600"/>
            <a:ext cx="3770313" cy="37242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37113" y="2133600"/>
            <a:ext cx="3770312" cy="17859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37113" y="4071938"/>
            <a:ext cx="3770312" cy="178593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2438400" y="6248400"/>
            <a:ext cx="2130425" cy="474663"/>
          </a:xfrm>
          <a:prstGeom prst="rect">
            <a:avLst/>
          </a:prstGeom>
        </p:spPr>
        <p:txBody>
          <a:bodyPr/>
          <a:lstStyle>
            <a:lvl1pPr>
              <a:defRPr>
                <a:cs typeface="+mn-cs"/>
              </a:defRPr>
            </a:lvl1pPr>
          </a:lstStyle>
          <a:p>
            <a:pPr>
              <a:defRPr/>
            </a:pPr>
            <a:endParaRPr lang="en-US"/>
          </a:p>
        </p:txBody>
      </p:sp>
      <p:sp>
        <p:nvSpPr>
          <p:cNvPr id="7" name="Footer Placeholder 6"/>
          <p:cNvSpPr>
            <a:spLocks noGrp="1"/>
          </p:cNvSpPr>
          <p:nvPr>
            <p:ph type="ftr" sz="quarter" idx="11"/>
          </p:nvPr>
        </p:nvSpPr>
        <p:spPr>
          <a:xfrm>
            <a:off x="5791200" y="6248400"/>
            <a:ext cx="2897188" cy="474663"/>
          </a:xfrm>
          <a:prstGeom prst="rect">
            <a:avLst/>
          </a:prstGeom>
        </p:spPr>
        <p:txBody>
          <a:bodyPr/>
          <a:lstStyle>
            <a:lvl1pPr>
              <a:defRPr>
                <a:cs typeface="+mn-cs"/>
              </a:defRPr>
            </a:lvl1pPr>
          </a:lstStyle>
          <a:p>
            <a:pPr>
              <a:defRPr/>
            </a:pPr>
            <a:endParaRPr lang="en-US"/>
          </a:p>
        </p:txBody>
      </p:sp>
      <p:sp>
        <p:nvSpPr>
          <p:cNvPr id="8" name="Slide Number Placeholder 7"/>
          <p:cNvSpPr>
            <a:spLocks noGrp="1"/>
          </p:cNvSpPr>
          <p:nvPr>
            <p:ph type="sldNum" sz="quarter" idx="12"/>
          </p:nvPr>
        </p:nvSpPr>
        <p:spPr>
          <a:xfrm>
            <a:off x="84138" y="6242050"/>
            <a:ext cx="587375" cy="488950"/>
          </a:xfrm>
          <a:prstGeom prst="rect">
            <a:avLst/>
          </a:prstGeom>
        </p:spPr>
        <p:txBody>
          <a:bodyPr/>
          <a:lstStyle>
            <a:lvl1pPr>
              <a:defRPr>
                <a:cs typeface="+mn-cs"/>
              </a:defRPr>
            </a:lvl1pPr>
          </a:lstStyle>
          <a:p>
            <a:pPr>
              <a:defRPr/>
            </a:pPr>
            <a:fld id="{B145959D-4E1D-46DB-89B1-2CD7D945775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E079D9-01CD-4393-8615-66D26EFEC724}" type="datetimeFigureOut">
              <a:rPr lang="en-US" smtClean="0"/>
              <a:pPr/>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ECEB3-264D-4D46-B428-A0B64D41ECBC}" type="slidenum">
              <a:rPr lang="en-US" smtClean="0"/>
              <a:pPr/>
              <a:t>‹#›</a:t>
            </a:fld>
            <a:endParaRPr lang="en-US"/>
          </a:p>
        </p:txBody>
      </p:sp>
    </p:spTree>
    <p:extLst>
      <p:ext uri="{BB962C8B-B14F-4D97-AF65-F5344CB8AC3E}">
        <p14:creationId xmlns="" xmlns:p14="http://schemas.microsoft.com/office/powerpoint/2010/main" val="151825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E079D9-01CD-4393-8615-66D26EFEC724}" type="datetimeFigureOut">
              <a:rPr lang="en-US" smtClean="0"/>
              <a:pPr/>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ECEB3-264D-4D46-B428-A0B64D41ECBC}" type="slidenum">
              <a:rPr lang="en-US" smtClean="0"/>
              <a:pPr/>
              <a:t>‹#›</a:t>
            </a:fld>
            <a:endParaRPr lang="en-US"/>
          </a:p>
        </p:txBody>
      </p:sp>
    </p:spTree>
    <p:extLst>
      <p:ext uri="{BB962C8B-B14F-4D97-AF65-F5344CB8AC3E}">
        <p14:creationId xmlns="" xmlns:p14="http://schemas.microsoft.com/office/powerpoint/2010/main" val="38153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E079D9-01CD-4393-8615-66D26EFEC724}" type="datetimeFigureOut">
              <a:rPr lang="en-US" smtClean="0"/>
              <a:pPr/>
              <a:t>9/25/2014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ECEB3-264D-4D46-B428-A0B64D41ECBC}" type="slidenum">
              <a:rPr lang="en-US" smtClean="0"/>
              <a:pPr/>
              <a:t>‹#›</a:t>
            </a:fld>
            <a:endParaRPr lang="en-US"/>
          </a:p>
        </p:txBody>
      </p:sp>
    </p:spTree>
    <p:extLst>
      <p:ext uri="{BB962C8B-B14F-4D97-AF65-F5344CB8AC3E}">
        <p14:creationId xmlns="" xmlns:p14="http://schemas.microsoft.com/office/powerpoint/2010/main" val="315742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E079D9-01CD-4393-8615-66D26EFEC724}" type="datetimeFigureOut">
              <a:rPr lang="en-US" smtClean="0"/>
              <a:pPr/>
              <a:t>9/25/2014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FECEB3-264D-4D46-B428-A0B64D41ECBC}" type="slidenum">
              <a:rPr lang="en-US" smtClean="0"/>
              <a:pPr/>
              <a:t>‹#›</a:t>
            </a:fld>
            <a:endParaRPr lang="en-US"/>
          </a:p>
        </p:txBody>
      </p:sp>
    </p:spTree>
    <p:extLst>
      <p:ext uri="{BB962C8B-B14F-4D97-AF65-F5344CB8AC3E}">
        <p14:creationId xmlns="" xmlns:p14="http://schemas.microsoft.com/office/powerpoint/2010/main" val="302730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E079D9-01CD-4393-8615-66D26EFEC724}" type="datetimeFigureOut">
              <a:rPr lang="en-US" smtClean="0"/>
              <a:pPr/>
              <a:t>9/25/2014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FECEB3-264D-4D46-B428-A0B64D41ECBC}" type="slidenum">
              <a:rPr lang="en-US" smtClean="0"/>
              <a:pPr/>
              <a:t>‹#›</a:t>
            </a:fld>
            <a:endParaRPr lang="en-US"/>
          </a:p>
        </p:txBody>
      </p:sp>
    </p:spTree>
    <p:extLst>
      <p:ext uri="{BB962C8B-B14F-4D97-AF65-F5344CB8AC3E}">
        <p14:creationId xmlns="" xmlns:p14="http://schemas.microsoft.com/office/powerpoint/2010/main" val="3454763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E079D9-01CD-4393-8615-66D26EFEC724}" type="datetimeFigureOut">
              <a:rPr lang="en-US" smtClean="0"/>
              <a:pPr/>
              <a:t>9/25/2014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FECEB3-264D-4D46-B428-A0B64D41ECBC}" type="slidenum">
              <a:rPr lang="en-US" smtClean="0"/>
              <a:pPr/>
              <a:t>‹#›</a:t>
            </a:fld>
            <a:endParaRPr lang="en-US"/>
          </a:p>
        </p:txBody>
      </p:sp>
    </p:spTree>
    <p:extLst>
      <p:ext uri="{BB962C8B-B14F-4D97-AF65-F5344CB8AC3E}">
        <p14:creationId xmlns="" xmlns:p14="http://schemas.microsoft.com/office/powerpoint/2010/main" val="4163756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E079D9-01CD-4393-8615-66D26EFEC724}" type="datetimeFigureOut">
              <a:rPr lang="en-US" smtClean="0"/>
              <a:pPr/>
              <a:t>9/25/2014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ECEB3-264D-4D46-B428-A0B64D41ECBC}" type="slidenum">
              <a:rPr lang="en-US" smtClean="0"/>
              <a:pPr/>
              <a:t>‹#›</a:t>
            </a:fld>
            <a:endParaRPr lang="en-US"/>
          </a:p>
        </p:txBody>
      </p:sp>
    </p:spTree>
    <p:extLst>
      <p:ext uri="{BB962C8B-B14F-4D97-AF65-F5344CB8AC3E}">
        <p14:creationId xmlns="" xmlns:p14="http://schemas.microsoft.com/office/powerpoint/2010/main" val="108540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E079D9-01CD-4393-8615-66D26EFEC724}" type="datetimeFigureOut">
              <a:rPr lang="en-US" smtClean="0"/>
              <a:pPr/>
              <a:t>9/25/2014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ECEB3-264D-4D46-B428-A0B64D41ECBC}" type="slidenum">
              <a:rPr lang="en-US" smtClean="0"/>
              <a:pPr/>
              <a:t>‹#›</a:t>
            </a:fld>
            <a:endParaRPr lang="en-US"/>
          </a:p>
        </p:txBody>
      </p:sp>
    </p:spTree>
    <p:extLst>
      <p:ext uri="{BB962C8B-B14F-4D97-AF65-F5344CB8AC3E}">
        <p14:creationId xmlns="" xmlns:p14="http://schemas.microsoft.com/office/powerpoint/2010/main" val="2103445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079D9-01CD-4393-8615-66D26EFEC724}" type="datetimeFigureOut">
              <a:rPr lang="en-US" smtClean="0"/>
              <a:pPr/>
              <a:t>9/25/2014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ECEB3-264D-4D46-B428-A0B64D41ECBC}" type="slidenum">
              <a:rPr lang="en-US" smtClean="0"/>
              <a:pPr/>
              <a:t>‹#›</a:t>
            </a:fld>
            <a:endParaRPr lang="en-US"/>
          </a:p>
        </p:txBody>
      </p:sp>
    </p:spTree>
    <p:extLst>
      <p:ext uri="{BB962C8B-B14F-4D97-AF65-F5344CB8AC3E}">
        <p14:creationId xmlns="" xmlns:p14="http://schemas.microsoft.com/office/powerpoint/2010/main" val="397418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broad.mit.edu/gsea/index.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broadinstitute.org/gsea/datasets.jsp"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www.broadinstitute.org/gsea/datasets.jsp"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4.xml"/><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hyperlink" Target="mailto:aberger9@jhmi.edu"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david.abcc.ncifcrf.gov/"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12883" r="13176" b="16259"/>
          <a:stretch/>
        </p:blipFill>
        <p:spPr bwMode="auto">
          <a:xfrm>
            <a:off x="0" y="0"/>
            <a:ext cx="9144000" cy="5791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Box 2"/>
          <p:cNvSpPr txBox="1"/>
          <p:nvPr/>
        </p:nvSpPr>
        <p:spPr>
          <a:xfrm>
            <a:off x="64077" y="2838510"/>
            <a:ext cx="9144000" cy="400110"/>
          </a:xfrm>
          <a:prstGeom prst="rect">
            <a:avLst/>
          </a:prstGeom>
          <a:noFill/>
        </p:spPr>
        <p:txBody>
          <a:bodyPr wrap="square" rtlCol="0">
            <a:spAutoFit/>
          </a:bodyPr>
          <a:lstStyle/>
          <a:p>
            <a:pPr algn="ctr"/>
            <a:r>
              <a:rPr lang="en-US" sz="2000" b="1" dirty="0" smtClean="0"/>
              <a:t>Understanding the Broad Institute’s GSEA and hands-on </a:t>
            </a:r>
            <a:r>
              <a:rPr lang="en-US" sz="2000" b="1" dirty="0"/>
              <a:t>t</a:t>
            </a:r>
            <a:r>
              <a:rPr lang="en-US" sz="2000" b="1" dirty="0" smtClean="0"/>
              <a:t>raining with the software </a:t>
            </a:r>
            <a:endParaRPr lang="en-US" sz="2000" b="1" dirty="0"/>
          </a:p>
        </p:txBody>
      </p:sp>
      <p:sp>
        <p:nvSpPr>
          <p:cNvPr id="4" name="TextBox 3"/>
          <p:cNvSpPr txBox="1"/>
          <p:nvPr/>
        </p:nvSpPr>
        <p:spPr>
          <a:xfrm>
            <a:off x="91440" y="3200400"/>
            <a:ext cx="9144000" cy="615553"/>
          </a:xfrm>
          <a:prstGeom prst="rect">
            <a:avLst/>
          </a:prstGeom>
          <a:noFill/>
        </p:spPr>
        <p:txBody>
          <a:bodyPr wrap="square" rtlCol="0">
            <a:spAutoFit/>
          </a:bodyPr>
          <a:lstStyle/>
          <a:p>
            <a:pPr algn="ctr"/>
            <a:r>
              <a:rPr lang="en-US" dirty="0" smtClean="0"/>
              <a:t>Presented by Alan E. Berger, Ph.D.</a:t>
            </a:r>
          </a:p>
          <a:p>
            <a:pPr algn="ctr"/>
            <a:r>
              <a:rPr lang="en-US" sz="1600" dirty="0" smtClean="0"/>
              <a:t>Lowe Family Genomics Core, School of Medicine, Johns Hopkins University </a:t>
            </a:r>
            <a:endParaRPr lang="en-US" sz="1600" dirty="0"/>
          </a:p>
        </p:txBody>
      </p:sp>
      <p:sp>
        <p:nvSpPr>
          <p:cNvPr id="2" name="TextBox 1"/>
          <p:cNvSpPr txBox="1"/>
          <p:nvPr/>
        </p:nvSpPr>
        <p:spPr>
          <a:xfrm>
            <a:off x="110490" y="3815953"/>
            <a:ext cx="9105900" cy="369332"/>
          </a:xfrm>
          <a:prstGeom prst="rect">
            <a:avLst/>
          </a:prstGeom>
          <a:noFill/>
        </p:spPr>
        <p:txBody>
          <a:bodyPr wrap="square" rtlCol="0">
            <a:spAutoFit/>
          </a:bodyPr>
          <a:lstStyle/>
          <a:p>
            <a:pPr algn="ctr"/>
            <a:r>
              <a:rPr lang="en-US" dirty="0" smtClean="0">
                <a:solidFill>
                  <a:srgbClr val="0070C0"/>
                </a:solidFill>
              </a:rPr>
              <a:t>September 30, 2014   NIH Building 10   FAES Classroom 1</a:t>
            </a:r>
            <a:endParaRPr lang="en-US" dirty="0">
              <a:solidFill>
                <a:srgbClr val="0070C0"/>
              </a:solidFill>
            </a:endParaRPr>
          </a:p>
        </p:txBody>
      </p:sp>
      <p:pic>
        <p:nvPicPr>
          <p:cNvPr id="2051" name="Picture 3"/>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l="31673" t="33771" r="33134" b="28710"/>
          <a:stretch/>
        </p:blipFill>
        <p:spPr bwMode="auto">
          <a:xfrm>
            <a:off x="3581400" y="1609922"/>
            <a:ext cx="1766011" cy="109728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5" cstate="print">
            <a:extLst>
              <a:ext uri="{28A0092B-C50C-407E-A947-70E740481C1C}">
                <a14:useLocalDpi xmlns="" xmlns:a14="http://schemas.microsoft.com/office/drawing/2010/main" val="0"/>
              </a:ext>
            </a:extLst>
          </a:blip>
          <a:srcRect t="15563" b="-19006"/>
          <a:stretch/>
        </p:blipFill>
        <p:spPr bwMode="auto">
          <a:xfrm rot="-5400000">
            <a:off x="757570" y="1645920"/>
            <a:ext cx="1160779" cy="1408226"/>
          </a:xfrm>
          <a:prstGeom prst="rect">
            <a:avLst/>
          </a:prstGeom>
          <a:noFill/>
          <a:ln>
            <a:noFill/>
          </a:ln>
          <a:effectLst/>
          <a:scene3d>
            <a:camera prst="orthographicFront">
              <a:rot lat="0" lon="0" rev="16200000"/>
            </a:camera>
            <a:lightRig rig="threePt" dir="t"/>
          </a:scene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rot="16200000">
            <a:off x="1463040" y="2003911"/>
            <a:ext cx="1238309" cy="430887"/>
          </a:xfrm>
          <a:prstGeom prst="rect">
            <a:avLst/>
          </a:prstGeom>
          <a:noFill/>
        </p:spPr>
        <p:txBody>
          <a:bodyPr wrap="square" rtlCol="0">
            <a:spAutoFit/>
          </a:bodyPr>
          <a:lstStyle/>
          <a:p>
            <a:r>
              <a:rPr lang="en-US" sz="1100" dirty="0" smtClean="0"/>
              <a:t>Locations of genes in 1 gene set</a:t>
            </a:r>
            <a:endParaRPr lang="en-US" sz="1100" dirty="0"/>
          </a:p>
        </p:txBody>
      </p:sp>
      <p:sp>
        <p:nvSpPr>
          <p:cNvPr id="7" name="Rectangle 6"/>
          <p:cNvSpPr/>
          <p:nvPr/>
        </p:nvSpPr>
        <p:spPr>
          <a:xfrm>
            <a:off x="3602736" y="2522786"/>
            <a:ext cx="76200" cy="18441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3" name="Picture 5"/>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553200" y="1517540"/>
            <a:ext cx="898140" cy="12623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365760" y="4206240"/>
            <a:ext cx="8839200" cy="1569660"/>
          </a:xfrm>
          <a:prstGeom prst="rect">
            <a:avLst/>
          </a:prstGeom>
          <a:noFill/>
        </p:spPr>
        <p:txBody>
          <a:bodyPr wrap="square" rtlCol="0">
            <a:spAutoFit/>
          </a:bodyPr>
          <a:lstStyle/>
          <a:p>
            <a:pPr marL="285750" indent="-285750">
              <a:buFont typeface="Arial" pitchFamily="34" charset="0"/>
              <a:buChar char="•"/>
            </a:pPr>
            <a:r>
              <a:rPr lang="en-US" sz="1600" dirty="0" smtClean="0"/>
              <a:t>Using gene sets, e.g., pathways, GO categories, to interpret microarray (and other) biology data</a:t>
            </a:r>
          </a:p>
          <a:p>
            <a:pPr marL="285750" indent="-285750">
              <a:buFont typeface="Arial" pitchFamily="34" charset="0"/>
              <a:buChar char="•"/>
            </a:pPr>
            <a:r>
              <a:rPr lang="en-US" sz="1600" dirty="0" smtClean="0"/>
              <a:t>Using a measure of differential expression for all the genes, rather than a list of distinguished  genes</a:t>
            </a:r>
          </a:p>
          <a:p>
            <a:pPr marL="285750" indent="-285750">
              <a:buFont typeface="Arial" pitchFamily="34" charset="0"/>
              <a:buChar char="•"/>
            </a:pPr>
            <a:r>
              <a:rPr lang="en-US" sz="1600" dirty="0" smtClean="0"/>
              <a:t>The general approach of the Broad Institute’s </a:t>
            </a:r>
            <a:r>
              <a:rPr lang="en-US" sz="1600" b="1" dirty="0" smtClean="0"/>
              <a:t>GSEA </a:t>
            </a:r>
            <a:r>
              <a:rPr lang="en-US" sz="1600" dirty="0" smtClean="0"/>
              <a:t>software  // comparison with </a:t>
            </a:r>
            <a:r>
              <a:rPr lang="en-US" sz="1600" b="1" dirty="0" smtClean="0"/>
              <a:t>DAVID</a:t>
            </a:r>
            <a:r>
              <a:rPr lang="en-US" sz="1600" dirty="0" smtClean="0"/>
              <a:t> (NIAID)</a:t>
            </a:r>
          </a:p>
          <a:p>
            <a:pPr marL="285750" indent="-285750">
              <a:buFont typeface="Arial" pitchFamily="34" charset="0"/>
              <a:buChar char="•"/>
            </a:pPr>
            <a:r>
              <a:rPr lang="en-US" sz="1600" dirty="0" smtClean="0"/>
              <a:t>The statistics behind GSEA  //  The data files and formats required to use GSEA</a:t>
            </a:r>
          </a:p>
          <a:p>
            <a:pPr marL="285750" indent="-285750">
              <a:buFont typeface="Arial" pitchFamily="34" charset="0"/>
              <a:buChar char="•"/>
            </a:pPr>
            <a:r>
              <a:rPr lang="en-US" sz="1600" dirty="0" smtClean="0"/>
              <a:t>Hands on running the GSEA software (using output data from Partek runs)</a:t>
            </a:r>
          </a:p>
          <a:p>
            <a:pPr marL="285750" indent="-285750">
              <a:buFont typeface="Arial" pitchFamily="34" charset="0"/>
              <a:buChar char="•"/>
            </a:pPr>
            <a:r>
              <a:rPr lang="en-US" sz="1600" dirty="0" smtClean="0"/>
              <a:t>Understanding the output files produced by GSEA</a:t>
            </a:r>
            <a:endParaRPr lang="en-US" sz="1600" dirty="0"/>
          </a:p>
        </p:txBody>
      </p:sp>
      <p:pic>
        <p:nvPicPr>
          <p:cNvPr id="13" name="Picture 2"/>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34449" t="88268" r="17489" b="2917"/>
          <a:stretch/>
        </p:blipFill>
        <p:spPr bwMode="auto">
          <a:xfrm>
            <a:off x="2971800" y="5943600"/>
            <a:ext cx="5943600" cy="609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17196" t="83861" r="60621" b="10630"/>
          <a:stretch/>
        </p:blipFill>
        <p:spPr bwMode="auto">
          <a:xfrm>
            <a:off x="762000" y="5897880"/>
            <a:ext cx="2743200" cy="381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548492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bwMode="auto">
          <a:xfrm>
            <a:off x="381000" y="838200"/>
            <a:ext cx="8534400" cy="5867400"/>
          </a:xfrm>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lnSpc>
                <a:spcPct val="90000"/>
              </a:lnSpc>
              <a:buClr>
                <a:srgbClr val="0000FF"/>
              </a:buClr>
            </a:pPr>
            <a:r>
              <a:rPr lang="en-US" sz="2000" b="1" dirty="0" smtClean="0"/>
              <a:t>These methods formulate a statistic for the </a:t>
            </a:r>
            <a:r>
              <a:rPr lang="en-US" sz="2000" b="1" dirty="0" smtClean="0">
                <a:solidFill>
                  <a:srgbClr val="FF0000"/>
                </a:solidFill>
              </a:rPr>
              <a:t>ensemble of genes in each    gene set </a:t>
            </a:r>
            <a:r>
              <a:rPr lang="en-US" sz="2000" b="1" dirty="0" smtClean="0"/>
              <a:t>using a selected </a:t>
            </a:r>
            <a:r>
              <a:rPr lang="en-US" sz="2000" b="1" dirty="0" smtClean="0">
                <a:solidFill>
                  <a:srgbClr val="FF0000"/>
                </a:solidFill>
              </a:rPr>
              <a:t>metric</a:t>
            </a:r>
            <a:r>
              <a:rPr lang="en-US" sz="2000" b="1" dirty="0" smtClean="0"/>
              <a:t> for each gene.  </a:t>
            </a:r>
            <a:r>
              <a:rPr lang="en-US" sz="2000" b="1" dirty="0" smtClean="0">
                <a:solidFill>
                  <a:srgbClr val="FF0000"/>
                </a:solidFill>
              </a:rPr>
              <a:t>Increases statistical power</a:t>
            </a:r>
            <a:r>
              <a:rPr lang="en-US" sz="2000" b="1" dirty="0" smtClean="0"/>
              <a:t>.</a:t>
            </a:r>
          </a:p>
          <a:p>
            <a:pPr eaLnBrk="1" hangingPunct="1">
              <a:lnSpc>
                <a:spcPct val="90000"/>
              </a:lnSpc>
              <a:buClr>
                <a:srgbClr val="0000FF"/>
              </a:buClr>
            </a:pPr>
            <a:endParaRPr lang="en-US" sz="2000" b="1" dirty="0" smtClean="0">
              <a:solidFill>
                <a:srgbClr val="FF0000"/>
              </a:solidFill>
            </a:endParaRPr>
          </a:p>
          <a:p>
            <a:pPr eaLnBrk="1" hangingPunct="1">
              <a:lnSpc>
                <a:spcPct val="90000"/>
              </a:lnSpc>
              <a:buClr>
                <a:srgbClr val="0000FF"/>
              </a:buClr>
              <a:buNone/>
            </a:pPr>
            <a:endParaRPr lang="en-US" sz="2000" b="1" dirty="0" smtClean="0">
              <a:solidFill>
                <a:srgbClr val="FF0000"/>
              </a:solidFill>
            </a:endParaRPr>
          </a:p>
          <a:p>
            <a:pPr eaLnBrk="1" hangingPunct="1">
              <a:lnSpc>
                <a:spcPct val="90000"/>
              </a:lnSpc>
              <a:buClr>
                <a:srgbClr val="0000FF"/>
              </a:buClr>
            </a:pPr>
            <a:endParaRPr lang="en-US" sz="2000" b="1" dirty="0" smtClean="0">
              <a:solidFill>
                <a:srgbClr val="FF0000"/>
              </a:solidFill>
            </a:endParaRPr>
          </a:p>
          <a:p>
            <a:pPr eaLnBrk="1" hangingPunct="1">
              <a:lnSpc>
                <a:spcPct val="90000"/>
              </a:lnSpc>
              <a:buClr>
                <a:srgbClr val="0000FF"/>
              </a:buClr>
            </a:pPr>
            <a:endParaRPr lang="en-US" sz="800" b="1" dirty="0" smtClean="0"/>
          </a:p>
          <a:p>
            <a:pPr eaLnBrk="1" hangingPunct="1">
              <a:spcBef>
                <a:spcPts val="600"/>
              </a:spcBef>
              <a:buClr>
                <a:srgbClr val="0000FF"/>
              </a:buClr>
            </a:pPr>
            <a:r>
              <a:rPr lang="en-US" sz="2000" b="1" dirty="0" smtClean="0"/>
              <a:t>The expression data for </a:t>
            </a:r>
            <a:r>
              <a:rPr lang="en-US" sz="2000" b="1" dirty="0" smtClean="0">
                <a:solidFill>
                  <a:srgbClr val="FF0000"/>
                </a:solidFill>
              </a:rPr>
              <a:t>all the genes</a:t>
            </a:r>
            <a:r>
              <a:rPr lang="en-US" sz="2000" b="1" dirty="0" smtClean="0"/>
              <a:t> in the dataset is used</a:t>
            </a:r>
          </a:p>
          <a:p>
            <a:pPr eaLnBrk="1" hangingPunct="1">
              <a:spcBef>
                <a:spcPts val="600"/>
              </a:spcBef>
              <a:buClr>
                <a:srgbClr val="0000FF"/>
              </a:buClr>
            </a:pPr>
            <a:endParaRPr lang="en-US" sz="800" b="1" dirty="0" smtClean="0"/>
          </a:p>
          <a:p>
            <a:pPr>
              <a:spcBef>
                <a:spcPts val="600"/>
              </a:spcBef>
              <a:buClr>
                <a:srgbClr val="0000FF"/>
              </a:buClr>
            </a:pPr>
            <a:r>
              <a:rPr lang="en-US" sz="2000" b="1" dirty="0" smtClean="0"/>
              <a:t>Can be applied to many types of gene sets </a:t>
            </a:r>
          </a:p>
          <a:p>
            <a:pPr>
              <a:spcBef>
                <a:spcPts val="600"/>
              </a:spcBef>
              <a:buClr>
                <a:srgbClr val="0000FF"/>
              </a:buClr>
            </a:pPr>
            <a:endParaRPr lang="en-US" sz="2000" b="1" dirty="0" smtClean="0"/>
          </a:p>
          <a:p>
            <a:pPr>
              <a:spcBef>
                <a:spcPts val="600"/>
              </a:spcBef>
              <a:buClr>
                <a:srgbClr val="0000FF"/>
              </a:buClr>
            </a:pPr>
            <a:endParaRPr lang="en-US" sz="2000" b="1" dirty="0" smtClean="0"/>
          </a:p>
          <a:p>
            <a:pPr>
              <a:spcBef>
                <a:spcPts val="600"/>
              </a:spcBef>
              <a:buClr>
                <a:srgbClr val="0000FF"/>
              </a:buClr>
            </a:pPr>
            <a:endParaRPr lang="en-US" sz="2000" b="1" dirty="0" smtClean="0"/>
          </a:p>
          <a:p>
            <a:pPr>
              <a:spcBef>
                <a:spcPts val="600"/>
              </a:spcBef>
              <a:buClr>
                <a:srgbClr val="0000FF"/>
              </a:buClr>
            </a:pPr>
            <a:endParaRPr lang="en-US" sz="2000" b="1" dirty="0" smtClean="0"/>
          </a:p>
          <a:p>
            <a:pPr>
              <a:spcBef>
                <a:spcPts val="600"/>
              </a:spcBef>
              <a:buClr>
                <a:srgbClr val="0000FF"/>
              </a:buClr>
            </a:pPr>
            <a:endParaRPr lang="en-US" sz="1000" b="1" dirty="0" smtClean="0"/>
          </a:p>
          <a:p>
            <a:pPr eaLnBrk="1" hangingPunct="1">
              <a:spcBef>
                <a:spcPts val="600"/>
              </a:spcBef>
              <a:buClr>
                <a:srgbClr val="0000FF"/>
              </a:buClr>
            </a:pPr>
            <a:r>
              <a:rPr lang="en-US" sz="2000" b="1" dirty="0" smtClean="0">
                <a:solidFill>
                  <a:srgbClr val="FF0000"/>
                </a:solidFill>
              </a:rPr>
              <a:t>But note</a:t>
            </a:r>
            <a:r>
              <a:rPr lang="en-US" sz="2000" b="1" dirty="0" smtClean="0"/>
              <a:t>: results depend on the collection of gene sets examined, and still must address </a:t>
            </a:r>
            <a:r>
              <a:rPr lang="en-US" sz="2000" b="1" dirty="0" smtClean="0">
                <a:solidFill>
                  <a:srgbClr val="FF0000"/>
                </a:solidFill>
              </a:rPr>
              <a:t>multiple testing error control </a:t>
            </a:r>
            <a:r>
              <a:rPr lang="en-US" sz="2000" b="1" dirty="0" smtClean="0"/>
              <a:t>(though much less severe than for all probes on a large array).  Run different types of gene set collections separately.</a:t>
            </a:r>
          </a:p>
        </p:txBody>
      </p:sp>
      <p:sp>
        <p:nvSpPr>
          <p:cNvPr id="24579" name="AutoShape 6"/>
          <p:cNvSpPr>
            <a:spLocks noGrp="1" noChangeArrowheads="1"/>
          </p:cNvSpPr>
          <p:nvPr>
            <p:ph type="title"/>
          </p:nvPr>
        </p:nvSpPr>
        <p:spPr bwMode="auto">
          <a:xfrm>
            <a:off x="0" y="152400"/>
            <a:ext cx="9144000" cy="762000"/>
          </a:xfrm>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r>
              <a:rPr lang="en-US" sz="2400" b="1" dirty="0" smtClean="0">
                <a:solidFill>
                  <a:srgbClr val="0000FF"/>
                </a:solidFill>
              </a:rPr>
              <a:t>Gene Set Enrichment Methods</a:t>
            </a:r>
            <a:endParaRPr lang="en-US" sz="2400" b="1" baseline="30000" dirty="0" smtClean="0">
              <a:solidFill>
                <a:srgbClr val="0000FF"/>
              </a:solidFill>
            </a:endParaRPr>
          </a:p>
        </p:txBody>
      </p:sp>
      <p:grpSp>
        <p:nvGrpSpPr>
          <p:cNvPr id="7" name="Group 6"/>
          <p:cNvGrpSpPr/>
          <p:nvPr/>
        </p:nvGrpSpPr>
        <p:grpSpPr>
          <a:xfrm>
            <a:off x="990600" y="1524000"/>
            <a:ext cx="7620000" cy="3657600"/>
            <a:chOff x="990600" y="1524000"/>
            <a:chExt cx="7620000" cy="3657600"/>
          </a:xfrm>
        </p:grpSpPr>
        <p:sp>
          <p:nvSpPr>
            <p:cNvPr id="4" name="Rectangle 4"/>
            <p:cNvSpPr>
              <a:spLocks noChangeArrowheads="1"/>
            </p:cNvSpPr>
            <p:nvPr/>
          </p:nvSpPr>
          <p:spPr bwMode="auto">
            <a:xfrm>
              <a:off x="990600" y="1524000"/>
              <a:ext cx="7620000" cy="990600"/>
            </a:xfrm>
            <a:prstGeom prst="rect">
              <a:avLst/>
            </a:prstGeom>
            <a:noFill/>
            <a:ln w="9525">
              <a:noFill/>
              <a:miter lim="800000"/>
              <a:headEnd/>
              <a:tailEnd/>
            </a:ln>
          </p:spPr>
          <p:txBody>
            <a:bodyPr/>
            <a:lstStyle/>
            <a:p>
              <a:pPr marL="342900" indent="-342900" algn="l">
                <a:spcBef>
                  <a:spcPct val="20000"/>
                </a:spcBef>
                <a:buClr>
                  <a:srgbClr val="FF0066"/>
                </a:buClr>
                <a:buSzPct val="75000"/>
                <a:buFont typeface="Wingdings" pitchFamily="2" charset="2"/>
                <a:buChar char="v"/>
              </a:pPr>
              <a:r>
                <a:rPr lang="en-US" b="1" dirty="0" smtClean="0">
                  <a:solidFill>
                    <a:srgbClr val="0000FF"/>
                  </a:solidFill>
                </a:rPr>
                <a:t>T-score for group A vs. group B comparison</a:t>
              </a:r>
            </a:p>
            <a:p>
              <a:pPr marL="342900" indent="-342900" algn="l">
                <a:spcBef>
                  <a:spcPct val="20000"/>
                </a:spcBef>
                <a:buClr>
                  <a:srgbClr val="FF0066"/>
                </a:buClr>
                <a:buSzPct val="75000"/>
                <a:buFont typeface="Wingdings" pitchFamily="2" charset="2"/>
                <a:buChar char="v"/>
              </a:pPr>
              <a:r>
                <a:rPr lang="en-US" b="1" dirty="0" smtClean="0">
                  <a:solidFill>
                    <a:srgbClr val="0000FF"/>
                  </a:solidFill>
                </a:rPr>
                <a:t>Fold Change for group A vs. group B</a:t>
              </a:r>
            </a:p>
            <a:p>
              <a:pPr marL="342900" indent="-342900" algn="l">
                <a:spcBef>
                  <a:spcPct val="20000"/>
                </a:spcBef>
                <a:buClr>
                  <a:srgbClr val="FF0066"/>
                </a:buClr>
                <a:buSzPct val="75000"/>
                <a:buFont typeface="Wingdings" pitchFamily="2" charset="2"/>
                <a:buChar char="v"/>
              </a:pPr>
              <a:r>
                <a:rPr lang="en-US" b="1" dirty="0" smtClean="0">
                  <a:solidFill>
                    <a:srgbClr val="0000FF"/>
                  </a:solidFill>
                </a:rPr>
                <a:t>Pearson correlation of gene expression with  a pertinent clinical variable</a:t>
              </a:r>
            </a:p>
          </p:txBody>
        </p:sp>
        <p:sp>
          <p:nvSpPr>
            <p:cNvPr id="5" name="Rectangle 4"/>
            <p:cNvSpPr>
              <a:spLocks noChangeArrowheads="1"/>
            </p:cNvSpPr>
            <p:nvPr/>
          </p:nvSpPr>
          <p:spPr bwMode="auto">
            <a:xfrm>
              <a:off x="990600" y="3581400"/>
              <a:ext cx="7620000" cy="1600200"/>
            </a:xfrm>
            <a:prstGeom prst="rect">
              <a:avLst/>
            </a:prstGeom>
            <a:noFill/>
            <a:ln w="9525">
              <a:noFill/>
              <a:miter lim="800000"/>
              <a:headEnd/>
              <a:tailEnd/>
            </a:ln>
          </p:spPr>
          <p:txBody>
            <a:bodyPr/>
            <a:lstStyle/>
            <a:p>
              <a:pPr marL="342900" indent="-342900" algn="l">
                <a:spcBef>
                  <a:spcPct val="20000"/>
                </a:spcBef>
                <a:buClr>
                  <a:srgbClr val="FF0066"/>
                </a:buClr>
                <a:buSzPct val="75000"/>
                <a:buFont typeface="Wingdings" pitchFamily="2" charset="2"/>
                <a:buChar char="v"/>
              </a:pPr>
              <a:r>
                <a:rPr lang="en-US" b="1" dirty="0" smtClean="0">
                  <a:solidFill>
                    <a:srgbClr val="00B0F0"/>
                  </a:solidFill>
                </a:rPr>
                <a:t>pathways from BioCarta &amp; KEGG </a:t>
              </a:r>
            </a:p>
            <a:p>
              <a:pPr marL="342900" indent="-342900" algn="l">
                <a:spcBef>
                  <a:spcPct val="20000"/>
                </a:spcBef>
                <a:buClr>
                  <a:srgbClr val="FF0066"/>
                </a:buClr>
                <a:buSzPct val="75000"/>
                <a:buFont typeface="Wingdings" pitchFamily="2" charset="2"/>
                <a:buChar char="v"/>
              </a:pPr>
              <a:r>
                <a:rPr lang="en-US" b="1" dirty="0" smtClean="0">
                  <a:solidFill>
                    <a:srgbClr val="00B0F0"/>
                  </a:solidFill>
                </a:rPr>
                <a:t>genes changed in response to some disease or experimental condition</a:t>
              </a:r>
            </a:p>
            <a:p>
              <a:pPr marL="342900" indent="-342900">
                <a:spcBef>
                  <a:spcPct val="20000"/>
                </a:spcBef>
                <a:buClr>
                  <a:srgbClr val="FF0066"/>
                </a:buClr>
                <a:buSzPct val="75000"/>
                <a:buFont typeface="Wingdings" pitchFamily="2" charset="2"/>
                <a:buChar char="v"/>
              </a:pPr>
              <a:r>
                <a:rPr lang="en-US" b="1" dirty="0" smtClean="0">
                  <a:solidFill>
                    <a:srgbClr val="00B0F0"/>
                  </a:solidFill>
                </a:rPr>
                <a:t>GO categories </a:t>
              </a:r>
            </a:p>
            <a:p>
              <a:pPr marL="342900" indent="-342900">
                <a:spcBef>
                  <a:spcPct val="20000"/>
                </a:spcBef>
                <a:buClr>
                  <a:srgbClr val="FF0066"/>
                </a:buClr>
                <a:buSzPct val="75000"/>
                <a:buFont typeface="Wingdings" pitchFamily="2" charset="2"/>
                <a:buChar char="v"/>
              </a:pPr>
              <a:r>
                <a:rPr lang="en-US" b="1" dirty="0" smtClean="0">
                  <a:solidFill>
                    <a:srgbClr val="0000FF"/>
                  </a:solidFill>
                </a:rPr>
                <a:t>genes co-located in cytobands</a:t>
              </a:r>
            </a:p>
            <a:p>
              <a:pPr marL="342900" indent="-342900">
                <a:spcBef>
                  <a:spcPct val="20000"/>
                </a:spcBef>
                <a:buClr>
                  <a:srgbClr val="FF0066"/>
                </a:buClr>
                <a:buSzPct val="75000"/>
                <a:buFont typeface="Wingdings" pitchFamily="2" charset="2"/>
                <a:buChar char="v"/>
              </a:pPr>
              <a:r>
                <a:rPr lang="en-US" b="1" dirty="0" smtClean="0">
                  <a:solidFill>
                    <a:srgbClr val="7030A0"/>
                  </a:solidFill>
                </a:rPr>
                <a:t>genes having common transcription factor motifs</a:t>
              </a:r>
            </a:p>
            <a:p>
              <a:pPr marL="342900" indent="-342900" algn="l">
                <a:spcBef>
                  <a:spcPct val="20000"/>
                </a:spcBef>
                <a:buClr>
                  <a:srgbClr val="FF0066"/>
                </a:buClr>
                <a:buSzPct val="75000"/>
                <a:buFont typeface="Wingdings" pitchFamily="2" charset="2"/>
                <a:buChar char="v"/>
              </a:pPr>
              <a:endParaRPr lang="en-US" b="1" dirty="0" smtClean="0">
                <a:solidFill>
                  <a:srgbClr val="0000FF"/>
                </a:solidFil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685800" y="304800"/>
            <a:ext cx="7924800" cy="533400"/>
          </a:xfrm>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r>
              <a:rPr lang="en-US" sz="2400" b="1" dirty="0" smtClean="0">
                <a:solidFill>
                  <a:srgbClr val="0000FF"/>
                </a:solidFill>
              </a:rPr>
              <a:t>Some References for Gene Set Methods</a:t>
            </a:r>
          </a:p>
        </p:txBody>
      </p:sp>
      <p:sp>
        <p:nvSpPr>
          <p:cNvPr id="26627" name="Rectangle 3"/>
          <p:cNvSpPr>
            <a:spLocks noGrp="1" noChangeArrowheads="1"/>
          </p:cNvSpPr>
          <p:nvPr>
            <p:ph type="body" idx="1"/>
          </p:nvPr>
        </p:nvSpPr>
        <p:spPr bwMode="auto">
          <a:xfrm>
            <a:off x="762000" y="990600"/>
            <a:ext cx="7848600" cy="5410200"/>
          </a:xfrm>
          <a:noFill/>
          <a:ln>
            <a:miter lim="800000"/>
            <a:headEnd/>
            <a:tailEnd/>
          </a:ln>
        </p:spPr>
        <p:txBody>
          <a:bodyPr vert="horz" wrap="square" lIns="91440" tIns="45720" rIns="91440" bIns="45720" numCol="1" anchor="t" anchorCtr="0" compatLnSpc="1">
            <a:prstTxWarp prst="textNoShape">
              <a:avLst/>
            </a:prstTxWarp>
            <a:noAutofit/>
          </a:bodyPr>
          <a:lstStyle/>
          <a:p>
            <a:pPr marL="533400" indent="-533400">
              <a:spcBef>
                <a:spcPct val="0"/>
              </a:spcBef>
              <a:spcAft>
                <a:spcPct val="50000"/>
              </a:spcAft>
              <a:buClr>
                <a:schemeClr val="tx2"/>
              </a:buClr>
              <a:buSzPct val="105000"/>
              <a:buFontTx/>
              <a:buAutoNum type="arabicPeriod"/>
            </a:pPr>
            <a:r>
              <a:rPr lang="en-US" sz="2000" b="1" dirty="0" smtClean="0">
                <a:solidFill>
                  <a:srgbClr val="0000FF"/>
                </a:solidFill>
              </a:rPr>
              <a:t>Gene Set Enrichment Analysis</a:t>
            </a:r>
            <a:r>
              <a:rPr lang="en-US" sz="2000" b="1" dirty="0" smtClean="0"/>
              <a:t> (</a:t>
            </a:r>
            <a:r>
              <a:rPr lang="en-US" sz="2000" b="1" dirty="0" smtClean="0">
                <a:solidFill>
                  <a:srgbClr val="0000FF"/>
                </a:solidFill>
              </a:rPr>
              <a:t>GSEA</a:t>
            </a:r>
            <a:r>
              <a:rPr lang="en-US" sz="2000" b="1" dirty="0" smtClean="0"/>
              <a:t>): </a:t>
            </a:r>
            <a:r>
              <a:rPr lang="en-US" sz="2000" b="1" dirty="0" smtClean="0">
                <a:solidFill>
                  <a:srgbClr val="C00000"/>
                </a:solidFill>
              </a:rPr>
              <a:t>Subramanian</a:t>
            </a:r>
            <a:r>
              <a:rPr lang="en-US" sz="2000" b="1" dirty="0" smtClean="0"/>
              <a:t> </a:t>
            </a:r>
            <a:r>
              <a:rPr lang="en-US" sz="2000" b="1" dirty="0" smtClean="0">
                <a:solidFill>
                  <a:srgbClr val="FF0000"/>
                </a:solidFill>
              </a:rPr>
              <a:t>et al</a:t>
            </a:r>
            <a:r>
              <a:rPr lang="en-US" sz="2000" b="1" dirty="0" smtClean="0"/>
              <a:t>.,</a:t>
            </a:r>
            <a:r>
              <a:rPr lang="en-US" sz="2000" b="1" dirty="0" smtClean="0">
                <a:solidFill>
                  <a:srgbClr val="FF0000"/>
                </a:solidFill>
              </a:rPr>
              <a:t>  </a:t>
            </a:r>
            <a:r>
              <a:rPr lang="en-US" sz="2000" b="1" i="1" dirty="0" smtClean="0"/>
              <a:t>A knowledge-based approach for interpreting genome-wide expression profiles</a:t>
            </a:r>
            <a:r>
              <a:rPr lang="en-US" sz="2000" b="1" dirty="0" smtClean="0"/>
              <a:t>, PNAS 2005, 102:15545; note Lamb et al., The Connectivity Map…, Science 2006, 313:1929. (see Broad Institute web page for this and other software)</a:t>
            </a:r>
          </a:p>
          <a:p>
            <a:pPr marL="533400" indent="-533400">
              <a:lnSpc>
                <a:spcPct val="80000"/>
              </a:lnSpc>
              <a:spcAft>
                <a:spcPct val="50000"/>
              </a:spcAft>
              <a:buClr>
                <a:schemeClr val="tx2"/>
              </a:buClr>
              <a:buSzPct val="105000"/>
              <a:buFontTx/>
              <a:buAutoNum type="arabicPeriod"/>
            </a:pPr>
            <a:r>
              <a:rPr lang="en-US" sz="2000" b="1" dirty="0" smtClean="0">
                <a:solidFill>
                  <a:srgbClr val="0000FF"/>
                </a:solidFill>
              </a:rPr>
              <a:t>PAGE: Parametric Analysis of Gene-Set Enrichment</a:t>
            </a:r>
            <a:r>
              <a:rPr lang="en-US" sz="2000" b="1" dirty="0" smtClean="0"/>
              <a:t>:  </a:t>
            </a:r>
            <a:r>
              <a:rPr lang="en-US" sz="2000" b="1" dirty="0" smtClean="0">
                <a:solidFill>
                  <a:srgbClr val="C00000"/>
                </a:solidFill>
              </a:rPr>
              <a:t>Kim and Volsky</a:t>
            </a:r>
            <a:r>
              <a:rPr lang="en-US" sz="2000" b="1" dirty="0" smtClean="0"/>
              <a:t>,  BMC Bioinformatics</a:t>
            </a:r>
            <a:r>
              <a:rPr lang="en-US" sz="2000" b="1" i="1" dirty="0" smtClean="0"/>
              <a:t> </a:t>
            </a:r>
            <a:r>
              <a:rPr lang="en-US" sz="2000" b="1" dirty="0" smtClean="0"/>
              <a:t>2005, 6:144 (uses the average of the measure of differential expression (DE) of genes in a gene set, and values of DE over the chip to get a </a:t>
            </a:r>
            <a:r>
              <a:rPr lang="en-US" sz="2000" b="1" i="1" dirty="0" smtClean="0"/>
              <a:t>gene set z-score</a:t>
            </a:r>
            <a:r>
              <a:rPr lang="en-US" sz="2000" b="1" dirty="0" smtClean="0"/>
              <a:t>).</a:t>
            </a:r>
          </a:p>
          <a:p>
            <a:pPr marL="533400" indent="-533400" eaLnBrk="1" hangingPunct="1">
              <a:lnSpc>
                <a:spcPct val="80000"/>
              </a:lnSpc>
              <a:spcAft>
                <a:spcPct val="50000"/>
              </a:spcAft>
              <a:buClr>
                <a:schemeClr val="tx2"/>
              </a:buClr>
              <a:buSzPct val="105000"/>
              <a:buFontTx/>
              <a:buAutoNum type="arabicPeriod"/>
            </a:pPr>
            <a:r>
              <a:rPr lang="en-US" sz="2000" b="1" dirty="0" smtClean="0">
                <a:solidFill>
                  <a:srgbClr val="0000FF"/>
                </a:solidFill>
              </a:rPr>
              <a:t>Systematic consideration of the issues in formulating and evaluating gene set methods: </a:t>
            </a:r>
            <a:r>
              <a:rPr lang="en-US" sz="2000" b="1" dirty="0" smtClean="0"/>
              <a:t> </a:t>
            </a:r>
            <a:r>
              <a:rPr lang="en-US" sz="2000" b="1" dirty="0" smtClean="0">
                <a:solidFill>
                  <a:srgbClr val="C00000"/>
                </a:solidFill>
              </a:rPr>
              <a:t>Ackermann and Strimmer</a:t>
            </a:r>
            <a:r>
              <a:rPr lang="en-US" sz="2000" b="1" dirty="0" smtClean="0"/>
              <a:t>,  </a:t>
            </a:r>
            <a:r>
              <a:rPr lang="en-US" sz="2000" b="1" i="1" dirty="0" smtClean="0"/>
              <a:t>A general modular framework for gene set enrichment analysis</a:t>
            </a:r>
            <a:r>
              <a:rPr lang="en-US" sz="2000" b="1" dirty="0" smtClean="0"/>
              <a:t>, BMC Bioinformatics</a:t>
            </a:r>
            <a:r>
              <a:rPr lang="en-US" sz="2000" b="1" i="1" dirty="0" smtClean="0"/>
              <a:t> </a:t>
            </a:r>
            <a:r>
              <a:rPr lang="en-US" sz="2000" b="1" dirty="0" smtClean="0"/>
              <a:t>2009, 10:47</a:t>
            </a:r>
          </a:p>
          <a:p>
            <a:pPr marL="533400" indent="-533400">
              <a:lnSpc>
                <a:spcPct val="80000"/>
              </a:lnSpc>
              <a:buClr>
                <a:schemeClr val="tx2"/>
              </a:buClr>
              <a:buSzPct val="105000"/>
              <a:buFontTx/>
              <a:buAutoNum type="arabicPeriod"/>
            </a:pPr>
            <a:r>
              <a:rPr lang="en-US" sz="2000" b="1" dirty="0" smtClean="0">
                <a:solidFill>
                  <a:srgbClr val="0000FF"/>
                </a:solidFill>
              </a:rPr>
              <a:t>Systematic consideration of the issues in formulating and evaluating gene set methods:</a:t>
            </a:r>
            <a:r>
              <a:rPr lang="en-US" sz="2000" b="1" dirty="0" smtClean="0"/>
              <a:t>  </a:t>
            </a:r>
            <a:r>
              <a:rPr lang="en-US" sz="2000" b="1" dirty="0" err="1" smtClean="0">
                <a:solidFill>
                  <a:srgbClr val="C00000"/>
                </a:solidFill>
              </a:rPr>
              <a:t>Varemo</a:t>
            </a:r>
            <a:r>
              <a:rPr lang="en-US" sz="2000" b="1" dirty="0" smtClean="0">
                <a:solidFill>
                  <a:srgbClr val="C00000"/>
                </a:solidFill>
              </a:rPr>
              <a:t>, Nielsen and </a:t>
            </a:r>
            <a:r>
              <a:rPr lang="en-US" sz="2000" b="1" dirty="0" err="1" smtClean="0">
                <a:solidFill>
                  <a:srgbClr val="C00000"/>
                </a:solidFill>
              </a:rPr>
              <a:t>Nookaew</a:t>
            </a:r>
            <a:r>
              <a:rPr lang="en-US" sz="2000" b="1" dirty="0" smtClean="0"/>
              <a:t>, </a:t>
            </a:r>
            <a:r>
              <a:rPr lang="en-US" sz="2000" b="1" i="1" dirty="0" smtClean="0"/>
              <a:t>Enriching the gene set analysis of genome-wide data by incorporating directionality of gene expression and combining statistical hypotheses and methods</a:t>
            </a:r>
            <a:r>
              <a:rPr lang="en-US" sz="2000" b="1" dirty="0" smtClean="0"/>
              <a:t>, Nucleic Acids Research 2013 Mar 22 [</a:t>
            </a:r>
            <a:r>
              <a:rPr lang="en-US" sz="2000" b="1" dirty="0" err="1" smtClean="0"/>
              <a:t>Epub</a:t>
            </a:r>
            <a:r>
              <a:rPr lang="en-US" sz="2000" b="1" dirty="0" smtClean="0"/>
              <a:t> ahead of print]</a:t>
            </a:r>
          </a:p>
          <a:p>
            <a:pPr marL="533400" indent="-533400">
              <a:lnSpc>
                <a:spcPct val="80000"/>
              </a:lnSpc>
              <a:buClr>
                <a:schemeClr val="tx2"/>
              </a:buClr>
              <a:buSzPct val="105000"/>
              <a:buFontTx/>
              <a:buAutoNum type="arabicPeriod"/>
            </a:pPr>
            <a:endParaRPr lang="en-US" altLang="zh-CN" sz="1600" b="1" dirty="0" smtClean="0">
              <a:ea typeface="SimSun" pitchFamily="2" charset="-122"/>
            </a:endParaRPr>
          </a:p>
          <a:p>
            <a:pPr marL="533400" indent="-533400">
              <a:lnSpc>
                <a:spcPct val="80000"/>
              </a:lnSpc>
              <a:buClr>
                <a:schemeClr val="tx2"/>
              </a:buClr>
              <a:buSzPct val="105000"/>
              <a:buNone/>
            </a:pPr>
            <a:endParaRPr lang="en-US" altLang="zh-CN" sz="1600" b="1" dirty="0" smtClean="0">
              <a:ea typeface="SimSun" pitchFamily="2" charset="-122"/>
            </a:endParaRPr>
          </a:p>
          <a:p>
            <a:pPr marL="533400" indent="-533400">
              <a:lnSpc>
                <a:spcPct val="80000"/>
              </a:lnSpc>
              <a:buClr>
                <a:schemeClr val="tx2"/>
              </a:buClr>
              <a:buSzPct val="105000"/>
              <a:buFontTx/>
              <a:buAutoNum type="arabicPeriod"/>
            </a:pPr>
            <a:endParaRPr lang="en-US" altLang="zh-CN" sz="1600" b="1" dirty="0" smtClean="0">
              <a:ea typeface="SimSun"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GSEA Overview -- Workflow</a:t>
            </a:r>
          </a:p>
        </p:txBody>
      </p:sp>
      <p:grpSp>
        <p:nvGrpSpPr>
          <p:cNvPr id="7" name="Group 6"/>
          <p:cNvGrpSpPr/>
          <p:nvPr/>
        </p:nvGrpSpPr>
        <p:grpSpPr>
          <a:xfrm>
            <a:off x="838200" y="1447800"/>
            <a:ext cx="7734300" cy="4567238"/>
            <a:chOff x="838200" y="1676400"/>
            <a:chExt cx="7734300" cy="4567238"/>
          </a:xfrm>
        </p:grpSpPr>
        <p:pic>
          <p:nvPicPr>
            <p:cNvPr id="28675" name="Picture 3" descr="GSEAtoyImageNew2"/>
            <p:cNvPicPr>
              <a:picLocks noChangeAspect="1" noChangeArrowheads="1"/>
            </p:cNvPicPr>
            <p:nvPr/>
          </p:nvPicPr>
          <p:blipFill>
            <a:blip r:embed="rId3" cstate="print"/>
            <a:srcRect/>
            <a:stretch>
              <a:fillRect/>
            </a:stretch>
          </p:blipFill>
          <p:spPr bwMode="auto">
            <a:xfrm>
              <a:off x="990600" y="3124200"/>
              <a:ext cx="7581900" cy="3119438"/>
            </a:xfrm>
            <a:prstGeom prst="rect">
              <a:avLst/>
            </a:prstGeom>
            <a:noFill/>
            <a:ln w="9525">
              <a:noFill/>
              <a:miter lim="800000"/>
              <a:headEnd/>
              <a:tailEnd/>
            </a:ln>
          </p:spPr>
        </p:pic>
        <p:sp>
          <p:nvSpPr>
            <p:cNvPr id="28676" name="Text Box 4"/>
            <p:cNvSpPr txBox="1">
              <a:spLocks noChangeArrowheads="1"/>
            </p:cNvSpPr>
            <p:nvPr/>
          </p:nvSpPr>
          <p:spPr bwMode="auto">
            <a:xfrm>
              <a:off x="838200" y="1676400"/>
              <a:ext cx="7727950" cy="1163638"/>
            </a:xfrm>
            <a:prstGeom prst="rect">
              <a:avLst/>
            </a:prstGeom>
            <a:noFill/>
            <a:ln w="9525">
              <a:noFill/>
              <a:miter lim="800000"/>
              <a:headEnd/>
              <a:tailEnd/>
            </a:ln>
          </p:spPr>
          <p:txBody>
            <a:bodyPr>
              <a:spAutoFit/>
            </a:bodyPr>
            <a:lstStyle/>
            <a:p>
              <a:pPr algn="l">
                <a:lnSpc>
                  <a:spcPct val="130000"/>
                </a:lnSpc>
              </a:pPr>
              <a:r>
                <a:rPr lang="en-US" b="1" dirty="0"/>
                <a:t>GSEA is a computational method that determines whether an </a:t>
              </a:r>
              <a:r>
                <a:rPr lang="en-US" b="1" i="1" dirty="0"/>
                <a:t>a priori</a:t>
              </a:r>
              <a:r>
                <a:rPr lang="en-US" b="1" dirty="0"/>
                <a:t> </a:t>
              </a:r>
            </a:p>
            <a:p>
              <a:pPr algn="l">
                <a:lnSpc>
                  <a:spcPct val="130000"/>
                </a:lnSpc>
              </a:pPr>
              <a:r>
                <a:rPr lang="en-US" b="1" dirty="0"/>
                <a:t>defined set of genes shows statistically significant, concordant </a:t>
              </a:r>
            </a:p>
            <a:p>
              <a:pPr algn="l">
                <a:lnSpc>
                  <a:spcPct val="130000"/>
                </a:lnSpc>
              </a:pPr>
              <a:r>
                <a:rPr lang="en-US" b="1" dirty="0"/>
                <a:t>differences between two biological states (e.g. phenotypes). </a:t>
              </a:r>
            </a:p>
          </p:txBody>
        </p:sp>
      </p:grpSp>
      <p:sp>
        <p:nvSpPr>
          <p:cNvPr id="28677" name="Text Box 6"/>
          <p:cNvSpPr txBox="1">
            <a:spLocks noChangeArrowheads="1"/>
          </p:cNvSpPr>
          <p:nvPr/>
        </p:nvSpPr>
        <p:spPr bwMode="auto">
          <a:xfrm>
            <a:off x="838200" y="6324600"/>
            <a:ext cx="8305800" cy="523220"/>
          </a:xfrm>
          <a:prstGeom prst="rect">
            <a:avLst/>
          </a:prstGeom>
          <a:noFill/>
          <a:ln w="9525">
            <a:noFill/>
            <a:miter lim="800000"/>
            <a:headEnd/>
            <a:tailEnd/>
          </a:ln>
        </p:spPr>
        <p:txBody>
          <a:bodyPr>
            <a:spAutoFit/>
          </a:bodyPr>
          <a:lstStyle/>
          <a:p>
            <a:pPr algn="l">
              <a:spcBef>
                <a:spcPct val="50000"/>
              </a:spcBef>
            </a:pPr>
            <a:r>
              <a:rPr lang="en-US" sz="1400" dirty="0"/>
              <a:t>text and figure from the Broad Institute web pages for GSEA : </a:t>
            </a:r>
            <a:r>
              <a:rPr lang="en-US" sz="1400" dirty="0">
                <a:hlinkClick r:id="rId4"/>
              </a:rPr>
              <a:t>http://</a:t>
            </a:r>
            <a:r>
              <a:rPr lang="en-US" sz="1400" dirty="0" smtClean="0">
                <a:hlinkClick r:id="rId4"/>
              </a:rPr>
              <a:t>www.broad.mit.edu/gsea/index.html</a:t>
            </a:r>
            <a:r>
              <a:rPr lang="en-US" sz="1400" dirty="0" smtClean="0"/>
              <a:t>            the current version of the figure at the Broad site is slightly different from the one above</a:t>
            </a:r>
            <a:endParaRPr lang="en-US" sz="1400" dirty="0"/>
          </a:p>
        </p:txBody>
      </p:sp>
      <p:sp>
        <p:nvSpPr>
          <p:cNvPr id="28678" name="Line 7"/>
          <p:cNvSpPr>
            <a:spLocks noChangeShapeType="1"/>
          </p:cNvSpPr>
          <p:nvPr/>
        </p:nvSpPr>
        <p:spPr bwMode="auto">
          <a:xfrm>
            <a:off x="914400" y="6324600"/>
            <a:ext cx="495300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990600"/>
            <a:ext cx="9094470" cy="52911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TextBox 4"/>
          <p:cNvSpPr txBox="1"/>
          <p:nvPr/>
        </p:nvSpPr>
        <p:spPr>
          <a:xfrm>
            <a:off x="0" y="304800"/>
            <a:ext cx="9144000" cy="461665"/>
          </a:xfrm>
          <a:prstGeom prst="rect">
            <a:avLst/>
          </a:prstGeom>
          <a:noFill/>
        </p:spPr>
        <p:txBody>
          <a:bodyPr wrap="square" rtlCol="0">
            <a:spAutoFit/>
          </a:bodyPr>
          <a:lstStyle/>
          <a:p>
            <a:pPr algn="ctr"/>
            <a:r>
              <a:rPr lang="en-US" sz="2400" b="1" dirty="0" smtClean="0">
                <a:solidFill>
                  <a:srgbClr val="FF0000"/>
                </a:solidFill>
              </a:rPr>
              <a:t>The Broad Institute GSEA Documentation Main Page</a:t>
            </a:r>
          </a:p>
        </p:txBody>
      </p:sp>
      <p:sp>
        <p:nvSpPr>
          <p:cNvPr id="6" name="TextBox 5"/>
          <p:cNvSpPr txBox="1"/>
          <p:nvPr/>
        </p:nvSpPr>
        <p:spPr>
          <a:xfrm>
            <a:off x="2286000" y="2103120"/>
            <a:ext cx="6705600" cy="461665"/>
          </a:xfrm>
          <a:prstGeom prst="rect">
            <a:avLst/>
          </a:prstGeom>
          <a:noFill/>
        </p:spPr>
        <p:txBody>
          <a:bodyPr wrap="square" rtlCol="0">
            <a:spAutoFit/>
          </a:bodyPr>
          <a:lstStyle/>
          <a:p>
            <a:r>
              <a:rPr lang="en-US" sz="2400" b="1" dirty="0" smtClean="0">
                <a:solidFill>
                  <a:srgbClr val="0000FF"/>
                </a:solidFill>
              </a:rPr>
              <a:t>The Broad GSEA web site has extensive information</a:t>
            </a:r>
            <a:endParaRPr lang="en-US" sz="2400" b="1" dirty="0">
              <a:solidFill>
                <a:srgbClr val="0000FF"/>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4"/>
          <p:cNvSpPr>
            <a:spLocks noChangeArrowheads="1"/>
          </p:cNvSpPr>
          <p:nvPr/>
        </p:nvSpPr>
        <p:spPr bwMode="auto">
          <a:xfrm>
            <a:off x="1981200" y="0"/>
            <a:ext cx="5486400" cy="1333500"/>
          </a:xfrm>
          <a:prstGeom prst="roundRect">
            <a:avLst>
              <a:gd name="adj" fmla="val 21667"/>
            </a:avLst>
          </a:prstGeom>
          <a:noFill/>
          <a:ln w="9525">
            <a:noFill/>
            <a:round/>
            <a:headEnd/>
            <a:tailEnd/>
          </a:ln>
        </p:spPr>
        <p:txBody>
          <a:bodyPr anchor="b"/>
          <a:lstStyle/>
          <a:p>
            <a:pPr algn="l" eaLnBrk="1" hangingPunct="1">
              <a:lnSpc>
                <a:spcPct val="90000"/>
              </a:lnSpc>
            </a:pPr>
            <a:r>
              <a:rPr lang="en-US" sz="2800" b="1" dirty="0">
                <a:solidFill>
                  <a:srgbClr val="0000FF"/>
                </a:solidFill>
                <a:latin typeface="Calibri" pitchFamily="34" charset="0"/>
              </a:rPr>
              <a:t>Three Main Components in GSEA</a:t>
            </a:r>
          </a:p>
        </p:txBody>
      </p:sp>
      <p:sp>
        <p:nvSpPr>
          <p:cNvPr id="29699" name="Rectangle 5"/>
          <p:cNvSpPr>
            <a:spLocks noChangeArrowheads="1"/>
          </p:cNvSpPr>
          <p:nvPr/>
        </p:nvSpPr>
        <p:spPr bwMode="auto">
          <a:xfrm>
            <a:off x="914400" y="1828800"/>
            <a:ext cx="7924800" cy="4343400"/>
          </a:xfrm>
          <a:prstGeom prst="rect">
            <a:avLst/>
          </a:prstGeom>
          <a:noFill/>
          <a:ln w="9525">
            <a:noFill/>
            <a:miter lim="800000"/>
            <a:headEnd/>
            <a:tailEnd/>
          </a:ln>
        </p:spPr>
        <p:txBody>
          <a:bodyPr/>
          <a:lstStyle/>
          <a:p>
            <a:pPr marL="342900" indent="-342900" algn="l" eaLnBrk="1" hangingPunct="1">
              <a:spcBef>
                <a:spcPts val="1200"/>
              </a:spcBef>
              <a:buClr>
                <a:srgbClr val="FF0000"/>
              </a:buClr>
              <a:buSzPct val="75000"/>
              <a:buFont typeface="Wingdings" pitchFamily="2" charset="2"/>
              <a:buChar char="l"/>
            </a:pPr>
            <a:r>
              <a:rPr lang="en-US" sz="2400" dirty="0">
                <a:solidFill>
                  <a:srgbClr val="0000FF"/>
                </a:solidFill>
              </a:rPr>
              <a:t>Algorithm</a:t>
            </a:r>
          </a:p>
          <a:p>
            <a:pPr marL="342900" indent="-342900" algn="l" eaLnBrk="1" hangingPunct="1">
              <a:spcBef>
                <a:spcPts val="1200"/>
              </a:spcBef>
              <a:buClr>
                <a:srgbClr val="FF0000"/>
              </a:buClr>
              <a:buSzPct val="75000"/>
              <a:buFont typeface="Wingdings" pitchFamily="2" charset="2"/>
              <a:buChar char="l"/>
            </a:pPr>
            <a:r>
              <a:rPr lang="en-US" sz="2400" dirty="0"/>
              <a:t>Software implementation (Broad Institute)</a:t>
            </a:r>
          </a:p>
          <a:p>
            <a:pPr marL="342900" indent="-342900" algn="l" eaLnBrk="1" hangingPunct="1">
              <a:spcBef>
                <a:spcPts val="1200"/>
              </a:spcBef>
              <a:buClr>
                <a:srgbClr val="FF0000"/>
              </a:buClr>
              <a:buSzPct val="75000"/>
              <a:buFont typeface="Wingdings" pitchFamily="2" charset="2"/>
              <a:buChar char="l"/>
            </a:pPr>
            <a:r>
              <a:rPr lang="en-US" sz="2400" dirty="0"/>
              <a:t>Database of gene sets: </a:t>
            </a:r>
            <a:endParaRPr lang="en-US" sz="2400" dirty="0" smtClean="0"/>
          </a:p>
          <a:p>
            <a:pPr marL="800100" lvl="1" indent="-342900">
              <a:spcBef>
                <a:spcPts val="1200"/>
              </a:spcBef>
              <a:buClr>
                <a:srgbClr val="FF0000"/>
              </a:buClr>
              <a:buSzPct val="75000"/>
              <a:buFont typeface="Courier New" pitchFamily="49" charset="0"/>
              <a:buChar char="o"/>
            </a:pPr>
            <a:r>
              <a:rPr lang="en-US" sz="2400" dirty="0" smtClean="0"/>
              <a:t>Molecular </a:t>
            </a:r>
            <a:r>
              <a:rPr lang="en-US" sz="2400" dirty="0"/>
              <a:t>signature database (</a:t>
            </a:r>
            <a:r>
              <a:rPr lang="en-US" sz="2400" dirty="0" err="1">
                <a:solidFill>
                  <a:srgbClr val="FF0000"/>
                </a:solidFill>
              </a:rPr>
              <a:t>MSigDB</a:t>
            </a:r>
            <a:r>
              <a:rPr lang="en-US" sz="2400" dirty="0">
                <a:solidFill>
                  <a:srgbClr val="FF0000"/>
                </a:solidFill>
              </a:rPr>
              <a:t> at </a:t>
            </a:r>
            <a:r>
              <a:rPr lang="en-US" sz="2400" dirty="0" smtClean="0">
                <a:solidFill>
                  <a:srgbClr val="FF0000"/>
                </a:solidFill>
              </a:rPr>
              <a:t>the Broad </a:t>
            </a:r>
            <a:r>
              <a:rPr lang="en-US" sz="2400" dirty="0">
                <a:solidFill>
                  <a:srgbClr val="FF0000"/>
                </a:solidFill>
              </a:rPr>
              <a:t>Institute</a:t>
            </a:r>
            <a:r>
              <a:rPr lang="en-US" sz="2400" dirty="0"/>
              <a:t>) </a:t>
            </a:r>
            <a:r>
              <a:rPr lang="en-US" sz="2400" dirty="0" smtClean="0"/>
              <a:t>containing collections of </a:t>
            </a:r>
            <a:r>
              <a:rPr lang="en-US" sz="2400" dirty="0">
                <a:solidFill>
                  <a:srgbClr val="FF0000"/>
                </a:solidFill>
              </a:rPr>
              <a:t>gene sets of </a:t>
            </a:r>
            <a:r>
              <a:rPr lang="en-US" sz="2400" dirty="0" smtClean="0">
                <a:solidFill>
                  <a:srgbClr val="FF0000"/>
                </a:solidFill>
              </a:rPr>
              <a:t>interest</a:t>
            </a:r>
          </a:p>
          <a:p>
            <a:pPr marL="800100" lvl="1" indent="-342900">
              <a:spcBef>
                <a:spcPts val="1200"/>
              </a:spcBef>
              <a:buClr>
                <a:srgbClr val="FF0000"/>
              </a:buClr>
              <a:buSzPct val="75000"/>
              <a:buFont typeface="Courier New" pitchFamily="49" charset="0"/>
              <a:buChar char="o"/>
            </a:pPr>
            <a:r>
              <a:rPr lang="en-US" sz="2400" dirty="0" smtClean="0"/>
              <a:t>Utilities </a:t>
            </a:r>
            <a:r>
              <a:rPr lang="en-US" sz="2400" dirty="0"/>
              <a:t>mapping chip features to genes (e.g., Illumina or </a:t>
            </a:r>
            <a:r>
              <a:rPr lang="en-US" sz="2400" dirty="0" err="1"/>
              <a:t>Affymetrix</a:t>
            </a:r>
            <a:r>
              <a:rPr lang="en-US" sz="2400" dirty="0"/>
              <a:t> probe set IDs to HUGO gene symbols)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5" name="Picture 12"/>
          <p:cNvPicPr>
            <a:picLocks noChangeAspect="1" noChangeArrowheads="1"/>
          </p:cNvPicPr>
          <p:nvPr/>
        </p:nvPicPr>
        <p:blipFill>
          <a:blip r:embed="rId3" cstate="print"/>
          <a:srcRect l="20442" t="19927" r="60864"/>
          <a:stretch>
            <a:fillRect/>
          </a:stretch>
        </p:blipFill>
        <p:spPr bwMode="auto">
          <a:xfrm>
            <a:off x="3002622" y="3743980"/>
            <a:ext cx="794678" cy="1794857"/>
          </a:xfrm>
          <a:prstGeom prst="rect">
            <a:avLst/>
          </a:prstGeom>
          <a:noFill/>
          <a:ln w="9525">
            <a:noFill/>
            <a:miter lim="800000"/>
            <a:headEnd/>
            <a:tailEnd/>
          </a:ln>
        </p:spPr>
      </p:pic>
      <p:sp>
        <p:nvSpPr>
          <p:cNvPr id="30726" name="Text Box 24"/>
          <p:cNvSpPr txBox="1">
            <a:spLocks noChangeArrowheads="1"/>
          </p:cNvSpPr>
          <p:nvPr/>
        </p:nvSpPr>
        <p:spPr bwMode="auto">
          <a:xfrm>
            <a:off x="3749040" y="5267980"/>
            <a:ext cx="762000" cy="304800"/>
          </a:xfrm>
          <a:prstGeom prst="rect">
            <a:avLst/>
          </a:prstGeom>
          <a:noFill/>
          <a:ln w="9525">
            <a:noFill/>
            <a:miter lim="800000"/>
            <a:headEnd/>
            <a:tailEnd/>
          </a:ln>
        </p:spPr>
        <p:txBody>
          <a:bodyPr>
            <a:spAutoFit/>
          </a:bodyPr>
          <a:lstStyle/>
          <a:p>
            <a:pPr algn="l">
              <a:spcBef>
                <a:spcPct val="50000"/>
              </a:spcBef>
            </a:pPr>
            <a:r>
              <a:rPr lang="en-US" sz="1400" b="1" dirty="0">
                <a:solidFill>
                  <a:srgbClr val="00B050"/>
                </a:solidFill>
              </a:rPr>
              <a:t>ES&lt;0</a:t>
            </a:r>
          </a:p>
        </p:txBody>
      </p:sp>
      <p:sp>
        <p:nvSpPr>
          <p:cNvPr id="30727" name="AutoShape 3"/>
          <p:cNvSpPr>
            <a:spLocks noChangeArrowheads="1"/>
          </p:cNvSpPr>
          <p:nvPr/>
        </p:nvSpPr>
        <p:spPr bwMode="auto">
          <a:xfrm>
            <a:off x="228600" y="990600"/>
            <a:ext cx="2133600" cy="2667000"/>
          </a:xfrm>
          <a:prstGeom prst="flowChartAlternateProcess">
            <a:avLst/>
          </a:prstGeom>
          <a:solidFill>
            <a:srgbClr val="C0C0C0"/>
          </a:solidFill>
          <a:ln w="9525">
            <a:solidFill>
              <a:schemeClr val="tx1"/>
            </a:solidFill>
            <a:miter lim="800000"/>
            <a:headEnd/>
            <a:tailEnd/>
          </a:ln>
        </p:spPr>
        <p:txBody>
          <a:bodyPr wrap="none" anchor="ctr"/>
          <a:lstStyle/>
          <a:p>
            <a:pPr algn="ctr"/>
            <a:r>
              <a:rPr lang="en-US" sz="1400" b="1" dirty="0"/>
              <a:t>Get </a:t>
            </a:r>
            <a:r>
              <a:rPr lang="en-US" sz="1400" b="1" dirty="0">
                <a:solidFill>
                  <a:srgbClr val="FF0000"/>
                </a:solidFill>
              </a:rPr>
              <a:t>ranked </a:t>
            </a:r>
          </a:p>
          <a:p>
            <a:pPr algn="ctr"/>
            <a:r>
              <a:rPr lang="en-US" sz="1400" b="1" dirty="0">
                <a:solidFill>
                  <a:srgbClr val="FF0000"/>
                </a:solidFill>
              </a:rPr>
              <a:t>list L </a:t>
            </a:r>
            <a:r>
              <a:rPr lang="en-US" sz="1400" b="1" dirty="0"/>
              <a:t>of all the</a:t>
            </a:r>
          </a:p>
          <a:p>
            <a:pPr algn="ctr"/>
            <a:r>
              <a:rPr lang="en-US" sz="1400" b="1" dirty="0"/>
              <a:t>genes on the </a:t>
            </a:r>
          </a:p>
          <a:p>
            <a:pPr algn="ctr"/>
            <a:r>
              <a:rPr lang="en-US" sz="1400" b="1" dirty="0"/>
              <a:t>chip based </a:t>
            </a:r>
          </a:p>
          <a:p>
            <a:pPr algn="ctr"/>
            <a:r>
              <a:rPr lang="en-US" sz="1400" b="1" dirty="0"/>
              <a:t>on a chosen</a:t>
            </a:r>
          </a:p>
          <a:p>
            <a:pPr algn="ctr"/>
            <a:r>
              <a:rPr lang="en-US" sz="1400" b="1" dirty="0" smtClean="0"/>
              <a:t> measure, e.g., FC or </a:t>
            </a:r>
            <a:r>
              <a:rPr lang="en-US" sz="1400" b="1" dirty="0" err="1" smtClean="0"/>
              <a:t>Tscore</a:t>
            </a:r>
            <a:r>
              <a:rPr lang="en-US" sz="1400" b="1" dirty="0" smtClean="0"/>
              <a:t>, </a:t>
            </a:r>
            <a:endParaRPr lang="en-US" sz="1400" b="1" dirty="0"/>
          </a:p>
          <a:p>
            <a:pPr algn="ctr"/>
            <a:r>
              <a:rPr lang="en-US" sz="1400" b="1" dirty="0" smtClean="0"/>
              <a:t>of the difference </a:t>
            </a:r>
            <a:r>
              <a:rPr lang="en-US" sz="1400" b="1" dirty="0"/>
              <a:t>of</a:t>
            </a:r>
          </a:p>
          <a:p>
            <a:pPr algn="ctr"/>
            <a:r>
              <a:rPr lang="en-US" sz="1400" b="1" dirty="0"/>
              <a:t>their expression </a:t>
            </a:r>
          </a:p>
          <a:p>
            <a:pPr algn="ctr"/>
            <a:r>
              <a:rPr lang="en-US" sz="1400" b="1" dirty="0"/>
              <a:t> levels between the </a:t>
            </a:r>
          </a:p>
          <a:p>
            <a:pPr algn="ctr"/>
            <a:r>
              <a:rPr lang="en-US" sz="1400" b="1" dirty="0"/>
              <a:t>phenotypes A &amp; B </a:t>
            </a:r>
          </a:p>
          <a:p>
            <a:pPr algn="ctr"/>
            <a:r>
              <a:rPr lang="en-US" sz="1400" b="1" dirty="0"/>
              <a:t>under study, e.g., </a:t>
            </a:r>
          </a:p>
          <a:p>
            <a:pPr algn="ctr"/>
            <a:r>
              <a:rPr lang="en-US" sz="1400" b="1" dirty="0"/>
              <a:t>tumor vs. normal </a:t>
            </a:r>
          </a:p>
        </p:txBody>
      </p:sp>
      <p:sp>
        <p:nvSpPr>
          <p:cNvPr id="30728" name="AutoShape 4"/>
          <p:cNvSpPr>
            <a:spLocks noChangeArrowheads="1"/>
          </p:cNvSpPr>
          <p:nvPr/>
        </p:nvSpPr>
        <p:spPr bwMode="auto">
          <a:xfrm>
            <a:off x="5181600" y="5486400"/>
            <a:ext cx="3048000" cy="914400"/>
          </a:xfrm>
          <a:prstGeom prst="flowChartAlternateProcess">
            <a:avLst/>
          </a:prstGeom>
          <a:solidFill>
            <a:srgbClr val="C0C0C0"/>
          </a:solidFill>
          <a:ln w="9525">
            <a:solidFill>
              <a:schemeClr val="tx1"/>
            </a:solidFill>
            <a:miter lim="800000"/>
            <a:headEnd/>
            <a:tailEnd/>
          </a:ln>
        </p:spPr>
        <p:txBody>
          <a:bodyPr wrap="none" anchor="ctr"/>
          <a:lstStyle/>
          <a:p>
            <a:pPr algn="ctr"/>
            <a:r>
              <a:rPr lang="en-US" sz="1400" b="1" dirty="0" smtClean="0"/>
              <a:t>Multiple hypothesis testing (MHT)</a:t>
            </a:r>
          </a:p>
          <a:p>
            <a:pPr algn="ctr"/>
            <a:r>
              <a:rPr lang="en-US" sz="1400" b="1" dirty="0" smtClean="0"/>
              <a:t> error control for multiple S’s using</a:t>
            </a:r>
          </a:p>
          <a:p>
            <a:pPr algn="ctr"/>
            <a:r>
              <a:rPr lang="en-US" sz="1400" b="1" dirty="0" smtClean="0"/>
              <a:t> the estimated false discovery rate (FDR)</a:t>
            </a:r>
            <a:endParaRPr lang="en-US" sz="1400" b="1" dirty="0"/>
          </a:p>
        </p:txBody>
      </p:sp>
      <p:sp>
        <p:nvSpPr>
          <p:cNvPr id="30729" name="AutoShape 5"/>
          <p:cNvSpPr>
            <a:spLocks noChangeArrowheads="1"/>
          </p:cNvSpPr>
          <p:nvPr/>
        </p:nvSpPr>
        <p:spPr bwMode="auto">
          <a:xfrm>
            <a:off x="5136222" y="3778250"/>
            <a:ext cx="2286000" cy="1371600"/>
          </a:xfrm>
          <a:prstGeom prst="flowChartAlternateProcess">
            <a:avLst/>
          </a:prstGeom>
          <a:solidFill>
            <a:srgbClr val="C0C0C0"/>
          </a:solidFill>
          <a:ln w="9525">
            <a:solidFill>
              <a:schemeClr val="tx1"/>
            </a:solidFill>
            <a:miter lim="800000"/>
            <a:headEnd/>
            <a:tailEnd/>
          </a:ln>
        </p:spPr>
        <p:txBody>
          <a:bodyPr wrap="none" anchor="ctr"/>
          <a:lstStyle/>
          <a:p>
            <a:pPr algn="ctr"/>
            <a:r>
              <a:rPr lang="en-US" sz="1400" b="1" dirty="0"/>
              <a:t>Analyze significance of </a:t>
            </a:r>
          </a:p>
          <a:p>
            <a:pPr algn="ctr"/>
            <a:r>
              <a:rPr lang="en-US" sz="1400" b="1" dirty="0"/>
              <a:t>this </a:t>
            </a:r>
            <a:r>
              <a:rPr lang="en-US" sz="1400" b="1" dirty="0" err="1"/>
              <a:t>Kolmogorov</a:t>
            </a:r>
            <a:r>
              <a:rPr lang="en-US" sz="1400" b="1" dirty="0"/>
              <a:t>-Smirnov</a:t>
            </a:r>
          </a:p>
          <a:p>
            <a:pPr algn="ctr"/>
            <a:r>
              <a:rPr lang="en-US" sz="1400" b="1" dirty="0"/>
              <a:t>type statistic by </a:t>
            </a:r>
          </a:p>
          <a:p>
            <a:pPr algn="ctr"/>
            <a:r>
              <a:rPr lang="en-US" sz="1400" b="1" dirty="0"/>
              <a:t>permutation testing  </a:t>
            </a:r>
          </a:p>
        </p:txBody>
      </p:sp>
      <p:sp>
        <p:nvSpPr>
          <p:cNvPr id="30730" name="AutoShape 6"/>
          <p:cNvSpPr>
            <a:spLocks noChangeArrowheads="1"/>
          </p:cNvSpPr>
          <p:nvPr/>
        </p:nvSpPr>
        <p:spPr bwMode="auto">
          <a:xfrm>
            <a:off x="2971800" y="1676400"/>
            <a:ext cx="1485900" cy="1676400"/>
          </a:xfrm>
          <a:prstGeom prst="flowChartAlternateProcess">
            <a:avLst/>
          </a:prstGeom>
          <a:solidFill>
            <a:srgbClr val="C0C0C0"/>
          </a:solidFill>
          <a:ln w="9525">
            <a:solidFill>
              <a:schemeClr val="tx1"/>
            </a:solidFill>
            <a:miter lim="800000"/>
            <a:headEnd/>
            <a:tailEnd/>
          </a:ln>
        </p:spPr>
        <p:txBody>
          <a:bodyPr wrap="none" anchor="ctr"/>
          <a:lstStyle/>
          <a:p>
            <a:pPr algn="ctr"/>
            <a:r>
              <a:rPr lang="en-US" sz="1400" b="1" dirty="0"/>
              <a:t>For each</a:t>
            </a:r>
          </a:p>
          <a:p>
            <a:pPr algn="ctr"/>
            <a:r>
              <a:rPr lang="en-US" sz="1400" b="1" dirty="0"/>
              <a:t> gene set </a:t>
            </a:r>
            <a:r>
              <a:rPr lang="en-US" sz="1400" b="1" dirty="0">
                <a:solidFill>
                  <a:srgbClr val="FF0000"/>
                </a:solidFill>
              </a:rPr>
              <a:t>S</a:t>
            </a:r>
            <a:r>
              <a:rPr lang="en-US" sz="1400" b="1" dirty="0"/>
              <a:t>:</a:t>
            </a:r>
          </a:p>
          <a:p>
            <a:pPr algn="ctr"/>
            <a:r>
              <a:rPr lang="en-US" sz="1400" b="1" dirty="0"/>
              <a:t>find the</a:t>
            </a:r>
          </a:p>
          <a:p>
            <a:pPr algn="ctr"/>
            <a:r>
              <a:rPr lang="en-US" sz="1400" b="1" dirty="0"/>
              <a:t> location of </a:t>
            </a:r>
          </a:p>
          <a:p>
            <a:pPr algn="ctr"/>
            <a:r>
              <a:rPr lang="en-US" sz="1400" b="1" dirty="0"/>
              <a:t>each gene s</a:t>
            </a:r>
          </a:p>
          <a:p>
            <a:pPr algn="ctr"/>
            <a:r>
              <a:rPr lang="en-US" sz="1400" b="1" dirty="0" smtClean="0"/>
              <a:t>in </a:t>
            </a:r>
            <a:r>
              <a:rPr lang="en-US" sz="1400" b="1" dirty="0" smtClean="0">
                <a:solidFill>
                  <a:srgbClr val="FF0000"/>
                </a:solidFill>
              </a:rPr>
              <a:t>S</a:t>
            </a:r>
            <a:r>
              <a:rPr lang="en-US" sz="1400" b="1" dirty="0" smtClean="0"/>
              <a:t> </a:t>
            </a:r>
            <a:r>
              <a:rPr lang="en-US" sz="1400" b="1" dirty="0"/>
              <a:t>within </a:t>
            </a:r>
            <a:r>
              <a:rPr lang="en-US" sz="1400" b="1" dirty="0">
                <a:solidFill>
                  <a:srgbClr val="FF0000"/>
                </a:solidFill>
              </a:rPr>
              <a:t>L</a:t>
            </a:r>
          </a:p>
        </p:txBody>
      </p:sp>
      <p:sp>
        <p:nvSpPr>
          <p:cNvPr id="30731" name="Line 8"/>
          <p:cNvSpPr>
            <a:spLocks noChangeShapeType="1"/>
          </p:cNvSpPr>
          <p:nvPr/>
        </p:nvSpPr>
        <p:spPr bwMode="auto">
          <a:xfrm flipH="1">
            <a:off x="6172200" y="3276600"/>
            <a:ext cx="0" cy="457200"/>
          </a:xfrm>
          <a:prstGeom prst="line">
            <a:avLst/>
          </a:prstGeom>
          <a:noFill/>
          <a:ln w="9525">
            <a:solidFill>
              <a:schemeClr val="tx1"/>
            </a:solidFill>
            <a:round/>
            <a:headEnd/>
            <a:tailEnd type="triangle" w="med" len="med"/>
          </a:ln>
        </p:spPr>
        <p:txBody>
          <a:bodyPr/>
          <a:lstStyle/>
          <a:p>
            <a:endParaRPr lang="en-US"/>
          </a:p>
        </p:txBody>
      </p:sp>
      <p:sp>
        <p:nvSpPr>
          <p:cNvPr id="30732" name="Line 9"/>
          <p:cNvSpPr>
            <a:spLocks noChangeShapeType="1"/>
          </p:cNvSpPr>
          <p:nvPr/>
        </p:nvSpPr>
        <p:spPr bwMode="auto">
          <a:xfrm>
            <a:off x="6248400" y="5181600"/>
            <a:ext cx="0" cy="228600"/>
          </a:xfrm>
          <a:prstGeom prst="line">
            <a:avLst/>
          </a:prstGeom>
          <a:noFill/>
          <a:ln w="9525">
            <a:solidFill>
              <a:schemeClr val="tx1"/>
            </a:solidFill>
            <a:round/>
            <a:headEnd/>
            <a:tailEnd type="triangle" w="med" len="med"/>
          </a:ln>
        </p:spPr>
        <p:txBody>
          <a:bodyPr/>
          <a:lstStyle/>
          <a:p>
            <a:endParaRPr lang="en-US"/>
          </a:p>
        </p:txBody>
      </p:sp>
      <p:sp>
        <p:nvSpPr>
          <p:cNvPr id="30733" name="Line 10"/>
          <p:cNvSpPr>
            <a:spLocks noChangeShapeType="1"/>
          </p:cNvSpPr>
          <p:nvPr/>
        </p:nvSpPr>
        <p:spPr bwMode="auto">
          <a:xfrm>
            <a:off x="2362200" y="2590800"/>
            <a:ext cx="533400" cy="0"/>
          </a:xfrm>
          <a:prstGeom prst="line">
            <a:avLst/>
          </a:prstGeom>
          <a:noFill/>
          <a:ln w="9525">
            <a:solidFill>
              <a:schemeClr val="tx1"/>
            </a:solidFill>
            <a:round/>
            <a:headEnd/>
            <a:tailEnd type="triangle" w="med" len="med"/>
          </a:ln>
        </p:spPr>
        <p:txBody>
          <a:bodyPr/>
          <a:lstStyle/>
          <a:p>
            <a:endParaRPr lang="en-US"/>
          </a:p>
        </p:txBody>
      </p:sp>
      <p:sp>
        <p:nvSpPr>
          <p:cNvPr id="30734" name="Line 11"/>
          <p:cNvSpPr>
            <a:spLocks noChangeShapeType="1"/>
          </p:cNvSpPr>
          <p:nvPr/>
        </p:nvSpPr>
        <p:spPr bwMode="auto">
          <a:xfrm>
            <a:off x="4495800" y="2590800"/>
            <a:ext cx="609600" cy="0"/>
          </a:xfrm>
          <a:prstGeom prst="line">
            <a:avLst/>
          </a:prstGeom>
          <a:noFill/>
          <a:ln w="9525">
            <a:solidFill>
              <a:schemeClr val="tx1"/>
            </a:solidFill>
            <a:round/>
            <a:headEnd/>
            <a:tailEnd type="triangle" w="med" len="med"/>
          </a:ln>
        </p:spPr>
        <p:txBody>
          <a:bodyPr/>
          <a:lstStyle/>
          <a:p>
            <a:endParaRPr lang="en-US"/>
          </a:p>
        </p:txBody>
      </p:sp>
      <p:sp>
        <p:nvSpPr>
          <p:cNvPr id="30736" name="Text Box 15"/>
          <p:cNvSpPr txBox="1">
            <a:spLocks noChangeArrowheads="1"/>
          </p:cNvSpPr>
          <p:nvPr/>
        </p:nvSpPr>
        <p:spPr bwMode="auto">
          <a:xfrm rot="16200000">
            <a:off x="2568575" y="4604405"/>
            <a:ext cx="228600" cy="336550"/>
          </a:xfrm>
          <a:prstGeom prst="rect">
            <a:avLst/>
          </a:prstGeom>
          <a:noFill/>
          <a:ln w="9525">
            <a:noFill/>
            <a:miter lim="800000"/>
            <a:headEnd/>
            <a:tailEnd/>
          </a:ln>
        </p:spPr>
        <p:txBody>
          <a:bodyPr>
            <a:spAutoFit/>
          </a:bodyPr>
          <a:lstStyle/>
          <a:p>
            <a:pPr algn="l">
              <a:spcBef>
                <a:spcPct val="50000"/>
              </a:spcBef>
            </a:pPr>
            <a:r>
              <a:rPr lang="en-US" sz="1600" b="1" dirty="0">
                <a:latin typeface="Courier New" pitchFamily="49" charset="0"/>
                <a:cs typeface="Courier New" pitchFamily="49" charset="0"/>
              </a:rPr>
              <a:t>L</a:t>
            </a:r>
          </a:p>
        </p:txBody>
      </p:sp>
      <p:sp>
        <p:nvSpPr>
          <p:cNvPr id="30737" name="Text Box 16"/>
          <p:cNvSpPr txBox="1">
            <a:spLocks noChangeArrowheads="1"/>
          </p:cNvSpPr>
          <p:nvPr/>
        </p:nvSpPr>
        <p:spPr bwMode="auto">
          <a:xfrm>
            <a:off x="2514600" y="5648980"/>
            <a:ext cx="2209800" cy="523220"/>
          </a:xfrm>
          <a:prstGeom prst="rect">
            <a:avLst/>
          </a:prstGeom>
          <a:noFill/>
          <a:ln w="9525">
            <a:noFill/>
            <a:miter lim="800000"/>
            <a:headEnd/>
            <a:tailEnd/>
          </a:ln>
        </p:spPr>
        <p:txBody>
          <a:bodyPr wrap="square">
            <a:spAutoFit/>
          </a:bodyPr>
          <a:lstStyle/>
          <a:p>
            <a:pPr algn="ctr">
              <a:spcBef>
                <a:spcPct val="50000"/>
              </a:spcBef>
            </a:pPr>
            <a:r>
              <a:rPr lang="en-US" sz="1400" b="1" dirty="0"/>
              <a:t>   </a:t>
            </a:r>
            <a:r>
              <a:rPr lang="en-US" sz="1400" b="1" dirty="0" smtClean="0"/>
              <a:t>bands are locations </a:t>
            </a:r>
            <a:r>
              <a:rPr lang="en-US" sz="1400" b="1" dirty="0"/>
              <a:t>in L     of genes from S</a:t>
            </a:r>
          </a:p>
        </p:txBody>
      </p:sp>
      <p:sp>
        <p:nvSpPr>
          <p:cNvPr id="30738" name="Rectangle 17"/>
          <p:cNvSpPr>
            <a:spLocks noChangeArrowheads="1"/>
          </p:cNvSpPr>
          <p:nvPr/>
        </p:nvSpPr>
        <p:spPr bwMode="auto">
          <a:xfrm>
            <a:off x="2743200" y="3886200"/>
            <a:ext cx="1600200" cy="16006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740" name="Line 18"/>
          <p:cNvSpPr>
            <a:spLocks noChangeShapeType="1"/>
          </p:cNvSpPr>
          <p:nvPr/>
        </p:nvSpPr>
        <p:spPr bwMode="auto">
          <a:xfrm flipV="1">
            <a:off x="3200400" y="4151035"/>
            <a:ext cx="0" cy="228600"/>
          </a:xfrm>
          <a:prstGeom prst="line">
            <a:avLst/>
          </a:prstGeom>
          <a:noFill/>
          <a:ln w="9525">
            <a:solidFill>
              <a:schemeClr val="tx1"/>
            </a:solidFill>
            <a:round/>
            <a:headEnd/>
            <a:tailEnd type="triangle" w="med" len="med"/>
          </a:ln>
        </p:spPr>
        <p:txBody>
          <a:bodyPr/>
          <a:lstStyle/>
          <a:p>
            <a:endParaRPr lang="en-US"/>
          </a:p>
        </p:txBody>
      </p:sp>
      <p:sp>
        <p:nvSpPr>
          <p:cNvPr id="30741" name="Line 19"/>
          <p:cNvSpPr>
            <a:spLocks noChangeShapeType="1"/>
          </p:cNvSpPr>
          <p:nvPr/>
        </p:nvSpPr>
        <p:spPr bwMode="auto">
          <a:xfrm rot="10800000" flipV="1">
            <a:off x="3200400" y="5257800"/>
            <a:ext cx="0" cy="228600"/>
          </a:xfrm>
          <a:prstGeom prst="line">
            <a:avLst/>
          </a:prstGeom>
          <a:noFill/>
          <a:ln w="9525">
            <a:solidFill>
              <a:schemeClr val="tx1"/>
            </a:solidFill>
            <a:round/>
            <a:headEnd/>
            <a:tailEnd type="triangle" w="med" len="med"/>
          </a:ln>
        </p:spPr>
        <p:txBody>
          <a:bodyPr/>
          <a:lstStyle/>
          <a:p>
            <a:endParaRPr lang="en-US"/>
          </a:p>
        </p:txBody>
      </p:sp>
      <p:sp>
        <p:nvSpPr>
          <p:cNvPr id="30742" name="Text Box 21"/>
          <p:cNvSpPr txBox="1">
            <a:spLocks noChangeArrowheads="1"/>
          </p:cNvSpPr>
          <p:nvPr/>
        </p:nvSpPr>
        <p:spPr bwMode="auto">
          <a:xfrm>
            <a:off x="2743200" y="4114800"/>
            <a:ext cx="555625" cy="338554"/>
          </a:xfrm>
          <a:prstGeom prst="rect">
            <a:avLst/>
          </a:prstGeom>
          <a:noFill/>
          <a:ln w="9525">
            <a:noFill/>
            <a:miter lim="800000"/>
            <a:headEnd/>
            <a:tailEnd/>
          </a:ln>
        </p:spPr>
        <p:txBody>
          <a:bodyPr wrap="square">
            <a:spAutoFit/>
          </a:bodyPr>
          <a:lstStyle/>
          <a:p>
            <a:pPr algn="l">
              <a:spcBef>
                <a:spcPct val="50000"/>
              </a:spcBef>
            </a:pPr>
            <a:r>
              <a:rPr lang="en-US" sz="1600" b="1" dirty="0" smtClean="0"/>
              <a:t>+FC</a:t>
            </a:r>
            <a:endParaRPr lang="en-US" sz="1600" b="1" dirty="0"/>
          </a:p>
        </p:txBody>
      </p:sp>
      <p:sp>
        <p:nvSpPr>
          <p:cNvPr id="30743" name="Text Box 20"/>
          <p:cNvSpPr txBox="1">
            <a:spLocks noChangeArrowheads="1"/>
          </p:cNvSpPr>
          <p:nvPr/>
        </p:nvSpPr>
        <p:spPr bwMode="auto">
          <a:xfrm>
            <a:off x="2743200" y="5181600"/>
            <a:ext cx="533400" cy="338554"/>
          </a:xfrm>
          <a:prstGeom prst="rect">
            <a:avLst/>
          </a:prstGeom>
          <a:noFill/>
          <a:ln w="9525">
            <a:noFill/>
            <a:miter lim="800000"/>
            <a:headEnd/>
            <a:tailEnd/>
          </a:ln>
        </p:spPr>
        <p:txBody>
          <a:bodyPr wrap="square">
            <a:spAutoFit/>
          </a:bodyPr>
          <a:lstStyle/>
          <a:p>
            <a:pPr algn="l">
              <a:spcBef>
                <a:spcPct val="50000"/>
              </a:spcBef>
            </a:pPr>
            <a:r>
              <a:rPr lang="en-US" sz="1600" b="1" dirty="0" smtClean="0"/>
              <a:t>-FC</a:t>
            </a:r>
            <a:endParaRPr lang="en-US" sz="1600" b="1" dirty="0"/>
          </a:p>
        </p:txBody>
      </p:sp>
      <p:sp>
        <p:nvSpPr>
          <p:cNvPr id="30744" name="Text Box 23"/>
          <p:cNvSpPr txBox="1">
            <a:spLocks noChangeArrowheads="1"/>
          </p:cNvSpPr>
          <p:nvPr/>
        </p:nvSpPr>
        <p:spPr bwMode="auto">
          <a:xfrm>
            <a:off x="3749040" y="4046260"/>
            <a:ext cx="762000" cy="304800"/>
          </a:xfrm>
          <a:prstGeom prst="rect">
            <a:avLst/>
          </a:prstGeom>
          <a:noFill/>
          <a:ln w="9525">
            <a:noFill/>
            <a:miter lim="800000"/>
            <a:headEnd/>
            <a:tailEnd/>
          </a:ln>
        </p:spPr>
        <p:txBody>
          <a:bodyPr>
            <a:spAutoFit/>
          </a:bodyPr>
          <a:lstStyle/>
          <a:p>
            <a:pPr algn="l">
              <a:spcBef>
                <a:spcPct val="50000"/>
              </a:spcBef>
            </a:pPr>
            <a:r>
              <a:rPr lang="en-US" sz="1400" b="1" dirty="0">
                <a:solidFill>
                  <a:srgbClr val="00B050"/>
                </a:solidFill>
              </a:rPr>
              <a:t>ES&gt;0</a:t>
            </a:r>
          </a:p>
        </p:txBody>
      </p:sp>
      <p:sp>
        <p:nvSpPr>
          <p:cNvPr id="30723" name="AutoShape 9"/>
          <p:cNvSpPr>
            <a:spLocks noChangeArrowheads="1"/>
          </p:cNvSpPr>
          <p:nvPr/>
        </p:nvSpPr>
        <p:spPr bwMode="auto">
          <a:xfrm>
            <a:off x="5181600" y="1828800"/>
            <a:ext cx="2133600" cy="1409700"/>
          </a:xfrm>
          <a:prstGeom prst="flowChartAlternateProcess">
            <a:avLst/>
          </a:prstGeom>
          <a:solidFill>
            <a:srgbClr val="C0C0C0"/>
          </a:solidFill>
          <a:ln w="9525">
            <a:solidFill>
              <a:schemeClr val="tx1"/>
            </a:solidFill>
            <a:miter lim="800000"/>
            <a:headEnd/>
            <a:tailEnd/>
          </a:ln>
        </p:spPr>
        <p:txBody>
          <a:bodyPr wrap="none" anchor="ctr"/>
          <a:lstStyle/>
          <a:p>
            <a:pPr algn="ctr"/>
            <a:r>
              <a:rPr lang="en-US" sz="1400" b="1" dirty="0"/>
              <a:t>Generate </a:t>
            </a:r>
            <a:r>
              <a:rPr lang="en-US" sz="1400" b="1" u="sng" dirty="0"/>
              <a:t>e</a:t>
            </a:r>
            <a:r>
              <a:rPr lang="en-US" sz="1400" b="1" dirty="0"/>
              <a:t>nrichment </a:t>
            </a:r>
          </a:p>
          <a:p>
            <a:pPr algn="ctr"/>
            <a:r>
              <a:rPr lang="en-US" sz="1400" b="1" u="sng" dirty="0"/>
              <a:t>s</a:t>
            </a:r>
            <a:r>
              <a:rPr lang="en-US" sz="1400" b="1" dirty="0"/>
              <a:t>core </a:t>
            </a:r>
            <a:r>
              <a:rPr lang="en-US" sz="1400" b="1" dirty="0">
                <a:solidFill>
                  <a:srgbClr val="0000FF"/>
                </a:solidFill>
              </a:rPr>
              <a:t>ES</a:t>
            </a:r>
            <a:r>
              <a:rPr lang="en-US" sz="1400" b="1" dirty="0"/>
              <a:t> for S based </a:t>
            </a:r>
          </a:p>
          <a:p>
            <a:pPr algn="ctr"/>
            <a:r>
              <a:rPr lang="en-US" sz="1400" b="1" dirty="0"/>
              <a:t>on running-sum statistic:</a:t>
            </a:r>
          </a:p>
          <a:p>
            <a:pPr algn="ctr"/>
            <a:r>
              <a:rPr lang="en-US" sz="1400" b="1" dirty="0"/>
              <a:t>“reward” presence of s</a:t>
            </a:r>
          </a:p>
          <a:p>
            <a:pPr algn="ctr"/>
            <a:r>
              <a:rPr lang="en-US" sz="1400" b="1" dirty="0"/>
              <a:t>toward top or bottom of L</a:t>
            </a:r>
          </a:p>
        </p:txBody>
      </p:sp>
      <p:sp>
        <p:nvSpPr>
          <p:cNvPr id="30724" name="Text Box 27"/>
          <p:cNvSpPr txBox="1">
            <a:spLocks noChangeArrowheads="1"/>
          </p:cNvSpPr>
          <p:nvPr/>
        </p:nvSpPr>
        <p:spPr bwMode="auto">
          <a:xfrm>
            <a:off x="0" y="147935"/>
            <a:ext cx="9144000" cy="461665"/>
          </a:xfrm>
          <a:prstGeom prst="rect">
            <a:avLst/>
          </a:prstGeom>
          <a:noFill/>
          <a:ln w="9525">
            <a:noFill/>
            <a:miter lim="800000"/>
            <a:headEnd/>
            <a:tailEnd/>
          </a:ln>
        </p:spPr>
        <p:txBody>
          <a:bodyPr>
            <a:spAutoFit/>
          </a:bodyPr>
          <a:lstStyle/>
          <a:p>
            <a:pPr algn="ctr">
              <a:spcBef>
                <a:spcPct val="50000"/>
              </a:spcBef>
            </a:pPr>
            <a:r>
              <a:rPr lang="en-US" altLang="zh-CN" sz="2400" b="1" dirty="0" smtClean="0">
                <a:solidFill>
                  <a:srgbClr val="0000FF"/>
                </a:solidFill>
                <a:ea typeface="SimSun" pitchFamily="2" charset="-122"/>
              </a:rPr>
              <a:t>GSEA: </a:t>
            </a:r>
            <a:r>
              <a:rPr lang="en-US" sz="2400" b="1" dirty="0" smtClean="0">
                <a:solidFill>
                  <a:srgbClr val="0000FF"/>
                </a:solidFill>
                <a:ea typeface="SimSun" pitchFamily="2" charset="-122"/>
              </a:rPr>
              <a:t>Gene </a:t>
            </a:r>
            <a:r>
              <a:rPr lang="en-US" sz="2400" b="1" dirty="0">
                <a:solidFill>
                  <a:srgbClr val="0000FF"/>
                </a:solidFill>
                <a:ea typeface="SimSun" pitchFamily="2" charset="-122"/>
              </a:rPr>
              <a:t>Set Enrichment Analysis </a:t>
            </a:r>
          </a:p>
        </p:txBody>
      </p:sp>
      <p:pic>
        <p:nvPicPr>
          <p:cNvPr id="28" name="Picture 12"/>
          <p:cNvPicPr>
            <a:picLocks noChangeAspect="1" noChangeArrowheads="1"/>
          </p:cNvPicPr>
          <p:nvPr/>
        </p:nvPicPr>
        <p:blipFill>
          <a:blip r:embed="rId3" cstate="print"/>
          <a:srcRect t="14503" r="78490"/>
          <a:stretch>
            <a:fillRect/>
          </a:stretch>
        </p:blipFill>
        <p:spPr bwMode="auto">
          <a:xfrm>
            <a:off x="685800" y="3914454"/>
            <a:ext cx="914400" cy="1916434"/>
          </a:xfrm>
          <a:prstGeom prst="rect">
            <a:avLst/>
          </a:prstGeom>
          <a:noFill/>
          <a:ln w="9525">
            <a:noFill/>
            <a:miter lim="800000"/>
            <a:headEnd/>
            <a:tailEnd/>
          </a:ln>
        </p:spPr>
      </p:pic>
      <p:grpSp>
        <p:nvGrpSpPr>
          <p:cNvPr id="30" name="Group 23"/>
          <p:cNvGrpSpPr>
            <a:grpSpLocks/>
          </p:cNvGrpSpPr>
          <p:nvPr/>
        </p:nvGrpSpPr>
        <p:grpSpPr bwMode="auto">
          <a:xfrm>
            <a:off x="7669212" y="1905000"/>
            <a:ext cx="1474788" cy="1060450"/>
            <a:chOff x="4692" y="2212"/>
            <a:chExt cx="929" cy="668"/>
          </a:xfrm>
        </p:grpSpPr>
        <p:pic>
          <p:nvPicPr>
            <p:cNvPr id="33" name="Picture 21"/>
            <p:cNvPicPr>
              <a:picLocks noChangeAspect="1" noChangeArrowheads="1"/>
            </p:cNvPicPr>
            <p:nvPr/>
          </p:nvPicPr>
          <p:blipFill>
            <a:blip r:embed="rId4" cstate="print"/>
            <a:srcRect l="15327" t="33989" r="9579" b="52072"/>
            <a:stretch>
              <a:fillRect/>
            </a:stretch>
          </p:blipFill>
          <p:spPr bwMode="auto">
            <a:xfrm>
              <a:off x="4692" y="2212"/>
              <a:ext cx="924" cy="532"/>
            </a:xfrm>
            <a:prstGeom prst="rect">
              <a:avLst/>
            </a:prstGeom>
            <a:noFill/>
            <a:ln w="9525">
              <a:noFill/>
              <a:miter lim="800000"/>
              <a:headEnd/>
              <a:tailEnd/>
            </a:ln>
          </p:spPr>
        </p:pic>
        <p:pic>
          <p:nvPicPr>
            <p:cNvPr id="34" name="Picture 22"/>
            <p:cNvPicPr preferRelativeResize="0">
              <a:picLocks noChangeArrowheads="1"/>
            </p:cNvPicPr>
            <p:nvPr/>
          </p:nvPicPr>
          <p:blipFill>
            <a:blip r:embed="rId4" cstate="print"/>
            <a:srcRect l="15327" t="59822" r="9579" b="35349"/>
            <a:stretch>
              <a:fillRect/>
            </a:stretch>
          </p:blipFill>
          <p:spPr bwMode="auto">
            <a:xfrm>
              <a:off x="4692" y="2736"/>
              <a:ext cx="929" cy="144"/>
            </a:xfrm>
            <a:prstGeom prst="rect">
              <a:avLst/>
            </a:prstGeom>
            <a:noFill/>
            <a:ln w="9525">
              <a:noFill/>
              <a:miter lim="800000"/>
              <a:headEnd/>
              <a:tailEnd/>
            </a:ln>
          </p:spPr>
        </p:pic>
      </p:grpSp>
      <p:sp>
        <p:nvSpPr>
          <p:cNvPr id="31" name="Text Box 27"/>
          <p:cNvSpPr txBox="1">
            <a:spLocks noChangeArrowheads="1"/>
          </p:cNvSpPr>
          <p:nvPr/>
        </p:nvSpPr>
        <p:spPr bwMode="auto">
          <a:xfrm rot="16200000">
            <a:off x="6817419" y="2117029"/>
            <a:ext cx="1401764" cy="307777"/>
          </a:xfrm>
          <a:prstGeom prst="rect">
            <a:avLst/>
          </a:prstGeom>
          <a:noFill/>
          <a:ln w="9525">
            <a:noFill/>
            <a:miter lim="800000"/>
            <a:headEnd/>
            <a:tailEnd/>
          </a:ln>
        </p:spPr>
        <p:txBody>
          <a:bodyPr wrap="square">
            <a:spAutoFit/>
          </a:bodyPr>
          <a:lstStyle/>
          <a:p>
            <a:pPr algn="l">
              <a:spcBef>
                <a:spcPct val="50000"/>
              </a:spcBef>
            </a:pPr>
            <a:r>
              <a:rPr lang="en-US" sz="1400" dirty="0">
                <a:solidFill>
                  <a:srgbClr val="FF3300"/>
                </a:solidFill>
              </a:rPr>
              <a:t>running sum</a:t>
            </a:r>
          </a:p>
        </p:txBody>
      </p:sp>
      <p:sp>
        <p:nvSpPr>
          <p:cNvPr id="32" name="Line 29"/>
          <p:cNvSpPr>
            <a:spLocks noChangeShapeType="1"/>
          </p:cNvSpPr>
          <p:nvPr/>
        </p:nvSpPr>
        <p:spPr bwMode="auto">
          <a:xfrm>
            <a:off x="8044665" y="1921268"/>
            <a:ext cx="1713" cy="904484"/>
          </a:xfrm>
          <a:prstGeom prst="line">
            <a:avLst/>
          </a:prstGeom>
          <a:noFill/>
          <a:ln w="9525">
            <a:solidFill>
              <a:srgbClr val="0000FF"/>
            </a:solidFill>
            <a:round/>
            <a:headEnd/>
            <a:tailEnd/>
          </a:ln>
        </p:spPr>
        <p:txBody>
          <a:bodyPr/>
          <a:lstStyle/>
          <a:p>
            <a:endParaRPr lang="en-US"/>
          </a:p>
        </p:txBody>
      </p:sp>
      <p:sp>
        <p:nvSpPr>
          <p:cNvPr id="35" name="TextBox 34"/>
          <p:cNvSpPr txBox="1"/>
          <p:nvPr/>
        </p:nvSpPr>
        <p:spPr>
          <a:xfrm>
            <a:off x="8229600" y="2971800"/>
            <a:ext cx="260008" cy="307777"/>
          </a:xfrm>
          <a:prstGeom prst="rect">
            <a:avLst/>
          </a:prstGeom>
          <a:noFill/>
        </p:spPr>
        <p:txBody>
          <a:bodyPr wrap="none" rtlCol="0">
            <a:spAutoFit/>
          </a:bodyPr>
          <a:lstStyle/>
          <a:p>
            <a:r>
              <a:rPr lang="en-US" sz="1400" dirty="0" smtClean="0"/>
              <a:t>L</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7"/>
                                        </p:tgtEl>
                                        <p:attrNameLst>
                                          <p:attrName>style.visibility</p:attrName>
                                        </p:attrNameLst>
                                      </p:cBhvr>
                                      <p:to>
                                        <p:strVal val="visible"/>
                                      </p:to>
                                    </p:set>
                                    <p:animEffect transition="in" filter="blinds(horizontal)">
                                      <p:cBhvr>
                                        <p:cTn id="7" dur="500"/>
                                        <p:tgtEl>
                                          <p:spTgt spid="30727"/>
                                        </p:tgtEl>
                                      </p:cBhvr>
                                    </p:animEffect>
                                  </p:childTnLst>
                                </p:cTn>
                              </p:par>
                              <p:par>
                                <p:cTn id="8" presetID="3" presetClass="entr" presetSubtype="1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linds(horizontal)">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0733"/>
                                        </p:tgtEl>
                                        <p:attrNameLst>
                                          <p:attrName>style.visibility</p:attrName>
                                        </p:attrNameLst>
                                      </p:cBhvr>
                                      <p:to>
                                        <p:strVal val="visible"/>
                                      </p:to>
                                    </p:set>
                                    <p:animEffect transition="in" filter="blinds(horizontal)">
                                      <p:cBhvr>
                                        <p:cTn id="15" dur="500"/>
                                        <p:tgtEl>
                                          <p:spTgt spid="3073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0730"/>
                                        </p:tgtEl>
                                        <p:attrNameLst>
                                          <p:attrName>style.visibility</p:attrName>
                                        </p:attrNameLst>
                                      </p:cBhvr>
                                      <p:to>
                                        <p:strVal val="visible"/>
                                      </p:to>
                                    </p:set>
                                    <p:animEffect transition="in" filter="blinds(horizontal)">
                                      <p:cBhvr>
                                        <p:cTn id="18" dur="500"/>
                                        <p:tgtEl>
                                          <p:spTgt spid="30730"/>
                                        </p:tgtEl>
                                      </p:cBhvr>
                                    </p:animEffect>
                                  </p:childTnLst>
                                </p:cTn>
                              </p:par>
                              <p:par>
                                <p:cTn id="19" presetID="3" presetClass="entr" presetSubtype="10" fill="hold" nodeType="withEffect">
                                  <p:stCondLst>
                                    <p:cond delay="0"/>
                                  </p:stCondLst>
                                  <p:childTnLst>
                                    <p:set>
                                      <p:cBhvr>
                                        <p:cTn id="20" dur="1" fill="hold">
                                          <p:stCondLst>
                                            <p:cond delay="0"/>
                                          </p:stCondLst>
                                        </p:cTn>
                                        <p:tgtEl>
                                          <p:spTgt spid="30725"/>
                                        </p:tgtEl>
                                        <p:attrNameLst>
                                          <p:attrName>style.visibility</p:attrName>
                                        </p:attrNameLst>
                                      </p:cBhvr>
                                      <p:to>
                                        <p:strVal val="visible"/>
                                      </p:to>
                                    </p:set>
                                    <p:animEffect transition="in" filter="blinds(horizontal)">
                                      <p:cBhvr>
                                        <p:cTn id="21" dur="500"/>
                                        <p:tgtEl>
                                          <p:spTgt spid="3072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0736"/>
                                        </p:tgtEl>
                                        <p:attrNameLst>
                                          <p:attrName>style.visibility</p:attrName>
                                        </p:attrNameLst>
                                      </p:cBhvr>
                                      <p:to>
                                        <p:strVal val="visible"/>
                                      </p:to>
                                    </p:set>
                                    <p:animEffect transition="in" filter="blinds(horizontal)">
                                      <p:cBhvr>
                                        <p:cTn id="24" dur="500"/>
                                        <p:tgtEl>
                                          <p:spTgt spid="3073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0737"/>
                                        </p:tgtEl>
                                        <p:attrNameLst>
                                          <p:attrName>style.visibility</p:attrName>
                                        </p:attrNameLst>
                                      </p:cBhvr>
                                      <p:to>
                                        <p:strVal val="visible"/>
                                      </p:to>
                                    </p:set>
                                    <p:animEffect transition="in" filter="blinds(horizontal)">
                                      <p:cBhvr>
                                        <p:cTn id="27" dur="500"/>
                                        <p:tgtEl>
                                          <p:spTgt spid="3073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0741"/>
                                        </p:tgtEl>
                                        <p:attrNameLst>
                                          <p:attrName>style.visibility</p:attrName>
                                        </p:attrNameLst>
                                      </p:cBhvr>
                                      <p:to>
                                        <p:strVal val="visible"/>
                                      </p:to>
                                    </p:set>
                                    <p:animEffect transition="in" filter="blinds(horizontal)">
                                      <p:cBhvr>
                                        <p:cTn id="30" dur="500"/>
                                        <p:tgtEl>
                                          <p:spTgt spid="3074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0740"/>
                                        </p:tgtEl>
                                        <p:attrNameLst>
                                          <p:attrName>style.visibility</p:attrName>
                                        </p:attrNameLst>
                                      </p:cBhvr>
                                      <p:to>
                                        <p:strVal val="visible"/>
                                      </p:to>
                                    </p:set>
                                    <p:animEffect transition="in" filter="blinds(horizontal)">
                                      <p:cBhvr>
                                        <p:cTn id="33" dur="500"/>
                                        <p:tgtEl>
                                          <p:spTgt spid="3074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0742"/>
                                        </p:tgtEl>
                                        <p:attrNameLst>
                                          <p:attrName>style.visibility</p:attrName>
                                        </p:attrNameLst>
                                      </p:cBhvr>
                                      <p:to>
                                        <p:strVal val="visible"/>
                                      </p:to>
                                    </p:set>
                                    <p:animEffect transition="in" filter="blinds(horizontal)">
                                      <p:cBhvr>
                                        <p:cTn id="36" dur="500"/>
                                        <p:tgtEl>
                                          <p:spTgt spid="3074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0743"/>
                                        </p:tgtEl>
                                        <p:attrNameLst>
                                          <p:attrName>style.visibility</p:attrName>
                                        </p:attrNameLst>
                                      </p:cBhvr>
                                      <p:to>
                                        <p:strVal val="visible"/>
                                      </p:to>
                                    </p:set>
                                    <p:animEffect transition="in" filter="blinds(horizontal)">
                                      <p:cBhvr>
                                        <p:cTn id="39" dur="500"/>
                                        <p:tgtEl>
                                          <p:spTgt spid="30743"/>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0734"/>
                                        </p:tgtEl>
                                        <p:attrNameLst>
                                          <p:attrName>style.visibility</p:attrName>
                                        </p:attrNameLst>
                                      </p:cBhvr>
                                      <p:to>
                                        <p:strVal val="visible"/>
                                      </p:to>
                                    </p:set>
                                    <p:animEffect transition="in" filter="blinds(horizontal)">
                                      <p:cBhvr>
                                        <p:cTn id="44" dur="500"/>
                                        <p:tgtEl>
                                          <p:spTgt spid="3073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0723"/>
                                        </p:tgtEl>
                                        <p:attrNameLst>
                                          <p:attrName>style.visibility</p:attrName>
                                        </p:attrNameLst>
                                      </p:cBhvr>
                                      <p:to>
                                        <p:strVal val="visible"/>
                                      </p:to>
                                    </p:set>
                                    <p:animEffect transition="in" filter="blinds(horizontal)">
                                      <p:cBhvr>
                                        <p:cTn id="47" dur="500"/>
                                        <p:tgtEl>
                                          <p:spTgt spid="30723"/>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blinds(horizontal)">
                                      <p:cBhvr>
                                        <p:cTn id="50" dur="500"/>
                                        <p:tgtEl>
                                          <p:spTgt spid="35"/>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blinds(horizontal)">
                                      <p:cBhvr>
                                        <p:cTn id="53" dur="500"/>
                                        <p:tgtEl>
                                          <p:spTgt spid="31"/>
                                        </p:tgtEl>
                                      </p:cBhvr>
                                    </p:animEffect>
                                  </p:childTnLst>
                                </p:cTn>
                              </p:par>
                              <p:par>
                                <p:cTn id="54" presetID="3" presetClass="entr" presetSubtype="1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blinds(horizontal)">
                                      <p:cBhvr>
                                        <p:cTn id="56" dur="500"/>
                                        <p:tgtEl>
                                          <p:spTgt spid="30"/>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blinds(horizontal)">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30744"/>
                                        </p:tgtEl>
                                        <p:attrNameLst>
                                          <p:attrName>style.visibility</p:attrName>
                                        </p:attrNameLst>
                                      </p:cBhvr>
                                      <p:to>
                                        <p:strVal val="visible"/>
                                      </p:to>
                                    </p:set>
                                    <p:animEffect transition="in" filter="box(in)">
                                      <p:cBhvr>
                                        <p:cTn id="64" dur="500"/>
                                        <p:tgtEl>
                                          <p:spTgt spid="30744"/>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30726"/>
                                        </p:tgtEl>
                                        <p:attrNameLst>
                                          <p:attrName>style.visibility</p:attrName>
                                        </p:attrNameLst>
                                      </p:cBhvr>
                                      <p:to>
                                        <p:strVal val="visible"/>
                                      </p:to>
                                    </p:set>
                                    <p:animEffect transition="in" filter="box(in)">
                                      <p:cBhvr>
                                        <p:cTn id="67" dur="500"/>
                                        <p:tgtEl>
                                          <p:spTgt spid="3072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0731"/>
                                        </p:tgtEl>
                                        <p:attrNameLst>
                                          <p:attrName>style.visibility</p:attrName>
                                        </p:attrNameLst>
                                      </p:cBhvr>
                                      <p:to>
                                        <p:strVal val="visible"/>
                                      </p:to>
                                    </p:set>
                                    <p:animEffect transition="in" filter="blinds(horizontal)">
                                      <p:cBhvr>
                                        <p:cTn id="72" dur="500"/>
                                        <p:tgtEl>
                                          <p:spTgt spid="30731"/>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30729"/>
                                        </p:tgtEl>
                                        <p:attrNameLst>
                                          <p:attrName>style.visibility</p:attrName>
                                        </p:attrNameLst>
                                      </p:cBhvr>
                                      <p:to>
                                        <p:strVal val="visible"/>
                                      </p:to>
                                    </p:set>
                                    <p:animEffect transition="in" filter="blinds(horizontal)">
                                      <p:cBhvr>
                                        <p:cTn id="75" dur="500"/>
                                        <p:tgtEl>
                                          <p:spTgt spid="30729"/>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30732"/>
                                        </p:tgtEl>
                                        <p:attrNameLst>
                                          <p:attrName>style.visibility</p:attrName>
                                        </p:attrNameLst>
                                      </p:cBhvr>
                                      <p:to>
                                        <p:strVal val="visible"/>
                                      </p:to>
                                    </p:set>
                                    <p:animEffect transition="in" filter="blinds(horizontal)">
                                      <p:cBhvr>
                                        <p:cTn id="80" dur="500"/>
                                        <p:tgtEl>
                                          <p:spTgt spid="30732"/>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30728"/>
                                        </p:tgtEl>
                                        <p:attrNameLst>
                                          <p:attrName>style.visibility</p:attrName>
                                        </p:attrNameLst>
                                      </p:cBhvr>
                                      <p:to>
                                        <p:strVal val="visible"/>
                                      </p:to>
                                    </p:set>
                                    <p:animEffect transition="in" filter="blinds(horizontal)">
                                      <p:cBhvr>
                                        <p:cTn id="83"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p:bldP spid="30727" grpId="0" animBg="1"/>
      <p:bldP spid="30728" grpId="0" animBg="1"/>
      <p:bldP spid="30729" grpId="0" animBg="1"/>
      <p:bldP spid="30730" grpId="0" animBg="1"/>
      <p:bldP spid="30731" grpId="0" animBg="1"/>
      <p:bldP spid="30732" grpId="0" animBg="1"/>
      <p:bldP spid="30733" grpId="0" animBg="1"/>
      <p:bldP spid="30734" grpId="0" animBg="1"/>
      <p:bldP spid="30736" grpId="0"/>
      <p:bldP spid="30737" grpId="0"/>
      <p:bldP spid="30740" grpId="0" animBg="1"/>
      <p:bldP spid="30741" grpId="0" animBg="1"/>
      <p:bldP spid="30742" grpId="0"/>
      <p:bldP spid="30743" grpId="0"/>
      <p:bldP spid="30723" grpId="0" animBg="1"/>
      <p:bldP spid="31" grpId="0"/>
      <p:bldP spid="32" grpId="0"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0"/>
          <p:cNvSpPr txBox="1">
            <a:spLocks noChangeArrowheads="1"/>
          </p:cNvSpPr>
          <p:nvPr/>
        </p:nvSpPr>
        <p:spPr bwMode="auto">
          <a:xfrm>
            <a:off x="609600" y="6248400"/>
            <a:ext cx="7696200" cy="400110"/>
          </a:xfrm>
          <a:prstGeom prst="rect">
            <a:avLst/>
          </a:prstGeom>
          <a:noFill/>
          <a:ln w="9525">
            <a:noFill/>
            <a:miter lim="800000"/>
            <a:headEnd/>
            <a:tailEnd/>
          </a:ln>
        </p:spPr>
        <p:txBody>
          <a:bodyPr wrap="square">
            <a:spAutoFit/>
          </a:bodyPr>
          <a:lstStyle/>
          <a:p>
            <a:pPr algn="ctr">
              <a:spcBef>
                <a:spcPct val="50000"/>
              </a:spcBef>
            </a:pPr>
            <a:r>
              <a:rPr lang="en-US" sz="2000" b="1" dirty="0">
                <a:solidFill>
                  <a:srgbClr val="00B050"/>
                </a:solidFill>
              </a:rPr>
              <a:t>ES(S) </a:t>
            </a:r>
            <a:r>
              <a:rPr lang="en-US" sz="2000" b="1" dirty="0" smtClean="0">
                <a:solidFill>
                  <a:srgbClr val="00B050"/>
                </a:solidFill>
                <a:sym typeface="Symbol" pitchFamily="18" charset="2"/>
              </a:rPr>
              <a:t> </a:t>
            </a:r>
            <a:r>
              <a:rPr lang="en-US" sz="2000" b="1" dirty="0">
                <a:solidFill>
                  <a:srgbClr val="00B050"/>
                </a:solidFill>
                <a:sym typeface="Symbol" pitchFamily="18" charset="2"/>
              </a:rPr>
              <a:t>value of </a:t>
            </a:r>
            <a:r>
              <a:rPr lang="en-US" sz="2000" b="1" dirty="0" smtClean="0">
                <a:solidFill>
                  <a:srgbClr val="3333CC"/>
                </a:solidFill>
                <a:sym typeface="Symbol" pitchFamily="18" charset="2"/>
              </a:rPr>
              <a:t>maximum </a:t>
            </a:r>
            <a:r>
              <a:rPr lang="en-US" sz="2000" b="1" dirty="0">
                <a:solidFill>
                  <a:srgbClr val="3333CC"/>
                </a:solidFill>
                <a:sym typeface="Symbol" pitchFamily="18" charset="2"/>
              </a:rPr>
              <a:t>deviation </a:t>
            </a:r>
            <a:r>
              <a:rPr lang="en-US" sz="2000" b="1" dirty="0">
                <a:solidFill>
                  <a:srgbClr val="00B050"/>
                </a:solidFill>
                <a:sym typeface="Symbol" pitchFamily="18" charset="2"/>
              </a:rPr>
              <a:t>from 0 </a:t>
            </a:r>
            <a:r>
              <a:rPr lang="en-US" sz="2000" b="1" dirty="0" smtClean="0">
                <a:solidFill>
                  <a:srgbClr val="00B050"/>
                </a:solidFill>
                <a:sym typeface="Symbol" pitchFamily="18" charset="2"/>
              </a:rPr>
              <a:t>of </a:t>
            </a:r>
            <a:r>
              <a:rPr lang="en-US" sz="2000" b="1" dirty="0">
                <a:solidFill>
                  <a:srgbClr val="00B050"/>
                </a:solidFill>
                <a:sym typeface="Symbol" pitchFamily="18" charset="2"/>
              </a:rPr>
              <a:t>the running sum</a:t>
            </a:r>
          </a:p>
        </p:txBody>
      </p:sp>
      <p:sp>
        <p:nvSpPr>
          <p:cNvPr id="33795" name="AutoShape 2"/>
          <p:cNvSpPr>
            <a:spLocks noGrp="1" noChangeArrowheads="1"/>
          </p:cNvSpPr>
          <p:nvPr>
            <p:ph type="title"/>
          </p:nvPr>
        </p:nvSpPr>
        <p:spPr bwMode="auto">
          <a:xfrm>
            <a:off x="228600" y="152400"/>
            <a:ext cx="8229600" cy="1143000"/>
          </a:xfrm>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r>
              <a:rPr lang="en-US" sz="2400" b="1" dirty="0" smtClean="0">
                <a:solidFill>
                  <a:srgbClr val="0000FF"/>
                </a:solidFill>
              </a:rPr>
              <a:t>Enrichment Score (ES) Calculation</a:t>
            </a:r>
          </a:p>
        </p:txBody>
      </p:sp>
      <p:sp>
        <p:nvSpPr>
          <p:cNvPr id="33803" name="Text Box 5"/>
          <p:cNvSpPr txBox="1">
            <a:spLocks noChangeArrowheads="1"/>
          </p:cNvSpPr>
          <p:nvPr/>
        </p:nvSpPr>
        <p:spPr bwMode="auto">
          <a:xfrm>
            <a:off x="685800" y="5181600"/>
            <a:ext cx="5257800" cy="830997"/>
          </a:xfrm>
          <a:prstGeom prst="rect">
            <a:avLst/>
          </a:prstGeom>
          <a:ln>
            <a:noFill/>
            <a:headEnd/>
            <a:tailEnd/>
          </a:ln>
        </p:spPr>
        <p:style>
          <a:lnRef idx="2">
            <a:schemeClr val="accent4"/>
          </a:lnRef>
          <a:fillRef idx="1">
            <a:schemeClr val="lt1"/>
          </a:fillRef>
          <a:effectRef idx="0">
            <a:schemeClr val="accent4"/>
          </a:effectRef>
          <a:fontRef idx="minor">
            <a:schemeClr val="dk1"/>
          </a:fontRef>
        </p:style>
        <p:txBody>
          <a:bodyPr wrap="square">
            <a:spAutoFit/>
          </a:bodyPr>
          <a:lstStyle/>
          <a:p>
            <a:pPr>
              <a:buFont typeface="Symbol" pitchFamily="18" charset="2"/>
              <a:buChar char="S"/>
            </a:pPr>
            <a:r>
              <a:rPr lang="en-US" sz="1600" dirty="0" smtClean="0">
                <a:solidFill>
                  <a:schemeClr val="tx1"/>
                </a:solidFill>
                <a:sym typeface="Symbol" pitchFamily="18" charset="2"/>
              </a:rPr>
              <a:t>    = sum of fold changes for genes in gene set (S) </a:t>
            </a:r>
            <a:r>
              <a:rPr lang="en-US" sz="1600" dirty="0" smtClean="0">
                <a:solidFill>
                  <a:srgbClr val="00B050"/>
                </a:solidFill>
                <a:sym typeface="Symbol" pitchFamily="18" charset="2"/>
              </a:rPr>
              <a:t>(e.g., 100) </a:t>
            </a:r>
          </a:p>
          <a:p>
            <a:r>
              <a:rPr lang="en-US" sz="1600" dirty="0" smtClean="0">
                <a:solidFill>
                  <a:schemeClr val="tx1"/>
                </a:solidFill>
              </a:rPr>
              <a:t>N    = no. of genes in the array </a:t>
            </a:r>
            <a:r>
              <a:rPr lang="en-US" sz="1600" dirty="0" smtClean="0">
                <a:solidFill>
                  <a:srgbClr val="00B050"/>
                </a:solidFill>
              </a:rPr>
              <a:t>(e.g., 1020)</a:t>
            </a:r>
          </a:p>
          <a:p>
            <a:r>
              <a:rPr lang="en-US" sz="1600" dirty="0" smtClean="0">
                <a:solidFill>
                  <a:schemeClr val="tx1"/>
                </a:solidFill>
              </a:rPr>
              <a:t>N</a:t>
            </a:r>
            <a:r>
              <a:rPr lang="en-US" sz="1600" baseline="-25000" dirty="0" smtClean="0">
                <a:solidFill>
                  <a:schemeClr val="tx1"/>
                </a:solidFill>
              </a:rPr>
              <a:t>H</a:t>
            </a:r>
            <a:r>
              <a:rPr lang="en-US" sz="1600" dirty="0" smtClean="0">
                <a:solidFill>
                  <a:schemeClr val="tx1"/>
                </a:solidFill>
              </a:rPr>
              <a:t> = no. of genes in the gene set (S) </a:t>
            </a:r>
            <a:r>
              <a:rPr lang="en-US" sz="1600" dirty="0" smtClean="0">
                <a:solidFill>
                  <a:srgbClr val="00B050"/>
                </a:solidFill>
              </a:rPr>
              <a:t>(e.g., 20)</a:t>
            </a:r>
          </a:p>
        </p:txBody>
      </p:sp>
      <p:sp>
        <p:nvSpPr>
          <p:cNvPr id="29" name="TextBox 28"/>
          <p:cNvSpPr txBox="1"/>
          <p:nvPr/>
        </p:nvSpPr>
        <p:spPr>
          <a:xfrm>
            <a:off x="1295400" y="4495800"/>
            <a:ext cx="2970237" cy="369332"/>
          </a:xfrm>
          <a:prstGeom prst="rect">
            <a:avLst/>
          </a:prstGeom>
          <a:noFill/>
        </p:spPr>
        <p:txBody>
          <a:bodyPr wrap="none" rtlCol="0">
            <a:spAutoFit/>
          </a:bodyPr>
          <a:lstStyle/>
          <a:p>
            <a:r>
              <a:rPr lang="en-US" dirty="0" smtClean="0">
                <a:solidFill>
                  <a:srgbClr val="FF0000"/>
                </a:solidFill>
              </a:rPr>
              <a:t>Hits: Genes </a:t>
            </a:r>
            <a:r>
              <a:rPr lang="en-US" dirty="0" smtClean="0">
                <a:solidFill>
                  <a:srgbClr val="FF0000"/>
                </a:solidFill>
                <a:sym typeface="Symbol"/>
              </a:rPr>
              <a:t></a:t>
            </a:r>
            <a:r>
              <a:rPr lang="en-US" dirty="0" smtClean="0">
                <a:solidFill>
                  <a:srgbClr val="FF0000"/>
                </a:solidFill>
              </a:rPr>
              <a:t> S	+|FC| / </a:t>
            </a:r>
            <a:r>
              <a:rPr lang="en-US" dirty="0" smtClean="0">
                <a:solidFill>
                  <a:srgbClr val="FF0000"/>
                </a:solidFill>
                <a:sym typeface="Symbol" pitchFamily="18" charset="2"/>
              </a:rPr>
              <a:t> </a:t>
            </a:r>
          </a:p>
        </p:txBody>
      </p:sp>
      <p:sp>
        <p:nvSpPr>
          <p:cNvPr id="30" name="TextBox 29"/>
          <p:cNvSpPr txBox="1"/>
          <p:nvPr/>
        </p:nvSpPr>
        <p:spPr>
          <a:xfrm>
            <a:off x="1019372" y="4724400"/>
            <a:ext cx="3733800" cy="369332"/>
          </a:xfrm>
          <a:prstGeom prst="rect">
            <a:avLst/>
          </a:prstGeom>
          <a:noFill/>
        </p:spPr>
        <p:txBody>
          <a:bodyPr wrap="square" rtlCol="0">
            <a:spAutoFit/>
          </a:bodyPr>
          <a:lstStyle/>
          <a:p>
            <a:r>
              <a:rPr lang="en-US" dirty="0" smtClean="0">
                <a:solidFill>
                  <a:srgbClr val="0000FF"/>
                </a:solidFill>
              </a:rPr>
              <a:t>Misses: Genes </a:t>
            </a:r>
            <a:r>
              <a:rPr lang="en-US" dirty="0" smtClean="0">
                <a:solidFill>
                  <a:srgbClr val="0000FF"/>
                </a:solidFill>
                <a:sym typeface="Symbol"/>
              </a:rPr>
              <a:t></a:t>
            </a:r>
            <a:r>
              <a:rPr lang="en-US" dirty="0" smtClean="0">
                <a:solidFill>
                  <a:srgbClr val="0000FF"/>
                </a:solidFill>
              </a:rPr>
              <a:t> S	      </a:t>
            </a:r>
            <a:r>
              <a:rPr lang="en-US" dirty="0" smtClean="0">
                <a:solidFill>
                  <a:schemeClr val="hlink"/>
                </a:solidFill>
                <a:sym typeface="Symbol" pitchFamily="18" charset="2"/>
              </a:rPr>
              <a:t>-1/(N-N</a:t>
            </a:r>
            <a:r>
              <a:rPr lang="en-US" baseline="-25000" dirty="0" smtClean="0">
                <a:solidFill>
                  <a:schemeClr val="hlink"/>
                </a:solidFill>
                <a:sym typeface="Symbol" pitchFamily="18" charset="2"/>
              </a:rPr>
              <a:t>H</a:t>
            </a:r>
            <a:r>
              <a:rPr lang="en-US" dirty="0" smtClean="0">
                <a:solidFill>
                  <a:schemeClr val="hlink"/>
                </a:solidFill>
                <a:sym typeface="Symbol" pitchFamily="18" charset="2"/>
              </a:rPr>
              <a:t>)</a:t>
            </a:r>
            <a:endParaRPr lang="en-US" dirty="0">
              <a:solidFill>
                <a:srgbClr val="0000FF"/>
              </a:solidFill>
            </a:endParaRPr>
          </a:p>
        </p:txBody>
      </p:sp>
      <p:cxnSp>
        <p:nvCxnSpPr>
          <p:cNvPr id="33" name="Straight Arrow Connector 32"/>
          <p:cNvCxnSpPr/>
          <p:nvPr/>
        </p:nvCxnSpPr>
        <p:spPr>
          <a:xfrm>
            <a:off x="7010400" y="6019800"/>
            <a:ext cx="0" cy="304800"/>
          </a:xfrm>
          <a:prstGeom prst="straightConnector1">
            <a:avLst/>
          </a:prstGeom>
          <a:ln w="31750" cmpd="sng">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nvGraphicFramePr>
        <p:xfrm>
          <a:off x="838200" y="1548825"/>
          <a:ext cx="6934200" cy="2560320"/>
        </p:xfrm>
        <a:graphic>
          <a:graphicData uri="http://schemas.openxmlformats.org/drawingml/2006/table">
            <a:tbl>
              <a:tblPr firstRow="1" bandRow="1">
                <a:tableStyleId>{5C22544A-7EE6-4342-B048-85BDC9FD1C3A}</a:tableStyleId>
              </a:tblPr>
              <a:tblGrid>
                <a:gridCol w="1075272"/>
                <a:gridCol w="1075272"/>
                <a:gridCol w="745056"/>
                <a:gridCol w="1143000"/>
                <a:gridCol w="990600"/>
                <a:gridCol w="914400"/>
                <a:gridCol w="990600"/>
              </a:tblGrid>
              <a:tr h="137160">
                <a:tc>
                  <a:txBody>
                    <a:bodyPr/>
                    <a:lstStyle/>
                    <a:p>
                      <a:pPr algn="ctr"/>
                      <a:endParaRPr lang="en-US" sz="1400" baseline="0" dirty="0">
                        <a:solidFill>
                          <a:schemeClr val="tx1"/>
                        </a:solidFill>
                      </a:endParaRPr>
                    </a:p>
                  </a:txBody>
                  <a:tcP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baseline="0" dirty="0">
                        <a:solidFill>
                          <a:schemeClr val="tx1"/>
                        </a:solidFill>
                      </a:endParaRPr>
                    </a:p>
                  </a:txBody>
                  <a:tcPr>
                    <a:lnL w="6350" cap="flat" cmpd="sng" algn="ctr">
                      <a:noFill/>
                      <a:prstDash val="sysDot"/>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baseline="0" dirty="0">
                        <a:solidFill>
                          <a:schemeClr val="tx1"/>
                        </a:solidFill>
                      </a:endParaRPr>
                    </a:p>
                  </a:txBody>
                  <a:tcP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Contribution to running sum for 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solidFill>
                            <a:schemeClr val="tx1"/>
                          </a:solidFill>
                        </a:rPr>
                        <a:t>Hits</a:t>
                      </a:r>
                    </a:p>
                    <a:p>
                      <a:pPr algn="ctr"/>
                      <a:r>
                        <a:rPr lang="en-US" sz="1400" b="1" dirty="0" smtClean="0">
                          <a:solidFill>
                            <a:srgbClr val="FF0000"/>
                          </a:solidFill>
                        </a:rPr>
                        <a:t>+|FC| / </a:t>
                      </a:r>
                      <a:r>
                        <a:rPr lang="en-US" sz="1400" b="1" dirty="0" smtClean="0">
                          <a:solidFill>
                            <a:srgbClr val="FF0000"/>
                          </a:solidFill>
                          <a:sym typeface="Symbol" pitchFamily="18" charset="2"/>
                        </a:rPr>
                        <a:t> </a:t>
                      </a:r>
                      <a:endParaRPr lang="en-US" sz="1400" b="1" baseline="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smtClean="0">
                          <a:solidFill>
                            <a:schemeClr val="tx1"/>
                          </a:solidFill>
                          <a:sym typeface="Symbol" pitchFamily="18" charset="2"/>
                        </a:rPr>
                        <a:t>Misses</a:t>
                      </a:r>
                    </a:p>
                    <a:p>
                      <a:pPr algn="ctr"/>
                      <a:r>
                        <a:rPr lang="en-US" sz="1400" b="1" dirty="0" smtClean="0">
                          <a:solidFill>
                            <a:schemeClr val="hlink"/>
                          </a:solidFill>
                          <a:sym typeface="Symbol" pitchFamily="18" charset="2"/>
                        </a:rPr>
                        <a:t>-1/(N-N</a:t>
                      </a:r>
                      <a:r>
                        <a:rPr lang="en-US" sz="1400" b="1" baseline="-25000" dirty="0" smtClean="0">
                          <a:solidFill>
                            <a:schemeClr val="hlink"/>
                          </a:solidFill>
                          <a:sym typeface="Symbol" pitchFamily="18" charset="2"/>
                        </a:rPr>
                        <a:t>H</a:t>
                      </a:r>
                      <a:r>
                        <a:rPr lang="en-US" sz="1400" b="1" dirty="0" smtClean="0">
                          <a:solidFill>
                            <a:schemeClr val="hlink"/>
                          </a:solidFill>
                          <a:sym typeface="Symbol" pitchFamily="18" charset="2"/>
                        </a:rPr>
                        <a:t>)</a:t>
                      </a:r>
                      <a:endParaRPr lang="en-US" sz="14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Running sum for ES</a:t>
                      </a:r>
                    </a:p>
                    <a:p>
                      <a:pPr algn="ct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2834">
                <a:tc>
                  <a:txBody>
                    <a:bodyPr/>
                    <a:lstStyle/>
                    <a:p>
                      <a:pPr algn="ctr"/>
                      <a:endParaRPr lang="en-US" sz="1200" baseline="0" dirty="0">
                        <a:solidFill>
                          <a:srgbClr val="FF0000"/>
                        </a:solidFill>
                      </a:endParaRPr>
                    </a:p>
                  </a:txBody>
                  <a:tcP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baseline="0" dirty="0">
                        <a:solidFill>
                          <a:srgbClr val="FF0000"/>
                        </a:solidFill>
                      </a:endParaRPr>
                    </a:p>
                  </a:txBody>
                  <a:tcPr>
                    <a:lnL w="6350" cap="flat" cmpd="sng" algn="ctr">
                      <a:noFill/>
                      <a:prstDash val="sysDot"/>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baseline="0" dirty="0">
                        <a:solidFill>
                          <a:srgbClr val="FF0000"/>
                        </a:solidFill>
                      </a:endParaRPr>
                    </a:p>
                  </a:txBody>
                  <a:tcP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baseline="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baseline="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91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aseline="0" dirty="0" smtClean="0">
                        <a:solidFill>
                          <a:srgbClr val="FF0000"/>
                        </a:solidFill>
                      </a:endParaRPr>
                    </a:p>
                  </a:txBody>
                  <a:tcP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FF0000"/>
                        </a:solidFill>
                      </a:endParaRPr>
                    </a:p>
                  </a:txBody>
                  <a:tcPr>
                    <a:lnL w="6350" cap="flat" cmpd="sng" algn="ctr">
                      <a:noFill/>
                      <a:prstDash val="sysDot"/>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FF0000"/>
                        </a:solidFill>
                      </a:endParaRPr>
                    </a:p>
                  </a:txBody>
                  <a:tcP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91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aseline="0" dirty="0" smtClean="0">
                        <a:solidFill>
                          <a:srgbClr val="FF0000"/>
                        </a:solidFill>
                      </a:endParaRPr>
                    </a:p>
                  </a:txBody>
                  <a:tcP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0000FF"/>
                        </a:solidFill>
                      </a:endParaRPr>
                    </a:p>
                  </a:txBody>
                  <a:tcPr>
                    <a:lnL w="6350" cap="flat" cmpd="sng" algn="ctr">
                      <a:noFill/>
                      <a:prstDash val="sysDot"/>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0000FF"/>
                        </a:solidFill>
                      </a:endParaRPr>
                    </a:p>
                  </a:txBody>
                  <a:tcP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baseline="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91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aseline="0" dirty="0" smtClean="0">
                        <a:solidFill>
                          <a:srgbClr val="FF0000"/>
                        </a:solidFill>
                      </a:endParaRPr>
                    </a:p>
                  </a:txBody>
                  <a:tcP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FF0000"/>
                        </a:solidFill>
                      </a:endParaRPr>
                    </a:p>
                  </a:txBody>
                  <a:tcPr>
                    <a:lnL w="6350" cap="flat" cmpd="sng" algn="ctr">
                      <a:noFill/>
                      <a:prstDash val="sysDot"/>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FF0000"/>
                        </a:solidFill>
                      </a:endParaRPr>
                    </a:p>
                  </a:txBody>
                  <a:tcP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91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aseline="0" dirty="0" smtClean="0">
                        <a:solidFill>
                          <a:srgbClr val="FF0000"/>
                        </a:solidFill>
                      </a:endParaRPr>
                    </a:p>
                  </a:txBody>
                  <a:tcP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FF0000"/>
                        </a:solidFill>
                      </a:endParaRPr>
                    </a:p>
                  </a:txBody>
                  <a:tcPr>
                    <a:lnL w="6350" cap="flat" cmpd="sng" algn="ctr">
                      <a:noFill/>
                      <a:prstDash val="sysDot"/>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FF0000"/>
                        </a:solidFill>
                      </a:endParaRPr>
                    </a:p>
                  </a:txBody>
                  <a:tcP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91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aseline="0" dirty="0" smtClean="0">
                        <a:solidFill>
                          <a:srgbClr val="FF0000"/>
                        </a:solidFill>
                      </a:endParaRPr>
                    </a:p>
                  </a:txBody>
                  <a:tcP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0000FF"/>
                        </a:solidFill>
                      </a:endParaRPr>
                    </a:p>
                  </a:txBody>
                  <a:tcPr>
                    <a:lnL w="6350" cap="flat" cmpd="sng" algn="ctr">
                      <a:noFill/>
                      <a:prstDash val="sysDot"/>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ysDot"/>
                      <a:round/>
                      <a:headEnd type="none" w="med" len="med"/>
                      <a:tailEnd type="none" w="med" len="med"/>
                    </a:lnT>
                    <a:lnB w="635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0000FF"/>
                        </a:solidFill>
                      </a:endParaRPr>
                    </a:p>
                  </a:txBody>
                  <a:tcP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2" name="Group 44"/>
          <p:cNvGrpSpPr/>
          <p:nvPr/>
        </p:nvGrpSpPr>
        <p:grpSpPr>
          <a:xfrm>
            <a:off x="1066800" y="2438400"/>
            <a:ext cx="609600" cy="1524000"/>
            <a:chOff x="2209800" y="2438400"/>
            <a:chExt cx="685800" cy="1295400"/>
          </a:xfrm>
        </p:grpSpPr>
        <p:sp>
          <p:nvSpPr>
            <p:cNvPr id="38" name="Line 4"/>
            <p:cNvSpPr>
              <a:spLocks noChangeShapeType="1"/>
            </p:cNvSpPr>
            <p:nvPr/>
          </p:nvSpPr>
          <p:spPr bwMode="auto">
            <a:xfrm>
              <a:off x="2209800" y="2697480"/>
              <a:ext cx="685800" cy="0"/>
            </a:xfrm>
            <a:prstGeom prst="line">
              <a:avLst/>
            </a:prstGeom>
            <a:noFill/>
            <a:ln w="19050">
              <a:solidFill>
                <a:srgbClr val="FF0000"/>
              </a:solidFill>
              <a:round/>
              <a:headEnd/>
              <a:tailEnd/>
            </a:ln>
          </p:spPr>
          <p:txBody>
            <a:bodyPr/>
            <a:lstStyle/>
            <a:p>
              <a:endParaRPr lang="en-US"/>
            </a:p>
          </p:txBody>
        </p:sp>
        <p:sp>
          <p:nvSpPr>
            <p:cNvPr id="39" name="Line 6"/>
            <p:cNvSpPr>
              <a:spLocks noChangeShapeType="1"/>
            </p:cNvSpPr>
            <p:nvPr/>
          </p:nvSpPr>
          <p:spPr bwMode="auto">
            <a:xfrm>
              <a:off x="2209800" y="2438400"/>
              <a:ext cx="685800" cy="0"/>
            </a:xfrm>
            <a:prstGeom prst="line">
              <a:avLst/>
            </a:prstGeom>
            <a:noFill/>
            <a:ln w="19050">
              <a:solidFill>
                <a:srgbClr val="FF0000"/>
              </a:solidFill>
              <a:round/>
              <a:headEnd/>
              <a:tailEnd/>
            </a:ln>
          </p:spPr>
          <p:txBody>
            <a:bodyPr/>
            <a:lstStyle/>
            <a:p>
              <a:endParaRPr lang="en-US"/>
            </a:p>
          </p:txBody>
        </p:sp>
        <p:sp>
          <p:nvSpPr>
            <p:cNvPr id="40" name="Line 10"/>
            <p:cNvSpPr>
              <a:spLocks noChangeShapeType="1"/>
            </p:cNvSpPr>
            <p:nvPr/>
          </p:nvSpPr>
          <p:spPr bwMode="auto">
            <a:xfrm>
              <a:off x="2209800" y="2971800"/>
              <a:ext cx="685800" cy="0"/>
            </a:xfrm>
            <a:prstGeom prst="line">
              <a:avLst/>
            </a:prstGeom>
            <a:noFill/>
            <a:ln w="19050">
              <a:solidFill>
                <a:srgbClr val="3333CC"/>
              </a:solidFill>
              <a:round/>
              <a:headEnd/>
              <a:tailEnd/>
            </a:ln>
          </p:spPr>
          <p:txBody>
            <a:bodyPr/>
            <a:lstStyle/>
            <a:p>
              <a:endParaRPr lang="en-US"/>
            </a:p>
          </p:txBody>
        </p:sp>
        <p:sp>
          <p:nvSpPr>
            <p:cNvPr id="41" name="Line 11"/>
            <p:cNvSpPr>
              <a:spLocks noChangeShapeType="1"/>
            </p:cNvSpPr>
            <p:nvPr/>
          </p:nvSpPr>
          <p:spPr bwMode="auto">
            <a:xfrm>
              <a:off x="2209800" y="3224050"/>
              <a:ext cx="685800" cy="0"/>
            </a:xfrm>
            <a:prstGeom prst="line">
              <a:avLst/>
            </a:prstGeom>
            <a:noFill/>
            <a:ln w="19050">
              <a:solidFill>
                <a:srgbClr val="FF0000"/>
              </a:solidFill>
              <a:round/>
              <a:headEnd/>
              <a:tailEnd/>
            </a:ln>
          </p:spPr>
          <p:txBody>
            <a:bodyPr/>
            <a:lstStyle/>
            <a:p>
              <a:endParaRPr lang="en-US"/>
            </a:p>
          </p:txBody>
        </p:sp>
        <p:sp>
          <p:nvSpPr>
            <p:cNvPr id="42" name="Line 9"/>
            <p:cNvSpPr>
              <a:spLocks noChangeShapeType="1"/>
            </p:cNvSpPr>
            <p:nvPr/>
          </p:nvSpPr>
          <p:spPr bwMode="auto">
            <a:xfrm>
              <a:off x="2209800" y="3505200"/>
              <a:ext cx="685800" cy="0"/>
            </a:xfrm>
            <a:prstGeom prst="line">
              <a:avLst/>
            </a:prstGeom>
            <a:noFill/>
            <a:ln w="19050">
              <a:solidFill>
                <a:srgbClr val="FF0000"/>
              </a:solidFill>
              <a:round/>
              <a:headEnd/>
              <a:tailEnd/>
            </a:ln>
          </p:spPr>
          <p:txBody>
            <a:bodyPr/>
            <a:lstStyle/>
            <a:p>
              <a:endParaRPr lang="en-US"/>
            </a:p>
          </p:txBody>
        </p:sp>
        <p:sp>
          <p:nvSpPr>
            <p:cNvPr id="43" name="Line 8"/>
            <p:cNvSpPr>
              <a:spLocks noChangeShapeType="1"/>
            </p:cNvSpPr>
            <p:nvPr/>
          </p:nvSpPr>
          <p:spPr bwMode="auto">
            <a:xfrm>
              <a:off x="2209800" y="3733800"/>
              <a:ext cx="685800" cy="0"/>
            </a:xfrm>
            <a:prstGeom prst="line">
              <a:avLst/>
            </a:prstGeom>
            <a:noFill/>
            <a:ln w="19050">
              <a:solidFill>
                <a:srgbClr val="3333CC"/>
              </a:solidFill>
              <a:round/>
              <a:headEnd/>
              <a:tailEnd/>
            </a:ln>
          </p:spPr>
          <p:txBody>
            <a:bodyPr/>
            <a:lstStyle/>
            <a:p>
              <a:endParaRPr lang="en-US"/>
            </a:p>
          </p:txBody>
        </p:sp>
      </p:grpSp>
      <p:sp>
        <p:nvSpPr>
          <p:cNvPr id="46" name="Text Box 14"/>
          <p:cNvSpPr txBox="1">
            <a:spLocks noChangeArrowheads="1"/>
          </p:cNvSpPr>
          <p:nvPr/>
        </p:nvSpPr>
        <p:spPr bwMode="auto">
          <a:xfrm>
            <a:off x="1066801" y="3911025"/>
            <a:ext cx="609600" cy="584775"/>
          </a:xfrm>
          <a:prstGeom prst="rect">
            <a:avLst/>
          </a:prstGeom>
          <a:noFill/>
          <a:ln w="9525">
            <a:noFill/>
            <a:miter lim="800000"/>
            <a:headEnd/>
            <a:tailEnd/>
          </a:ln>
        </p:spPr>
        <p:txBody>
          <a:bodyPr wrap="square">
            <a:spAutoFit/>
          </a:bodyPr>
          <a:lstStyle/>
          <a:p>
            <a:pPr algn="l">
              <a:spcBef>
                <a:spcPct val="50000"/>
              </a:spcBef>
            </a:pPr>
            <a:r>
              <a:rPr lang="en-US" sz="3200" dirty="0"/>
              <a:t>…</a:t>
            </a:r>
          </a:p>
        </p:txBody>
      </p:sp>
      <p:cxnSp>
        <p:nvCxnSpPr>
          <p:cNvPr id="50" name="Straight Arrow Connector 49"/>
          <p:cNvCxnSpPr/>
          <p:nvPr/>
        </p:nvCxnSpPr>
        <p:spPr>
          <a:xfrm rot="5400000">
            <a:off x="6858000" y="4648200"/>
            <a:ext cx="457200" cy="152400"/>
          </a:xfrm>
          <a:prstGeom prst="straightConnector1">
            <a:avLst/>
          </a:prstGeom>
          <a:ln>
            <a:solidFill>
              <a:srgbClr val="3333CC"/>
            </a:solidFill>
            <a:tailEnd type="arrow"/>
          </a:ln>
        </p:spPr>
        <p:style>
          <a:lnRef idx="3">
            <a:schemeClr val="accent1"/>
          </a:lnRef>
          <a:fillRef idx="0">
            <a:schemeClr val="accent1"/>
          </a:fillRef>
          <a:effectRef idx="2">
            <a:schemeClr val="accent1"/>
          </a:effectRef>
          <a:fontRef idx="minor">
            <a:schemeClr val="tx1"/>
          </a:fontRef>
        </p:style>
      </p:cxnSp>
      <p:sp>
        <p:nvSpPr>
          <p:cNvPr id="54" name="Text Box 14"/>
          <p:cNvSpPr txBox="1">
            <a:spLocks noChangeArrowheads="1"/>
          </p:cNvSpPr>
          <p:nvPr/>
        </p:nvSpPr>
        <p:spPr bwMode="auto">
          <a:xfrm>
            <a:off x="2133601" y="3911025"/>
            <a:ext cx="609600" cy="584775"/>
          </a:xfrm>
          <a:prstGeom prst="rect">
            <a:avLst/>
          </a:prstGeom>
          <a:noFill/>
          <a:ln w="9525">
            <a:noFill/>
            <a:miter lim="800000"/>
            <a:headEnd/>
            <a:tailEnd/>
          </a:ln>
        </p:spPr>
        <p:txBody>
          <a:bodyPr wrap="square">
            <a:spAutoFit/>
          </a:bodyPr>
          <a:lstStyle/>
          <a:p>
            <a:pPr algn="l">
              <a:spcBef>
                <a:spcPct val="50000"/>
              </a:spcBef>
            </a:pPr>
            <a:r>
              <a:rPr lang="en-US" sz="3200" dirty="0"/>
              <a:t>…</a:t>
            </a:r>
          </a:p>
        </p:txBody>
      </p:sp>
      <p:sp>
        <p:nvSpPr>
          <p:cNvPr id="55" name="Text Box 14"/>
          <p:cNvSpPr txBox="1">
            <a:spLocks noChangeArrowheads="1"/>
          </p:cNvSpPr>
          <p:nvPr/>
        </p:nvSpPr>
        <p:spPr bwMode="auto">
          <a:xfrm>
            <a:off x="3276601" y="3911025"/>
            <a:ext cx="609600" cy="584775"/>
          </a:xfrm>
          <a:prstGeom prst="rect">
            <a:avLst/>
          </a:prstGeom>
          <a:noFill/>
          <a:ln w="9525">
            <a:noFill/>
            <a:miter lim="800000"/>
            <a:headEnd/>
            <a:tailEnd/>
          </a:ln>
        </p:spPr>
        <p:txBody>
          <a:bodyPr wrap="square">
            <a:spAutoFit/>
          </a:bodyPr>
          <a:lstStyle/>
          <a:p>
            <a:pPr algn="l">
              <a:spcBef>
                <a:spcPct val="50000"/>
              </a:spcBef>
            </a:pPr>
            <a:r>
              <a:rPr lang="en-US" sz="3200" dirty="0"/>
              <a:t>…</a:t>
            </a:r>
          </a:p>
        </p:txBody>
      </p:sp>
      <p:sp>
        <p:nvSpPr>
          <p:cNvPr id="56" name="Text Box 14"/>
          <p:cNvSpPr txBox="1">
            <a:spLocks noChangeArrowheads="1"/>
          </p:cNvSpPr>
          <p:nvPr/>
        </p:nvSpPr>
        <p:spPr bwMode="auto">
          <a:xfrm>
            <a:off x="6934200" y="3962400"/>
            <a:ext cx="609600" cy="584775"/>
          </a:xfrm>
          <a:prstGeom prst="rect">
            <a:avLst/>
          </a:prstGeom>
          <a:noFill/>
          <a:ln w="9525">
            <a:noFill/>
            <a:miter lim="800000"/>
            <a:headEnd/>
            <a:tailEnd/>
          </a:ln>
        </p:spPr>
        <p:txBody>
          <a:bodyPr wrap="square">
            <a:spAutoFit/>
          </a:bodyPr>
          <a:lstStyle/>
          <a:p>
            <a:pPr algn="l">
              <a:spcBef>
                <a:spcPct val="50000"/>
              </a:spcBef>
            </a:pPr>
            <a:r>
              <a:rPr lang="en-US" sz="3200" dirty="0"/>
              <a:t>…</a:t>
            </a:r>
          </a:p>
        </p:txBody>
      </p:sp>
      <p:sp>
        <p:nvSpPr>
          <p:cNvPr id="57" name="TextBox 56"/>
          <p:cNvSpPr txBox="1"/>
          <p:nvPr/>
        </p:nvSpPr>
        <p:spPr>
          <a:xfrm>
            <a:off x="685800" y="685800"/>
            <a:ext cx="7696200" cy="646331"/>
          </a:xfrm>
          <a:prstGeom prst="rect">
            <a:avLst/>
          </a:prstGeom>
          <a:noFill/>
        </p:spPr>
        <p:txBody>
          <a:bodyPr wrap="square" rtlCol="0">
            <a:spAutoFit/>
          </a:bodyPr>
          <a:lstStyle/>
          <a:p>
            <a:r>
              <a:rPr lang="en-US" i="1" dirty="0" smtClean="0"/>
              <a:t>Start with ranked list (L) of genes that are in (</a:t>
            </a:r>
            <a:r>
              <a:rPr lang="en-US" i="1" dirty="0" smtClean="0">
                <a:solidFill>
                  <a:srgbClr val="FF0000"/>
                </a:solidFill>
              </a:rPr>
              <a:t>Hit</a:t>
            </a:r>
            <a:r>
              <a:rPr lang="en-US" i="1" dirty="0" smtClean="0"/>
              <a:t>) or not in (</a:t>
            </a:r>
            <a:r>
              <a:rPr lang="en-US" i="1" dirty="0" smtClean="0">
                <a:solidFill>
                  <a:srgbClr val="0000FF"/>
                </a:solidFill>
              </a:rPr>
              <a:t>Miss</a:t>
            </a:r>
            <a:r>
              <a:rPr lang="en-US" i="1" dirty="0" smtClean="0"/>
              <a:t>) a gene set (S)</a:t>
            </a:r>
            <a:r>
              <a:rPr lang="en-US" dirty="0" smtClean="0"/>
              <a:t>, using fold change (FC) as example metric</a:t>
            </a:r>
            <a:endParaRPr lang="en-US" dirty="0"/>
          </a:p>
        </p:txBody>
      </p:sp>
      <p:sp>
        <p:nvSpPr>
          <p:cNvPr id="63" name="TextBox 62"/>
          <p:cNvSpPr txBox="1"/>
          <p:nvPr/>
        </p:nvSpPr>
        <p:spPr>
          <a:xfrm>
            <a:off x="3200400" y="2168704"/>
            <a:ext cx="4495800" cy="2031325"/>
          </a:xfrm>
          <a:prstGeom prst="rect">
            <a:avLst/>
          </a:prstGeom>
          <a:noFill/>
        </p:spPr>
        <p:txBody>
          <a:bodyPr wrap="square" rtlCol="0">
            <a:spAutoFit/>
          </a:bodyPr>
          <a:lstStyle/>
          <a:p>
            <a:pPr fontAlgn="base">
              <a:lnSpc>
                <a:spcPct val="150000"/>
              </a:lnSpc>
            </a:pPr>
            <a:r>
              <a:rPr lang="en-US" sz="1400" dirty="0" smtClean="0">
                <a:solidFill>
                  <a:srgbClr val="FF0000"/>
                </a:solidFill>
              </a:rPr>
              <a:t>Hit	 +0.15 	+0.15	</a:t>
            </a:r>
            <a:r>
              <a:rPr lang="en-US" sz="1400" dirty="0" smtClean="0"/>
              <a:t>	</a:t>
            </a:r>
            <a:r>
              <a:rPr lang="en-US" sz="1400" dirty="0" smtClean="0">
                <a:solidFill>
                  <a:srgbClr val="FF0000"/>
                </a:solidFill>
              </a:rPr>
              <a:t> 0.15</a:t>
            </a:r>
            <a:endParaRPr lang="en-US" sz="1400" dirty="0" smtClean="0"/>
          </a:p>
          <a:p>
            <a:pPr fontAlgn="base">
              <a:lnSpc>
                <a:spcPct val="150000"/>
              </a:lnSpc>
            </a:pPr>
            <a:r>
              <a:rPr lang="en-US" sz="1400" dirty="0" smtClean="0">
                <a:solidFill>
                  <a:srgbClr val="FF0000"/>
                </a:solidFill>
              </a:rPr>
              <a:t>Hit	+0.12	+0.12		 0.27</a:t>
            </a:r>
          </a:p>
          <a:p>
            <a:pPr>
              <a:lnSpc>
                <a:spcPct val="150000"/>
              </a:lnSpc>
            </a:pPr>
            <a:r>
              <a:rPr lang="en-US" sz="1400" dirty="0" smtClean="0">
                <a:solidFill>
                  <a:srgbClr val="0000FF"/>
                </a:solidFill>
              </a:rPr>
              <a:t>Miss	 -0.001 	</a:t>
            </a:r>
            <a:r>
              <a:rPr lang="en-US" sz="1400" dirty="0" smtClean="0">
                <a:solidFill>
                  <a:srgbClr val="FF0000"/>
                </a:solidFill>
              </a:rPr>
              <a:t>  </a:t>
            </a:r>
            <a:r>
              <a:rPr lang="en-US" sz="1400" dirty="0" smtClean="0">
                <a:solidFill>
                  <a:srgbClr val="0000FF"/>
                </a:solidFill>
              </a:rPr>
              <a:t>	-0.001	0.269</a:t>
            </a:r>
          </a:p>
          <a:p>
            <a:pPr>
              <a:lnSpc>
                <a:spcPct val="150000"/>
              </a:lnSpc>
            </a:pPr>
            <a:r>
              <a:rPr lang="en-US" sz="1400" dirty="0" smtClean="0">
                <a:solidFill>
                  <a:srgbClr val="FF0000"/>
                </a:solidFill>
              </a:rPr>
              <a:t>Hit	 +0.09 	+0.09		0.359</a:t>
            </a:r>
          </a:p>
          <a:p>
            <a:pPr>
              <a:lnSpc>
                <a:spcPct val="150000"/>
              </a:lnSpc>
            </a:pPr>
            <a:r>
              <a:rPr lang="en-US" sz="1400" dirty="0" smtClean="0">
                <a:solidFill>
                  <a:srgbClr val="FF0000"/>
                </a:solidFill>
              </a:rPr>
              <a:t>Hit 	 +0.08	+0.08		0.439</a:t>
            </a:r>
          </a:p>
          <a:p>
            <a:pPr>
              <a:lnSpc>
                <a:spcPct val="150000"/>
              </a:lnSpc>
            </a:pPr>
            <a:r>
              <a:rPr lang="en-US" sz="1400" dirty="0" smtClean="0">
                <a:solidFill>
                  <a:srgbClr val="0000FF"/>
                </a:solidFill>
              </a:rPr>
              <a:t>Miss	-0.001		-0.001	0.438</a:t>
            </a:r>
            <a:endParaRPr lang="en-US" sz="1400" dirty="0">
              <a:solidFill>
                <a:srgbClr val="0000FF"/>
              </a:solidFill>
            </a:endParaRPr>
          </a:p>
        </p:txBody>
      </p:sp>
      <p:sp>
        <p:nvSpPr>
          <p:cNvPr id="64" name="TextBox 63"/>
          <p:cNvSpPr txBox="1"/>
          <p:nvPr/>
        </p:nvSpPr>
        <p:spPr>
          <a:xfrm>
            <a:off x="874461" y="1524000"/>
            <a:ext cx="1030539" cy="738664"/>
          </a:xfrm>
          <a:prstGeom prst="rect">
            <a:avLst/>
          </a:prstGeom>
          <a:noFill/>
        </p:spPr>
        <p:txBody>
          <a:bodyPr wrap="none" rtlCol="0">
            <a:spAutoFit/>
          </a:bodyPr>
          <a:lstStyle/>
          <a:p>
            <a:pPr algn="ctr"/>
            <a:r>
              <a:rPr lang="en-US" sz="1400" b="1" dirty="0" smtClean="0"/>
              <a:t>Ranked List</a:t>
            </a:r>
          </a:p>
          <a:p>
            <a:pPr algn="ctr"/>
            <a:r>
              <a:rPr lang="en-US" sz="1400" b="1" dirty="0" smtClean="0"/>
              <a:t>(L)</a:t>
            </a:r>
          </a:p>
          <a:p>
            <a:pPr algn="ctr"/>
            <a:endParaRPr lang="en-US" sz="1400" b="1" dirty="0"/>
          </a:p>
        </p:txBody>
      </p:sp>
      <p:sp>
        <p:nvSpPr>
          <p:cNvPr id="65" name="TextBox 64"/>
          <p:cNvSpPr txBox="1"/>
          <p:nvPr/>
        </p:nvSpPr>
        <p:spPr>
          <a:xfrm>
            <a:off x="2057400" y="2164422"/>
            <a:ext cx="533400" cy="2354491"/>
          </a:xfrm>
          <a:prstGeom prst="rect">
            <a:avLst/>
          </a:prstGeom>
          <a:noFill/>
        </p:spPr>
        <p:txBody>
          <a:bodyPr wrap="square" rtlCol="0">
            <a:spAutoFit/>
          </a:bodyPr>
          <a:lstStyle/>
          <a:p>
            <a:pPr algn="ctr" fontAlgn="base">
              <a:lnSpc>
                <a:spcPct val="150000"/>
              </a:lnSpc>
            </a:pPr>
            <a:r>
              <a:rPr lang="en-US" sz="1400" dirty="0" smtClean="0">
                <a:solidFill>
                  <a:srgbClr val="FF0000"/>
                </a:solidFill>
              </a:rPr>
              <a:t>15</a:t>
            </a:r>
          </a:p>
          <a:p>
            <a:pPr algn="ctr">
              <a:lnSpc>
                <a:spcPct val="150000"/>
              </a:lnSpc>
            </a:pPr>
            <a:r>
              <a:rPr lang="en-US" sz="1400" dirty="0" smtClean="0">
                <a:solidFill>
                  <a:srgbClr val="FF0000"/>
                </a:solidFill>
              </a:rPr>
              <a:t>12</a:t>
            </a:r>
          </a:p>
          <a:p>
            <a:pPr algn="ctr">
              <a:lnSpc>
                <a:spcPct val="150000"/>
              </a:lnSpc>
            </a:pPr>
            <a:r>
              <a:rPr lang="en-US" sz="1400" dirty="0" smtClean="0">
                <a:solidFill>
                  <a:srgbClr val="0000FF"/>
                </a:solidFill>
              </a:rPr>
              <a:t>10</a:t>
            </a:r>
          </a:p>
          <a:p>
            <a:pPr algn="ctr">
              <a:lnSpc>
                <a:spcPct val="150000"/>
              </a:lnSpc>
            </a:pPr>
            <a:r>
              <a:rPr lang="en-US" sz="1400" dirty="0" smtClean="0">
                <a:solidFill>
                  <a:srgbClr val="FF0000"/>
                </a:solidFill>
              </a:rPr>
              <a:t>9</a:t>
            </a:r>
          </a:p>
          <a:p>
            <a:pPr algn="ctr">
              <a:lnSpc>
                <a:spcPct val="150000"/>
              </a:lnSpc>
            </a:pPr>
            <a:r>
              <a:rPr lang="en-US" sz="1400" dirty="0" smtClean="0">
                <a:solidFill>
                  <a:srgbClr val="FF0000"/>
                </a:solidFill>
              </a:rPr>
              <a:t>8</a:t>
            </a:r>
          </a:p>
          <a:p>
            <a:pPr algn="ctr">
              <a:lnSpc>
                <a:spcPct val="150000"/>
              </a:lnSpc>
            </a:pPr>
            <a:r>
              <a:rPr lang="en-US" sz="1400" dirty="0" smtClean="0">
                <a:solidFill>
                  <a:srgbClr val="0000FF"/>
                </a:solidFill>
              </a:rPr>
              <a:t>6</a:t>
            </a:r>
          </a:p>
          <a:p>
            <a:pPr algn="ctr">
              <a:lnSpc>
                <a:spcPct val="150000"/>
              </a:lnSpc>
            </a:pPr>
            <a:endParaRPr lang="en-US" sz="1400" dirty="0"/>
          </a:p>
        </p:txBody>
      </p:sp>
      <p:sp>
        <p:nvSpPr>
          <p:cNvPr id="66" name="TextBox 65"/>
          <p:cNvSpPr txBox="1"/>
          <p:nvPr/>
        </p:nvSpPr>
        <p:spPr>
          <a:xfrm>
            <a:off x="2153604" y="1524000"/>
            <a:ext cx="360996" cy="307777"/>
          </a:xfrm>
          <a:prstGeom prst="rect">
            <a:avLst/>
          </a:prstGeom>
          <a:noFill/>
        </p:spPr>
        <p:txBody>
          <a:bodyPr wrap="none" rtlCol="0">
            <a:spAutoFit/>
          </a:bodyPr>
          <a:lstStyle/>
          <a:p>
            <a:r>
              <a:rPr lang="en-US" sz="1400" b="1" dirty="0" smtClean="0"/>
              <a:t>FC</a:t>
            </a:r>
          </a:p>
        </p:txBody>
      </p:sp>
      <p:grpSp>
        <p:nvGrpSpPr>
          <p:cNvPr id="3" name="Group 67"/>
          <p:cNvGrpSpPr/>
          <p:nvPr/>
        </p:nvGrpSpPr>
        <p:grpSpPr>
          <a:xfrm>
            <a:off x="6321623" y="4724401"/>
            <a:ext cx="2049155" cy="1329153"/>
            <a:chOff x="6321623" y="4724401"/>
            <a:chExt cx="2049155" cy="1329153"/>
          </a:xfrm>
        </p:grpSpPr>
        <p:grpSp>
          <p:nvGrpSpPr>
            <p:cNvPr id="4" name="Group 30"/>
            <p:cNvGrpSpPr/>
            <p:nvPr/>
          </p:nvGrpSpPr>
          <p:grpSpPr>
            <a:xfrm>
              <a:off x="6321623" y="4724401"/>
              <a:ext cx="1782565" cy="1325563"/>
              <a:chOff x="5483423" y="908051"/>
              <a:chExt cx="1782565" cy="1325563"/>
            </a:xfrm>
          </p:grpSpPr>
          <p:grpSp>
            <p:nvGrpSpPr>
              <p:cNvPr id="5" name="Group 23"/>
              <p:cNvGrpSpPr>
                <a:grpSpLocks/>
              </p:cNvGrpSpPr>
              <p:nvPr/>
            </p:nvGrpSpPr>
            <p:grpSpPr bwMode="auto">
              <a:xfrm>
                <a:off x="5791200" y="1143000"/>
                <a:ext cx="1474788" cy="1060450"/>
                <a:chOff x="4692" y="2212"/>
                <a:chExt cx="929" cy="668"/>
              </a:xfrm>
            </p:grpSpPr>
            <p:pic>
              <p:nvPicPr>
                <p:cNvPr id="33817" name="Picture 21"/>
                <p:cNvPicPr>
                  <a:picLocks noChangeAspect="1" noChangeArrowheads="1"/>
                </p:cNvPicPr>
                <p:nvPr/>
              </p:nvPicPr>
              <p:blipFill>
                <a:blip r:embed="rId3" cstate="print"/>
                <a:srcRect l="15327" t="33989" r="9579" b="52072"/>
                <a:stretch>
                  <a:fillRect/>
                </a:stretch>
              </p:blipFill>
              <p:spPr bwMode="auto">
                <a:xfrm>
                  <a:off x="4692" y="2212"/>
                  <a:ext cx="924" cy="532"/>
                </a:xfrm>
                <a:prstGeom prst="rect">
                  <a:avLst/>
                </a:prstGeom>
                <a:noFill/>
                <a:ln w="9525">
                  <a:noFill/>
                  <a:miter lim="800000"/>
                  <a:headEnd/>
                  <a:tailEnd/>
                </a:ln>
              </p:spPr>
            </p:pic>
            <p:pic>
              <p:nvPicPr>
                <p:cNvPr id="33818" name="Picture 22"/>
                <p:cNvPicPr preferRelativeResize="0">
                  <a:picLocks noChangeArrowheads="1"/>
                </p:cNvPicPr>
                <p:nvPr/>
              </p:nvPicPr>
              <p:blipFill>
                <a:blip r:embed="rId3" cstate="print"/>
                <a:srcRect l="15327" t="59822" r="9579" b="35349"/>
                <a:stretch>
                  <a:fillRect/>
                </a:stretch>
              </p:blipFill>
              <p:spPr bwMode="auto">
                <a:xfrm>
                  <a:off x="4692" y="2736"/>
                  <a:ext cx="929" cy="144"/>
                </a:xfrm>
                <a:prstGeom prst="rect">
                  <a:avLst/>
                </a:prstGeom>
                <a:noFill/>
                <a:ln w="9525">
                  <a:noFill/>
                  <a:miter lim="800000"/>
                  <a:headEnd/>
                  <a:tailEnd/>
                </a:ln>
              </p:spPr>
            </p:pic>
          </p:grpSp>
          <p:sp>
            <p:nvSpPr>
              <p:cNvPr id="33799" name="Text Box 27"/>
              <p:cNvSpPr txBox="1">
                <a:spLocks noChangeArrowheads="1"/>
              </p:cNvSpPr>
              <p:nvPr/>
            </p:nvSpPr>
            <p:spPr bwMode="auto">
              <a:xfrm rot="16200000">
                <a:off x="4974530" y="1416944"/>
                <a:ext cx="1325563" cy="307777"/>
              </a:xfrm>
              <a:prstGeom prst="rect">
                <a:avLst/>
              </a:prstGeom>
              <a:noFill/>
              <a:ln w="9525">
                <a:noFill/>
                <a:miter lim="800000"/>
                <a:headEnd/>
                <a:tailEnd/>
              </a:ln>
            </p:spPr>
            <p:txBody>
              <a:bodyPr wrap="square">
                <a:spAutoFit/>
              </a:bodyPr>
              <a:lstStyle/>
              <a:p>
                <a:pPr algn="l">
                  <a:spcBef>
                    <a:spcPct val="50000"/>
                  </a:spcBef>
                </a:pPr>
                <a:r>
                  <a:rPr lang="en-US" sz="1400" dirty="0">
                    <a:solidFill>
                      <a:srgbClr val="FF3300"/>
                    </a:solidFill>
                  </a:rPr>
                  <a:t>running sum</a:t>
                </a:r>
              </a:p>
            </p:txBody>
          </p:sp>
          <p:sp>
            <p:nvSpPr>
              <p:cNvPr id="33800" name="Line 29"/>
              <p:cNvSpPr>
                <a:spLocks noChangeShapeType="1"/>
              </p:cNvSpPr>
              <p:nvPr/>
            </p:nvSpPr>
            <p:spPr bwMode="auto">
              <a:xfrm>
                <a:off x="6156325" y="1277938"/>
                <a:ext cx="0" cy="785813"/>
              </a:xfrm>
              <a:prstGeom prst="line">
                <a:avLst/>
              </a:prstGeom>
              <a:noFill/>
              <a:ln w="9525">
                <a:solidFill>
                  <a:srgbClr val="0000FF"/>
                </a:solidFill>
                <a:round/>
                <a:headEnd/>
                <a:tailEnd/>
              </a:ln>
            </p:spPr>
            <p:txBody>
              <a:bodyPr/>
              <a:lstStyle/>
              <a:p>
                <a:endParaRPr lang="en-US"/>
              </a:p>
            </p:txBody>
          </p:sp>
        </p:grpSp>
        <p:sp>
          <p:nvSpPr>
            <p:cNvPr id="67" name="TextBox 66"/>
            <p:cNvSpPr txBox="1"/>
            <p:nvPr/>
          </p:nvSpPr>
          <p:spPr>
            <a:xfrm>
              <a:off x="8099550" y="5715000"/>
              <a:ext cx="271228" cy="338554"/>
            </a:xfrm>
            <a:prstGeom prst="rect">
              <a:avLst/>
            </a:prstGeom>
            <a:noFill/>
          </p:spPr>
          <p:txBody>
            <a:bodyPr wrap="none" rtlCol="0">
              <a:spAutoFit/>
            </a:bodyPr>
            <a:lstStyle/>
            <a:p>
              <a:r>
                <a:rPr lang="en-US" sz="1600" dirty="0" smtClean="0"/>
                <a:t>L</a:t>
              </a:r>
              <a:endParaRPr lang="en-US" sz="16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linds(horizontal)">
                                      <p:cBhvr>
                                        <p:cTn id="7" dur="500"/>
                                        <p:tgtEl>
                                          <p:spTgt spid="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blinds(horizontal)">
                                      <p:cBhvr>
                                        <p:cTn id="10" dur="500"/>
                                        <p:tgtEl>
                                          <p:spTgt spid="66"/>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blinds(horizontal)">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blinds(horizontal)">
                                      <p:cBhvr>
                                        <p:cTn id="21" dur="500"/>
                                        <p:tgtEl>
                                          <p:spTgt spid="3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linds(horizontal)">
                                      <p:cBhvr>
                                        <p:cTn id="24" dur="500"/>
                                        <p:tgtEl>
                                          <p:spTgt spid="2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3803"/>
                                        </p:tgtEl>
                                        <p:attrNameLst>
                                          <p:attrName>style.visibility</p:attrName>
                                        </p:attrNameLst>
                                      </p:cBhvr>
                                      <p:to>
                                        <p:strVal val="visible"/>
                                      </p:to>
                                    </p:set>
                                    <p:animEffect transition="in" filter="blinds(horizontal)">
                                      <p:cBhvr>
                                        <p:cTn id="27" dur="500"/>
                                        <p:tgtEl>
                                          <p:spTgt spid="3380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blinds(horizontal)">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
                                            <p:txEl>
                                              <p:pRg st="0" end="0"/>
                                            </p:txEl>
                                          </p:spTgt>
                                        </p:tgtEl>
                                        <p:attrNameLst>
                                          <p:attrName>style.visibility</p:attrName>
                                        </p:attrNameLst>
                                      </p:cBhvr>
                                      <p:to>
                                        <p:strVal val="visible"/>
                                      </p:to>
                                    </p:set>
                                    <p:animEffect transition="in" filter="blinds(horizontal)">
                                      <p:cBhvr>
                                        <p:cTn id="37" dur="500"/>
                                        <p:tgtEl>
                                          <p:spTgt spid="6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3">
                                            <p:txEl>
                                              <p:pRg st="1" end="1"/>
                                            </p:txEl>
                                          </p:spTgt>
                                        </p:tgtEl>
                                        <p:attrNameLst>
                                          <p:attrName>style.visibility</p:attrName>
                                        </p:attrNameLst>
                                      </p:cBhvr>
                                      <p:to>
                                        <p:strVal val="visible"/>
                                      </p:to>
                                    </p:set>
                                    <p:animEffect transition="in" filter="blinds(horizontal)">
                                      <p:cBhvr>
                                        <p:cTn id="42" dur="500"/>
                                        <p:tgtEl>
                                          <p:spTgt spid="6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3">
                                            <p:txEl>
                                              <p:pRg st="2" end="2"/>
                                            </p:txEl>
                                          </p:spTgt>
                                        </p:tgtEl>
                                        <p:attrNameLst>
                                          <p:attrName>style.visibility</p:attrName>
                                        </p:attrNameLst>
                                      </p:cBhvr>
                                      <p:to>
                                        <p:strVal val="visible"/>
                                      </p:to>
                                    </p:set>
                                    <p:animEffect transition="in" filter="blinds(horizontal)">
                                      <p:cBhvr>
                                        <p:cTn id="47" dur="500"/>
                                        <p:tgtEl>
                                          <p:spTgt spid="6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3">
                                            <p:txEl>
                                              <p:pRg st="3" end="3"/>
                                            </p:txEl>
                                          </p:spTgt>
                                        </p:tgtEl>
                                        <p:attrNameLst>
                                          <p:attrName>style.visibility</p:attrName>
                                        </p:attrNameLst>
                                      </p:cBhvr>
                                      <p:to>
                                        <p:strVal val="visible"/>
                                      </p:to>
                                    </p:set>
                                    <p:animEffect transition="in" filter="blinds(horizontal)">
                                      <p:cBhvr>
                                        <p:cTn id="52" dur="500"/>
                                        <p:tgtEl>
                                          <p:spTgt spid="6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3">
                                            <p:txEl>
                                              <p:pRg st="4" end="4"/>
                                            </p:txEl>
                                          </p:spTgt>
                                        </p:tgtEl>
                                        <p:attrNameLst>
                                          <p:attrName>style.visibility</p:attrName>
                                        </p:attrNameLst>
                                      </p:cBhvr>
                                      <p:to>
                                        <p:strVal val="visible"/>
                                      </p:to>
                                    </p:set>
                                    <p:animEffect transition="in" filter="blinds(horizontal)">
                                      <p:cBhvr>
                                        <p:cTn id="57" dur="500"/>
                                        <p:tgtEl>
                                          <p:spTgt spid="6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3">
                                            <p:txEl>
                                              <p:pRg st="5" end="5"/>
                                            </p:txEl>
                                          </p:spTgt>
                                        </p:tgtEl>
                                        <p:attrNameLst>
                                          <p:attrName>style.visibility</p:attrName>
                                        </p:attrNameLst>
                                      </p:cBhvr>
                                      <p:to>
                                        <p:strVal val="visible"/>
                                      </p:to>
                                    </p:set>
                                    <p:animEffect transition="in" filter="blinds(horizontal)">
                                      <p:cBhvr>
                                        <p:cTn id="62" dur="500"/>
                                        <p:tgtEl>
                                          <p:spTgt spid="63">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ox(in)">
                                      <p:cBhvr>
                                        <p:cTn id="67" dur="500"/>
                                        <p:tgtEl>
                                          <p:spTgt spid="46"/>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box(in)">
                                      <p:cBhvr>
                                        <p:cTn id="70" dur="500"/>
                                        <p:tgtEl>
                                          <p:spTgt spid="54"/>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box(in)">
                                      <p:cBhvr>
                                        <p:cTn id="73" dur="500"/>
                                        <p:tgtEl>
                                          <p:spTgt spid="55"/>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box(in)">
                                      <p:cBhvr>
                                        <p:cTn id="76" dur="500"/>
                                        <p:tgtEl>
                                          <p:spTgt spid="56"/>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blinds(horizontal)">
                                      <p:cBhvr>
                                        <p:cTn id="81" dur="500"/>
                                        <p:tgtEl>
                                          <p:spTgt spid="50"/>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3"/>
                                        </p:tgtEl>
                                        <p:attrNameLst>
                                          <p:attrName>style.visibility</p:attrName>
                                        </p:attrNameLst>
                                      </p:cBhvr>
                                      <p:to>
                                        <p:strVal val="visible"/>
                                      </p:to>
                                    </p:set>
                                    <p:animEffect transition="in" filter="blinds(horizontal)">
                                      <p:cBhvr>
                                        <p:cTn id="86" dur="500"/>
                                        <p:tgtEl>
                                          <p:spTgt spid="3"/>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33794"/>
                                        </p:tgtEl>
                                        <p:attrNameLst>
                                          <p:attrName>style.visibility</p:attrName>
                                        </p:attrNameLst>
                                      </p:cBhvr>
                                      <p:to>
                                        <p:strVal val="visible"/>
                                      </p:to>
                                    </p:set>
                                    <p:animEffect transition="in" filter="blinds(horizontal)">
                                      <p:cBhvr>
                                        <p:cTn id="91" dur="500"/>
                                        <p:tgtEl>
                                          <p:spTgt spid="33794"/>
                                        </p:tgtEl>
                                      </p:cBhvr>
                                    </p:animEffect>
                                  </p:childTnLst>
                                </p:cTn>
                              </p:par>
                              <p:par>
                                <p:cTn id="92" presetID="3" presetClass="entr" presetSubtype="10" fill="hold"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blinds(horizontal)">
                                      <p:cBhvr>
                                        <p:cTn id="9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803" grpId="0" animBg="1"/>
      <p:bldP spid="29" grpId="0"/>
      <p:bldP spid="30" grpId="0"/>
      <p:bldP spid="46" grpId="0"/>
      <p:bldP spid="54" grpId="0"/>
      <p:bldP spid="55" grpId="0"/>
      <p:bldP spid="56" grpId="0"/>
      <p:bldP spid="63" grpId="0" build="p"/>
      <p:bldP spid="64" grpId="0"/>
      <p:bldP spid="65" grpId="0"/>
      <p:bldP spid="6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l="31797" t="23861" r="32949" b="13168"/>
          <a:stretch>
            <a:fillRect/>
          </a:stretch>
        </p:blipFill>
        <p:spPr bwMode="auto">
          <a:xfrm>
            <a:off x="2438400" y="1371600"/>
            <a:ext cx="3886200" cy="4038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Rectangle 2"/>
          <p:cNvSpPr/>
          <p:nvPr/>
        </p:nvSpPr>
        <p:spPr>
          <a:xfrm>
            <a:off x="457200" y="381000"/>
            <a:ext cx="8001000" cy="1200329"/>
          </a:xfrm>
          <a:prstGeom prst="rect">
            <a:avLst/>
          </a:prstGeom>
        </p:spPr>
        <p:txBody>
          <a:bodyPr wrap="square">
            <a:spAutoFit/>
          </a:bodyPr>
          <a:lstStyle/>
          <a:p>
            <a:pPr algn="ctr"/>
            <a:r>
              <a:rPr lang="en-US" sz="2400" dirty="0" smtClean="0">
                <a:solidFill>
                  <a:srgbClr val="FF0000"/>
                </a:solidFill>
              </a:rPr>
              <a:t>The running enrichment score for a positive ES gene set       </a:t>
            </a:r>
            <a:r>
              <a:rPr lang="en-US" sz="2400" dirty="0" smtClean="0">
                <a:solidFill>
                  <a:srgbClr val="0000FF"/>
                </a:solidFill>
              </a:rPr>
              <a:t>from the P53 GSEA example data set </a:t>
            </a:r>
          </a:p>
          <a:p>
            <a:pPr algn="ctr"/>
            <a:endParaRPr lang="en-US" sz="2400" dirty="0">
              <a:solidFill>
                <a:srgbClr val="FF0000"/>
              </a:solidFill>
            </a:endParaRPr>
          </a:p>
        </p:txBody>
      </p:sp>
      <p:cxnSp>
        <p:nvCxnSpPr>
          <p:cNvPr id="5" name="Straight Arrow Connector 4"/>
          <p:cNvCxnSpPr/>
          <p:nvPr/>
        </p:nvCxnSpPr>
        <p:spPr>
          <a:xfrm>
            <a:off x="4709625" y="5638800"/>
            <a:ext cx="0" cy="304800"/>
          </a:xfrm>
          <a:prstGeom prst="straightConnector1">
            <a:avLst/>
          </a:prstGeom>
          <a:ln>
            <a:headEnd type="arrow" w="med" len="med"/>
            <a:tailEnd type="none" w="med" len="med"/>
          </a:ln>
        </p:spPr>
        <p:style>
          <a:lnRef idx="3">
            <a:schemeClr val="accent6"/>
          </a:lnRef>
          <a:fillRef idx="0">
            <a:schemeClr val="accent6"/>
          </a:fillRef>
          <a:effectRef idx="2">
            <a:schemeClr val="accent6"/>
          </a:effectRef>
          <a:fontRef idx="minor">
            <a:schemeClr val="tx1"/>
          </a:fontRef>
        </p:style>
      </p:cxnSp>
      <p:sp>
        <p:nvSpPr>
          <p:cNvPr id="6" name="Rectangle 5"/>
          <p:cNvSpPr/>
          <p:nvPr/>
        </p:nvSpPr>
        <p:spPr>
          <a:xfrm>
            <a:off x="3962400" y="5943600"/>
            <a:ext cx="2438400" cy="646331"/>
          </a:xfrm>
          <a:prstGeom prst="rect">
            <a:avLst/>
          </a:prstGeom>
        </p:spPr>
        <p:txBody>
          <a:bodyPr wrap="square">
            <a:spAutoFit/>
          </a:bodyPr>
          <a:lstStyle/>
          <a:p>
            <a:r>
              <a:rPr lang="en-US" b="1" dirty="0" smtClean="0">
                <a:solidFill>
                  <a:srgbClr val="0000FF"/>
                </a:solidFill>
              </a:rPr>
              <a:t>Zero crossing of ranking metric values</a:t>
            </a:r>
            <a:endParaRPr lang="en-US" dirty="0"/>
          </a:p>
        </p:txBody>
      </p:sp>
      <p:sp>
        <p:nvSpPr>
          <p:cNvPr id="8" name="Rectangle 7"/>
          <p:cNvSpPr/>
          <p:nvPr/>
        </p:nvSpPr>
        <p:spPr>
          <a:xfrm>
            <a:off x="3200400" y="2667000"/>
            <a:ext cx="709810" cy="369332"/>
          </a:xfrm>
          <a:prstGeom prst="rect">
            <a:avLst/>
          </a:prstGeom>
        </p:spPr>
        <p:txBody>
          <a:bodyPr wrap="none">
            <a:spAutoFit/>
          </a:bodyPr>
          <a:lstStyle/>
          <a:p>
            <a:r>
              <a:rPr lang="en-US" b="1" dirty="0" smtClean="0">
                <a:solidFill>
                  <a:srgbClr val="0000FF"/>
                </a:solidFill>
              </a:rPr>
              <a:t>ES(S) </a:t>
            </a:r>
            <a:endParaRPr lang="en-US" dirty="0"/>
          </a:p>
        </p:txBody>
      </p:sp>
      <p:cxnSp>
        <p:nvCxnSpPr>
          <p:cNvPr id="9" name="Straight Arrow Connector 8"/>
          <p:cNvCxnSpPr/>
          <p:nvPr/>
        </p:nvCxnSpPr>
        <p:spPr>
          <a:xfrm rot="5400000">
            <a:off x="2782094" y="2780506"/>
            <a:ext cx="838200" cy="1588"/>
          </a:xfrm>
          <a:prstGeom prst="straightConnector1">
            <a:avLst/>
          </a:prstGeom>
          <a:ln>
            <a:headEnd type="arrow"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rot="5400000" flipH="1" flipV="1">
            <a:off x="4533900" y="4178808"/>
            <a:ext cx="381000" cy="1588"/>
          </a:xfrm>
          <a:prstGeom prst="straightConnector1">
            <a:avLst/>
          </a:prstGeom>
          <a:ln>
            <a:headEnd type="arrow"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a:xfrm rot="16200000">
            <a:off x="1199466" y="2153335"/>
            <a:ext cx="1905001" cy="646331"/>
          </a:xfrm>
          <a:prstGeom prst="rect">
            <a:avLst/>
          </a:prstGeom>
        </p:spPr>
        <p:txBody>
          <a:bodyPr wrap="square">
            <a:spAutoFit/>
          </a:bodyPr>
          <a:lstStyle/>
          <a:p>
            <a:r>
              <a:rPr lang="en-US" b="1" dirty="0" smtClean="0">
                <a:solidFill>
                  <a:srgbClr val="0000FF"/>
                </a:solidFill>
              </a:rPr>
              <a:t>running enrichment  score </a:t>
            </a:r>
            <a:endParaRPr lang="en-US" dirty="0"/>
          </a:p>
        </p:txBody>
      </p:sp>
      <p:sp>
        <p:nvSpPr>
          <p:cNvPr id="17" name="TextBox 16"/>
          <p:cNvSpPr txBox="1"/>
          <p:nvPr/>
        </p:nvSpPr>
        <p:spPr>
          <a:xfrm>
            <a:off x="0" y="6248400"/>
            <a:ext cx="3962400" cy="646331"/>
          </a:xfrm>
          <a:prstGeom prst="rect">
            <a:avLst/>
          </a:prstGeom>
          <a:noFill/>
        </p:spPr>
        <p:txBody>
          <a:bodyPr wrap="square" rtlCol="0">
            <a:spAutoFit/>
          </a:bodyPr>
          <a:lstStyle/>
          <a:p>
            <a:r>
              <a:rPr lang="en-US" sz="1200" dirty="0" smtClean="0"/>
              <a:t>underlying running enrichment score figure copied from </a:t>
            </a:r>
            <a:r>
              <a:rPr lang="en-US" sz="1200" dirty="0" smtClean="0">
                <a:hlinkClick r:id="rId3"/>
              </a:rPr>
              <a:t>http://www.broadinstitute.org/gsea/datasets.jsp</a:t>
            </a:r>
            <a:endParaRPr lang="en-US" sz="1200" dirty="0" smtClean="0"/>
          </a:p>
          <a:p>
            <a:r>
              <a:rPr lang="en-US" sz="1200" dirty="0" smtClean="0"/>
              <a:t>p53 dataset (gene set is </a:t>
            </a:r>
            <a:r>
              <a:rPr lang="en-US" sz="1200" dirty="0" err="1" smtClean="0"/>
              <a:t>lairPathway</a:t>
            </a:r>
            <a:r>
              <a:rPr lang="en-US" sz="1200" dirty="0" smtClean="0"/>
              <a:t>)</a:t>
            </a:r>
            <a:endParaRPr lang="en-US" sz="1200" dirty="0"/>
          </a:p>
        </p:txBody>
      </p:sp>
      <p:sp>
        <p:nvSpPr>
          <p:cNvPr id="19" name="Text Box 27"/>
          <p:cNvSpPr txBox="1">
            <a:spLocks noChangeArrowheads="1"/>
          </p:cNvSpPr>
          <p:nvPr/>
        </p:nvSpPr>
        <p:spPr bwMode="auto">
          <a:xfrm>
            <a:off x="2895600" y="4349571"/>
            <a:ext cx="381000" cy="400110"/>
          </a:xfrm>
          <a:prstGeom prst="rect">
            <a:avLst/>
          </a:prstGeom>
          <a:noFill/>
          <a:ln w="9525">
            <a:noFill/>
            <a:miter lim="800000"/>
            <a:headEnd/>
            <a:tailEnd/>
          </a:ln>
        </p:spPr>
        <p:txBody>
          <a:bodyPr>
            <a:spAutoFit/>
          </a:bodyPr>
          <a:lstStyle/>
          <a:p>
            <a:pPr algn="l">
              <a:spcBef>
                <a:spcPct val="50000"/>
              </a:spcBef>
            </a:pPr>
            <a:r>
              <a:rPr lang="en-US" sz="2000" b="1" dirty="0">
                <a:solidFill>
                  <a:srgbClr val="FF0000"/>
                </a:solidFill>
              </a:rPr>
              <a:t>+</a:t>
            </a:r>
          </a:p>
        </p:txBody>
      </p:sp>
      <p:sp>
        <p:nvSpPr>
          <p:cNvPr id="20" name="Text Box 27"/>
          <p:cNvSpPr txBox="1">
            <a:spLocks noChangeArrowheads="1"/>
          </p:cNvSpPr>
          <p:nvPr/>
        </p:nvSpPr>
        <p:spPr bwMode="auto">
          <a:xfrm>
            <a:off x="5638800" y="4267200"/>
            <a:ext cx="663575" cy="584775"/>
          </a:xfrm>
          <a:prstGeom prst="rect">
            <a:avLst/>
          </a:prstGeom>
          <a:noFill/>
          <a:ln w="9525">
            <a:noFill/>
            <a:miter lim="800000"/>
            <a:headEnd/>
            <a:tailEnd/>
          </a:ln>
        </p:spPr>
        <p:txBody>
          <a:bodyPr wrap="square">
            <a:spAutoFit/>
          </a:bodyPr>
          <a:lstStyle/>
          <a:p>
            <a:pPr algn="l">
              <a:spcBef>
                <a:spcPct val="50000"/>
              </a:spcBef>
            </a:pPr>
            <a:r>
              <a:rPr lang="en-US" sz="3200" dirty="0">
                <a:solidFill>
                  <a:srgbClr val="FF0000"/>
                </a:solidFill>
              </a:rPr>
              <a:t>-</a:t>
            </a:r>
          </a:p>
        </p:txBody>
      </p:sp>
      <p:cxnSp>
        <p:nvCxnSpPr>
          <p:cNvPr id="29" name="Straight Arrow Connector 28"/>
          <p:cNvCxnSpPr/>
          <p:nvPr/>
        </p:nvCxnSpPr>
        <p:spPr>
          <a:xfrm rot="10800000">
            <a:off x="3048000" y="4724400"/>
            <a:ext cx="9906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029200" y="4724400"/>
            <a:ext cx="8382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400800" y="3352800"/>
            <a:ext cx="2438400" cy="369332"/>
          </a:xfrm>
          <a:prstGeom prst="rect">
            <a:avLst/>
          </a:prstGeom>
        </p:spPr>
        <p:txBody>
          <a:bodyPr wrap="square">
            <a:spAutoFit/>
          </a:bodyPr>
          <a:lstStyle/>
          <a:p>
            <a:r>
              <a:rPr lang="en-US" b="1" dirty="0" smtClean="0">
                <a:solidFill>
                  <a:srgbClr val="0000FF"/>
                </a:solidFill>
              </a:rPr>
              <a:t>locations of genes in S</a:t>
            </a:r>
            <a:endParaRPr lang="en-US" dirty="0"/>
          </a:p>
        </p:txBody>
      </p:sp>
      <p:sp>
        <p:nvSpPr>
          <p:cNvPr id="34" name="Rectangle 33"/>
          <p:cNvSpPr/>
          <p:nvPr/>
        </p:nvSpPr>
        <p:spPr>
          <a:xfrm>
            <a:off x="3124200" y="4398264"/>
            <a:ext cx="914400" cy="338554"/>
          </a:xfrm>
          <a:prstGeom prst="rect">
            <a:avLst/>
          </a:prstGeom>
        </p:spPr>
        <p:txBody>
          <a:bodyPr wrap="square">
            <a:spAutoFit/>
          </a:bodyPr>
          <a:lstStyle/>
          <a:p>
            <a:r>
              <a:rPr lang="en-US" sz="1600" b="1" dirty="0" smtClean="0">
                <a:solidFill>
                  <a:srgbClr val="0000FF"/>
                </a:solidFill>
              </a:rPr>
              <a:t>p53 WT</a:t>
            </a:r>
            <a:endParaRPr lang="en-US" sz="1600" dirty="0"/>
          </a:p>
        </p:txBody>
      </p:sp>
      <p:sp>
        <p:nvSpPr>
          <p:cNvPr id="35" name="Rectangle 34"/>
          <p:cNvSpPr/>
          <p:nvPr/>
        </p:nvSpPr>
        <p:spPr>
          <a:xfrm>
            <a:off x="4754880" y="4419600"/>
            <a:ext cx="1143000" cy="338554"/>
          </a:xfrm>
          <a:prstGeom prst="rect">
            <a:avLst/>
          </a:prstGeom>
        </p:spPr>
        <p:txBody>
          <a:bodyPr wrap="square">
            <a:spAutoFit/>
          </a:bodyPr>
          <a:lstStyle/>
          <a:p>
            <a:r>
              <a:rPr lang="en-US" sz="1600" b="1" dirty="0" smtClean="0">
                <a:solidFill>
                  <a:srgbClr val="0000FF"/>
                </a:solidFill>
              </a:rPr>
              <a:t>p53 MUT</a:t>
            </a:r>
            <a:endParaRPr lang="en-US" sz="1600" dirty="0"/>
          </a:p>
        </p:txBody>
      </p:sp>
      <p:cxnSp>
        <p:nvCxnSpPr>
          <p:cNvPr id="27" name="Straight Arrow Connector 26"/>
          <p:cNvCxnSpPr/>
          <p:nvPr/>
        </p:nvCxnSpPr>
        <p:spPr>
          <a:xfrm rot="5400000" flipH="1" flipV="1">
            <a:off x="3010694" y="1485106"/>
            <a:ext cx="381000" cy="1588"/>
          </a:xfrm>
          <a:prstGeom prst="straightConnector1">
            <a:avLst/>
          </a:prstGeom>
          <a:ln>
            <a:headEnd type="arrow"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l="31797" t="20298" r="32949" b="17921"/>
          <a:stretch>
            <a:fillRect/>
          </a:stretch>
        </p:blipFill>
        <p:spPr bwMode="auto">
          <a:xfrm>
            <a:off x="2438400" y="1371600"/>
            <a:ext cx="3886200" cy="3962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Rectangle 2"/>
          <p:cNvSpPr/>
          <p:nvPr/>
        </p:nvSpPr>
        <p:spPr>
          <a:xfrm>
            <a:off x="457200" y="381000"/>
            <a:ext cx="8001000" cy="1200329"/>
          </a:xfrm>
          <a:prstGeom prst="rect">
            <a:avLst/>
          </a:prstGeom>
        </p:spPr>
        <p:txBody>
          <a:bodyPr wrap="square">
            <a:spAutoFit/>
          </a:bodyPr>
          <a:lstStyle/>
          <a:p>
            <a:pPr algn="ctr"/>
            <a:r>
              <a:rPr lang="en-US" sz="2400" dirty="0" smtClean="0">
                <a:solidFill>
                  <a:srgbClr val="FF0000"/>
                </a:solidFill>
              </a:rPr>
              <a:t>The running enrichment score for a negative ES gene set      </a:t>
            </a:r>
            <a:r>
              <a:rPr lang="en-US" sz="2400" dirty="0" smtClean="0">
                <a:solidFill>
                  <a:srgbClr val="0000FF"/>
                </a:solidFill>
              </a:rPr>
              <a:t>from the P53 GSEA example data set </a:t>
            </a:r>
          </a:p>
          <a:p>
            <a:pPr algn="ctr"/>
            <a:endParaRPr lang="en-US" sz="2400" dirty="0">
              <a:solidFill>
                <a:srgbClr val="FF0000"/>
              </a:solidFill>
            </a:endParaRPr>
          </a:p>
        </p:txBody>
      </p:sp>
      <p:cxnSp>
        <p:nvCxnSpPr>
          <p:cNvPr id="5" name="Straight Arrow Connector 4"/>
          <p:cNvCxnSpPr/>
          <p:nvPr/>
        </p:nvCxnSpPr>
        <p:spPr>
          <a:xfrm>
            <a:off x="4709625" y="5638800"/>
            <a:ext cx="0" cy="304800"/>
          </a:xfrm>
          <a:prstGeom prst="straightConnector1">
            <a:avLst/>
          </a:prstGeom>
          <a:ln>
            <a:headEnd type="arrow" w="med" len="med"/>
            <a:tailEnd type="none" w="med" len="med"/>
          </a:ln>
        </p:spPr>
        <p:style>
          <a:lnRef idx="3">
            <a:schemeClr val="accent6"/>
          </a:lnRef>
          <a:fillRef idx="0">
            <a:schemeClr val="accent6"/>
          </a:fillRef>
          <a:effectRef idx="2">
            <a:schemeClr val="accent6"/>
          </a:effectRef>
          <a:fontRef idx="minor">
            <a:schemeClr val="tx1"/>
          </a:fontRef>
        </p:style>
      </p:cxnSp>
      <p:sp>
        <p:nvSpPr>
          <p:cNvPr id="6" name="Rectangle 5"/>
          <p:cNvSpPr/>
          <p:nvPr/>
        </p:nvSpPr>
        <p:spPr>
          <a:xfrm>
            <a:off x="3962400" y="5943600"/>
            <a:ext cx="2438400" cy="646331"/>
          </a:xfrm>
          <a:prstGeom prst="rect">
            <a:avLst/>
          </a:prstGeom>
        </p:spPr>
        <p:txBody>
          <a:bodyPr wrap="square">
            <a:spAutoFit/>
          </a:bodyPr>
          <a:lstStyle/>
          <a:p>
            <a:r>
              <a:rPr lang="en-US" b="1" dirty="0" smtClean="0">
                <a:solidFill>
                  <a:srgbClr val="0000FF"/>
                </a:solidFill>
              </a:rPr>
              <a:t>Zero crossing of ranking metric values</a:t>
            </a:r>
            <a:endParaRPr lang="en-US" dirty="0"/>
          </a:p>
        </p:txBody>
      </p:sp>
      <p:sp>
        <p:nvSpPr>
          <p:cNvPr id="8" name="Rectangle 7"/>
          <p:cNvSpPr/>
          <p:nvPr/>
        </p:nvSpPr>
        <p:spPr>
          <a:xfrm>
            <a:off x="5105400" y="2057400"/>
            <a:ext cx="709810" cy="369332"/>
          </a:xfrm>
          <a:prstGeom prst="rect">
            <a:avLst/>
          </a:prstGeom>
        </p:spPr>
        <p:txBody>
          <a:bodyPr wrap="none">
            <a:spAutoFit/>
          </a:bodyPr>
          <a:lstStyle/>
          <a:p>
            <a:r>
              <a:rPr lang="en-US" b="1" dirty="0" smtClean="0">
                <a:solidFill>
                  <a:srgbClr val="0000FF"/>
                </a:solidFill>
              </a:rPr>
              <a:t>ES(S) </a:t>
            </a:r>
            <a:endParaRPr lang="en-US" dirty="0"/>
          </a:p>
        </p:txBody>
      </p:sp>
      <p:cxnSp>
        <p:nvCxnSpPr>
          <p:cNvPr id="9" name="Straight Arrow Connector 8"/>
          <p:cNvCxnSpPr/>
          <p:nvPr/>
        </p:nvCxnSpPr>
        <p:spPr>
          <a:xfrm rot="5400000" flipH="1" flipV="1">
            <a:off x="5248656" y="2578608"/>
            <a:ext cx="381000" cy="1588"/>
          </a:xfrm>
          <a:prstGeom prst="straightConnector1">
            <a:avLst/>
          </a:prstGeom>
          <a:ln>
            <a:headEnd type="arrow"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rot="5400000" flipH="1" flipV="1">
            <a:off x="4533900" y="4178808"/>
            <a:ext cx="381000" cy="1588"/>
          </a:xfrm>
          <a:prstGeom prst="straightConnector1">
            <a:avLst/>
          </a:prstGeom>
          <a:ln>
            <a:headEnd type="arrow"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a:xfrm rot="16200000">
            <a:off x="1161366" y="2115235"/>
            <a:ext cx="1981201" cy="646331"/>
          </a:xfrm>
          <a:prstGeom prst="rect">
            <a:avLst/>
          </a:prstGeom>
        </p:spPr>
        <p:txBody>
          <a:bodyPr wrap="square">
            <a:spAutoFit/>
          </a:bodyPr>
          <a:lstStyle/>
          <a:p>
            <a:r>
              <a:rPr lang="en-US" b="1" dirty="0" smtClean="0">
                <a:solidFill>
                  <a:srgbClr val="0000FF"/>
                </a:solidFill>
              </a:rPr>
              <a:t>running enrichment  score </a:t>
            </a:r>
            <a:endParaRPr lang="en-US" dirty="0"/>
          </a:p>
        </p:txBody>
      </p:sp>
      <p:sp>
        <p:nvSpPr>
          <p:cNvPr id="17" name="TextBox 16"/>
          <p:cNvSpPr txBox="1"/>
          <p:nvPr/>
        </p:nvSpPr>
        <p:spPr>
          <a:xfrm>
            <a:off x="0" y="6248400"/>
            <a:ext cx="3962400" cy="646331"/>
          </a:xfrm>
          <a:prstGeom prst="rect">
            <a:avLst/>
          </a:prstGeom>
          <a:noFill/>
        </p:spPr>
        <p:txBody>
          <a:bodyPr wrap="square" rtlCol="0">
            <a:spAutoFit/>
          </a:bodyPr>
          <a:lstStyle/>
          <a:p>
            <a:r>
              <a:rPr lang="en-US" sz="1200" dirty="0" smtClean="0"/>
              <a:t>running enrichment score figure copied from </a:t>
            </a:r>
            <a:r>
              <a:rPr lang="en-US" sz="1200" dirty="0" smtClean="0">
                <a:hlinkClick r:id="rId3"/>
              </a:rPr>
              <a:t>http://www.broadinstitute.org/gsea/datasets.jsp</a:t>
            </a:r>
            <a:endParaRPr lang="en-US" sz="1200" dirty="0" smtClean="0"/>
          </a:p>
          <a:p>
            <a:r>
              <a:rPr lang="en-US" sz="1200" dirty="0" smtClean="0"/>
              <a:t>p53 dataset (gene set is BRCA_UP)</a:t>
            </a:r>
            <a:endParaRPr lang="en-US" sz="1200" dirty="0"/>
          </a:p>
        </p:txBody>
      </p:sp>
      <p:sp>
        <p:nvSpPr>
          <p:cNvPr id="19" name="Text Box 27"/>
          <p:cNvSpPr txBox="1">
            <a:spLocks noChangeArrowheads="1"/>
          </p:cNvSpPr>
          <p:nvPr/>
        </p:nvSpPr>
        <p:spPr bwMode="auto">
          <a:xfrm>
            <a:off x="2895600" y="4349571"/>
            <a:ext cx="381000" cy="400110"/>
          </a:xfrm>
          <a:prstGeom prst="rect">
            <a:avLst/>
          </a:prstGeom>
          <a:noFill/>
          <a:ln w="9525">
            <a:noFill/>
            <a:miter lim="800000"/>
            <a:headEnd/>
            <a:tailEnd/>
          </a:ln>
        </p:spPr>
        <p:txBody>
          <a:bodyPr>
            <a:spAutoFit/>
          </a:bodyPr>
          <a:lstStyle/>
          <a:p>
            <a:pPr algn="l">
              <a:spcBef>
                <a:spcPct val="50000"/>
              </a:spcBef>
            </a:pPr>
            <a:r>
              <a:rPr lang="en-US" sz="2000" b="1" dirty="0">
                <a:solidFill>
                  <a:srgbClr val="FF0000"/>
                </a:solidFill>
              </a:rPr>
              <a:t>+</a:t>
            </a:r>
          </a:p>
        </p:txBody>
      </p:sp>
      <p:sp>
        <p:nvSpPr>
          <p:cNvPr id="20" name="Text Box 27"/>
          <p:cNvSpPr txBox="1">
            <a:spLocks noChangeArrowheads="1"/>
          </p:cNvSpPr>
          <p:nvPr/>
        </p:nvSpPr>
        <p:spPr bwMode="auto">
          <a:xfrm>
            <a:off x="5638800" y="4267200"/>
            <a:ext cx="663575" cy="584775"/>
          </a:xfrm>
          <a:prstGeom prst="rect">
            <a:avLst/>
          </a:prstGeom>
          <a:noFill/>
          <a:ln w="9525">
            <a:noFill/>
            <a:miter lim="800000"/>
            <a:headEnd/>
            <a:tailEnd/>
          </a:ln>
        </p:spPr>
        <p:txBody>
          <a:bodyPr wrap="square">
            <a:spAutoFit/>
          </a:bodyPr>
          <a:lstStyle/>
          <a:p>
            <a:pPr algn="l">
              <a:spcBef>
                <a:spcPct val="50000"/>
              </a:spcBef>
            </a:pPr>
            <a:r>
              <a:rPr lang="en-US" sz="3200" dirty="0">
                <a:solidFill>
                  <a:srgbClr val="FF0000"/>
                </a:solidFill>
              </a:rPr>
              <a:t>-</a:t>
            </a:r>
          </a:p>
        </p:txBody>
      </p:sp>
      <p:cxnSp>
        <p:nvCxnSpPr>
          <p:cNvPr id="29" name="Straight Arrow Connector 28"/>
          <p:cNvCxnSpPr/>
          <p:nvPr/>
        </p:nvCxnSpPr>
        <p:spPr>
          <a:xfrm rot="10800000">
            <a:off x="3048000" y="4724400"/>
            <a:ext cx="9906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029200" y="4724400"/>
            <a:ext cx="8382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400800" y="3352800"/>
            <a:ext cx="2438400" cy="369332"/>
          </a:xfrm>
          <a:prstGeom prst="rect">
            <a:avLst/>
          </a:prstGeom>
        </p:spPr>
        <p:txBody>
          <a:bodyPr wrap="square">
            <a:spAutoFit/>
          </a:bodyPr>
          <a:lstStyle/>
          <a:p>
            <a:r>
              <a:rPr lang="en-US" b="1" dirty="0" smtClean="0">
                <a:solidFill>
                  <a:srgbClr val="0000FF"/>
                </a:solidFill>
              </a:rPr>
              <a:t>locations of genes in S</a:t>
            </a:r>
            <a:endParaRPr lang="en-US" dirty="0"/>
          </a:p>
        </p:txBody>
      </p:sp>
      <p:sp>
        <p:nvSpPr>
          <p:cNvPr id="34" name="Rectangle 33"/>
          <p:cNvSpPr/>
          <p:nvPr/>
        </p:nvSpPr>
        <p:spPr>
          <a:xfrm>
            <a:off x="3124200" y="4398264"/>
            <a:ext cx="914400" cy="338554"/>
          </a:xfrm>
          <a:prstGeom prst="rect">
            <a:avLst/>
          </a:prstGeom>
        </p:spPr>
        <p:txBody>
          <a:bodyPr wrap="square">
            <a:spAutoFit/>
          </a:bodyPr>
          <a:lstStyle/>
          <a:p>
            <a:r>
              <a:rPr lang="en-US" sz="1600" b="1" dirty="0" smtClean="0">
                <a:solidFill>
                  <a:srgbClr val="0000FF"/>
                </a:solidFill>
              </a:rPr>
              <a:t>p53 WT</a:t>
            </a:r>
            <a:endParaRPr lang="en-US" sz="1600" dirty="0"/>
          </a:p>
        </p:txBody>
      </p:sp>
      <p:sp>
        <p:nvSpPr>
          <p:cNvPr id="35" name="Rectangle 34"/>
          <p:cNvSpPr/>
          <p:nvPr/>
        </p:nvSpPr>
        <p:spPr>
          <a:xfrm>
            <a:off x="4754880" y="4419600"/>
            <a:ext cx="1143000" cy="338554"/>
          </a:xfrm>
          <a:prstGeom prst="rect">
            <a:avLst/>
          </a:prstGeom>
        </p:spPr>
        <p:txBody>
          <a:bodyPr wrap="square">
            <a:spAutoFit/>
          </a:bodyPr>
          <a:lstStyle/>
          <a:p>
            <a:r>
              <a:rPr lang="en-US" sz="1600" b="1" dirty="0" smtClean="0">
                <a:solidFill>
                  <a:srgbClr val="0000FF"/>
                </a:solidFill>
              </a:rPr>
              <a:t>p53 MUT</a:t>
            </a:r>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AutoShape 2"/>
          <p:cNvSpPr>
            <a:spLocks noGrp="1" noChangeArrowheads="1"/>
          </p:cNvSpPr>
          <p:nvPr>
            <p:ph type="title"/>
          </p:nvPr>
        </p:nvSpPr>
        <p:spPr bwMode="auto">
          <a:xfrm>
            <a:off x="685800" y="228600"/>
            <a:ext cx="7391400" cy="1143000"/>
          </a:xfrm>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r>
              <a:rPr lang="en-US" sz="2400" dirty="0" smtClean="0">
                <a:solidFill>
                  <a:srgbClr val="0000FF"/>
                </a:solidFill>
              </a:rPr>
              <a:t>GSEA Algorithm</a:t>
            </a:r>
            <a:r>
              <a:rPr lang="en-US" altLang="zh-CN" sz="2400" dirty="0" smtClean="0">
                <a:solidFill>
                  <a:srgbClr val="0000FF"/>
                </a:solidFill>
                <a:ea typeface="SimSun" pitchFamily="2" charset="-122"/>
              </a:rPr>
              <a:t>: Definition of Enrichment Scores</a:t>
            </a:r>
            <a:br>
              <a:rPr lang="en-US" altLang="zh-CN" sz="2400" dirty="0" smtClean="0">
                <a:solidFill>
                  <a:srgbClr val="0000FF"/>
                </a:solidFill>
                <a:ea typeface="SimSun" pitchFamily="2" charset="-122"/>
              </a:rPr>
            </a:br>
            <a:r>
              <a:rPr lang="en-US" altLang="zh-CN" sz="2400" i="1" dirty="0" smtClean="0">
                <a:solidFill>
                  <a:srgbClr val="FF0000"/>
                </a:solidFill>
                <a:ea typeface="SimSun" pitchFamily="2" charset="-122"/>
              </a:rPr>
              <a:t>the equations</a:t>
            </a:r>
            <a:endParaRPr lang="en-US" sz="2400" i="1" dirty="0" smtClean="0">
              <a:solidFill>
                <a:srgbClr val="FF0000"/>
              </a:solidFill>
            </a:endParaRPr>
          </a:p>
        </p:txBody>
      </p:sp>
      <p:sp>
        <p:nvSpPr>
          <p:cNvPr id="1037" name="Text Box 10"/>
          <p:cNvSpPr txBox="1">
            <a:spLocks noChangeArrowheads="1"/>
          </p:cNvSpPr>
          <p:nvPr/>
        </p:nvSpPr>
        <p:spPr bwMode="auto">
          <a:xfrm>
            <a:off x="304800" y="5615226"/>
            <a:ext cx="8534400" cy="861774"/>
          </a:xfrm>
          <a:prstGeom prst="rect">
            <a:avLst/>
          </a:prstGeom>
          <a:noFill/>
          <a:ln w="9525">
            <a:noFill/>
            <a:miter lim="800000"/>
            <a:headEnd/>
            <a:tailEnd/>
          </a:ln>
        </p:spPr>
        <p:txBody>
          <a:bodyPr>
            <a:spAutoFit/>
          </a:bodyPr>
          <a:lstStyle/>
          <a:p>
            <a:pPr algn="ctr">
              <a:spcBef>
                <a:spcPct val="50000"/>
              </a:spcBef>
            </a:pPr>
            <a:r>
              <a:rPr lang="en-US" sz="2000" i="1" dirty="0"/>
              <a:t>ES</a:t>
            </a:r>
            <a:r>
              <a:rPr lang="en-US" sz="2000" dirty="0"/>
              <a:t>(</a:t>
            </a:r>
            <a:r>
              <a:rPr lang="en-US" sz="2000" i="1" dirty="0" err="1"/>
              <a:t>S,i</a:t>
            </a:r>
            <a:r>
              <a:rPr lang="en-US" sz="2000" dirty="0"/>
              <a:t>) = </a:t>
            </a:r>
            <a:r>
              <a:rPr lang="en-US" sz="2000" i="1" dirty="0" err="1"/>
              <a:t>K</a:t>
            </a:r>
            <a:r>
              <a:rPr lang="en-US" sz="2000" i="1" baseline="-25000" dirty="0" err="1" smtClean="0"/>
              <a:t>hit</a:t>
            </a:r>
            <a:r>
              <a:rPr lang="en-US" sz="2000" dirty="0" smtClean="0"/>
              <a:t>(</a:t>
            </a:r>
            <a:r>
              <a:rPr lang="en-US" sz="2000" i="1" dirty="0" err="1" smtClean="0"/>
              <a:t>S,i</a:t>
            </a:r>
            <a:r>
              <a:rPr lang="en-US" sz="2000" dirty="0"/>
              <a:t>) – </a:t>
            </a:r>
            <a:r>
              <a:rPr lang="en-US" sz="2000" i="1" dirty="0" err="1"/>
              <a:t>K</a:t>
            </a:r>
            <a:r>
              <a:rPr lang="en-US" sz="2000" i="1" baseline="-25000" dirty="0" err="1" smtClean="0"/>
              <a:t>miss</a:t>
            </a:r>
            <a:r>
              <a:rPr lang="en-US" sz="2000" dirty="0" smtClean="0"/>
              <a:t>(</a:t>
            </a:r>
            <a:r>
              <a:rPr lang="en-US" sz="2000" i="1" dirty="0" err="1" smtClean="0"/>
              <a:t>S,i</a:t>
            </a:r>
            <a:r>
              <a:rPr lang="en-US" sz="2000" dirty="0" smtClean="0"/>
              <a:t>)        </a:t>
            </a:r>
            <a:r>
              <a:rPr lang="en-US" sz="1600" dirty="0" smtClean="0"/>
              <a:t>Note </a:t>
            </a:r>
            <a:r>
              <a:rPr lang="en-US" sz="1600" i="1" dirty="0" err="1" smtClean="0"/>
              <a:t>K</a:t>
            </a:r>
            <a:r>
              <a:rPr lang="en-US" sz="1600" i="1" baseline="-25000" dirty="0" err="1" smtClean="0"/>
              <a:t>hit</a:t>
            </a:r>
            <a:r>
              <a:rPr lang="en-US" sz="1600" dirty="0" smtClean="0"/>
              <a:t>(</a:t>
            </a:r>
            <a:r>
              <a:rPr lang="en-US" sz="1600" i="1" dirty="0" smtClean="0"/>
              <a:t>S,N</a:t>
            </a:r>
            <a:r>
              <a:rPr lang="en-US" sz="1600" dirty="0" smtClean="0"/>
              <a:t>) = </a:t>
            </a:r>
            <a:r>
              <a:rPr lang="en-US" sz="1600" i="1" dirty="0" err="1" smtClean="0"/>
              <a:t>K</a:t>
            </a:r>
            <a:r>
              <a:rPr lang="en-US" sz="1600" i="1" baseline="-25000" dirty="0" err="1" smtClean="0"/>
              <a:t>miss</a:t>
            </a:r>
            <a:r>
              <a:rPr lang="en-US" sz="1600" dirty="0" smtClean="0"/>
              <a:t>(</a:t>
            </a:r>
            <a:r>
              <a:rPr lang="en-US" sz="1600" i="1" dirty="0" smtClean="0"/>
              <a:t>S,N</a:t>
            </a:r>
            <a:r>
              <a:rPr lang="en-US" sz="1600" dirty="0" smtClean="0"/>
              <a:t>) = 1  so  ES(S,N) = 0</a:t>
            </a:r>
          </a:p>
          <a:p>
            <a:pPr algn="ctr">
              <a:spcBef>
                <a:spcPct val="50000"/>
              </a:spcBef>
            </a:pPr>
            <a:r>
              <a:rPr lang="en-US" sz="2000" i="1" dirty="0" smtClean="0"/>
              <a:t>ES</a:t>
            </a:r>
            <a:r>
              <a:rPr lang="en-US" sz="2000" dirty="0" smtClean="0"/>
              <a:t>(</a:t>
            </a:r>
            <a:r>
              <a:rPr lang="en-US" sz="2000" i="1" dirty="0" smtClean="0"/>
              <a:t>S</a:t>
            </a:r>
            <a:r>
              <a:rPr lang="en-US" sz="2000" dirty="0"/>
              <a:t>) = </a:t>
            </a:r>
            <a:r>
              <a:rPr lang="en-US" sz="2000" dirty="0" smtClean="0">
                <a:solidFill>
                  <a:srgbClr val="0000FF"/>
                </a:solidFill>
              </a:rPr>
              <a:t>max deviation</a:t>
            </a:r>
            <a:r>
              <a:rPr lang="en-US" sz="2000" dirty="0" smtClean="0"/>
              <a:t>{</a:t>
            </a:r>
            <a:r>
              <a:rPr lang="en-US" sz="2000" i="1" dirty="0" smtClean="0"/>
              <a:t>ES</a:t>
            </a:r>
            <a:r>
              <a:rPr lang="en-US" sz="2000" dirty="0" smtClean="0"/>
              <a:t>(</a:t>
            </a:r>
            <a:r>
              <a:rPr lang="en-US" sz="2000" i="1" dirty="0" err="1" smtClean="0"/>
              <a:t>S,i</a:t>
            </a:r>
            <a:r>
              <a:rPr lang="en-US" sz="2000" dirty="0" smtClean="0"/>
              <a:t>)}   (greatest excursion of the ES(</a:t>
            </a:r>
            <a:r>
              <a:rPr lang="en-US" sz="2000" dirty="0" err="1" smtClean="0"/>
              <a:t>S,i</a:t>
            </a:r>
            <a:r>
              <a:rPr lang="en-US" sz="2000" dirty="0" smtClean="0"/>
              <a:t>) from 0)</a:t>
            </a:r>
            <a:endParaRPr lang="en-US" sz="2000" dirty="0"/>
          </a:p>
        </p:txBody>
      </p:sp>
      <p:sp>
        <p:nvSpPr>
          <p:cNvPr id="1044" name="Text Box 18"/>
          <p:cNvSpPr txBox="1">
            <a:spLocks noChangeArrowheads="1"/>
          </p:cNvSpPr>
          <p:nvPr/>
        </p:nvSpPr>
        <p:spPr bwMode="auto">
          <a:xfrm>
            <a:off x="1143000" y="1143000"/>
            <a:ext cx="7086600" cy="338554"/>
          </a:xfrm>
          <a:prstGeom prst="rect">
            <a:avLst/>
          </a:prstGeom>
          <a:noFill/>
          <a:ln w="9525">
            <a:noFill/>
            <a:miter lim="800000"/>
            <a:headEnd/>
            <a:tailEnd/>
          </a:ln>
        </p:spPr>
        <p:txBody>
          <a:bodyPr>
            <a:spAutoFit/>
          </a:bodyPr>
          <a:lstStyle/>
          <a:p>
            <a:pPr>
              <a:spcBef>
                <a:spcPct val="50000"/>
              </a:spcBef>
            </a:pPr>
            <a:r>
              <a:rPr lang="en-US" sz="1600" b="1" dirty="0" err="1" smtClean="0">
                <a:latin typeface="Script MT Bold" pitchFamily="66" charset="0"/>
              </a:rPr>
              <a:t>W</a:t>
            </a:r>
            <a:r>
              <a:rPr lang="en-US" sz="1600" b="1" baseline="-25000" dirty="0" err="1" smtClean="0"/>
              <a:t>j</a:t>
            </a:r>
            <a:r>
              <a:rPr lang="en-US" sz="1600" b="1" dirty="0" smtClean="0">
                <a:latin typeface="Script MT Bold" pitchFamily="66" charset="0"/>
              </a:rPr>
              <a:t> </a:t>
            </a:r>
            <a:r>
              <a:rPr lang="en-US" sz="1600" b="1" dirty="0" smtClean="0"/>
              <a:t>= </a:t>
            </a:r>
            <a:r>
              <a:rPr lang="en-US" sz="1600" b="1" dirty="0"/>
              <a:t>measure of differential expression of gene</a:t>
            </a:r>
            <a:r>
              <a:rPr lang="en-US" sz="1600" b="1" i="1" dirty="0"/>
              <a:t> </a:t>
            </a:r>
            <a:r>
              <a:rPr lang="en-US" sz="1600" b="1" i="1" dirty="0" smtClean="0"/>
              <a:t>j  </a:t>
            </a:r>
            <a:r>
              <a:rPr lang="en-US" sz="1600" b="1" dirty="0" smtClean="0"/>
              <a:t>between group A and group B</a:t>
            </a:r>
          </a:p>
        </p:txBody>
      </p:sp>
      <p:sp>
        <p:nvSpPr>
          <p:cNvPr id="27" name="TextBox 26"/>
          <p:cNvSpPr txBox="1"/>
          <p:nvPr/>
        </p:nvSpPr>
        <p:spPr>
          <a:xfrm>
            <a:off x="609600" y="5181600"/>
            <a:ext cx="6115649" cy="553998"/>
          </a:xfrm>
          <a:prstGeom prst="rect">
            <a:avLst/>
          </a:prstGeom>
          <a:noFill/>
        </p:spPr>
        <p:txBody>
          <a:bodyPr wrap="none" rtlCol="0">
            <a:spAutoFit/>
          </a:bodyPr>
          <a:lstStyle/>
          <a:p>
            <a:pPr marL="342900" indent="-342900">
              <a:buFont typeface="+mj-lt"/>
              <a:buAutoNum type="arabicPeriod" startAt="3"/>
            </a:pPr>
            <a:r>
              <a:rPr lang="en-US" sz="1600" b="1" dirty="0" smtClean="0"/>
              <a:t>Calculate maximum deviation from zero of </a:t>
            </a:r>
            <a:r>
              <a:rPr lang="en-US" sz="1600" b="1" dirty="0" err="1" smtClean="0"/>
              <a:t>K</a:t>
            </a:r>
            <a:r>
              <a:rPr lang="en-US" sz="1600" b="1" i="1" baseline="-25000" dirty="0" err="1" smtClean="0"/>
              <a:t>hit</a:t>
            </a:r>
            <a:r>
              <a:rPr lang="en-US" sz="1600" b="1" baseline="-25000" dirty="0" smtClean="0"/>
              <a:t> </a:t>
            </a:r>
            <a:r>
              <a:rPr lang="en-US" sz="1600" b="1" dirty="0" smtClean="0"/>
              <a:t>- </a:t>
            </a:r>
            <a:r>
              <a:rPr lang="en-US" sz="1600" b="1" dirty="0" err="1" smtClean="0"/>
              <a:t>K</a:t>
            </a:r>
            <a:r>
              <a:rPr lang="en-US" sz="1600" b="1" i="1" baseline="-25000" dirty="0" err="1" smtClean="0"/>
              <a:t>miss</a:t>
            </a:r>
            <a:r>
              <a:rPr lang="en-US" sz="1600" b="1" i="1" dirty="0" smtClean="0"/>
              <a:t> </a:t>
            </a:r>
            <a:r>
              <a:rPr lang="en-US" sz="1600" dirty="0" smtClean="0"/>
              <a:t>over</a:t>
            </a:r>
            <a:r>
              <a:rPr lang="en-US" sz="1600" b="1" i="1" dirty="0" smtClean="0"/>
              <a:t> </a:t>
            </a:r>
            <a:r>
              <a:rPr lang="en-US" sz="1600" i="1" dirty="0" smtClean="0"/>
              <a:t>1 ≤ </a:t>
            </a:r>
            <a:r>
              <a:rPr lang="en-US" sz="1600" i="1" dirty="0" err="1" smtClean="0"/>
              <a:t>i</a:t>
            </a:r>
            <a:r>
              <a:rPr lang="en-US" sz="1600" i="1" dirty="0" smtClean="0"/>
              <a:t> ≤ N</a:t>
            </a:r>
            <a:r>
              <a:rPr lang="en-US" sz="1600" dirty="0" smtClean="0"/>
              <a:t>:</a:t>
            </a:r>
            <a:endParaRPr lang="en-US" sz="1600" baseline="-25000" dirty="0" smtClean="0"/>
          </a:p>
          <a:p>
            <a:pPr marL="342900" indent="-342900">
              <a:buFont typeface="+mj-lt"/>
              <a:buAutoNum type="arabicPeriod" startAt="3"/>
            </a:pPr>
            <a:endParaRPr lang="en-US" sz="1400" dirty="0"/>
          </a:p>
        </p:txBody>
      </p:sp>
      <p:grpSp>
        <p:nvGrpSpPr>
          <p:cNvPr id="30" name="Group 29"/>
          <p:cNvGrpSpPr/>
          <p:nvPr/>
        </p:nvGrpSpPr>
        <p:grpSpPr>
          <a:xfrm>
            <a:off x="0" y="2813050"/>
            <a:ext cx="8305800" cy="2393950"/>
            <a:chOff x="0" y="2660650"/>
            <a:chExt cx="8305800" cy="2393950"/>
          </a:xfrm>
        </p:grpSpPr>
        <p:graphicFrame>
          <p:nvGraphicFramePr>
            <p:cNvPr id="1031" name="Object 5"/>
            <p:cNvGraphicFramePr>
              <a:graphicFrameLocks noChangeAspect="1"/>
            </p:cNvGraphicFramePr>
            <p:nvPr/>
          </p:nvGraphicFramePr>
          <p:xfrm>
            <a:off x="1830388" y="2660650"/>
            <a:ext cx="2003425" cy="1079500"/>
          </p:xfrm>
          <a:graphic>
            <a:graphicData uri="http://schemas.openxmlformats.org/presentationml/2006/ole">
              <p:oleObj spid="_x0000_s1061" name="Equation" r:id="rId4" imgW="1219200" imgH="660400" progId="Equation.3">
                <p:embed/>
              </p:oleObj>
            </a:graphicData>
          </a:graphic>
        </p:graphicFrame>
        <p:graphicFrame>
          <p:nvGraphicFramePr>
            <p:cNvPr id="1026" name="Object 3"/>
            <p:cNvGraphicFramePr>
              <a:graphicFrameLocks noChangeAspect="1"/>
            </p:cNvGraphicFramePr>
            <p:nvPr/>
          </p:nvGraphicFramePr>
          <p:xfrm>
            <a:off x="1666875" y="4114800"/>
            <a:ext cx="2687638" cy="939800"/>
          </p:xfrm>
          <a:graphic>
            <a:graphicData uri="http://schemas.openxmlformats.org/presentationml/2006/ole">
              <p:oleObj spid="_x0000_s1062" name="Equation" r:id="rId5" imgW="1524000" imgH="533400" progId="Equation.3">
                <p:embed/>
              </p:oleObj>
            </a:graphicData>
          </a:graphic>
        </p:graphicFrame>
        <p:sp>
          <p:nvSpPr>
            <p:cNvPr id="1036" name="Text Box 9"/>
            <p:cNvSpPr txBox="1">
              <a:spLocks noChangeArrowheads="1"/>
            </p:cNvSpPr>
            <p:nvPr/>
          </p:nvSpPr>
          <p:spPr bwMode="auto">
            <a:xfrm>
              <a:off x="0" y="3657600"/>
              <a:ext cx="8305800" cy="338554"/>
            </a:xfrm>
            <a:prstGeom prst="rect">
              <a:avLst/>
            </a:prstGeom>
            <a:noFill/>
            <a:ln w="9525">
              <a:noFill/>
              <a:miter lim="800000"/>
              <a:headEnd/>
              <a:tailEnd/>
            </a:ln>
          </p:spPr>
          <p:txBody>
            <a:bodyPr>
              <a:spAutoFit/>
            </a:bodyPr>
            <a:lstStyle/>
            <a:p>
              <a:pPr algn="ctr">
                <a:spcBef>
                  <a:spcPct val="50000"/>
                </a:spcBef>
              </a:pPr>
              <a:r>
                <a:rPr lang="en-US" sz="1600" b="1" dirty="0"/>
                <a:t>for </a:t>
              </a:r>
              <a:r>
                <a:rPr lang="en-US" sz="1600" b="1" dirty="0" smtClean="0"/>
                <a:t>GSEA the </a:t>
              </a:r>
              <a:r>
                <a:rPr lang="en-US" sz="1600" b="1" dirty="0"/>
                <a:t>default is </a:t>
              </a:r>
              <a:r>
                <a:rPr lang="en-US" sz="1600" b="1" i="1" dirty="0"/>
                <a:t>t</a:t>
              </a:r>
              <a:r>
                <a:rPr lang="en-US" sz="1600" b="1" dirty="0" smtClean="0"/>
                <a:t> </a:t>
              </a:r>
              <a:r>
                <a:rPr lang="en-US" sz="1600" b="1" dirty="0"/>
                <a:t>= 1, for </a:t>
              </a:r>
              <a:r>
                <a:rPr lang="en-US" sz="1600" b="1" dirty="0" err="1"/>
                <a:t>Kolmogorov</a:t>
              </a:r>
              <a:r>
                <a:rPr lang="en-US" sz="1600" b="1" dirty="0"/>
                <a:t>-Smirnov </a:t>
              </a:r>
              <a:r>
                <a:rPr lang="en-US" sz="1600" b="1" dirty="0" smtClean="0"/>
                <a:t> </a:t>
              </a:r>
              <a:r>
                <a:rPr lang="en-US" sz="1600" b="1" i="1" dirty="0" smtClean="0"/>
                <a:t>t</a:t>
              </a:r>
              <a:r>
                <a:rPr lang="en-US" sz="1600" b="1" dirty="0" smtClean="0"/>
                <a:t> </a:t>
              </a:r>
              <a:r>
                <a:rPr lang="en-US" sz="1600" b="1" dirty="0"/>
                <a:t>= 0</a:t>
              </a:r>
            </a:p>
          </p:txBody>
        </p:sp>
        <p:graphicFrame>
          <p:nvGraphicFramePr>
            <p:cNvPr id="1029" name="Object 22"/>
            <p:cNvGraphicFramePr>
              <a:graphicFrameLocks noChangeAspect="1"/>
            </p:cNvGraphicFramePr>
            <p:nvPr/>
          </p:nvGraphicFramePr>
          <p:xfrm>
            <a:off x="4618038" y="4172247"/>
            <a:ext cx="401638" cy="295275"/>
          </p:xfrm>
          <a:graphic>
            <a:graphicData uri="http://schemas.openxmlformats.org/presentationml/2006/ole">
              <p:oleObj spid="_x0000_s1063" name="Equation" r:id="rId6" imgW="241091" imgH="177646" progId="Equation.3">
                <p:embed/>
              </p:oleObj>
            </a:graphicData>
          </a:graphic>
        </p:graphicFrame>
        <p:sp>
          <p:nvSpPr>
            <p:cNvPr id="1042" name="Text Box 24"/>
            <p:cNvSpPr txBox="1">
              <a:spLocks noChangeArrowheads="1"/>
            </p:cNvSpPr>
            <p:nvPr/>
          </p:nvSpPr>
          <p:spPr bwMode="auto">
            <a:xfrm rot="10800000" flipV="1">
              <a:off x="4986338" y="4126209"/>
              <a:ext cx="1643063" cy="400050"/>
            </a:xfrm>
            <a:prstGeom prst="rect">
              <a:avLst/>
            </a:prstGeom>
            <a:solidFill>
              <a:schemeClr val="bg1"/>
            </a:solidFill>
            <a:ln w="9525">
              <a:noFill/>
              <a:miter lim="800000"/>
              <a:headEnd/>
              <a:tailEnd/>
            </a:ln>
          </p:spPr>
          <p:txBody>
            <a:bodyPr wrap="square">
              <a:spAutoFit/>
            </a:bodyPr>
            <a:lstStyle/>
            <a:p>
              <a:pPr algn="l">
                <a:spcBef>
                  <a:spcPct val="50000"/>
                </a:spcBef>
              </a:pPr>
              <a:r>
                <a:rPr lang="en-US" sz="2000" dirty="0" smtClean="0"/>
                <a:t>= # </a:t>
              </a:r>
              <a:r>
                <a:rPr lang="en-US" sz="2000" dirty="0"/>
                <a:t>genes in S</a:t>
              </a:r>
            </a:p>
          </p:txBody>
        </p:sp>
        <p:sp>
          <p:nvSpPr>
            <p:cNvPr id="1040" name="Text Box 25"/>
            <p:cNvSpPr txBox="1">
              <a:spLocks noChangeArrowheads="1"/>
            </p:cNvSpPr>
            <p:nvPr/>
          </p:nvSpPr>
          <p:spPr bwMode="auto">
            <a:xfrm>
              <a:off x="4922178" y="4476690"/>
              <a:ext cx="2697822" cy="400110"/>
            </a:xfrm>
            <a:prstGeom prst="rect">
              <a:avLst/>
            </a:prstGeom>
            <a:noFill/>
            <a:ln w="9525">
              <a:noFill/>
              <a:miter lim="800000"/>
              <a:headEnd/>
              <a:tailEnd/>
            </a:ln>
          </p:spPr>
          <p:txBody>
            <a:bodyPr wrap="square">
              <a:spAutoFit/>
            </a:bodyPr>
            <a:lstStyle/>
            <a:p>
              <a:pPr algn="l">
                <a:spcBef>
                  <a:spcPct val="50000"/>
                </a:spcBef>
              </a:pPr>
              <a:r>
                <a:rPr lang="en-US" sz="2000" dirty="0"/>
                <a:t> = </a:t>
              </a:r>
              <a:r>
                <a:rPr lang="en-US" sz="2000" dirty="0" smtClean="0"/>
                <a:t># </a:t>
              </a:r>
              <a:r>
                <a:rPr lang="en-US" sz="2000" dirty="0"/>
                <a:t>genes in </a:t>
              </a:r>
              <a:r>
                <a:rPr lang="en-US" sz="2000" dirty="0" smtClean="0"/>
                <a:t>platform</a:t>
              </a:r>
              <a:endParaRPr lang="en-US" sz="2000" dirty="0"/>
            </a:p>
          </p:txBody>
        </p:sp>
        <p:graphicFrame>
          <p:nvGraphicFramePr>
            <p:cNvPr id="1028" name="Object 26"/>
            <p:cNvGraphicFramePr>
              <a:graphicFrameLocks noChangeAspect="1"/>
            </p:cNvGraphicFramePr>
            <p:nvPr/>
          </p:nvGraphicFramePr>
          <p:xfrm>
            <a:off x="4709845" y="4524065"/>
            <a:ext cx="308112" cy="309940"/>
          </p:xfrm>
          <a:graphic>
            <a:graphicData uri="http://schemas.openxmlformats.org/presentationml/2006/ole">
              <p:oleObj spid="_x0000_s1064" name="Equation" r:id="rId7" imgW="177492" imgH="177492" progId="Equation.3">
                <p:embed/>
              </p:oleObj>
            </a:graphicData>
          </a:graphic>
        </p:graphicFrame>
        <p:graphicFrame>
          <p:nvGraphicFramePr>
            <p:cNvPr id="1032" name="Object 7"/>
            <p:cNvGraphicFramePr>
              <a:graphicFrameLocks noChangeAspect="1"/>
            </p:cNvGraphicFramePr>
            <p:nvPr/>
          </p:nvGraphicFramePr>
          <p:xfrm>
            <a:off x="4999038" y="2895600"/>
            <a:ext cx="1244600" cy="546100"/>
          </p:xfrm>
          <a:graphic>
            <a:graphicData uri="http://schemas.openxmlformats.org/presentationml/2006/ole">
              <p:oleObj spid="_x0000_s1065" name="Equation" r:id="rId8" imgW="799753" imgH="355446" progId="Equation.3">
                <p:embed/>
              </p:oleObj>
            </a:graphicData>
          </a:graphic>
        </p:graphicFrame>
        <p:sp>
          <p:nvSpPr>
            <p:cNvPr id="1046" name="Text Box 8"/>
            <p:cNvSpPr txBox="1">
              <a:spLocks noChangeArrowheads="1"/>
            </p:cNvSpPr>
            <p:nvPr/>
          </p:nvSpPr>
          <p:spPr bwMode="auto">
            <a:xfrm>
              <a:off x="4038600" y="2895600"/>
              <a:ext cx="844550" cy="400050"/>
            </a:xfrm>
            <a:prstGeom prst="rect">
              <a:avLst/>
            </a:prstGeom>
            <a:noFill/>
            <a:ln w="9525">
              <a:noFill/>
              <a:miter lim="800000"/>
              <a:headEnd/>
              <a:tailEnd/>
            </a:ln>
          </p:spPr>
          <p:txBody>
            <a:bodyPr wrap="none">
              <a:spAutoFit/>
            </a:bodyPr>
            <a:lstStyle/>
            <a:p>
              <a:pPr algn="l"/>
              <a:r>
                <a:rPr lang="en-US" sz="2000" dirty="0"/>
                <a:t>where</a:t>
              </a:r>
            </a:p>
          </p:txBody>
        </p:sp>
      </p:grpSp>
      <p:sp>
        <p:nvSpPr>
          <p:cNvPr id="28" name="TextBox 27"/>
          <p:cNvSpPr txBox="1"/>
          <p:nvPr/>
        </p:nvSpPr>
        <p:spPr>
          <a:xfrm>
            <a:off x="533400" y="2209800"/>
            <a:ext cx="7391400" cy="1046440"/>
          </a:xfrm>
          <a:prstGeom prst="rect">
            <a:avLst/>
          </a:prstGeom>
          <a:noFill/>
        </p:spPr>
        <p:txBody>
          <a:bodyPr wrap="square" rtlCol="0">
            <a:spAutoFit/>
          </a:bodyPr>
          <a:lstStyle/>
          <a:p>
            <a:pPr marL="342900" indent="-342900"/>
            <a:r>
              <a:rPr lang="en-US" sz="1400" b="1" dirty="0" smtClean="0"/>
              <a:t>2.     </a:t>
            </a:r>
            <a:r>
              <a:rPr lang="en-US" sz="1600" b="1" dirty="0" smtClean="0"/>
              <a:t>Account for the locations of the genes in </a:t>
            </a:r>
            <a:r>
              <a:rPr lang="en-US" sz="1600" b="1" i="1" dirty="0" smtClean="0"/>
              <a:t>S</a:t>
            </a:r>
            <a:r>
              <a:rPr lang="en-US" sz="1600" b="1" dirty="0" smtClean="0"/>
              <a:t> (‘‘hits’’) weighted by </a:t>
            </a:r>
            <a:r>
              <a:rPr lang="en-US" sz="1600" b="1" dirty="0" err="1" smtClean="0">
                <a:latin typeface="Script MT Bold" pitchFamily="66" charset="0"/>
              </a:rPr>
              <a:t>W</a:t>
            </a:r>
            <a:r>
              <a:rPr lang="en-US" sz="1600" b="1" baseline="-25000" dirty="0" err="1" smtClean="0"/>
              <a:t>j</a:t>
            </a:r>
            <a:r>
              <a:rPr lang="en-US" sz="1600" b="1" dirty="0" smtClean="0"/>
              <a:t> and the locations of genes not in </a:t>
            </a:r>
            <a:r>
              <a:rPr lang="en-US" sz="1600" b="1" i="1" dirty="0" smtClean="0"/>
              <a:t>S</a:t>
            </a:r>
            <a:r>
              <a:rPr lang="en-US" sz="1600" b="1" dirty="0" smtClean="0"/>
              <a:t> (‘‘misses’’) from the top of the list down to a given position</a:t>
            </a:r>
            <a:r>
              <a:rPr lang="en-US" sz="1600" b="1" i="1" dirty="0" smtClean="0"/>
              <a:t> </a:t>
            </a:r>
            <a:r>
              <a:rPr lang="en-US" sz="1600" b="1" i="1" dirty="0" err="1" smtClean="0"/>
              <a:t>i</a:t>
            </a:r>
            <a:r>
              <a:rPr lang="en-US" sz="1600" b="1" i="1" dirty="0" smtClean="0"/>
              <a:t> </a:t>
            </a:r>
            <a:r>
              <a:rPr lang="en-US" sz="1600" b="1" dirty="0" smtClean="0"/>
              <a:t>in </a:t>
            </a:r>
            <a:r>
              <a:rPr lang="en-US" sz="1600" b="1" i="1" dirty="0" smtClean="0"/>
              <a:t>L</a:t>
            </a:r>
          </a:p>
          <a:p>
            <a:endParaRPr lang="en-US" sz="1400" dirty="0"/>
          </a:p>
        </p:txBody>
      </p:sp>
      <p:sp>
        <p:nvSpPr>
          <p:cNvPr id="24" name="TextBox 23"/>
          <p:cNvSpPr txBox="1"/>
          <p:nvPr/>
        </p:nvSpPr>
        <p:spPr>
          <a:xfrm>
            <a:off x="533400" y="1600200"/>
            <a:ext cx="8077200" cy="800219"/>
          </a:xfrm>
          <a:prstGeom prst="rect">
            <a:avLst/>
          </a:prstGeom>
          <a:noFill/>
        </p:spPr>
        <p:txBody>
          <a:bodyPr wrap="square" rtlCol="0">
            <a:spAutoFit/>
          </a:bodyPr>
          <a:lstStyle/>
          <a:p>
            <a:pPr marL="342900" indent="-342900"/>
            <a:r>
              <a:rPr lang="en-US" sz="1400" b="1" dirty="0" smtClean="0"/>
              <a:t>1.     </a:t>
            </a:r>
            <a:r>
              <a:rPr lang="en-US" sz="1600" b="1" dirty="0" smtClean="0"/>
              <a:t>Order the genes in a ranked list L so  </a:t>
            </a:r>
            <a:r>
              <a:rPr lang="en-US" sz="1600" b="1" dirty="0" err="1" smtClean="0">
                <a:latin typeface="Script MT Bold" pitchFamily="66" charset="0"/>
              </a:rPr>
              <a:t>W</a:t>
            </a:r>
            <a:r>
              <a:rPr lang="en-US" sz="1600" b="1" baseline="-25000" dirty="0" err="1" smtClean="0"/>
              <a:t>j</a:t>
            </a:r>
            <a:r>
              <a:rPr lang="en-US" sz="1600" b="1" dirty="0" smtClean="0"/>
              <a:t>  decreases from the top (</a:t>
            </a:r>
            <a:r>
              <a:rPr lang="en-US" sz="1600" b="1" i="1" dirty="0" smtClean="0"/>
              <a:t>j</a:t>
            </a:r>
            <a:r>
              <a:rPr lang="en-US" sz="1600" b="1" dirty="0" smtClean="0"/>
              <a:t>=1) to the bottom (</a:t>
            </a:r>
            <a:r>
              <a:rPr lang="en-US" sz="1600" b="1" i="1" dirty="0" smtClean="0"/>
              <a:t>j</a:t>
            </a:r>
            <a:r>
              <a:rPr lang="en-US" sz="1600" b="1" dirty="0" smtClean="0"/>
              <a:t>=</a:t>
            </a:r>
            <a:r>
              <a:rPr lang="en-US" sz="1600" b="1" i="1" dirty="0" smtClean="0"/>
              <a:t>N</a:t>
            </a:r>
            <a:r>
              <a:rPr lang="en-US" sz="1600" b="1" dirty="0" smtClean="0"/>
              <a:t>) of the list</a:t>
            </a:r>
          </a:p>
          <a:p>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762000"/>
            <a:ext cx="7772400" cy="6986528"/>
          </a:xfrm>
          <a:prstGeom prst="rect">
            <a:avLst/>
          </a:prstGeom>
          <a:noFill/>
        </p:spPr>
        <p:txBody>
          <a:bodyPr wrap="square" rtlCol="0">
            <a:spAutoFit/>
          </a:bodyPr>
          <a:lstStyle/>
          <a:p>
            <a:r>
              <a:rPr lang="en-US" sz="2800" dirty="0" smtClean="0"/>
              <a:t>The content of this set of slides is derived from several NIH-CIT tutorials on GSEA given by           </a:t>
            </a:r>
            <a:r>
              <a:rPr lang="en-US" sz="2800" dirty="0" err="1" smtClean="0"/>
              <a:t>Aiguo</a:t>
            </a:r>
            <a:r>
              <a:rPr lang="en-US" sz="2800" dirty="0" smtClean="0"/>
              <a:t> Li, Ph.D., NIH-NCI  and  Alan Berger, Ph.D.,      in 2007 &amp; 2008, and from slides prepared by Alan Berger and Maggie Cam, Ph.D., NIH-NCI for April and December 2013 NCI-BTEP classes on GSEA</a:t>
            </a:r>
          </a:p>
          <a:p>
            <a:endParaRPr lang="en-US" sz="2800" dirty="0" smtClean="0"/>
          </a:p>
          <a:p>
            <a:endParaRPr lang="en-US" sz="2800" dirty="0" smtClean="0"/>
          </a:p>
          <a:p>
            <a:r>
              <a:rPr lang="en-US" sz="2800" dirty="0" smtClean="0"/>
              <a:t>my contact information:</a:t>
            </a:r>
          </a:p>
          <a:p>
            <a:r>
              <a:rPr lang="en-US" sz="2800" dirty="0" smtClean="0"/>
              <a:t>Alan E. Berger</a:t>
            </a:r>
          </a:p>
          <a:p>
            <a:r>
              <a:rPr lang="en-US" sz="2800" dirty="0" smtClean="0">
                <a:hlinkClick r:id="rId2"/>
              </a:rPr>
              <a:t>aberger9@jhmi.edu</a:t>
            </a:r>
            <a:endParaRPr lang="en-US" sz="2800" dirty="0" smtClean="0"/>
          </a:p>
          <a:p>
            <a:r>
              <a:rPr lang="en-US" sz="2800" dirty="0" smtClean="0"/>
              <a:t>410-550-5089</a:t>
            </a:r>
          </a:p>
          <a:p>
            <a:endParaRPr lang="en-US" sz="2800" dirty="0" smtClean="0"/>
          </a:p>
          <a:p>
            <a:endParaRPr lang="en-US" sz="2800" dirty="0"/>
          </a:p>
          <a:p>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txBox="1">
            <a:spLocks/>
          </p:cNvSpPr>
          <p:nvPr/>
        </p:nvSpPr>
        <p:spPr>
          <a:xfrm>
            <a:off x="457200" y="152400"/>
            <a:ext cx="8305800" cy="2133600"/>
          </a:xfrm>
          <a:prstGeom prst="rect">
            <a:avLst/>
          </a:prstGeom>
        </p:spPr>
        <p:txBody>
          <a:bodyPr>
            <a:noAutofit/>
          </a:bodyPr>
          <a:lstStyle/>
          <a:p>
            <a:pPr lvl="0" algn="ctr">
              <a:spcBef>
                <a:spcPct val="0"/>
              </a:spcBef>
              <a:defRPr/>
            </a:pPr>
            <a:r>
              <a:rPr kumimoji="0" lang="en-US" sz="2400" b="0" i="0" u="none" strike="noStrike" kern="1200" cap="none" spc="0" normalizeH="0" baseline="0" noProof="0" dirty="0" smtClean="0">
                <a:ln>
                  <a:noFill/>
                </a:ln>
                <a:solidFill>
                  <a:srgbClr val="0000FF"/>
                </a:solidFill>
                <a:effectLst/>
                <a:uLnTx/>
                <a:uFillTx/>
                <a:latin typeface="+mj-lt"/>
                <a:ea typeface="+mj-ea"/>
                <a:cs typeface="+mj-cs"/>
              </a:rPr>
              <a:t>If have at least 7 samples</a:t>
            </a:r>
            <a:r>
              <a:rPr kumimoji="0" lang="en-US" sz="2400" b="0" i="0" u="none" strike="noStrike" kern="1200" cap="none" spc="0" normalizeH="0" noProof="0" dirty="0" smtClean="0">
                <a:ln>
                  <a:noFill/>
                </a:ln>
                <a:solidFill>
                  <a:srgbClr val="0000FF"/>
                </a:solidFill>
                <a:effectLst/>
                <a:uLnTx/>
                <a:uFillTx/>
                <a:latin typeface="+mj-lt"/>
                <a:ea typeface="+mj-ea"/>
                <a:cs typeface="+mj-cs"/>
              </a:rPr>
              <a:t> in each of the 2 groups, do sample label permutations to get statistics; otherwise                                                        do gene set “permutations”</a:t>
            </a:r>
          </a:p>
          <a:p>
            <a:pPr lvl="0" algn="ctr">
              <a:spcBef>
                <a:spcPct val="0"/>
              </a:spcBef>
              <a:defRPr/>
            </a:pPr>
            <a:endParaRPr lang="en-US" sz="2000" baseline="0" dirty="0" smtClean="0">
              <a:solidFill>
                <a:srgbClr val="0000FF"/>
              </a:solidFill>
              <a:latin typeface="+mj-lt"/>
              <a:ea typeface="+mj-ea"/>
              <a:cs typeface="+mj-cs"/>
            </a:endParaRPr>
          </a:p>
          <a:p>
            <a:pPr lvl="0" algn="ctr">
              <a:spcBef>
                <a:spcPct val="0"/>
              </a:spcBef>
              <a:defRPr/>
            </a:pPr>
            <a:r>
              <a:rPr lang="en-US" sz="2800" dirty="0" smtClean="0">
                <a:solidFill>
                  <a:srgbClr val="FF0000"/>
                </a:solidFill>
                <a:latin typeface="+mj-lt"/>
                <a:ea typeface="+mj-ea"/>
                <a:cs typeface="+mj-cs"/>
              </a:rPr>
              <a:t>G</a:t>
            </a:r>
            <a:r>
              <a:rPr kumimoji="0" lang="en-US" sz="2800" b="0" i="0" u="none" strike="noStrike" kern="1200" cap="none" spc="0" normalizeH="0" baseline="0" noProof="0" dirty="0" err="1" smtClean="0">
                <a:ln>
                  <a:noFill/>
                </a:ln>
                <a:solidFill>
                  <a:srgbClr val="FF0000"/>
                </a:solidFill>
                <a:effectLst/>
                <a:uLnTx/>
                <a:uFillTx/>
                <a:latin typeface="+mj-lt"/>
                <a:ea typeface="+mj-ea"/>
                <a:cs typeface="+mj-cs"/>
              </a:rPr>
              <a:t>ene</a:t>
            </a:r>
            <a:r>
              <a:rPr lang="en-US" sz="2800" dirty="0" smtClean="0">
                <a:solidFill>
                  <a:srgbClr val="FF0000"/>
                </a:solidFill>
                <a:latin typeface="+mj-lt"/>
                <a:ea typeface="+mj-ea"/>
                <a:cs typeface="+mj-cs"/>
              </a:rPr>
              <a:t> </a:t>
            </a:r>
            <a:r>
              <a:rPr kumimoji="0" lang="en-US" sz="2800" b="0" i="0" u="none" strike="noStrike" kern="1200" cap="none" spc="0" normalizeH="0" baseline="0" noProof="0" dirty="0" smtClean="0">
                <a:ln>
                  <a:noFill/>
                </a:ln>
                <a:solidFill>
                  <a:srgbClr val="FF0000"/>
                </a:solidFill>
                <a:effectLst/>
                <a:uLnTx/>
                <a:uFillTx/>
                <a:latin typeface="+mj-lt"/>
                <a:ea typeface="+mj-ea"/>
                <a:cs typeface="+mj-cs"/>
              </a:rPr>
              <a:t>Set </a:t>
            </a:r>
            <a:r>
              <a:rPr lang="en-US" sz="2800" dirty="0" smtClean="0">
                <a:solidFill>
                  <a:srgbClr val="FF0000"/>
                </a:solidFill>
                <a:latin typeface="+mj-lt"/>
                <a:ea typeface="+mj-ea"/>
                <a:cs typeface="+mj-cs"/>
              </a:rPr>
              <a:t>P</a:t>
            </a:r>
            <a:r>
              <a:rPr kumimoji="0" lang="en-US" sz="2800" b="0" i="0" u="none" strike="noStrike" kern="1200" cap="none" spc="0" normalizeH="0" baseline="0" noProof="0" dirty="0" err="1" smtClean="0">
                <a:ln>
                  <a:noFill/>
                </a:ln>
                <a:solidFill>
                  <a:srgbClr val="FF0000"/>
                </a:solidFill>
                <a:effectLst/>
                <a:uLnTx/>
                <a:uFillTx/>
                <a:latin typeface="+mj-lt"/>
                <a:ea typeface="+mj-ea"/>
                <a:cs typeface="+mj-cs"/>
              </a:rPr>
              <a:t>ermutation</a:t>
            </a:r>
            <a:r>
              <a:rPr kumimoji="0" lang="en-US" sz="2400" b="0" i="0" u="none" strike="noStrike" kern="1200" cap="none" spc="0" normalizeH="0" baseline="0" noProof="0" dirty="0" smtClean="0">
                <a:ln>
                  <a:noFill/>
                </a:ln>
                <a:solidFill>
                  <a:srgbClr val="0000FF"/>
                </a:solidFill>
                <a:effectLst/>
                <a:uLnTx/>
                <a:uFillTx/>
                <a:latin typeface="+mj-lt"/>
                <a:ea typeface="+mj-ea"/>
                <a:cs typeface="+mj-cs"/>
              </a:rPr>
              <a:t/>
            </a:r>
            <a:br>
              <a:rPr kumimoji="0" lang="en-US" sz="2400" b="0" i="0" u="none" strike="noStrike" kern="1200" cap="none" spc="0" normalizeH="0" baseline="0" noProof="0" dirty="0" smtClean="0">
                <a:ln>
                  <a:noFill/>
                </a:ln>
                <a:solidFill>
                  <a:srgbClr val="0000FF"/>
                </a:solidFill>
                <a:effectLst/>
                <a:uLnTx/>
                <a:uFillTx/>
                <a:latin typeface="+mj-lt"/>
                <a:ea typeface="+mj-ea"/>
                <a:cs typeface="+mj-cs"/>
              </a:rPr>
            </a:br>
            <a:endParaRPr kumimoji="0" lang="en-US" sz="2400" b="0" i="0" u="none" strike="noStrike" kern="1200" cap="none" spc="0" normalizeH="0" baseline="0" noProof="0" dirty="0">
              <a:ln>
                <a:noFill/>
              </a:ln>
              <a:solidFill>
                <a:srgbClr val="0000FF"/>
              </a:solidFill>
              <a:effectLst/>
              <a:uLnTx/>
              <a:uFillTx/>
              <a:latin typeface="+mj-lt"/>
              <a:ea typeface="+mj-ea"/>
              <a:cs typeface="+mj-cs"/>
            </a:endParaRPr>
          </a:p>
        </p:txBody>
      </p:sp>
      <p:sp>
        <p:nvSpPr>
          <p:cNvPr id="5" name="TextBox 4"/>
          <p:cNvSpPr txBox="1"/>
          <p:nvPr/>
        </p:nvSpPr>
        <p:spPr>
          <a:xfrm>
            <a:off x="304800" y="2133600"/>
            <a:ext cx="8686800" cy="4585871"/>
          </a:xfrm>
          <a:prstGeom prst="rect">
            <a:avLst/>
          </a:prstGeom>
          <a:noFill/>
        </p:spPr>
        <p:txBody>
          <a:bodyPr wrap="square" rtlCol="0">
            <a:spAutoFit/>
          </a:bodyPr>
          <a:lstStyle/>
          <a:p>
            <a:r>
              <a:rPr lang="en-US" sz="2400" dirty="0" smtClean="0"/>
              <a:t>For a given gene set S (count of genes in S = s), each permutation </a:t>
            </a:r>
            <a:r>
              <a:rPr lang="en-US" sz="2400" dirty="0" smtClean="0">
                <a:sym typeface="Symbol"/>
              </a:rPr>
              <a:t> is the random selection of s genes from all genes in the genome which have a probe on the platform, forming a random gene set S</a:t>
            </a:r>
            <a:r>
              <a:rPr lang="en-US" sz="2400" baseline="-25000" dirty="0" smtClean="0">
                <a:sym typeface="Symbol"/>
              </a:rPr>
              <a:t></a:t>
            </a:r>
            <a:r>
              <a:rPr lang="en-US" sz="2400" dirty="0" smtClean="0">
                <a:sym typeface="Symbol"/>
              </a:rPr>
              <a:t> </a:t>
            </a:r>
          </a:p>
          <a:p>
            <a:r>
              <a:rPr lang="en-US" sz="2400" dirty="0" smtClean="0"/>
              <a:t> </a:t>
            </a:r>
          </a:p>
          <a:p>
            <a:r>
              <a:rPr lang="en-US" sz="2400" dirty="0" smtClean="0"/>
              <a:t>The corresponding enrichment score ES(S,</a:t>
            </a:r>
            <a:r>
              <a:rPr lang="en-US" sz="2400" dirty="0" smtClean="0">
                <a:sym typeface="Symbol"/>
              </a:rPr>
              <a:t> ) = ES(S</a:t>
            </a:r>
            <a:r>
              <a:rPr lang="en-US" sz="2400" baseline="-25000" dirty="0" smtClean="0">
                <a:sym typeface="Symbol"/>
              </a:rPr>
              <a:t></a:t>
            </a:r>
            <a:r>
              <a:rPr lang="en-US" sz="2400" dirty="0" smtClean="0">
                <a:sym typeface="Symbol"/>
              </a:rPr>
              <a:t>) is calculated from the original expression matrix using S</a:t>
            </a:r>
            <a:r>
              <a:rPr lang="en-US" sz="2400" baseline="-25000" dirty="0" smtClean="0">
                <a:sym typeface="Symbol"/>
              </a:rPr>
              <a:t></a:t>
            </a:r>
            <a:r>
              <a:rPr lang="en-US" sz="2400" dirty="0" smtClean="0">
                <a:sym typeface="Symbol"/>
              </a:rPr>
              <a:t>  </a:t>
            </a:r>
          </a:p>
          <a:p>
            <a:endParaRPr lang="en-US" sz="2400" dirty="0" smtClean="0">
              <a:sym typeface="Symbol"/>
            </a:endParaRPr>
          </a:p>
          <a:p>
            <a:r>
              <a:rPr lang="en-US" sz="2400" dirty="0" smtClean="0">
                <a:solidFill>
                  <a:srgbClr val="FF0000"/>
                </a:solidFill>
              </a:rPr>
              <a:t>If ES(S) &gt; 0, the resulting empirical p-value for S is the </a:t>
            </a:r>
            <a:r>
              <a:rPr lang="en-US" sz="2600" b="1" dirty="0" smtClean="0">
                <a:solidFill>
                  <a:srgbClr val="FF0000"/>
                </a:solidFill>
              </a:rPr>
              <a:t>fraction of the ES(S,</a:t>
            </a:r>
            <a:r>
              <a:rPr lang="en-US" sz="2600" b="1" dirty="0" smtClean="0">
                <a:solidFill>
                  <a:srgbClr val="FF0000"/>
                </a:solidFill>
                <a:sym typeface="Symbol"/>
              </a:rPr>
              <a:t> ) values</a:t>
            </a:r>
            <a:r>
              <a:rPr lang="en-US" sz="2400" dirty="0" smtClean="0">
                <a:solidFill>
                  <a:srgbClr val="FF0000"/>
                </a:solidFill>
                <a:sym typeface="Symbol"/>
              </a:rPr>
              <a:t> that equal or exceed the actual enrichment score ES(S).</a:t>
            </a:r>
            <a:r>
              <a:rPr lang="en-US" sz="2400" dirty="0" smtClean="0">
                <a:sym typeface="Symbol"/>
              </a:rPr>
              <a:t>  The p-value is the fraction of time one would get an enrichment score ≥ ES(S)) just by random chance (estimated using the randomly sampled sets S</a:t>
            </a:r>
            <a:r>
              <a:rPr lang="en-US" sz="2400" baseline="-25000" dirty="0" smtClean="0">
                <a:sym typeface="Symbol"/>
              </a:rPr>
              <a:t></a:t>
            </a:r>
            <a:r>
              <a:rPr lang="en-US" sz="2400" dirty="0" smtClean="0">
                <a:sym typeface="Symbol"/>
              </a:rPr>
              <a:t>)   </a:t>
            </a:r>
            <a:r>
              <a:rPr lang="en-US" sz="2000" dirty="0" smtClean="0">
                <a:sym typeface="Symbol"/>
              </a:rPr>
              <a:t>(and similarly for ES(S) &lt; 0)</a:t>
            </a:r>
            <a:endParaRPr lang="en-US" sz="2000" dirty="0">
              <a:solidFill>
                <a:srgbClr val="FF0000"/>
              </a:solidFill>
            </a:endParaRPr>
          </a:p>
        </p:txBody>
      </p:sp>
      <p:cxnSp>
        <p:nvCxnSpPr>
          <p:cNvPr id="7" name="Straight Connector 6"/>
          <p:cNvCxnSpPr/>
          <p:nvPr/>
        </p:nvCxnSpPr>
        <p:spPr>
          <a:xfrm>
            <a:off x="304800" y="1371600"/>
            <a:ext cx="8534400" cy="1588"/>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12"/>
          <p:cNvSpPr>
            <a:spLocks noGrp="1"/>
          </p:cNvSpPr>
          <p:nvPr>
            <p:ph type="title"/>
          </p:nvPr>
        </p:nvSpPr>
        <p:spPr>
          <a:xfrm>
            <a:off x="381000" y="304800"/>
            <a:ext cx="8229600" cy="563562"/>
          </a:xfrm>
        </p:spPr>
        <p:txBody>
          <a:bodyPr>
            <a:normAutofit fontScale="90000"/>
          </a:bodyPr>
          <a:lstStyle/>
          <a:p>
            <a:r>
              <a:rPr lang="en-US" sz="2400" dirty="0" smtClean="0">
                <a:solidFill>
                  <a:srgbClr val="0000FF"/>
                </a:solidFill>
              </a:rPr>
              <a:t>Testing the Significance of ES using Sample Label Permutations: </a:t>
            </a:r>
            <a:br>
              <a:rPr lang="en-US" sz="2400" dirty="0" smtClean="0">
                <a:solidFill>
                  <a:srgbClr val="0000FF"/>
                </a:solidFill>
              </a:rPr>
            </a:br>
            <a:endParaRPr lang="en-US" sz="2400" dirty="0">
              <a:solidFill>
                <a:srgbClr val="0000FF"/>
              </a:solidFill>
            </a:endParaRPr>
          </a:p>
        </p:txBody>
      </p:sp>
      <p:grpSp>
        <p:nvGrpSpPr>
          <p:cNvPr id="24" name="Group 23"/>
          <p:cNvGrpSpPr/>
          <p:nvPr/>
        </p:nvGrpSpPr>
        <p:grpSpPr>
          <a:xfrm>
            <a:off x="685800" y="3733800"/>
            <a:ext cx="8458200" cy="1066800"/>
            <a:chOff x="685800" y="3810000"/>
            <a:chExt cx="6172200" cy="1066800"/>
          </a:xfrm>
        </p:grpSpPr>
        <p:sp>
          <p:nvSpPr>
            <p:cNvPr id="33" name="TextBox 32"/>
            <p:cNvSpPr txBox="1"/>
            <p:nvPr/>
          </p:nvSpPr>
          <p:spPr>
            <a:xfrm>
              <a:off x="685800" y="3886200"/>
              <a:ext cx="6172200" cy="923330"/>
            </a:xfrm>
            <a:prstGeom prst="rect">
              <a:avLst/>
            </a:prstGeom>
            <a:noFill/>
          </p:spPr>
          <p:txBody>
            <a:bodyPr wrap="square" rtlCol="0">
              <a:spAutoFit/>
            </a:bodyPr>
            <a:lstStyle/>
            <a:p>
              <a:r>
                <a:rPr lang="en-US" dirty="0" smtClean="0"/>
                <a:t>do </a:t>
              </a:r>
              <a:r>
                <a:rPr lang="en-US" dirty="0" smtClean="0">
                  <a:sym typeface="Symbol"/>
                </a:rPr>
                <a:t> 1000 sample label permutations  * - for each permutation </a:t>
              </a:r>
              <a:r>
                <a:rPr lang="en-US" baseline="-25000" dirty="0" err="1" smtClean="0">
                  <a:sym typeface="Symbol"/>
                </a:rPr>
                <a:t>i</a:t>
              </a:r>
              <a:r>
                <a:rPr lang="en-US" dirty="0" smtClean="0">
                  <a:sym typeface="Symbol"/>
                </a:rPr>
                <a:t> randomly shuffle             the labels of which sample is in which group while </a:t>
              </a:r>
              <a:r>
                <a:rPr lang="en-US" b="1" dirty="0" smtClean="0">
                  <a:sym typeface="Symbol"/>
                </a:rPr>
                <a:t>leaving the rest of the expression                 matrix fixed, and recalculate  {DE(g)} and then the enrichment score for each S</a:t>
              </a:r>
              <a:endParaRPr lang="en-US" b="1" dirty="0"/>
            </a:p>
          </p:txBody>
        </p:sp>
        <p:sp>
          <p:nvSpPr>
            <p:cNvPr id="46" name="Rectangle 45"/>
            <p:cNvSpPr/>
            <p:nvPr/>
          </p:nvSpPr>
          <p:spPr>
            <a:xfrm>
              <a:off x="685800" y="3810000"/>
              <a:ext cx="58674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7591" name="Picture 7"/>
          <p:cNvPicPr>
            <a:picLocks noChangeAspect="1" noChangeArrowheads="1"/>
          </p:cNvPicPr>
          <p:nvPr/>
        </p:nvPicPr>
        <p:blipFill>
          <a:blip r:embed="rId3"/>
          <a:srcRect l="11111" t="73802" r="9722" b="9008"/>
          <a:stretch>
            <a:fillRect/>
          </a:stretch>
        </p:blipFill>
        <p:spPr bwMode="auto">
          <a:xfrm>
            <a:off x="609600" y="5105400"/>
            <a:ext cx="5298970" cy="1208526"/>
          </a:xfrm>
          <a:prstGeom prst="rect">
            <a:avLst/>
          </a:prstGeom>
          <a:noFill/>
          <a:ln w="9525">
            <a:noFill/>
            <a:miter lim="800000"/>
            <a:headEnd/>
            <a:tailEnd/>
          </a:ln>
          <a:effectLst/>
        </p:spPr>
      </p:pic>
      <p:sp>
        <p:nvSpPr>
          <p:cNvPr id="50" name="TextBox 49"/>
          <p:cNvSpPr txBox="1"/>
          <p:nvPr/>
        </p:nvSpPr>
        <p:spPr>
          <a:xfrm rot="16200000">
            <a:off x="-743633" y="4706035"/>
            <a:ext cx="2133600" cy="646331"/>
          </a:xfrm>
          <a:prstGeom prst="rect">
            <a:avLst/>
          </a:prstGeom>
          <a:noFill/>
        </p:spPr>
        <p:txBody>
          <a:bodyPr wrap="square" rtlCol="0">
            <a:spAutoFit/>
          </a:bodyPr>
          <a:lstStyle/>
          <a:p>
            <a:r>
              <a:rPr lang="en-US" dirty="0" smtClean="0"/>
              <a:t>permutation number</a:t>
            </a:r>
            <a:endParaRPr lang="en-US" dirty="0"/>
          </a:p>
        </p:txBody>
      </p:sp>
      <p:cxnSp>
        <p:nvCxnSpPr>
          <p:cNvPr id="53" name="Straight Arrow Connector 52"/>
          <p:cNvCxnSpPr/>
          <p:nvPr/>
        </p:nvCxnSpPr>
        <p:spPr>
          <a:xfrm>
            <a:off x="304800" y="4953000"/>
            <a:ext cx="457200" cy="2286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28600" y="6550223"/>
            <a:ext cx="8153400" cy="307777"/>
          </a:xfrm>
          <a:prstGeom prst="rect">
            <a:avLst/>
          </a:prstGeom>
          <a:noFill/>
        </p:spPr>
        <p:txBody>
          <a:bodyPr wrap="square" rtlCol="0">
            <a:spAutoFit/>
          </a:bodyPr>
          <a:lstStyle/>
          <a:p>
            <a:r>
              <a:rPr lang="en-US" sz="1400" dirty="0" smtClean="0">
                <a:solidFill>
                  <a:srgbClr val="002060"/>
                </a:solidFill>
              </a:rPr>
              <a:t>*</a:t>
            </a:r>
            <a:r>
              <a:rPr lang="en-US" sz="1400" b="1" dirty="0" smtClean="0">
                <a:solidFill>
                  <a:srgbClr val="FF0000"/>
                </a:solidFill>
              </a:rPr>
              <a:t>actually want at least 7 samples in each group for sample label permutation, else do gene permutation</a:t>
            </a:r>
            <a:endParaRPr lang="en-US" sz="1400" b="1" dirty="0">
              <a:solidFill>
                <a:srgbClr val="FF0000"/>
              </a:solidFill>
            </a:endParaRPr>
          </a:p>
        </p:txBody>
      </p:sp>
      <p:cxnSp>
        <p:nvCxnSpPr>
          <p:cNvPr id="56" name="Straight Arrow Connector 55"/>
          <p:cNvCxnSpPr/>
          <p:nvPr/>
        </p:nvCxnSpPr>
        <p:spPr>
          <a:xfrm>
            <a:off x="6096000" y="5230368"/>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7" name="Straight Arrow Connector 56"/>
          <p:cNvCxnSpPr/>
          <p:nvPr/>
        </p:nvCxnSpPr>
        <p:spPr>
          <a:xfrm>
            <a:off x="6096000" y="5449824"/>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8" name="Straight Arrow Connector 57"/>
          <p:cNvCxnSpPr/>
          <p:nvPr/>
        </p:nvCxnSpPr>
        <p:spPr>
          <a:xfrm>
            <a:off x="6096000" y="5669280"/>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9" name="Straight Arrow Connector 58"/>
          <p:cNvCxnSpPr/>
          <p:nvPr/>
        </p:nvCxnSpPr>
        <p:spPr>
          <a:xfrm>
            <a:off x="6096000" y="5916168"/>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0" name="TextBox 59"/>
          <p:cNvSpPr txBox="1"/>
          <p:nvPr/>
        </p:nvSpPr>
        <p:spPr>
          <a:xfrm>
            <a:off x="6934200" y="5029200"/>
            <a:ext cx="1828800" cy="369332"/>
          </a:xfrm>
          <a:prstGeom prst="rect">
            <a:avLst/>
          </a:prstGeom>
          <a:noFill/>
        </p:spPr>
        <p:txBody>
          <a:bodyPr wrap="square" rtlCol="0">
            <a:spAutoFit/>
          </a:bodyPr>
          <a:lstStyle/>
          <a:p>
            <a:r>
              <a:rPr lang="en-US" dirty="0" smtClean="0"/>
              <a:t>{ES(S,</a:t>
            </a:r>
            <a:r>
              <a:rPr lang="en-US" dirty="0" smtClean="0">
                <a:sym typeface="Symbol"/>
              </a:rPr>
              <a:t></a:t>
            </a:r>
            <a:r>
              <a:rPr lang="en-US" baseline="-25000" dirty="0" smtClean="0">
                <a:sym typeface="Symbol"/>
              </a:rPr>
              <a:t>1</a:t>
            </a:r>
            <a:r>
              <a:rPr lang="en-US" dirty="0" smtClean="0">
                <a:sym typeface="Symbol"/>
              </a:rPr>
              <a:t>)}</a:t>
            </a:r>
          </a:p>
        </p:txBody>
      </p:sp>
      <p:sp>
        <p:nvSpPr>
          <p:cNvPr id="61" name="TextBox 60"/>
          <p:cNvSpPr txBox="1"/>
          <p:nvPr/>
        </p:nvSpPr>
        <p:spPr>
          <a:xfrm>
            <a:off x="6934200" y="5276088"/>
            <a:ext cx="1828800" cy="369332"/>
          </a:xfrm>
          <a:prstGeom prst="rect">
            <a:avLst/>
          </a:prstGeom>
          <a:noFill/>
        </p:spPr>
        <p:txBody>
          <a:bodyPr wrap="square" rtlCol="0">
            <a:spAutoFit/>
          </a:bodyPr>
          <a:lstStyle/>
          <a:p>
            <a:r>
              <a:rPr lang="en-US" dirty="0" smtClean="0"/>
              <a:t>{ES(S,</a:t>
            </a:r>
            <a:r>
              <a:rPr lang="en-US" dirty="0" smtClean="0">
                <a:sym typeface="Symbol"/>
              </a:rPr>
              <a:t></a:t>
            </a:r>
            <a:r>
              <a:rPr lang="en-US" baseline="-25000" dirty="0" smtClean="0">
                <a:sym typeface="Symbol"/>
              </a:rPr>
              <a:t>2</a:t>
            </a:r>
            <a:r>
              <a:rPr lang="en-US" dirty="0" smtClean="0">
                <a:sym typeface="Symbol"/>
              </a:rPr>
              <a:t>)}</a:t>
            </a:r>
          </a:p>
        </p:txBody>
      </p:sp>
      <p:sp>
        <p:nvSpPr>
          <p:cNvPr id="62" name="TextBox 61"/>
          <p:cNvSpPr txBox="1"/>
          <p:nvPr/>
        </p:nvSpPr>
        <p:spPr>
          <a:xfrm>
            <a:off x="6934200" y="5791200"/>
            <a:ext cx="1828800" cy="369332"/>
          </a:xfrm>
          <a:prstGeom prst="rect">
            <a:avLst/>
          </a:prstGeom>
          <a:noFill/>
        </p:spPr>
        <p:txBody>
          <a:bodyPr wrap="square" rtlCol="0">
            <a:spAutoFit/>
          </a:bodyPr>
          <a:lstStyle/>
          <a:p>
            <a:r>
              <a:rPr lang="en-US" dirty="0" smtClean="0"/>
              <a:t>{ES(S,</a:t>
            </a:r>
            <a:r>
              <a:rPr lang="en-US" dirty="0" smtClean="0">
                <a:sym typeface="Symbol"/>
              </a:rPr>
              <a:t></a:t>
            </a:r>
            <a:r>
              <a:rPr lang="en-US" baseline="-25000" dirty="0" smtClean="0">
                <a:sym typeface="Symbol"/>
              </a:rPr>
              <a:t>4</a:t>
            </a:r>
            <a:r>
              <a:rPr lang="en-US" dirty="0" smtClean="0">
                <a:sym typeface="Symbol"/>
              </a:rPr>
              <a:t>)}</a:t>
            </a:r>
          </a:p>
        </p:txBody>
      </p:sp>
      <p:sp>
        <p:nvSpPr>
          <p:cNvPr id="63" name="TextBox 62"/>
          <p:cNvSpPr txBox="1"/>
          <p:nvPr/>
        </p:nvSpPr>
        <p:spPr>
          <a:xfrm>
            <a:off x="6934200" y="5522976"/>
            <a:ext cx="1828800" cy="369332"/>
          </a:xfrm>
          <a:prstGeom prst="rect">
            <a:avLst/>
          </a:prstGeom>
          <a:noFill/>
        </p:spPr>
        <p:txBody>
          <a:bodyPr wrap="square" rtlCol="0">
            <a:spAutoFit/>
          </a:bodyPr>
          <a:lstStyle/>
          <a:p>
            <a:r>
              <a:rPr lang="en-US" dirty="0" smtClean="0"/>
              <a:t>{ES(S,</a:t>
            </a:r>
            <a:r>
              <a:rPr lang="en-US" dirty="0" smtClean="0">
                <a:sym typeface="Symbol"/>
              </a:rPr>
              <a:t></a:t>
            </a:r>
            <a:r>
              <a:rPr lang="en-US" baseline="-25000" dirty="0" smtClean="0">
                <a:sym typeface="Symbol"/>
              </a:rPr>
              <a:t>3</a:t>
            </a:r>
            <a:r>
              <a:rPr lang="en-US" dirty="0" smtClean="0">
                <a:sym typeface="Symbol"/>
              </a:rPr>
              <a:t>)}</a:t>
            </a:r>
          </a:p>
        </p:txBody>
      </p:sp>
      <p:grpSp>
        <p:nvGrpSpPr>
          <p:cNvPr id="38" name="Group 37"/>
          <p:cNvGrpSpPr/>
          <p:nvPr/>
        </p:nvGrpSpPr>
        <p:grpSpPr>
          <a:xfrm>
            <a:off x="609600" y="762000"/>
            <a:ext cx="8382000" cy="2516326"/>
            <a:chOff x="609600" y="762000"/>
            <a:chExt cx="8382000" cy="2516326"/>
          </a:xfrm>
        </p:grpSpPr>
        <p:sp>
          <p:nvSpPr>
            <p:cNvPr id="35" name="TextBox 34"/>
            <p:cNvSpPr txBox="1"/>
            <p:nvPr/>
          </p:nvSpPr>
          <p:spPr>
            <a:xfrm>
              <a:off x="6629400" y="1524000"/>
              <a:ext cx="2362200" cy="1754326"/>
            </a:xfrm>
            <a:prstGeom prst="rect">
              <a:avLst/>
            </a:prstGeom>
            <a:noFill/>
          </p:spPr>
          <p:txBody>
            <a:bodyPr wrap="square" rtlCol="0">
              <a:spAutoFit/>
            </a:bodyPr>
            <a:lstStyle/>
            <a:p>
              <a:r>
                <a:rPr lang="en-US" dirty="0" smtClean="0"/>
                <a:t>compute the differential expression value for each gene (DE(g)), and then the ES(S) values for all the gene sets </a:t>
              </a:r>
              <a:endParaRPr lang="en-US" dirty="0"/>
            </a:p>
          </p:txBody>
        </p:sp>
        <p:pic>
          <p:nvPicPr>
            <p:cNvPr id="67588" name="Picture 4"/>
            <p:cNvPicPr>
              <a:picLocks noChangeAspect="1" noChangeArrowheads="1"/>
            </p:cNvPicPr>
            <p:nvPr/>
          </p:nvPicPr>
          <p:blipFill>
            <a:blip r:embed="rId4"/>
            <a:srcRect l="9695" t="46674" r="10916" b="10083"/>
            <a:stretch>
              <a:fillRect/>
            </a:stretch>
          </p:blipFill>
          <p:spPr bwMode="auto">
            <a:xfrm>
              <a:off x="685800" y="1295400"/>
              <a:ext cx="4953000" cy="1981200"/>
            </a:xfrm>
            <a:prstGeom prst="rect">
              <a:avLst/>
            </a:prstGeom>
            <a:noFill/>
            <a:ln w="9525">
              <a:noFill/>
              <a:miter lim="800000"/>
              <a:headEnd/>
              <a:tailEnd/>
            </a:ln>
            <a:effectLst/>
          </p:spPr>
        </p:pic>
        <p:sp>
          <p:nvSpPr>
            <p:cNvPr id="31" name="Rectangle 30"/>
            <p:cNvSpPr/>
            <p:nvPr/>
          </p:nvSpPr>
          <p:spPr>
            <a:xfrm>
              <a:off x="685800" y="1295400"/>
              <a:ext cx="4953000" cy="198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09600" y="762000"/>
              <a:ext cx="6553200" cy="369332"/>
            </a:xfrm>
            <a:prstGeom prst="rect">
              <a:avLst/>
            </a:prstGeom>
            <a:noFill/>
          </p:spPr>
          <p:txBody>
            <a:bodyPr wrap="square" rtlCol="0">
              <a:spAutoFit/>
            </a:bodyPr>
            <a:lstStyle/>
            <a:p>
              <a:r>
                <a:rPr lang="en-US" dirty="0" smtClean="0"/>
                <a:t>gene expression matrix, sample labels indicate phenotype group  </a:t>
              </a:r>
              <a:endParaRPr lang="en-US" dirty="0"/>
            </a:p>
          </p:txBody>
        </p:sp>
        <p:cxnSp>
          <p:nvCxnSpPr>
            <p:cNvPr id="34" name="Straight Arrow Connector 33"/>
            <p:cNvCxnSpPr/>
            <p:nvPr/>
          </p:nvCxnSpPr>
          <p:spPr>
            <a:xfrm>
              <a:off x="5867400" y="2209800"/>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7" name="Rectangle 36"/>
            <p:cNvSpPr/>
            <p:nvPr/>
          </p:nvSpPr>
          <p:spPr>
            <a:xfrm>
              <a:off x="6629400" y="1524000"/>
              <a:ext cx="2362200" cy="175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32" idx="2"/>
            </p:cNvCxnSpPr>
            <p:nvPr/>
          </p:nvCxnSpPr>
          <p:spPr>
            <a:xfrm rot="16200000" flipH="1">
              <a:off x="4413766" y="603766"/>
              <a:ext cx="240268" cy="1295400"/>
            </a:xfrm>
            <a:prstGeom prst="straightConnector1">
              <a:avLst/>
            </a:prstGeom>
            <a:ln w="412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3505200" y="1066800"/>
              <a:ext cx="304800" cy="304800"/>
            </a:xfrm>
            <a:prstGeom prst="straightConnector1">
              <a:avLst/>
            </a:prstGeom>
            <a:ln w="412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0800000" flipV="1">
              <a:off x="1981200" y="1066800"/>
              <a:ext cx="1676400" cy="304800"/>
            </a:xfrm>
            <a:prstGeom prst="straightConnector1">
              <a:avLst/>
            </a:prstGeom>
            <a:ln w="412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blinds(horizontal)">
                                      <p:cBhvr>
                                        <p:cTn id="15" dur="500"/>
                                        <p:tgtEl>
                                          <p:spTgt spid="5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blinds(horizontal)">
                                      <p:cBhvr>
                                        <p:cTn id="20" dur="500"/>
                                        <p:tgtEl>
                                          <p:spTgt spid="5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blinds(horizontal)">
                                      <p:cBhvr>
                                        <p:cTn id="23" dur="500"/>
                                        <p:tgtEl>
                                          <p:spTgt spid="50"/>
                                        </p:tgtEl>
                                      </p:cBhvr>
                                    </p:animEffect>
                                  </p:childTnLst>
                                </p:cTn>
                              </p:par>
                              <p:par>
                                <p:cTn id="24" presetID="3" presetClass="entr" presetSubtype="10" fill="hold" nodeType="withEffect">
                                  <p:stCondLst>
                                    <p:cond delay="0"/>
                                  </p:stCondLst>
                                  <p:childTnLst>
                                    <p:set>
                                      <p:cBhvr>
                                        <p:cTn id="25" dur="1" fill="hold">
                                          <p:stCondLst>
                                            <p:cond delay="0"/>
                                          </p:stCondLst>
                                        </p:cTn>
                                        <p:tgtEl>
                                          <p:spTgt spid="67591"/>
                                        </p:tgtEl>
                                        <p:attrNameLst>
                                          <p:attrName>style.visibility</p:attrName>
                                        </p:attrNameLst>
                                      </p:cBhvr>
                                      <p:to>
                                        <p:strVal val="visible"/>
                                      </p:to>
                                    </p:set>
                                    <p:animEffect transition="in" filter="blinds(horizontal)">
                                      <p:cBhvr>
                                        <p:cTn id="26" dur="500"/>
                                        <p:tgtEl>
                                          <p:spTgt spid="67591"/>
                                        </p:tgtEl>
                                      </p:cBhvr>
                                    </p:animEffect>
                                  </p:childTnLst>
                                </p:cTn>
                              </p:par>
                              <p:par>
                                <p:cTn id="27" presetID="3" presetClass="entr" presetSubtype="1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blinds(horizontal)">
                                      <p:cBhvr>
                                        <p:cTn id="29" dur="500"/>
                                        <p:tgtEl>
                                          <p:spTgt spid="56"/>
                                        </p:tgtEl>
                                      </p:cBhvr>
                                    </p:animEffect>
                                  </p:childTnLst>
                                </p:cTn>
                              </p:par>
                              <p:par>
                                <p:cTn id="30" presetID="3" presetClass="entr" presetSubtype="10" fill="hold" nodeType="with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blinds(horizontal)">
                                      <p:cBhvr>
                                        <p:cTn id="32" dur="500"/>
                                        <p:tgtEl>
                                          <p:spTgt spid="57"/>
                                        </p:tgtEl>
                                      </p:cBhvr>
                                    </p:animEffect>
                                  </p:childTnLst>
                                </p:cTn>
                              </p:par>
                              <p:par>
                                <p:cTn id="33" presetID="3" presetClass="entr" presetSubtype="1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blinds(horizontal)">
                                      <p:cBhvr>
                                        <p:cTn id="35" dur="500"/>
                                        <p:tgtEl>
                                          <p:spTgt spid="58"/>
                                        </p:tgtEl>
                                      </p:cBhvr>
                                    </p:animEffect>
                                  </p:childTnLst>
                                </p:cTn>
                              </p:par>
                              <p:par>
                                <p:cTn id="36" presetID="3" presetClass="entr" presetSubtype="10" fill="hold"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blinds(horizontal)">
                                      <p:cBhvr>
                                        <p:cTn id="38" dur="500"/>
                                        <p:tgtEl>
                                          <p:spTgt spid="5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blinds(horizontal)">
                                      <p:cBhvr>
                                        <p:cTn id="41" dur="500"/>
                                        <p:tgtEl>
                                          <p:spTgt spid="6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blinds(horizontal)">
                                      <p:cBhvr>
                                        <p:cTn id="44" dur="500"/>
                                        <p:tgtEl>
                                          <p:spTgt spid="6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blinds(horizontal)">
                                      <p:cBhvr>
                                        <p:cTn id="47" dur="500"/>
                                        <p:tgtEl>
                                          <p:spTgt spid="61"/>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62"/>
                                        </p:tgtEl>
                                        <p:attrNameLst>
                                          <p:attrName>style.visibility</p:attrName>
                                        </p:attrNameLst>
                                      </p:cBhvr>
                                      <p:to>
                                        <p:strVal val="visible"/>
                                      </p:to>
                                    </p:set>
                                    <p:animEffect transition="in" filter="blinds(horizontal)">
                                      <p:cBhvr>
                                        <p:cTn id="5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5" grpId="0"/>
      <p:bldP spid="60" grpId="0"/>
      <p:bldP spid="61" grpId="0"/>
      <p:bldP spid="62" grpId="0"/>
      <p:bldP spid="6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838200" y="304800"/>
            <a:ext cx="2971800" cy="381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1748" name="Rectangle 6"/>
          <p:cNvSpPr>
            <a:spLocks noChangeArrowheads="1"/>
          </p:cNvSpPr>
          <p:nvPr/>
        </p:nvSpPr>
        <p:spPr bwMode="auto">
          <a:xfrm>
            <a:off x="762000" y="457200"/>
            <a:ext cx="685800" cy="2286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1749" name="Rectangle 7"/>
          <p:cNvSpPr>
            <a:spLocks noChangeArrowheads="1"/>
          </p:cNvSpPr>
          <p:nvPr/>
        </p:nvSpPr>
        <p:spPr bwMode="auto">
          <a:xfrm>
            <a:off x="1143000" y="228600"/>
            <a:ext cx="2971800" cy="2286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1750" name="Rectangle 8"/>
          <p:cNvSpPr>
            <a:spLocks noChangeArrowheads="1"/>
          </p:cNvSpPr>
          <p:nvPr/>
        </p:nvSpPr>
        <p:spPr bwMode="auto">
          <a:xfrm>
            <a:off x="762000" y="533400"/>
            <a:ext cx="381000" cy="381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1751" name="Rectangle 9"/>
          <p:cNvSpPr>
            <a:spLocks noChangeArrowheads="1"/>
          </p:cNvSpPr>
          <p:nvPr/>
        </p:nvSpPr>
        <p:spPr bwMode="auto">
          <a:xfrm>
            <a:off x="914400" y="228600"/>
            <a:ext cx="685800" cy="2286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1752" name="Oval 10"/>
          <p:cNvSpPr>
            <a:spLocks noChangeArrowheads="1"/>
          </p:cNvSpPr>
          <p:nvPr/>
        </p:nvSpPr>
        <p:spPr bwMode="auto">
          <a:xfrm rot="1542598">
            <a:off x="749300" y="246063"/>
            <a:ext cx="533400" cy="381000"/>
          </a:xfrm>
          <a:prstGeom prst="ellipse">
            <a:avLst/>
          </a:prstGeom>
          <a:solidFill>
            <a:schemeClr val="bg1"/>
          </a:solidFill>
          <a:ln w="9525">
            <a:solidFill>
              <a:schemeClr val="bg1"/>
            </a:solidFill>
            <a:round/>
            <a:headEnd/>
            <a:tailEnd/>
          </a:ln>
        </p:spPr>
        <p:txBody>
          <a:bodyPr wrap="none" anchor="ctr"/>
          <a:lstStyle/>
          <a:p>
            <a:endParaRPr lang="en-US"/>
          </a:p>
        </p:txBody>
      </p:sp>
      <p:sp>
        <p:nvSpPr>
          <p:cNvPr id="13" name="Title 12"/>
          <p:cNvSpPr>
            <a:spLocks noGrp="1"/>
          </p:cNvSpPr>
          <p:nvPr>
            <p:ph type="title"/>
          </p:nvPr>
        </p:nvSpPr>
        <p:spPr>
          <a:xfrm>
            <a:off x="457200" y="274638"/>
            <a:ext cx="8229600" cy="563562"/>
          </a:xfrm>
        </p:spPr>
        <p:txBody>
          <a:bodyPr>
            <a:normAutofit/>
          </a:bodyPr>
          <a:lstStyle/>
          <a:p>
            <a:r>
              <a:rPr lang="en-US" sz="2400" dirty="0" smtClean="0">
                <a:solidFill>
                  <a:srgbClr val="0000FF"/>
                </a:solidFill>
              </a:rPr>
              <a:t>Testing the Significance of ES</a:t>
            </a:r>
            <a:endParaRPr lang="en-US" sz="2400" dirty="0">
              <a:solidFill>
                <a:srgbClr val="0000FF"/>
              </a:solidFill>
            </a:endParaRPr>
          </a:p>
        </p:txBody>
      </p:sp>
      <p:sp>
        <p:nvSpPr>
          <p:cNvPr id="15" name="TextBox 14"/>
          <p:cNvSpPr txBox="1"/>
          <p:nvPr/>
        </p:nvSpPr>
        <p:spPr>
          <a:xfrm>
            <a:off x="533400" y="1182469"/>
            <a:ext cx="8382000" cy="646331"/>
          </a:xfrm>
          <a:prstGeom prst="rect">
            <a:avLst/>
          </a:prstGeom>
          <a:noFill/>
        </p:spPr>
        <p:txBody>
          <a:bodyPr wrap="square" rtlCol="0">
            <a:spAutoFit/>
          </a:bodyPr>
          <a:lstStyle/>
          <a:p>
            <a:pPr algn="ctr"/>
            <a:r>
              <a:rPr lang="en-US" dirty="0" smtClean="0"/>
              <a:t>Significance of the observed ES(S) is compared with the set of empirical null distribution scores ES(S,</a:t>
            </a:r>
            <a:r>
              <a:rPr lang="en-US" dirty="0" smtClean="0">
                <a:sym typeface="Symbol"/>
              </a:rPr>
              <a:t></a:t>
            </a:r>
            <a:r>
              <a:rPr lang="en-US" dirty="0" smtClean="0"/>
              <a:t>)  computed with the </a:t>
            </a:r>
            <a:r>
              <a:rPr lang="en-US" i="1" dirty="0" smtClean="0">
                <a:solidFill>
                  <a:srgbClr val="FF0000"/>
                </a:solidFill>
              </a:rPr>
              <a:t>randomly assigned phenotypes or random gene sets</a:t>
            </a:r>
            <a:r>
              <a:rPr lang="en-US" dirty="0" smtClean="0"/>
              <a:t>.</a:t>
            </a:r>
          </a:p>
        </p:txBody>
      </p:sp>
      <p:graphicFrame>
        <p:nvGraphicFramePr>
          <p:cNvPr id="16" name="Table 15"/>
          <p:cNvGraphicFramePr>
            <a:graphicFrameLocks noGrp="1"/>
          </p:cNvGraphicFramePr>
          <p:nvPr/>
        </p:nvGraphicFramePr>
        <p:xfrm>
          <a:off x="685800" y="2373868"/>
          <a:ext cx="3048003" cy="726440"/>
        </p:xfrm>
        <a:graphic>
          <a:graphicData uri="http://schemas.openxmlformats.org/drawingml/2006/table">
            <a:tbl>
              <a:tblPr firstRow="1" bandRow="1">
                <a:tableStyleId>{5C22544A-7EE6-4342-B048-85BDC9FD1C3A}</a:tableStyleId>
              </a:tblPr>
              <a:tblGrid>
                <a:gridCol w="338667"/>
                <a:gridCol w="338667"/>
                <a:gridCol w="338667"/>
                <a:gridCol w="338667"/>
                <a:gridCol w="338667"/>
                <a:gridCol w="338667"/>
                <a:gridCol w="338667"/>
                <a:gridCol w="338667"/>
                <a:gridCol w="338667"/>
              </a:tblGrid>
              <a:tr h="360680">
                <a:tc>
                  <a:txBody>
                    <a:bodyPr/>
                    <a:lstStyle/>
                    <a:p>
                      <a:r>
                        <a:rPr lang="en-US" sz="1200" dirty="0" smtClean="0"/>
                        <a:t>G</a:t>
                      </a:r>
                      <a:endParaRPr lang="en-US" sz="1200" dirty="0"/>
                    </a:p>
                  </a:txBody>
                  <a:tcPr/>
                </a:tc>
                <a:tc>
                  <a:txBody>
                    <a:bodyPr/>
                    <a:lstStyle/>
                    <a:p>
                      <a:pPr algn="ctr"/>
                      <a:r>
                        <a:rPr lang="en-US" sz="1050" dirty="0" smtClean="0"/>
                        <a:t>T1</a:t>
                      </a:r>
                      <a:endParaRPr lang="en-US" sz="1050" dirty="0"/>
                    </a:p>
                  </a:txBody>
                  <a:tcPr/>
                </a:tc>
                <a:tc>
                  <a:txBody>
                    <a:bodyPr/>
                    <a:lstStyle/>
                    <a:p>
                      <a:pPr algn="ctr"/>
                      <a:r>
                        <a:rPr lang="en-US" sz="1050" dirty="0" smtClean="0"/>
                        <a:t>T2</a:t>
                      </a:r>
                      <a:endParaRPr lang="en-US" sz="1050" dirty="0"/>
                    </a:p>
                  </a:txBody>
                  <a:tcPr/>
                </a:tc>
                <a:tc>
                  <a:txBody>
                    <a:bodyPr/>
                    <a:lstStyle/>
                    <a:p>
                      <a:pPr algn="ctr"/>
                      <a:r>
                        <a:rPr lang="en-US" sz="1050" dirty="0" smtClean="0"/>
                        <a:t>T3</a:t>
                      </a:r>
                      <a:endParaRPr lang="en-US" sz="1050" dirty="0"/>
                    </a:p>
                  </a:txBody>
                  <a:tcPr/>
                </a:tc>
                <a:tc>
                  <a:txBody>
                    <a:bodyPr/>
                    <a:lstStyle/>
                    <a:p>
                      <a:pPr algn="ctr"/>
                      <a:r>
                        <a:rPr lang="en-US" sz="1050" dirty="0" smtClean="0"/>
                        <a:t>T4</a:t>
                      </a:r>
                      <a:endParaRPr lang="en-US" sz="1050" dirty="0"/>
                    </a:p>
                  </a:txBody>
                  <a:tcPr/>
                </a:tc>
                <a:tc>
                  <a:txBody>
                    <a:bodyPr/>
                    <a:lstStyle/>
                    <a:p>
                      <a:pPr algn="ctr"/>
                      <a:r>
                        <a:rPr lang="en-US" sz="1050" dirty="0" smtClean="0"/>
                        <a:t>N1</a:t>
                      </a:r>
                      <a:endParaRPr lang="en-US" sz="1050" dirty="0"/>
                    </a:p>
                  </a:txBody>
                  <a:tcPr/>
                </a:tc>
                <a:tc>
                  <a:txBody>
                    <a:bodyPr/>
                    <a:lstStyle/>
                    <a:p>
                      <a:pPr algn="ctr"/>
                      <a:r>
                        <a:rPr lang="en-US" sz="1050" dirty="0" smtClean="0"/>
                        <a:t>N2</a:t>
                      </a:r>
                      <a:endParaRPr lang="en-US" sz="1050" dirty="0"/>
                    </a:p>
                  </a:txBody>
                  <a:tcPr/>
                </a:tc>
                <a:tc>
                  <a:txBody>
                    <a:bodyPr/>
                    <a:lstStyle/>
                    <a:p>
                      <a:pPr algn="ctr"/>
                      <a:r>
                        <a:rPr lang="en-US" sz="1050" dirty="0" smtClean="0"/>
                        <a:t>N3</a:t>
                      </a:r>
                      <a:endParaRPr lang="en-US" sz="1050" dirty="0"/>
                    </a:p>
                  </a:txBody>
                  <a:tcPr/>
                </a:tc>
                <a:tc>
                  <a:txBody>
                    <a:bodyPr/>
                    <a:lstStyle/>
                    <a:p>
                      <a:pPr algn="ctr"/>
                      <a:r>
                        <a:rPr lang="en-US" sz="1050" dirty="0" smtClean="0"/>
                        <a:t>N4</a:t>
                      </a:r>
                      <a:endParaRPr lang="en-US" sz="1050" dirty="0"/>
                    </a:p>
                  </a:txBody>
                  <a:tcPr/>
                </a:tc>
              </a:tr>
              <a:tr h="36068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9" name="Straight Arrow Connector 18"/>
          <p:cNvCxnSpPr/>
          <p:nvPr/>
        </p:nvCxnSpPr>
        <p:spPr>
          <a:xfrm>
            <a:off x="1600200" y="2831068"/>
            <a:ext cx="0" cy="52173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a:off x="2209800" y="2831068"/>
            <a:ext cx="0" cy="52173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p:nvPr/>
        </p:nvCxnSpPr>
        <p:spPr>
          <a:xfrm>
            <a:off x="2819400" y="2831068"/>
            <a:ext cx="0" cy="52173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p:nvPr/>
        </p:nvCxnSpPr>
        <p:spPr>
          <a:xfrm>
            <a:off x="3429000" y="2831068"/>
            <a:ext cx="0" cy="52173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6" name="TextBox 25"/>
          <p:cNvSpPr txBox="1"/>
          <p:nvPr/>
        </p:nvSpPr>
        <p:spPr>
          <a:xfrm>
            <a:off x="2362200" y="4876800"/>
            <a:ext cx="805029" cy="646331"/>
          </a:xfrm>
          <a:prstGeom prst="rect">
            <a:avLst/>
          </a:prstGeom>
          <a:noFill/>
        </p:spPr>
        <p:txBody>
          <a:bodyPr wrap="none" rtlCol="0">
            <a:spAutoFit/>
          </a:bodyPr>
          <a:lstStyle/>
          <a:p>
            <a:pPr algn="ctr"/>
            <a:r>
              <a:rPr lang="en-US" dirty="0" smtClean="0"/>
              <a:t>:</a:t>
            </a:r>
          </a:p>
          <a:p>
            <a:r>
              <a:rPr lang="en-US" dirty="0" smtClean="0"/>
              <a:t>1000 x</a:t>
            </a:r>
            <a:endParaRPr lang="en-US" dirty="0"/>
          </a:p>
        </p:txBody>
      </p:sp>
      <p:sp>
        <p:nvSpPr>
          <p:cNvPr id="27" name="TextBox 26"/>
          <p:cNvSpPr txBox="1"/>
          <p:nvPr/>
        </p:nvSpPr>
        <p:spPr>
          <a:xfrm>
            <a:off x="5562600" y="2514600"/>
            <a:ext cx="3260123" cy="369332"/>
          </a:xfrm>
          <a:prstGeom prst="rect">
            <a:avLst/>
          </a:prstGeom>
          <a:noFill/>
        </p:spPr>
        <p:txBody>
          <a:bodyPr wrap="none" rtlCol="0">
            <a:spAutoFit/>
          </a:bodyPr>
          <a:lstStyle/>
          <a:p>
            <a:r>
              <a:rPr lang="en-US" dirty="0" smtClean="0"/>
              <a:t>Histogram of 1000 ES(S,</a:t>
            </a:r>
            <a:r>
              <a:rPr lang="en-US" dirty="0" smtClean="0">
                <a:sym typeface="Symbol"/>
              </a:rPr>
              <a:t></a:t>
            </a:r>
            <a:r>
              <a:rPr lang="en-US" dirty="0" smtClean="0"/>
              <a:t>) Scores</a:t>
            </a:r>
            <a:endParaRPr lang="en-US" dirty="0"/>
          </a:p>
        </p:txBody>
      </p:sp>
      <p:pic>
        <p:nvPicPr>
          <p:cNvPr id="6146" name="Picture 2" descr="https://encrypted-tbn2.gstatic.com/images?q=tbn:ANd9GcT-uQ0pmnlHgdBwAjGXf9FRhXM3p75gLXd27RXMyZidhBoCVV8C"/>
          <p:cNvPicPr>
            <a:picLocks noChangeAspect="1" noChangeArrowheads="1"/>
          </p:cNvPicPr>
          <p:nvPr/>
        </p:nvPicPr>
        <p:blipFill>
          <a:blip r:embed="rId3" cstate="print"/>
          <a:srcRect l="4109" t="2105" r="2114" b="14146"/>
          <a:stretch>
            <a:fillRect/>
          </a:stretch>
        </p:blipFill>
        <p:spPr bwMode="auto">
          <a:xfrm>
            <a:off x="5867400" y="3200400"/>
            <a:ext cx="2493196" cy="1635303"/>
          </a:xfrm>
          <a:prstGeom prst="rect">
            <a:avLst/>
          </a:prstGeom>
          <a:noFill/>
        </p:spPr>
      </p:pic>
      <p:sp>
        <p:nvSpPr>
          <p:cNvPr id="28" name="TextBox 27"/>
          <p:cNvSpPr txBox="1"/>
          <p:nvPr/>
        </p:nvSpPr>
        <p:spPr>
          <a:xfrm>
            <a:off x="4267200" y="3200400"/>
            <a:ext cx="910186" cy="462499"/>
          </a:xfrm>
          <a:prstGeom prst="rect">
            <a:avLst/>
          </a:prstGeom>
          <a:noFill/>
        </p:spPr>
        <p:txBody>
          <a:bodyPr wrap="none" rtlCol="0">
            <a:spAutoFit/>
          </a:bodyPr>
          <a:lstStyle/>
          <a:p>
            <a:pPr>
              <a:lnSpc>
                <a:spcPct val="150000"/>
              </a:lnSpc>
            </a:pPr>
            <a:r>
              <a:rPr lang="en-US" dirty="0" smtClean="0"/>
              <a:t>ES(S,</a:t>
            </a:r>
            <a:r>
              <a:rPr lang="en-US" dirty="0" smtClean="0">
                <a:sym typeface="Symbol"/>
              </a:rPr>
              <a:t></a:t>
            </a:r>
            <a:r>
              <a:rPr lang="en-US" baseline="-25000" dirty="0" smtClean="0">
                <a:sym typeface="Symbol"/>
              </a:rPr>
              <a:t>1</a:t>
            </a:r>
            <a:r>
              <a:rPr lang="en-US" dirty="0" smtClean="0">
                <a:sym typeface="Symbol"/>
              </a:rPr>
              <a:t>)</a:t>
            </a:r>
            <a:endParaRPr lang="en-US" dirty="0" smtClean="0"/>
          </a:p>
        </p:txBody>
      </p:sp>
      <p:graphicFrame>
        <p:nvGraphicFramePr>
          <p:cNvPr id="33" name="Table 32"/>
          <p:cNvGraphicFramePr>
            <a:graphicFrameLocks noGrp="1"/>
          </p:cNvGraphicFramePr>
          <p:nvPr/>
        </p:nvGraphicFramePr>
        <p:xfrm>
          <a:off x="838200" y="3388360"/>
          <a:ext cx="3048003" cy="726440"/>
        </p:xfrm>
        <a:graphic>
          <a:graphicData uri="http://schemas.openxmlformats.org/drawingml/2006/table">
            <a:tbl>
              <a:tblPr firstRow="1" bandRow="1">
                <a:tableStyleId>{5C22544A-7EE6-4342-B048-85BDC9FD1C3A}</a:tableStyleId>
              </a:tblPr>
              <a:tblGrid>
                <a:gridCol w="338667"/>
                <a:gridCol w="338667"/>
                <a:gridCol w="338667"/>
                <a:gridCol w="338667"/>
                <a:gridCol w="338667"/>
                <a:gridCol w="338667"/>
                <a:gridCol w="338667"/>
                <a:gridCol w="338667"/>
                <a:gridCol w="338667"/>
              </a:tblGrid>
              <a:tr h="360680">
                <a:tc>
                  <a:txBody>
                    <a:bodyPr/>
                    <a:lstStyle/>
                    <a:p>
                      <a:r>
                        <a:rPr lang="en-US" sz="1200" dirty="0" smtClean="0"/>
                        <a:t>G</a:t>
                      </a:r>
                      <a:endParaRPr lang="en-US" sz="1200" dirty="0"/>
                    </a:p>
                  </a:txBody>
                  <a:tcPr/>
                </a:tc>
                <a:tc>
                  <a:txBody>
                    <a:bodyPr/>
                    <a:lstStyle/>
                    <a:p>
                      <a:pPr algn="ctr"/>
                      <a:r>
                        <a:rPr lang="en-US" sz="1050" dirty="0" smtClean="0"/>
                        <a:t>T4</a:t>
                      </a:r>
                      <a:endParaRPr lang="en-US" sz="1050" dirty="0"/>
                    </a:p>
                  </a:txBody>
                  <a:tcPr/>
                </a:tc>
                <a:tc>
                  <a:txBody>
                    <a:bodyPr/>
                    <a:lstStyle/>
                    <a:p>
                      <a:pPr algn="ctr"/>
                      <a:r>
                        <a:rPr lang="en-US" sz="1050" dirty="0" smtClean="0"/>
                        <a:t>N3</a:t>
                      </a:r>
                      <a:endParaRPr lang="en-US" sz="1050" dirty="0"/>
                    </a:p>
                  </a:txBody>
                  <a:tcPr/>
                </a:tc>
                <a:tc>
                  <a:txBody>
                    <a:bodyPr/>
                    <a:lstStyle/>
                    <a:p>
                      <a:pPr algn="ctr"/>
                      <a:r>
                        <a:rPr lang="en-US" sz="1050" dirty="0" smtClean="0"/>
                        <a:t>N4</a:t>
                      </a:r>
                      <a:endParaRPr lang="en-US" sz="1050" dirty="0"/>
                    </a:p>
                  </a:txBody>
                  <a:tcPr/>
                </a:tc>
                <a:tc>
                  <a:txBody>
                    <a:bodyPr/>
                    <a:lstStyle/>
                    <a:p>
                      <a:pPr algn="ctr"/>
                      <a:r>
                        <a:rPr lang="en-US" sz="1050" dirty="0" smtClean="0"/>
                        <a:t>T3</a:t>
                      </a:r>
                      <a:endParaRPr lang="en-US" sz="1050" dirty="0"/>
                    </a:p>
                  </a:txBody>
                  <a:tcPr/>
                </a:tc>
                <a:tc>
                  <a:txBody>
                    <a:bodyPr/>
                    <a:lstStyle/>
                    <a:p>
                      <a:pPr algn="ctr"/>
                      <a:r>
                        <a:rPr lang="en-US" sz="1050" dirty="0" smtClean="0"/>
                        <a:t>T1</a:t>
                      </a:r>
                      <a:endParaRPr lang="en-US" sz="1050" dirty="0"/>
                    </a:p>
                  </a:txBody>
                  <a:tcPr/>
                </a:tc>
                <a:tc>
                  <a:txBody>
                    <a:bodyPr/>
                    <a:lstStyle/>
                    <a:p>
                      <a:pPr algn="ctr"/>
                      <a:r>
                        <a:rPr lang="en-US" sz="1050" dirty="0" smtClean="0"/>
                        <a:t>T2</a:t>
                      </a:r>
                      <a:endParaRPr lang="en-US" sz="1050" dirty="0"/>
                    </a:p>
                  </a:txBody>
                  <a:tcPr/>
                </a:tc>
                <a:tc>
                  <a:txBody>
                    <a:bodyPr/>
                    <a:lstStyle/>
                    <a:p>
                      <a:pPr algn="ctr"/>
                      <a:r>
                        <a:rPr lang="en-US" sz="1050" dirty="0" smtClean="0"/>
                        <a:t>N1</a:t>
                      </a:r>
                      <a:endParaRPr lang="en-US" sz="1050" dirty="0"/>
                    </a:p>
                  </a:txBody>
                  <a:tcPr/>
                </a:tc>
                <a:tc>
                  <a:txBody>
                    <a:bodyPr/>
                    <a:lstStyle/>
                    <a:p>
                      <a:pPr algn="ctr"/>
                      <a:r>
                        <a:rPr lang="en-US" sz="1050" dirty="0" smtClean="0"/>
                        <a:t>N2</a:t>
                      </a:r>
                      <a:endParaRPr lang="en-US" sz="1050" dirty="0"/>
                    </a:p>
                  </a:txBody>
                  <a:tcPr/>
                </a:tc>
              </a:tr>
              <a:tr h="36068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34" name="Table 33"/>
          <p:cNvGraphicFramePr>
            <a:graphicFrameLocks noGrp="1"/>
          </p:cNvGraphicFramePr>
          <p:nvPr/>
        </p:nvGraphicFramePr>
        <p:xfrm>
          <a:off x="990600" y="3616960"/>
          <a:ext cx="3048003" cy="726440"/>
        </p:xfrm>
        <a:graphic>
          <a:graphicData uri="http://schemas.openxmlformats.org/drawingml/2006/table">
            <a:tbl>
              <a:tblPr firstRow="1" bandRow="1">
                <a:tableStyleId>{5C22544A-7EE6-4342-B048-85BDC9FD1C3A}</a:tableStyleId>
              </a:tblPr>
              <a:tblGrid>
                <a:gridCol w="338667"/>
                <a:gridCol w="338667"/>
                <a:gridCol w="338667"/>
                <a:gridCol w="338667"/>
                <a:gridCol w="338667"/>
                <a:gridCol w="338667"/>
                <a:gridCol w="338667"/>
                <a:gridCol w="338667"/>
                <a:gridCol w="338667"/>
              </a:tblGrid>
              <a:tr h="360680">
                <a:tc>
                  <a:txBody>
                    <a:bodyPr/>
                    <a:lstStyle/>
                    <a:p>
                      <a:r>
                        <a:rPr lang="en-US" sz="1200" dirty="0" smtClean="0"/>
                        <a:t>G</a:t>
                      </a:r>
                      <a:endParaRPr lang="en-US" sz="1200" dirty="0"/>
                    </a:p>
                  </a:txBody>
                  <a:tcPr/>
                </a:tc>
                <a:tc>
                  <a:txBody>
                    <a:bodyPr/>
                    <a:lstStyle/>
                    <a:p>
                      <a:pPr algn="ctr"/>
                      <a:r>
                        <a:rPr lang="en-US" sz="1050" dirty="0" smtClean="0"/>
                        <a:t>T3</a:t>
                      </a:r>
                      <a:endParaRPr lang="en-US" sz="1050" dirty="0"/>
                    </a:p>
                  </a:txBody>
                  <a:tcPr/>
                </a:tc>
                <a:tc>
                  <a:txBody>
                    <a:bodyPr/>
                    <a:lstStyle/>
                    <a:p>
                      <a:pPr algn="ctr"/>
                      <a:r>
                        <a:rPr lang="en-US" sz="1050" dirty="0" smtClean="0"/>
                        <a:t>N2</a:t>
                      </a:r>
                      <a:endParaRPr lang="en-US" sz="1050" dirty="0"/>
                    </a:p>
                  </a:txBody>
                  <a:tcPr/>
                </a:tc>
                <a:tc>
                  <a:txBody>
                    <a:bodyPr/>
                    <a:lstStyle/>
                    <a:p>
                      <a:pPr algn="ctr"/>
                      <a:r>
                        <a:rPr lang="en-US" sz="1050" dirty="0" smtClean="0"/>
                        <a:t>T1</a:t>
                      </a:r>
                      <a:endParaRPr lang="en-US" sz="1050" dirty="0"/>
                    </a:p>
                  </a:txBody>
                  <a:tcPr/>
                </a:tc>
                <a:tc>
                  <a:txBody>
                    <a:bodyPr/>
                    <a:lstStyle/>
                    <a:p>
                      <a:pPr algn="ctr"/>
                      <a:r>
                        <a:rPr lang="en-US" sz="1050" dirty="0" smtClean="0"/>
                        <a:t>N3</a:t>
                      </a:r>
                      <a:endParaRPr lang="en-US" sz="1050" dirty="0"/>
                    </a:p>
                  </a:txBody>
                  <a:tcPr/>
                </a:tc>
                <a:tc>
                  <a:txBody>
                    <a:bodyPr/>
                    <a:lstStyle/>
                    <a:p>
                      <a:pPr algn="ctr"/>
                      <a:r>
                        <a:rPr lang="en-US" sz="1050" dirty="0" smtClean="0"/>
                        <a:t>T4</a:t>
                      </a:r>
                      <a:endParaRPr lang="en-US" sz="1050" dirty="0"/>
                    </a:p>
                  </a:txBody>
                  <a:tcPr/>
                </a:tc>
                <a:tc>
                  <a:txBody>
                    <a:bodyPr/>
                    <a:lstStyle/>
                    <a:p>
                      <a:pPr algn="ctr"/>
                      <a:r>
                        <a:rPr lang="en-US" sz="1050" dirty="0" smtClean="0"/>
                        <a:t>N4</a:t>
                      </a:r>
                      <a:endParaRPr lang="en-US" sz="1050" dirty="0"/>
                    </a:p>
                  </a:txBody>
                  <a:tcPr/>
                </a:tc>
                <a:tc>
                  <a:txBody>
                    <a:bodyPr/>
                    <a:lstStyle/>
                    <a:p>
                      <a:pPr algn="ctr"/>
                      <a:r>
                        <a:rPr lang="en-US" sz="1050" dirty="0" smtClean="0"/>
                        <a:t>T2</a:t>
                      </a:r>
                      <a:endParaRPr lang="en-US" sz="1050" dirty="0"/>
                    </a:p>
                  </a:txBody>
                  <a:tcPr/>
                </a:tc>
                <a:tc>
                  <a:txBody>
                    <a:bodyPr/>
                    <a:lstStyle/>
                    <a:p>
                      <a:pPr algn="ctr"/>
                      <a:r>
                        <a:rPr lang="en-US" sz="1050" dirty="0" smtClean="0"/>
                        <a:t>N1</a:t>
                      </a:r>
                      <a:endParaRPr lang="en-US" sz="1050" dirty="0"/>
                    </a:p>
                  </a:txBody>
                  <a:tcPr/>
                </a:tc>
              </a:tr>
              <a:tr h="36068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35" name="Table 34"/>
          <p:cNvGraphicFramePr>
            <a:graphicFrameLocks noGrp="1"/>
          </p:cNvGraphicFramePr>
          <p:nvPr/>
        </p:nvGraphicFramePr>
        <p:xfrm>
          <a:off x="1143000" y="3921760"/>
          <a:ext cx="3048003" cy="726440"/>
        </p:xfrm>
        <a:graphic>
          <a:graphicData uri="http://schemas.openxmlformats.org/drawingml/2006/table">
            <a:tbl>
              <a:tblPr firstRow="1" bandRow="1">
                <a:tableStyleId>{5C22544A-7EE6-4342-B048-85BDC9FD1C3A}</a:tableStyleId>
              </a:tblPr>
              <a:tblGrid>
                <a:gridCol w="338667"/>
                <a:gridCol w="338667"/>
                <a:gridCol w="338667"/>
                <a:gridCol w="338667"/>
                <a:gridCol w="338667"/>
                <a:gridCol w="338667"/>
                <a:gridCol w="338667"/>
                <a:gridCol w="338667"/>
                <a:gridCol w="338667"/>
              </a:tblGrid>
              <a:tr h="360680">
                <a:tc>
                  <a:txBody>
                    <a:bodyPr/>
                    <a:lstStyle/>
                    <a:p>
                      <a:r>
                        <a:rPr lang="en-US" sz="1200" dirty="0" smtClean="0"/>
                        <a:t>G</a:t>
                      </a:r>
                      <a:endParaRPr lang="en-US" sz="1200" dirty="0"/>
                    </a:p>
                  </a:txBody>
                  <a:tcPr/>
                </a:tc>
                <a:tc>
                  <a:txBody>
                    <a:bodyPr/>
                    <a:lstStyle/>
                    <a:p>
                      <a:pPr algn="ctr"/>
                      <a:r>
                        <a:rPr lang="en-US" sz="1050" dirty="0" smtClean="0"/>
                        <a:t>N4</a:t>
                      </a:r>
                      <a:endParaRPr lang="en-US" sz="1050" dirty="0"/>
                    </a:p>
                  </a:txBody>
                  <a:tcPr/>
                </a:tc>
                <a:tc>
                  <a:txBody>
                    <a:bodyPr/>
                    <a:lstStyle/>
                    <a:p>
                      <a:pPr algn="ctr"/>
                      <a:r>
                        <a:rPr lang="en-US" sz="1050" dirty="0" smtClean="0"/>
                        <a:t>T4</a:t>
                      </a:r>
                      <a:endParaRPr lang="en-US" sz="1050" dirty="0"/>
                    </a:p>
                  </a:txBody>
                  <a:tcPr/>
                </a:tc>
                <a:tc>
                  <a:txBody>
                    <a:bodyPr/>
                    <a:lstStyle/>
                    <a:p>
                      <a:pPr algn="ctr"/>
                      <a:r>
                        <a:rPr lang="en-US" sz="1050" dirty="0" smtClean="0"/>
                        <a:t>N1</a:t>
                      </a:r>
                      <a:endParaRPr lang="en-US" sz="1050" dirty="0"/>
                    </a:p>
                  </a:txBody>
                  <a:tcPr/>
                </a:tc>
                <a:tc>
                  <a:txBody>
                    <a:bodyPr/>
                    <a:lstStyle/>
                    <a:p>
                      <a:pPr algn="ctr"/>
                      <a:r>
                        <a:rPr lang="en-US" sz="1050" dirty="0" smtClean="0"/>
                        <a:t>N3</a:t>
                      </a:r>
                      <a:endParaRPr lang="en-US" sz="1050" dirty="0"/>
                    </a:p>
                  </a:txBody>
                  <a:tcPr/>
                </a:tc>
                <a:tc>
                  <a:txBody>
                    <a:bodyPr/>
                    <a:lstStyle/>
                    <a:p>
                      <a:pPr algn="ctr"/>
                      <a:r>
                        <a:rPr lang="en-US" sz="1050" dirty="0" smtClean="0"/>
                        <a:t>T3</a:t>
                      </a:r>
                      <a:endParaRPr lang="en-US" sz="1050" dirty="0"/>
                    </a:p>
                  </a:txBody>
                  <a:tcPr/>
                </a:tc>
                <a:tc>
                  <a:txBody>
                    <a:bodyPr/>
                    <a:lstStyle/>
                    <a:p>
                      <a:pPr algn="ctr"/>
                      <a:r>
                        <a:rPr lang="en-US" sz="1050" dirty="0" smtClean="0"/>
                        <a:t>T4</a:t>
                      </a:r>
                      <a:endParaRPr lang="en-US" sz="1050" dirty="0"/>
                    </a:p>
                  </a:txBody>
                  <a:tcPr/>
                </a:tc>
                <a:tc>
                  <a:txBody>
                    <a:bodyPr/>
                    <a:lstStyle/>
                    <a:p>
                      <a:pPr algn="ctr"/>
                      <a:r>
                        <a:rPr lang="en-US" sz="1050" dirty="0" smtClean="0"/>
                        <a:t>N2</a:t>
                      </a:r>
                      <a:endParaRPr lang="en-US" sz="1050" dirty="0"/>
                    </a:p>
                  </a:txBody>
                  <a:tcPr/>
                </a:tc>
                <a:tc>
                  <a:txBody>
                    <a:bodyPr/>
                    <a:lstStyle/>
                    <a:p>
                      <a:pPr algn="ctr"/>
                      <a:r>
                        <a:rPr lang="en-US" sz="1050" dirty="0" smtClean="0"/>
                        <a:t>T1</a:t>
                      </a:r>
                      <a:endParaRPr lang="en-US" sz="1050" dirty="0"/>
                    </a:p>
                  </a:txBody>
                  <a:tcPr/>
                </a:tc>
              </a:tr>
              <a:tr h="36068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36" name="TextBox 35"/>
          <p:cNvSpPr txBox="1"/>
          <p:nvPr/>
        </p:nvSpPr>
        <p:spPr>
          <a:xfrm>
            <a:off x="4267200" y="3505200"/>
            <a:ext cx="910186" cy="462499"/>
          </a:xfrm>
          <a:prstGeom prst="rect">
            <a:avLst/>
          </a:prstGeom>
          <a:noFill/>
        </p:spPr>
        <p:txBody>
          <a:bodyPr wrap="none" rtlCol="0">
            <a:spAutoFit/>
          </a:bodyPr>
          <a:lstStyle/>
          <a:p>
            <a:pPr>
              <a:lnSpc>
                <a:spcPct val="150000"/>
              </a:lnSpc>
            </a:pPr>
            <a:r>
              <a:rPr lang="en-US" dirty="0" smtClean="0"/>
              <a:t>ES(S,</a:t>
            </a:r>
            <a:r>
              <a:rPr lang="en-US" dirty="0" smtClean="0">
                <a:sym typeface="Symbol"/>
              </a:rPr>
              <a:t></a:t>
            </a:r>
            <a:r>
              <a:rPr lang="en-US" baseline="-25000" dirty="0" smtClean="0">
                <a:sym typeface="Symbol"/>
              </a:rPr>
              <a:t>2</a:t>
            </a:r>
            <a:r>
              <a:rPr lang="en-US" dirty="0" smtClean="0">
                <a:sym typeface="Symbol"/>
              </a:rPr>
              <a:t>)</a:t>
            </a:r>
            <a:endParaRPr lang="en-US" dirty="0" smtClean="0"/>
          </a:p>
        </p:txBody>
      </p:sp>
      <p:sp>
        <p:nvSpPr>
          <p:cNvPr id="37" name="Rectangle 36"/>
          <p:cNvSpPr/>
          <p:nvPr/>
        </p:nvSpPr>
        <p:spPr>
          <a:xfrm>
            <a:off x="4267200" y="3810000"/>
            <a:ext cx="990600" cy="507831"/>
          </a:xfrm>
          <a:prstGeom prst="rect">
            <a:avLst/>
          </a:prstGeom>
        </p:spPr>
        <p:txBody>
          <a:bodyPr wrap="square">
            <a:spAutoFit/>
          </a:bodyPr>
          <a:lstStyle/>
          <a:p>
            <a:pPr>
              <a:lnSpc>
                <a:spcPct val="150000"/>
              </a:lnSpc>
            </a:pPr>
            <a:r>
              <a:rPr lang="en-US" dirty="0" smtClean="0"/>
              <a:t>ES(S,</a:t>
            </a:r>
            <a:r>
              <a:rPr lang="en-US" dirty="0" smtClean="0">
                <a:sym typeface="Symbol"/>
              </a:rPr>
              <a:t></a:t>
            </a:r>
            <a:r>
              <a:rPr lang="en-US" baseline="-25000" dirty="0" smtClean="0">
                <a:sym typeface="Symbol"/>
              </a:rPr>
              <a:t>3</a:t>
            </a:r>
            <a:r>
              <a:rPr lang="en-US" dirty="0" smtClean="0">
                <a:sym typeface="Symbol"/>
              </a:rPr>
              <a:t>)</a:t>
            </a:r>
            <a:endParaRPr lang="en-US" dirty="0" smtClean="0"/>
          </a:p>
        </p:txBody>
      </p:sp>
      <p:sp>
        <p:nvSpPr>
          <p:cNvPr id="38" name="Rectangle 37"/>
          <p:cNvSpPr/>
          <p:nvPr/>
        </p:nvSpPr>
        <p:spPr>
          <a:xfrm>
            <a:off x="4267200" y="4223772"/>
            <a:ext cx="1447800" cy="1338828"/>
          </a:xfrm>
          <a:prstGeom prst="rect">
            <a:avLst/>
          </a:prstGeom>
        </p:spPr>
        <p:txBody>
          <a:bodyPr wrap="square">
            <a:spAutoFit/>
          </a:bodyPr>
          <a:lstStyle/>
          <a:p>
            <a:pPr>
              <a:lnSpc>
                <a:spcPct val="150000"/>
              </a:lnSpc>
            </a:pPr>
            <a:endParaRPr lang="en-US" dirty="0" smtClean="0"/>
          </a:p>
          <a:p>
            <a:pPr>
              <a:lnSpc>
                <a:spcPct val="150000"/>
              </a:lnSpc>
            </a:pPr>
            <a:r>
              <a:rPr lang="en-US" dirty="0" smtClean="0"/>
              <a:t>:</a:t>
            </a:r>
          </a:p>
          <a:p>
            <a:pPr>
              <a:lnSpc>
                <a:spcPct val="150000"/>
              </a:lnSpc>
            </a:pPr>
            <a:r>
              <a:rPr lang="en-US" dirty="0" smtClean="0"/>
              <a:t>ES(S,</a:t>
            </a:r>
            <a:r>
              <a:rPr lang="en-US" dirty="0" smtClean="0">
                <a:sym typeface="Symbol"/>
              </a:rPr>
              <a:t></a:t>
            </a:r>
            <a:r>
              <a:rPr lang="en-US" baseline="-25000" dirty="0" smtClean="0">
                <a:sym typeface="Symbol"/>
              </a:rPr>
              <a:t>1000</a:t>
            </a:r>
            <a:r>
              <a:rPr lang="en-US" dirty="0" smtClean="0">
                <a:sym typeface="Symbol"/>
              </a:rPr>
              <a:t>)</a:t>
            </a:r>
            <a:endParaRPr lang="en-US" dirty="0" smtClean="0"/>
          </a:p>
        </p:txBody>
      </p:sp>
      <p:sp>
        <p:nvSpPr>
          <p:cNvPr id="39" name="TextBox 38"/>
          <p:cNvSpPr txBox="1"/>
          <p:nvPr/>
        </p:nvSpPr>
        <p:spPr>
          <a:xfrm>
            <a:off x="4247769" y="2590800"/>
            <a:ext cx="647293" cy="369332"/>
          </a:xfrm>
          <a:prstGeom prst="rect">
            <a:avLst/>
          </a:prstGeom>
          <a:noFill/>
        </p:spPr>
        <p:txBody>
          <a:bodyPr wrap="none" rtlCol="0">
            <a:spAutoFit/>
          </a:bodyPr>
          <a:lstStyle/>
          <a:p>
            <a:r>
              <a:rPr lang="en-US" dirty="0" smtClean="0"/>
              <a:t>ES(S)</a:t>
            </a:r>
            <a:endParaRPr lang="en-US" dirty="0"/>
          </a:p>
        </p:txBody>
      </p:sp>
      <p:sp>
        <p:nvSpPr>
          <p:cNvPr id="40" name="Right Brace 39"/>
          <p:cNvSpPr/>
          <p:nvPr/>
        </p:nvSpPr>
        <p:spPr>
          <a:xfrm>
            <a:off x="5181600" y="3429000"/>
            <a:ext cx="381000" cy="1219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p:cNvSpPr txBox="1"/>
          <p:nvPr/>
        </p:nvSpPr>
        <p:spPr>
          <a:xfrm>
            <a:off x="5486400" y="2133600"/>
            <a:ext cx="3418693" cy="369332"/>
          </a:xfrm>
          <a:prstGeom prst="rect">
            <a:avLst/>
          </a:prstGeom>
          <a:noFill/>
        </p:spPr>
        <p:txBody>
          <a:bodyPr wrap="none" rtlCol="0">
            <a:spAutoFit/>
          </a:bodyPr>
          <a:lstStyle/>
          <a:p>
            <a:r>
              <a:rPr lang="en-US" b="1" i="1" dirty="0" smtClean="0">
                <a:solidFill>
                  <a:srgbClr val="0070C0"/>
                </a:solidFill>
              </a:rPr>
              <a:t>ES</a:t>
            </a:r>
            <a:r>
              <a:rPr lang="en-US" b="1" i="1" baseline="-25000" dirty="0" smtClean="0">
                <a:solidFill>
                  <a:srgbClr val="0070C0"/>
                </a:solidFill>
              </a:rPr>
              <a:t>NULL</a:t>
            </a:r>
            <a:r>
              <a:rPr lang="en-US" b="1" i="1" dirty="0" smtClean="0">
                <a:solidFill>
                  <a:srgbClr val="0070C0"/>
                </a:solidFill>
              </a:rPr>
              <a:t>(S):null distribution for ES(S)</a:t>
            </a:r>
            <a:endParaRPr lang="en-US" i="1" dirty="0">
              <a:solidFill>
                <a:srgbClr val="0070C0"/>
              </a:solidFill>
            </a:endParaRPr>
          </a:p>
        </p:txBody>
      </p:sp>
      <p:grpSp>
        <p:nvGrpSpPr>
          <p:cNvPr id="46" name="Group 45"/>
          <p:cNvGrpSpPr/>
          <p:nvPr/>
        </p:nvGrpSpPr>
        <p:grpSpPr>
          <a:xfrm>
            <a:off x="7467600" y="3212068"/>
            <a:ext cx="647293" cy="750332"/>
            <a:chOff x="7467600" y="3212068"/>
            <a:chExt cx="647293" cy="750332"/>
          </a:xfrm>
        </p:grpSpPr>
        <p:cxnSp>
          <p:nvCxnSpPr>
            <p:cNvPr id="44" name="Straight Arrow Connector 43"/>
            <p:cNvCxnSpPr/>
            <p:nvPr/>
          </p:nvCxnSpPr>
          <p:spPr>
            <a:xfrm>
              <a:off x="7772400" y="3581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467600" y="3212068"/>
              <a:ext cx="647293" cy="369332"/>
            </a:xfrm>
            <a:prstGeom prst="rect">
              <a:avLst/>
            </a:prstGeom>
            <a:noFill/>
          </p:spPr>
          <p:txBody>
            <a:bodyPr wrap="none" rtlCol="0">
              <a:spAutoFit/>
            </a:bodyPr>
            <a:lstStyle/>
            <a:p>
              <a:r>
                <a:rPr lang="en-US" dirty="0" smtClean="0">
                  <a:solidFill>
                    <a:srgbClr val="FF0000"/>
                  </a:solidFill>
                </a:rPr>
                <a:t>ES(S)</a:t>
              </a:r>
              <a:endParaRPr lang="en-US" dirty="0">
                <a:solidFill>
                  <a:srgbClr val="FF0000"/>
                </a:solidFill>
              </a:endParaRPr>
            </a:p>
          </p:txBody>
        </p:sp>
      </p:grpSp>
      <p:grpSp>
        <p:nvGrpSpPr>
          <p:cNvPr id="49" name="Group 48"/>
          <p:cNvGrpSpPr/>
          <p:nvPr/>
        </p:nvGrpSpPr>
        <p:grpSpPr>
          <a:xfrm>
            <a:off x="5334000" y="4876800"/>
            <a:ext cx="3646192" cy="1733729"/>
            <a:chOff x="5334000" y="4876800"/>
            <a:chExt cx="3646192" cy="1733729"/>
          </a:xfrm>
        </p:grpSpPr>
        <p:sp>
          <p:nvSpPr>
            <p:cNvPr id="48" name="TextBox 47"/>
            <p:cNvSpPr txBox="1"/>
            <p:nvPr/>
          </p:nvSpPr>
          <p:spPr>
            <a:xfrm>
              <a:off x="5334000" y="5410200"/>
              <a:ext cx="3646192" cy="1200329"/>
            </a:xfrm>
            <a:prstGeom prst="rect">
              <a:avLst/>
            </a:prstGeom>
            <a:noFill/>
          </p:spPr>
          <p:txBody>
            <a:bodyPr wrap="square" rtlCol="0">
              <a:spAutoFit/>
            </a:bodyPr>
            <a:lstStyle/>
            <a:p>
              <a:r>
                <a:rPr lang="en-US" b="1" dirty="0" smtClean="0"/>
                <a:t>The </a:t>
              </a:r>
              <a:r>
                <a:rPr lang="en-US" b="1" dirty="0" smtClean="0">
                  <a:solidFill>
                    <a:srgbClr val="0000FF"/>
                  </a:solidFill>
                </a:rPr>
                <a:t>empirical, nominal </a:t>
              </a:r>
              <a:r>
                <a:rPr lang="en-US" b="1" i="1" dirty="0" smtClean="0">
                  <a:solidFill>
                    <a:srgbClr val="0000FF"/>
                  </a:solidFill>
                </a:rPr>
                <a:t>p-value</a:t>
              </a:r>
              <a:r>
                <a:rPr lang="en-US" b="1" i="1" dirty="0" smtClean="0"/>
                <a:t> </a:t>
              </a:r>
              <a:r>
                <a:rPr lang="en-US" b="1" dirty="0" smtClean="0"/>
                <a:t>for each ES(S) is then calculated relative to the null distribution for ES(S):          </a:t>
              </a:r>
              <a:r>
                <a:rPr lang="en-US" b="1" i="1" dirty="0" smtClean="0">
                  <a:solidFill>
                    <a:srgbClr val="0000FF"/>
                  </a:solidFill>
                </a:rPr>
                <a:t>p = </a:t>
              </a:r>
              <a:r>
                <a:rPr lang="en-US" b="1" dirty="0" smtClean="0">
                  <a:solidFill>
                    <a:srgbClr val="0000FF"/>
                  </a:solidFill>
                </a:rPr>
                <a:t>fraction of ES(S,</a:t>
              </a:r>
              <a:r>
                <a:rPr lang="en-US" b="1" dirty="0" smtClean="0">
                  <a:solidFill>
                    <a:srgbClr val="0000FF"/>
                  </a:solidFill>
                  <a:sym typeface="Symbol"/>
                </a:rPr>
                <a:t></a:t>
              </a:r>
              <a:r>
                <a:rPr lang="en-US" b="1" dirty="0" smtClean="0">
                  <a:solidFill>
                    <a:srgbClr val="0000FF"/>
                  </a:solidFill>
                </a:rPr>
                <a:t>) values</a:t>
              </a:r>
              <a:r>
                <a:rPr lang="en-US" b="1" i="1" dirty="0" smtClean="0">
                  <a:solidFill>
                    <a:srgbClr val="0000FF"/>
                  </a:solidFill>
                </a:rPr>
                <a:t> </a:t>
              </a:r>
              <a:r>
                <a:rPr lang="en-US" b="1" dirty="0" smtClean="0">
                  <a:solidFill>
                    <a:srgbClr val="0000FF"/>
                  </a:solidFill>
                </a:rPr>
                <a:t>≥ ES(S)</a:t>
              </a:r>
              <a:endParaRPr lang="en-US" dirty="0">
                <a:solidFill>
                  <a:srgbClr val="0000FF"/>
                </a:solidFill>
              </a:endParaRPr>
            </a:p>
          </p:txBody>
        </p:sp>
        <p:cxnSp>
          <p:nvCxnSpPr>
            <p:cNvPr id="41" name="Straight Arrow Connector 40"/>
            <p:cNvCxnSpPr/>
            <p:nvPr/>
          </p:nvCxnSpPr>
          <p:spPr>
            <a:xfrm rot="5400000" flipH="1" flipV="1">
              <a:off x="7482110" y="5167090"/>
              <a:ext cx="582168"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linds(horizontal)">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par>
                                <p:cTn id="16" presetID="3" presetClass="entr" presetSubtype="1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linds(horizontal)">
                                      <p:cBhvr>
                                        <p:cTn id="18" dur="500"/>
                                        <p:tgtEl>
                                          <p:spTgt spid="20"/>
                                        </p:tgtEl>
                                      </p:cBhvr>
                                    </p:animEffect>
                                  </p:childTnLst>
                                </p:cTn>
                              </p:par>
                              <p:par>
                                <p:cTn id="19" presetID="3" presetClass="entr" presetSubtype="1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linds(horizontal)">
                                      <p:cBhvr>
                                        <p:cTn id="21" dur="500"/>
                                        <p:tgtEl>
                                          <p:spTgt spid="21"/>
                                        </p:tgtEl>
                                      </p:cBhvr>
                                    </p:animEffect>
                                  </p:childTnLst>
                                </p:cTn>
                              </p:par>
                              <p:par>
                                <p:cTn id="22" presetID="3" presetClass="entr" presetSubtype="1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blinds(horizontal)">
                                      <p:cBhvr>
                                        <p:cTn id="24" dur="500"/>
                                        <p:tgtEl>
                                          <p:spTgt spid="22"/>
                                        </p:tgtEl>
                                      </p:cBhvr>
                                    </p:animEffect>
                                  </p:childTnLst>
                                </p:cTn>
                              </p:par>
                              <p:par>
                                <p:cTn id="25" presetID="3" presetClass="entr" presetSubtype="1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linds(horizontal)">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diamond(in)">
                                      <p:cBhvr>
                                        <p:cTn id="32" dur="10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blinds(horizontal)">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diamond(in)">
                                      <p:cBhvr>
                                        <p:cTn id="42" dur="10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linds(horizontal)">
                                      <p:cBhvr>
                                        <p:cTn id="47" dur="500"/>
                                        <p:tgtEl>
                                          <p:spTgt spid="35"/>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blinds(horizontal)">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checkerboard(across)">
                                      <p:cBhvr>
                                        <p:cTn id="55" dur="500"/>
                                        <p:tgtEl>
                                          <p:spTgt spid="26"/>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checkerboard(across)">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checkerboard(across)">
                                      <p:cBhvr>
                                        <p:cTn id="63" dur="500"/>
                                        <p:tgtEl>
                                          <p:spTgt spid="40"/>
                                        </p:tgtEl>
                                      </p:cBhvr>
                                    </p:animEffect>
                                  </p:childTnLst>
                                </p:cTn>
                              </p:par>
                              <p:par>
                                <p:cTn id="64" presetID="5" presetClass="entr" presetSubtype="10" fill="hold" nodeType="withEffect">
                                  <p:stCondLst>
                                    <p:cond delay="0"/>
                                  </p:stCondLst>
                                  <p:childTnLst>
                                    <p:set>
                                      <p:cBhvr>
                                        <p:cTn id="65" dur="1" fill="hold">
                                          <p:stCondLst>
                                            <p:cond delay="0"/>
                                          </p:stCondLst>
                                        </p:cTn>
                                        <p:tgtEl>
                                          <p:spTgt spid="6146"/>
                                        </p:tgtEl>
                                        <p:attrNameLst>
                                          <p:attrName>style.visibility</p:attrName>
                                        </p:attrNameLst>
                                      </p:cBhvr>
                                      <p:to>
                                        <p:strVal val="visible"/>
                                      </p:to>
                                    </p:set>
                                    <p:animEffect transition="in" filter="checkerboard(across)">
                                      <p:cBhvr>
                                        <p:cTn id="66" dur="500"/>
                                        <p:tgtEl>
                                          <p:spTgt spid="6146"/>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checkerboard(across)">
                                      <p:cBhvr>
                                        <p:cTn id="69" dur="5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blinds(horizontal)">
                                      <p:cBhvr>
                                        <p:cTn id="74" dur="500"/>
                                        <p:tgtEl>
                                          <p:spTgt spid="42"/>
                                        </p:tgtEl>
                                      </p:cBhvr>
                                    </p:animEffect>
                                  </p:childTnLst>
                                </p:cTn>
                              </p:par>
                            </p:childTnLst>
                          </p:cTn>
                        </p:par>
                      </p:childTnLst>
                    </p:cTn>
                  </p:par>
                  <p:par>
                    <p:cTn id="75" fill="hold">
                      <p:stCondLst>
                        <p:cond delay="indefinite"/>
                      </p:stCondLst>
                      <p:childTnLst>
                        <p:par>
                          <p:cTn id="76" fill="hold">
                            <p:stCondLst>
                              <p:cond delay="0"/>
                            </p:stCondLst>
                            <p:childTnLst>
                              <p:par>
                                <p:cTn id="77" presetID="5" presetClass="entr" presetSubtype="10" fill="hold" nodeType="click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checkerboard(across)">
                                      <p:cBhvr>
                                        <p:cTn id="79" dur="500"/>
                                        <p:tgtEl>
                                          <p:spTgt spid="4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fade">
                                      <p:cBhvr>
                                        <p:cTn id="84"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36" grpId="0"/>
      <p:bldP spid="37" grpId="0"/>
      <p:bldP spid="38" grpId="0"/>
      <p:bldP spid="39" grpId="0"/>
      <p:bldP spid="40" grpId="0" animBg="1"/>
      <p:bldP spid="4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p:cNvSpPr>
            <a:spLocks noGrp="1" noChangeArrowheads="1"/>
          </p:cNvSpPr>
          <p:nvPr>
            <p:ph type="title"/>
          </p:nvPr>
        </p:nvSpPr>
        <p:spPr bwMode="auto">
          <a:xfrm>
            <a:off x="381000" y="0"/>
            <a:ext cx="8153400" cy="8382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2400" dirty="0" smtClean="0">
                <a:solidFill>
                  <a:srgbClr val="0000FF"/>
                </a:solidFill>
              </a:rPr>
              <a:t>How normalized enrichment scores (NES) are calculated from ES </a:t>
            </a:r>
            <a:r>
              <a:rPr lang="en-US" sz="2000" b="1" dirty="0" smtClean="0">
                <a:solidFill>
                  <a:srgbClr val="00B050"/>
                </a:solidFill>
              </a:rPr>
              <a:t>(using the NES helps normalize out effect of different gene set sizes)</a:t>
            </a:r>
          </a:p>
        </p:txBody>
      </p:sp>
      <p:sp>
        <p:nvSpPr>
          <p:cNvPr id="35844" name="Text Box 3"/>
          <p:cNvSpPr txBox="1">
            <a:spLocks noChangeArrowheads="1"/>
          </p:cNvSpPr>
          <p:nvPr/>
        </p:nvSpPr>
        <p:spPr bwMode="auto">
          <a:xfrm>
            <a:off x="381000" y="2819400"/>
            <a:ext cx="8458200" cy="250437"/>
          </a:xfrm>
          <a:prstGeom prst="rect">
            <a:avLst/>
          </a:prstGeom>
          <a:noFill/>
          <a:ln w="9525">
            <a:noFill/>
            <a:miter lim="800000"/>
            <a:headEnd/>
            <a:tailEnd/>
          </a:ln>
        </p:spPr>
        <p:txBody>
          <a:bodyPr>
            <a:spAutoFit/>
          </a:bodyPr>
          <a:lstStyle/>
          <a:p>
            <a:pPr algn="l" eaLnBrk="1" hangingPunct="1">
              <a:spcBef>
                <a:spcPct val="50000"/>
              </a:spcBef>
            </a:pPr>
            <a:endParaRPr lang="en-US" dirty="0" smtClean="0">
              <a:latin typeface="+mj-lt"/>
              <a:sym typeface="Symbol" pitchFamily="18" charset="2"/>
            </a:endParaRPr>
          </a:p>
        </p:txBody>
      </p:sp>
      <p:grpSp>
        <p:nvGrpSpPr>
          <p:cNvPr id="43" name="Group 42"/>
          <p:cNvGrpSpPr/>
          <p:nvPr/>
        </p:nvGrpSpPr>
        <p:grpSpPr>
          <a:xfrm>
            <a:off x="4191000" y="1752600"/>
            <a:ext cx="4191000" cy="1842195"/>
            <a:chOff x="4191000" y="1752600"/>
            <a:chExt cx="4191000" cy="1842195"/>
          </a:xfrm>
        </p:grpSpPr>
        <p:sp>
          <p:nvSpPr>
            <p:cNvPr id="35851" name="Text Box 9"/>
            <p:cNvSpPr txBox="1">
              <a:spLocks noChangeArrowheads="1"/>
            </p:cNvSpPr>
            <p:nvPr/>
          </p:nvSpPr>
          <p:spPr bwMode="auto">
            <a:xfrm>
              <a:off x="5402094" y="2209800"/>
              <a:ext cx="2675106" cy="1384995"/>
            </a:xfrm>
            <a:prstGeom prst="rect">
              <a:avLst/>
            </a:prstGeom>
            <a:noFill/>
            <a:ln w="9525">
              <a:noFill/>
              <a:miter lim="800000"/>
              <a:headEnd/>
              <a:tailEnd/>
            </a:ln>
          </p:spPr>
          <p:txBody>
            <a:bodyPr wrap="square">
              <a:spAutoFit/>
            </a:bodyPr>
            <a:lstStyle/>
            <a:p>
              <a:pPr algn="ctr" eaLnBrk="1" hangingPunct="1">
                <a:spcBef>
                  <a:spcPct val="50000"/>
                </a:spcBef>
              </a:pPr>
              <a:r>
                <a:rPr lang="en-US" b="1" dirty="0">
                  <a:solidFill>
                    <a:srgbClr val="FF0066"/>
                  </a:solidFill>
                  <a:sym typeface="Symbol" pitchFamily="18" charset="2"/>
                </a:rPr>
                <a:t>mean</a:t>
              </a:r>
              <a:r>
                <a:rPr lang="en-US" b="1" baseline="-25000" dirty="0" smtClean="0">
                  <a:solidFill>
                    <a:srgbClr val="FF0066"/>
                  </a:solidFill>
                  <a:sym typeface="Symbol" pitchFamily="18" charset="2"/>
                </a:rPr>
                <a:t></a:t>
              </a:r>
              <a:r>
                <a:rPr lang="en-US" b="1" dirty="0" smtClean="0">
                  <a:solidFill>
                    <a:srgbClr val="FF0066"/>
                  </a:solidFill>
                  <a:sym typeface="Symbol" pitchFamily="18" charset="2"/>
                </a:rPr>
                <a:t>{ES(S</a:t>
              </a:r>
              <a:r>
                <a:rPr lang="en-US" b="1" dirty="0">
                  <a:solidFill>
                    <a:srgbClr val="FF0066"/>
                  </a:solidFill>
                  <a:sym typeface="Symbol" pitchFamily="18" charset="2"/>
                </a:rPr>
                <a:t>, </a:t>
              </a:r>
              <a:r>
                <a:rPr lang="en-US" b="1" dirty="0" smtClean="0">
                  <a:solidFill>
                    <a:srgbClr val="FF0066"/>
                  </a:solidFill>
                  <a:sym typeface="Symbol" pitchFamily="18" charset="2"/>
                </a:rPr>
                <a:t>) </a:t>
              </a:r>
              <a:r>
                <a:rPr lang="en-US" b="1" dirty="0">
                  <a:solidFill>
                    <a:srgbClr val="FF0066"/>
                  </a:solidFill>
                  <a:sym typeface="Symbol" pitchFamily="18" charset="2"/>
                </a:rPr>
                <a:t>values </a:t>
              </a:r>
              <a:r>
                <a:rPr lang="en-US" b="1" dirty="0" smtClean="0">
                  <a:solidFill>
                    <a:srgbClr val="FF0066"/>
                  </a:solidFill>
                  <a:sym typeface="Symbol" pitchFamily="18" charset="2"/>
                </a:rPr>
                <a:t>with the </a:t>
              </a:r>
              <a:r>
                <a:rPr lang="en-US" b="1" dirty="0">
                  <a:solidFill>
                    <a:srgbClr val="FF0066"/>
                  </a:solidFill>
                  <a:sym typeface="Symbol" pitchFamily="18" charset="2"/>
                </a:rPr>
                <a:t>same sign as ES(S</a:t>
              </a:r>
              <a:r>
                <a:rPr lang="en-US" b="1" dirty="0" smtClean="0">
                  <a:solidFill>
                    <a:srgbClr val="FF0066"/>
                  </a:solidFill>
                  <a:sym typeface="Symbol" pitchFamily="18" charset="2"/>
                </a:rPr>
                <a:t>)}</a:t>
              </a:r>
              <a:endParaRPr lang="en-US" b="1" dirty="0">
                <a:solidFill>
                  <a:srgbClr val="FF0066"/>
                </a:solidFill>
                <a:sym typeface="Symbol" pitchFamily="18" charset="2"/>
              </a:endParaRPr>
            </a:p>
            <a:p>
              <a:pPr algn="l">
                <a:spcBef>
                  <a:spcPct val="50000"/>
                </a:spcBef>
              </a:pPr>
              <a:endParaRPr lang="en-US" sz="2000" dirty="0"/>
            </a:p>
          </p:txBody>
        </p:sp>
        <p:sp>
          <p:nvSpPr>
            <p:cNvPr id="35852" name="Text Box 5"/>
            <p:cNvSpPr txBox="1">
              <a:spLocks noChangeArrowheads="1"/>
            </p:cNvSpPr>
            <p:nvPr/>
          </p:nvSpPr>
          <p:spPr bwMode="auto">
            <a:xfrm>
              <a:off x="4572000" y="1752600"/>
              <a:ext cx="3810000" cy="287082"/>
            </a:xfrm>
            <a:prstGeom prst="rect">
              <a:avLst/>
            </a:prstGeom>
            <a:noFill/>
            <a:ln w="9525">
              <a:noFill/>
              <a:miter lim="800000"/>
              <a:headEnd/>
              <a:tailEnd/>
            </a:ln>
          </p:spPr>
          <p:txBody>
            <a:bodyPr>
              <a:spAutoFit/>
            </a:bodyPr>
            <a:lstStyle/>
            <a:p>
              <a:pPr algn="ctr" eaLnBrk="1" hangingPunct="1">
                <a:spcBef>
                  <a:spcPct val="50000"/>
                </a:spcBef>
              </a:pPr>
              <a:r>
                <a:rPr lang="en-US" sz="2000" b="1" dirty="0">
                  <a:solidFill>
                    <a:srgbClr val="0000FF"/>
                  </a:solidFill>
                  <a:sym typeface="Symbol" pitchFamily="18" charset="2"/>
                </a:rPr>
                <a:t>  original ES(S)</a:t>
              </a:r>
              <a:r>
                <a:rPr lang="en-US" sz="2000" dirty="0">
                  <a:sym typeface="Symbol" pitchFamily="18" charset="2"/>
                </a:rPr>
                <a:t>                                                          </a:t>
              </a:r>
            </a:p>
          </p:txBody>
        </p:sp>
        <p:sp>
          <p:nvSpPr>
            <p:cNvPr id="35853" name="Text Box 6"/>
            <p:cNvSpPr txBox="1">
              <a:spLocks noChangeArrowheads="1"/>
            </p:cNvSpPr>
            <p:nvPr/>
          </p:nvSpPr>
          <p:spPr bwMode="auto">
            <a:xfrm>
              <a:off x="4191000" y="1998918"/>
              <a:ext cx="1134894" cy="287082"/>
            </a:xfrm>
            <a:prstGeom prst="rect">
              <a:avLst/>
            </a:prstGeom>
            <a:noFill/>
            <a:ln w="9525">
              <a:noFill/>
              <a:miter lim="800000"/>
              <a:headEnd/>
              <a:tailEnd/>
            </a:ln>
          </p:spPr>
          <p:txBody>
            <a:bodyPr>
              <a:spAutoFit/>
            </a:bodyPr>
            <a:lstStyle/>
            <a:p>
              <a:pPr algn="l" eaLnBrk="1" hangingPunct="1">
                <a:spcBef>
                  <a:spcPct val="50000"/>
                </a:spcBef>
              </a:pPr>
              <a:r>
                <a:rPr lang="en-US" sz="2000" b="1" dirty="0">
                  <a:solidFill>
                    <a:srgbClr val="0000FF"/>
                  </a:solidFill>
                </a:rPr>
                <a:t>NES(S)  </a:t>
              </a:r>
              <a:r>
                <a:rPr lang="en-US" sz="2000" b="1" dirty="0">
                  <a:solidFill>
                    <a:srgbClr val="0000FF"/>
                  </a:solidFill>
                  <a:sym typeface="Symbol" pitchFamily="18" charset="2"/>
                </a:rPr>
                <a:t></a:t>
              </a:r>
            </a:p>
          </p:txBody>
        </p:sp>
        <p:sp>
          <p:nvSpPr>
            <p:cNvPr id="35854" name="Line 10"/>
            <p:cNvSpPr>
              <a:spLocks noChangeShapeType="1"/>
            </p:cNvSpPr>
            <p:nvPr/>
          </p:nvSpPr>
          <p:spPr bwMode="auto">
            <a:xfrm>
              <a:off x="5791200" y="2209800"/>
              <a:ext cx="1524169" cy="0"/>
            </a:xfrm>
            <a:prstGeom prst="line">
              <a:avLst/>
            </a:prstGeom>
            <a:noFill/>
            <a:ln w="50800">
              <a:solidFill>
                <a:schemeClr val="tx1"/>
              </a:solidFill>
              <a:round/>
              <a:headEnd/>
              <a:tailEnd/>
            </a:ln>
          </p:spPr>
          <p:txBody>
            <a:bodyPr/>
            <a:lstStyle/>
            <a:p>
              <a:endParaRPr lang="en-US"/>
            </a:p>
          </p:txBody>
        </p:sp>
      </p:grpSp>
      <p:grpSp>
        <p:nvGrpSpPr>
          <p:cNvPr id="49" name="Group 48"/>
          <p:cNvGrpSpPr/>
          <p:nvPr/>
        </p:nvGrpSpPr>
        <p:grpSpPr>
          <a:xfrm>
            <a:off x="762000" y="990600"/>
            <a:ext cx="6798373" cy="2883932"/>
            <a:chOff x="762000" y="990600"/>
            <a:chExt cx="6798373" cy="2883932"/>
          </a:xfrm>
        </p:grpSpPr>
        <p:grpSp>
          <p:nvGrpSpPr>
            <p:cNvPr id="48" name="Group 47"/>
            <p:cNvGrpSpPr/>
            <p:nvPr/>
          </p:nvGrpSpPr>
          <p:grpSpPr>
            <a:xfrm>
              <a:off x="990600" y="990600"/>
              <a:ext cx="6569773" cy="2502932"/>
              <a:chOff x="990600" y="990600"/>
              <a:chExt cx="6569773" cy="2502932"/>
            </a:xfrm>
          </p:grpSpPr>
          <p:sp>
            <p:nvSpPr>
              <p:cNvPr id="15" name="TextBox 14"/>
              <p:cNvSpPr txBox="1"/>
              <p:nvPr/>
            </p:nvSpPr>
            <p:spPr>
              <a:xfrm>
                <a:off x="1066800" y="990600"/>
                <a:ext cx="6493573" cy="369332"/>
              </a:xfrm>
              <a:prstGeom prst="rect">
                <a:avLst/>
              </a:prstGeom>
              <a:noFill/>
            </p:spPr>
            <p:txBody>
              <a:bodyPr wrap="none" rtlCol="0">
                <a:spAutoFit/>
              </a:bodyPr>
              <a:lstStyle/>
              <a:p>
                <a:r>
                  <a:rPr lang="en-US" dirty="0" smtClean="0"/>
                  <a:t>Histogram of </a:t>
                </a:r>
                <a:r>
                  <a:rPr lang="en-US" dirty="0" smtClean="0">
                    <a:sym typeface="Symbol"/>
                  </a:rPr>
                  <a:t>the ES(S,) values for a given S from the</a:t>
                </a:r>
                <a:r>
                  <a:rPr lang="en-US" dirty="0" smtClean="0"/>
                  <a:t> permutations</a:t>
                </a:r>
                <a:endParaRPr lang="en-US" dirty="0"/>
              </a:p>
            </p:txBody>
          </p:sp>
          <p:pic>
            <p:nvPicPr>
              <p:cNvPr id="16" name="Picture 2" descr="https://encrypted-tbn2.gstatic.com/images?q=tbn:ANd9GcT-uQ0pmnlHgdBwAjGXf9FRhXM3p75gLXd27RXMyZidhBoCVV8C"/>
              <p:cNvPicPr>
                <a:picLocks noChangeAspect="1" noChangeArrowheads="1"/>
              </p:cNvPicPr>
              <p:nvPr/>
            </p:nvPicPr>
            <p:blipFill>
              <a:blip r:embed="rId3" cstate="print"/>
              <a:srcRect l="4109" t="2105" r="2114" b="14146"/>
              <a:stretch>
                <a:fillRect/>
              </a:stretch>
            </p:blipFill>
            <p:spPr bwMode="auto">
              <a:xfrm>
                <a:off x="990600" y="1600200"/>
                <a:ext cx="2493196" cy="1635303"/>
              </a:xfrm>
              <a:prstGeom prst="rect">
                <a:avLst/>
              </a:prstGeom>
              <a:noFill/>
            </p:spPr>
          </p:pic>
          <p:sp>
            <p:nvSpPr>
              <p:cNvPr id="28" name="TextBox 27"/>
              <p:cNvSpPr txBox="1"/>
              <p:nvPr/>
            </p:nvSpPr>
            <p:spPr>
              <a:xfrm>
                <a:off x="1911562" y="3124200"/>
                <a:ext cx="831638" cy="369332"/>
              </a:xfrm>
              <a:prstGeom prst="rect">
                <a:avLst/>
              </a:prstGeom>
              <a:noFill/>
            </p:spPr>
            <p:txBody>
              <a:bodyPr wrap="none" rtlCol="0">
                <a:spAutoFit/>
              </a:bodyPr>
              <a:lstStyle/>
              <a:p>
                <a:r>
                  <a:rPr lang="en-US" dirty="0" smtClean="0"/>
                  <a:t>ES(S,</a:t>
                </a:r>
                <a:r>
                  <a:rPr lang="en-US" dirty="0" smtClean="0">
                    <a:sym typeface="Symbol"/>
                  </a:rPr>
                  <a:t>)</a:t>
                </a:r>
                <a:endParaRPr lang="en-US" dirty="0"/>
              </a:p>
            </p:txBody>
          </p:sp>
        </p:grpSp>
        <p:sp>
          <p:nvSpPr>
            <p:cNvPr id="17" name="TextBox 16"/>
            <p:cNvSpPr txBox="1"/>
            <p:nvPr/>
          </p:nvSpPr>
          <p:spPr>
            <a:xfrm>
              <a:off x="762000" y="3505200"/>
              <a:ext cx="184731" cy="369332"/>
            </a:xfrm>
            <a:prstGeom prst="rect">
              <a:avLst/>
            </a:prstGeom>
            <a:noFill/>
          </p:spPr>
          <p:txBody>
            <a:bodyPr wrap="none" rtlCol="0">
              <a:spAutoFit/>
            </a:bodyPr>
            <a:lstStyle/>
            <a:p>
              <a:endParaRPr lang="en-US" i="1" dirty="0">
                <a:solidFill>
                  <a:srgbClr val="0070C0"/>
                </a:solidFill>
              </a:endParaRPr>
            </a:p>
          </p:txBody>
        </p:sp>
      </p:grpSp>
      <p:grpSp>
        <p:nvGrpSpPr>
          <p:cNvPr id="47" name="Group 46"/>
          <p:cNvGrpSpPr/>
          <p:nvPr/>
        </p:nvGrpSpPr>
        <p:grpSpPr>
          <a:xfrm>
            <a:off x="4191000" y="4715470"/>
            <a:ext cx="3962400" cy="1380530"/>
            <a:chOff x="4191000" y="4715470"/>
            <a:chExt cx="3962400" cy="1380530"/>
          </a:xfrm>
        </p:grpSpPr>
        <p:sp>
          <p:nvSpPr>
            <p:cNvPr id="21" name="Text Box 13"/>
            <p:cNvSpPr txBox="1">
              <a:spLocks noChangeArrowheads="1"/>
            </p:cNvSpPr>
            <p:nvPr/>
          </p:nvSpPr>
          <p:spPr bwMode="auto">
            <a:xfrm>
              <a:off x="5715000" y="5172670"/>
              <a:ext cx="2438400" cy="923330"/>
            </a:xfrm>
            <a:prstGeom prst="rect">
              <a:avLst/>
            </a:prstGeom>
            <a:noFill/>
            <a:ln w="9525">
              <a:noFill/>
              <a:miter lim="800000"/>
              <a:headEnd/>
              <a:tailEnd/>
            </a:ln>
          </p:spPr>
          <p:txBody>
            <a:bodyPr wrap="square">
              <a:spAutoFit/>
            </a:bodyPr>
            <a:lstStyle/>
            <a:p>
              <a:pPr algn="ctr" eaLnBrk="1" hangingPunct="1">
                <a:spcBef>
                  <a:spcPct val="50000"/>
                </a:spcBef>
              </a:pPr>
              <a:r>
                <a:rPr lang="en-US" b="1" dirty="0">
                  <a:solidFill>
                    <a:srgbClr val="FF0066"/>
                  </a:solidFill>
                  <a:sym typeface="Symbol" pitchFamily="18" charset="2"/>
                </a:rPr>
                <a:t>mean</a:t>
              </a:r>
              <a:r>
                <a:rPr lang="en-US" b="1" baseline="-25000" dirty="0" smtClean="0">
                  <a:solidFill>
                    <a:srgbClr val="FF0066"/>
                  </a:solidFill>
                  <a:sym typeface="Symbol" pitchFamily="18" charset="2"/>
                </a:rPr>
                <a:t></a:t>
              </a:r>
              <a:r>
                <a:rPr lang="en-US" b="1" dirty="0" smtClean="0">
                  <a:solidFill>
                    <a:srgbClr val="FF0066"/>
                  </a:solidFill>
                  <a:sym typeface="Symbol" pitchFamily="18" charset="2"/>
                </a:rPr>
                <a:t>{ES(S</a:t>
              </a:r>
              <a:r>
                <a:rPr lang="en-US" b="1" dirty="0">
                  <a:solidFill>
                    <a:srgbClr val="FF0066"/>
                  </a:solidFill>
                  <a:sym typeface="Symbol" pitchFamily="18" charset="2"/>
                </a:rPr>
                <a:t>, </a:t>
              </a:r>
              <a:r>
                <a:rPr lang="en-US" b="1" dirty="0" smtClean="0">
                  <a:solidFill>
                    <a:srgbClr val="FF0066"/>
                  </a:solidFill>
                  <a:sym typeface="Symbol" pitchFamily="18" charset="2"/>
                </a:rPr>
                <a:t>) </a:t>
              </a:r>
              <a:r>
                <a:rPr lang="en-US" b="1" dirty="0">
                  <a:solidFill>
                    <a:srgbClr val="FF0066"/>
                  </a:solidFill>
                  <a:sym typeface="Symbol" pitchFamily="18" charset="2"/>
                </a:rPr>
                <a:t>values </a:t>
              </a:r>
              <a:r>
                <a:rPr lang="en-US" b="1" dirty="0" smtClean="0">
                  <a:solidFill>
                    <a:srgbClr val="FF0066"/>
                  </a:solidFill>
                  <a:sym typeface="Symbol" pitchFamily="18" charset="2"/>
                </a:rPr>
                <a:t>with </a:t>
              </a:r>
              <a:r>
                <a:rPr lang="en-US" b="1" dirty="0">
                  <a:solidFill>
                    <a:srgbClr val="FF0066"/>
                  </a:solidFill>
                  <a:sym typeface="Symbol" pitchFamily="18" charset="2"/>
                </a:rPr>
                <a:t>the </a:t>
              </a:r>
              <a:r>
                <a:rPr lang="en-US" b="1" dirty="0" smtClean="0">
                  <a:solidFill>
                    <a:srgbClr val="FF0066"/>
                  </a:solidFill>
                  <a:sym typeface="Symbol" pitchFamily="18" charset="2"/>
                </a:rPr>
                <a:t>same </a:t>
              </a:r>
              <a:r>
                <a:rPr lang="en-US" b="1" dirty="0">
                  <a:solidFill>
                    <a:srgbClr val="FF0066"/>
                  </a:solidFill>
                  <a:sym typeface="Symbol" pitchFamily="18" charset="2"/>
                </a:rPr>
                <a:t>sign as ES(S</a:t>
              </a:r>
              <a:r>
                <a:rPr lang="en-US" b="1" dirty="0">
                  <a:solidFill>
                    <a:srgbClr val="FF0066"/>
                  </a:solidFill>
                </a:rPr>
                <a:t>, </a:t>
              </a:r>
              <a:r>
                <a:rPr lang="en-US" b="1" dirty="0" smtClean="0">
                  <a:solidFill>
                    <a:srgbClr val="FF0066"/>
                  </a:solidFill>
                  <a:sym typeface="Symbol" pitchFamily="18" charset="2"/>
                </a:rPr>
                <a:t></a:t>
              </a:r>
              <a:r>
                <a:rPr lang="en-US" b="1" baseline="-25000" dirty="0" smtClean="0">
                  <a:solidFill>
                    <a:srgbClr val="FF0066"/>
                  </a:solidFill>
                  <a:sym typeface="Symbol" pitchFamily="18" charset="2"/>
                </a:rPr>
                <a:t>k</a:t>
              </a:r>
              <a:r>
                <a:rPr lang="en-US" b="1" dirty="0" smtClean="0">
                  <a:solidFill>
                    <a:srgbClr val="FF0066"/>
                  </a:solidFill>
                  <a:sym typeface="Symbol" pitchFamily="18" charset="2"/>
                </a:rPr>
                <a:t>)}</a:t>
              </a:r>
              <a:endParaRPr lang="en-US" dirty="0"/>
            </a:p>
          </p:txBody>
        </p:sp>
        <p:sp>
          <p:nvSpPr>
            <p:cNvPr id="22" name="Text Box 14"/>
            <p:cNvSpPr txBox="1">
              <a:spLocks noChangeArrowheads="1"/>
            </p:cNvSpPr>
            <p:nvPr/>
          </p:nvSpPr>
          <p:spPr bwMode="auto">
            <a:xfrm>
              <a:off x="5715000" y="4715470"/>
              <a:ext cx="2133600" cy="400110"/>
            </a:xfrm>
            <a:prstGeom prst="rect">
              <a:avLst/>
            </a:prstGeom>
            <a:noFill/>
            <a:ln w="9525">
              <a:noFill/>
              <a:miter lim="800000"/>
              <a:headEnd/>
              <a:tailEnd/>
            </a:ln>
          </p:spPr>
          <p:txBody>
            <a:bodyPr wrap="square">
              <a:spAutoFit/>
            </a:bodyPr>
            <a:lstStyle/>
            <a:p>
              <a:pPr algn="ctr" eaLnBrk="1" hangingPunct="1">
                <a:spcBef>
                  <a:spcPct val="50000"/>
                </a:spcBef>
              </a:pPr>
              <a:r>
                <a:rPr lang="en-US" sz="2000" b="1" dirty="0">
                  <a:solidFill>
                    <a:srgbClr val="0000FF"/>
                  </a:solidFill>
                  <a:sym typeface="Symbol" pitchFamily="18" charset="2"/>
                </a:rPr>
                <a:t>  </a:t>
              </a:r>
              <a:r>
                <a:rPr lang="en-US" sz="2000" b="1" dirty="0" smtClean="0">
                  <a:solidFill>
                    <a:srgbClr val="0000FF"/>
                  </a:solidFill>
                  <a:sym typeface="Symbol" pitchFamily="18" charset="2"/>
                </a:rPr>
                <a:t>ES(S</a:t>
              </a:r>
              <a:r>
                <a:rPr lang="en-US" sz="2000" b="1" dirty="0">
                  <a:solidFill>
                    <a:srgbClr val="0000FF"/>
                  </a:solidFill>
                </a:rPr>
                <a:t>, </a:t>
              </a:r>
              <a:r>
                <a:rPr lang="en-US" sz="2000" b="1" dirty="0" smtClean="0">
                  <a:solidFill>
                    <a:srgbClr val="0000FF"/>
                  </a:solidFill>
                  <a:sym typeface="Symbol" pitchFamily="18" charset="2"/>
                </a:rPr>
                <a:t></a:t>
              </a:r>
              <a:r>
                <a:rPr lang="en-US" sz="2000" b="1" baseline="-25000" dirty="0" smtClean="0">
                  <a:solidFill>
                    <a:srgbClr val="0000FF"/>
                  </a:solidFill>
                  <a:sym typeface="Symbol" pitchFamily="18" charset="2"/>
                </a:rPr>
                <a:t>k</a:t>
              </a:r>
              <a:r>
                <a:rPr lang="en-US" sz="2000" b="1" dirty="0" smtClean="0">
                  <a:solidFill>
                    <a:srgbClr val="0000FF"/>
                  </a:solidFill>
                  <a:sym typeface="Symbol" pitchFamily="18" charset="2"/>
                </a:rPr>
                <a:t>)</a:t>
              </a:r>
              <a:r>
                <a:rPr lang="en-US" sz="2000" dirty="0" smtClean="0">
                  <a:sym typeface="Symbol" pitchFamily="18" charset="2"/>
                </a:rPr>
                <a:t>                                                          </a:t>
              </a:r>
              <a:endParaRPr lang="en-US" sz="2000" dirty="0">
                <a:sym typeface="Symbol" pitchFamily="18" charset="2"/>
              </a:endParaRPr>
            </a:p>
          </p:txBody>
        </p:sp>
        <p:sp>
          <p:nvSpPr>
            <p:cNvPr id="23" name="Text Box 15"/>
            <p:cNvSpPr txBox="1">
              <a:spLocks noChangeArrowheads="1"/>
            </p:cNvSpPr>
            <p:nvPr/>
          </p:nvSpPr>
          <p:spPr bwMode="auto">
            <a:xfrm>
              <a:off x="4191000" y="5063698"/>
              <a:ext cx="2133600" cy="400110"/>
            </a:xfrm>
            <a:prstGeom prst="rect">
              <a:avLst/>
            </a:prstGeom>
            <a:noFill/>
            <a:ln w="9525">
              <a:noFill/>
              <a:miter lim="800000"/>
              <a:headEnd/>
              <a:tailEnd/>
            </a:ln>
          </p:spPr>
          <p:txBody>
            <a:bodyPr>
              <a:spAutoFit/>
            </a:bodyPr>
            <a:lstStyle/>
            <a:p>
              <a:pPr algn="l" eaLnBrk="1" hangingPunct="1">
                <a:spcBef>
                  <a:spcPct val="50000"/>
                </a:spcBef>
              </a:pPr>
              <a:r>
                <a:rPr lang="en-US" sz="2000" b="1" dirty="0">
                  <a:solidFill>
                    <a:srgbClr val="0000FF"/>
                  </a:solidFill>
                </a:rPr>
                <a:t>NES(S, </a:t>
              </a:r>
              <a:r>
                <a:rPr lang="en-US" sz="2000" b="1" dirty="0" smtClean="0">
                  <a:solidFill>
                    <a:srgbClr val="0000FF"/>
                  </a:solidFill>
                  <a:sym typeface="Symbol" pitchFamily="18" charset="2"/>
                </a:rPr>
                <a:t></a:t>
              </a:r>
              <a:r>
                <a:rPr lang="en-US" sz="2000" b="1" baseline="-25000" dirty="0" smtClean="0">
                  <a:solidFill>
                    <a:srgbClr val="0000FF"/>
                  </a:solidFill>
                  <a:sym typeface="Symbol" pitchFamily="18" charset="2"/>
                </a:rPr>
                <a:t>k</a:t>
              </a:r>
              <a:r>
                <a:rPr lang="en-US" sz="2000" b="1" dirty="0" smtClean="0">
                  <a:solidFill>
                    <a:srgbClr val="0000FF"/>
                  </a:solidFill>
                </a:rPr>
                <a:t>)  </a:t>
              </a:r>
              <a:r>
                <a:rPr lang="en-US" sz="2000" b="1" dirty="0">
                  <a:solidFill>
                    <a:srgbClr val="0000FF"/>
                  </a:solidFill>
                  <a:sym typeface="Symbol" pitchFamily="18" charset="2"/>
                </a:rPr>
                <a:t></a:t>
              </a:r>
            </a:p>
          </p:txBody>
        </p:sp>
        <p:sp>
          <p:nvSpPr>
            <p:cNvPr id="24" name="Line 16"/>
            <p:cNvSpPr>
              <a:spLocks noChangeShapeType="1"/>
            </p:cNvSpPr>
            <p:nvPr/>
          </p:nvSpPr>
          <p:spPr bwMode="auto">
            <a:xfrm flipV="1">
              <a:off x="6019800" y="5164108"/>
              <a:ext cx="1704654" cy="8562"/>
            </a:xfrm>
            <a:prstGeom prst="line">
              <a:avLst/>
            </a:prstGeom>
            <a:noFill/>
            <a:ln w="50800">
              <a:solidFill>
                <a:schemeClr val="tx1"/>
              </a:solidFill>
              <a:round/>
              <a:headEnd/>
              <a:tailEnd/>
            </a:ln>
          </p:spPr>
          <p:txBody>
            <a:bodyPr/>
            <a:lstStyle/>
            <a:p>
              <a:endParaRPr lang="en-US"/>
            </a:p>
          </p:txBody>
        </p:sp>
      </p:grpSp>
      <p:sp>
        <p:nvSpPr>
          <p:cNvPr id="27" name="TextBox 26"/>
          <p:cNvSpPr txBox="1"/>
          <p:nvPr/>
        </p:nvSpPr>
        <p:spPr>
          <a:xfrm>
            <a:off x="228600" y="3886200"/>
            <a:ext cx="8915400" cy="369332"/>
          </a:xfrm>
          <a:prstGeom prst="rect">
            <a:avLst/>
          </a:prstGeom>
          <a:noFill/>
        </p:spPr>
        <p:txBody>
          <a:bodyPr wrap="square" rtlCol="0">
            <a:spAutoFit/>
          </a:bodyPr>
          <a:lstStyle/>
          <a:p>
            <a:r>
              <a:rPr lang="en-US" dirty="0" smtClean="0"/>
              <a:t>For each permutation </a:t>
            </a:r>
            <a:r>
              <a:rPr lang="en-US" dirty="0" smtClean="0">
                <a:sym typeface="Symbol"/>
              </a:rPr>
              <a:t> and gene set S, </a:t>
            </a:r>
            <a:r>
              <a:rPr lang="en-US" dirty="0" smtClean="0"/>
              <a:t>compute NES(S, </a:t>
            </a:r>
            <a:r>
              <a:rPr lang="en-US" dirty="0" smtClean="0">
                <a:sym typeface="Symbol"/>
              </a:rPr>
              <a:t>) to use in computing the FDR:</a:t>
            </a:r>
            <a:endParaRPr lang="en-US" dirty="0"/>
          </a:p>
        </p:txBody>
      </p:sp>
      <p:grpSp>
        <p:nvGrpSpPr>
          <p:cNvPr id="18" name="Group 17"/>
          <p:cNvGrpSpPr/>
          <p:nvPr/>
        </p:nvGrpSpPr>
        <p:grpSpPr>
          <a:xfrm>
            <a:off x="2590800" y="1611868"/>
            <a:ext cx="647293" cy="674132"/>
            <a:chOff x="7239000" y="3745468"/>
            <a:chExt cx="647293" cy="674132"/>
          </a:xfrm>
        </p:grpSpPr>
        <p:cxnSp>
          <p:nvCxnSpPr>
            <p:cNvPr id="19" name="Straight Arrow Connector 18"/>
            <p:cNvCxnSpPr/>
            <p:nvPr/>
          </p:nvCxnSpPr>
          <p:spPr>
            <a:xfrm>
              <a:off x="7543800" y="4038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239000" y="3745468"/>
              <a:ext cx="647293" cy="369332"/>
            </a:xfrm>
            <a:prstGeom prst="rect">
              <a:avLst/>
            </a:prstGeom>
            <a:noFill/>
          </p:spPr>
          <p:txBody>
            <a:bodyPr wrap="none" rtlCol="0">
              <a:spAutoFit/>
            </a:bodyPr>
            <a:lstStyle/>
            <a:p>
              <a:r>
                <a:rPr lang="en-US" dirty="0" smtClean="0">
                  <a:solidFill>
                    <a:srgbClr val="FF0000"/>
                  </a:solidFill>
                </a:rPr>
                <a:t>ES(S)</a:t>
              </a:r>
              <a:endParaRPr lang="en-US" dirty="0">
                <a:solidFill>
                  <a:srgbClr val="FF0000"/>
                </a:solidFill>
              </a:endParaRPr>
            </a:p>
          </p:txBody>
        </p:sp>
      </p:grpSp>
      <p:grpSp>
        <p:nvGrpSpPr>
          <p:cNvPr id="44" name="Group 43"/>
          <p:cNvGrpSpPr/>
          <p:nvPr/>
        </p:nvGrpSpPr>
        <p:grpSpPr>
          <a:xfrm>
            <a:off x="990600" y="4613097"/>
            <a:ext cx="2493196" cy="1940103"/>
            <a:chOff x="990600" y="4613097"/>
            <a:chExt cx="2493196" cy="1940103"/>
          </a:xfrm>
        </p:grpSpPr>
        <p:pic>
          <p:nvPicPr>
            <p:cNvPr id="29" name="Picture 2" descr="https://encrypted-tbn2.gstatic.com/images?q=tbn:ANd9GcT-uQ0pmnlHgdBwAjGXf9FRhXM3p75gLXd27RXMyZidhBoCVV8C"/>
            <p:cNvPicPr>
              <a:picLocks noChangeAspect="1" noChangeArrowheads="1"/>
            </p:cNvPicPr>
            <p:nvPr/>
          </p:nvPicPr>
          <p:blipFill>
            <a:blip r:embed="rId3" cstate="print"/>
            <a:srcRect l="4109" t="2105" r="2114" b="14146"/>
            <a:stretch>
              <a:fillRect/>
            </a:stretch>
          </p:blipFill>
          <p:spPr bwMode="auto">
            <a:xfrm>
              <a:off x="990600" y="4613097"/>
              <a:ext cx="2493196" cy="1635303"/>
            </a:xfrm>
            <a:prstGeom prst="rect">
              <a:avLst/>
            </a:prstGeom>
            <a:noFill/>
          </p:spPr>
        </p:pic>
        <p:sp>
          <p:nvSpPr>
            <p:cNvPr id="30" name="TextBox 29"/>
            <p:cNvSpPr txBox="1"/>
            <p:nvPr/>
          </p:nvSpPr>
          <p:spPr>
            <a:xfrm>
              <a:off x="1911562" y="6183868"/>
              <a:ext cx="831638" cy="369332"/>
            </a:xfrm>
            <a:prstGeom prst="rect">
              <a:avLst/>
            </a:prstGeom>
            <a:noFill/>
          </p:spPr>
          <p:txBody>
            <a:bodyPr wrap="none" rtlCol="0">
              <a:spAutoFit/>
            </a:bodyPr>
            <a:lstStyle/>
            <a:p>
              <a:r>
                <a:rPr lang="en-US" dirty="0" smtClean="0"/>
                <a:t>ES(S,</a:t>
              </a:r>
              <a:r>
                <a:rPr lang="en-US" dirty="0" smtClean="0">
                  <a:sym typeface="Symbol"/>
                </a:rPr>
                <a:t>)</a:t>
              </a:r>
              <a:endParaRPr lang="en-US" dirty="0"/>
            </a:p>
          </p:txBody>
        </p:sp>
      </p:grpSp>
      <p:grpSp>
        <p:nvGrpSpPr>
          <p:cNvPr id="31" name="Group 30"/>
          <p:cNvGrpSpPr/>
          <p:nvPr/>
        </p:nvGrpSpPr>
        <p:grpSpPr>
          <a:xfrm>
            <a:off x="2133600" y="4343400"/>
            <a:ext cx="910186" cy="674132"/>
            <a:chOff x="7239000" y="3745468"/>
            <a:chExt cx="910186" cy="674132"/>
          </a:xfrm>
        </p:grpSpPr>
        <p:cxnSp>
          <p:nvCxnSpPr>
            <p:cNvPr id="32" name="Straight Arrow Connector 31"/>
            <p:cNvCxnSpPr/>
            <p:nvPr/>
          </p:nvCxnSpPr>
          <p:spPr>
            <a:xfrm>
              <a:off x="7543800" y="4038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239000" y="3745468"/>
              <a:ext cx="910186" cy="369332"/>
            </a:xfrm>
            <a:prstGeom prst="rect">
              <a:avLst/>
            </a:prstGeom>
            <a:noFill/>
          </p:spPr>
          <p:txBody>
            <a:bodyPr wrap="none" rtlCol="0">
              <a:spAutoFit/>
            </a:bodyPr>
            <a:lstStyle/>
            <a:p>
              <a:r>
                <a:rPr lang="en-US" dirty="0" smtClean="0">
                  <a:solidFill>
                    <a:srgbClr val="FF0000"/>
                  </a:solidFill>
                </a:rPr>
                <a:t>ES(S,</a:t>
              </a:r>
              <a:r>
                <a:rPr lang="en-US" dirty="0" smtClean="0">
                  <a:solidFill>
                    <a:srgbClr val="FF0000"/>
                  </a:solidFill>
                  <a:sym typeface="Symbol"/>
                </a:rPr>
                <a:t></a:t>
              </a:r>
              <a:r>
                <a:rPr lang="en-US" baseline="-25000" dirty="0" smtClean="0">
                  <a:solidFill>
                    <a:srgbClr val="FF0000"/>
                  </a:solidFill>
                  <a:sym typeface="Symbol"/>
                </a:rPr>
                <a:t>1</a:t>
              </a:r>
              <a:r>
                <a:rPr lang="en-US" dirty="0" smtClean="0">
                  <a:solidFill>
                    <a:srgbClr val="FF0000"/>
                  </a:solidFill>
                </a:rPr>
                <a:t>)</a:t>
              </a:r>
              <a:endParaRPr lang="en-US" dirty="0">
                <a:solidFill>
                  <a:srgbClr val="FF0000"/>
                </a:solidFill>
              </a:endParaRPr>
            </a:p>
          </p:txBody>
        </p:sp>
      </p:grpSp>
      <p:grpSp>
        <p:nvGrpSpPr>
          <p:cNvPr id="46" name="Group 45"/>
          <p:cNvGrpSpPr/>
          <p:nvPr/>
        </p:nvGrpSpPr>
        <p:grpSpPr>
          <a:xfrm>
            <a:off x="2703160" y="5040868"/>
            <a:ext cx="910186" cy="597932"/>
            <a:chOff x="2703160" y="5040868"/>
            <a:chExt cx="910186" cy="597932"/>
          </a:xfrm>
        </p:grpSpPr>
        <p:sp>
          <p:nvSpPr>
            <p:cNvPr id="35" name="TextBox 34"/>
            <p:cNvSpPr txBox="1"/>
            <p:nvPr/>
          </p:nvSpPr>
          <p:spPr>
            <a:xfrm>
              <a:off x="2703160" y="5040868"/>
              <a:ext cx="910186" cy="369332"/>
            </a:xfrm>
            <a:prstGeom prst="rect">
              <a:avLst/>
            </a:prstGeom>
            <a:noFill/>
          </p:spPr>
          <p:txBody>
            <a:bodyPr wrap="none" rtlCol="0">
              <a:spAutoFit/>
            </a:bodyPr>
            <a:lstStyle/>
            <a:p>
              <a:r>
                <a:rPr lang="en-US" dirty="0" smtClean="0">
                  <a:solidFill>
                    <a:srgbClr val="FF0000"/>
                  </a:solidFill>
                </a:rPr>
                <a:t>ES(S,</a:t>
              </a:r>
              <a:r>
                <a:rPr lang="en-US" dirty="0" smtClean="0">
                  <a:solidFill>
                    <a:srgbClr val="FF0000"/>
                  </a:solidFill>
                  <a:sym typeface="Symbol"/>
                </a:rPr>
                <a:t></a:t>
              </a:r>
              <a:r>
                <a:rPr lang="en-US" baseline="-25000" dirty="0" smtClean="0">
                  <a:solidFill>
                    <a:srgbClr val="FF0000"/>
                  </a:solidFill>
                  <a:sym typeface="Symbol"/>
                </a:rPr>
                <a:t>3</a:t>
              </a:r>
              <a:r>
                <a:rPr lang="en-US" dirty="0" smtClean="0">
                  <a:solidFill>
                    <a:srgbClr val="FF0000"/>
                  </a:solidFill>
                </a:rPr>
                <a:t>)</a:t>
              </a:r>
              <a:endParaRPr lang="en-US" dirty="0">
                <a:solidFill>
                  <a:srgbClr val="FF0000"/>
                </a:solidFill>
              </a:endParaRPr>
            </a:p>
          </p:txBody>
        </p:sp>
        <p:cxnSp>
          <p:nvCxnSpPr>
            <p:cNvPr id="36" name="Straight Arrow Connector 35"/>
            <p:cNvCxnSpPr/>
            <p:nvPr/>
          </p:nvCxnSpPr>
          <p:spPr>
            <a:xfrm>
              <a:off x="3017178" y="5410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1270570" y="4812268"/>
            <a:ext cx="910186" cy="826532"/>
            <a:chOff x="1270570" y="4812268"/>
            <a:chExt cx="910186" cy="826532"/>
          </a:xfrm>
        </p:grpSpPr>
        <p:sp>
          <p:nvSpPr>
            <p:cNvPr id="34" name="TextBox 33"/>
            <p:cNvSpPr txBox="1"/>
            <p:nvPr/>
          </p:nvSpPr>
          <p:spPr>
            <a:xfrm>
              <a:off x="1270570" y="4812268"/>
              <a:ext cx="910186" cy="369332"/>
            </a:xfrm>
            <a:prstGeom prst="rect">
              <a:avLst/>
            </a:prstGeom>
            <a:noFill/>
          </p:spPr>
          <p:txBody>
            <a:bodyPr wrap="none" rtlCol="0">
              <a:spAutoFit/>
            </a:bodyPr>
            <a:lstStyle/>
            <a:p>
              <a:r>
                <a:rPr lang="en-US" dirty="0" smtClean="0">
                  <a:solidFill>
                    <a:srgbClr val="FF0000"/>
                  </a:solidFill>
                </a:rPr>
                <a:t>ES(S,</a:t>
              </a:r>
              <a:r>
                <a:rPr lang="en-US" dirty="0" smtClean="0">
                  <a:solidFill>
                    <a:srgbClr val="FF0000"/>
                  </a:solidFill>
                  <a:sym typeface="Symbol"/>
                </a:rPr>
                <a:t></a:t>
              </a:r>
              <a:r>
                <a:rPr lang="en-US" baseline="-25000" dirty="0" smtClean="0">
                  <a:solidFill>
                    <a:srgbClr val="FF0000"/>
                  </a:solidFill>
                  <a:sym typeface="Symbol"/>
                </a:rPr>
                <a:t>2</a:t>
              </a:r>
              <a:r>
                <a:rPr lang="en-US" dirty="0" smtClean="0">
                  <a:solidFill>
                    <a:srgbClr val="FF0000"/>
                  </a:solidFill>
                </a:rPr>
                <a:t>)</a:t>
              </a:r>
              <a:endParaRPr lang="en-US" dirty="0">
                <a:solidFill>
                  <a:srgbClr val="FF0000"/>
                </a:solidFill>
              </a:endParaRPr>
            </a:p>
          </p:txBody>
        </p:sp>
        <p:cxnSp>
          <p:nvCxnSpPr>
            <p:cNvPr id="37" name="Straight Arrow Connector 36"/>
            <p:cNvCxnSpPr/>
            <p:nvPr/>
          </p:nvCxnSpPr>
          <p:spPr>
            <a:xfrm>
              <a:off x="1635304" y="51816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blinds(horizontal)">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blinds(horizontal)">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blinds(horizontal)">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linds(horizontal)">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blinds(horizontal)">
                                      <p:cBhvr>
                                        <p:cTn id="42" dur="500"/>
                                        <p:tgtEl>
                                          <p:spTgt spid="4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blinds(horizontal)">
                                      <p:cBhvr>
                                        <p:cTn id="4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04800"/>
            <a:ext cx="8077200" cy="830997"/>
          </a:xfrm>
          <a:prstGeom prst="rect">
            <a:avLst/>
          </a:prstGeom>
          <a:noFill/>
        </p:spPr>
        <p:txBody>
          <a:bodyPr wrap="square" rtlCol="0">
            <a:spAutoFit/>
          </a:bodyPr>
          <a:lstStyle/>
          <a:p>
            <a:r>
              <a:rPr lang="en-US" sz="2400" dirty="0" smtClean="0"/>
              <a:t>GSEA returns two lists of gene sets: {S with NES &gt; 0}                              and {S with NES &lt; 0} (each sorted by NES value)</a:t>
            </a:r>
            <a:endParaRPr lang="en-US" sz="2400" dirty="0"/>
          </a:p>
        </p:txBody>
      </p:sp>
      <p:grpSp>
        <p:nvGrpSpPr>
          <p:cNvPr id="10" name="Group 9"/>
          <p:cNvGrpSpPr/>
          <p:nvPr/>
        </p:nvGrpSpPr>
        <p:grpSpPr>
          <a:xfrm>
            <a:off x="838200" y="1371600"/>
            <a:ext cx="5791200" cy="1905870"/>
            <a:chOff x="1752600" y="1143000"/>
            <a:chExt cx="5791200" cy="1905870"/>
          </a:xfrm>
        </p:grpSpPr>
        <p:grpSp>
          <p:nvGrpSpPr>
            <p:cNvPr id="7" name="Group 6"/>
            <p:cNvGrpSpPr/>
            <p:nvPr/>
          </p:nvGrpSpPr>
          <p:grpSpPr>
            <a:xfrm>
              <a:off x="1752600" y="1447800"/>
              <a:ext cx="5791200" cy="1601070"/>
              <a:chOff x="381000" y="1371600"/>
              <a:chExt cx="5791200" cy="1601070"/>
            </a:xfrm>
          </p:grpSpPr>
          <p:pic>
            <p:nvPicPr>
              <p:cNvPr id="5"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5127" b="66319"/>
              <a:stretch/>
            </p:blipFill>
            <p:spPr bwMode="auto">
              <a:xfrm>
                <a:off x="381000" y="1371600"/>
                <a:ext cx="3765550" cy="160107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rotWithShape="1">
              <a:blip r:embed="rId3">
                <a:extLst>
                  <a:ext uri="{28A0092B-C50C-407E-A947-70E740481C1C}">
                    <a14:useLocalDpi xmlns="" xmlns:a14="http://schemas.microsoft.com/office/drawing/2010/main" val="0"/>
                  </a:ext>
                </a:extLst>
              </a:blip>
              <a:srcRect t="4995" r="49845" b="66207"/>
              <a:stretch/>
            </p:blipFill>
            <p:spPr bwMode="auto">
              <a:xfrm>
                <a:off x="4114800" y="1371600"/>
                <a:ext cx="2057400" cy="159094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cxnSp>
          <p:nvCxnSpPr>
            <p:cNvPr id="9" name="Straight Arrow Connector 8"/>
            <p:cNvCxnSpPr/>
            <p:nvPr/>
          </p:nvCxnSpPr>
          <p:spPr>
            <a:xfrm rot="10800000" flipV="1">
              <a:off x="6629400" y="1143000"/>
              <a:ext cx="457200" cy="3048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7010400" y="1981200"/>
            <a:ext cx="1524000" cy="1015663"/>
          </a:xfrm>
          <a:prstGeom prst="rect">
            <a:avLst/>
          </a:prstGeom>
          <a:noFill/>
        </p:spPr>
        <p:txBody>
          <a:bodyPr wrap="square" rtlCol="0">
            <a:spAutoFit/>
          </a:bodyPr>
          <a:lstStyle/>
          <a:p>
            <a:r>
              <a:rPr lang="en-US" sz="2000" dirty="0" smtClean="0"/>
              <a:t>NES &gt; 0, descending order</a:t>
            </a:r>
            <a:endParaRPr lang="en-US" sz="2000" dirty="0"/>
          </a:p>
        </p:txBody>
      </p:sp>
      <p:grpSp>
        <p:nvGrpSpPr>
          <p:cNvPr id="18" name="Group 17"/>
          <p:cNvGrpSpPr/>
          <p:nvPr/>
        </p:nvGrpSpPr>
        <p:grpSpPr>
          <a:xfrm>
            <a:off x="1219200" y="3733800"/>
            <a:ext cx="5562600" cy="2133600"/>
            <a:chOff x="304800" y="3581400"/>
            <a:chExt cx="5562600" cy="2133600"/>
          </a:xfrm>
        </p:grpSpPr>
        <p:grpSp>
          <p:nvGrpSpPr>
            <p:cNvPr id="15" name="Group 14"/>
            <p:cNvGrpSpPr/>
            <p:nvPr/>
          </p:nvGrpSpPr>
          <p:grpSpPr>
            <a:xfrm>
              <a:off x="304800" y="3581400"/>
              <a:ext cx="3934459" cy="2133600"/>
              <a:chOff x="304800" y="3429000"/>
              <a:chExt cx="3934459" cy="2133600"/>
            </a:xfrm>
          </p:grpSpPr>
          <p:pic>
            <p:nvPicPr>
              <p:cNvPr id="11" name="Picture 2"/>
              <p:cNvPicPr>
                <a:picLocks noChangeAspect="1" noChangeArrowheads="1"/>
              </p:cNvPicPr>
              <p:nvPr/>
            </p:nvPicPr>
            <p:blipFill>
              <a:blip r:embed="rId4">
                <a:extLst>
                  <a:ext uri="{28A0092B-C50C-407E-A947-70E740481C1C}">
                    <a14:useLocalDpi xmlns="" xmlns:a14="http://schemas.microsoft.com/office/drawing/2010/main" val="0"/>
                  </a:ext>
                </a:extLst>
              </a:blip>
              <a:srcRect r="51934" b="65673"/>
              <a:stretch>
                <a:fillRect/>
              </a:stretch>
            </p:blipFill>
            <p:spPr bwMode="auto">
              <a:xfrm>
                <a:off x="304800" y="3733800"/>
                <a:ext cx="2209800" cy="1828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rotWithShape="1">
              <a:blip r:embed="rId5">
                <a:extLst>
                  <a:ext uri="{28A0092B-C50C-407E-A947-70E740481C1C}">
                    <a14:useLocalDpi xmlns="" xmlns:a14="http://schemas.microsoft.com/office/drawing/2010/main" val="0"/>
                  </a:ext>
                </a:extLst>
              </a:blip>
              <a:srcRect t="501" r="40176" b="66050"/>
              <a:stretch/>
            </p:blipFill>
            <p:spPr bwMode="auto">
              <a:xfrm>
                <a:off x="2514600" y="3733800"/>
                <a:ext cx="1724659" cy="179053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14" name="Straight Arrow Connector 13"/>
              <p:cNvCxnSpPr/>
              <p:nvPr/>
            </p:nvCxnSpPr>
            <p:spPr>
              <a:xfrm rot="5400000">
                <a:off x="3581400" y="3429000"/>
                <a:ext cx="381000" cy="3810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343400" y="4267200"/>
              <a:ext cx="1524000" cy="1015663"/>
            </a:xfrm>
            <a:prstGeom prst="rect">
              <a:avLst/>
            </a:prstGeom>
            <a:noFill/>
          </p:spPr>
          <p:txBody>
            <a:bodyPr wrap="square" rtlCol="0">
              <a:spAutoFit/>
            </a:bodyPr>
            <a:lstStyle/>
            <a:p>
              <a:r>
                <a:rPr lang="en-US" sz="2000" dirty="0" smtClean="0"/>
                <a:t>NES &lt; 0, ascending order</a:t>
              </a:r>
              <a:endParaRPr lang="en-US" sz="2000" dirty="0"/>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610600" cy="5632311"/>
          </a:xfrm>
          <a:prstGeom prst="rect">
            <a:avLst/>
          </a:prstGeom>
          <a:noFill/>
        </p:spPr>
        <p:txBody>
          <a:bodyPr wrap="square" rtlCol="0">
            <a:spAutoFit/>
          </a:bodyPr>
          <a:lstStyle/>
          <a:p>
            <a:r>
              <a:rPr lang="en-US" sz="2400" dirty="0" smtClean="0"/>
              <a:t>If one has a list of the form </a:t>
            </a:r>
            <a:r>
              <a:rPr lang="en-US" sz="2400" b="1" dirty="0" smtClean="0">
                <a:latin typeface="French Script MT" pitchFamily="66" charset="0"/>
              </a:rPr>
              <a:t>A</a:t>
            </a:r>
            <a:r>
              <a:rPr lang="en-US" sz="2400" dirty="0" smtClean="0"/>
              <a:t> = {all gene sets S with NES(S</a:t>
            </a:r>
            <a:r>
              <a:rPr lang="en-US" sz="2400" dirty="0" smtClean="0"/>
              <a:t>) ≥ NES</a:t>
            </a:r>
            <a:r>
              <a:rPr lang="en-US" sz="2400" dirty="0" smtClean="0"/>
              <a:t>*}</a:t>
            </a:r>
            <a:r>
              <a:rPr lang="en-US" sz="2400" baseline="30000" dirty="0" smtClean="0">
                <a:solidFill>
                  <a:srgbClr val="FF0000"/>
                </a:solidFill>
              </a:rPr>
              <a:t>#</a:t>
            </a:r>
            <a:r>
              <a:rPr lang="en-US" sz="2400" dirty="0" smtClean="0"/>
              <a:t>     with NES* a chosen value, one would like to estimate </a:t>
            </a:r>
            <a:r>
              <a:rPr lang="en-US" sz="2400" b="1" dirty="0" smtClean="0">
                <a:solidFill>
                  <a:srgbClr val="FF0000"/>
                </a:solidFill>
              </a:rPr>
              <a:t>what fraction of the gene sets in  </a:t>
            </a:r>
            <a:r>
              <a:rPr lang="en-US" sz="2400" b="1" dirty="0" smtClean="0">
                <a:solidFill>
                  <a:srgbClr val="FF0000"/>
                </a:solidFill>
                <a:latin typeface="French Script MT" pitchFamily="66" charset="0"/>
              </a:rPr>
              <a:t>A  </a:t>
            </a:r>
            <a:r>
              <a:rPr lang="en-US" sz="2400" b="1" dirty="0" smtClean="0">
                <a:solidFill>
                  <a:srgbClr val="FF0000"/>
                </a:solidFill>
              </a:rPr>
              <a:t>are false positives</a:t>
            </a:r>
            <a:r>
              <a:rPr lang="en-US" sz="2400" dirty="0" smtClean="0"/>
              <a:t>.  This is called the </a:t>
            </a:r>
            <a:r>
              <a:rPr lang="en-US" sz="2400" b="1" dirty="0" smtClean="0">
                <a:solidFill>
                  <a:srgbClr val="FF0000"/>
                </a:solidFill>
              </a:rPr>
              <a:t>False Discovery Rate </a:t>
            </a:r>
            <a:r>
              <a:rPr lang="en-US" sz="2400" b="1" dirty="0" smtClean="0"/>
              <a:t>(</a:t>
            </a:r>
            <a:r>
              <a:rPr lang="en-US" sz="2400" b="1" dirty="0" smtClean="0">
                <a:solidFill>
                  <a:srgbClr val="FF0000"/>
                </a:solidFill>
              </a:rPr>
              <a:t>FDR</a:t>
            </a:r>
            <a:r>
              <a:rPr lang="en-US" sz="2400" b="1" dirty="0" smtClean="0"/>
              <a:t>)</a:t>
            </a:r>
            <a:r>
              <a:rPr lang="en-US" sz="2400" dirty="0" smtClean="0"/>
              <a:t> for </a:t>
            </a:r>
            <a:r>
              <a:rPr lang="en-US" sz="2400" b="1" dirty="0" smtClean="0">
                <a:latin typeface="French Script MT" pitchFamily="66" charset="0"/>
              </a:rPr>
              <a:t>A</a:t>
            </a:r>
            <a:r>
              <a:rPr lang="en-US" sz="2400" dirty="0" smtClean="0"/>
              <a:t>.</a:t>
            </a:r>
          </a:p>
          <a:p>
            <a:endParaRPr lang="en-US" sz="2400" b="1" dirty="0" smtClean="0"/>
          </a:p>
          <a:p>
            <a:r>
              <a:rPr lang="en-US" sz="2400" dirty="0" smtClean="0"/>
              <a:t>GSEA uses the collection  {</a:t>
            </a:r>
            <a:r>
              <a:rPr lang="en-US" sz="2400" b="1" dirty="0" smtClean="0">
                <a:solidFill>
                  <a:srgbClr val="0000FF"/>
                </a:solidFill>
              </a:rPr>
              <a:t>NES(S, </a:t>
            </a:r>
            <a:r>
              <a:rPr lang="en-US" sz="2400" b="1" dirty="0" smtClean="0">
                <a:solidFill>
                  <a:srgbClr val="0000FF"/>
                </a:solidFill>
                <a:sym typeface="Symbol" pitchFamily="18" charset="2"/>
              </a:rPr>
              <a:t></a:t>
            </a:r>
            <a:r>
              <a:rPr lang="en-US" sz="2400" b="1" baseline="-25000" dirty="0" smtClean="0">
                <a:solidFill>
                  <a:srgbClr val="0000FF"/>
                </a:solidFill>
                <a:sym typeface="Symbol" pitchFamily="18" charset="2"/>
              </a:rPr>
              <a:t>k</a:t>
            </a:r>
            <a:r>
              <a:rPr lang="en-US" sz="2400" b="1" dirty="0" smtClean="0">
                <a:solidFill>
                  <a:srgbClr val="0000FF"/>
                </a:solidFill>
              </a:rPr>
              <a:t>)</a:t>
            </a:r>
            <a:r>
              <a:rPr lang="en-US" sz="2400" dirty="0" smtClean="0"/>
              <a:t>}</a:t>
            </a:r>
            <a:r>
              <a:rPr lang="en-US" sz="2400" b="1" dirty="0" smtClean="0"/>
              <a:t>  </a:t>
            </a:r>
            <a:r>
              <a:rPr lang="en-US" sz="2400" dirty="0" smtClean="0"/>
              <a:t>of NES values from the  permutations as an </a:t>
            </a:r>
            <a:r>
              <a:rPr lang="en-US" sz="2400" b="1" dirty="0" smtClean="0"/>
              <a:t>empirical null distribution </a:t>
            </a:r>
            <a:r>
              <a:rPr lang="en-US" sz="2400" dirty="0" smtClean="0"/>
              <a:t>to estimate the FDR.</a:t>
            </a:r>
          </a:p>
          <a:p>
            <a:endParaRPr lang="en-US" sz="2400" dirty="0" smtClean="0"/>
          </a:p>
          <a:p>
            <a:r>
              <a:rPr lang="en-US" sz="2400" dirty="0" smtClean="0"/>
              <a:t>The {</a:t>
            </a:r>
            <a:r>
              <a:rPr lang="en-US" sz="2400" b="1" dirty="0" smtClean="0">
                <a:solidFill>
                  <a:srgbClr val="0000FF"/>
                </a:solidFill>
              </a:rPr>
              <a:t>NES(S, </a:t>
            </a:r>
            <a:r>
              <a:rPr lang="en-US" sz="2400" b="1" dirty="0" smtClean="0">
                <a:solidFill>
                  <a:srgbClr val="0000FF"/>
                </a:solidFill>
                <a:sym typeface="Symbol" pitchFamily="18" charset="2"/>
              </a:rPr>
              <a:t></a:t>
            </a:r>
            <a:r>
              <a:rPr lang="en-US" sz="2400" b="1" baseline="-25000" dirty="0" smtClean="0">
                <a:solidFill>
                  <a:srgbClr val="0000FF"/>
                </a:solidFill>
                <a:sym typeface="Symbol" pitchFamily="18" charset="2"/>
              </a:rPr>
              <a:t>k</a:t>
            </a:r>
            <a:r>
              <a:rPr lang="en-US" sz="2400" b="1" dirty="0" smtClean="0">
                <a:solidFill>
                  <a:srgbClr val="0000FF"/>
                </a:solidFill>
              </a:rPr>
              <a:t>)</a:t>
            </a:r>
            <a:r>
              <a:rPr lang="en-US" sz="2400" dirty="0" smtClean="0"/>
              <a:t>}</a:t>
            </a:r>
            <a:r>
              <a:rPr lang="en-US" sz="2400" b="1" dirty="0" smtClean="0"/>
              <a:t> </a:t>
            </a:r>
            <a:r>
              <a:rPr lang="en-US" sz="2400" dirty="0" smtClean="0"/>
              <a:t> values estimate the pattern of NES values one would see if there was no difference between the 2 groups being examined. </a:t>
            </a:r>
          </a:p>
          <a:p>
            <a:endParaRPr lang="en-US" sz="2400" dirty="0" smtClean="0"/>
          </a:p>
          <a:p>
            <a:r>
              <a:rPr lang="en-US" sz="2400" dirty="0" smtClean="0"/>
              <a:t>Actual </a:t>
            </a:r>
            <a:r>
              <a:rPr lang="en-US" sz="2400" dirty="0" smtClean="0"/>
              <a:t>NES(S) values that “stand out”  (are far enough out on a tail of the histogram of the {</a:t>
            </a:r>
            <a:r>
              <a:rPr lang="en-US" sz="2400" b="1" dirty="0" smtClean="0">
                <a:solidFill>
                  <a:srgbClr val="0000FF"/>
                </a:solidFill>
              </a:rPr>
              <a:t>NES(S, </a:t>
            </a:r>
            <a:r>
              <a:rPr lang="en-US" sz="2400" b="1" dirty="0" smtClean="0">
                <a:solidFill>
                  <a:srgbClr val="0000FF"/>
                </a:solidFill>
                <a:sym typeface="Symbol" pitchFamily="18" charset="2"/>
              </a:rPr>
              <a:t></a:t>
            </a:r>
            <a:r>
              <a:rPr lang="en-US" sz="2400" b="1" baseline="-25000" dirty="0" smtClean="0">
                <a:solidFill>
                  <a:srgbClr val="0000FF"/>
                </a:solidFill>
                <a:sym typeface="Symbol" pitchFamily="18" charset="2"/>
              </a:rPr>
              <a:t>k</a:t>
            </a:r>
            <a:r>
              <a:rPr lang="en-US" sz="2400" b="1" dirty="0" smtClean="0">
                <a:solidFill>
                  <a:srgbClr val="0000FF"/>
                </a:solidFill>
              </a:rPr>
              <a:t>)</a:t>
            </a:r>
            <a:r>
              <a:rPr lang="en-US" sz="2400" dirty="0" smtClean="0"/>
              <a:t>}</a:t>
            </a:r>
            <a:r>
              <a:rPr lang="en-US" sz="2400" b="1" dirty="0" smtClean="0"/>
              <a:t> </a:t>
            </a:r>
            <a:r>
              <a:rPr lang="en-US" sz="2400" dirty="0" smtClean="0"/>
              <a:t> values) are considered to be true positives. </a:t>
            </a:r>
            <a:endParaRPr lang="en-US" sz="2400" dirty="0"/>
          </a:p>
        </p:txBody>
      </p:sp>
      <p:sp>
        <p:nvSpPr>
          <p:cNvPr id="3" name="TextBox 2"/>
          <p:cNvSpPr txBox="1"/>
          <p:nvPr/>
        </p:nvSpPr>
        <p:spPr>
          <a:xfrm>
            <a:off x="304800" y="6324600"/>
            <a:ext cx="8839200" cy="461665"/>
          </a:xfrm>
          <a:prstGeom prst="rect">
            <a:avLst/>
          </a:prstGeom>
          <a:noFill/>
        </p:spPr>
        <p:txBody>
          <a:bodyPr wrap="square" rtlCol="0">
            <a:spAutoFit/>
          </a:bodyPr>
          <a:lstStyle/>
          <a:p>
            <a:r>
              <a:rPr lang="en-US" sz="2400" baseline="30000" dirty="0" smtClean="0">
                <a:solidFill>
                  <a:srgbClr val="FF0000"/>
                </a:solidFill>
              </a:rPr>
              <a:t>#</a:t>
            </a:r>
            <a:r>
              <a:rPr lang="en-US" sz="2400" dirty="0" smtClean="0">
                <a:solidFill>
                  <a:srgbClr val="FF0000"/>
                </a:solidFill>
              </a:rPr>
              <a:t> </a:t>
            </a:r>
            <a:r>
              <a:rPr lang="en-US" dirty="0" smtClean="0"/>
              <a:t>and similarly for the case of all gene sets S with NES(S) </a:t>
            </a:r>
            <a:r>
              <a:rPr lang="en-US" dirty="0" smtClean="0"/>
              <a:t>≤ </a:t>
            </a:r>
            <a:r>
              <a:rPr lang="en-US" dirty="0" smtClean="0"/>
              <a:t>NES* for some fixed value NES*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88964" y="533400"/>
            <a:ext cx="5926534" cy="5403937"/>
            <a:chOff x="567904" y="3352800"/>
            <a:chExt cx="2953188" cy="2582857"/>
          </a:xfrm>
        </p:grpSpPr>
        <p:pic>
          <p:nvPicPr>
            <p:cNvPr id="3" name="Picture 2" descr="http://johnstachurski.net/lectures/_images/hist1.png"/>
            <p:cNvPicPr>
              <a:picLocks noChangeAspect="1" noChangeArrowheads="1"/>
            </p:cNvPicPr>
            <p:nvPr/>
          </p:nvPicPr>
          <p:blipFill>
            <a:blip r:embed="rId2" cstate="print"/>
            <a:srcRect b="9020"/>
            <a:stretch>
              <a:fillRect/>
            </a:stretch>
          </p:blipFill>
          <p:spPr bwMode="auto">
            <a:xfrm>
              <a:off x="567904" y="3733800"/>
              <a:ext cx="2667000" cy="1828800"/>
            </a:xfrm>
            <a:prstGeom prst="rect">
              <a:avLst/>
            </a:prstGeom>
            <a:noFill/>
          </p:spPr>
        </p:pic>
        <p:sp>
          <p:nvSpPr>
            <p:cNvPr id="4" name="TextBox 3"/>
            <p:cNvSpPr txBox="1"/>
            <p:nvPr/>
          </p:nvSpPr>
          <p:spPr>
            <a:xfrm>
              <a:off x="950815" y="3352800"/>
              <a:ext cx="1936423" cy="220657"/>
            </a:xfrm>
            <a:prstGeom prst="rect">
              <a:avLst/>
            </a:prstGeom>
            <a:noFill/>
          </p:spPr>
          <p:txBody>
            <a:bodyPr wrap="none" rtlCol="0">
              <a:spAutoFit/>
            </a:bodyPr>
            <a:lstStyle/>
            <a:p>
              <a:r>
                <a:rPr lang="en-US" sz="2400" dirty="0" smtClean="0"/>
                <a:t>Histogram of </a:t>
              </a:r>
              <a:r>
                <a:rPr lang="en-US" sz="2400" b="1" dirty="0" smtClean="0">
                  <a:solidFill>
                    <a:srgbClr val="0000FF"/>
                  </a:solidFill>
                </a:rPr>
                <a:t>NES(S, </a:t>
              </a:r>
              <a:r>
                <a:rPr lang="en-US" sz="2400" b="1" dirty="0" smtClean="0">
                  <a:solidFill>
                    <a:srgbClr val="0000FF"/>
                  </a:solidFill>
                  <a:sym typeface="Symbol" pitchFamily="18" charset="2"/>
                </a:rPr>
                <a:t></a:t>
              </a:r>
              <a:r>
                <a:rPr lang="en-US" sz="2400" b="1" dirty="0" smtClean="0">
                  <a:solidFill>
                    <a:srgbClr val="0000FF"/>
                  </a:solidFill>
                </a:rPr>
                <a:t>) </a:t>
              </a:r>
              <a:r>
                <a:rPr lang="en-US" sz="2400" dirty="0" smtClean="0"/>
                <a:t>Scores</a:t>
              </a:r>
              <a:endParaRPr lang="en-US" sz="2400" dirty="0"/>
            </a:p>
          </p:txBody>
        </p:sp>
        <p:sp>
          <p:nvSpPr>
            <p:cNvPr id="5" name="TextBox 4"/>
            <p:cNvSpPr txBox="1"/>
            <p:nvPr/>
          </p:nvSpPr>
          <p:spPr>
            <a:xfrm>
              <a:off x="1447800" y="5562600"/>
              <a:ext cx="620105" cy="220657"/>
            </a:xfrm>
            <a:prstGeom prst="rect">
              <a:avLst/>
            </a:prstGeom>
            <a:noFill/>
          </p:spPr>
          <p:txBody>
            <a:bodyPr wrap="none" rtlCol="0">
              <a:spAutoFit/>
            </a:bodyPr>
            <a:lstStyle/>
            <a:p>
              <a:r>
                <a:rPr lang="en-US" sz="2400" dirty="0" smtClean="0"/>
                <a:t>NES(S,</a:t>
              </a:r>
              <a:r>
                <a:rPr lang="en-US" sz="2400" dirty="0" smtClean="0">
                  <a:sym typeface="Symbol"/>
                </a:rPr>
                <a:t>)</a:t>
              </a:r>
              <a:endParaRPr lang="en-US" sz="2400" dirty="0"/>
            </a:p>
          </p:txBody>
        </p:sp>
        <p:sp>
          <p:nvSpPr>
            <p:cNvPr id="6" name="TextBox 5"/>
            <p:cNvSpPr txBox="1"/>
            <p:nvPr/>
          </p:nvSpPr>
          <p:spPr>
            <a:xfrm>
              <a:off x="2362200" y="4495800"/>
              <a:ext cx="411625" cy="220657"/>
            </a:xfrm>
            <a:prstGeom prst="rect">
              <a:avLst/>
            </a:prstGeom>
            <a:noFill/>
          </p:spPr>
          <p:txBody>
            <a:bodyPr wrap="none" rtlCol="0">
              <a:spAutoFit/>
            </a:bodyPr>
            <a:lstStyle/>
            <a:p>
              <a:r>
                <a:rPr lang="en-US" sz="2400" dirty="0" smtClean="0">
                  <a:solidFill>
                    <a:srgbClr val="FF0000"/>
                  </a:solidFill>
                </a:rPr>
                <a:t>NES*</a:t>
              </a:r>
              <a:endParaRPr lang="en-US" sz="2400" dirty="0">
                <a:solidFill>
                  <a:srgbClr val="FF0000"/>
                </a:solidFill>
              </a:endParaRPr>
            </a:p>
          </p:txBody>
        </p:sp>
        <p:cxnSp>
          <p:nvCxnSpPr>
            <p:cNvPr id="7" name="Straight Arrow Connector 6"/>
            <p:cNvCxnSpPr/>
            <p:nvPr/>
          </p:nvCxnSpPr>
          <p:spPr>
            <a:xfrm rot="16200000" flipH="1">
              <a:off x="2326789" y="4917589"/>
              <a:ext cx="368623" cy="6998"/>
            </a:xfrm>
            <a:prstGeom prst="straightConnector1">
              <a:avLst/>
            </a:prstGeom>
            <a:ln w="53975">
              <a:tailEnd type="arrow"/>
            </a:ln>
          </p:spPr>
          <p:style>
            <a:lnRef idx="2">
              <a:schemeClr val="accent1"/>
            </a:lnRef>
            <a:fillRef idx="0">
              <a:schemeClr val="accent1"/>
            </a:fillRef>
            <a:effectRef idx="1">
              <a:schemeClr val="accent1"/>
            </a:effectRef>
            <a:fontRef idx="minor">
              <a:schemeClr val="tx1"/>
            </a:fontRef>
          </p:style>
        </p:cxnSp>
        <p:grpSp>
          <p:nvGrpSpPr>
            <p:cNvPr id="8" name="Group 22"/>
            <p:cNvGrpSpPr/>
            <p:nvPr/>
          </p:nvGrpSpPr>
          <p:grpSpPr>
            <a:xfrm>
              <a:off x="2438400" y="5562600"/>
              <a:ext cx="1082692" cy="373057"/>
              <a:chOff x="2438400" y="5562600"/>
              <a:chExt cx="1082692" cy="373057"/>
            </a:xfrm>
          </p:grpSpPr>
          <p:sp>
            <p:nvSpPr>
              <p:cNvPr id="10" name="Right Brace 9"/>
              <p:cNvSpPr/>
              <p:nvPr/>
            </p:nvSpPr>
            <p:spPr>
              <a:xfrm rot="5400000">
                <a:off x="2667000" y="5410200"/>
                <a:ext cx="152400" cy="4572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2438400" y="5715000"/>
                <a:ext cx="1082692" cy="220657"/>
              </a:xfrm>
              <a:prstGeom prst="rect">
                <a:avLst/>
              </a:prstGeom>
              <a:noFill/>
            </p:spPr>
            <p:txBody>
              <a:bodyPr wrap="none" rtlCol="0">
                <a:spAutoFit/>
              </a:bodyPr>
              <a:lstStyle/>
              <a:p>
                <a:r>
                  <a:rPr lang="en-US" sz="2400" i="1" dirty="0" smtClean="0">
                    <a:solidFill>
                      <a:srgbClr val="FF0000"/>
                    </a:solidFill>
                  </a:rPr>
                  <a:t>NES(S,</a:t>
                </a:r>
                <a:r>
                  <a:rPr lang="en-US" sz="2400" i="1" dirty="0" smtClean="0">
                    <a:solidFill>
                      <a:srgbClr val="FF0000"/>
                    </a:solidFill>
                    <a:sym typeface="Symbol"/>
                  </a:rPr>
                  <a:t></a:t>
                </a:r>
                <a:r>
                  <a:rPr lang="en-US" sz="2400" i="1" dirty="0" smtClean="0">
                    <a:solidFill>
                      <a:srgbClr val="FF0000"/>
                    </a:solidFill>
                  </a:rPr>
                  <a:t>) ≥ NES*</a:t>
                </a:r>
                <a:endParaRPr lang="en-US" sz="2400" i="1" dirty="0">
                  <a:solidFill>
                    <a:srgbClr val="FF0000"/>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2"/>
          <p:cNvSpPr txBox="1">
            <a:spLocks noChangeArrowheads="1"/>
          </p:cNvSpPr>
          <p:nvPr/>
        </p:nvSpPr>
        <p:spPr bwMode="auto">
          <a:xfrm>
            <a:off x="381000" y="228600"/>
            <a:ext cx="8153400" cy="838200"/>
          </a:xfrm>
          <a:prstGeom prst="rect">
            <a:avLst/>
          </a:prstGeom>
          <a:noFill/>
          <a:ln>
            <a:miter lim="800000"/>
            <a:headEnd/>
            <a:tailEnd/>
          </a:ln>
        </p:spPr>
        <p:txBody>
          <a:bodyPr vert="horz" wrap="square" lIns="91440" tIns="45720" rIns="91440" bIns="45720" numCol="1" anchor="t" anchorCtr="0" compatLnSpc="1">
            <a:prstTxWarp prst="textNoShape">
              <a:avLst/>
            </a:prstTxWarp>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00FF"/>
                </a:solidFill>
                <a:effectLst/>
                <a:uLnTx/>
                <a:uFillTx/>
                <a:latin typeface="+mj-lt"/>
                <a:ea typeface="+mj-ea"/>
                <a:cs typeface="+mj-cs"/>
              </a:rPr>
              <a:t>False Discovery Rate</a:t>
            </a:r>
            <a:r>
              <a:rPr kumimoji="0" lang="en-US" sz="2400" b="0" i="0" u="none" strike="noStrike" kern="1200" cap="none" spc="0" normalizeH="0" noProof="0" dirty="0" smtClean="0">
                <a:ln>
                  <a:noFill/>
                </a:ln>
                <a:solidFill>
                  <a:srgbClr val="0000FF"/>
                </a:solidFill>
                <a:effectLst/>
                <a:uLnTx/>
                <a:uFillTx/>
                <a:latin typeface="+mj-lt"/>
                <a:ea typeface="+mj-ea"/>
                <a:cs typeface="+mj-cs"/>
              </a:rPr>
              <a:t> (</a:t>
            </a:r>
            <a:r>
              <a:rPr kumimoji="0" lang="en-US" sz="2400" b="0" i="0" u="none" strike="noStrike" kern="1200" cap="none" spc="0" normalizeH="0" baseline="0" noProof="0" dirty="0" smtClean="0">
                <a:ln>
                  <a:noFill/>
                </a:ln>
                <a:solidFill>
                  <a:srgbClr val="0000FF"/>
                </a:solidFill>
                <a:effectLst/>
                <a:uLnTx/>
                <a:uFillTx/>
                <a:latin typeface="+mj-lt"/>
                <a:ea typeface="+mj-ea"/>
                <a:cs typeface="+mj-cs"/>
              </a:rPr>
              <a:t>FDR) q value for each gene set </a:t>
            </a:r>
            <a:r>
              <a:rPr kumimoji="0" lang="en-US" sz="2400" b="0" i="0" u="none" strike="noStrike" kern="1200" cap="none" spc="0" normalizeH="0" baseline="0" noProof="0" dirty="0" smtClean="0">
                <a:ln>
                  <a:noFill/>
                </a:ln>
                <a:solidFill>
                  <a:srgbClr val="0000FF"/>
                </a:solidFill>
                <a:effectLst/>
                <a:uLnTx/>
                <a:uFillTx/>
                <a:latin typeface="Script MT Bold" pitchFamily="66" charset="0"/>
                <a:ea typeface="+mj-ea"/>
                <a:cs typeface="+mj-cs"/>
              </a:rPr>
              <a:t>S</a:t>
            </a:r>
          </a:p>
        </p:txBody>
      </p:sp>
      <p:grpSp>
        <p:nvGrpSpPr>
          <p:cNvPr id="10" name="Group 9"/>
          <p:cNvGrpSpPr/>
          <p:nvPr/>
        </p:nvGrpSpPr>
        <p:grpSpPr>
          <a:xfrm>
            <a:off x="457200" y="3352800"/>
            <a:ext cx="3721100" cy="3621107"/>
            <a:chOff x="457200" y="3352800"/>
            <a:chExt cx="3721100" cy="3621107"/>
          </a:xfrm>
        </p:grpSpPr>
        <p:pic>
          <p:nvPicPr>
            <p:cNvPr id="205826" name="Picture 2" descr="http://johnstachurski.net/lectures/_images/hist1.png"/>
            <p:cNvPicPr>
              <a:picLocks noChangeAspect="1" noChangeArrowheads="1"/>
            </p:cNvPicPr>
            <p:nvPr/>
          </p:nvPicPr>
          <p:blipFill>
            <a:blip r:embed="rId3" cstate="print"/>
            <a:srcRect b="9020"/>
            <a:stretch>
              <a:fillRect/>
            </a:stretch>
          </p:blipFill>
          <p:spPr bwMode="auto">
            <a:xfrm>
              <a:off x="567904" y="3733800"/>
              <a:ext cx="2667000" cy="1828800"/>
            </a:xfrm>
            <a:prstGeom prst="rect">
              <a:avLst/>
            </a:prstGeom>
            <a:noFill/>
          </p:spPr>
        </p:pic>
        <p:sp>
          <p:nvSpPr>
            <p:cNvPr id="2" name="TextBox 1"/>
            <p:cNvSpPr txBox="1"/>
            <p:nvPr/>
          </p:nvSpPr>
          <p:spPr>
            <a:xfrm>
              <a:off x="457200" y="3352800"/>
              <a:ext cx="3018070" cy="369332"/>
            </a:xfrm>
            <a:prstGeom prst="rect">
              <a:avLst/>
            </a:prstGeom>
            <a:noFill/>
          </p:spPr>
          <p:txBody>
            <a:bodyPr wrap="none" rtlCol="0">
              <a:spAutoFit/>
            </a:bodyPr>
            <a:lstStyle/>
            <a:p>
              <a:r>
                <a:rPr lang="en-US" dirty="0" smtClean="0"/>
                <a:t>Histogram of </a:t>
              </a:r>
              <a:r>
                <a:rPr lang="en-US" b="1" dirty="0" smtClean="0">
                  <a:solidFill>
                    <a:srgbClr val="0000FF"/>
                  </a:solidFill>
                </a:rPr>
                <a:t>NES(S, </a:t>
              </a:r>
              <a:r>
                <a:rPr lang="en-US" b="1" dirty="0" smtClean="0">
                  <a:solidFill>
                    <a:srgbClr val="0000FF"/>
                  </a:solidFill>
                  <a:sym typeface="Symbol" pitchFamily="18" charset="2"/>
                </a:rPr>
                <a:t></a:t>
              </a:r>
              <a:r>
                <a:rPr lang="en-US" b="1" dirty="0" smtClean="0">
                  <a:solidFill>
                    <a:srgbClr val="0000FF"/>
                  </a:solidFill>
                </a:rPr>
                <a:t>) </a:t>
              </a:r>
              <a:r>
                <a:rPr lang="en-US" dirty="0" smtClean="0"/>
                <a:t>Scores</a:t>
              </a:r>
              <a:endParaRPr lang="en-US" dirty="0"/>
            </a:p>
          </p:txBody>
        </p:sp>
        <p:sp>
          <p:nvSpPr>
            <p:cNvPr id="4" name="TextBox 3"/>
            <p:cNvSpPr txBox="1"/>
            <p:nvPr/>
          </p:nvSpPr>
          <p:spPr>
            <a:xfrm>
              <a:off x="1447800" y="5562600"/>
              <a:ext cx="980718" cy="369332"/>
            </a:xfrm>
            <a:prstGeom prst="rect">
              <a:avLst/>
            </a:prstGeom>
            <a:noFill/>
          </p:spPr>
          <p:txBody>
            <a:bodyPr wrap="none" rtlCol="0">
              <a:spAutoFit/>
            </a:bodyPr>
            <a:lstStyle/>
            <a:p>
              <a:r>
                <a:rPr lang="en-US" dirty="0" smtClean="0"/>
                <a:t>NES(S,</a:t>
              </a:r>
              <a:r>
                <a:rPr lang="en-US" dirty="0" smtClean="0">
                  <a:sym typeface="Symbol"/>
                </a:rPr>
                <a:t>)</a:t>
              </a:r>
              <a:endParaRPr lang="en-US" dirty="0"/>
            </a:p>
          </p:txBody>
        </p:sp>
        <p:sp>
          <p:nvSpPr>
            <p:cNvPr id="6" name="TextBox 5"/>
            <p:cNvSpPr txBox="1"/>
            <p:nvPr/>
          </p:nvSpPr>
          <p:spPr>
            <a:xfrm>
              <a:off x="2362200" y="4495800"/>
              <a:ext cx="664926" cy="369332"/>
            </a:xfrm>
            <a:prstGeom prst="rect">
              <a:avLst/>
            </a:prstGeom>
            <a:noFill/>
          </p:spPr>
          <p:txBody>
            <a:bodyPr wrap="none" rtlCol="0">
              <a:spAutoFit/>
            </a:bodyPr>
            <a:lstStyle/>
            <a:p>
              <a:r>
                <a:rPr lang="en-US" dirty="0" smtClean="0">
                  <a:solidFill>
                    <a:srgbClr val="FF0000"/>
                  </a:solidFill>
                </a:rPr>
                <a:t>NES*</a:t>
              </a:r>
              <a:endParaRPr lang="en-US" dirty="0">
                <a:solidFill>
                  <a:srgbClr val="FF0000"/>
                </a:solidFill>
              </a:endParaRPr>
            </a:p>
          </p:txBody>
        </p:sp>
        <p:cxnSp>
          <p:nvCxnSpPr>
            <p:cNvPr id="8" name="Straight Arrow Connector 7"/>
            <p:cNvCxnSpPr/>
            <p:nvPr/>
          </p:nvCxnSpPr>
          <p:spPr>
            <a:xfrm>
              <a:off x="2514600" y="4800600"/>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3" name="Group 22"/>
            <p:cNvGrpSpPr/>
            <p:nvPr/>
          </p:nvGrpSpPr>
          <p:grpSpPr>
            <a:xfrm>
              <a:off x="2438400" y="5562600"/>
              <a:ext cx="1739900" cy="521732"/>
              <a:chOff x="2438400" y="5562600"/>
              <a:chExt cx="1739900" cy="521732"/>
            </a:xfrm>
          </p:grpSpPr>
          <p:sp>
            <p:nvSpPr>
              <p:cNvPr id="24" name="Right Brace 23"/>
              <p:cNvSpPr/>
              <p:nvPr/>
            </p:nvSpPr>
            <p:spPr>
              <a:xfrm rot="5400000">
                <a:off x="2667000" y="5410200"/>
                <a:ext cx="152400" cy="457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2438400" y="5715000"/>
                <a:ext cx="1739900" cy="369332"/>
              </a:xfrm>
              <a:prstGeom prst="rect">
                <a:avLst/>
              </a:prstGeom>
              <a:noFill/>
            </p:spPr>
            <p:txBody>
              <a:bodyPr wrap="none" rtlCol="0">
                <a:spAutoFit/>
              </a:bodyPr>
              <a:lstStyle/>
              <a:p>
                <a:r>
                  <a:rPr lang="en-US" i="1" dirty="0" smtClean="0">
                    <a:solidFill>
                      <a:srgbClr val="FF0000"/>
                    </a:solidFill>
                  </a:rPr>
                  <a:t>NES(S,</a:t>
                </a:r>
                <a:r>
                  <a:rPr lang="en-US" i="1" dirty="0" smtClean="0">
                    <a:solidFill>
                      <a:srgbClr val="FF0000"/>
                    </a:solidFill>
                    <a:sym typeface="Symbol"/>
                  </a:rPr>
                  <a:t></a:t>
                </a:r>
                <a:r>
                  <a:rPr lang="en-US" i="1" dirty="0" smtClean="0">
                    <a:solidFill>
                      <a:srgbClr val="FF0000"/>
                    </a:solidFill>
                  </a:rPr>
                  <a:t>) ≥ NES*</a:t>
                </a:r>
                <a:endParaRPr lang="en-US" i="1" dirty="0">
                  <a:solidFill>
                    <a:srgbClr val="FF0000"/>
                  </a:solidFill>
                </a:endParaRPr>
              </a:p>
            </p:txBody>
          </p:sp>
        </p:grpSp>
        <p:sp>
          <p:nvSpPr>
            <p:cNvPr id="21" name="TextBox 20"/>
            <p:cNvSpPr txBox="1"/>
            <p:nvPr/>
          </p:nvSpPr>
          <p:spPr>
            <a:xfrm>
              <a:off x="609600" y="6019800"/>
              <a:ext cx="2743200" cy="954107"/>
            </a:xfrm>
            <a:prstGeom prst="rect">
              <a:avLst/>
            </a:prstGeom>
            <a:noFill/>
          </p:spPr>
          <p:txBody>
            <a:bodyPr wrap="square" rtlCol="0">
              <a:spAutoFit/>
            </a:bodyPr>
            <a:lstStyle/>
            <a:p>
              <a:r>
                <a:rPr lang="en-US" sz="2000" b="1" dirty="0" smtClean="0"/>
                <a:t>F</a:t>
              </a:r>
              <a:r>
                <a:rPr lang="en-US" dirty="0" smtClean="0"/>
                <a:t> </a:t>
              </a:r>
              <a:r>
                <a:rPr lang="en-US" dirty="0" smtClean="0">
                  <a:sym typeface="Symbol"/>
                </a:rPr>
                <a:t></a:t>
              </a:r>
              <a:r>
                <a:rPr lang="en-US" dirty="0" smtClean="0"/>
                <a:t> fraction of  the         positive </a:t>
              </a:r>
              <a:r>
                <a:rPr lang="en-US" i="1" dirty="0" smtClean="0">
                  <a:solidFill>
                    <a:srgbClr val="FF0000"/>
                  </a:solidFill>
                </a:rPr>
                <a:t>NES(S,</a:t>
              </a:r>
              <a:r>
                <a:rPr lang="en-US" i="1" dirty="0" smtClean="0">
                  <a:solidFill>
                    <a:srgbClr val="FF0000"/>
                  </a:solidFill>
                  <a:sym typeface="Symbol"/>
                </a:rPr>
                <a:t></a:t>
              </a:r>
              <a:r>
                <a:rPr lang="en-US" i="1" dirty="0" smtClean="0">
                  <a:solidFill>
                    <a:srgbClr val="FF0000"/>
                  </a:solidFill>
                </a:rPr>
                <a:t>) ≥ NES*</a:t>
              </a:r>
            </a:p>
            <a:p>
              <a:r>
                <a:rPr lang="en-US" dirty="0" smtClean="0"/>
                <a:t> </a:t>
              </a:r>
              <a:endParaRPr lang="en-US" dirty="0"/>
            </a:p>
          </p:txBody>
        </p:sp>
      </p:grpSp>
      <p:grpSp>
        <p:nvGrpSpPr>
          <p:cNvPr id="9" name="Group 8"/>
          <p:cNvGrpSpPr/>
          <p:nvPr/>
        </p:nvGrpSpPr>
        <p:grpSpPr>
          <a:xfrm>
            <a:off x="533400" y="822960"/>
            <a:ext cx="8153400" cy="2400657"/>
            <a:chOff x="533400" y="822960"/>
            <a:chExt cx="8153400" cy="2400657"/>
          </a:xfrm>
        </p:grpSpPr>
        <p:sp>
          <p:nvSpPr>
            <p:cNvPr id="29" name="Line 16"/>
            <p:cNvSpPr>
              <a:spLocks noChangeShapeType="1"/>
            </p:cNvSpPr>
            <p:nvPr/>
          </p:nvSpPr>
          <p:spPr bwMode="auto">
            <a:xfrm flipV="1">
              <a:off x="1171261" y="2658437"/>
              <a:ext cx="4880161" cy="8990"/>
            </a:xfrm>
            <a:prstGeom prst="line">
              <a:avLst/>
            </a:prstGeom>
            <a:noFill/>
            <a:ln w="50800">
              <a:solidFill>
                <a:schemeClr val="tx1"/>
              </a:solidFill>
              <a:round/>
              <a:headEnd/>
              <a:tailEnd/>
            </a:ln>
          </p:spPr>
          <p:txBody>
            <a:bodyPr/>
            <a:lstStyle/>
            <a:p>
              <a:endParaRPr lang="en-US"/>
            </a:p>
          </p:txBody>
        </p:sp>
        <p:sp>
          <p:nvSpPr>
            <p:cNvPr id="5" name="TextBox 4"/>
            <p:cNvSpPr txBox="1"/>
            <p:nvPr/>
          </p:nvSpPr>
          <p:spPr>
            <a:xfrm>
              <a:off x="533400" y="822960"/>
              <a:ext cx="8153400" cy="2400657"/>
            </a:xfrm>
            <a:prstGeom prst="rect">
              <a:avLst/>
            </a:prstGeom>
            <a:noFill/>
          </p:spPr>
          <p:txBody>
            <a:bodyPr wrap="square" rtlCol="0">
              <a:spAutoFit/>
            </a:bodyPr>
            <a:lstStyle/>
            <a:p>
              <a:r>
                <a:rPr lang="en-US" dirty="0" smtClean="0"/>
                <a:t>Create a histogram of all NES(S, </a:t>
              </a:r>
              <a:r>
                <a:rPr lang="en-US" dirty="0" smtClean="0">
                  <a:sym typeface="Symbol"/>
                </a:rPr>
                <a:t></a:t>
              </a:r>
              <a:r>
                <a:rPr lang="en-US" dirty="0" smtClean="0"/>
                <a:t>), over all S and </a:t>
              </a:r>
              <a:r>
                <a:rPr lang="en-US" dirty="0" smtClean="0">
                  <a:sym typeface="Symbol"/>
                </a:rPr>
                <a:t>. </a:t>
              </a:r>
              <a:endParaRPr lang="en-US" dirty="0" smtClean="0"/>
            </a:p>
            <a:p>
              <a:r>
                <a:rPr lang="en-US" dirty="0" smtClean="0"/>
                <a:t>Use this null distribution to compute an FDR q value for each NES(</a:t>
              </a:r>
              <a:r>
                <a:rPr lang="en-US" dirty="0" smtClean="0">
                  <a:latin typeface="Script MT Bold" pitchFamily="66" charset="0"/>
                </a:rPr>
                <a:t>S</a:t>
              </a:r>
              <a:r>
                <a:rPr lang="en-US" dirty="0" smtClean="0"/>
                <a:t>) &gt; 0</a:t>
              </a:r>
              <a:r>
                <a:rPr lang="en-US" sz="2400" b="1" dirty="0" smtClean="0">
                  <a:solidFill>
                    <a:srgbClr val="00B050"/>
                  </a:solidFill>
                </a:rPr>
                <a:t>*                    </a:t>
              </a:r>
              <a:r>
                <a:rPr lang="en-US" b="1" dirty="0" smtClean="0">
                  <a:solidFill>
                    <a:schemeClr val="bg1"/>
                  </a:solidFill>
                </a:rPr>
                <a:t>.</a:t>
              </a:r>
              <a:r>
                <a:rPr lang="en-US" b="1" dirty="0" smtClean="0">
                  <a:solidFill>
                    <a:srgbClr val="00B050"/>
                  </a:solidFill>
                </a:rPr>
                <a:t>                                                                                                           </a:t>
              </a:r>
              <a:r>
                <a:rPr lang="en-US" dirty="0" smtClean="0"/>
                <a:t>Denote NES(</a:t>
              </a:r>
              <a:r>
                <a:rPr lang="en-US" dirty="0" smtClean="0">
                  <a:latin typeface="Script MT Bold" pitchFamily="66" charset="0"/>
                </a:rPr>
                <a:t>S</a:t>
              </a:r>
              <a:r>
                <a:rPr lang="en-US" dirty="0" smtClean="0"/>
                <a:t>) by </a:t>
              </a:r>
              <a:r>
                <a:rPr lang="en-US" b="1" dirty="0" smtClean="0">
                  <a:solidFill>
                    <a:srgbClr val="3333CC"/>
                  </a:solidFill>
                </a:rPr>
                <a:t>NES*</a:t>
              </a:r>
              <a:endParaRPr lang="en-US" dirty="0" smtClean="0"/>
            </a:p>
            <a:p>
              <a:r>
                <a:rPr lang="en-US" b="1" dirty="0" smtClean="0">
                  <a:solidFill>
                    <a:srgbClr val="FF0000"/>
                  </a:solidFill>
                </a:rPr>
                <a:t>FDR q value for </a:t>
              </a:r>
              <a:r>
                <a:rPr lang="en-US" b="1" dirty="0" smtClean="0">
                  <a:solidFill>
                    <a:srgbClr val="FF0000"/>
                  </a:solidFill>
                  <a:latin typeface="Script MT Bold" pitchFamily="66" charset="0"/>
                </a:rPr>
                <a:t>S</a:t>
              </a:r>
              <a:r>
                <a:rPr lang="en-US" dirty="0" smtClean="0"/>
                <a:t>:     D(</a:t>
              </a:r>
              <a:r>
                <a:rPr lang="en-US" dirty="0" smtClean="0">
                  <a:latin typeface="Script MT Bold" pitchFamily="66" charset="0"/>
                </a:rPr>
                <a:t>S</a:t>
              </a:r>
              <a:r>
                <a:rPr lang="en-US" dirty="0" smtClean="0"/>
                <a:t>) = {gene sets with NES ≥ NES* }</a:t>
              </a:r>
            </a:p>
            <a:p>
              <a:r>
                <a:rPr lang="en-US" dirty="0" smtClean="0"/>
                <a:t> </a:t>
              </a:r>
            </a:p>
            <a:p>
              <a:r>
                <a:rPr lang="en-US" dirty="0" smtClean="0"/>
                <a:t>	estimate of # of false positives in D(</a:t>
              </a:r>
              <a:r>
                <a:rPr lang="en-US" dirty="0" smtClean="0">
                  <a:latin typeface="Script MT Bold" pitchFamily="66" charset="0"/>
                </a:rPr>
                <a:t>S</a:t>
              </a:r>
              <a:r>
                <a:rPr lang="en-US" dirty="0" smtClean="0"/>
                <a:t>) 	</a:t>
              </a:r>
            </a:p>
            <a:p>
              <a:endParaRPr lang="en-US" dirty="0" smtClean="0"/>
            </a:p>
            <a:p>
              <a:r>
                <a:rPr lang="en-US" dirty="0" smtClean="0"/>
                <a:t>	size of D(</a:t>
              </a:r>
              <a:r>
                <a:rPr lang="en-US" dirty="0" smtClean="0">
                  <a:latin typeface="Script MT Bold" pitchFamily="66" charset="0"/>
                </a:rPr>
                <a:t>S</a:t>
              </a:r>
              <a:r>
                <a:rPr lang="en-US" dirty="0" smtClean="0"/>
                <a:t>) = # of S with NES(S) ≥ NES*</a:t>
              </a:r>
              <a:endParaRPr lang="en-US" dirty="0"/>
            </a:p>
          </p:txBody>
        </p:sp>
      </p:grpSp>
      <p:grpSp>
        <p:nvGrpSpPr>
          <p:cNvPr id="11" name="Group 10"/>
          <p:cNvGrpSpPr/>
          <p:nvPr/>
        </p:nvGrpSpPr>
        <p:grpSpPr>
          <a:xfrm>
            <a:off x="4393498" y="3352800"/>
            <a:ext cx="3302702" cy="3544907"/>
            <a:chOff x="4393498" y="3352800"/>
            <a:chExt cx="3302702" cy="3544907"/>
          </a:xfrm>
        </p:grpSpPr>
        <p:sp>
          <p:nvSpPr>
            <p:cNvPr id="14" name="TextBox 13"/>
            <p:cNvSpPr txBox="1"/>
            <p:nvPr/>
          </p:nvSpPr>
          <p:spPr>
            <a:xfrm>
              <a:off x="4469698" y="3352800"/>
              <a:ext cx="2713500" cy="369332"/>
            </a:xfrm>
            <a:prstGeom prst="rect">
              <a:avLst/>
            </a:prstGeom>
            <a:noFill/>
          </p:spPr>
          <p:txBody>
            <a:bodyPr wrap="none" rtlCol="0">
              <a:spAutoFit/>
            </a:bodyPr>
            <a:lstStyle/>
            <a:p>
              <a:r>
                <a:rPr lang="en-US" dirty="0" smtClean="0"/>
                <a:t>Histogram of NES(S) Scores</a:t>
              </a:r>
              <a:endParaRPr lang="en-US" dirty="0"/>
            </a:p>
          </p:txBody>
        </p:sp>
        <p:pic>
          <p:nvPicPr>
            <p:cNvPr id="15" name="Picture 2" descr="https://encrypted-tbn2.gstatic.com/images?q=tbn:ANd9GcT-uQ0pmnlHgdBwAjGXf9FRhXM3p75gLXd27RXMyZidhBoCVV8C"/>
            <p:cNvPicPr>
              <a:picLocks noChangeAspect="1" noChangeArrowheads="1"/>
            </p:cNvPicPr>
            <p:nvPr/>
          </p:nvPicPr>
          <p:blipFill>
            <a:blip r:embed="rId4" cstate="print"/>
            <a:srcRect l="4109" t="2105" r="2114" b="14146"/>
            <a:stretch>
              <a:fillRect/>
            </a:stretch>
          </p:blipFill>
          <p:spPr bwMode="auto">
            <a:xfrm>
              <a:off x="4393498" y="3886200"/>
              <a:ext cx="2493196" cy="1635303"/>
            </a:xfrm>
            <a:prstGeom prst="rect">
              <a:avLst/>
            </a:prstGeom>
            <a:noFill/>
          </p:spPr>
        </p:pic>
        <p:sp>
          <p:nvSpPr>
            <p:cNvPr id="16" name="TextBox 15"/>
            <p:cNvSpPr txBox="1"/>
            <p:nvPr/>
          </p:nvSpPr>
          <p:spPr>
            <a:xfrm>
              <a:off x="5314460" y="5574268"/>
              <a:ext cx="796372" cy="369332"/>
            </a:xfrm>
            <a:prstGeom prst="rect">
              <a:avLst/>
            </a:prstGeom>
            <a:noFill/>
          </p:spPr>
          <p:txBody>
            <a:bodyPr wrap="none" rtlCol="0">
              <a:spAutoFit/>
            </a:bodyPr>
            <a:lstStyle/>
            <a:p>
              <a:r>
                <a:rPr lang="en-US" dirty="0" smtClean="0"/>
                <a:t>NES(S)</a:t>
              </a:r>
              <a:endParaRPr lang="en-US" dirty="0"/>
            </a:p>
          </p:txBody>
        </p:sp>
        <p:sp>
          <p:nvSpPr>
            <p:cNvPr id="17" name="TextBox 16"/>
            <p:cNvSpPr txBox="1"/>
            <p:nvPr/>
          </p:nvSpPr>
          <p:spPr>
            <a:xfrm>
              <a:off x="6096000" y="4038600"/>
              <a:ext cx="664926" cy="369332"/>
            </a:xfrm>
            <a:prstGeom prst="rect">
              <a:avLst/>
            </a:prstGeom>
            <a:noFill/>
          </p:spPr>
          <p:txBody>
            <a:bodyPr wrap="none" rtlCol="0">
              <a:spAutoFit/>
            </a:bodyPr>
            <a:lstStyle/>
            <a:p>
              <a:r>
                <a:rPr lang="en-US" dirty="0" smtClean="0">
                  <a:solidFill>
                    <a:srgbClr val="FF0000"/>
                  </a:solidFill>
                </a:rPr>
                <a:t>NES*</a:t>
              </a:r>
              <a:endParaRPr lang="en-US" dirty="0">
                <a:solidFill>
                  <a:srgbClr val="FF0000"/>
                </a:solidFill>
              </a:endParaRPr>
            </a:p>
          </p:txBody>
        </p:sp>
        <p:cxnSp>
          <p:nvCxnSpPr>
            <p:cNvPr id="18" name="Straight Arrow Connector 17"/>
            <p:cNvCxnSpPr/>
            <p:nvPr/>
          </p:nvCxnSpPr>
          <p:spPr>
            <a:xfrm>
              <a:off x="6212240" y="4331732"/>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6" name="Group 25"/>
            <p:cNvGrpSpPr/>
            <p:nvPr/>
          </p:nvGrpSpPr>
          <p:grpSpPr>
            <a:xfrm>
              <a:off x="6172200" y="5486400"/>
              <a:ext cx="1493037" cy="521732"/>
              <a:chOff x="2438400" y="5562600"/>
              <a:chExt cx="1493037" cy="521732"/>
            </a:xfrm>
          </p:grpSpPr>
          <p:sp>
            <p:nvSpPr>
              <p:cNvPr id="27" name="Right Brace 26"/>
              <p:cNvSpPr/>
              <p:nvPr/>
            </p:nvSpPr>
            <p:spPr>
              <a:xfrm rot="5400000">
                <a:off x="2667000" y="5410200"/>
                <a:ext cx="152400" cy="457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2438400" y="5715000"/>
                <a:ext cx="1493037" cy="369332"/>
              </a:xfrm>
              <a:prstGeom prst="rect">
                <a:avLst/>
              </a:prstGeom>
              <a:noFill/>
            </p:spPr>
            <p:txBody>
              <a:bodyPr wrap="none" rtlCol="0">
                <a:spAutoFit/>
              </a:bodyPr>
              <a:lstStyle/>
              <a:p>
                <a:r>
                  <a:rPr lang="en-US" i="1" dirty="0" smtClean="0">
                    <a:solidFill>
                      <a:srgbClr val="FF0000"/>
                    </a:solidFill>
                  </a:rPr>
                  <a:t>NES(S) ≥ NES*</a:t>
                </a:r>
                <a:endParaRPr lang="en-US" i="1" dirty="0">
                  <a:solidFill>
                    <a:srgbClr val="FF0000"/>
                  </a:solidFill>
                </a:endParaRPr>
              </a:p>
            </p:txBody>
          </p:sp>
        </p:grpSp>
        <p:sp>
          <p:nvSpPr>
            <p:cNvPr id="22" name="TextBox 21"/>
            <p:cNvSpPr txBox="1"/>
            <p:nvPr/>
          </p:nvSpPr>
          <p:spPr>
            <a:xfrm>
              <a:off x="4495800" y="5943600"/>
              <a:ext cx="3200400" cy="954107"/>
            </a:xfrm>
            <a:prstGeom prst="rect">
              <a:avLst/>
            </a:prstGeom>
            <a:noFill/>
          </p:spPr>
          <p:txBody>
            <a:bodyPr wrap="square" rtlCol="0">
              <a:spAutoFit/>
            </a:bodyPr>
            <a:lstStyle/>
            <a:p>
              <a:r>
                <a:rPr lang="en-US" sz="2000" b="1" dirty="0" smtClean="0"/>
                <a:t>N</a:t>
              </a:r>
              <a:r>
                <a:rPr lang="en-US" sz="2400" b="1" baseline="-25000" dirty="0" smtClean="0"/>
                <a:t>S</a:t>
              </a:r>
              <a:r>
                <a:rPr lang="en-US" sz="2400" b="1" baseline="30000" dirty="0" smtClean="0"/>
                <a:t>+  </a:t>
              </a:r>
              <a:r>
                <a:rPr lang="en-US" dirty="0" smtClean="0">
                  <a:sym typeface="Symbol"/>
                </a:rPr>
                <a:t></a:t>
              </a:r>
              <a:r>
                <a:rPr lang="en-US" dirty="0" smtClean="0"/>
                <a:t>  # of gene sets with NES(S) &gt; 0</a:t>
              </a:r>
              <a:endParaRPr lang="en-US" i="1" dirty="0" smtClean="0">
                <a:solidFill>
                  <a:srgbClr val="FF0000"/>
                </a:solidFill>
              </a:endParaRPr>
            </a:p>
            <a:p>
              <a:r>
                <a:rPr lang="en-US" dirty="0" smtClean="0"/>
                <a:t> </a:t>
              </a:r>
              <a:endParaRPr lang="en-US" dirty="0"/>
            </a:p>
          </p:txBody>
        </p:sp>
      </p:grpSp>
      <p:grpSp>
        <p:nvGrpSpPr>
          <p:cNvPr id="7" name="Group 6"/>
          <p:cNvGrpSpPr/>
          <p:nvPr/>
        </p:nvGrpSpPr>
        <p:grpSpPr>
          <a:xfrm>
            <a:off x="5029200" y="2267712"/>
            <a:ext cx="1467678" cy="677108"/>
            <a:chOff x="7926389" y="3822716"/>
            <a:chExt cx="990600" cy="677108"/>
          </a:xfrm>
        </p:grpSpPr>
        <p:sp>
          <p:nvSpPr>
            <p:cNvPr id="3" name="TextBox 2"/>
            <p:cNvSpPr txBox="1"/>
            <p:nvPr/>
          </p:nvSpPr>
          <p:spPr>
            <a:xfrm>
              <a:off x="7926389" y="3822716"/>
              <a:ext cx="990600" cy="677108"/>
            </a:xfrm>
            <a:prstGeom prst="rect">
              <a:avLst/>
            </a:prstGeom>
            <a:noFill/>
          </p:spPr>
          <p:txBody>
            <a:bodyPr wrap="square" rtlCol="0">
              <a:spAutoFit/>
            </a:bodyPr>
            <a:lstStyle/>
            <a:p>
              <a:r>
                <a:rPr lang="en-US" sz="2000" dirty="0" smtClean="0"/>
                <a:t>=</a:t>
              </a:r>
              <a:r>
                <a:rPr lang="en-US" sz="2000" b="1" dirty="0" smtClean="0"/>
                <a:t>  F   </a:t>
              </a:r>
              <a:r>
                <a:rPr lang="en-US" sz="2000" dirty="0" smtClean="0"/>
                <a:t> </a:t>
              </a:r>
              <a:r>
                <a:rPr lang="en-US" sz="2000" b="1" dirty="0"/>
                <a:t>N</a:t>
              </a:r>
              <a:r>
                <a:rPr lang="en-US" sz="2000" b="1" baseline="-25000" dirty="0"/>
                <a:t>S</a:t>
              </a:r>
              <a:r>
                <a:rPr lang="en-US" sz="2000" b="1" baseline="30000" dirty="0"/>
                <a:t>+ </a:t>
              </a:r>
              <a:endParaRPr lang="en-US" sz="2000" dirty="0"/>
            </a:p>
            <a:p>
              <a:endParaRPr lang="en-US" dirty="0"/>
            </a:p>
          </p:txBody>
        </p:sp>
        <p:sp>
          <p:nvSpPr>
            <p:cNvPr id="32" name="TextBox 31"/>
            <p:cNvSpPr txBox="1"/>
            <p:nvPr/>
          </p:nvSpPr>
          <p:spPr>
            <a:xfrm>
              <a:off x="8204115" y="3886724"/>
              <a:ext cx="457200" cy="365760"/>
            </a:xfrm>
            <a:prstGeom prst="rect">
              <a:avLst/>
            </a:prstGeom>
            <a:noFill/>
          </p:spPr>
          <p:txBody>
            <a:bodyPr wrap="square" rtlCol="0">
              <a:spAutoFit/>
            </a:bodyPr>
            <a:lstStyle/>
            <a:p>
              <a:r>
                <a:rPr lang="en-US" dirty="0" smtClean="0"/>
                <a:t>*</a:t>
              </a:r>
              <a:endParaRPr lang="en-US" dirty="0"/>
            </a:p>
          </p:txBody>
        </p:sp>
      </p:grpSp>
      <p:sp>
        <p:nvSpPr>
          <p:cNvPr id="12" name="TextBox 11"/>
          <p:cNvSpPr txBox="1"/>
          <p:nvPr/>
        </p:nvSpPr>
        <p:spPr>
          <a:xfrm>
            <a:off x="6858000" y="6492240"/>
            <a:ext cx="2438400" cy="461665"/>
          </a:xfrm>
          <a:prstGeom prst="rect">
            <a:avLst/>
          </a:prstGeom>
          <a:noFill/>
        </p:spPr>
        <p:txBody>
          <a:bodyPr wrap="square" rtlCol="0">
            <a:spAutoFit/>
          </a:bodyPr>
          <a:lstStyle/>
          <a:p>
            <a:r>
              <a:rPr lang="en-US" sz="2400" b="1" dirty="0" smtClean="0">
                <a:solidFill>
                  <a:srgbClr val="00B050"/>
                </a:solidFill>
              </a:rPr>
              <a:t>*</a:t>
            </a:r>
            <a:r>
              <a:rPr lang="en-US" sz="1600" b="1" dirty="0" smtClean="0">
                <a:solidFill>
                  <a:srgbClr val="00B050"/>
                </a:solidFill>
              </a:rPr>
              <a:t>similarly </a:t>
            </a:r>
            <a:r>
              <a:rPr lang="en-US" sz="1600" b="1" dirty="0">
                <a:solidFill>
                  <a:srgbClr val="00B050"/>
                </a:solidFill>
              </a:rPr>
              <a:t>for NES(S) &lt; 0</a:t>
            </a:r>
          </a:p>
        </p:txBody>
      </p:sp>
      <p:sp>
        <p:nvSpPr>
          <p:cNvPr id="33" name="TextBox 32"/>
          <p:cNvSpPr txBox="1"/>
          <p:nvPr/>
        </p:nvSpPr>
        <p:spPr>
          <a:xfrm>
            <a:off x="429768" y="2395728"/>
            <a:ext cx="762000" cy="461665"/>
          </a:xfrm>
          <a:prstGeom prst="rect">
            <a:avLst/>
          </a:prstGeom>
          <a:noFill/>
        </p:spPr>
        <p:txBody>
          <a:bodyPr wrap="square" rtlCol="0">
            <a:spAutoFit/>
          </a:bodyPr>
          <a:lstStyle/>
          <a:p>
            <a:r>
              <a:rPr lang="en-US" dirty="0" smtClean="0"/>
              <a:t> </a:t>
            </a:r>
            <a:r>
              <a:rPr lang="en-US" sz="2400" b="1" dirty="0" smtClean="0">
                <a:solidFill>
                  <a:srgbClr val="FF0000"/>
                </a:solidFill>
              </a:rPr>
              <a:t>q </a:t>
            </a:r>
            <a:r>
              <a:rPr lang="en-US" sz="2400" b="1" dirty="0" smtClean="0">
                <a:solidFill>
                  <a:srgbClr val="FF0000"/>
                </a:solidFill>
                <a:sym typeface="Symbol"/>
              </a:rPr>
              <a:t> </a:t>
            </a:r>
            <a:endParaRPr lang="en-US" sz="2400" b="1" dirty="0">
              <a:solidFill>
                <a:srgbClr val="FF0000"/>
              </a:solidFill>
            </a:endParaRPr>
          </a:p>
        </p:txBody>
      </p:sp>
    </p:spTree>
    <p:extLst>
      <p:ext uri="{BB962C8B-B14F-4D97-AF65-F5344CB8AC3E}">
        <p14:creationId xmlns="" xmlns:p14="http://schemas.microsoft.com/office/powerpoint/2010/main" val="274755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linds(horizontal)">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Box 2"/>
          <p:cNvSpPr txBox="1">
            <a:spLocks noChangeArrowheads="1"/>
          </p:cNvSpPr>
          <p:nvPr/>
        </p:nvSpPr>
        <p:spPr bwMode="auto">
          <a:xfrm>
            <a:off x="1066800" y="1828800"/>
            <a:ext cx="6705600" cy="5170646"/>
          </a:xfrm>
          <a:prstGeom prst="rect">
            <a:avLst/>
          </a:prstGeom>
          <a:noFill/>
          <a:ln w="9525">
            <a:noFill/>
            <a:miter lim="800000"/>
            <a:headEnd/>
            <a:tailEnd/>
          </a:ln>
        </p:spPr>
        <p:txBody>
          <a:bodyPr wrap="square">
            <a:spAutoFit/>
          </a:bodyPr>
          <a:lstStyle/>
          <a:p>
            <a:pPr algn="l"/>
            <a:r>
              <a:rPr lang="en-US" sz="2400" b="1" i="1" u="sng" dirty="0" smtClean="0">
                <a:solidFill>
                  <a:schemeClr val="tx1">
                    <a:lumMod val="85000"/>
                    <a:lumOff val="15000"/>
                  </a:schemeClr>
                </a:solidFill>
              </a:rPr>
              <a:t>Dataset:</a:t>
            </a:r>
          </a:p>
          <a:p>
            <a:pPr algn="l"/>
            <a:endParaRPr lang="en-US" sz="2400" b="1" i="1" u="sng" dirty="0" smtClean="0">
              <a:solidFill>
                <a:schemeClr val="tx1">
                  <a:lumMod val="85000"/>
                  <a:lumOff val="15000"/>
                </a:schemeClr>
              </a:solidFill>
            </a:endParaRPr>
          </a:p>
          <a:p>
            <a:r>
              <a:rPr lang="en-US" sz="2400" b="1" dirty="0" smtClean="0">
                <a:solidFill>
                  <a:srgbClr val="0070C0"/>
                </a:solidFill>
              </a:rPr>
              <a:t>Wegener’s granulomatosis (WG)* vs. normal controls (C)</a:t>
            </a:r>
          </a:p>
          <a:p>
            <a:r>
              <a:rPr lang="en-US" sz="2400" b="1" dirty="0" smtClean="0">
                <a:solidFill>
                  <a:srgbClr val="0070C0"/>
                </a:solidFill>
              </a:rPr>
              <a:t>41 patients, 23 controls</a:t>
            </a:r>
          </a:p>
          <a:p>
            <a:r>
              <a:rPr lang="en-US" sz="2400" b="1" dirty="0" smtClean="0">
                <a:solidFill>
                  <a:srgbClr val="0070C0"/>
                </a:solidFill>
              </a:rPr>
              <a:t>expression data in PBMCs </a:t>
            </a:r>
          </a:p>
          <a:p>
            <a:endParaRPr lang="en-US" sz="2400" b="1" dirty="0" smtClean="0">
              <a:solidFill>
                <a:srgbClr val="0070C0"/>
              </a:solidFill>
            </a:endParaRPr>
          </a:p>
          <a:p>
            <a:endParaRPr lang="en-US" sz="2400" b="1" dirty="0" smtClean="0">
              <a:solidFill>
                <a:srgbClr val="0070C0"/>
              </a:solidFill>
            </a:endParaRPr>
          </a:p>
          <a:p>
            <a:endParaRPr lang="en-US" sz="2400" b="1" dirty="0" smtClean="0">
              <a:solidFill>
                <a:srgbClr val="0070C0"/>
              </a:solidFill>
            </a:endParaRPr>
          </a:p>
          <a:p>
            <a:endParaRPr lang="en-US" sz="2400" b="1" dirty="0" smtClean="0">
              <a:solidFill>
                <a:srgbClr val="0070C0"/>
              </a:solidFill>
            </a:endParaRPr>
          </a:p>
          <a:p>
            <a:endParaRPr lang="en-US" sz="2400" b="1" dirty="0" smtClean="0">
              <a:solidFill>
                <a:srgbClr val="0070C0"/>
              </a:solidFill>
            </a:endParaRPr>
          </a:p>
          <a:p>
            <a:endParaRPr lang="en-US" sz="2400" b="1" dirty="0" smtClean="0">
              <a:solidFill>
                <a:srgbClr val="0070C0"/>
              </a:solidFill>
            </a:endParaRPr>
          </a:p>
          <a:p>
            <a:r>
              <a:rPr lang="en-US" sz="2400" b="1" dirty="0" smtClean="0"/>
              <a:t>* </a:t>
            </a:r>
            <a:r>
              <a:rPr lang="en-US" sz="2000" b="1" dirty="0" smtClean="0"/>
              <a:t>(now officially: granulomatosis with polyangiitis)</a:t>
            </a:r>
          </a:p>
          <a:p>
            <a:endParaRPr lang="en-US" b="1" dirty="0" smtClean="0">
              <a:solidFill>
                <a:srgbClr val="0070C0"/>
              </a:solidFill>
            </a:endParaRPr>
          </a:p>
        </p:txBody>
      </p:sp>
      <p:sp>
        <p:nvSpPr>
          <p:cNvPr id="4" name="TextBox 3"/>
          <p:cNvSpPr txBox="1"/>
          <p:nvPr/>
        </p:nvSpPr>
        <p:spPr>
          <a:xfrm>
            <a:off x="0" y="685800"/>
            <a:ext cx="9144000" cy="523220"/>
          </a:xfrm>
          <a:prstGeom prst="rect">
            <a:avLst/>
          </a:prstGeom>
          <a:noFill/>
        </p:spPr>
        <p:txBody>
          <a:bodyPr wrap="square" rtlCol="0">
            <a:spAutoFit/>
          </a:bodyPr>
          <a:lstStyle/>
          <a:p>
            <a:pPr algn="ctr"/>
            <a:r>
              <a:rPr lang="en-US" sz="2800" b="1" dirty="0" smtClean="0">
                <a:solidFill>
                  <a:srgbClr val="0000FF"/>
                </a:solidFill>
              </a:rPr>
              <a:t>Example GSEA output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srcRect t="18103" r="16379" b="22269"/>
          <a:stretch>
            <a:fillRect/>
          </a:stretch>
        </p:blipFill>
        <p:spPr bwMode="auto">
          <a:xfrm>
            <a:off x="144463" y="1371600"/>
            <a:ext cx="8999537" cy="5218113"/>
          </a:xfrm>
          <a:prstGeom prst="rect">
            <a:avLst/>
          </a:prstGeom>
          <a:noFill/>
          <a:ln w="9525">
            <a:noFill/>
            <a:miter lim="800000"/>
            <a:headEnd/>
            <a:tailEnd/>
          </a:ln>
        </p:spPr>
      </p:pic>
      <p:sp>
        <p:nvSpPr>
          <p:cNvPr id="67587" name="Line 19"/>
          <p:cNvSpPr>
            <a:spLocks noChangeShapeType="1"/>
          </p:cNvSpPr>
          <p:nvPr/>
        </p:nvSpPr>
        <p:spPr bwMode="auto">
          <a:xfrm flipH="1">
            <a:off x="1981200" y="3200400"/>
            <a:ext cx="2514600" cy="2133600"/>
          </a:xfrm>
          <a:prstGeom prst="line">
            <a:avLst/>
          </a:prstGeom>
          <a:noFill/>
          <a:ln w="38100">
            <a:solidFill>
              <a:srgbClr val="FF0066"/>
            </a:solidFill>
            <a:round/>
            <a:headEnd/>
            <a:tailEnd type="triangle" w="med" len="med"/>
          </a:ln>
        </p:spPr>
        <p:txBody>
          <a:bodyPr/>
          <a:lstStyle/>
          <a:p>
            <a:endParaRPr lang="en-US"/>
          </a:p>
        </p:txBody>
      </p:sp>
      <p:sp>
        <p:nvSpPr>
          <p:cNvPr id="67588" name="Line 19"/>
          <p:cNvSpPr>
            <a:spLocks noChangeShapeType="1"/>
          </p:cNvSpPr>
          <p:nvPr/>
        </p:nvSpPr>
        <p:spPr bwMode="auto">
          <a:xfrm>
            <a:off x="4038600" y="5257800"/>
            <a:ext cx="1066800" cy="0"/>
          </a:xfrm>
          <a:prstGeom prst="line">
            <a:avLst/>
          </a:prstGeom>
          <a:noFill/>
          <a:ln w="38100">
            <a:solidFill>
              <a:srgbClr val="FF00FF"/>
            </a:solidFill>
            <a:round/>
            <a:headEnd/>
            <a:tailEnd type="triangle" w="med" len="med"/>
          </a:ln>
        </p:spPr>
        <p:txBody>
          <a:bodyPr/>
          <a:lstStyle/>
          <a:p>
            <a:endParaRPr lang="en-US"/>
          </a:p>
        </p:txBody>
      </p:sp>
      <p:sp>
        <p:nvSpPr>
          <p:cNvPr id="5" name="TextBox 4"/>
          <p:cNvSpPr txBox="1"/>
          <p:nvPr/>
        </p:nvSpPr>
        <p:spPr>
          <a:xfrm>
            <a:off x="1371600" y="381000"/>
            <a:ext cx="5638800" cy="461665"/>
          </a:xfrm>
          <a:prstGeom prst="rect">
            <a:avLst/>
          </a:prstGeom>
          <a:noFill/>
        </p:spPr>
        <p:txBody>
          <a:bodyPr wrap="square" rtlCol="0">
            <a:spAutoFit/>
          </a:bodyPr>
          <a:lstStyle/>
          <a:p>
            <a:r>
              <a:rPr lang="en-US" sz="2400" dirty="0" smtClean="0"/>
              <a:t>GSEA output: gene sets upregulated in WG</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p:cNvSpPr>
            <a:spLocks noGrp="1" noChangeArrowheads="1"/>
          </p:cNvSpPr>
          <p:nvPr>
            <p:ph type="title"/>
          </p:nvPr>
        </p:nvSpPr>
        <p:spPr bwMode="auto">
          <a:xfrm>
            <a:off x="2895600" y="152400"/>
            <a:ext cx="2833688" cy="685800"/>
          </a:xfrm>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r>
              <a:rPr lang="en-US" sz="3200" dirty="0" smtClean="0">
                <a:solidFill>
                  <a:srgbClr val="0000FF"/>
                </a:solidFill>
              </a:rPr>
              <a:t>Outline</a:t>
            </a:r>
          </a:p>
        </p:txBody>
      </p:sp>
      <p:sp>
        <p:nvSpPr>
          <p:cNvPr id="6147" name="Rectangle 3"/>
          <p:cNvSpPr>
            <a:spLocks noGrp="1" noChangeArrowheads="1"/>
          </p:cNvSpPr>
          <p:nvPr>
            <p:ph idx="1"/>
          </p:nvPr>
        </p:nvSpPr>
        <p:spPr bwMode="auto">
          <a:xfrm>
            <a:off x="457200" y="838200"/>
            <a:ext cx="8077200" cy="5562600"/>
          </a:xfrm>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lnSpc>
                <a:spcPct val="120000"/>
              </a:lnSpc>
              <a:buClr>
                <a:srgbClr val="FF0066"/>
              </a:buClr>
            </a:pPr>
            <a:r>
              <a:rPr lang="en-US" sz="2000" b="1" dirty="0" smtClean="0"/>
              <a:t>Functional Analysis of Microarray or RNA-</a:t>
            </a:r>
            <a:r>
              <a:rPr lang="en-US" sz="2000" b="1" dirty="0" err="1" smtClean="0"/>
              <a:t>seq</a:t>
            </a:r>
            <a:r>
              <a:rPr lang="en-US" sz="2000" b="1" dirty="0" smtClean="0"/>
              <a:t> Data – Analysis of Differential Expression Between 2 groups at the Level of </a:t>
            </a:r>
            <a:r>
              <a:rPr lang="en-US" sz="2000" b="1" i="1" dirty="0" smtClean="0">
                <a:solidFill>
                  <a:srgbClr val="FF0000"/>
                </a:solidFill>
              </a:rPr>
              <a:t>Gene Sets</a:t>
            </a:r>
          </a:p>
          <a:p>
            <a:pPr lvl="1">
              <a:buClr>
                <a:srgbClr val="FF0066"/>
              </a:buClr>
            </a:pPr>
            <a:r>
              <a:rPr lang="en-US" altLang="zh-CN" sz="1600" b="1" dirty="0" smtClean="0">
                <a:solidFill>
                  <a:srgbClr val="0000FF"/>
                </a:solidFill>
                <a:ea typeface="SimSun" pitchFamily="2" charset="-122"/>
              </a:rPr>
              <a:t>Enrichment of gene sets in a list of “distinguished” genes (e.g., </a:t>
            </a:r>
            <a:r>
              <a:rPr lang="en-US" altLang="zh-CN" sz="1600" b="1" dirty="0" smtClean="0">
                <a:solidFill>
                  <a:srgbClr val="FF0000"/>
                </a:solidFill>
                <a:ea typeface="SimSun" pitchFamily="2" charset="-122"/>
              </a:rPr>
              <a:t>DAVID</a:t>
            </a:r>
            <a:r>
              <a:rPr lang="en-US" altLang="zh-CN" sz="1600" b="1" dirty="0" smtClean="0">
                <a:solidFill>
                  <a:srgbClr val="0000FF"/>
                </a:solidFill>
                <a:ea typeface="SimSun" pitchFamily="2" charset="-122"/>
              </a:rPr>
              <a:t>)</a:t>
            </a:r>
          </a:p>
          <a:p>
            <a:pPr lvl="1">
              <a:buClr>
                <a:srgbClr val="FF0066"/>
              </a:buClr>
            </a:pPr>
            <a:r>
              <a:rPr lang="en-US" altLang="zh-CN" sz="1600" b="1" dirty="0" smtClean="0">
                <a:solidFill>
                  <a:srgbClr val="0000FF"/>
                </a:solidFill>
                <a:ea typeface="SimSun" pitchFamily="2" charset="-122"/>
              </a:rPr>
              <a:t>Gene set methods using all the available expression data </a:t>
            </a:r>
          </a:p>
          <a:p>
            <a:pPr lvl="1">
              <a:buClr>
                <a:srgbClr val="FF0066"/>
              </a:buClr>
            </a:pPr>
            <a:r>
              <a:rPr lang="en-US" sz="1600" b="1" dirty="0" smtClean="0">
                <a:solidFill>
                  <a:srgbClr val="0000FF"/>
                </a:solidFill>
              </a:rPr>
              <a:t>Broad Institute’s  </a:t>
            </a:r>
            <a:r>
              <a:rPr lang="en-US" sz="1600" b="1" i="1" dirty="0" smtClean="0">
                <a:solidFill>
                  <a:srgbClr val="0000FF"/>
                </a:solidFill>
              </a:rPr>
              <a:t>Gene Set Enrichment Analysis </a:t>
            </a:r>
            <a:r>
              <a:rPr lang="en-US" sz="1600" b="1" dirty="0" smtClean="0"/>
              <a:t>(</a:t>
            </a:r>
            <a:r>
              <a:rPr lang="en-US" sz="1600" b="1" dirty="0" smtClean="0">
                <a:solidFill>
                  <a:srgbClr val="FF0000"/>
                </a:solidFill>
              </a:rPr>
              <a:t>GSEA)</a:t>
            </a:r>
          </a:p>
          <a:p>
            <a:pPr lvl="1">
              <a:buClr>
                <a:srgbClr val="FF0066"/>
              </a:buClr>
            </a:pPr>
            <a:r>
              <a:rPr lang="en-US" altLang="zh-CN" sz="1600" b="1" dirty="0" smtClean="0">
                <a:solidFill>
                  <a:srgbClr val="0000FF"/>
                </a:solidFill>
                <a:ea typeface="SimSun" pitchFamily="2" charset="-122"/>
              </a:rPr>
              <a:t>How GSEA measures differential expression for each set of genes</a:t>
            </a:r>
          </a:p>
          <a:p>
            <a:pPr lvl="1">
              <a:buClr>
                <a:srgbClr val="FF0066"/>
              </a:buClr>
            </a:pPr>
            <a:r>
              <a:rPr lang="en-US" altLang="zh-CN" sz="1600" b="1" dirty="0" smtClean="0">
                <a:solidFill>
                  <a:srgbClr val="0000FF"/>
                </a:solidFill>
                <a:ea typeface="SimSun" pitchFamily="2" charset="-122"/>
              </a:rPr>
              <a:t>Controlling effects of multiple comparisons in GSEA (False Discovery Rate (</a:t>
            </a:r>
            <a:r>
              <a:rPr lang="en-US" altLang="zh-CN" sz="1600" b="1" dirty="0" smtClean="0">
                <a:solidFill>
                  <a:srgbClr val="FF0000"/>
                </a:solidFill>
                <a:ea typeface="SimSun" pitchFamily="2" charset="-122"/>
              </a:rPr>
              <a:t>FDR</a:t>
            </a:r>
            <a:r>
              <a:rPr lang="en-US" altLang="zh-CN" sz="1600" b="1" dirty="0" smtClean="0">
                <a:solidFill>
                  <a:srgbClr val="0000FF"/>
                </a:solidFill>
                <a:ea typeface="SimSun" pitchFamily="2" charset="-122"/>
              </a:rPr>
              <a:t>))</a:t>
            </a:r>
          </a:p>
          <a:p>
            <a:pPr lvl="1">
              <a:buClr>
                <a:srgbClr val="FF0066"/>
              </a:buClr>
            </a:pPr>
            <a:r>
              <a:rPr lang="en-US" altLang="zh-CN" sz="1600" b="1" dirty="0" smtClean="0">
                <a:solidFill>
                  <a:srgbClr val="0000FF"/>
                </a:solidFill>
                <a:ea typeface="SimSun" pitchFamily="2" charset="-122"/>
              </a:rPr>
              <a:t>The Broad Institute library of groups of gene sets (</a:t>
            </a:r>
            <a:r>
              <a:rPr lang="en-US" altLang="zh-CN" sz="1600" b="1" dirty="0" err="1" smtClean="0">
                <a:solidFill>
                  <a:srgbClr val="FF0000"/>
                </a:solidFill>
                <a:ea typeface="SimSun" pitchFamily="2" charset="-122"/>
              </a:rPr>
              <a:t>MSigDB</a:t>
            </a:r>
            <a:r>
              <a:rPr lang="en-US" altLang="zh-CN" sz="1600" b="1" dirty="0" smtClean="0">
                <a:solidFill>
                  <a:srgbClr val="0000FF"/>
                </a:solidFill>
                <a:ea typeface="SimSun" pitchFamily="2" charset="-122"/>
              </a:rPr>
              <a:t>)</a:t>
            </a:r>
          </a:p>
          <a:p>
            <a:pPr lvl="1">
              <a:buClr>
                <a:srgbClr val="FF0066"/>
              </a:buClr>
            </a:pPr>
            <a:r>
              <a:rPr lang="en-US" altLang="zh-CN" sz="1600" b="1" dirty="0" smtClean="0">
                <a:solidFill>
                  <a:srgbClr val="0000FF"/>
                </a:solidFill>
                <a:ea typeface="SimSun" pitchFamily="2" charset="-122"/>
              </a:rPr>
              <a:t>What files are needed for GSEA and their required formats</a:t>
            </a:r>
          </a:p>
          <a:p>
            <a:pPr lvl="1">
              <a:buClr>
                <a:srgbClr val="FF0066"/>
              </a:buClr>
            </a:pPr>
            <a:r>
              <a:rPr lang="en-US" altLang="zh-CN" sz="1600" b="1" dirty="0" smtClean="0">
                <a:solidFill>
                  <a:srgbClr val="0000FF"/>
                </a:solidFill>
                <a:ea typeface="SimSun" pitchFamily="2" charset="-122"/>
              </a:rPr>
              <a:t>User options and installing and running GSEA</a:t>
            </a:r>
            <a:endParaRPr lang="en-US" altLang="zh-CN" sz="2000" b="1" dirty="0" smtClean="0">
              <a:solidFill>
                <a:srgbClr val="0000FF"/>
              </a:solidFill>
              <a:ea typeface="SimSun" pitchFamily="2" charset="-122"/>
            </a:endParaRPr>
          </a:p>
          <a:p>
            <a:pPr eaLnBrk="1" hangingPunct="1">
              <a:buClr>
                <a:srgbClr val="FF0066"/>
              </a:buClr>
            </a:pPr>
            <a:endParaRPr lang="en-US" altLang="zh-CN" sz="2000" b="1" dirty="0" smtClean="0">
              <a:solidFill>
                <a:srgbClr val="0000FF"/>
              </a:solidFill>
              <a:ea typeface="SimSun" pitchFamily="2" charset="-122"/>
            </a:endParaRPr>
          </a:p>
          <a:p>
            <a:pPr eaLnBrk="1" hangingPunct="1">
              <a:buClr>
                <a:srgbClr val="FF0066"/>
              </a:buClr>
            </a:pPr>
            <a:r>
              <a:rPr lang="en-US" altLang="zh-CN" sz="2000" b="1" dirty="0" smtClean="0">
                <a:ea typeface="SimSun" pitchFamily="2" charset="-122"/>
              </a:rPr>
              <a:t>Hands-on running GSEA</a:t>
            </a:r>
          </a:p>
          <a:p>
            <a:pPr lvl="1">
              <a:buClr>
                <a:srgbClr val="FF0066"/>
              </a:buClr>
            </a:pPr>
            <a:r>
              <a:rPr lang="en-US" altLang="zh-CN" sz="1600" b="1" dirty="0" smtClean="0">
                <a:solidFill>
                  <a:srgbClr val="0000FF"/>
                </a:solidFill>
                <a:ea typeface="SimSun" pitchFamily="2" charset="-122"/>
              </a:rPr>
              <a:t>Loading the required GSEA data files for an example cancer dataset</a:t>
            </a:r>
          </a:p>
          <a:p>
            <a:pPr lvl="1">
              <a:buClr>
                <a:srgbClr val="FF0066"/>
              </a:buClr>
            </a:pPr>
            <a:r>
              <a:rPr lang="en-US" altLang="zh-CN" sz="1600" b="1" dirty="0" smtClean="0">
                <a:solidFill>
                  <a:srgbClr val="0000FF"/>
                </a:solidFill>
                <a:ea typeface="SimSun" pitchFamily="2" charset="-122"/>
              </a:rPr>
              <a:t>Using the GSEA GUI interface: Parameter selection</a:t>
            </a:r>
          </a:p>
          <a:p>
            <a:pPr lvl="1">
              <a:buClr>
                <a:srgbClr val="FF0066"/>
              </a:buClr>
            </a:pPr>
            <a:r>
              <a:rPr lang="en-US" altLang="zh-CN" sz="1600" b="1" dirty="0" smtClean="0">
                <a:solidFill>
                  <a:srgbClr val="0000FF"/>
                </a:solidFill>
                <a:ea typeface="SimSun" pitchFamily="2" charset="-122"/>
              </a:rPr>
              <a:t>Rank-based analysis (submitting a measure of differential expression for each gene)</a:t>
            </a:r>
          </a:p>
          <a:p>
            <a:pPr lvl="1">
              <a:buClr>
                <a:srgbClr val="FF0066"/>
              </a:buClr>
            </a:pPr>
            <a:r>
              <a:rPr lang="en-US" altLang="zh-CN" sz="1600" b="1" dirty="0" smtClean="0">
                <a:solidFill>
                  <a:srgbClr val="0000FF"/>
                </a:solidFill>
                <a:ea typeface="SimSun" pitchFamily="2" charset="-122"/>
              </a:rPr>
              <a:t>Understanding the GSEA outputs: judging </a:t>
            </a:r>
            <a:r>
              <a:rPr lang="en-US" altLang="zh-CN" sz="1600" b="1" i="1" dirty="0" smtClean="0">
                <a:solidFill>
                  <a:srgbClr val="7030A0"/>
                </a:solidFill>
                <a:ea typeface="SimSun" pitchFamily="2" charset="-122"/>
              </a:rPr>
              <a:t>statistical </a:t>
            </a:r>
            <a:r>
              <a:rPr lang="en-US" altLang="zh-CN" sz="1600" b="1" dirty="0" smtClean="0">
                <a:solidFill>
                  <a:srgbClr val="0000FF"/>
                </a:solidFill>
                <a:ea typeface="SimSun" pitchFamily="2" charset="-122"/>
              </a:rPr>
              <a:t>and </a:t>
            </a:r>
            <a:r>
              <a:rPr lang="en-US" altLang="zh-CN" sz="1600" b="1" i="1" dirty="0" smtClean="0">
                <a:solidFill>
                  <a:srgbClr val="7030A0"/>
                </a:solidFill>
                <a:ea typeface="SimSun" pitchFamily="2" charset="-122"/>
              </a:rPr>
              <a:t>biological </a:t>
            </a:r>
            <a:r>
              <a:rPr lang="en-US" altLang="zh-CN" sz="1600" b="1" dirty="0" smtClean="0">
                <a:solidFill>
                  <a:srgbClr val="FF0000"/>
                </a:solidFill>
                <a:ea typeface="SimSun" pitchFamily="2" charset="-122"/>
              </a:rPr>
              <a:t>significance</a:t>
            </a:r>
          </a:p>
          <a:p>
            <a:pPr lvl="1">
              <a:buClr>
                <a:srgbClr val="FF0066"/>
              </a:buClr>
            </a:pPr>
            <a:endParaRPr lang="en-US" altLang="zh-CN" sz="1600" b="1" dirty="0" smtClean="0">
              <a:solidFill>
                <a:srgbClr val="FF0000"/>
              </a:solidFill>
              <a:ea typeface="SimSun"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2"/>
          <a:srcRect l="23288" t="12891" r="21233" b="14603"/>
          <a:stretch>
            <a:fillRect/>
          </a:stretch>
        </p:blipFill>
        <p:spPr bwMode="auto">
          <a:xfrm>
            <a:off x="1752600" y="0"/>
            <a:ext cx="6172200" cy="6858000"/>
          </a:xfrm>
          <a:prstGeom prst="rect">
            <a:avLst/>
          </a:prstGeom>
          <a:noFill/>
          <a:ln w="9525">
            <a:noFill/>
            <a:miter lim="800000"/>
            <a:headEnd/>
            <a:tailEnd/>
          </a:ln>
        </p:spPr>
      </p:pic>
      <p:sp>
        <p:nvSpPr>
          <p:cNvPr id="68611" name="TextBox 2"/>
          <p:cNvSpPr txBox="1">
            <a:spLocks noChangeArrowheads="1"/>
          </p:cNvSpPr>
          <p:nvPr/>
        </p:nvSpPr>
        <p:spPr bwMode="auto">
          <a:xfrm>
            <a:off x="228600" y="533400"/>
            <a:ext cx="1447800" cy="2585323"/>
          </a:xfrm>
          <a:prstGeom prst="rect">
            <a:avLst/>
          </a:prstGeom>
          <a:noFill/>
          <a:ln w="9525">
            <a:noFill/>
            <a:miter lim="800000"/>
            <a:headEnd/>
            <a:tailEnd/>
          </a:ln>
        </p:spPr>
        <p:txBody>
          <a:bodyPr>
            <a:spAutoFit/>
          </a:bodyPr>
          <a:lstStyle/>
          <a:p>
            <a:pPr algn="l"/>
            <a:r>
              <a:rPr lang="en-US" b="1" dirty="0">
                <a:solidFill>
                  <a:srgbClr val="00B050"/>
                </a:solidFill>
              </a:rPr>
              <a:t>Gene set associated with immature </a:t>
            </a:r>
            <a:r>
              <a:rPr lang="en-US" b="1" dirty="0" err="1" smtClean="0">
                <a:solidFill>
                  <a:srgbClr val="00B050"/>
                </a:solidFill>
              </a:rPr>
              <a:t>neutrophils</a:t>
            </a:r>
            <a:endParaRPr lang="en-US" b="1" dirty="0" smtClean="0">
              <a:solidFill>
                <a:srgbClr val="00B050"/>
              </a:solidFill>
            </a:endParaRPr>
          </a:p>
          <a:p>
            <a:pPr algn="l"/>
            <a:endParaRPr lang="en-US" b="1" dirty="0" smtClean="0">
              <a:solidFill>
                <a:srgbClr val="00B050"/>
              </a:solidFill>
            </a:endParaRPr>
          </a:p>
          <a:p>
            <a:pPr algn="l"/>
            <a:r>
              <a:rPr lang="en-US" b="1" dirty="0" smtClean="0">
                <a:solidFill>
                  <a:srgbClr val="FF0000"/>
                </a:solidFill>
              </a:rPr>
              <a:t>note the WG dataset was from PBMCs</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a:srcRect l="23045" t="14575" r="19012"/>
          <a:stretch>
            <a:fillRect/>
          </a:stretch>
        </p:blipFill>
        <p:spPr bwMode="auto">
          <a:xfrm>
            <a:off x="1752600" y="0"/>
            <a:ext cx="5767388" cy="6913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2"/>
          <a:srcRect t="21053" r="20987" b="6073"/>
          <a:stretch>
            <a:fillRect/>
          </a:stretch>
        </p:blipFill>
        <p:spPr bwMode="auto">
          <a:xfrm>
            <a:off x="0" y="76200"/>
            <a:ext cx="9144000" cy="6858000"/>
          </a:xfrm>
          <a:prstGeom prst="rect">
            <a:avLst/>
          </a:prstGeom>
          <a:noFill/>
          <a:ln w="9525">
            <a:noFill/>
            <a:miter lim="800000"/>
            <a:headEnd/>
            <a:tailEnd/>
          </a:ln>
        </p:spPr>
      </p:pic>
      <p:sp>
        <p:nvSpPr>
          <p:cNvPr id="70659" name="Oval 2"/>
          <p:cNvSpPr>
            <a:spLocks noChangeArrowheads="1"/>
          </p:cNvSpPr>
          <p:nvPr/>
        </p:nvSpPr>
        <p:spPr bwMode="auto">
          <a:xfrm>
            <a:off x="2895600" y="1447800"/>
            <a:ext cx="762000" cy="1752600"/>
          </a:xfrm>
          <a:prstGeom prst="ellipse">
            <a:avLst/>
          </a:prstGeom>
          <a:noFill/>
          <a:ln w="60325" algn="ctr">
            <a:solidFill>
              <a:srgbClr val="00B050"/>
            </a:solidFill>
            <a:round/>
            <a:headEnd/>
            <a:tailEnd/>
          </a:ln>
        </p:spPr>
        <p:txBody>
          <a:bodyPr/>
          <a:lstStyle/>
          <a:p>
            <a:endParaRPr lang="en-US"/>
          </a:p>
        </p:txBody>
      </p:sp>
      <p:sp>
        <p:nvSpPr>
          <p:cNvPr id="70660" name="TextBox 3"/>
          <p:cNvSpPr txBox="1">
            <a:spLocks noChangeArrowheads="1"/>
          </p:cNvSpPr>
          <p:nvPr/>
        </p:nvSpPr>
        <p:spPr bwMode="auto">
          <a:xfrm>
            <a:off x="1447800" y="1828800"/>
            <a:ext cx="1295400" cy="3139321"/>
          </a:xfrm>
          <a:prstGeom prst="rect">
            <a:avLst/>
          </a:prstGeom>
          <a:noFill/>
          <a:ln w="9525">
            <a:noFill/>
            <a:miter lim="800000"/>
            <a:headEnd/>
            <a:tailEnd/>
          </a:ln>
        </p:spPr>
        <p:txBody>
          <a:bodyPr>
            <a:spAutoFit/>
          </a:bodyPr>
          <a:lstStyle/>
          <a:p>
            <a:pPr algn="l"/>
            <a:r>
              <a:rPr lang="en-US" b="1" dirty="0" smtClean="0">
                <a:solidFill>
                  <a:srgbClr val="00B050"/>
                </a:solidFill>
              </a:rPr>
              <a:t>Note large </a:t>
            </a:r>
            <a:r>
              <a:rPr lang="en-US" b="1" dirty="0">
                <a:solidFill>
                  <a:srgbClr val="00B050"/>
                </a:solidFill>
              </a:rPr>
              <a:t>number of genes </a:t>
            </a:r>
            <a:r>
              <a:rPr lang="en-US" b="1" dirty="0" smtClean="0">
                <a:solidFill>
                  <a:srgbClr val="00B050"/>
                </a:solidFill>
              </a:rPr>
              <a:t>in the gene set at the top of the complete </a:t>
            </a:r>
            <a:r>
              <a:rPr lang="en-US" b="1" dirty="0">
                <a:solidFill>
                  <a:srgbClr val="00B050"/>
                </a:solidFill>
              </a:rPr>
              <a:t>ranked list </a:t>
            </a:r>
            <a:r>
              <a:rPr lang="en-US" b="1" dirty="0" smtClean="0">
                <a:solidFill>
                  <a:srgbClr val="00B050"/>
                </a:solidFill>
              </a:rPr>
              <a:t>(</a:t>
            </a:r>
            <a:r>
              <a:rPr lang="en-US" b="1" dirty="0">
                <a:solidFill>
                  <a:srgbClr val="00B050"/>
                </a:solidFill>
              </a:rPr>
              <a:t>relative to gene set size)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a:srcRect l="9589" t="16113" r="8218" b="11380"/>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14400" y="1371600"/>
            <a:ext cx="7242175" cy="4949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a:spLocks noChangeArrowheads="1"/>
          </p:cNvSpPr>
          <p:nvPr/>
        </p:nvSpPr>
        <p:spPr bwMode="auto">
          <a:xfrm>
            <a:off x="294861" y="228600"/>
            <a:ext cx="8458200" cy="830997"/>
          </a:xfrm>
          <a:prstGeom prst="rect">
            <a:avLst/>
          </a:prstGeom>
          <a:noFill/>
          <a:ln w="9525">
            <a:noFill/>
            <a:miter lim="800000"/>
            <a:headEnd/>
            <a:tailEnd/>
          </a:ln>
        </p:spPr>
        <p:txBody>
          <a:bodyPr wrap="square">
            <a:spAutoFit/>
          </a:bodyPr>
          <a:lstStyle/>
          <a:p>
            <a:pPr algn="ctr"/>
            <a:r>
              <a:rPr lang="en-US" sz="2400" b="1" dirty="0" smtClean="0">
                <a:solidFill>
                  <a:srgbClr val="0000FF"/>
                </a:solidFill>
              </a:rPr>
              <a:t>DAVID output for WG dataset                                                                              </a:t>
            </a:r>
            <a:r>
              <a:rPr lang="en-US" sz="2400" b="1" dirty="0" smtClean="0">
                <a:solidFill>
                  <a:srgbClr val="FF0000"/>
                </a:solidFill>
              </a:rPr>
              <a:t>The collection of gene sets used in the run really matters                                </a:t>
            </a:r>
            <a:endParaRPr lang="en-US" sz="2400" b="1" dirty="0">
              <a:solidFill>
                <a:srgbClr val="FF0000"/>
              </a:solidFill>
            </a:endParaRPr>
          </a:p>
        </p:txBody>
      </p:sp>
    </p:spTree>
    <p:extLst>
      <p:ext uri="{BB962C8B-B14F-4D97-AF65-F5344CB8AC3E}">
        <p14:creationId xmlns="" xmlns:p14="http://schemas.microsoft.com/office/powerpoint/2010/main" val="630201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bwMode="auto">
          <a:xfrm>
            <a:off x="304800" y="381000"/>
            <a:ext cx="8229600" cy="777875"/>
          </a:xfrm>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r>
              <a:rPr lang="en-US" sz="2800" dirty="0" smtClean="0">
                <a:solidFill>
                  <a:srgbClr val="0000FF"/>
                </a:solidFill>
              </a:rPr>
              <a:t>Background</a:t>
            </a:r>
          </a:p>
        </p:txBody>
      </p:sp>
      <p:sp>
        <p:nvSpPr>
          <p:cNvPr id="7171" name="Rectangle 3"/>
          <p:cNvSpPr>
            <a:spLocks noGrp="1" noChangeArrowheads="1"/>
          </p:cNvSpPr>
          <p:nvPr>
            <p:ph idx="1"/>
          </p:nvPr>
        </p:nvSpPr>
        <p:spPr bwMode="auto">
          <a:xfrm>
            <a:off x="533400" y="1447800"/>
            <a:ext cx="8077200" cy="4648200"/>
          </a:xfrm>
          <a:noFill/>
          <a:ln>
            <a:miter lim="800000"/>
            <a:headEnd/>
            <a:tailEnd/>
          </a:ln>
        </p:spPr>
        <p:txBody>
          <a:bodyPr vert="horz" wrap="square" lIns="91440" tIns="45720" rIns="91440" bIns="45720" numCol="1" anchor="t" anchorCtr="0" compatLnSpc="1">
            <a:prstTxWarp prst="textNoShape">
              <a:avLst/>
            </a:prstTxWarp>
            <a:normAutofit fontScale="92500"/>
          </a:bodyPr>
          <a:lstStyle/>
          <a:p>
            <a:pPr eaLnBrk="1" hangingPunct="1">
              <a:lnSpc>
                <a:spcPct val="110000"/>
              </a:lnSpc>
              <a:buClr>
                <a:srgbClr val="FF0000"/>
              </a:buClr>
            </a:pPr>
            <a:r>
              <a:rPr lang="en-US" sz="2000" b="1" dirty="0" smtClean="0"/>
              <a:t>Genome-wide expression profiling with microarrays or RNA-sequencing has become an effective frequently used technique in molecular biology</a:t>
            </a:r>
          </a:p>
          <a:p>
            <a:pPr eaLnBrk="1" hangingPunct="1">
              <a:lnSpc>
                <a:spcPct val="110000"/>
              </a:lnSpc>
              <a:buClr>
                <a:srgbClr val="FF0000"/>
              </a:buClr>
            </a:pPr>
            <a:endParaRPr lang="en-US" sz="2000" b="1" dirty="0" smtClean="0"/>
          </a:p>
          <a:p>
            <a:pPr eaLnBrk="1" hangingPunct="1">
              <a:lnSpc>
                <a:spcPct val="110000"/>
              </a:lnSpc>
              <a:buClr>
                <a:srgbClr val="FF0000"/>
              </a:buClr>
            </a:pPr>
            <a:r>
              <a:rPr lang="en-US" sz="2000" b="1" dirty="0" smtClean="0"/>
              <a:t>Interpreting the results to gain insights into biological mechanisms remains a major challenge</a:t>
            </a:r>
          </a:p>
          <a:p>
            <a:pPr eaLnBrk="1" hangingPunct="1">
              <a:lnSpc>
                <a:spcPct val="110000"/>
              </a:lnSpc>
              <a:buClr>
                <a:srgbClr val="FF0000"/>
              </a:buClr>
            </a:pPr>
            <a:endParaRPr lang="en-US" sz="2000" b="1" dirty="0" smtClean="0"/>
          </a:p>
          <a:p>
            <a:pPr eaLnBrk="1" hangingPunct="1">
              <a:lnSpc>
                <a:spcPct val="110000"/>
              </a:lnSpc>
              <a:buClr>
                <a:srgbClr val="FF0000"/>
              </a:buClr>
            </a:pPr>
            <a:r>
              <a:rPr lang="en-US" sz="2000" b="1" dirty="0" smtClean="0"/>
              <a:t>For a typical two group comparison, e.g., tumor vs. normal, treated vs. control, a standard approach has been to produce a </a:t>
            </a:r>
            <a:r>
              <a:rPr lang="en-US" sz="2000" b="1" dirty="0" smtClean="0">
                <a:solidFill>
                  <a:srgbClr val="FF0000"/>
                </a:solidFill>
              </a:rPr>
              <a:t>list of differentially expressed genes (DEGs)</a:t>
            </a:r>
          </a:p>
          <a:p>
            <a:pPr eaLnBrk="1" hangingPunct="1">
              <a:lnSpc>
                <a:spcPct val="110000"/>
              </a:lnSpc>
              <a:buClr>
                <a:srgbClr val="FF0000"/>
              </a:buClr>
            </a:pPr>
            <a:endParaRPr lang="en-US" sz="2000" b="1" dirty="0" smtClean="0">
              <a:solidFill>
                <a:srgbClr val="FF0000"/>
              </a:solidFill>
            </a:endParaRPr>
          </a:p>
          <a:p>
            <a:pPr>
              <a:lnSpc>
                <a:spcPct val="110000"/>
              </a:lnSpc>
              <a:buClr>
                <a:srgbClr val="FF0000"/>
              </a:buClr>
            </a:pPr>
            <a:r>
              <a:rPr lang="en-US" sz="2000" b="1" dirty="0" smtClean="0"/>
              <a:t>One also might obtain a list of </a:t>
            </a:r>
            <a:r>
              <a:rPr lang="en-US" sz="2000" b="1" dirty="0" smtClean="0">
                <a:solidFill>
                  <a:srgbClr val="FF0000"/>
                </a:solidFill>
              </a:rPr>
              <a:t>“Distinguished Genes” </a:t>
            </a:r>
            <a:r>
              <a:rPr lang="en-US" sz="2000" b="1" dirty="0" smtClean="0"/>
              <a:t>from examining correlation of gene expression with a pertinent clinical variable,  or from differences in methylation</a:t>
            </a:r>
          </a:p>
          <a:p>
            <a:pPr eaLnBrk="1" hangingPunct="1">
              <a:lnSpc>
                <a:spcPct val="110000"/>
              </a:lnSpc>
              <a:buClr>
                <a:srgbClr val="FF0000"/>
              </a:buClr>
            </a:pPr>
            <a:endParaRPr lang="en-US" sz="200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bwMode="auto">
          <a:xfrm>
            <a:off x="0" y="381000"/>
            <a:ext cx="9144000" cy="777875"/>
          </a:xfrm>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r>
              <a:rPr lang="en-US" sz="2800" b="1" dirty="0" smtClean="0">
                <a:solidFill>
                  <a:srgbClr val="0000FF"/>
                </a:solidFill>
              </a:rPr>
              <a:t>Criteria for Differential Expression of a Gene</a:t>
            </a:r>
          </a:p>
        </p:txBody>
      </p:sp>
      <p:sp>
        <p:nvSpPr>
          <p:cNvPr id="8195" name="Rectangle 3"/>
          <p:cNvSpPr>
            <a:spLocks noGrp="1" noChangeArrowheads="1"/>
          </p:cNvSpPr>
          <p:nvPr>
            <p:ph idx="1"/>
          </p:nvPr>
        </p:nvSpPr>
        <p:spPr bwMode="auto">
          <a:xfrm>
            <a:off x="838200" y="1371600"/>
            <a:ext cx="7620000" cy="5105400"/>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eaLnBrk="1" hangingPunct="1">
              <a:lnSpc>
                <a:spcPct val="110000"/>
              </a:lnSpc>
            </a:pPr>
            <a:r>
              <a:rPr lang="en-US" sz="2000" b="1" dirty="0" smtClean="0">
                <a:solidFill>
                  <a:srgbClr val="0070C0"/>
                </a:solidFill>
              </a:rPr>
              <a:t>Statistically significant differential expression </a:t>
            </a:r>
          </a:p>
          <a:p>
            <a:pPr lvl="1">
              <a:lnSpc>
                <a:spcPct val="110000"/>
              </a:lnSpc>
            </a:pPr>
            <a:r>
              <a:rPr lang="en-US" sz="2000" b="1" dirty="0" smtClean="0"/>
              <a:t>by  t-test, multi-way ANOVA, etc.</a:t>
            </a:r>
          </a:p>
          <a:p>
            <a:pPr lvl="1">
              <a:lnSpc>
                <a:spcPct val="110000"/>
              </a:lnSpc>
            </a:pPr>
            <a:r>
              <a:rPr lang="en-US" sz="2000" b="1" dirty="0" smtClean="0"/>
              <a:t>P-value cut-off: require, e.g., p ≤ 0.01, but see FDR (which will impose more stringent requirement for p-values)</a:t>
            </a:r>
          </a:p>
          <a:p>
            <a:pPr lvl="1">
              <a:lnSpc>
                <a:spcPct val="110000"/>
              </a:lnSpc>
              <a:buNone/>
            </a:pPr>
            <a:endParaRPr lang="en-US" sz="2000" b="1" dirty="0" smtClean="0"/>
          </a:p>
          <a:p>
            <a:pPr eaLnBrk="1" hangingPunct="1">
              <a:lnSpc>
                <a:spcPct val="110000"/>
              </a:lnSpc>
            </a:pPr>
            <a:r>
              <a:rPr lang="en-US" sz="2000" b="1" dirty="0" smtClean="0">
                <a:solidFill>
                  <a:srgbClr val="0070C0"/>
                </a:solidFill>
              </a:rPr>
              <a:t>Satisfactory false discovery rate (FDR) </a:t>
            </a:r>
          </a:p>
          <a:p>
            <a:pPr lvl="1">
              <a:lnSpc>
                <a:spcPct val="110000"/>
              </a:lnSpc>
            </a:pPr>
            <a:r>
              <a:rPr lang="en-US" sz="2000" b="1" dirty="0" smtClean="0"/>
              <a:t>What fraction of the DEG list is false positives?</a:t>
            </a:r>
          </a:p>
          <a:p>
            <a:pPr lvl="1">
              <a:lnSpc>
                <a:spcPct val="110000"/>
              </a:lnSpc>
            </a:pPr>
            <a:r>
              <a:rPr lang="en-US" sz="2000" b="1" dirty="0" smtClean="0"/>
              <a:t>Benjamini-Hochberg procedure for estimating the FDR is a common choice (e.g., require FDR ≤ 0.1 or 0.2).  </a:t>
            </a:r>
          </a:p>
          <a:p>
            <a:pPr lvl="1">
              <a:lnSpc>
                <a:spcPct val="110000"/>
              </a:lnSpc>
              <a:buClr>
                <a:srgbClr val="FF0000"/>
              </a:buClr>
              <a:buNone/>
            </a:pPr>
            <a:endParaRPr lang="en-US" sz="2000" b="1" dirty="0" smtClean="0"/>
          </a:p>
          <a:p>
            <a:pPr eaLnBrk="1" hangingPunct="1">
              <a:lnSpc>
                <a:spcPct val="110000"/>
              </a:lnSpc>
            </a:pPr>
            <a:r>
              <a:rPr lang="en-US" sz="2000" b="1" dirty="0" smtClean="0">
                <a:solidFill>
                  <a:srgbClr val="0070C0"/>
                </a:solidFill>
              </a:rPr>
              <a:t>Sufficient level of fold change (FC)</a:t>
            </a:r>
          </a:p>
          <a:p>
            <a:pPr lvl="1">
              <a:lnSpc>
                <a:spcPct val="110000"/>
              </a:lnSpc>
            </a:pPr>
            <a:r>
              <a:rPr lang="en-US" sz="2000" b="1" dirty="0" smtClean="0"/>
              <a:t>require |FC|  ≥  1.5 or 2                                                                       </a:t>
            </a:r>
            <a:r>
              <a:rPr lang="en-US" sz="1800" b="1" dirty="0" smtClean="0">
                <a:solidFill>
                  <a:srgbClr val="0000FF"/>
                </a:solidFill>
              </a:rPr>
              <a:t>(common convention: groups A, B, gene g with average expression levels   </a:t>
            </a:r>
            <a:r>
              <a:rPr lang="en-US" sz="1800" b="1" dirty="0" smtClean="0">
                <a:solidFill>
                  <a:srgbClr val="0000FF"/>
                </a:solidFill>
                <a:sym typeface="Symbol"/>
              </a:rPr>
              <a:t></a:t>
            </a:r>
            <a:r>
              <a:rPr lang="en-US" sz="1800" b="1" baseline="-25000" dirty="0" smtClean="0">
                <a:solidFill>
                  <a:srgbClr val="0000FF"/>
                </a:solidFill>
                <a:sym typeface="Symbol"/>
              </a:rPr>
              <a:t>A</a:t>
            </a:r>
            <a:r>
              <a:rPr lang="en-US" sz="1800" b="1" dirty="0" smtClean="0">
                <a:solidFill>
                  <a:srgbClr val="0000FF"/>
                </a:solidFill>
                <a:sym typeface="Symbol"/>
              </a:rPr>
              <a:t>, </a:t>
            </a:r>
            <a:r>
              <a:rPr lang="en-US" sz="1800" b="1" baseline="-25000" dirty="0" smtClean="0">
                <a:solidFill>
                  <a:srgbClr val="0000FF"/>
                </a:solidFill>
                <a:sym typeface="Symbol"/>
              </a:rPr>
              <a:t>B</a:t>
            </a:r>
            <a:r>
              <a:rPr lang="en-US" sz="1800" b="1" dirty="0" smtClean="0">
                <a:solidFill>
                  <a:srgbClr val="0000FF"/>
                </a:solidFill>
                <a:sym typeface="Symbol"/>
              </a:rPr>
              <a:t>;  FC  </a:t>
            </a:r>
            <a:r>
              <a:rPr lang="en-US" sz="1800" b="1" baseline="-25000" dirty="0" smtClean="0">
                <a:solidFill>
                  <a:srgbClr val="0000FF"/>
                </a:solidFill>
                <a:sym typeface="Symbol"/>
              </a:rPr>
              <a:t>A</a:t>
            </a:r>
            <a:r>
              <a:rPr lang="en-US" sz="1800" b="1" dirty="0" smtClean="0">
                <a:solidFill>
                  <a:srgbClr val="0000FF"/>
                </a:solidFill>
                <a:sym typeface="Symbol"/>
              </a:rPr>
              <a:t> /</a:t>
            </a:r>
            <a:r>
              <a:rPr lang="en-US" sz="1800" b="1" baseline="-25000" dirty="0" smtClean="0">
                <a:solidFill>
                  <a:srgbClr val="0000FF"/>
                </a:solidFill>
                <a:sym typeface="Symbol"/>
              </a:rPr>
              <a:t>B</a:t>
            </a:r>
            <a:r>
              <a:rPr lang="en-US" sz="1800" b="1" dirty="0" smtClean="0">
                <a:solidFill>
                  <a:srgbClr val="0000FF"/>
                </a:solidFill>
                <a:sym typeface="Symbol"/>
              </a:rPr>
              <a:t> when </a:t>
            </a:r>
            <a:r>
              <a:rPr lang="en-US" sz="1800" b="1" baseline="-25000" dirty="0" smtClean="0">
                <a:solidFill>
                  <a:srgbClr val="0000FF"/>
                </a:solidFill>
                <a:sym typeface="Symbol"/>
              </a:rPr>
              <a:t>A</a:t>
            </a:r>
            <a:r>
              <a:rPr lang="en-US" sz="1800" b="1" dirty="0" smtClean="0">
                <a:solidFill>
                  <a:srgbClr val="0000FF"/>
                </a:solidFill>
                <a:sym typeface="Symbol"/>
              </a:rPr>
              <a:t> ≥ </a:t>
            </a:r>
            <a:r>
              <a:rPr lang="en-US" sz="1800" b="1" baseline="-25000" dirty="0" smtClean="0">
                <a:solidFill>
                  <a:srgbClr val="0000FF"/>
                </a:solidFill>
                <a:sym typeface="Symbol"/>
              </a:rPr>
              <a:t>B</a:t>
            </a:r>
            <a:r>
              <a:rPr lang="en-US" sz="1200" b="1" dirty="0" smtClean="0">
                <a:solidFill>
                  <a:srgbClr val="0000FF"/>
                </a:solidFill>
                <a:sym typeface="Symbol"/>
              </a:rPr>
              <a:t> </a:t>
            </a:r>
            <a:r>
              <a:rPr lang="en-US" sz="1800" b="1" dirty="0" smtClean="0">
                <a:solidFill>
                  <a:srgbClr val="0000FF"/>
                </a:solidFill>
                <a:sym typeface="Symbol"/>
              </a:rPr>
              <a:t>;  FC   </a:t>
            </a:r>
            <a:r>
              <a:rPr lang="en-US" sz="2000" b="1" dirty="0" smtClean="0">
                <a:solidFill>
                  <a:srgbClr val="0000FF"/>
                </a:solidFill>
                <a:sym typeface="Symbol"/>
              </a:rPr>
              <a:t>-</a:t>
            </a:r>
            <a:r>
              <a:rPr lang="en-US" sz="1800" b="1" dirty="0" smtClean="0">
                <a:solidFill>
                  <a:srgbClr val="0000FF"/>
                </a:solidFill>
                <a:sym typeface="Symbol"/>
              </a:rPr>
              <a:t></a:t>
            </a:r>
            <a:r>
              <a:rPr lang="en-US" sz="1800" b="1" baseline="-25000" dirty="0" smtClean="0">
                <a:solidFill>
                  <a:srgbClr val="0000FF"/>
                </a:solidFill>
                <a:sym typeface="Symbol"/>
              </a:rPr>
              <a:t>B</a:t>
            </a:r>
            <a:r>
              <a:rPr lang="en-US" sz="1800" b="1" dirty="0" smtClean="0">
                <a:solidFill>
                  <a:srgbClr val="0000FF"/>
                </a:solidFill>
                <a:sym typeface="Symbol"/>
              </a:rPr>
              <a:t> /</a:t>
            </a:r>
            <a:r>
              <a:rPr lang="en-US" sz="1800" b="1" baseline="-25000" dirty="0" smtClean="0">
                <a:solidFill>
                  <a:srgbClr val="0000FF"/>
                </a:solidFill>
                <a:sym typeface="Symbol"/>
              </a:rPr>
              <a:t>A</a:t>
            </a:r>
            <a:r>
              <a:rPr lang="en-US" sz="1800" b="1" dirty="0" smtClean="0">
                <a:solidFill>
                  <a:srgbClr val="0000FF"/>
                </a:solidFill>
                <a:sym typeface="Symbol"/>
              </a:rPr>
              <a:t> when </a:t>
            </a:r>
            <a:r>
              <a:rPr lang="en-US" sz="1800" b="1" baseline="-25000" dirty="0" smtClean="0">
                <a:solidFill>
                  <a:srgbClr val="0000FF"/>
                </a:solidFill>
                <a:sym typeface="Symbol"/>
              </a:rPr>
              <a:t>B</a:t>
            </a:r>
            <a:r>
              <a:rPr lang="en-US" sz="1800" b="1" dirty="0" smtClean="0">
                <a:solidFill>
                  <a:srgbClr val="0000FF"/>
                </a:solidFill>
                <a:sym typeface="Symbol"/>
              </a:rPr>
              <a:t> ≥ </a:t>
            </a:r>
            <a:r>
              <a:rPr lang="en-US" sz="1800" b="1" baseline="-25000" dirty="0" smtClean="0">
                <a:solidFill>
                  <a:srgbClr val="0000FF"/>
                </a:solidFill>
                <a:sym typeface="Symbol"/>
              </a:rPr>
              <a:t>A</a:t>
            </a:r>
            <a:r>
              <a:rPr lang="en-US" sz="1200" b="1" dirty="0" smtClean="0">
                <a:solidFill>
                  <a:srgbClr val="0000FF"/>
                </a:solidFill>
                <a:sym typeface="Symbol"/>
              </a:rPr>
              <a:t> </a:t>
            </a:r>
            <a:r>
              <a:rPr lang="en-US" sz="1800" b="1" dirty="0" smtClean="0">
                <a:solidFill>
                  <a:srgbClr val="0000FF"/>
                </a:solidFill>
                <a:sym typeface="Symbol"/>
              </a:rPr>
              <a:t>)</a:t>
            </a:r>
            <a:endParaRPr lang="en-US" sz="1800" dirty="0" smtClean="0">
              <a:solidFill>
                <a:srgbClr val="0000FF"/>
              </a:solidFill>
            </a:endParaRPr>
          </a:p>
          <a:p>
            <a:pPr eaLnBrk="1" hangingPunct="1">
              <a:lnSpc>
                <a:spcPct val="110000"/>
              </a:lnSpc>
              <a:buClr>
                <a:srgbClr val="FF0000"/>
              </a:buClr>
              <a:buNone/>
            </a:pPr>
            <a:endParaRPr lang="en-US" sz="2000" b="1" dirty="0" smtClean="0"/>
          </a:p>
          <a:p>
            <a:pPr eaLnBrk="1" hangingPunct="1">
              <a:lnSpc>
                <a:spcPct val="110000"/>
              </a:lnSpc>
              <a:buClr>
                <a:srgbClr val="FF0000"/>
              </a:buClr>
            </a:pPr>
            <a:endParaRPr lang="en-US" sz="20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bwMode="auto">
          <a:xfrm>
            <a:off x="0" y="304800"/>
            <a:ext cx="9144000" cy="777875"/>
          </a:xfrm>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r>
              <a:rPr lang="en-US" sz="2800" b="1" dirty="0" smtClean="0">
                <a:solidFill>
                  <a:srgbClr val="0000FF"/>
                </a:solidFill>
              </a:rPr>
              <a:t>DEG lists II</a:t>
            </a:r>
          </a:p>
        </p:txBody>
      </p:sp>
      <p:sp>
        <p:nvSpPr>
          <p:cNvPr id="9219" name="Rectangle 3"/>
          <p:cNvSpPr>
            <a:spLocks noGrp="1" noChangeArrowheads="1"/>
          </p:cNvSpPr>
          <p:nvPr>
            <p:ph idx="1"/>
          </p:nvPr>
        </p:nvSpPr>
        <p:spPr bwMode="auto">
          <a:xfrm>
            <a:off x="381000" y="1143000"/>
            <a:ext cx="8382000" cy="5029200"/>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a:lnSpc>
                <a:spcPct val="110000"/>
              </a:lnSpc>
            </a:pPr>
            <a:r>
              <a:rPr lang="en-US" sz="2000" b="1" dirty="0" smtClean="0">
                <a:solidFill>
                  <a:schemeClr val="accent1"/>
                </a:solidFill>
              </a:rPr>
              <a:t>Large fraction of “Present” (above background) calls for the expression values in the group with the higher average expression level for that probe </a:t>
            </a:r>
          </a:p>
          <a:p>
            <a:pPr lvl="1">
              <a:lnSpc>
                <a:spcPct val="110000"/>
              </a:lnSpc>
              <a:buClr>
                <a:schemeClr val="tx2"/>
              </a:buClr>
            </a:pPr>
            <a:r>
              <a:rPr lang="en-US" sz="2000" dirty="0" smtClean="0"/>
              <a:t>80% but require 3 out of 3 when group size = 3</a:t>
            </a:r>
          </a:p>
          <a:p>
            <a:pPr lvl="1">
              <a:lnSpc>
                <a:spcPct val="110000"/>
              </a:lnSpc>
              <a:buClr>
                <a:schemeClr val="tx2"/>
              </a:buClr>
            </a:pPr>
            <a:r>
              <a:rPr lang="en-US" sz="2000" dirty="0" smtClean="0"/>
              <a:t>If this is not satisfied for a given probe, do not do any statistical testing on it.  </a:t>
            </a:r>
          </a:p>
          <a:p>
            <a:pPr lvl="1">
              <a:lnSpc>
                <a:spcPct val="110000"/>
              </a:lnSpc>
              <a:buClr>
                <a:schemeClr val="tx2"/>
              </a:buClr>
            </a:pPr>
            <a:r>
              <a:rPr lang="en-US" sz="2000" dirty="0" smtClean="0"/>
              <a:t>This avoids false positives based on noise, and also reduces the number of comparisons N used in calculating the FDR.</a:t>
            </a:r>
          </a:p>
          <a:p>
            <a:pPr lvl="1">
              <a:lnSpc>
                <a:spcPct val="110000"/>
              </a:lnSpc>
              <a:buClr>
                <a:schemeClr val="tx2"/>
              </a:buClr>
            </a:pPr>
            <a:r>
              <a:rPr lang="en-US" sz="2000" dirty="0" smtClean="0"/>
              <a:t>Can see very high correlations with a clinical variable with 0 Present calls </a:t>
            </a:r>
          </a:p>
          <a:p>
            <a:pPr lvl="1">
              <a:lnSpc>
                <a:spcPct val="110000"/>
              </a:lnSpc>
              <a:buClr>
                <a:srgbClr val="FF0000"/>
              </a:buClr>
            </a:pPr>
            <a:endParaRPr lang="en-US" sz="2000" b="1" dirty="0" smtClean="0"/>
          </a:p>
          <a:p>
            <a:pPr marL="342900" lvl="1" indent="-342900">
              <a:lnSpc>
                <a:spcPct val="110000"/>
              </a:lnSpc>
              <a:buFont typeface="Arial" pitchFamily="34" charset="0"/>
              <a:buChar char="•"/>
            </a:pPr>
            <a:r>
              <a:rPr lang="en-US" sz="2000" b="1" dirty="0" smtClean="0">
                <a:solidFill>
                  <a:srgbClr val="FF0000"/>
                </a:solidFill>
              </a:rPr>
              <a:t>Specific criteria and cutoffs depend on the platform, user preference and the biological situation </a:t>
            </a:r>
            <a:r>
              <a:rPr lang="en-US" sz="2000" b="1" dirty="0" smtClean="0">
                <a:solidFill>
                  <a:srgbClr val="3333CC"/>
                </a:solidFill>
              </a:rPr>
              <a:t>(e.g., would like “reasonable amount” of mRNA and |FC|  ≥  2 for qRT-PCR verification)</a:t>
            </a:r>
            <a:endParaRPr lang="en-US" sz="2000" dirty="0" smtClean="0">
              <a:solidFill>
                <a:srgbClr val="3333CC"/>
              </a:solidFill>
            </a:endParaRPr>
          </a:p>
          <a:p>
            <a:pPr eaLnBrk="1" hangingPunct="1">
              <a:lnSpc>
                <a:spcPct val="110000"/>
              </a:lnSpc>
              <a:buClr>
                <a:srgbClr val="FF0000"/>
              </a:buClr>
              <a:buNone/>
            </a:pPr>
            <a:r>
              <a:rPr lang="en-US" sz="2000" b="1" dirty="0" smtClean="0"/>
              <a:t>                                  </a:t>
            </a:r>
          </a:p>
          <a:p>
            <a:pPr eaLnBrk="1" hangingPunct="1">
              <a:lnSpc>
                <a:spcPct val="110000"/>
              </a:lnSpc>
              <a:buClr>
                <a:srgbClr val="FF0000"/>
              </a:buClr>
              <a:buNone/>
            </a:pPr>
            <a:endParaRPr lang="en-US" sz="2000"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4"/>
          <p:cNvSpPr>
            <a:spLocks noChangeArrowheads="1"/>
          </p:cNvSpPr>
          <p:nvPr/>
        </p:nvSpPr>
        <p:spPr bwMode="auto">
          <a:xfrm>
            <a:off x="0" y="152400"/>
            <a:ext cx="9144000" cy="838200"/>
          </a:xfrm>
          <a:prstGeom prst="roundRect">
            <a:avLst>
              <a:gd name="adj" fmla="val 21667"/>
            </a:avLst>
          </a:prstGeom>
          <a:noFill/>
          <a:ln w="9525">
            <a:noFill/>
            <a:round/>
            <a:headEnd/>
            <a:tailEnd/>
          </a:ln>
        </p:spPr>
        <p:txBody>
          <a:bodyPr anchor="b"/>
          <a:lstStyle/>
          <a:p>
            <a:pPr algn="ctr">
              <a:lnSpc>
                <a:spcPct val="90000"/>
              </a:lnSpc>
            </a:pPr>
            <a:r>
              <a:rPr lang="en-US" sz="2800" b="1" dirty="0">
                <a:solidFill>
                  <a:srgbClr val="0000FF"/>
                </a:solidFill>
              </a:rPr>
              <a:t>Challenges in Interpreting Gene Microarray Data</a:t>
            </a:r>
          </a:p>
        </p:txBody>
      </p:sp>
      <p:sp>
        <p:nvSpPr>
          <p:cNvPr id="10243" name="Rectangle 6"/>
          <p:cNvSpPr>
            <a:spLocks noChangeArrowheads="1"/>
          </p:cNvSpPr>
          <p:nvPr/>
        </p:nvSpPr>
        <p:spPr bwMode="auto">
          <a:xfrm>
            <a:off x="685800" y="1295400"/>
            <a:ext cx="7543800" cy="5257800"/>
          </a:xfrm>
          <a:prstGeom prst="rect">
            <a:avLst/>
          </a:prstGeom>
          <a:noFill/>
          <a:ln w="9525">
            <a:noFill/>
            <a:miter lim="800000"/>
            <a:headEnd/>
            <a:tailEnd/>
          </a:ln>
        </p:spPr>
        <p:txBody>
          <a:bodyPr/>
          <a:lstStyle/>
          <a:p>
            <a:pPr marL="342900" indent="-342900" algn="l">
              <a:spcBef>
                <a:spcPct val="20000"/>
              </a:spcBef>
              <a:buClr>
                <a:srgbClr val="FF0000"/>
              </a:buClr>
              <a:buFontTx/>
              <a:buChar char="•"/>
            </a:pPr>
            <a:r>
              <a:rPr lang="en-US" sz="2400" b="1" dirty="0">
                <a:solidFill>
                  <a:srgbClr val="FF0000"/>
                </a:solidFill>
              </a:rPr>
              <a:t>Even with DEG </a:t>
            </a:r>
            <a:r>
              <a:rPr lang="en-US" sz="2400" b="1" dirty="0" smtClean="0">
                <a:solidFill>
                  <a:srgbClr val="FF0000"/>
                </a:solidFill>
              </a:rPr>
              <a:t>lists </a:t>
            </a:r>
            <a:r>
              <a:rPr lang="en-US" sz="2400" b="1" dirty="0">
                <a:solidFill>
                  <a:srgbClr val="FF0000"/>
                </a:solidFill>
              </a:rPr>
              <a:t>of </a:t>
            </a:r>
            <a:r>
              <a:rPr lang="en-US" sz="2400" b="1" dirty="0" smtClean="0">
                <a:solidFill>
                  <a:srgbClr val="FF0000"/>
                </a:solidFill>
              </a:rPr>
              <a:t>upregulated and of </a:t>
            </a:r>
            <a:r>
              <a:rPr lang="en-US" sz="2400" b="1" dirty="0">
                <a:solidFill>
                  <a:srgbClr val="FF0000"/>
                </a:solidFill>
              </a:rPr>
              <a:t>down-regulated genes, still need to accurately extract valid biological inferences</a:t>
            </a:r>
            <a:r>
              <a:rPr lang="en-US" sz="2400" b="1" dirty="0"/>
              <a:t>. Cutoff for inclusion in DEG lists is somewhat arbitrary.  </a:t>
            </a:r>
            <a:endParaRPr lang="en-US" sz="2400" b="1" dirty="0" smtClean="0"/>
          </a:p>
          <a:p>
            <a:pPr marL="342900" indent="-342900" algn="l">
              <a:spcBef>
                <a:spcPct val="20000"/>
              </a:spcBef>
              <a:buClr>
                <a:srgbClr val="FF0000"/>
              </a:buClr>
              <a:buFontTx/>
              <a:buChar char="•"/>
            </a:pPr>
            <a:endParaRPr lang="en-US" sz="2400" b="1" dirty="0" smtClean="0"/>
          </a:p>
          <a:p>
            <a:pPr marL="342900" indent="-342900" algn="l">
              <a:spcBef>
                <a:spcPct val="20000"/>
              </a:spcBef>
              <a:buClr>
                <a:srgbClr val="FF0000"/>
              </a:buClr>
              <a:buFontTx/>
              <a:buChar char="•"/>
            </a:pPr>
            <a:r>
              <a:rPr lang="en-US" sz="2400" b="1" dirty="0" smtClean="0"/>
              <a:t>May </a:t>
            </a:r>
            <a:r>
              <a:rPr lang="en-US" sz="2400" b="1" dirty="0"/>
              <a:t>obtain a long list of statistically significant genes without any obvious unifying biological </a:t>
            </a:r>
            <a:r>
              <a:rPr lang="en-US" sz="2400" b="1" dirty="0" smtClean="0"/>
              <a:t>theme</a:t>
            </a:r>
          </a:p>
          <a:p>
            <a:pPr marL="342900" indent="-342900" algn="l">
              <a:spcBef>
                <a:spcPct val="20000"/>
              </a:spcBef>
              <a:buClr>
                <a:srgbClr val="FF0000"/>
              </a:buClr>
              <a:buFontTx/>
              <a:buChar char="•"/>
            </a:pPr>
            <a:endParaRPr lang="en-US" sz="2400" b="1" dirty="0"/>
          </a:p>
          <a:p>
            <a:pPr marL="342900" indent="-342900" algn="l">
              <a:spcBef>
                <a:spcPct val="20000"/>
              </a:spcBef>
              <a:buClr>
                <a:srgbClr val="FF0000"/>
              </a:buClr>
              <a:buFontTx/>
              <a:buChar char="•"/>
            </a:pPr>
            <a:r>
              <a:rPr lang="en-US" sz="2400" b="1" dirty="0" smtClean="0"/>
              <a:t>May </a:t>
            </a:r>
            <a:r>
              <a:rPr lang="en-US" sz="2400" b="1" dirty="0"/>
              <a:t>have few individual genes meeting the threshold for statistical significance </a:t>
            </a:r>
            <a:endParaRPr lang="en-US" sz="2400" b="1" dirty="0" smtClean="0"/>
          </a:p>
          <a:p>
            <a:pPr marL="342900" indent="-342900" algn="l">
              <a:spcBef>
                <a:spcPct val="20000"/>
              </a:spcBef>
              <a:buClr>
                <a:srgbClr val="FF0000"/>
              </a:buClr>
              <a:buFontTx/>
              <a:buChar char="•"/>
            </a:pPr>
            <a:endParaRPr lang="en-US" sz="2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7"/>
          <p:cNvSpPr txBox="1">
            <a:spLocks noChangeArrowheads="1"/>
          </p:cNvSpPr>
          <p:nvPr/>
        </p:nvSpPr>
        <p:spPr bwMode="auto">
          <a:xfrm>
            <a:off x="0" y="152400"/>
            <a:ext cx="9144000" cy="523220"/>
          </a:xfrm>
          <a:prstGeom prst="rect">
            <a:avLst/>
          </a:prstGeom>
          <a:noFill/>
          <a:ln w="9525">
            <a:noFill/>
            <a:miter lim="800000"/>
            <a:headEnd/>
            <a:tailEnd/>
          </a:ln>
        </p:spPr>
        <p:txBody>
          <a:bodyPr>
            <a:spAutoFit/>
          </a:bodyPr>
          <a:lstStyle/>
          <a:p>
            <a:pPr algn="ctr">
              <a:spcBef>
                <a:spcPct val="50000"/>
              </a:spcBef>
            </a:pPr>
            <a:r>
              <a:rPr lang="en-US" sz="2800" b="1" i="1" dirty="0" smtClean="0">
                <a:solidFill>
                  <a:srgbClr val="0000FF"/>
                </a:solidFill>
              </a:rPr>
              <a:t>Enrichment</a:t>
            </a:r>
            <a:r>
              <a:rPr lang="en-US" sz="2800" b="1" dirty="0" smtClean="0">
                <a:solidFill>
                  <a:srgbClr val="0000FF"/>
                </a:solidFill>
              </a:rPr>
              <a:t> </a:t>
            </a:r>
            <a:r>
              <a:rPr lang="en-US" sz="2800" b="1" dirty="0">
                <a:solidFill>
                  <a:srgbClr val="0000FF"/>
                </a:solidFill>
              </a:rPr>
              <a:t>of Gene </a:t>
            </a:r>
            <a:r>
              <a:rPr lang="en-US" sz="2800" b="1" dirty="0" smtClean="0">
                <a:solidFill>
                  <a:srgbClr val="0000FF"/>
                </a:solidFill>
              </a:rPr>
              <a:t>Sets in a List of “Distinguished” Genes</a:t>
            </a:r>
            <a:endParaRPr lang="en-US" sz="2800" b="1" dirty="0">
              <a:solidFill>
                <a:srgbClr val="0000FF"/>
              </a:solidFill>
            </a:endParaRPr>
          </a:p>
        </p:txBody>
      </p:sp>
      <p:grpSp>
        <p:nvGrpSpPr>
          <p:cNvPr id="6" name="Group 5"/>
          <p:cNvGrpSpPr/>
          <p:nvPr/>
        </p:nvGrpSpPr>
        <p:grpSpPr>
          <a:xfrm>
            <a:off x="609600" y="838200"/>
            <a:ext cx="8077200" cy="5257800"/>
            <a:chOff x="609600" y="1219200"/>
            <a:chExt cx="8077200" cy="5257800"/>
          </a:xfrm>
        </p:grpSpPr>
        <p:sp>
          <p:nvSpPr>
            <p:cNvPr id="11266" name="Rectangle 4"/>
            <p:cNvSpPr>
              <a:spLocks noChangeArrowheads="1"/>
            </p:cNvSpPr>
            <p:nvPr/>
          </p:nvSpPr>
          <p:spPr bwMode="auto">
            <a:xfrm>
              <a:off x="609600" y="1219200"/>
              <a:ext cx="7772400" cy="5257800"/>
            </a:xfrm>
            <a:prstGeom prst="rect">
              <a:avLst/>
            </a:prstGeom>
            <a:noFill/>
            <a:ln w="9525">
              <a:noFill/>
              <a:miter lim="800000"/>
              <a:headEnd/>
              <a:tailEnd/>
            </a:ln>
          </p:spPr>
          <p:txBody>
            <a:bodyPr/>
            <a:lstStyle/>
            <a:p>
              <a:pPr marL="342900" indent="-342900" algn="l">
                <a:spcBef>
                  <a:spcPct val="20000"/>
                </a:spcBef>
                <a:buClr>
                  <a:srgbClr val="FF0066"/>
                </a:buClr>
                <a:buSzPct val="75000"/>
                <a:buFont typeface="Wingdings" pitchFamily="2" charset="2"/>
                <a:buChar char="l"/>
              </a:pPr>
              <a:r>
                <a:rPr lang="en-US" sz="2000" b="1" dirty="0" smtClean="0"/>
                <a:t>Test</a:t>
              </a:r>
              <a:r>
                <a:rPr lang="en-US" sz="2000" b="1" dirty="0" smtClean="0">
                  <a:solidFill>
                    <a:srgbClr val="3333CC"/>
                  </a:solidFill>
                </a:rPr>
                <a:t>*</a:t>
              </a:r>
              <a:r>
                <a:rPr lang="en-US" sz="2000" b="1" dirty="0" smtClean="0"/>
                <a:t> </a:t>
              </a:r>
              <a:r>
                <a:rPr lang="en-US" sz="2000" b="1" dirty="0"/>
                <a:t>if members of a list of </a:t>
              </a:r>
              <a:r>
                <a:rPr lang="en-US" sz="2000" b="1" dirty="0" smtClean="0"/>
                <a:t>“</a:t>
              </a:r>
              <a:r>
                <a:rPr lang="en-US" sz="2000" b="1" dirty="0" smtClean="0">
                  <a:solidFill>
                    <a:srgbClr val="FF0000"/>
                  </a:solidFill>
                </a:rPr>
                <a:t>distinguished</a:t>
              </a:r>
              <a:r>
                <a:rPr lang="en-US" sz="2000" b="1" dirty="0" smtClean="0"/>
                <a:t>” </a:t>
              </a:r>
              <a:r>
                <a:rPr lang="en-US" sz="2000" b="1" dirty="0" smtClean="0">
                  <a:solidFill>
                    <a:srgbClr val="FF0000"/>
                  </a:solidFill>
                </a:rPr>
                <a:t>genes </a:t>
              </a:r>
              <a:r>
                <a:rPr lang="en-US" sz="2000" b="1" dirty="0" smtClean="0"/>
                <a:t>are </a:t>
              </a:r>
              <a:r>
                <a:rPr lang="en-US" sz="2000" b="1" dirty="0" smtClean="0">
                  <a:solidFill>
                    <a:srgbClr val="FF0000"/>
                  </a:solidFill>
                </a:rPr>
                <a:t>significantly</a:t>
              </a:r>
              <a:r>
                <a:rPr lang="en-US" sz="2000" b="1" dirty="0" smtClean="0"/>
                <a:t> </a:t>
              </a:r>
              <a:r>
                <a:rPr lang="en-US" sz="2000" b="1" dirty="0" smtClean="0">
                  <a:solidFill>
                    <a:srgbClr val="FF0000"/>
                  </a:solidFill>
                </a:rPr>
                <a:t>overrepresented </a:t>
              </a:r>
              <a:r>
                <a:rPr lang="en-US" sz="2000" b="1" dirty="0"/>
                <a:t>in given </a:t>
              </a:r>
              <a:r>
                <a:rPr lang="en-US" sz="2000" b="1" dirty="0" smtClean="0"/>
                <a:t>pathways and other predefined </a:t>
              </a:r>
              <a:r>
                <a:rPr lang="en-US" sz="2000" b="1" dirty="0"/>
                <a:t>gene </a:t>
              </a:r>
              <a:r>
                <a:rPr lang="en-US" sz="2000" b="1" dirty="0" smtClean="0"/>
                <a:t>sets</a:t>
              </a:r>
            </a:p>
            <a:p>
              <a:pPr marL="342900" indent="-342900" algn="l">
                <a:spcBef>
                  <a:spcPct val="20000"/>
                </a:spcBef>
                <a:buClr>
                  <a:srgbClr val="FF0066"/>
                </a:buClr>
                <a:buSzPct val="75000"/>
              </a:pPr>
              <a:endParaRPr lang="en-US" sz="2000" b="1" dirty="0" smtClean="0"/>
            </a:p>
            <a:p>
              <a:pPr marL="342900" indent="-342900" algn="l">
                <a:spcBef>
                  <a:spcPct val="20000"/>
                </a:spcBef>
                <a:buClr>
                  <a:srgbClr val="FF0066"/>
                </a:buClr>
                <a:buSzPct val="75000"/>
                <a:buFont typeface="Wingdings" pitchFamily="2" charset="2"/>
                <a:buChar char="l"/>
              </a:pPr>
              <a:endParaRPr lang="en-US" sz="2000" b="1" dirty="0" smtClean="0"/>
            </a:p>
            <a:p>
              <a:pPr marL="342900" indent="-342900">
                <a:spcBef>
                  <a:spcPct val="20000"/>
                </a:spcBef>
                <a:buClr>
                  <a:srgbClr val="FF0066"/>
                </a:buClr>
                <a:buSzPct val="75000"/>
                <a:buFont typeface="Wingdings" pitchFamily="2" charset="2"/>
                <a:buChar char="l"/>
              </a:pPr>
              <a:endParaRPr lang="en-US" sz="2000" b="1" dirty="0" smtClean="0"/>
            </a:p>
            <a:p>
              <a:pPr marL="342900" indent="-342900">
                <a:spcBef>
                  <a:spcPct val="20000"/>
                </a:spcBef>
                <a:buClr>
                  <a:srgbClr val="FF0066"/>
                </a:buClr>
                <a:buSzPct val="75000"/>
                <a:buFont typeface="Wingdings" pitchFamily="2" charset="2"/>
                <a:buChar char="l"/>
              </a:pPr>
              <a:endParaRPr lang="en-US" sz="1000" b="1" dirty="0" smtClean="0"/>
            </a:p>
            <a:p>
              <a:pPr marL="342900" indent="-342900">
                <a:spcBef>
                  <a:spcPct val="20000"/>
                </a:spcBef>
                <a:buClr>
                  <a:srgbClr val="FF0066"/>
                </a:buClr>
                <a:buSzPct val="75000"/>
                <a:buFont typeface="Wingdings" pitchFamily="2" charset="2"/>
                <a:buChar char="l"/>
              </a:pPr>
              <a:r>
                <a:rPr lang="en-US" sz="2000" b="1" dirty="0" smtClean="0"/>
                <a:t>Many tools have been developed along this line including: </a:t>
              </a:r>
              <a:r>
                <a:rPr lang="en-US" sz="2000" b="1" dirty="0" smtClean="0">
                  <a:solidFill>
                    <a:srgbClr val="FF0000"/>
                  </a:solidFill>
                </a:rPr>
                <a:t>DAVID              </a:t>
              </a:r>
              <a:r>
                <a:rPr lang="en-US" sz="2000" dirty="0" smtClean="0"/>
                <a:t>   </a:t>
              </a:r>
              <a:r>
                <a:rPr lang="en-US" sz="2000" b="1" dirty="0" smtClean="0">
                  <a:solidFill>
                    <a:srgbClr val="0000FF"/>
                  </a:solidFill>
                  <a:hlinkClick r:id="rId3"/>
                </a:rPr>
                <a:t>http://david.abcc.ncifcrf.gov/</a:t>
              </a:r>
              <a:r>
                <a:rPr lang="en-US" sz="2000" b="1" dirty="0" smtClean="0">
                  <a:solidFill>
                    <a:srgbClr val="0000FF"/>
                  </a:solidFill>
                </a:rPr>
                <a:t>  </a:t>
              </a:r>
              <a:r>
                <a:rPr lang="en-US" sz="2000" dirty="0" smtClean="0"/>
                <a:t>whose use is described in considerable detail in an Appendix file available on the course web site or by request (aberger9@jhmi.edu); </a:t>
              </a:r>
              <a:r>
                <a:rPr lang="en-US" sz="2000" b="1" dirty="0" err="1" smtClean="0"/>
                <a:t>GoMinor</a:t>
              </a:r>
              <a:r>
                <a:rPr lang="en-US" sz="2000" b="1" dirty="0" smtClean="0"/>
                <a:t>, </a:t>
              </a:r>
              <a:r>
                <a:rPr lang="en-US" sz="2000" b="1" dirty="0" err="1" smtClean="0"/>
                <a:t>GenMAPP</a:t>
              </a:r>
              <a:r>
                <a:rPr lang="en-US" sz="2000" b="1" dirty="0" smtClean="0"/>
                <a:t>, Onto-Express, </a:t>
              </a:r>
              <a:r>
                <a:rPr lang="en-US" sz="2000" b="1" dirty="0" err="1" smtClean="0"/>
                <a:t>Gostat</a:t>
              </a:r>
              <a:r>
                <a:rPr lang="en-US" sz="2000" b="1" dirty="0" smtClean="0"/>
                <a:t>, GATHER.</a:t>
              </a:r>
            </a:p>
            <a:p>
              <a:pPr marL="342900" indent="-342900" algn="l">
                <a:spcBef>
                  <a:spcPct val="20000"/>
                </a:spcBef>
                <a:buClr>
                  <a:srgbClr val="FF0066"/>
                </a:buClr>
                <a:buSzPct val="75000"/>
                <a:buFont typeface="Wingdings" pitchFamily="2" charset="2"/>
                <a:buChar char="l"/>
              </a:pPr>
              <a:endParaRPr lang="en-US" sz="1000" b="1" dirty="0" smtClean="0"/>
            </a:p>
            <a:p>
              <a:pPr marL="342900" indent="-342900">
                <a:spcBef>
                  <a:spcPct val="20000"/>
                </a:spcBef>
                <a:buClr>
                  <a:srgbClr val="FF0066"/>
                </a:buClr>
                <a:buSzPct val="75000"/>
                <a:buFont typeface="Wingdings" pitchFamily="2" charset="2"/>
                <a:buChar char="l"/>
              </a:pPr>
              <a:r>
                <a:rPr lang="en-US" sz="2000" b="1" dirty="0" smtClean="0"/>
                <a:t>Submit </a:t>
              </a:r>
              <a:r>
                <a:rPr lang="en-US" sz="2000" b="1" dirty="0" smtClean="0">
                  <a:solidFill>
                    <a:srgbClr val="FF0000"/>
                  </a:solidFill>
                </a:rPr>
                <a:t>upregulated</a:t>
              </a:r>
              <a:r>
                <a:rPr lang="en-US" sz="2000" b="1" dirty="0" smtClean="0"/>
                <a:t> and </a:t>
              </a:r>
              <a:r>
                <a:rPr lang="en-US" sz="2000" b="1" dirty="0" smtClean="0">
                  <a:solidFill>
                    <a:srgbClr val="FF0000"/>
                  </a:solidFill>
                </a:rPr>
                <a:t>downregulated</a:t>
              </a:r>
              <a:r>
                <a:rPr lang="en-US" sz="2000" b="1" dirty="0" smtClean="0"/>
                <a:t> (or positively correlated and negatively correlated) gene lists </a:t>
              </a:r>
              <a:r>
                <a:rPr lang="en-US" sz="2000" b="1" dirty="0" smtClean="0">
                  <a:solidFill>
                    <a:srgbClr val="FF0000"/>
                  </a:solidFill>
                </a:rPr>
                <a:t>separately </a:t>
              </a:r>
              <a:r>
                <a:rPr lang="en-US" sz="2000" b="1" dirty="0" smtClean="0"/>
                <a:t>(often see significant results only in 1 direction)</a:t>
              </a:r>
            </a:p>
            <a:p>
              <a:pPr marL="342900" indent="-342900">
                <a:spcBef>
                  <a:spcPct val="20000"/>
                </a:spcBef>
                <a:buClr>
                  <a:srgbClr val="FF0066"/>
                </a:buClr>
                <a:buSzPct val="75000"/>
                <a:buFont typeface="Wingdings" pitchFamily="2" charset="2"/>
                <a:buChar char="l"/>
              </a:pPr>
              <a:endParaRPr lang="en-US" sz="900" b="1" dirty="0" smtClean="0">
                <a:solidFill>
                  <a:srgbClr val="FF0000"/>
                </a:solidFill>
              </a:endParaRPr>
            </a:p>
            <a:p>
              <a:pPr marL="342900" indent="-342900">
                <a:spcBef>
                  <a:spcPct val="20000"/>
                </a:spcBef>
                <a:buClr>
                  <a:srgbClr val="FF0066"/>
                </a:buClr>
                <a:buSzPct val="75000"/>
                <a:buFont typeface="Wingdings" pitchFamily="2" charset="2"/>
                <a:buChar char="l"/>
              </a:pPr>
              <a:r>
                <a:rPr lang="en-US" sz="2000" b="1" dirty="0" smtClean="0"/>
                <a:t>But note that Gene Set methods can only report enrichment for gene sets that are already in the library of gene sets being examined.</a:t>
              </a:r>
            </a:p>
            <a:p>
              <a:pPr marL="342900" indent="-342900">
                <a:spcBef>
                  <a:spcPct val="20000"/>
                </a:spcBef>
                <a:buClr>
                  <a:srgbClr val="FF0066"/>
                </a:buClr>
                <a:buSzPct val="75000"/>
                <a:buFont typeface="Wingdings" pitchFamily="2" charset="2"/>
                <a:buChar char="l"/>
              </a:pPr>
              <a:endParaRPr lang="en-US" sz="2000" b="1" dirty="0">
                <a:solidFill>
                  <a:srgbClr val="FF0000"/>
                </a:solidFill>
              </a:endParaRPr>
            </a:p>
          </p:txBody>
        </p:sp>
        <p:sp>
          <p:nvSpPr>
            <p:cNvPr id="4" name="Rectangle 4"/>
            <p:cNvSpPr>
              <a:spLocks noChangeArrowheads="1"/>
            </p:cNvSpPr>
            <p:nvPr/>
          </p:nvSpPr>
          <p:spPr bwMode="auto">
            <a:xfrm>
              <a:off x="914400" y="1965960"/>
              <a:ext cx="7772400" cy="990600"/>
            </a:xfrm>
            <a:prstGeom prst="rect">
              <a:avLst/>
            </a:prstGeom>
            <a:noFill/>
            <a:ln w="9525">
              <a:noFill/>
              <a:miter lim="800000"/>
              <a:headEnd/>
              <a:tailEnd/>
            </a:ln>
          </p:spPr>
          <p:txBody>
            <a:bodyPr/>
            <a:lstStyle/>
            <a:p>
              <a:pPr marL="342900" indent="-342900" algn="l">
                <a:spcBef>
                  <a:spcPct val="20000"/>
                </a:spcBef>
                <a:buClr>
                  <a:srgbClr val="FF0066"/>
                </a:buClr>
                <a:buSzPct val="75000"/>
                <a:buFont typeface="Wingdings" pitchFamily="2" charset="2"/>
                <a:buChar char="v"/>
              </a:pPr>
              <a:r>
                <a:rPr lang="en-US" b="1" dirty="0" smtClean="0">
                  <a:solidFill>
                    <a:srgbClr val="0000FF"/>
                  </a:solidFill>
                </a:rPr>
                <a:t>genes passing the criteria for significant upregulation in group A vs. group B</a:t>
              </a:r>
            </a:p>
            <a:p>
              <a:pPr marL="342900" indent="-342900" algn="l">
                <a:spcBef>
                  <a:spcPct val="20000"/>
                </a:spcBef>
                <a:buClr>
                  <a:srgbClr val="FF0066"/>
                </a:buClr>
                <a:buSzPct val="75000"/>
                <a:buFont typeface="Wingdings" pitchFamily="2" charset="2"/>
                <a:buChar char="v"/>
              </a:pPr>
              <a:r>
                <a:rPr lang="en-US" b="1" dirty="0" smtClean="0">
                  <a:solidFill>
                    <a:srgbClr val="0000FF"/>
                  </a:solidFill>
                </a:rPr>
                <a:t>genes with a high positive &lt;negative&gt; correlation with  a clinical variable</a:t>
              </a:r>
            </a:p>
            <a:p>
              <a:pPr marL="342900" indent="-342900" algn="l">
                <a:spcBef>
                  <a:spcPct val="20000"/>
                </a:spcBef>
                <a:buClr>
                  <a:srgbClr val="FF0066"/>
                </a:buClr>
                <a:buSzPct val="75000"/>
                <a:buFont typeface="Wingdings" pitchFamily="2" charset="2"/>
                <a:buChar char="v"/>
              </a:pPr>
              <a:r>
                <a:rPr lang="en-US" b="1" dirty="0" smtClean="0">
                  <a:solidFill>
                    <a:srgbClr val="0000FF"/>
                  </a:solidFill>
                </a:rPr>
                <a:t>genes with a  high fold change in group A vs. group B</a:t>
              </a:r>
            </a:p>
            <a:p>
              <a:pPr marL="342900" indent="-342900" algn="l">
                <a:spcBef>
                  <a:spcPct val="20000"/>
                </a:spcBef>
                <a:buClr>
                  <a:srgbClr val="FF0066"/>
                </a:buClr>
                <a:buSzPct val="75000"/>
                <a:buFont typeface="Wingdings" pitchFamily="2" charset="2"/>
                <a:buChar char="v"/>
              </a:pPr>
              <a:endParaRPr lang="en-US" b="1" dirty="0" smtClean="0">
                <a:solidFill>
                  <a:srgbClr val="7030A0"/>
                </a:solidFill>
              </a:endParaRPr>
            </a:p>
            <a:p>
              <a:pPr marL="342900" indent="-342900" algn="l">
                <a:spcBef>
                  <a:spcPct val="20000"/>
                </a:spcBef>
                <a:buClr>
                  <a:srgbClr val="FF0066"/>
                </a:buClr>
                <a:buSzPct val="75000"/>
                <a:buFont typeface="Wingdings" pitchFamily="2" charset="2"/>
                <a:buChar char="v"/>
              </a:pPr>
              <a:endParaRPr lang="en-US" b="1" dirty="0" smtClean="0"/>
            </a:p>
          </p:txBody>
        </p:sp>
      </p:grpSp>
      <p:sp>
        <p:nvSpPr>
          <p:cNvPr id="5" name="TextBox 4"/>
          <p:cNvSpPr txBox="1"/>
          <p:nvPr/>
        </p:nvSpPr>
        <p:spPr>
          <a:xfrm>
            <a:off x="304800" y="6457890"/>
            <a:ext cx="8686800" cy="400110"/>
          </a:xfrm>
          <a:prstGeom prst="rect">
            <a:avLst/>
          </a:prstGeom>
          <a:noFill/>
        </p:spPr>
        <p:txBody>
          <a:bodyPr wrap="square" rtlCol="0">
            <a:spAutoFit/>
          </a:bodyPr>
          <a:lstStyle/>
          <a:p>
            <a:r>
              <a:rPr lang="en-US" sz="2000" dirty="0" smtClean="0">
                <a:solidFill>
                  <a:srgbClr val="3333CC"/>
                </a:solidFill>
              </a:rPr>
              <a:t>*</a:t>
            </a:r>
            <a:r>
              <a:rPr lang="en-US" b="1" dirty="0" smtClean="0">
                <a:solidFill>
                  <a:srgbClr val="3333CC"/>
                </a:solidFill>
              </a:rPr>
              <a:t>Fisher’s exact test based on the hypergeometric distribution </a:t>
            </a:r>
            <a:r>
              <a:rPr lang="en-US" b="1" dirty="0" smtClean="0">
                <a:solidFill>
                  <a:srgbClr val="FF0000"/>
                </a:solidFill>
              </a:rPr>
              <a:t>along with FDR estimation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856357"/>
            <a:ext cx="7239000" cy="6001643"/>
          </a:xfrm>
          <a:prstGeom prst="rect">
            <a:avLst/>
          </a:prstGeom>
          <a:noFill/>
        </p:spPr>
        <p:txBody>
          <a:bodyPr wrap="square" rtlCol="0">
            <a:spAutoFit/>
          </a:bodyPr>
          <a:lstStyle/>
          <a:p>
            <a:pPr>
              <a:buFont typeface="Arial" pitchFamily="34" charset="0"/>
              <a:buChar char="•"/>
            </a:pPr>
            <a:r>
              <a:rPr lang="en-US" sz="2400" dirty="0" smtClean="0"/>
              <a:t> 10,000 distinct genes in microarray platform</a:t>
            </a:r>
          </a:p>
          <a:p>
            <a:pPr>
              <a:buFont typeface="Arial" pitchFamily="34" charset="0"/>
              <a:buChar char="•"/>
            </a:pPr>
            <a:endParaRPr lang="en-US" sz="2400" dirty="0" smtClean="0"/>
          </a:p>
          <a:p>
            <a:pPr>
              <a:buFont typeface="Arial" pitchFamily="34" charset="0"/>
              <a:buChar char="•"/>
            </a:pPr>
            <a:r>
              <a:rPr lang="en-US" sz="2400" dirty="0" smtClean="0"/>
              <a:t> 200 genes in the pathway S (2% of the genome). </a:t>
            </a:r>
          </a:p>
          <a:p>
            <a:pPr>
              <a:buFont typeface="Arial" pitchFamily="34" charset="0"/>
              <a:buChar char="•"/>
            </a:pPr>
            <a:endParaRPr lang="en-US" sz="2400" dirty="0" smtClean="0"/>
          </a:p>
          <a:p>
            <a:pPr>
              <a:buFont typeface="Arial" pitchFamily="34" charset="0"/>
              <a:buChar char="•"/>
            </a:pPr>
            <a:r>
              <a:rPr lang="en-US" sz="2400" dirty="0" smtClean="0"/>
              <a:t> 50 genes in the “distinguished” list</a:t>
            </a:r>
          </a:p>
          <a:p>
            <a:endParaRPr lang="en-US" sz="2400" dirty="0" smtClean="0"/>
          </a:p>
          <a:p>
            <a:pPr>
              <a:buFont typeface="Arial" pitchFamily="34" charset="0"/>
              <a:buChar char="•"/>
            </a:pPr>
            <a:r>
              <a:rPr lang="en-US" sz="2400" dirty="0" smtClean="0"/>
              <a:t> </a:t>
            </a:r>
            <a:r>
              <a:rPr lang="en-US" sz="2400" dirty="0" smtClean="0">
                <a:solidFill>
                  <a:srgbClr val="FF0000"/>
                </a:solidFill>
              </a:rPr>
              <a:t>6</a:t>
            </a:r>
            <a:r>
              <a:rPr lang="en-US" sz="2400" dirty="0" smtClean="0"/>
              <a:t> genes of the distinguished gene list actually were in S</a:t>
            </a:r>
          </a:p>
          <a:p>
            <a:pPr>
              <a:buFont typeface="Arial" pitchFamily="34" charset="0"/>
              <a:buChar char="•"/>
            </a:pPr>
            <a:endParaRPr lang="en-US" sz="2400" dirty="0" smtClean="0"/>
          </a:p>
          <a:p>
            <a:pPr>
              <a:buFont typeface="Arial" pitchFamily="34" charset="0"/>
              <a:buChar char="•"/>
            </a:pPr>
            <a:r>
              <a:rPr lang="en-US" sz="2400" dirty="0" smtClean="0"/>
              <a:t> One would expect </a:t>
            </a:r>
            <a:r>
              <a:rPr lang="en-US" sz="2400" b="1" dirty="0" smtClean="0">
                <a:solidFill>
                  <a:srgbClr val="0000FF"/>
                </a:solidFill>
              </a:rPr>
              <a:t>on average </a:t>
            </a:r>
            <a:r>
              <a:rPr lang="en-US" sz="2400" dirty="0" smtClean="0"/>
              <a:t>to have  </a:t>
            </a:r>
            <a:r>
              <a:rPr lang="en-US" sz="2400" b="1" dirty="0" smtClean="0">
                <a:solidFill>
                  <a:srgbClr val="0000FF"/>
                </a:solidFill>
              </a:rPr>
              <a:t>1</a:t>
            </a:r>
            <a:r>
              <a:rPr lang="en-US" sz="2400" dirty="0" smtClean="0"/>
              <a:t>  gene of a </a:t>
            </a:r>
            <a:r>
              <a:rPr lang="en-US" sz="2400" b="1" dirty="0" smtClean="0">
                <a:solidFill>
                  <a:srgbClr val="0000FF"/>
                </a:solidFill>
              </a:rPr>
              <a:t>random list of 50 genes</a:t>
            </a:r>
            <a:r>
              <a:rPr lang="en-US" sz="2400" dirty="0" smtClean="0"/>
              <a:t> being in the pathway S.  </a:t>
            </a:r>
          </a:p>
          <a:p>
            <a:pPr>
              <a:buFont typeface="Arial" pitchFamily="34" charset="0"/>
              <a:buChar char="•"/>
            </a:pPr>
            <a:endParaRPr lang="en-US" sz="2400" dirty="0" smtClean="0"/>
          </a:p>
          <a:p>
            <a:pPr>
              <a:buFont typeface="Arial" pitchFamily="34" charset="0"/>
              <a:buChar char="•"/>
            </a:pPr>
            <a:r>
              <a:rPr lang="en-US" sz="2400" dirty="0" smtClean="0"/>
              <a:t> Here have 6 genes from the distinguished list in S.  The </a:t>
            </a:r>
            <a:r>
              <a:rPr lang="en-US" sz="2400" b="1" dirty="0" smtClean="0"/>
              <a:t>hypergeometric distribution </a:t>
            </a:r>
            <a:r>
              <a:rPr lang="en-US" sz="2400" dirty="0" smtClean="0"/>
              <a:t>provides the </a:t>
            </a:r>
            <a:r>
              <a:rPr lang="en-US" sz="2400" b="1" dirty="0" smtClean="0">
                <a:solidFill>
                  <a:srgbClr val="0000FF"/>
                </a:solidFill>
              </a:rPr>
              <a:t>p-value for this event</a:t>
            </a:r>
            <a:r>
              <a:rPr lang="en-US" sz="2400" dirty="0" smtClean="0"/>
              <a:t> (the </a:t>
            </a:r>
            <a:r>
              <a:rPr lang="en-US" sz="2400" b="1" dirty="0" smtClean="0">
                <a:solidFill>
                  <a:srgbClr val="0000FF"/>
                </a:solidFill>
              </a:rPr>
              <a:t>probability</a:t>
            </a:r>
            <a:r>
              <a:rPr lang="en-US" sz="2400" dirty="0" smtClean="0"/>
              <a:t> that </a:t>
            </a:r>
            <a:r>
              <a:rPr lang="en-US" sz="2400" b="1" dirty="0" smtClean="0">
                <a:solidFill>
                  <a:srgbClr val="0000FF"/>
                </a:solidFill>
              </a:rPr>
              <a:t>by chance</a:t>
            </a:r>
            <a:r>
              <a:rPr lang="en-US" sz="2400" dirty="0" smtClean="0"/>
              <a:t> one would have </a:t>
            </a:r>
            <a:r>
              <a:rPr lang="en-US" sz="2400" b="1" dirty="0" smtClean="0">
                <a:solidFill>
                  <a:srgbClr val="0000FF"/>
                </a:solidFill>
              </a:rPr>
              <a:t>this many </a:t>
            </a:r>
            <a:r>
              <a:rPr lang="en-US" sz="2400" dirty="0" smtClean="0"/>
              <a:t>(6) </a:t>
            </a:r>
            <a:r>
              <a:rPr lang="en-US" sz="2400" b="1" dirty="0" smtClean="0">
                <a:solidFill>
                  <a:srgbClr val="0000FF"/>
                </a:solidFill>
              </a:rPr>
              <a:t>or more </a:t>
            </a:r>
            <a:r>
              <a:rPr lang="en-US" sz="2400" dirty="0" smtClean="0"/>
              <a:t>genes of a </a:t>
            </a:r>
            <a:r>
              <a:rPr lang="en-US" sz="2400" b="1" dirty="0" smtClean="0">
                <a:solidFill>
                  <a:srgbClr val="0000FF"/>
                </a:solidFill>
              </a:rPr>
              <a:t>randomly chosen</a:t>
            </a:r>
            <a:r>
              <a:rPr lang="en-US" sz="2400" dirty="0" smtClean="0"/>
              <a:t> list of 50 genes being in the pathway S).    </a:t>
            </a:r>
            <a:r>
              <a:rPr lang="en-US" sz="2400" b="1" dirty="0" smtClean="0">
                <a:solidFill>
                  <a:srgbClr val="FF0000"/>
                </a:solidFill>
              </a:rPr>
              <a:t>p = 0.00045</a:t>
            </a:r>
            <a:endParaRPr lang="en-US" sz="2400" b="1" dirty="0">
              <a:solidFill>
                <a:srgbClr val="FF0000"/>
              </a:solidFill>
            </a:endParaRPr>
          </a:p>
        </p:txBody>
      </p:sp>
      <p:sp>
        <p:nvSpPr>
          <p:cNvPr id="3" name="Text Box 7"/>
          <p:cNvSpPr txBox="1">
            <a:spLocks noChangeArrowheads="1"/>
          </p:cNvSpPr>
          <p:nvPr/>
        </p:nvSpPr>
        <p:spPr bwMode="auto">
          <a:xfrm>
            <a:off x="0" y="152400"/>
            <a:ext cx="9144000" cy="523220"/>
          </a:xfrm>
          <a:prstGeom prst="rect">
            <a:avLst/>
          </a:prstGeom>
          <a:noFill/>
          <a:ln w="9525">
            <a:noFill/>
            <a:miter lim="800000"/>
            <a:headEnd/>
            <a:tailEnd/>
          </a:ln>
        </p:spPr>
        <p:txBody>
          <a:bodyPr>
            <a:spAutoFit/>
          </a:bodyPr>
          <a:lstStyle/>
          <a:p>
            <a:pPr algn="ctr">
              <a:spcBef>
                <a:spcPct val="50000"/>
              </a:spcBef>
            </a:pPr>
            <a:r>
              <a:rPr lang="en-US" sz="2800" b="1" dirty="0" smtClean="0">
                <a:solidFill>
                  <a:srgbClr val="0000FF"/>
                </a:solidFill>
              </a:rPr>
              <a:t>Example: gene list enriched in a gene set S</a:t>
            </a:r>
            <a:endParaRPr lang="en-US" sz="2800" b="1" dirty="0">
              <a:solidFill>
                <a:srgbClr val="0000FF"/>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8526</TotalTime>
  <Words>3734</Words>
  <Application>Microsoft Office PowerPoint</Application>
  <PresentationFormat>On-screen Show (4:3)</PresentationFormat>
  <Paragraphs>422</Paragraphs>
  <Slides>34</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Office Theme</vt:lpstr>
      <vt:lpstr>Equation</vt:lpstr>
      <vt:lpstr>Slide 1</vt:lpstr>
      <vt:lpstr>Slide 2</vt:lpstr>
      <vt:lpstr>Outline</vt:lpstr>
      <vt:lpstr>Background</vt:lpstr>
      <vt:lpstr>Criteria for Differential Expression of a Gene</vt:lpstr>
      <vt:lpstr>DEG lists II</vt:lpstr>
      <vt:lpstr>Slide 7</vt:lpstr>
      <vt:lpstr>Slide 8</vt:lpstr>
      <vt:lpstr>Slide 9</vt:lpstr>
      <vt:lpstr>Gene Set Enrichment Methods</vt:lpstr>
      <vt:lpstr>Some References for Gene Set Methods</vt:lpstr>
      <vt:lpstr>GSEA Overview -- Workflow</vt:lpstr>
      <vt:lpstr>Slide 13</vt:lpstr>
      <vt:lpstr>Slide 14</vt:lpstr>
      <vt:lpstr>Slide 15</vt:lpstr>
      <vt:lpstr>Enrichment Score (ES) Calculation</vt:lpstr>
      <vt:lpstr>Slide 17</vt:lpstr>
      <vt:lpstr>Slide 18</vt:lpstr>
      <vt:lpstr>GSEA Algorithm: Definition of Enrichment Scores the equations</vt:lpstr>
      <vt:lpstr>Slide 20</vt:lpstr>
      <vt:lpstr>Testing the Significance of ES using Sample Label Permutations:  </vt:lpstr>
      <vt:lpstr>Testing the Significance of ES</vt:lpstr>
      <vt:lpstr>How normalized enrichment scores (NES) are calculated from ES (using the NES helps normalize out effect of different gene set sizes)</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Company>JHU Department of Medicine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Berger</dc:creator>
  <cp:lastModifiedBy> AEB</cp:lastModifiedBy>
  <cp:revision>746</cp:revision>
  <dcterms:created xsi:type="dcterms:W3CDTF">2013-03-04T21:33:22Z</dcterms:created>
  <dcterms:modified xsi:type="dcterms:W3CDTF">2014-09-26T01:38:57Z</dcterms:modified>
</cp:coreProperties>
</file>