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72"/>
  </p:notesMasterIdLst>
  <p:sldIdLst>
    <p:sldId id="265" r:id="rId3"/>
    <p:sldId id="266" r:id="rId4"/>
    <p:sldId id="267" r:id="rId5"/>
    <p:sldId id="268" r:id="rId6"/>
    <p:sldId id="269" r:id="rId7"/>
    <p:sldId id="270" r:id="rId8"/>
    <p:sldId id="338" r:id="rId9"/>
    <p:sldId id="272" r:id="rId10"/>
    <p:sldId id="274" r:id="rId11"/>
    <p:sldId id="339" r:id="rId12"/>
    <p:sldId id="340" r:id="rId13"/>
    <p:sldId id="341" r:id="rId14"/>
    <p:sldId id="276" r:id="rId15"/>
    <p:sldId id="342" r:id="rId16"/>
    <p:sldId id="277" r:id="rId17"/>
    <p:sldId id="278" r:id="rId18"/>
    <p:sldId id="279" r:id="rId19"/>
    <p:sldId id="280" r:id="rId20"/>
    <p:sldId id="281" r:id="rId21"/>
    <p:sldId id="343" r:id="rId22"/>
    <p:sldId id="344" r:id="rId23"/>
    <p:sldId id="282" r:id="rId24"/>
    <p:sldId id="345" r:id="rId25"/>
    <p:sldId id="346" r:id="rId26"/>
    <p:sldId id="347" r:id="rId27"/>
    <p:sldId id="283" r:id="rId28"/>
    <p:sldId id="284" r:id="rId29"/>
    <p:sldId id="285" r:id="rId30"/>
    <p:sldId id="286" r:id="rId31"/>
    <p:sldId id="287" r:id="rId32"/>
    <p:sldId id="288" r:id="rId33"/>
    <p:sldId id="348" r:id="rId34"/>
    <p:sldId id="289" r:id="rId35"/>
    <p:sldId id="290" r:id="rId36"/>
    <p:sldId id="291" r:id="rId37"/>
    <p:sldId id="331" r:id="rId38"/>
    <p:sldId id="293" r:id="rId39"/>
    <p:sldId id="294" r:id="rId40"/>
    <p:sldId id="295" r:id="rId41"/>
    <p:sldId id="296" r:id="rId42"/>
    <p:sldId id="349" r:id="rId43"/>
    <p:sldId id="350" r:id="rId44"/>
    <p:sldId id="298" r:id="rId45"/>
    <p:sldId id="299" r:id="rId46"/>
    <p:sldId id="300" r:id="rId47"/>
    <p:sldId id="301" r:id="rId48"/>
    <p:sldId id="302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7" r:id="rId57"/>
    <p:sldId id="318" r:id="rId58"/>
    <p:sldId id="319" r:id="rId59"/>
    <p:sldId id="320" r:id="rId60"/>
    <p:sldId id="321" r:id="rId61"/>
    <p:sldId id="322" r:id="rId62"/>
    <p:sldId id="330" r:id="rId63"/>
    <p:sldId id="323" r:id="rId64"/>
    <p:sldId id="324" r:id="rId65"/>
    <p:sldId id="351" r:id="rId66"/>
    <p:sldId id="352" r:id="rId67"/>
    <p:sldId id="353" r:id="rId68"/>
    <p:sldId id="325" r:id="rId69"/>
    <p:sldId id="326" r:id="rId70"/>
    <p:sldId id="327" r:id="rId7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FFF"/>
    <a:srgbClr val="F1F1FC"/>
    <a:srgbClr val="C7CFFF"/>
    <a:srgbClr val="E3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86377" autoAdjust="0"/>
  </p:normalViewPr>
  <p:slideViewPr>
    <p:cSldViewPr>
      <p:cViewPr varScale="1">
        <p:scale>
          <a:sx n="131" d="100"/>
          <a:sy n="131" d="100"/>
        </p:scale>
        <p:origin x="648" y="176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37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6380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2288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3732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3200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5651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933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81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02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37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55406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15482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93123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9564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53850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26529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78266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17501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36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54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75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921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10386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394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911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596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2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387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559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87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743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9253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9675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9077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5590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10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6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6560185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44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44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 Title and Content Slide 36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Helvetica Neue"/>
              <a:buChar char="•"/>
              <a:defRPr sz="24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–"/>
              <a:defRPr sz="21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•"/>
              <a:defRPr sz="18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–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»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229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6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5" r:id="rId8"/>
    <p:sldLayoutId id="214748369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SQL II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>
                <a:sym typeface="Tahoma"/>
              </a:rPr>
              <a:t>R &amp; G - Chapter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Helvetica Neue Light"/>
              </a:rPr>
              <a:t>Find sailors who’ve reserved </a:t>
            </a:r>
            <a:br>
              <a:rPr lang="en-US" dirty="0">
                <a:sym typeface="Helvetica Neue Light"/>
              </a:rPr>
            </a:br>
            <a:r>
              <a:rPr lang="en-US" dirty="0">
                <a:sym typeface="Helvetica Neue Light"/>
              </a:rPr>
              <a:t>a boat </a:t>
            </a:r>
            <a:r>
              <a:rPr lang="en-US" dirty="0" err="1">
                <a:sym typeface="Helvetica Neue Light"/>
              </a:rPr>
              <a:t>cont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 title="Sailors">
            <a:extLst>
              <a:ext uri="{FF2B5EF4-FFF2-40B4-BE49-F238E27FC236}">
                <a16:creationId xmlns:a16="http://schemas.microsoft.com/office/drawing/2014/main" id="{435EDCE9-7A58-AC44-A239-F0AD6758B63E}"/>
              </a:ext>
            </a:extLst>
          </p:cNvPr>
          <p:cNvGraphicFramePr/>
          <p:nvPr>
            <p:extLst/>
          </p:nvPr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 title="Reserves Table">
            <a:extLst>
              <a:ext uri="{FF2B5EF4-FFF2-40B4-BE49-F238E27FC236}">
                <a16:creationId xmlns:a16="http://schemas.microsoft.com/office/drawing/2014/main" id="{4FD3E4AF-E09D-A240-B1DB-D65625FC8C67}"/>
              </a:ext>
            </a:extLst>
          </p:cNvPr>
          <p:cNvGraphicFramePr/>
          <p:nvPr>
            <p:extLst/>
          </p:nvPr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152" descr="The true join table of all of the sailors who have reserved a boat" title="Result">
            <a:extLst>
              <a:ext uri="{FF2B5EF4-FFF2-40B4-BE49-F238E27FC236}">
                <a16:creationId xmlns:a16="http://schemas.microsoft.com/office/drawing/2014/main" id="{A4582B23-EEB6-CA48-A552-2DCFB843F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281949"/>
              </p:ext>
            </p:extLst>
          </p:nvPr>
        </p:nvGraphicFramePr>
        <p:xfrm>
          <a:off x="2809012" y="3505990"/>
          <a:ext cx="2548800" cy="118877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dirty="0"/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/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/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79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ym typeface="Helvetica Neue Light"/>
              </a:rPr>
              <a:t>Column Names and Table 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FROM Sailors, Reserves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Reserves.sid</a:t>
            </a:r>
            <a:endParaRPr lang="en-US" sz="2000" dirty="0"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spcBef>
                <a:spcPts val="24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FROM Sailors AS S, Reserves AS R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endParaRPr lang="en-US" sz="2000" dirty="0">
              <a:latin typeface="Menlo" charset="0"/>
              <a:ea typeface="Menlo" charset="0"/>
              <a:cs typeface="Menlo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369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Aliases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sz="quarter" idx="13"/>
          </p:nvPr>
        </p:nvSpPr>
        <p:spPr>
          <a:xfrm>
            <a:off x="76200" y="1364012"/>
            <a:ext cx="8668512" cy="3090672"/>
          </a:xfrm>
        </p:spPr>
        <p:txBody>
          <a:bodyPr>
            <a:normAutofit fontScale="92500" lnSpcReduction="20000"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x.sname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y.sname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AS sname2, 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AS age2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FROM Sailors AS x, Sailors AS y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&gt;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endParaRPr lang="en-US" sz="2000" dirty="0">
              <a:latin typeface="Menlo" charset="0"/>
              <a:ea typeface="Menlo" charset="0"/>
              <a:cs typeface="Menlo" charset="0"/>
              <a:sym typeface="Tahoma"/>
            </a:endParaRPr>
          </a:p>
          <a:p>
            <a:pPr>
              <a:spcBef>
                <a:spcPts val="2000"/>
              </a:spcBef>
            </a:pPr>
            <a:r>
              <a:rPr lang="en-US" dirty="0"/>
              <a:t>Table aliases in the FROM clause</a:t>
            </a:r>
          </a:p>
          <a:p>
            <a:pPr lvl="1"/>
            <a:r>
              <a:rPr lang="en-US" dirty="0"/>
              <a:t>Needed when the same table used multiple times (“self-join”)</a:t>
            </a:r>
          </a:p>
          <a:p>
            <a:r>
              <a:rPr lang="en-US" dirty="0"/>
              <a:t>Column aliases in the SELECT clause</a:t>
            </a:r>
          </a:p>
        </p:txBody>
      </p:sp>
      <p:graphicFrame>
        <p:nvGraphicFramePr>
          <p:cNvPr id="198" name="Shape 198" descr="A table with columns sname, age, sname2, age2 produced as a result of the SQL query" title="Result of Select query"/>
          <p:cNvGraphicFramePr/>
          <p:nvPr>
            <p:extLst>
              <p:ext uri="{D42A27DB-BD31-4B8C-83A1-F6EECF244321}">
                <p14:modId xmlns:p14="http://schemas.microsoft.com/office/powerpoint/2010/main" val="3033263539"/>
              </p:ext>
            </p:extLst>
          </p:nvPr>
        </p:nvGraphicFramePr>
        <p:xfrm>
          <a:off x="5686424" y="1154535"/>
          <a:ext cx="3280809" cy="20343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400" dirty="0"/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sname2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age2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dirty="0"/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/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/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dirty="0"/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Helvetica Neue Light"/>
              </a:rPr>
              <a:t>Arithmetic Expressions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, </a:t>
            </a:r>
            <a:r>
              <a:rPr lang="en-US" b="1" dirty="0">
                <a:ea typeface="Helvetica Neue" charset="0"/>
                <a:cs typeface="Helvetica Neue" charset="0"/>
                <a:sym typeface="Droid Sans Mono"/>
              </a:rPr>
              <a:t>S.age-5 AS age1, 2*</a:t>
            </a:r>
            <a:r>
              <a:rPr lang="en-US" b="1" dirty="0" err="1"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b="1" dirty="0">
                <a:ea typeface="Helvetica Neue" charset="0"/>
                <a:cs typeface="Helvetica Neue" charset="0"/>
                <a:sym typeface="Droid Sans Mono"/>
              </a:rPr>
              <a:t> AS age2</a:t>
            </a:r>
            <a:endParaRPr lang="en-US" b="1" dirty="0">
              <a:ea typeface="Helvetica Neue" charset="0"/>
              <a:cs typeface="Helvetica Neue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FROM   Sailors AS 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dirty="0" err="1"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 = 'Popeye’</a:t>
            </a:r>
          </a:p>
          <a:p>
            <a:pPr>
              <a:spcBef>
                <a:spcPts val="6000"/>
              </a:spcBef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SELECT S1.sname AS name1, S2.sname AS name2</a:t>
            </a:r>
            <a:endParaRPr lang="en-US" dirty="0">
              <a:ea typeface="Helvetica Neue" charset="0"/>
              <a:cs typeface="Helvetica Neue" charset="0"/>
            </a:endParaRP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FROM   Sailors AS S1, Sailors AS S2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b="1" dirty="0">
                <a:ea typeface="Helvetica Neue" charset="0"/>
                <a:cs typeface="Helvetica Neue" charset="0"/>
                <a:sym typeface="Droid Sans Mono"/>
              </a:rPr>
              <a:t>2*S1.rating = S2.rating - 1</a:t>
            </a:r>
            <a:endParaRPr lang="en-US" b="1" dirty="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Calculator!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log(1000) as three,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(ln(2)) as two, 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cos(0) as one,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ln(2*3) = ln(2) + ln(3) as sanity; </a:t>
            </a:r>
          </a:p>
          <a:p>
            <a:pPr marL="19050" indent="0">
              <a:buNone/>
            </a:pP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9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Helvetica Neue Light"/>
              </a:rPr>
              <a:t>String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indent="-457200">
              <a:spcBef>
                <a:spcPts val="0"/>
              </a:spcBef>
            </a:pPr>
            <a:r>
              <a:rPr lang="en-US" sz="3000" dirty="0">
                <a:ea typeface="Helvetica Neue" charset="0"/>
                <a:cs typeface="Helvetica Neue" charset="0"/>
                <a:sym typeface="Droid Sans Mono"/>
              </a:rPr>
              <a:t>Old School SQL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ea typeface="Helvetica Neue" charset="0"/>
              <a:cs typeface="Helvetica Neue" charset="0"/>
              <a:sym typeface="Droid Sans Mono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ea typeface="Helvetica Neue" charset="0"/>
                <a:cs typeface="Helvetica Neue" charset="0"/>
                <a:sym typeface="Droid Sans Mono"/>
              </a:rPr>
              <a:t> LIKE 'B_%’</a:t>
            </a:r>
          </a:p>
          <a:p>
            <a:pPr lvl="0" indent="-457200">
              <a:spcBef>
                <a:spcPts val="3000"/>
              </a:spcBef>
            </a:pPr>
            <a:r>
              <a:rPr lang="en-US" sz="3100" dirty="0"/>
              <a:t>Standard Regular Expressions</a:t>
            </a:r>
            <a:endParaRPr lang="en-US" sz="3100" b="1" dirty="0">
              <a:ea typeface="Helvetica Neue" charset="0"/>
              <a:cs typeface="Helvetica Neue" charset="0"/>
              <a:sym typeface="Droid Sans Mono"/>
            </a:endParaRP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ea typeface="Helvetica Neue" charset="0"/>
              <a:cs typeface="Helvetica Neue" charset="0"/>
              <a:sym typeface="Droid Sans Mono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ea typeface="Helvetica Neue" charset="0"/>
                <a:cs typeface="Helvetica Neue" charset="0"/>
                <a:sym typeface="Droid Sans Mono"/>
              </a:rPr>
              <a:t> ~ 'B.*’</a:t>
            </a:r>
          </a:p>
        </p:txBody>
      </p:sp>
    </p:spTree>
    <p:extLst>
      <p:ext uri="{BB962C8B-B14F-4D97-AF65-F5344CB8AC3E}">
        <p14:creationId xmlns:p14="http://schemas.microsoft.com/office/powerpoint/2010/main" val="153915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Combining Predicates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Subtle connections between: </a:t>
            </a:r>
            <a:endParaRPr lang="en-US" dirty="0"/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Boolean logic in WHERE (i.e., AND, OR)</a:t>
            </a:r>
            <a:endParaRPr lang="en-US" dirty="0"/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Traditional Set operations (i.e. INTERSECT, UNION)</a:t>
            </a:r>
            <a:endParaRPr lang="en-US" dirty="0"/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6529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9354312" cy="667512"/>
          </a:xfrm>
        </p:spPr>
        <p:txBody>
          <a:bodyPr>
            <a:normAutofit/>
          </a:bodyPr>
          <a:lstStyle/>
          <a:p>
            <a:r>
              <a:rPr lang="en-US" sz="2400" dirty="0">
                <a:sym typeface="Helvetica Neue Light"/>
              </a:rPr>
              <a:t>Sid’s of sailors who reserved a red </a:t>
            </a:r>
            <a:r>
              <a:rPr lang="en-US" sz="2400" b="1" dirty="0">
                <a:sym typeface="Helvetica Neue"/>
              </a:rPr>
              <a:t>OR</a:t>
            </a:r>
            <a:r>
              <a:rPr lang="en-US" sz="2400" dirty="0">
                <a:sym typeface="Helvetica Neue Light"/>
              </a:rPr>
              <a:t> a green boat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9800" y="1581150"/>
            <a:ext cx="8668512" cy="309067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SELECT 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R.sid</a:t>
            </a:r>
            <a:endParaRPr lang="en-US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Droid Sans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FROM   Boats B, Reserves 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WHERE  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R.bid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B.bid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AND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='red' </a:t>
            </a:r>
            <a:r>
              <a:rPr lang="en-US" b="1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OR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='green')</a:t>
            </a:r>
          </a:p>
        </p:txBody>
      </p:sp>
    </p:spTree>
    <p:extLst>
      <p:ext uri="{BB962C8B-B14F-4D97-AF65-F5344CB8AC3E}">
        <p14:creationId xmlns:p14="http://schemas.microsoft.com/office/powerpoint/2010/main" val="26224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sym typeface="Helvetica Neue Light"/>
              </a:rPr>
              <a:t>Sid’s of sailors who reserved a red </a:t>
            </a:r>
            <a:r>
              <a:rPr lang="en-US" sz="2200" b="1" dirty="0">
                <a:sym typeface="Helvetica Neue"/>
              </a:rPr>
              <a:t>OR</a:t>
            </a:r>
            <a:r>
              <a:rPr lang="en-US" sz="2200" dirty="0">
                <a:sym typeface="Helvetica Neue Light"/>
              </a:rPr>
              <a:t> a green boat Pt 2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='red’ OR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UNION ALL</a:t>
            </a: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600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Tahoma"/>
              </a:rPr>
              <a:t>SQL DML 1:</a:t>
            </a:r>
            <a:br>
              <a:rPr lang="en-US" dirty="0">
                <a:sym typeface="Tahoma"/>
              </a:rPr>
            </a:br>
            <a:r>
              <a:rPr lang="en-US" dirty="0">
                <a:sym typeface="Tahoma"/>
              </a:rPr>
              <a:t>Basic Single-Table Queries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DISTINCT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&lt;single table&gt;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list&gt;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HAVING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ORDER BY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LIMIT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&lt;integer&gt;];</a:t>
            </a:r>
          </a:p>
        </p:txBody>
      </p:sp>
    </p:spTree>
    <p:extLst>
      <p:ext uri="{BB962C8B-B14F-4D97-AF65-F5344CB8AC3E}">
        <p14:creationId xmlns:p14="http://schemas.microsoft.com/office/powerpoint/2010/main" val="170578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sym typeface="Helvetica Neue Light"/>
              </a:rPr>
              <a:t>Sid’s of sailors who reserved a red </a:t>
            </a:r>
            <a:r>
              <a:rPr lang="en-US" sz="2200" b="1" dirty="0">
                <a:sym typeface="Helvetica Neue"/>
              </a:rPr>
              <a:t>OR</a:t>
            </a:r>
            <a:r>
              <a:rPr lang="en-US" sz="2200" dirty="0">
                <a:sym typeface="Helvetica Neue Light"/>
              </a:rPr>
              <a:t> a green boat Pt 3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='red’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INTERSECT</a:t>
            </a: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597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sailors who have </a:t>
            </a:r>
            <a:r>
              <a:rPr lang="en-US" sz="2800" b="1" dirty="0"/>
              <a:t>not</a:t>
            </a:r>
            <a:r>
              <a:rPr lang="en-US" sz="2800" dirty="0"/>
              <a:t> reserved a boat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246888" y="1749616"/>
            <a:ext cx="8668512" cy="3090672"/>
          </a:xfrm>
        </p:spPr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EXCEPT</a:t>
            </a: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S, Reserves 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2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Set: a collection of distinct elements</a:t>
            </a:r>
          </a:p>
          <a:p>
            <a:r>
              <a:rPr lang="en-US" dirty="0"/>
              <a:t>Standard ways of manipulating/combining sets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Intersect</a:t>
            </a:r>
          </a:p>
          <a:p>
            <a:pPr lvl="1"/>
            <a:r>
              <a:rPr lang="en-US" dirty="0"/>
              <a:t>Except</a:t>
            </a:r>
          </a:p>
          <a:p>
            <a:r>
              <a:rPr lang="en-US" dirty="0"/>
              <a:t>Treat tuples within a relation as </a:t>
            </a:r>
            <a:br>
              <a:rPr lang="en-US" dirty="0"/>
            </a:br>
            <a:r>
              <a:rPr lang="en-US" dirty="0"/>
              <a:t>elements of a set</a:t>
            </a:r>
          </a:p>
        </p:txBody>
      </p:sp>
    </p:spTree>
    <p:extLst>
      <p:ext uri="{BB962C8B-B14F-4D97-AF65-F5344CB8AC3E}">
        <p14:creationId xmlns:p14="http://schemas.microsoft.com/office/powerpoint/2010/main" val="33892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/>
              <a:t>Default: Set Semantics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R = {</a:t>
            </a:r>
            <a:r>
              <a:rPr lang="de-DE" sz="1800" dirty="0">
                <a:solidFill>
                  <a:srgbClr val="F89400"/>
                </a:solidFill>
              </a:rPr>
              <a:t>A, A, A, A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B0F0"/>
                </a:solidFill>
              </a:rPr>
              <a:t>B, B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>
                <a:solidFill>
                  <a:srgbClr val="1B8301"/>
                </a:solidFill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1800" dirty="0"/>
              <a:t>}</a:t>
            </a:r>
            <a:br>
              <a:rPr lang="de-DE" sz="1800" dirty="0"/>
            </a:br>
            <a:r>
              <a:rPr lang="de-DE" sz="1800" dirty="0"/>
              <a:t>S = {</a:t>
            </a:r>
            <a:r>
              <a:rPr lang="de-DE" sz="1800" dirty="0">
                <a:solidFill>
                  <a:srgbClr val="F89400"/>
                </a:solidFill>
              </a:rPr>
              <a:t>A, A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B0F0"/>
                </a:solidFill>
              </a:rPr>
              <a:t>B, B, B</a:t>
            </a:r>
            <a:r>
              <a:rPr lang="de-DE" sz="1800" dirty="0">
                <a:solidFill>
                  <a:schemeClr val="accent1"/>
                </a:solidFill>
              </a:rPr>
              <a:t>,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>
                <a:solidFill>
                  <a:srgbClr val="7030A0"/>
                </a:solidFill>
              </a:rPr>
              <a:t>, </a:t>
            </a:r>
            <a:r>
              <a:rPr lang="de-DE" sz="1800" dirty="0">
                <a:solidFill>
                  <a:srgbClr val="FC62F0"/>
                </a:solidFill>
              </a:rPr>
              <a:t>E</a:t>
            </a:r>
            <a:r>
              <a:rPr lang="de-DE" sz="1800" dirty="0"/>
              <a:t>}</a:t>
            </a:r>
          </a:p>
          <a:p>
            <a:pPr marL="257175" indent="-257175">
              <a:spcBef>
                <a:spcPts val="1500"/>
              </a:spcBef>
              <a:buSzPts val="2400"/>
            </a:pPr>
            <a:r>
              <a:rPr lang="de-DE" sz="1800" dirty="0"/>
              <a:t>UNION</a:t>
            </a:r>
            <a:br>
              <a:rPr lang="de-DE" sz="1800" dirty="0"/>
            </a:br>
            <a:r>
              <a:rPr lang="de-DE" sz="1800" dirty="0"/>
              <a:t>	{</a:t>
            </a:r>
            <a:r>
              <a:rPr lang="de-DE" sz="1800" dirty="0">
                <a:solidFill>
                  <a:srgbClr val="F89400"/>
                </a:solidFill>
              </a:rPr>
              <a:t>A, </a:t>
            </a:r>
            <a:r>
              <a:rPr lang="de-DE" sz="1800" dirty="0">
                <a:solidFill>
                  <a:srgbClr val="00B0F0"/>
                </a:solidFill>
              </a:rPr>
              <a:t>B</a:t>
            </a:r>
            <a:r>
              <a:rPr lang="de-DE" sz="1800" dirty="0">
                <a:solidFill>
                  <a:schemeClr val="accent1"/>
                </a:solidFill>
              </a:rPr>
              <a:t>,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>
                <a:solidFill>
                  <a:schemeClr val="accent2"/>
                </a:solidFill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1800" dirty="0">
                <a:solidFill>
                  <a:schemeClr val="dk1"/>
                </a:solidFill>
              </a:rPr>
              <a:t>, </a:t>
            </a:r>
            <a:r>
              <a:rPr lang="de-DE" sz="1800" dirty="0">
                <a:solidFill>
                  <a:srgbClr val="FC62F0"/>
                </a:solidFill>
              </a:rPr>
              <a:t>E</a:t>
            </a:r>
            <a:r>
              <a:rPr lang="de-DE" sz="1800" dirty="0"/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/>
              <a:t>INTERSECT</a:t>
            </a:r>
            <a:br>
              <a:rPr lang="de-DE" sz="1800" dirty="0"/>
            </a:br>
            <a:r>
              <a:rPr lang="de-DE" sz="1800" dirty="0"/>
              <a:t>	 {</a:t>
            </a:r>
            <a:r>
              <a:rPr lang="de-DE" sz="1800" dirty="0">
                <a:solidFill>
                  <a:srgbClr val="F89400"/>
                </a:solidFill>
              </a:rPr>
              <a:t>A,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>
                <a:solidFill>
                  <a:srgbClr val="00B0F0"/>
                </a:solidFill>
              </a:rPr>
              <a:t>B</a:t>
            </a:r>
            <a:r>
              <a:rPr lang="de-DE" sz="1800" dirty="0">
                <a:solidFill>
                  <a:schemeClr val="accent1"/>
                </a:solidFill>
              </a:rPr>
              <a:t>,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/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/>
              <a:t>EXCEPT</a:t>
            </a:r>
            <a:br>
              <a:rPr lang="de-DE" sz="1800" dirty="0"/>
            </a:br>
            <a:r>
              <a:rPr lang="de-DE" sz="1800" dirty="0"/>
              <a:t>	 {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1800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181600" y="428625"/>
            <a:ext cx="38100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Note: Think of each letter as being a 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tuple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 in  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relation.</a:t>
            </a:r>
            <a:endParaRPr lang="en-US" sz="1350" dirty="0">
              <a:latin typeface="Helvetica Neue" charset="0"/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35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ex: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A: 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(Jim, 18, English, 4.0)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B: </a:t>
            </a:r>
            <a:r>
              <a:rPr lang="en-US" sz="1350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(Marcela , 20, CS, 3.8)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C: </a:t>
            </a:r>
            <a:r>
              <a:rPr lang="en-US" sz="1350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(Gail, 19, Statistics, 3.74)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D: </a:t>
            </a:r>
            <a:r>
              <a:rPr lang="en-US" sz="1350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(Goddard, 20, Math, 3.8</a:t>
            </a:r>
            <a:endParaRPr lang="en-US" sz="1350" b="1" dirty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971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658901" y="0"/>
            <a:ext cx="582775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/>
              <a:t>“ALL”: Multiset Semantics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657350" y="1085850"/>
            <a:ext cx="58293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de-DE" sz="1800" dirty="0"/>
              <a:t>R = {</a:t>
            </a:r>
            <a:r>
              <a:rPr lang="de-DE" sz="1800" dirty="0">
                <a:solidFill>
                  <a:srgbClr val="F89400"/>
                </a:solidFill>
              </a:rPr>
              <a:t>A, A, A, A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B0F0"/>
                </a:solidFill>
              </a:rPr>
              <a:t>B, B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>
                <a:solidFill>
                  <a:srgbClr val="1B8301"/>
                </a:solidFill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1800" dirty="0"/>
              <a:t>} =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F89400"/>
                </a:solidFill>
              </a:rPr>
              <a:t>A(4), </a:t>
            </a:r>
            <a:r>
              <a:rPr lang="en-US" sz="1800" dirty="0">
                <a:solidFill>
                  <a:srgbClr val="00B0F0"/>
                </a:solidFill>
              </a:rPr>
              <a:t>B(2), </a:t>
            </a:r>
            <a:r>
              <a:rPr lang="en-US" sz="1800" dirty="0">
                <a:solidFill>
                  <a:srgbClr val="002060"/>
                </a:solidFill>
              </a:rPr>
              <a:t>C(1),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D(1)</a:t>
            </a:r>
            <a:r>
              <a:rPr lang="en-US" sz="1800" dirty="0"/>
              <a:t>} </a:t>
            </a:r>
            <a:br>
              <a:rPr lang="de-DE" sz="1800" dirty="0"/>
            </a:br>
            <a:r>
              <a:rPr lang="de-DE" sz="1800" dirty="0"/>
              <a:t>S = {</a:t>
            </a:r>
            <a:r>
              <a:rPr lang="de-DE" sz="1800" dirty="0">
                <a:solidFill>
                  <a:srgbClr val="F89400"/>
                </a:solidFill>
              </a:rPr>
              <a:t>A, A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00B0F0"/>
                </a:solidFill>
              </a:rPr>
              <a:t>B, B, B</a:t>
            </a:r>
            <a:r>
              <a:rPr lang="de-DE" sz="1800" dirty="0">
                <a:solidFill>
                  <a:schemeClr val="accent1"/>
                </a:solidFill>
              </a:rPr>
              <a:t>,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2060"/>
                </a:solidFill>
              </a:rPr>
              <a:t>C</a:t>
            </a:r>
            <a:r>
              <a:rPr lang="de-DE" sz="1800" dirty="0">
                <a:solidFill>
                  <a:srgbClr val="7030A0"/>
                </a:solidFill>
              </a:rPr>
              <a:t>, </a:t>
            </a:r>
            <a:r>
              <a:rPr lang="de-DE" sz="1800" dirty="0">
                <a:solidFill>
                  <a:srgbClr val="FC62F0"/>
                </a:solidFill>
              </a:rPr>
              <a:t>E</a:t>
            </a:r>
            <a:r>
              <a:rPr lang="de-DE" sz="1800" dirty="0"/>
              <a:t>} =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F89400"/>
                </a:solidFill>
              </a:rPr>
              <a:t>A(2), </a:t>
            </a:r>
            <a:r>
              <a:rPr lang="en-US" sz="1800" dirty="0">
                <a:solidFill>
                  <a:srgbClr val="00B0F0"/>
                </a:solidFill>
              </a:rPr>
              <a:t>B(3), </a:t>
            </a:r>
            <a:r>
              <a:rPr lang="en-US" sz="1800" dirty="0">
                <a:solidFill>
                  <a:srgbClr val="002060"/>
                </a:solidFill>
              </a:rPr>
              <a:t>C(1), </a:t>
            </a:r>
            <a:r>
              <a:rPr lang="en-US" sz="1800" dirty="0">
                <a:solidFill>
                  <a:srgbClr val="FC62F0"/>
                </a:solidFill>
              </a:rPr>
              <a:t>E(1)}</a:t>
            </a:r>
          </a:p>
        </p:txBody>
      </p:sp>
    </p:spTree>
    <p:extLst>
      <p:ext uri="{BB962C8B-B14F-4D97-AF65-F5344CB8AC3E}">
        <p14:creationId xmlns:p14="http://schemas.microsoft.com/office/powerpoint/2010/main" val="17957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“UNION ALL”: Multiset 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R = {</a:t>
            </a:r>
            <a:r>
              <a:rPr lang="en-US" dirty="0">
                <a:solidFill>
                  <a:srgbClr val="F89400"/>
                </a:solidFill>
              </a:rPr>
              <a:t>A, A, 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1B8301"/>
                </a:solidFill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A(4), </a:t>
            </a:r>
            <a:r>
              <a:rPr lang="en-US" dirty="0">
                <a:solidFill>
                  <a:srgbClr val="00B0F0"/>
                </a:solidFill>
              </a:rPr>
              <a:t>B(2),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D(1)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S = {</a:t>
            </a:r>
            <a:r>
              <a:rPr lang="en-US" dirty="0">
                <a:solidFill>
                  <a:srgbClr val="F89400"/>
                </a:solidFill>
              </a:rPr>
              <a:t>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B, B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>
                <a:solidFill>
                  <a:srgbClr val="FC62F0"/>
                </a:solidFill>
              </a:rPr>
              <a:t>E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A(2), </a:t>
            </a:r>
            <a:r>
              <a:rPr lang="en-US" dirty="0">
                <a:solidFill>
                  <a:srgbClr val="00B0F0"/>
                </a:solidFill>
              </a:rPr>
              <a:t>B(3),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rgbClr val="FC62F0"/>
                </a:solidFill>
              </a:rPr>
              <a:t>E(1)}</a:t>
            </a:r>
            <a:endParaRPr lang="en-US" dirty="0"/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/>
              <a:t>UNION ALL: sum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/>
              <a:t>{</a:t>
            </a:r>
            <a:r>
              <a:rPr lang="en-US" dirty="0">
                <a:solidFill>
                  <a:srgbClr val="F89400"/>
                </a:solidFill>
              </a:rPr>
              <a:t>A(4+2), </a:t>
            </a:r>
            <a:r>
              <a:rPr lang="en-US" dirty="0">
                <a:solidFill>
                  <a:srgbClr val="00B0F0"/>
                </a:solidFill>
              </a:rPr>
              <a:t>B(2+3)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C(1+1)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D(1+0), </a:t>
            </a:r>
            <a:r>
              <a:rPr lang="en-US" dirty="0">
                <a:solidFill>
                  <a:srgbClr val="FC62F0"/>
                </a:solidFill>
              </a:rPr>
              <a:t>E(0+1)} </a:t>
            </a:r>
            <a:br>
              <a:rPr lang="en-US" dirty="0"/>
            </a:br>
            <a:r>
              <a:rPr lang="en-US" dirty="0"/>
              <a:t>= {</a:t>
            </a:r>
            <a:r>
              <a:rPr lang="en-US" dirty="0">
                <a:solidFill>
                  <a:srgbClr val="F89400"/>
                </a:solidFill>
              </a:rPr>
              <a:t>A, A, A, A, </a:t>
            </a:r>
            <a:r>
              <a:rPr lang="en-US" sz="2000" dirty="0">
                <a:solidFill>
                  <a:srgbClr val="F89400"/>
                </a:solidFill>
              </a:rPr>
              <a:t>A, A, </a:t>
            </a:r>
            <a:r>
              <a:rPr lang="en-US" sz="2000" dirty="0">
                <a:solidFill>
                  <a:srgbClr val="00B0F0"/>
                </a:solidFill>
              </a:rPr>
              <a:t>B, B, B, B, B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solidFill>
                  <a:srgbClr val="002060"/>
                </a:solidFill>
              </a:rPr>
              <a:t>C, C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>
                <a:solidFill>
                  <a:srgbClr val="FC62F0"/>
                </a:solidFill>
              </a:rPr>
              <a:t>E</a:t>
            </a:r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5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“INTERSECT ALL”: Multiset Semantics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33350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R = {</a:t>
            </a:r>
            <a:r>
              <a:rPr lang="en-US" dirty="0">
                <a:solidFill>
                  <a:srgbClr val="F89400"/>
                </a:solidFill>
              </a:rPr>
              <a:t>A, A, 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1B8301"/>
                </a:solidFill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A(4), </a:t>
            </a:r>
            <a:r>
              <a:rPr lang="en-US" dirty="0">
                <a:solidFill>
                  <a:srgbClr val="00B0F0"/>
                </a:solidFill>
              </a:rPr>
              <a:t>B(2),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D(1)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S = {</a:t>
            </a:r>
            <a:r>
              <a:rPr lang="en-US" dirty="0">
                <a:solidFill>
                  <a:srgbClr val="F89400"/>
                </a:solidFill>
              </a:rPr>
              <a:t>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B, B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>
                <a:solidFill>
                  <a:srgbClr val="FC62F0"/>
                </a:solidFill>
              </a:rPr>
              <a:t>E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A(2), </a:t>
            </a:r>
            <a:r>
              <a:rPr lang="en-US" dirty="0">
                <a:solidFill>
                  <a:srgbClr val="00B0F0"/>
                </a:solidFill>
              </a:rPr>
              <a:t>B(3),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rgbClr val="FC62F0"/>
                </a:solidFill>
              </a:rPr>
              <a:t>E(1)}</a:t>
            </a:r>
            <a:endParaRPr lang="en-US" dirty="0"/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/>
              <a:t>INTERSECT ALL: min of cardinalities</a:t>
            </a:r>
          </a:p>
          <a:p>
            <a:pPr lvl="1" indent="0">
              <a:spcBef>
                <a:spcPts val="0"/>
              </a:spcBef>
              <a:buSzPts val="2400"/>
              <a:buNone/>
            </a:pPr>
            <a:r>
              <a:rPr lang="en-US" sz="2400" dirty="0"/>
              <a:t>{</a:t>
            </a:r>
            <a:r>
              <a:rPr lang="en-US" sz="2400" dirty="0">
                <a:solidFill>
                  <a:srgbClr val="F89400"/>
                </a:solidFill>
              </a:rPr>
              <a:t>A(min(4,2)), </a:t>
            </a:r>
            <a:r>
              <a:rPr lang="en-US" sz="2400" dirty="0">
                <a:solidFill>
                  <a:srgbClr val="00B0F0"/>
                </a:solidFill>
              </a:rPr>
              <a:t>B(min(2,3))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C(min(1,1))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D(min(1,0))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rgbClr val="FC62F0"/>
                </a:solidFill>
              </a:rPr>
              <a:t>E(min(0,1))}</a:t>
            </a:r>
            <a:br>
              <a:rPr lang="en-US" sz="2400" dirty="0"/>
            </a:br>
            <a:r>
              <a:rPr lang="en-US" sz="2400" dirty="0"/>
              <a:t>= {</a:t>
            </a:r>
            <a:r>
              <a:rPr lang="en-US" sz="2400" dirty="0">
                <a:solidFill>
                  <a:srgbClr val="F89400"/>
                </a:solidFill>
              </a:rPr>
              <a:t>A, A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chemeClr val="accent1"/>
                </a:solidFill>
              </a:rPr>
              <a:t>B, B, </a:t>
            </a:r>
            <a:r>
              <a:rPr lang="en-US" sz="2400" dirty="0">
                <a:solidFill>
                  <a:srgbClr val="002060"/>
                </a:solidFill>
              </a:rPr>
              <a:t>C</a:t>
            </a: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235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“EXCEPT ALL”: Multiset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R = {</a:t>
            </a:r>
            <a:r>
              <a:rPr lang="en-US" dirty="0">
                <a:solidFill>
                  <a:srgbClr val="F89400"/>
                </a:solidFill>
              </a:rPr>
              <a:t>A, A, 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1B8301"/>
                </a:solidFill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A(4), </a:t>
            </a:r>
            <a:r>
              <a:rPr lang="en-US" dirty="0">
                <a:solidFill>
                  <a:srgbClr val="00B0F0"/>
                </a:solidFill>
              </a:rPr>
              <a:t>B(2),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D(1)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S = {</a:t>
            </a:r>
            <a:r>
              <a:rPr lang="en-US" dirty="0">
                <a:solidFill>
                  <a:srgbClr val="F89400"/>
                </a:solidFill>
              </a:rPr>
              <a:t>A, 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B, B, B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>
                <a:solidFill>
                  <a:srgbClr val="FC62F0"/>
                </a:solidFill>
              </a:rPr>
              <a:t>E</a:t>
            </a:r>
            <a:r>
              <a:rPr lang="en-US" dirty="0"/>
              <a:t>} = {</a:t>
            </a:r>
            <a:r>
              <a:rPr lang="en-US" dirty="0">
                <a:solidFill>
                  <a:srgbClr val="F89400"/>
                </a:solidFill>
              </a:rPr>
              <a:t>A(2), </a:t>
            </a:r>
            <a:r>
              <a:rPr lang="en-US" dirty="0">
                <a:solidFill>
                  <a:srgbClr val="00B0F0"/>
                </a:solidFill>
              </a:rPr>
              <a:t>B(3), </a:t>
            </a:r>
            <a:r>
              <a:rPr lang="en-US" dirty="0">
                <a:solidFill>
                  <a:srgbClr val="002060"/>
                </a:solidFill>
              </a:rPr>
              <a:t>C(1), </a:t>
            </a:r>
            <a:r>
              <a:rPr lang="en-US" dirty="0">
                <a:solidFill>
                  <a:srgbClr val="FC62F0"/>
                </a:solidFill>
              </a:rPr>
              <a:t>E(1)}</a:t>
            </a:r>
            <a:endParaRPr lang="en-US" dirty="0"/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/>
              <a:t>EXCEPT ALL: difference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/>
              <a:t>{</a:t>
            </a:r>
            <a:r>
              <a:rPr lang="en-US" dirty="0">
                <a:solidFill>
                  <a:srgbClr val="F89400"/>
                </a:solidFill>
              </a:rPr>
              <a:t>A(4-2), </a:t>
            </a:r>
            <a:r>
              <a:rPr lang="en-US" dirty="0">
                <a:solidFill>
                  <a:srgbClr val="00B0F0"/>
                </a:solidFill>
              </a:rPr>
              <a:t>B(2-3)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C(1-1)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D(1-0), </a:t>
            </a:r>
            <a:r>
              <a:rPr lang="en-US" dirty="0">
                <a:solidFill>
                  <a:srgbClr val="FC62F0"/>
                </a:solidFill>
              </a:rPr>
              <a:t>E(0-1)} </a:t>
            </a:r>
            <a:br>
              <a:rPr lang="en-US" dirty="0"/>
            </a:br>
            <a:r>
              <a:rPr lang="en-US" dirty="0"/>
              <a:t>= {</a:t>
            </a:r>
            <a:r>
              <a:rPr lang="en-US" dirty="0">
                <a:solidFill>
                  <a:srgbClr val="F89400"/>
                </a:solidFill>
              </a:rPr>
              <a:t>A, A,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87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4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Conceptual SQL Evaluation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ea typeface="Helvetica Neue" charset="0"/>
              <a:cs typeface="Helvetica Neue" charset="0"/>
            </a:endParaRPr>
          </a:p>
        </p:txBody>
      </p:sp>
      <p:pic>
        <p:nvPicPr>
          <p:cNvPr id="6" name="Picture 5" descr="Flow order of SQL Evaluation: 1) From: Relation cross-product. 2) Where: Apply selections (eliminate rows). 3) Project away columns (just keep those used in SELECT GROUP BY, HAVING) 4) Group By: Form groups and aggregate. 5) Having: Elimiante groups. 6) Distinct: Eliminate duplicates" title="Conceptual SQL Evalu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1" y="1355502"/>
            <a:ext cx="5772912" cy="31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Queries: 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100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 IN 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  Reserves R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=102)</a:t>
            </a:r>
          </a:p>
        </p:txBody>
      </p:sp>
      <p:cxnSp>
        <p:nvCxnSpPr>
          <p:cNvPr id="344" name="Shape 344" descr="Arrow poining to the SELECT statement within the outer select statmeent" title="Subquery Arrow"/>
          <p:cNvCxnSpPr/>
          <p:nvPr/>
        </p:nvCxnSpPr>
        <p:spPr>
          <a:xfrm flipH="1">
            <a:off x="4648200" y="2762250"/>
            <a:ext cx="1371600" cy="800100"/>
          </a:xfrm>
          <a:prstGeom prst="straightConnector1">
            <a:avLst/>
          </a:prstGeom>
          <a:solidFill>
            <a:srgbClr val="3366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5" name="Shape 345" descr="Arrow poining to the SELECT statement within the outer select statmeent"/>
          <p:cNvSpPr txBox="1"/>
          <p:nvPr/>
        </p:nvSpPr>
        <p:spPr>
          <a:xfrm>
            <a:off x="6155890" y="2531906"/>
            <a:ext cx="1371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100" b="1" dirty="0"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endParaRPr sz="21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29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Queries: NOT 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</a:t>
            </a:r>
            <a:r>
              <a:rPr lang="en-US" sz="2100" b="1" i="1" u="sng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not</a:t>
            </a:r>
            <a:r>
              <a:rPr lang="en-US" sz="2100" b="1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 </a:t>
            </a:r>
            <a:r>
              <a:rPr lang="en-US" sz="2100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reserved boat #103: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 NOT IN 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Queries: EXISTS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This is a bit odd, but it is legal: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EXISTS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 with Correlation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96566"/>
            <a:ext cx="7772400" cy="3829050"/>
          </a:xfrm>
        </p:spPr>
        <p:txBody>
          <a:bodyPr/>
          <a:lstStyle/>
          <a:p>
            <a:pPr marL="257175" indent="-257175">
              <a:spcBef>
                <a:spcPts val="360"/>
              </a:spcBef>
              <a:buSzPts val="2400"/>
            </a:pPr>
            <a:r>
              <a:rPr lang="en-US" sz="1800" i="1" dirty="0"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0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18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   Sailors 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b="1" dirty="0">
                <a:latin typeface="Menlo" charset="0"/>
                <a:ea typeface="Menlo" charset="0"/>
                <a:cs typeface="Menlo" charset="0"/>
                <a:sym typeface="Droid Sans Mono"/>
              </a:rPr>
              <a:t>EXISTS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(SELECT  *</a:t>
            </a: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=102 AND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000"/>
              </a:spcBef>
              <a:buSzPts val="2400"/>
            </a:pPr>
            <a:r>
              <a:rPr lang="en-US" sz="1800" dirty="0">
                <a:latin typeface="Helvetica Neue" charset="0"/>
                <a:ea typeface="Helvetica Neue" charset="0"/>
                <a:cs typeface="Helvetica Neue" charset="0"/>
              </a:rPr>
              <a:t>Correlated subquery is recomputed for each Sailors tuple.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92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Set-Comparison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/>
              <a:t>We’ve seen: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IN,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/>
              <a:t>Can also have: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NOT IN, NOT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/>
              <a:t>Other forms: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op ANY, op ALL</a:t>
            </a:r>
          </a:p>
          <a:p>
            <a:pPr marL="0" indent="0">
              <a:spcBef>
                <a:spcPts val="2000"/>
              </a:spcBef>
              <a:buSzPts val="2400"/>
              <a:buNone/>
            </a:pPr>
            <a:r>
              <a:rPr lang="en-US" dirty="0"/>
              <a:t>Find sailors whose rating is greater than that of </a:t>
            </a:r>
            <a:r>
              <a:rPr lang="en-US" i="1" dirty="0"/>
              <a:t>some</a:t>
            </a:r>
            <a:r>
              <a:rPr lang="en-US" dirty="0"/>
              <a:t> sailor called Popeye: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b="1" dirty="0">
                <a:latin typeface="Menlo" charset="0"/>
                <a:ea typeface="Menlo" charset="0"/>
                <a:cs typeface="Menlo" charset="0"/>
                <a:sym typeface="Droid Sans Mono"/>
              </a:rPr>
              <a:t>&gt; 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ANY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S2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S2.sname='Popeye')</a:t>
            </a:r>
          </a:p>
        </p:txBody>
      </p:sp>
    </p:spTree>
    <p:extLst>
      <p:ext uri="{BB962C8B-B14F-4D97-AF65-F5344CB8AC3E}">
        <p14:creationId xmlns:p14="http://schemas.microsoft.com/office/powerpoint/2010/main" val="209551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Tough One: “Division”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/>
              <a:t>Relational Division: “Find sailors who’ve reserved all boats.”</a:t>
            </a:r>
            <a:br>
              <a:rPr lang="en-US" dirty="0"/>
            </a:br>
            <a:r>
              <a:rPr lang="en-US" dirty="0"/>
              <a:t>Said differently: “sailors with no counterexample missing boats”</a:t>
            </a:r>
            <a:endParaRPr lang="en-US" dirty="0">
              <a:latin typeface="Helvetica Neue" charset="0"/>
              <a:ea typeface="Helvetica Neue" charset="0"/>
              <a:cs typeface="Helvetica Neue" charset="0"/>
              <a:sym typeface="Droid Sans Mono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mr-IN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Sailors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S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WHERE NOT EXISTS </a:t>
            </a: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Boats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B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WHERE NOT EXISTS (SELECT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mr-IN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Reserves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R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mr-IN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mr-IN" dirty="0">
                <a:latin typeface="Menlo" charset="0"/>
                <a:ea typeface="Menlo" charset="0"/>
                <a:cs typeface="Menlo" charset="0"/>
                <a:sym typeface="Droid Sans Mono"/>
              </a:rPr>
              <a:t> ))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9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9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 Pt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66750"/>
            <a:ext cx="7772400" cy="3829050"/>
          </a:xfrm>
        </p:spPr>
        <p:txBody>
          <a:bodyPr/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Correct or Incorrect?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SELECT MAX(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b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b="1" dirty="0"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SELECT S.*, MAX(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</p:txBody>
      </p:sp>
    </p:spTree>
    <p:extLst>
      <p:ext uri="{BB962C8B-B14F-4D97-AF65-F5344CB8AC3E}">
        <p14:creationId xmlns:p14="http://schemas.microsoft.com/office/powerpoint/2010/main" val="30683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 Pt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3400" dirty="0"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</a:p>
          <a:p>
            <a:pPr marL="685800" indent="0">
              <a:spcBef>
                <a:spcPts val="1125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b="1" dirty="0"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(SELECT  MAX(S2.rating)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</p:txBody>
      </p:sp>
    </p:spTree>
    <p:extLst>
      <p:ext uri="{BB962C8B-B14F-4D97-AF65-F5344CB8AC3E}">
        <p14:creationId xmlns:p14="http://schemas.microsoft.com/office/powerpoint/2010/main" val="28840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ARGMAX? Pt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28700"/>
            <a:ext cx="7772400" cy="3829050"/>
          </a:xfrm>
        </p:spPr>
        <p:txBody>
          <a:bodyPr>
            <a:normAutofit fontScale="925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2600" dirty="0"/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sz="2600" dirty="0"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  <a:endParaRPr lang="en-US" sz="2600" dirty="0"/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b="1" dirty="0"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ORDER BY rating DESC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452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Putting it all together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COUNT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(*)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S.gender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= 'F'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HAVING COUNT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(*) &gt;= 2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218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“Inner” Joins: Another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FROM Sailors s, Reserves r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AND ...</a:t>
            </a:r>
          </a:p>
          <a:p>
            <a:pPr marL="19050" indent="0">
              <a:buNone/>
            </a:pPr>
            <a:endParaRPr lang="en-US" sz="2000" dirty="0"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FROM Sailors s INNER JOIN Reserves r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ON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Tahoma"/>
              </a:rPr>
              <a:t>WHERE ...</a:t>
            </a:r>
          </a:p>
        </p:txBody>
      </p:sp>
    </p:spTree>
    <p:extLst>
      <p:ext uri="{BB962C8B-B14F-4D97-AF65-F5344CB8AC3E}">
        <p14:creationId xmlns:p14="http://schemas.microsoft.com/office/powerpoint/2010/main" val="177197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SELECT </a:t>
            </a:r>
            <a:r>
              <a:rPr lang="en-US" sz="2000" i="1" dirty="0">
                <a:latin typeface="Menlo" charset="0"/>
                <a:ea typeface="Menlo" charset="0"/>
                <a:cs typeface="Menlo" charset="0"/>
                <a:sym typeface="Book Antiqua"/>
              </a:rPr>
              <a:t>&lt;column expression list&gt;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FROM </a:t>
            </a:r>
            <a:r>
              <a:rPr lang="en-US" sz="2000" i="1" dirty="0" err="1"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[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INNER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NATURAL</a:t>
            </a:r>
            <a:b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</a:b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| {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LEFT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|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RIGHT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FULL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} {</a:t>
            </a: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OUTER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}] JOIN</a:t>
            </a:r>
            <a:r>
              <a:rPr lang="en-US" sz="2000" i="1" dirty="0">
                <a:latin typeface="Menlo" charset="0"/>
                <a:ea typeface="Menlo" charset="0"/>
                <a:cs typeface="Menlo" charset="0"/>
                <a:sym typeface="Book Antiqua"/>
              </a:rPr>
              <a:t> </a:t>
            </a:r>
            <a:r>
              <a:rPr lang="en-US" sz="2000" i="1" dirty="0" err="1"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ON</a:t>
            </a:r>
            <a:r>
              <a:rPr lang="en-US" sz="2000" i="1" dirty="0">
                <a:latin typeface="Menlo" charset="0"/>
                <a:ea typeface="Menlo" charset="0"/>
                <a:cs typeface="Menlo" charset="0"/>
                <a:sym typeface="Book Antiqua"/>
              </a:rPr>
              <a:t> &lt;</a:t>
            </a:r>
            <a:r>
              <a:rPr lang="en-US" sz="2000" i="1" dirty="0" err="1">
                <a:latin typeface="Menlo" charset="0"/>
                <a:ea typeface="Menlo" charset="0"/>
                <a:cs typeface="Menlo" charset="0"/>
                <a:sym typeface="Book Antiqua"/>
              </a:rPr>
              <a:t>qualification_list</a:t>
            </a:r>
            <a:r>
              <a:rPr lang="en-US" sz="2000" i="1" dirty="0">
                <a:latin typeface="Menlo" charset="0"/>
                <a:ea typeface="Menlo" charset="0"/>
                <a:cs typeface="Menlo" charset="0"/>
                <a:sym typeface="Book Antiqua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WHERE …</a:t>
            </a:r>
            <a:endParaRPr lang="en-US" sz="2000" dirty="0"/>
          </a:p>
          <a:p>
            <a:pPr marL="257175" indent="-257175">
              <a:spcBef>
                <a:spcPts val="3000"/>
              </a:spcBef>
            </a:pPr>
            <a:r>
              <a:rPr lang="en-US" dirty="0"/>
              <a:t>INNER is default</a:t>
            </a:r>
          </a:p>
          <a:p>
            <a:pPr marL="257175" indent="-257175"/>
            <a:r>
              <a:rPr lang="en-US" dirty="0"/>
              <a:t>Inner join what we’ve learned so far</a:t>
            </a:r>
          </a:p>
          <a:p>
            <a:pPr marL="600075" lvl="1" indent="-257175"/>
            <a:r>
              <a:rPr lang="en-US" dirty="0"/>
              <a:t>Same thing, just with different syntax.</a:t>
            </a:r>
          </a:p>
        </p:txBody>
      </p:sp>
    </p:spTree>
    <p:extLst>
      <p:ext uri="{BB962C8B-B14F-4D97-AF65-F5344CB8AC3E}">
        <p14:creationId xmlns:p14="http://schemas.microsoft.com/office/powerpoint/2010/main" val="3402201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Inner/Natural Joins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 s,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96012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&gt; 20;	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150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latin typeface="Menlo" charset="0"/>
                <a:ea typeface="Menlo" charset="0"/>
                <a:cs typeface="Menlo" charset="0"/>
                <a:sym typeface="Droid Sans Mono"/>
              </a:rPr>
              <a:t>INNER JOIN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Reserves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b="1" dirty="0">
                <a:latin typeface="Menlo" charset="0"/>
                <a:ea typeface="Menlo" charset="0"/>
                <a:cs typeface="Menlo" charset="0"/>
                <a:sym typeface="Droid Sans Mono"/>
              </a:rPr>
              <a:t>ON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</a:p>
          <a:p>
            <a:pPr marL="0" indent="0">
              <a:spcBef>
                <a:spcPts val="225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latin typeface="Menlo" charset="0"/>
                <a:ea typeface="Menlo" charset="0"/>
                <a:cs typeface="Menlo" charset="0"/>
                <a:sym typeface="Droid Sans Mono"/>
              </a:rPr>
              <a:t>NATURAL JOIN 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Reserves r</a:t>
            </a:r>
            <a:b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250"/>
              </a:spcBef>
              <a:buClr>
                <a:schemeClr val="dk1"/>
              </a:buClr>
              <a:buSzPts val="1800"/>
            </a:pPr>
            <a:r>
              <a:rPr lang="en-US" sz="1500" b="1" dirty="0">
                <a:latin typeface="Helvetica Neue" charset="0"/>
                <a:ea typeface="Helvetica Neue" charset="0"/>
                <a:cs typeface="Helvetica Neue" charset="0"/>
              </a:rPr>
              <a:t>ALL 3 ARE EQUIVALENT!</a:t>
            </a:r>
            <a:endParaRPr lang="en-US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</a:pP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“NATURAL” means </a:t>
            </a:r>
            <a:r>
              <a:rPr lang="en-US" sz="1350" dirty="0" err="1">
                <a:latin typeface="Helvetica Neue" charset="0"/>
                <a:ea typeface="Helvetica Neue" charset="0"/>
                <a:cs typeface="Helvetica Neue" charset="0"/>
              </a:rPr>
              <a:t>equi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-join for pairs of attributes with the same name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/>
              <a:t>Returns all matched rows, </a:t>
            </a:r>
            <a:r>
              <a:rPr lang="en-US" u="sng" dirty="0"/>
              <a:t>and </a:t>
            </a:r>
            <a:r>
              <a:rPr lang="en-US" i="1" u="sng" dirty="0"/>
              <a:t>preserves</a:t>
            </a:r>
            <a:r>
              <a:rPr lang="en-US" u="sng" dirty="0"/>
              <a:t> all unmatched rows from the table on the left</a:t>
            </a:r>
            <a:r>
              <a:rPr lang="en-US" dirty="0"/>
              <a:t> 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/>
              <a:t>(use nulls in fields of non-matching tuples)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914400" indent="-257175">
              <a:spcBef>
                <a:spcPts val="225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Sailors2 s LEFT OUTER JOIN Reserves2 r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  <a:endParaRPr lang="en-US" dirty="0"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257175" indent="-257175">
              <a:spcBef>
                <a:spcPts val="2250"/>
              </a:spcBef>
              <a:buSzPts val="2400"/>
              <a:buNone/>
            </a:pPr>
            <a:r>
              <a:rPr lang="en-US" dirty="0"/>
              <a:t>Returns all sailors &amp; bid for boat in any </a:t>
            </a:r>
          </a:p>
          <a:p>
            <a:pPr marL="257175" indent="-257175">
              <a:spcBef>
                <a:spcPts val="0"/>
              </a:spcBef>
              <a:buSzPts val="2400"/>
              <a:buNone/>
            </a:pPr>
            <a:r>
              <a:rPr lang="en-US" dirty="0"/>
              <a:t>of their reservations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/>
              <a:t>Note: no match for </a:t>
            </a:r>
            <a:r>
              <a:rPr lang="en-US" dirty="0" err="1"/>
              <a:t>s.sid</a:t>
            </a:r>
            <a:r>
              <a:rPr lang="en-US" dirty="0"/>
              <a:t>? </a:t>
            </a:r>
            <a:r>
              <a:rPr lang="en-US" dirty="0" err="1"/>
              <a:t>r.bid</a:t>
            </a:r>
            <a:r>
              <a:rPr lang="en-US" dirty="0"/>
              <a:t> IS NULL!</a:t>
            </a:r>
          </a:p>
        </p:txBody>
      </p:sp>
    </p:spTree>
    <p:extLst>
      <p:ext uri="{BB962C8B-B14F-4D97-AF65-F5344CB8AC3E}">
        <p14:creationId xmlns:p14="http://schemas.microsoft.com/office/powerpoint/2010/main" val="1135658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/>
              <a:t>Returns all matched rows, </a:t>
            </a:r>
            <a:r>
              <a:rPr lang="en-US" u="sng" dirty="0"/>
              <a:t>and </a:t>
            </a:r>
            <a:r>
              <a:rPr lang="en-US" i="1" u="sng" dirty="0"/>
              <a:t>preserves</a:t>
            </a:r>
            <a:r>
              <a:rPr lang="en-US" u="sng" dirty="0"/>
              <a:t> all unmatched rows from the table on the right </a:t>
            </a:r>
            <a:r>
              <a:rPr lang="en-US" dirty="0"/>
              <a:t>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/>
              <a:t>(use nulls in fields of non-matching tuples)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FROM Reserves2 r RIGHT OUTER JOIN Boats2 b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marL="11113" indent="-11113">
              <a:spcBef>
                <a:spcPts val="2250"/>
              </a:spcBef>
              <a:buSzPts val="2400"/>
              <a:buNone/>
            </a:pPr>
            <a:r>
              <a:rPr lang="en-US" dirty="0"/>
              <a:t>Returns all boats and </a:t>
            </a:r>
            <a:r>
              <a:rPr lang="en-US" dirty="0" err="1"/>
              <a:t>sid</a:t>
            </a:r>
            <a:r>
              <a:rPr lang="en-US" dirty="0"/>
              <a:t> for any sailor </a:t>
            </a:r>
            <a:br>
              <a:rPr lang="en-US" dirty="0"/>
            </a:br>
            <a:r>
              <a:rPr lang="en-US" dirty="0"/>
              <a:t>associated with the reservation.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/>
              <a:t>Note: no match for </a:t>
            </a:r>
            <a:r>
              <a:rPr lang="en-US" dirty="0" err="1"/>
              <a:t>b.bid</a:t>
            </a:r>
            <a:r>
              <a:rPr lang="en-US" dirty="0"/>
              <a:t>? </a:t>
            </a:r>
            <a:r>
              <a:rPr lang="en-US" dirty="0" err="1"/>
              <a:t>r.sid</a:t>
            </a:r>
            <a:r>
              <a:rPr lang="en-US" dirty="0"/>
              <a:t> IS NULL!</a:t>
            </a:r>
          </a:p>
        </p:txBody>
      </p:sp>
    </p:spTree>
    <p:extLst>
      <p:ext uri="{BB962C8B-B14F-4D97-AF65-F5344CB8AC3E}">
        <p14:creationId xmlns:p14="http://schemas.microsoft.com/office/powerpoint/2010/main" val="639029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</a:t>
            </a:r>
            <a:endParaRPr lang="en-US" dirty="0"/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u="sng" dirty="0"/>
              <a:t>Returns all (matched or unmatched) rows from the tables on both sides</a:t>
            </a:r>
            <a:r>
              <a:rPr lang="en-US" sz="2200" dirty="0"/>
              <a:t> of the join clause </a:t>
            </a: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FROM Reserves2 r FULL OUTER JOIN Boats2 b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>
              <a:spcBef>
                <a:spcPts val="2000"/>
              </a:spcBef>
            </a:pPr>
            <a:r>
              <a:rPr lang="en-US" sz="1800" dirty="0"/>
              <a:t>Returns all boats &amp; all information on reservations</a:t>
            </a:r>
          </a:p>
          <a:p>
            <a:r>
              <a:rPr lang="en-US" sz="1800" dirty="0"/>
              <a:t>No match for </a:t>
            </a:r>
            <a:r>
              <a:rPr lang="en-US" sz="1800" dirty="0" err="1"/>
              <a:t>r.bid</a:t>
            </a:r>
            <a:r>
              <a:rPr lang="en-US" sz="1800" dirty="0"/>
              <a:t>?  </a:t>
            </a:r>
          </a:p>
          <a:p>
            <a:pPr lvl="1"/>
            <a:r>
              <a:rPr lang="en-US" sz="1800" dirty="0" err="1"/>
              <a:t>b.bid</a:t>
            </a:r>
            <a:r>
              <a:rPr lang="en-US" sz="1800" dirty="0"/>
              <a:t> IS NULL AND </a:t>
            </a:r>
            <a:r>
              <a:rPr lang="en-US" sz="1800" dirty="0" err="1"/>
              <a:t>b.bname</a:t>
            </a:r>
            <a:r>
              <a:rPr lang="en-US" sz="1800" dirty="0"/>
              <a:t> IS NULL!</a:t>
            </a:r>
          </a:p>
          <a:p>
            <a:r>
              <a:rPr lang="en-US" sz="1800" dirty="0"/>
              <a:t>No match for </a:t>
            </a:r>
            <a:r>
              <a:rPr lang="en-US" sz="1800" dirty="0" err="1"/>
              <a:t>b.bid</a:t>
            </a:r>
            <a:r>
              <a:rPr lang="en-US" sz="1800" dirty="0"/>
              <a:t>?</a:t>
            </a:r>
          </a:p>
          <a:p>
            <a:pPr lvl="1"/>
            <a:r>
              <a:rPr lang="en-US" sz="1800" dirty="0" err="1"/>
              <a:t>r.sid</a:t>
            </a:r>
            <a:r>
              <a:rPr lang="en-US" sz="1800" dirty="0"/>
              <a:t> IS NULL!</a:t>
            </a:r>
          </a:p>
        </p:txBody>
      </p:sp>
    </p:spTree>
    <p:extLst>
      <p:ext uri="{BB962C8B-B14F-4D97-AF65-F5344CB8AC3E}">
        <p14:creationId xmlns:p14="http://schemas.microsoft.com/office/powerpoint/2010/main" val="2587647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4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 Named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777240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Menlo" charset="0"/>
                <a:ea typeface="Menlo" charset="0"/>
                <a:cs typeface="Menlo" charset="0"/>
                <a:sym typeface="Book Antiqua"/>
              </a:rPr>
              <a:t>CREATE VIEW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  </a:t>
            </a:r>
            <a:r>
              <a:rPr lang="en-US" sz="2000" i="1" dirty="0" err="1">
                <a:latin typeface="Menlo" charset="0"/>
                <a:ea typeface="Menlo" charset="0"/>
                <a:cs typeface="Menlo" charset="0"/>
                <a:sym typeface="Book Antiqua"/>
              </a:rPr>
              <a:t>view_name</a:t>
            </a:r>
            <a:endParaRPr lang="en-US" sz="2000" dirty="0"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Book Antiqua"/>
              </a:rPr>
              <a:t>AS </a:t>
            </a:r>
            <a:r>
              <a:rPr lang="en-US" sz="2000" i="1" dirty="0" err="1">
                <a:latin typeface="Menlo" charset="0"/>
                <a:ea typeface="Menlo" charset="0"/>
                <a:cs typeface="Menlo" charset="0"/>
                <a:sym typeface="Book Antiqua"/>
              </a:rPr>
              <a:t>select_statement</a:t>
            </a:r>
            <a:endParaRPr lang="en-US" sz="2000" i="1" dirty="0"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indent="-342900">
              <a:spcBef>
                <a:spcPts val="1875"/>
              </a:spcBef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Makes development simpler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Often used for security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Not “materialized”</a:t>
            </a:r>
          </a:p>
          <a:p>
            <a:pPr marL="0" indent="0">
              <a:spcBef>
                <a:spcPts val="1875"/>
              </a:spcBef>
              <a:spcAft>
                <a:spcPts val="2000"/>
              </a:spcAft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20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20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2000" dirty="0"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0113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Instead of Relations in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18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257175" indent="-257175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 R, Boats2 B</a:t>
            </a:r>
            <a:endParaRPr lang="en-US" sz="18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800" dirty="0">
              <a:solidFill>
                <a:schemeClr val="dk1"/>
              </a:solidFill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800" dirty="0" err="1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800" dirty="0">
                <a:solidFill>
                  <a:schemeClr val="dk1"/>
                </a:solidFill>
                <a:latin typeface="Menlo" charset="0"/>
                <a:ea typeface="Menlo" charset="0"/>
                <a:cs typeface="Menlo" charset="0"/>
                <a:sym typeface="Droid Sans Mono"/>
              </a:rPr>
              <a:t> &lt; 10;</a:t>
            </a:r>
          </a:p>
        </p:txBody>
      </p:sp>
      <p:pic>
        <p:nvPicPr>
          <p:cNvPr id="562" name="Shape 562" descr="Bid: 102, scount: 1" title="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864517"/>
            <a:ext cx="2109788" cy="491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4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3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FROM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7256" y="895188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Like a “view on the fly”!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7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</a:t>
            </a:r>
            <a:b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7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) AS Reds(bid,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indent="0">
              <a:spcBef>
                <a:spcPts val="100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7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7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7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8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WITH a.k.a. common table expression (CTE)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8585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Another “view on the fly” syntax: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  <a:p>
            <a:pPr marL="914400" indent="0">
              <a:spcBef>
                <a:spcPts val="225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0" indent="0">
              <a:spcBef>
                <a:spcPts val="225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6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6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42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Helvetica Neue Light"/>
              </a:rPr>
              <a:t>Can have many queries in WITH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04900"/>
            <a:ext cx="7772400" cy="38290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00" dirty="0">
                <a:latin typeface="Helvetica Neue" charset="0"/>
                <a:ea typeface="Helvetica Neue" charset="0"/>
                <a:cs typeface="Helvetica Neue" charset="0"/>
              </a:rPr>
              <a:t>Another “view on the fly” syntax:</a:t>
            </a:r>
            <a:endParaRPr lang="en-US" sz="3300" dirty="0"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685800" indent="0">
              <a:spcBef>
                <a:spcPts val="2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),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1500"/>
              </a:spcBef>
              <a:buNone/>
            </a:pP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AS</a:t>
            </a:r>
            <a:b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dirty="0" err="1"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6804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 GROUP BY?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/>
              <a:t>The sailor with the highest rating per age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WITH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(age,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maxrating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(SELECT age, max(rating) 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FROM Sailors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GROUP BY age)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S.*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 FROM Sailors S,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m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WHERE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m.age</a:t>
            </a:r>
            <a:endParaRPr lang="en-US" sz="1800" dirty="0"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  AND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  <a:sym typeface="Droid Sans Mono"/>
              </a:rPr>
              <a:t>m.maxrating</a:t>
            </a: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5701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3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Detour: Null Values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533400" y="1155469"/>
            <a:ext cx="7772400" cy="3829050"/>
          </a:xfrm>
        </p:spPr>
        <p:txBody>
          <a:bodyPr>
            <a:normAutofit/>
          </a:bodyPr>
          <a:lstStyle/>
          <a:p>
            <a:r>
              <a:rPr lang="en-US" sz="2200" dirty="0"/>
              <a:t>Field values are sometimes unknown</a:t>
            </a:r>
          </a:p>
          <a:p>
            <a:pPr lvl="1"/>
            <a:r>
              <a:rPr lang="en-US" sz="2200" dirty="0"/>
              <a:t>SQL provides a special value NULL for such situations.</a:t>
            </a:r>
          </a:p>
          <a:p>
            <a:pPr lvl="1"/>
            <a:r>
              <a:rPr lang="en-US" sz="2200" dirty="0"/>
              <a:t>Every data type can be NULL</a:t>
            </a:r>
          </a:p>
          <a:p>
            <a:r>
              <a:rPr lang="en-US" sz="2200" dirty="0"/>
              <a:t>The presence of null complicates many issues. E.g.:</a:t>
            </a:r>
          </a:p>
          <a:p>
            <a:pPr lvl="1"/>
            <a:r>
              <a:rPr lang="en-US" sz="2200" dirty="0"/>
              <a:t>Selection predicates (WHERE)</a:t>
            </a:r>
          </a:p>
          <a:p>
            <a:pPr lvl="1"/>
            <a:r>
              <a:rPr lang="en-US" sz="2200" dirty="0"/>
              <a:t>Aggregation</a:t>
            </a:r>
          </a:p>
          <a:p>
            <a:r>
              <a:rPr lang="en-US" sz="2200" dirty="0"/>
              <a:t>But NULLs comes naturally from Outer joins</a:t>
            </a:r>
          </a:p>
        </p:txBody>
      </p:sp>
    </p:spTree>
    <p:extLst>
      <p:ext uri="{BB962C8B-B14F-4D97-AF65-F5344CB8AC3E}">
        <p14:creationId xmlns:p14="http://schemas.microsoft.com/office/powerpoint/2010/main" val="3503745175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the WHERE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/>
              <a:t>Consider a tuple where </a:t>
            </a:r>
            <a:r>
              <a:rPr lang="en-US" sz="2000" dirty="0">
                <a:latin typeface="Droid Sans Mono"/>
                <a:ea typeface="Droid Sans Mono"/>
                <a:cs typeface="Droid Sans Mono"/>
                <a:sym typeface="Droid Sans Mono"/>
              </a:rPr>
              <a:t>rating </a:t>
            </a:r>
            <a:r>
              <a:rPr lang="en-US" dirty="0"/>
              <a:t>IS NULL. </a:t>
            </a:r>
          </a:p>
          <a:p>
            <a:pPr marL="257175" indent="-142875">
              <a:spcBef>
                <a:spcPts val="3000"/>
              </a:spcBef>
              <a:spcAft>
                <a:spcPts val="3000"/>
              </a:spcAft>
              <a:buSzPts val="2400"/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INSERT INTO sailors VALUES</a:t>
            </a:r>
            <a:b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(11, 'Jack Sparrow', NULL, 35);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</a:t>
            </a: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WHERE rating &gt; 8;</a:t>
            </a:r>
          </a:p>
          <a:p>
            <a:pPr marL="0" indent="0">
              <a:spcBef>
                <a:spcPts val="3750"/>
              </a:spcBef>
              <a:buSzPts val="2400"/>
              <a:buNone/>
            </a:pPr>
            <a:r>
              <a:rPr lang="en-US" dirty="0"/>
              <a:t>Is Jack Sparrow in the output? </a:t>
            </a:r>
          </a:p>
        </p:txBody>
      </p:sp>
    </p:spTree>
    <p:extLst>
      <p:ext uri="{BB962C8B-B14F-4D97-AF65-F5344CB8AC3E}">
        <p14:creationId xmlns:p14="http://schemas.microsoft.com/office/powerpoint/2010/main" val="3731281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in comparators</a:t>
            </a:r>
            <a:endParaRPr lang="en-US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7772400" cy="3829050"/>
          </a:xfrm>
        </p:spPr>
        <p:txBody>
          <a:bodyPr/>
          <a:lstStyle/>
          <a:p>
            <a:r>
              <a:rPr lang="en-US" dirty="0"/>
              <a:t>Rule: (x op NULL) evaluates to … NULL!</a:t>
            </a:r>
            <a:endParaRPr lang="en-US" dirty="0">
              <a:sym typeface="Droid Sans Mono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100 = NULL;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100 &lt; NULL;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latin typeface="Menlo" charset="0"/>
                <a:ea typeface="Menlo" charset="0"/>
                <a:cs typeface="Menlo" charset="0"/>
                <a:sym typeface="Droid Sans Mono"/>
              </a:rPr>
              <a:t>SELECT 100 &gt;= NULL;</a:t>
            </a:r>
          </a:p>
        </p:txBody>
      </p:sp>
    </p:spTree>
    <p:extLst>
      <p:ext uri="{BB962C8B-B14F-4D97-AF65-F5344CB8AC3E}">
        <p14:creationId xmlns:p14="http://schemas.microsoft.com/office/powerpoint/2010/main" val="3484951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NULL Checks</a:t>
            </a:r>
            <a:endParaRPr lang="en-US" dirty="0"/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NULL;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NOT NULL;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44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at top of WHERE</a:t>
            </a:r>
            <a:endParaRPr lang="en-US" dirty="0"/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7868" y="666750"/>
            <a:ext cx="7772400" cy="3829050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dirty="0"/>
              <a:t>Rule: Do not output a tuple  </a:t>
            </a:r>
            <a:r>
              <a:rPr lang="en-US" dirty="0">
                <a:sym typeface="Droid Sans Mono"/>
              </a:rPr>
              <a:t>WHERE NULL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sailors;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&lt;= 8;</a:t>
            </a:r>
          </a:p>
        </p:txBody>
      </p:sp>
    </p:spTree>
    <p:extLst>
      <p:ext uri="{BB962C8B-B14F-4D97-AF65-F5344CB8AC3E}">
        <p14:creationId xmlns:p14="http://schemas.microsoft.com/office/powerpoint/2010/main" val="86379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Join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 [DISTINCT]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sz="2800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sz="2800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sz="2800" b="1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&lt;table1 [AS t1], ... , </a:t>
            </a:r>
            <a:r>
              <a:rPr lang="en-US" sz="2800" b="1" i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tableN</a:t>
            </a:r>
            <a:r>
              <a:rPr lang="en-US" sz="2800" b="1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 [AS </a:t>
            </a:r>
            <a:r>
              <a:rPr lang="en-US" sz="2800" b="1" i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tn</a:t>
            </a:r>
            <a:r>
              <a:rPr lang="en-US" sz="2800" b="1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]&gt;</a:t>
            </a:r>
            <a:br>
              <a:rPr lang="en-US" sz="2800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[WHERE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[GROUP BY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[HAVING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[ORDER BY </a:t>
            </a:r>
            <a:r>
              <a:rPr lang="en-US" i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310147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/>
              <a:t>Three-valued logic:</a:t>
            </a:r>
            <a:endParaRPr lang="en-US" sz="1600"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 title="AND Truth Table"/>
          <p:cNvGraphicFramePr/>
          <p:nvPr>
            <p:extLst>
              <p:ext uri="{D42A27DB-BD31-4B8C-83A1-F6EECF244321}">
                <p14:modId xmlns:p14="http://schemas.microsoft.com/office/powerpoint/2010/main" val="525758941"/>
              </p:ext>
            </p:extLst>
          </p:nvPr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 title="OR Truth Table"/>
          <p:cNvGraphicFramePr/>
          <p:nvPr>
            <p:extLst>
              <p:ext uri="{D42A27DB-BD31-4B8C-83A1-F6EECF244321}">
                <p14:modId xmlns:p14="http://schemas.microsoft.com/office/powerpoint/2010/main" val="1588919441"/>
              </p:ext>
            </p:extLst>
          </p:nvPr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 title="NOT Truth Table"/>
          <p:cNvGraphicFramePr/>
          <p:nvPr>
            <p:extLst>
              <p:ext uri="{D42A27DB-BD31-4B8C-83A1-F6EECF244321}">
                <p14:modId xmlns:p14="http://schemas.microsoft.com/office/powerpoint/2010/main" val="832376604"/>
              </p:ext>
            </p:extLst>
          </p:nvPr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64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/>
              <a:t>Three-valued logic:</a:t>
            </a:r>
            <a:endParaRPr lang="en-US" sz="1600"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 title="AND Truth Table"/>
          <p:cNvGraphicFramePr/>
          <p:nvPr>
            <p:extLst>
              <p:ext uri="{D42A27DB-BD31-4B8C-83A1-F6EECF244321}">
                <p14:modId xmlns:p14="http://schemas.microsoft.com/office/powerpoint/2010/main" val="220058333"/>
              </p:ext>
            </p:extLst>
          </p:nvPr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N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N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F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N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 title="OR Truth Table"/>
          <p:cNvGraphicFramePr/>
          <p:nvPr>
            <p:extLst>
              <p:ext uri="{D42A27DB-BD31-4B8C-83A1-F6EECF244321}">
                <p14:modId xmlns:p14="http://schemas.microsoft.com/office/powerpoint/2010/main" val="2177552271"/>
              </p:ext>
            </p:extLst>
          </p:nvPr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T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N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N</a:t>
                      </a:r>
                      <a:endParaRPr sz="900" u="none" strike="noStrike" cap="none" dirty="0"/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 title="NOT Truth Table"/>
          <p:cNvGraphicFramePr/>
          <p:nvPr>
            <p:extLst>
              <p:ext uri="{D42A27DB-BD31-4B8C-83A1-F6EECF244321}">
                <p14:modId xmlns:p14="http://schemas.microsoft.com/office/powerpoint/2010/main" val="323265518"/>
              </p:ext>
            </p:extLst>
          </p:nvPr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3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Aggregation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6096000" cy="3829050"/>
          </a:xfrm>
        </p:spPr>
        <p:txBody>
          <a:bodyPr>
            <a:normAutofit/>
          </a:bodyPr>
          <a:lstStyle/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count(*)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count(rating) FROM sailors;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sum(rating)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  <a:sym typeface="Droid Sans Mono"/>
              </a:rPr>
              <a:t>avg</a:t>
            </a:r>
            <a:r>
              <a:rPr lang="en-US" sz="2000" dirty="0">
                <a:latin typeface="Menlo" charset="0"/>
                <a:ea typeface="Menlo" charset="0"/>
                <a:cs typeface="Menlo" charset="0"/>
                <a:sym typeface="Droid Sans Mono"/>
              </a:rPr>
              <a:t>(rating) FROM sailors;</a:t>
            </a:r>
          </a:p>
          <a:p>
            <a:pPr marL="19050" indent="0">
              <a:spcBef>
                <a:spcPts val="4000"/>
              </a:spcBef>
              <a:buNone/>
            </a:pPr>
            <a:r>
              <a:rPr lang="en-US" sz="2000" b="1" dirty="0"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1195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NULLs: Summary</a:t>
            </a:r>
            <a:endParaRPr lang="en-US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op NULL is NULL</a:t>
            </a:r>
          </a:p>
          <a:p>
            <a:r>
              <a:rPr lang="en-US" dirty="0"/>
              <a:t>WHERE NULL: do not send to output</a:t>
            </a:r>
          </a:p>
          <a:p>
            <a:r>
              <a:rPr lang="en-US" dirty="0"/>
              <a:t>Boolean connectives: 3-valued logic</a:t>
            </a:r>
          </a:p>
          <a:p>
            <a:r>
              <a:rPr lang="en-US" dirty="0"/>
              <a:t>Aggregates ignore NULL-valued inputs</a:t>
            </a:r>
          </a:p>
        </p:txBody>
      </p:sp>
    </p:spTree>
    <p:extLst>
      <p:ext uri="{BB962C8B-B14F-4D97-AF65-F5344CB8AC3E}">
        <p14:creationId xmlns:p14="http://schemas.microsoft.com/office/powerpoint/2010/main" val="19868380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2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SQL Fiddle pages we provide in this class will typically help you answer the questions in the worksheets and vitamins. </a:t>
            </a:r>
          </a:p>
          <a:p>
            <a:r>
              <a:rPr lang="en-US" sz="2200" dirty="0"/>
              <a:t>But in real life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not every database instance will reveal every bug in your query.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database instance without any rows in it! </a:t>
            </a:r>
          </a:p>
          <a:p>
            <a:pPr lvl="1"/>
            <a:r>
              <a:rPr lang="en-US" dirty="0"/>
              <a:t>Need to debug your queries </a:t>
            </a:r>
          </a:p>
          <a:p>
            <a:pPr lvl="1"/>
            <a:r>
              <a:rPr lang="en-US" dirty="0"/>
              <a:t>reasoning about them carefully</a:t>
            </a:r>
          </a:p>
          <a:p>
            <a:pPr lvl="1"/>
            <a:r>
              <a:rPr lang="en-US" dirty="0"/>
              <a:t>constructing test data. </a:t>
            </a:r>
          </a:p>
        </p:txBody>
      </p:sp>
    </p:spTree>
    <p:extLst>
      <p:ext uri="{BB962C8B-B14F-4D97-AF65-F5344CB8AC3E}">
        <p14:creationId xmlns:p14="http://schemas.microsoft.com/office/powerpoint/2010/main" val="1833971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Generating Test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991600" cy="3829050"/>
          </a:xfrm>
        </p:spPr>
        <p:txBody>
          <a:bodyPr>
            <a:normAutofit/>
          </a:bodyPr>
          <a:lstStyle/>
          <a:p>
            <a:pPr marL="361950" lvl="1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sz="1800" dirty="0"/>
              <a:t>Generate </a:t>
            </a:r>
            <a:r>
              <a:rPr lang="en-US" sz="1800" b="1" dirty="0"/>
              <a:t>random data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/>
              <a:t>e.g. using a service like </a:t>
            </a:r>
            <a:r>
              <a:rPr lang="en-US" dirty="0" err="1"/>
              <a:t>mockaroo.com</a:t>
            </a:r>
            <a:r>
              <a:rPr lang="en-US" dirty="0"/>
              <a:t> </a:t>
            </a:r>
          </a:p>
          <a:p>
            <a:pPr marL="361950" lvl="1" indent="-342900">
              <a:spcBef>
                <a:spcPts val="2000"/>
              </a:spcBef>
              <a:buSzPts val="3200"/>
              <a:buFont typeface="Arial" charset="0"/>
              <a:buChar char="•"/>
            </a:pPr>
            <a:r>
              <a:rPr lang="en-US" sz="1800" dirty="0"/>
              <a:t> Try to construct data that could check for the following potential errors: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/>
              <a:t>Incorrect output schema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/>
              <a:t>Output may be missing rows from the correct answer (false negatives)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/>
              <a:t>Output may contain incorrect rows (false positives)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/>
              <a:t>Output may have the wrong number of duplicates.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/>
              <a:t>Output may not be ordered properly.</a:t>
            </a:r>
          </a:p>
        </p:txBody>
      </p:sp>
    </p:spTree>
    <p:extLst>
      <p:ext uri="{BB962C8B-B14F-4D97-AF65-F5344CB8AC3E}">
        <p14:creationId xmlns:p14="http://schemas.microsoft.com/office/powerpoint/2010/main" val="453281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4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now seen SQL—you are armed.</a:t>
            </a:r>
          </a:p>
          <a:p>
            <a:r>
              <a:rPr lang="en-US" dirty="0"/>
              <a:t>A declarative language</a:t>
            </a:r>
          </a:p>
          <a:p>
            <a:pPr lvl="1"/>
            <a:r>
              <a:rPr lang="en-US" dirty="0"/>
              <a:t>Somebody has to translate to algorithms though…</a:t>
            </a:r>
          </a:p>
          <a:p>
            <a:pPr lvl="1"/>
            <a:r>
              <a:rPr lang="en-US" dirty="0"/>
              <a:t>The RDBMS </a:t>
            </a:r>
            <a:r>
              <a:rPr lang="en-US" dirty="0" err="1"/>
              <a:t>implementor</a:t>
            </a:r>
            <a:r>
              <a:rPr lang="en-US" dirty="0"/>
              <a:t> ... i.e. you!</a:t>
            </a:r>
          </a:p>
        </p:txBody>
      </p:sp>
    </p:spTree>
    <p:extLst>
      <p:ext uri="{BB962C8B-B14F-4D97-AF65-F5344CB8AC3E}">
        <p14:creationId xmlns:p14="http://schemas.microsoft.com/office/powerpoint/2010/main" val="4237588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34" y="1047750"/>
            <a:ext cx="8686800" cy="3829050"/>
          </a:xfrm>
        </p:spPr>
        <p:txBody>
          <a:bodyPr>
            <a:normAutofit/>
          </a:bodyPr>
          <a:lstStyle/>
          <a:p>
            <a:r>
              <a:rPr lang="en-US" sz="2000" dirty="0"/>
              <a:t>The data structures and algorithms that make SQL possible also power:</a:t>
            </a:r>
          </a:p>
          <a:p>
            <a:pPr lvl="1"/>
            <a:r>
              <a:rPr lang="en-US" sz="2000" dirty="0"/>
              <a:t>NoSQL, data mining, scalable ML, network routing…</a:t>
            </a:r>
          </a:p>
          <a:p>
            <a:pPr lvl="1"/>
            <a:r>
              <a:rPr lang="en-US" sz="2000" dirty="0"/>
              <a:t>A toolbox for scalable computing!</a:t>
            </a:r>
          </a:p>
          <a:p>
            <a:pPr lvl="1"/>
            <a:r>
              <a:rPr lang="en-US" sz="2000" dirty="0"/>
              <a:t>That fun begins next week</a:t>
            </a:r>
          </a:p>
          <a:p>
            <a:r>
              <a:rPr lang="en-US" sz="2000" dirty="0"/>
              <a:t>We skirted questions of good database (schema) design</a:t>
            </a:r>
          </a:p>
          <a:p>
            <a:pPr lvl="1"/>
            <a:r>
              <a:rPr lang="en-US" sz="2000" dirty="0"/>
              <a:t>a topic we’ll consider in greater depth later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45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Conceptual SQL Evaluation, </a:t>
            </a:r>
            <a:r>
              <a:rPr lang="en-US" dirty="0" err="1">
                <a:sym typeface="Helvetica Neue Light"/>
              </a:rPr>
              <a:t>cont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ea typeface="Helvetica Neue" charset="0"/>
              <a:cs typeface="Helvetica Neue" charset="0"/>
            </a:endParaRPr>
          </a:p>
        </p:txBody>
      </p:sp>
      <p:pic>
        <p:nvPicPr>
          <p:cNvPr id="6" name="Picture 5" descr="Flow order of SQL Evaluation: 1) From: Relation cross-product. 2) Where: Apply selections (eliminate rows). 3) Project away columns (just keep those used in SELECT GROUP BY, HAVING) 4) Group By: Form groups and aggregate. 5) Having: Elimiante groups. 6) Distinct: Eliminate duplicates" title="Conceptual SQL Evalu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1" y="1355502"/>
            <a:ext cx="5772912" cy="3163920"/>
          </a:xfrm>
          <a:prstGeom prst="rect">
            <a:avLst/>
          </a:prstGeom>
        </p:spPr>
      </p:pic>
      <p:sp>
        <p:nvSpPr>
          <p:cNvPr id="5" name="Oval 4" descr="Circle around relation-list" title="Circle 2">
            <a:extLst>
              <a:ext uri="{FF2B5EF4-FFF2-40B4-BE49-F238E27FC236}">
                <a16:creationId xmlns:a16="http://schemas.microsoft.com/office/drawing/2014/main" id="{104E9D82-CB77-6441-9DC0-DF0F36A1EF92}"/>
              </a:ext>
            </a:extLst>
          </p:cNvPr>
          <p:cNvSpPr/>
          <p:nvPr/>
        </p:nvSpPr>
        <p:spPr>
          <a:xfrm>
            <a:off x="7010400" y="1581150"/>
            <a:ext cx="1371600" cy="30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Circle around Relational cross-product" title="Circle">
            <a:extLst>
              <a:ext uri="{FF2B5EF4-FFF2-40B4-BE49-F238E27FC236}">
                <a16:creationId xmlns:a16="http://schemas.microsoft.com/office/drawing/2014/main" id="{D42BA730-E5BE-984C-8896-31A8B36A95D6}"/>
              </a:ext>
            </a:extLst>
          </p:cNvPr>
          <p:cNvSpPr/>
          <p:nvPr/>
        </p:nvSpPr>
        <p:spPr>
          <a:xfrm>
            <a:off x="277014" y="2266950"/>
            <a:ext cx="162798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Cross (Cartesian) 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All pairs of tuples, concatenated</a:t>
            </a:r>
          </a:p>
        </p:txBody>
      </p:sp>
      <p:graphicFrame>
        <p:nvGraphicFramePr>
          <p:cNvPr id="9" name="Shape 148" descr="Table with sid, sname, rating, age of many sailors" title="Sailors"/>
          <p:cNvGraphicFramePr/>
          <p:nvPr>
            <p:extLst>
              <p:ext uri="{D42A27DB-BD31-4B8C-83A1-F6EECF244321}">
                <p14:modId xmlns:p14="http://schemas.microsoft.com/office/powerpoint/2010/main" val="244679735"/>
              </p:ext>
            </p:extLst>
          </p:nvPr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hape 149"/>
          <p:cNvSpPr/>
          <p:nvPr/>
        </p:nvSpPr>
        <p:spPr>
          <a:xfrm>
            <a:off x="304800" y="1500757"/>
            <a:ext cx="1447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Sailors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150" descr="A table with sid, bid, day for many reserves" title="Reserves Table"/>
          <p:cNvGraphicFramePr/>
          <p:nvPr>
            <p:extLst>
              <p:ext uri="{D42A27DB-BD31-4B8C-83A1-F6EECF244321}">
                <p14:modId xmlns:p14="http://schemas.microsoft.com/office/powerpoint/2010/main" val="1280110133"/>
              </p:ext>
            </p:extLst>
          </p:nvPr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hape 151"/>
          <p:cNvSpPr/>
          <p:nvPr/>
        </p:nvSpPr>
        <p:spPr>
          <a:xfrm>
            <a:off x="5681662" y="1441492"/>
            <a:ext cx="14335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Reserves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" name="Shape 152" descr="a cartesian product of the reserves and sailor table" title="Join"/>
          <p:cNvGraphicFramePr/>
          <p:nvPr>
            <p:extLst>
              <p:ext uri="{D42A27DB-BD31-4B8C-83A1-F6EECF244321}">
                <p14:modId xmlns:p14="http://schemas.microsoft.com/office/powerpoint/2010/main" val="794676484"/>
              </p:ext>
            </p:extLst>
          </p:nvPr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Helvetica Neue Light"/>
              </a:rPr>
              <a:t>Find sailors who’ve reserved </a:t>
            </a:r>
            <a:br>
              <a:rPr lang="en-US" dirty="0">
                <a:sym typeface="Helvetica Neue Light"/>
              </a:rPr>
            </a:br>
            <a:r>
              <a:rPr lang="en-US" dirty="0">
                <a:sym typeface="Helvetica Neue Light"/>
              </a:rPr>
              <a:t>a boat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 title="Sailors">
            <a:extLst>
              <a:ext uri="{FF2B5EF4-FFF2-40B4-BE49-F238E27FC236}">
                <a16:creationId xmlns:a16="http://schemas.microsoft.com/office/drawing/2014/main" id="{435EDCE9-7A58-AC44-A239-F0AD6758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741031"/>
              </p:ext>
            </p:extLst>
          </p:nvPr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 title="Reserves Table">
            <a:extLst>
              <a:ext uri="{FF2B5EF4-FFF2-40B4-BE49-F238E27FC236}">
                <a16:creationId xmlns:a16="http://schemas.microsoft.com/office/drawing/2014/main" id="{4FD3E4AF-E09D-A240-B1DB-D65625FC8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198168"/>
              </p:ext>
            </p:extLst>
          </p:nvPr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hape 152" descr="a cartesian product of the reserves and sailor table" title="Join">
            <a:extLst>
              <a:ext uri="{FF2B5EF4-FFF2-40B4-BE49-F238E27FC236}">
                <a16:creationId xmlns:a16="http://schemas.microsoft.com/office/drawing/2014/main" id="{D2818469-D930-8E4F-A60A-AA2604B5E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997460"/>
              </p:ext>
            </p:extLst>
          </p:nvPr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 descr="Lines crossing out the 2nd and 4th row of the join table" title="Horizontal Lines">
            <a:extLst>
              <a:ext uri="{FF2B5EF4-FFF2-40B4-BE49-F238E27FC236}">
                <a16:creationId xmlns:a16="http://schemas.microsoft.com/office/drawing/2014/main" id="{A892052A-4B51-0545-B6CF-01D605ECAC7A}"/>
              </a:ext>
            </a:extLst>
          </p:cNvPr>
          <p:cNvGrpSpPr/>
          <p:nvPr/>
        </p:nvGrpSpPr>
        <p:grpSpPr>
          <a:xfrm>
            <a:off x="381000" y="4019550"/>
            <a:ext cx="6096000" cy="609600"/>
            <a:chOff x="381000" y="4019550"/>
            <a:chExt cx="6096000" cy="609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524CA1-BE55-A442-AAF6-2F967B1F60A6}"/>
                </a:ext>
              </a:extLst>
            </p:cNvPr>
            <p:cNvCxnSpPr/>
            <p:nvPr/>
          </p:nvCxnSpPr>
          <p:spPr>
            <a:xfrm>
              <a:off x="381000" y="40195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CFA098-D255-E54F-8027-0C22A2E1D3F1}"/>
                </a:ext>
              </a:extLst>
            </p:cNvPr>
            <p:cNvCxnSpPr/>
            <p:nvPr/>
          </p:nvCxnSpPr>
          <p:spPr>
            <a:xfrm>
              <a:off x="381000" y="46291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Liens crossing out rating, age, sid, day columns from the join table" title="Vertical Lines">
            <a:extLst>
              <a:ext uri="{FF2B5EF4-FFF2-40B4-BE49-F238E27FC236}">
                <a16:creationId xmlns:a16="http://schemas.microsoft.com/office/drawing/2014/main" id="{82C92D1A-C1BD-C840-97FF-C29EDEFABAD1}"/>
              </a:ext>
            </a:extLst>
          </p:cNvPr>
          <p:cNvGrpSpPr/>
          <p:nvPr/>
        </p:nvGrpSpPr>
        <p:grpSpPr>
          <a:xfrm>
            <a:off x="2590800" y="3118655"/>
            <a:ext cx="3247430" cy="1922047"/>
            <a:chOff x="2590800" y="3118655"/>
            <a:chExt cx="3247430" cy="192204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133575-E9D4-0E40-A718-59CFCF733098}"/>
                </a:ext>
              </a:extLst>
            </p:cNvPr>
            <p:cNvCxnSpPr/>
            <p:nvPr/>
          </p:nvCxnSpPr>
          <p:spPr>
            <a:xfrm>
              <a:off x="25908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407FF-E3EF-C84D-B46C-528D16C72819}"/>
                </a:ext>
              </a:extLst>
            </p:cNvPr>
            <p:cNvCxnSpPr/>
            <p:nvPr/>
          </p:nvCxnSpPr>
          <p:spPr>
            <a:xfrm>
              <a:off x="3276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58C265-056B-A94D-A1C5-7D6A41CD7030}"/>
                </a:ext>
              </a:extLst>
            </p:cNvPr>
            <p:cNvCxnSpPr/>
            <p:nvPr/>
          </p:nvCxnSpPr>
          <p:spPr>
            <a:xfrm>
              <a:off x="4038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B40147-1232-8941-8C94-23D38FD9329E}"/>
                </a:ext>
              </a:extLst>
            </p:cNvPr>
            <p:cNvCxnSpPr/>
            <p:nvPr/>
          </p:nvCxnSpPr>
          <p:spPr>
            <a:xfrm>
              <a:off x="583823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7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2693</Words>
  <Application>Microsoft Macintosh PowerPoint</Application>
  <PresentationFormat>On-screen Show (16:9)</PresentationFormat>
  <Paragraphs>741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5" baseType="lpstr">
      <vt:lpstr>ＭＳ Ｐゴシック</vt:lpstr>
      <vt:lpstr>Arial</vt:lpstr>
      <vt:lpstr>Arimo</vt:lpstr>
      <vt:lpstr>Book Antiqua</vt:lpstr>
      <vt:lpstr>Calibri</vt:lpstr>
      <vt:lpstr>Calibri Light</vt:lpstr>
      <vt:lpstr>Century Gothic</vt:lpstr>
      <vt:lpstr>Droid Sans Mono</vt:lpstr>
      <vt:lpstr>Helvetica</vt:lpstr>
      <vt:lpstr>Helvetica Neue</vt:lpstr>
      <vt:lpstr>Helvetica Neue Light</vt:lpstr>
      <vt:lpstr>Menlo</vt:lpstr>
      <vt:lpstr>Tahoma</vt:lpstr>
      <vt:lpstr>Times New Roman</vt:lpstr>
      <vt:lpstr>Office Theme</vt:lpstr>
      <vt:lpstr>Custom Design</vt:lpstr>
      <vt:lpstr>SQL II</vt:lpstr>
      <vt:lpstr>SQL DML 1: Basic Single-Table Queries</vt:lpstr>
      <vt:lpstr>Conceptual SQL Evaluation</vt:lpstr>
      <vt:lpstr>Putting it all together</vt:lpstr>
      <vt:lpstr>Content Break</vt:lpstr>
      <vt:lpstr>Join Queries</vt:lpstr>
      <vt:lpstr>Conceptual SQL Evaluation, cont</vt:lpstr>
      <vt:lpstr>Cross (Cartesian) Product</vt:lpstr>
      <vt:lpstr>Find sailors who’ve reserved  a boat</vt:lpstr>
      <vt:lpstr>Find sailors who’ve reserved  a boat cont</vt:lpstr>
      <vt:lpstr>Column Names and Table Aliases</vt:lpstr>
      <vt:lpstr>More Aliases</vt:lpstr>
      <vt:lpstr>Arithmetic Expressions</vt:lpstr>
      <vt:lpstr>SQL Calculator!</vt:lpstr>
      <vt:lpstr>String Comparisons</vt:lpstr>
      <vt:lpstr>Content Break 2</vt:lpstr>
      <vt:lpstr>Combining Predicates</vt:lpstr>
      <vt:lpstr>Sid’s of sailors who reserved a red OR a green boat</vt:lpstr>
      <vt:lpstr>Sid’s of sailors who reserved a red OR a green boat Pt 2</vt:lpstr>
      <vt:lpstr>Sid’s of sailors who reserved a red OR a green boat Pt 3</vt:lpstr>
      <vt:lpstr>Find sailors who have not reserved a boat</vt:lpstr>
      <vt:lpstr>Content Break 3</vt:lpstr>
      <vt:lpstr>Set Semantics</vt:lpstr>
      <vt:lpstr>Default: Set Semantics</vt:lpstr>
      <vt:lpstr>“ALL”: Multiset Semantics</vt:lpstr>
      <vt:lpstr>“UNION ALL”: Multiset Semantics</vt:lpstr>
      <vt:lpstr>“INTERSECT ALL”: Multiset Semantics</vt:lpstr>
      <vt:lpstr>“EXCEPT ALL”: Multiset Semantics</vt:lpstr>
      <vt:lpstr>Content Break 4 </vt:lpstr>
      <vt:lpstr>Nested Queries: IN</vt:lpstr>
      <vt:lpstr>Nested Queries: NOT IN</vt:lpstr>
      <vt:lpstr>Nested Queries: EXISTS</vt:lpstr>
      <vt:lpstr>Nested Queries with Correlation</vt:lpstr>
      <vt:lpstr>More on Set-Comparison Operators</vt:lpstr>
      <vt:lpstr>A Tough One: “Division”</vt:lpstr>
      <vt:lpstr>Content Break 5</vt:lpstr>
      <vt:lpstr>ARGMAX? Pt 1</vt:lpstr>
      <vt:lpstr>ARGMAX? Pt 2</vt:lpstr>
      <vt:lpstr>ARGMAX? Pt 3</vt:lpstr>
      <vt:lpstr>Content Break 6</vt:lpstr>
      <vt:lpstr>“Inner” Joins: Another Syntax</vt:lpstr>
      <vt:lpstr>Join Variants</vt:lpstr>
      <vt:lpstr>Inner/Natural Joins</vt:lpstr>
      <vt:lpstr>Left Outer Join</vt:lpstr>
      <vt:lpstr>Right Outer Join</vt:lpstr>
      <vt:lpstr>Full Outer Join</vt:lpstr>
      <vt:lpstr>Content Break 7</vt:lpstr>
      <vt:lpstr>Views: Named Queries</vt:lpstr>
      <vt:lpstr>Views Instead of Relations in Queries</vt:lpstr>
      <vt:lpstr>Subqueries in FROM</vt:lpstr>
      <vt:lpstr>WITH a.k.a. common table expression (CTE)</vt:lpstr>
      <vt:lpstr>Can have many queries in WITH</vt:lpstr>
      <vt:lpstr>ARGMAX GROUP BY?</vt:lpstr>
      <vt:lpstr>Content Break 8</vt:lpstr>
      <vt:lpstr>Brief Detour: Null Values</vt:lpstr>
      <vt:lpstr>NULL in the WHERE clause</vt:lpstr>
      <vt:lpstr>NULL in comparators</vt:lpstr>
      <vt:lpstr>Explicit NULL Checks</vt:lpstr>
      <vt:lpstr>NULL at top of WHERE</vt:lpstr>
      <vt:lpstr>NULL in Boolean Logic</vt:lpstr>
      <vt:lpstr>NULL in Boolean Logic</vt:lpstr>
      <vt:lpstr>NULL and Aggregation</vt:lpstr>
      <vt:lpstr>NULLs: Summary</vt:lpstr>
      <vt:lpstr>Content Break 9</vt:lpstr>
      <vt:lpstr>Testing SQL Queries</vt:lpstr>
      <vt:lpstr>Tips for Generating Test Data</vt:lpstr>
      <vt:lpstr>Content Break 10</vt:lpstr>
      <vt:lpstr>Summary</vt:lpstr>
      <vt:lpstr>Summary Cont</vt:lpstr>
    </vt:vector>
  </TitlesOfParts>
  <Manager/>
  <Company>Berkeley Resource Center for Online Education (BRCOE)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Number, Module Name</dc:title>
  <dc:subject>Name of Course</dc:subject>
  <dc:creator>Client</dc:creator>
  <cp:keywords/>
  <dc:description/>
  <cp:lastModifiedBy>Joseph Hellerstein</cp:lastModifiedBy>
  <cp:revision>97</cp:revision>
  <dcterms:created xsi:type="dcterms:W3CDTF">2015-10-08T17:45:23Z</dcterms:created>
  <dcterms:modified xsi:type="dcterms:W3CDTF">2018-12-11T08:23:52Z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