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53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370" r:id="rId33"/>
    <p:sldId id="292" r:id="rId34"/>
    <p:sldId id="371" r:id="rId35"/>
    <p:sldId id="293" r:id="rId36"/>
    <p:sldId id="294" r:id="rId37"/>
    <p:sldId id="295" r:id="rId38"/>
    <p:sldId id="299" r:id="rId39"/>
    <p:sldId id="300" r:id="rId40"/>
    <p:sldId id="372" r:id="rId41"/>
    <p:sldId id="301" r:id="rId42"/>
    <p:sldId id="302" r:id="rId43"/>
    <p:sldId id="303" r:id="rId44"/>
    <p:sldId id="373" r:id="rId45"/>
    <p:sldId id="304" r:id="rId46"/>
    <p:sldId id="374" r:id="rId47"/>
    <p:sldId id="305" r:id="rId48"/>
    <p:sldId id="306" r:id="rId49"/>
    <p:sldId id="307" r:id="rId50"/>
    <p:sldId id="367" r:id="rId51"/>
    <p:sldId id="376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77" autoAdjust="0"/>
    <p:restoredTop sz="86377" autoAdjust="0"/>
  </p:normalViewPr>
  <p:slideViewPr>
    <p:cSldViewPr>
      <p:cViewPr>
        <p:scale>
          <a:sx n="95" d="100"/>
          <a:sy n="95" d="100"/>
        </p:scale>
        <p:origin x="232" y="776"/>
      </p:cViewPr>
      <p:guideLst>
        <p:guide orient="horz" pos="2700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TB/$1000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RAM</c:v>
                </c:pt>
                <c:pt idx="1">
                  <c:v>SSD</c:v>
                </c:pt>
                <c:pt idx="2">
                  <c:v>Hard Drive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</c:v>
                </c:pt>
                <c:pt idx="1">
                  <c:v>2.2999999999999998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D-4448-8144-0A6E4E8C99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RAM</c:v>
                </c:pt>
                <c:pt idx="1">
                  <c:v>SSD</c:v>
                </c:pt>
                <c:pt idx="2">
                  <c:v>Hard Drive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DBCD-4448-8144-0A6E4E8C99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RAM</c:v>
                </c:pt>
                <c:pt idx="1">
                  <c:v>SSD</c:v>
                </c:pt>
                <c:pt idx="2">
                  <c:v>Hard Drive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BCD-4448-8144-0A6E4E8C9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270480"/>
        <c:axId val="2113272256"/>
      </c:barChart>
      <c:catAx>
        <c:axId val="211327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272256"/>
        <c:crosses val="autoZero"/>
        <c:auto val="1"/>
        <c:lblAlgn val="ctr"/>
        <c:lblOffset val="100"/>
        <c:noMultiLvlLbl val="0"/>
      </c:catAx>
      <c:valAx>
        <c:axId val="211327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270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Daily weather (1929-2009)</c:v>
                </c:pt>
                <c:pt idx="1">
                  <c:v>Us Census</c:v>
                </c:pt>
                <c:pt idx="2">
                  <c:v>2009 English Wikipedia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200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EA-D24D-8E37-EB13CFC5F2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Daily weather (1929-2009)</c:v>
                </c:pt>
                <c:pt idx="1">
                  <c:v>Us Census</c:v>
                </c:pt>
                <c:pt idx="2">
                  <c:v>2009 English Wikipedia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D8EA-D24D-8E37-EB13CFC5F2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Daily weather (1929-2009)</c:v>
                </c:pt>
                <c:pt idx="1">
                  <c:v>Us Census</c:v>
                </c:pt>
                <c:pt idx="2">
                  <c:v>2009 English Wikipedia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8EA-D24D-8E37-EB13CFC5F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55369632"/>
        <c:axId val="-1755367584"/>
      </c:barChart>
      <c:catAx>
        <c:axId val="-175536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5367584"/>
        <c:crosses val="autoZero"/>
        <c:auto val="1"/>
        <c:lblAlgn val="ctr"/>
        <c:lblOffset val="100"/>
        <c:noMultiLvlLbl val="0"/>
      </c:catAx>
      <c:valAx>
        <c:axId val="-175536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5369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E7B2F-76B0-4CCC-83FA-00CA85CD8DA2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A6495-08A5-4780-AF01-64577BB6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6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88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2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91200" y="3257550"/>
            <a:ext cx="3132137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6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1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6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285750"/>
            <a:ext cx="6534912" cy="1340358"/>
          </a:xfrm>
        </p:spPr>
        <p:txBody>
          <a:bodyPr anchor="t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/>
          </p:nvPr>
        </p:nvSpPr>
        <p:spPr>
          <a:xfrm>
            <a:off x="246888" y="1962150"/>
            <a:ext cx="8741664" cy="2743200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186942" y="285750"/>
            <a:ext cx="1830918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74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144512" cy="768096"/>
          </a:xfrm>
        </p:spPr>
        <p:txBody>
          <a:bodyPr anchor="t">
            <a:no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078992"/>
            <a:ext cx="4343400" cy="30175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078992"/>
            <a:ext cx="4224528" cy="304495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7293" y="32073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Click3 to edit Master title style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525512" cy="1143000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1536192"/>
            <a:ext cx="8668512" cy="2615184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/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54552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lined Content and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449312" cy="1161288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554480"/>
            <a:ext cx="4343400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554480"/>
            <a:ext cx="4224528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0153" y="444147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22405-2E08-4242-8FD0-A2A778523D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FD81-3213-4789-B5DF-194594E817C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CA20-D3C1-4D02-835D-77BA55FE14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574971" y="3692071"/>
            <a:ext cx="2569029" cy="1451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0" r:id="rId2"/>
    <p:sldLayoutId id="2147483668" r:id="rId3"/>
    <p:sldLayoutId id="2147483673" r:id="rId4"/>
    <p:sldLayoutId id="2147483666" r:id="rId5"/>
    <p:sldLayoutId id="2147483667" r:id="rId6"/>
    <p:sldLayoutId id="2147483691" r:id="rId7"/>
    <p:sldLayoutId id="2147483692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Helvetica Neue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im_Gray_(computer_scientist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nicsindia.com/Class100CleanRoomLab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NULL" TargetMode="Externa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lightning-bolt/44674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search/?q=airplane&amp;i=177285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hyperlink" Target="https://thenounproject.com/search/?q=cash%20register&amp;i=404501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micronicsindia.com/Class100CleanRoomLab.aspx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NUL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Data:</a:t>
            </a:r>
            <a:br>
              <a:rPr lang="en-US" dirty="0"/>
            </a:br>
            <a:r>
              <a:rPr lang="en-US" dirty="0"/>
              <a:t>Disks and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0CD1-2CDE-3B48-A89E-10AE93643A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229600" cy="857250"/>
          </a:xfrm>
        </p:spPr>
        <p:txBody>
          <a:bodyPr/>
          <a:lstStyle/>
          <a:p>
            <a:r>
              <a:rPr lang="en-US" dirty="0"/>
              <a:t>DBMS: Concurrency &amp; Recovery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18917"/>
            <a:ext cx="3048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Two cross-cutting issues related to storage and memory management:</a:t>
            </a:r>
          </a:p>
        </p:txBody>
      </p:sp>
      <p:sp>
        <p:nvSpPr>
          <p:cNvPr id="32" name="Rectangle 31" descr="Concurrency Control lies outside the larger DBMS vertical stack structure" title="Concurrency Control"/>
          <p:cNvSpPr/>
          <p:nvPr/>
        </p:nvSpPr>
        <p:spPr bwMode="auto">
          <a:xfrm>
            <a:off x="1338744" y="3099068"/>
            <a:ext cx="2111253" cy="31938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80000">
                <a:schemeClr val="tx2">
                  <a:lumMod val="50000"/>
                  <a:lumOff val="50000"/>
                </a:schemeClr>
              </a:gs>
              <a:gs pos="100000">
                <a:schemeClr val="bg2"/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Concurrency Control</a:t>
            </a:r>
          </a:p>
        </p:txBody>
      </p:sp>
      <p:sp>
        <p:nvSpPr>
          <p:cNvPr id="33" name="Rectangle 32" descr="Recovery lies outside the larger DBMS vertical stack structure" title="Recovery"/>
          <p:cNvSpPr/>
          <p:nvPr/>
        </p:nvSpPr>
        <p:spPr bwMode="auto">
          <a:xfrm>
            <a:off x="1338743" y="3478188"/>
            <a:ext cx="2111254" cy="337053"/>
          </a:xfrm>
          <a:prstGeom prst="rect">
            <a:avLst/>
          </a:prstGeom>
          <a:gradFill rotWithShape="1">
            <a:gsLst>
              <a:gs pos="0">
                <a:schemeClr val="bg1">
                  <a:lumMod val="50000"/>
                </a:schemeClr>
              </a:gs>
              <a:gs pos="80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Recovery</a:t>
            </a:r>
          </a:p>
        </p:txBody>
      </p:sp>
      <p:sp>
        <p:nvSpPr>
          <p:cNvPr id="34" name="Right Brace 21" descr="Both Concurrency Control and Recovery are separate from the dbms but apply to Files and Index Management, Buffer Management, and Disk and Space Management." title="Brackets"/>
          <p:cNvSpPr>
            <a:spLocks/>
          </p:cNvSpPr>
          <p:nvPr/>
        </p:nvSpPr>
        <p:spPr bwMode="auto">
          <a:xfrm flipH="1">
            <a:off x="3576114" y="2819772"/>
            <a:ext cx="377429" cy="1222772"/>
          </a:xfrm>
          <a:prstGeom prst="rightBrace">
            <a:avLst>
              <a:gd name="adj1" fmla="val 8324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/>
            <a:endParaRPr lang="x-none" altLang="x-none" sz="900" dirty="0">
              <a:latin typeface="Helvetica Neue"/>
            </a:endParaRPr>
          </a:p>
        </p:txBody>
      </p:sp>
      <p:grpSp>
        <p:nvGrpSpPr>
          <p:cNvPr id="16" name="Group 15" descr="Large system under SQL client that contains databases " title="DBMS">
            <a:extLst>
              <a:ext uri="{FF2B5EF4-FFF2-40B4-BE49-F238E27FC236}">
                <a16:creationId xmlns:a16="http://schemas.microsoft.com/office/drawing/2014/main" id="{1023F5A8-6DC0-B34B-8B9D-A566AD211B8C}"/>
              </a:ext>
            </a:extLst>
          </p:cNvPr>
          <p:cNvGrpSpPr/>
          <p:nvPr/>
        </p:nvGrpSpPr>
        <p:grpSpPr>
          <a:xfrm>
            <a:off x="4114800" y="2105563"/>
            <a:ext cx="2295674" cy="2745249"/>
            <a:chOff x="3304624" y="1625956"/>
            <a:chExt cx="2686050" cy="3394153"/>
          </a:xfrm>
        </p:grpSpPr>
        <p:sp>
          <p:nvSpPr>
            <p:cNvPr id="17" name="Rectangle 16" descr="Large system under SQL client that contains databases " title="DBMS">
              <a:extLst>
                <a:ext uri="{FF2B5EF4-FFF2-40B4-BE49-F238E27FC236}">
                  <a16:creationId xmlns:a16="http://schemas.microsoft.com/office/drawing/2014/main" id="{3B174AC8-DCD1-254B-BAEE-2ECC982338BB}"/>
                </a:ext>
              </a:extLst>
            </p:cNvPr>
            <p:cNvSpPr/>
            <p:nvPr/>
          </p:nvSpPr>
          <p:spPr bwMode="auto">
            <a:xfrm>
              <a:off x="3304624" y="1625956"/>
              <a:ext cx="2686050" cy="3394153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18" name="Can 17" descr="A database lies inside the DBMS" title="Database">
              <a:extLst>
                <a:ext uri="{FF2B5EF4-FFF2-40B4-BE49-F238E27FC236}">
                  <a16:creationId xmlns:a16="http://schemas.microsoft.com/office/drawing/2014/main" id="{5A4CE37E-8B05-F248-B335-1BDAE492608C}"/>
                </a:ext>
              </a:extLst>
            </p:cNvPr>
            <p:cNvSpPr/>
            <p:nvPr/>
          </p:nvSpPr>
          <p:spPr bwMode="auto">
            <a:xfrm>
              <a:off x="3666545" y="4242328"/>
              <a:ext cx="1742140" cy="77778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</p:grpSp>
      <p:sp>
        <p:nvSpPr>
          <p:cNvPr id="19" name="Rectangle 18" descr="Query Parsing and Optimization is the top layer of a DBMS" title="Query Parsing">
            <a:extLst>
              <a:ext uri="{FF2B5EF4-FFF2-40B4-BE49-F238E27FC236}">
                <a16:creationId xmlns:a16="http://schemas.microsoft.com/office/drawing/2014/main" id="{5A46C916-9538-504C-8E6E-C514CB6E6CCC}"/>
              </a:ext>
            </a:extLst>
          </p:cNvPr>
          <p:cNvSpPr/>
          <p:nvPr/>
        </p:nvSpPr>
        <p:spPr bwMode="auto">
          <a:xfrm>
            <a:off x="4175441" y="2334163"/>
            <a:ext cx="2174389" cy="341235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 Parsing &amp; Optimization</a:t>
            </a:r>
          </a:p>
        </p:txBody>
      </p:sp>
      <p:sp>
        <p:nvSpPr>
          <p:cNvPr id="20" name="Rectangle 19" descr="Relational Operators are the next level of the DBMs below parsing and optimization" title="Relational Operators">
            <a:extLst>
              <a:ext uri="{FF2B5EF4-FFF2-40B4-BE49-F238E27FC236}">
                <a16:creationId xmlns:a16="http://schemas.microsoft.com/office/drawing/2014/main" id="{AD43C582-030D-4D4A-933C-06D401C420D6}"/>
              </a:ext>
            </a:extLst>
          </p:cNvPr>
          <p:cNvSpPr/>
          <p:nvPr/>
        </p:nvSpPr>
        <p:spPr bwMode="auto">
          <a:xfrm>
            <a:off x="4175440" y="2694941"/>
            <a:ext cx="2174389" cy="34443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21" name="Rectangle 20" descr="Files and index management are the next level in the DBMS below Relational Operators" title="Files and Index Management">
            <a:extLst>
              <a:ext uri="{FF2B5EF4-FFF2-40B4-BE49-F238E27FC236}">
                <a16:creationId xmlns:a16="http://schemas.microsoft.com/office/drawing/2014/main" id="{B14950B5-AE76-7E44-BE31-58A21DE9DCFE}"/>
              </a:ext>
            </a:extLst>
          </p:cNvPr>
          <p:cNvSpPr/>
          <p:nvPr/>
        </p:nvSpPr>
        <p:spPr bwMode="auto">
          <a:xfrm>
            <a:off x="4175440" y="3047088"/>
            <a:ext cx="2167991" cy="346594"/>
          </a:xfrm>
          <a:prstGeom prst="rect">
            <a:avLst/>
          </a:prstGeom>
          <a:gradFill rotWithShape="1">
            <a:gsLst>
              <a:gs pos="0">
                <a:srgbClr val="74B5DE">
                  <a:shade val="51000"/>
                  <a:satMod val="130000"/>
                </a:srgbClr>
              </a:gs>
              <a:gs pos="80000">
                <a:srgbClr val="74B5DE">
                  <a:shade val="93000"/>
                  <a:satMod val="130000"/>
                </a:srgbClr>
              </a:gs>
              <a:gs pos="100000">
                <a:srgbClr val="74B5D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22" name="Rectangle 21" descr="Buffer Management is the next layer below Files and index mangement in a DBMS" title="Buffer Management">
            <a:extLst>
              <a:ext uri="{FF2B5EF4-FFF2-40B4-BE49-F238E27FC236}">
                <a16:creationId xmlns:a16="http://schemas.microsoft.com/office/drawing/2014/main" id="{2AB3C900-787E-8249-8A3C-4C44BC30E4AB}"/>
              </a:ext>
            </a:extLst>
          </p:cNvPr>
          <p:cNvSpPr/>
          <p:nvPr/>
        </p:nvSpPr>
        <p:spPr bwMode="auto">
          <a:xfrm>
            <a:off x="4175439" y="3401392"/>
            <a:ext cx="2167991" cy="30664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23" name="Rectangle 22" descr="Disk space management is the lowest level of a DBMS" title="Disk Space Management">
            <a:extLst>
              <a:ext uri="{FF2B5EF4-FFF2-40B4-BE49-F238E27FC236}">
                <a16:creationId xmlns:a16="http://schemas.microsoft.com/office/drawing/2014/main" id="{AB6A1C24-2E2E-B34F-BA12-944CDFC7B132}"/>
              </a:ext>
            </a:extLst>
          </p:cNvPr>
          <p:cNvSpPr/>
          <p:nvPr/>
        </p:nvSpPr>
        <p:spPr bwMode="auto">
          <a:xfrm>
            <a:off x="4185714" y="3705763"/>
            <a:ext cx="2164115" cy="341030"/>
          </a:xfrm>
          <a:prstGeom prst="rect">
            <a:avLst/>
          </a:prstGeom>
          <a:solidFill>
            <a:srgbClr val="A2D7F8"/>
          </a:soli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sp>
        <p:nvSpPr>
          <p:cNvPr id="29" name="Rectangle 28" descr="The SQL Client lies on top of the database Management System" title="SQL Client">
            <a:extLst>
              <a:ext uri="{FF2B5EF4-FFF2-40B4-BE49-F238E27FC236}">
                <a16:creationId xmlns:a16="http://schemas.microsoft.com/office/drawing/2014/main" id="{71F93F30-5E19-C945-8277-72E67728BBDB}"/>
              </a:ext>
            </a:extLst>
          </p:cNvPr>
          <p:cNvSpPr/>
          <p:nvPr/>
        </p:nvSpPr>
        <p:spPr bwMode="auto">
          <a:xfrm>
            <a:off x="4185714" y="1768491"/>
            <a:ext cx="2167991" cy="448283"/>
          </a:xfrm>
          <a:prstGeom prst="rect">
            <a:avLst/>
          </a:prstGeom>
          <a:gradFill rotWithShape="1">
            <a:gsLst>
              <a:gs pos="0">
                <a:srgbClr val="2980B9">
                  <a:shade val="51000"/>
                  <a:satMod val="130000"/>
                </a:srgbClr>
              </a:gs>
              <a:gs pos="80000">
                <a:srgbClr val="2980B9">
                  <a:shade val="93000"/>
                  <a:satMod val="130000"/>
                </a:srgbClr>
              </a:gs>
              <a:gs pos="100000">
                <a:srgbClr val="2980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980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lang="en-US" sz="1350" kern="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1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229600" cy="857250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idx="1"/>
          </p:nvPr>
        </p:nvSpPr>
        <p:spPr>
          <a:xfrm>
            <a:off x="747272" y="156133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Completed</a:t>
            </a:r>
          </a:p>
        </p:txBody>
      </p:sp>
      <p:sp>
        <p:nvSpPr>
          <p:cNvPr id="35" name="Left Arrow 34" descr="We will start to learn about Disk Space Management now" title="You are here">
            <a:extLst>
              <a:ext uri="{FF2B5EF4-FFF2-40B4-BE49-F238E27FC236}">
                <a16:creationId xmlns:a16="http://schemas.microsoft.com/office/drawing/2014/main" id="{51F960A7-DA9A-E34C-91C0-AA33492B8D0F}"/>
              </a:ext>
            </a:extLst>
          </p:cNvPr>
          <p:cNvSpPr/>
          <p:nvPr/>
        </p:nvSpPr>
        <p:spPr>
          <a:xfrm flipH="1">
            <a:off x="2303718" y="3535245"/>
            <a:ext cx="299852" cy="2976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Left Arrow 35" descr="You have completed learning about the SQL Client" title="Completed">
            <a:extLst>
              <a:ext uri="{FF2B5EF4-FFF2-40B4-BE49-F238E27FC236}">
                <a16:creationId xmlns:a16="http://schemas.microsoft.com/office/drawing/2014/main" id="{477E3650-0D0E-C34C-8B2F-040CD778991A}"/>
              </a:ext>
            </a:extLst>
          </p:cNvPr>
          <p:cNvSpPr/>
          <p:nvPr/>
        </p:nvSpPr>
        <p:spPr>
          <a:xfrm flipH="1">
            <a:off x="2226127" y="1588336"/>
            <a:ext cx="299852" cy="297614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FD5B2-A3D9-E14C-A9DF-D89CA8A1BDC1}"/>
              </a:ext>
            </a:extLst>
          </p:cNvPr>
          <p:cNvSpPr txBox="1"/>
          <p:nvPr/>
        </p:nvSpPr>
        <p:spPr>
          <a:xfrm>
            <a:off x="668392" y="3535245"/>
            <a:ext cx="1384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Here</a:t>
            </a:r>
          </a:p>
          <a:p>
            <a:endParaRPr lang="en-US" dirty="0"/>
          </a:p>
        </p:txBody>
      </p:sp>
      <p:grpSp>
        <p:nvGrpSpPr>
          <p:cNvPr id="19" name="Group 18" descr="Large system under SQL client that contains databases " title="DBMS">
            <a:extLst>
              <a:ext uri="{FF2B5EF4-FFF2-40B4-BE49-F238E27FC236}">
                <a16:creationId xmlns:a16="http://schemas.microsoft.com/office/drawing/2014/main" id="{B8CAB383-B4F4-CF48-A991-EF601EBE37CF}"/>
              </a:ext>
            </a:extLst>
          </p:cNvPr>
          <p:cNvGrpSpPr/>
          <p:nvPr/>
        </p:nvGrpSpPr>
        <p:grpSpPr>
          <a:xfrm>
            <a:off x="2633442" y="1885950"/>
            <a:ext cx="2295674" cy="2745249"/>
            <a:chOff x="3304624" y="1625956"/>
            <a:chExt cx="2686050" cy="3394153"/>
          </a:xfrm>
        </p:grpSpPr>
        <p:sp>
          <p:nvSpPr>
            <p:cNvPr id="20" name="Rectangle 19" descr="Large system under SQL client that contains databases " title="DBMS">
              <a:extLst>
                <a:ext uri="{FF2B5EF4-FFF2-40B4-BE49-F238E27FC236}">
                  <a16:creationId xmlns:a16="http://schemas.microsoft.com/office/drawing/2014/main" id="{583CE4AD-E5FF-6049-879F-EFEBEE1F669F}"/>
                </a:ext>
              </a:extLst>
            </p:cNvPr>
            <p:cNvSpPr/>
            <p:nvPr/>
          </p:nvSpPr>
          <p:spPr bwMode="auto">
            <a:xfrm>
              <a:off x="3304624" y="1625956"/>
              <a:ext cx="2686050" cy="3394153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21" name="Can 20" descr="A database lies inside the DBMS" title="Database">
              <a:extLst>
                <a:ext uri="{FF2B5EF4-FFF2-40B4-BE49-F238E27FC236}">
                  <a16:creationId xmlns:a16="http://schemas.microsoft.com/office/drawing/2014/main" id="{8D430B99-5553-B849-A953-5B6E309FD438}"/>
                </a:ext>
              </a:extLst>
            </p:cNvPr>
            <p:cNvSpPr/>
            <p:nvPr/>
          </p:nvSpPr>
          <p:spPr bwMode="auto">
            <a:xfrm>
              <a:off x="3666545" y="4242328"/>
              <a:ext cx="1742140" cy="77778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</p:grpSp>
      <p:sp>
        <p:nvSpPr>
          <p:cNvPr id="22" name="Rectangle 21" descr="Query Parsing and Optimization is the top layer of a DBMS" title="Query Parsing">
            <a:extLst>
              <a:ext uri="{FF2B5EF4-FFF2-40B4-BE49-F238E27FC236}">
                <a16:creationId xmlns:a16="http://schemas.microsoft.com/office/drawing/2014/main" id="{961BC1C9-C0A1-094D-8914-B1D7B43D0CAE}"/>
              </a:ext>
            </a:extLst>
          </p:cNvPr>
          <p:cNvSpPr/>
          <p:nvPr/>
        </p:nvSpPr>
        <p:spPr bwMode="auto">
          <a:xfrm>
            <a:off x="2694083" y="2114550"/>
            <a:ext cx="2174389" cy="341235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 Parsing &amp; Optimization</a:t>
            </a:r>
          </a:p>
        </p:txBody>
      </p:sp>
      <p:sp>
        <p:nvSpPr>
          <p:cNvPr id="27" name="Rectangle 26" descr="Relational Operators are the next level of the DBMs below parsing and optimization" title="Relational Operators">
            <a:extLst>
              <a:ext uri="{FF2B5EF4-FFF2-40B4-BE49-F238E27FC236}">
                <a16:creationId xmlns:a16="http://schemas.microsoft.com/office/drawing/2014/main" id="{C5989059-0916-AE4B-9708-AD012822E498}"/>
              </a:ext>
            </a:extLst>
          </p:cNvPr>
          <p:cNvSpPr/>
          <p:nvPr/>
        </p:nvSpPr>
        <p:spPr bwMode="auto">
          <a:xfrm>
            <a:off x="2694082" y="2475328"/>
            <a:ext cx="2174389" cy="34443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28" name="Rectangle 27" descr="Files and index management are the next level in the DBMS below Relational Operators" title="Files and Index Management">
            <a:extLst>
              <a:ext uri="{FF2B5EF4-FFF2-40B4-BE49-F238E27FC236}">
                <a16:creationId xmlns:a16="http://schemas.microsoft.com/office/drawing/2014/main" id="{33E82423-0281-7549-843A-D8568B5C2429}"/>
              </a:ext>
            </a:extLst>
          </p:cNvPr>
          <p:cNvSpPr/>
          <p:nvPr/>
        </p:nvSpPr>
        <p:spPr bwMode="auto">
          <a:xfrm>
            <a:off x="2694082" y="2827475"/>
            <a:ext cx="2167991" cy="346594"/>
          </a:xfrm>
          <a:prstGeom prst="rect">
            <a:avLst/>
          </a:prstGeom>
          <a:gradFill rotWithShape="1">
            <a:gsLst>
              <a:gs pos="0">
                <a:srgbClr val="74B5DE">
                  <a:shade val="51000"/>
                  <a:satMod val="130000"/>
                </a:srgbClr>
              </a:gs>
              <a:gs pos="80000">
                <a:srgbClr val="74B5DE">
                  <a:shade val="93000"/>
                  <a:satMod val="130000"/>
                </a:srgbClr>
              </a:gs>
              <a:gs pos="100000">
                <a:srgbClr val="74B5D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37" name="Rectangle 36" descr="Buffer Management is the next layer below Files and index mangement in a DBMS" title="Buffer Management">
            <a:extLst>
              <a:ext uri="{FF2B5EF4-FFF2-40B4-BE49-F238E27FC236}">
                <a16:creationId xmlns:a16="http://schemas.microsoft.com/office/drawing/2014/main" id="{931D2631-5920-8F44-97E2-078507D685FF}"/>
              </a:ext>
            </a:extLst>
          </p:cNvPr>
          <p:cNvSpPr/>
          <p:nvPr/>
        </p:nvSpPr>
        <p:spPr bwMode="auto">
          <a:xfrm>
            <a:off x="2694081" y="3181779"/>
            <a:ext cx="2167991" cy="30664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38" name="Rectangle 37" descr="Disk space management is the lowest level of a DBMS" title="Disk Space Management">
            <a:extLst>
              <a:ext uri="{FF2B5EF4-FFF2-40B4-BE49-F238E27FC236}">
                <a16:creationId xmlns:a16="http://schemas.microsoft.com/office/drawing/2014/main" id="{6A1F368B-ECFE-6F4C-8B0D-5D839AB8A811}"/>
              </a:ext>
            </a:extLst>
          </p:cNvPr>
          <p:cNvSpPr/>
          <p:nvPr/>
        </p:nvSpPr>
        <p:spPr bwMode="auto">
          <a:xfrm>
            <a:off x="2704356" y="3486150"/>
            <a:ext cx="2164115" cy="341030"/>
          </a:xfrm>
          <a:prstGeom prst="rect">
            <a:avLst/>
          </a:prstGeom>
          <a:solidFill>
            <a:srgbClr val="A2D7F8"/>
          </a:soli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sp>
        <p:nvSpPr>
          <p:cNvPr id="39" name="Rectangle 38" descr="The SQL Client lies on top of the database Management System" title="SQL Client">
            <a:extLst>
              <a:ext uri="{FF2B5EF4-FFF2-40B4-BE49-F238E27FC236}">
                <a16:creationId xmlns:a16="http://schemas.microsoft.com/office/drawing/2014/main" id="{0A8D1D8B-6CB3-B34B-A112-E267268F7F9F}"/>
              </a:ext>
            </a:extLst>
          </p:cNvPr>
          <p:cNvSpPr/>
          <p:nvPr/>
        </p:nvSpPr>
        <p:spPr bwMode="auto">
          <a:xfrm>
            <a:off x="2704356" y="1548878"/>
            <a:ext cx="2167991" cy="448283"/>
          </a:xfrm>
          <a:prstGeom prst="rect">
            <a:avLst/>
          </a:prstGeom>
          <a:gradFill rotWithShape="1">
            <a:gsLst>
              <a:gs pos="0">
                <a:srgbClr val="2980B9">
                  <a:shade val="51000"/>
                  <a:satMod val="130000"/>
                </a:srgbClr>
              </a:gs>
              <a:gs pos="80000">
                <a:srgbClr val="2980B9">
                  <a:shade val="93000"/>
                  <a:satMod val="130000"/>
                </a:srgbClr>
              </a:gs>
              <a:gs pos="100000">
                <a:srgbClr val="2980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980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lang="en-US" sz="1350" kern="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6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Context, cont.</a:t>
            </a:r>
          </a:p>
        </p:txBody>
      </p:sp>
      <p:sp>
        <p:nvSpPr>
          <p:cNvPr id="12" name="Left Arrow 11" descr="We will start to learn about Disk Space Management now" title="You are here"/>
          <p:cNvSpPr/>
          <p:nvPr/>
        </p:nvSpPr>
        <p:spPr>
          <a:xfrm flipH="1">
            <a:off x="2303718" y="3535245"/>
            <a:ext cx="299852" cy="2976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Left Arrow 13" descr="You have completed learning about the SQL Client" title="Completed"/>
          <p:cNvSpPr/>
          <p:nvPr/>
        </p:nvSpPr>
        <p:spPr>
          <a:xfrm flipH="1">
            <a:off x="2226127" y="1588336"/>
            <a:ext cx="299852" cy="297614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Left Arrow 25" descr="Soon we will visit Files and Index Management" title="We'll Visit"/>
          <p:cNvSpPr/>
          <p:nvPr/>
        </p:nvSpPr>
        <p:spPr>
          <a:xfrm flipH="1">
            <a:off x="2303718" y="2851082"/>
            <a:ext cx="299852" cy="2976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5" name="Group 14" descr="Large system under SQL client that contains databases " title="DBMS"/>
          <p:cNvGrpSpPr/>
          <p:nvPr/>
        </p:nvGrpSpPr>
        <p:grpSpPr>
          <a:xfrm>
            <a:off x="2633442" y="1885950"/>
            <a:ext cx="2295674" cy="2745249"/>
            <a:chOff x="3304624" y="1625956"/>
            <a:chExt cx="2686050" cy="3394153"/>
          </a:xfrm>
        </p:grpSpPr>
        <p:sp>
          <p:nvSpPr>
            <p:cNvPr id="16" name="Rectangle 15" descr="Large system under SQL client that contains databases " title="DBMS"/>
            <p:cNvSpPr/>
            <p:nvPr/>
          </p:nvSpPr>
          <p:spPr bwMode="auto">
            <a:xfrm>
              <a:off x="3304624" y="1625956"/>
              <a:ext cx="2686050" cy="3394153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17" name="Can 16" descr="A database lies inside the DBMS" title="Database"/>
            <p:cNvSpPr/>
            <p:nvPr/>
          </p:nvSpPr>
          <p:spPr bwMode="auto">
            <a:xfrm>
              <a:off x="3666545" y="4242328"/>
              <a:ext cx="1742140" cy="77778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</p:grpSp>
      <p:sp>
        <p:nvSpPr>
          <p:cNvPr id="18" name="Rectangle 17" descr="Query Parsing and Optimization is the top layer of a DBMS" title="Query Parsing"/>
          <p:cNvSpPr/>
          <p:nvPr/>
        </p:nvSpPr>
        <p:spPr bwMode="auto">
          <a:xfrm>
            <a:off x="2694083" y="2114550"/>
            <a:ext cx="2174389" cy="341235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 Parsing &amp; Optimization</a:t>
            </a:r>
          </a:p>
        </p:txBody>
      </p:sp>
      <p:sp>
        <p:nvSpPr>
          <p:cNvPr id="19" name="Rectangle 18" descr="Relational Operators are the next level of the DBMs below parsing and optimization" title="Relational Operators"/>
          <p:cNvSpPr/>
          <p:nvPr/>
        </p:nvSpPr>
        <p:spPr bwMode="auto">
          <a:xfrm>
            <a:off x="2694082" y="2475328"/>
            <a:ext cx="2174389" cy="34443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20" name="Rectangle 19" descr="Files and index management are the next level in the DBMS below Relational Operators" title="Files and Index Management"/>
          <p:cNvSpPr/>
          <p:nvPr/>
        </p:nvSpPr>
        <p:spPr bwMode="auto">
          <a:xfrm>
            <a:off x="2694082" y="2827475"/>
            <a:ext cx="2167991" cy="346594"/>
          </a:xfrm>
          <a:prstGeom prst="rect">
            <a:avLst/>
          </a:prstGeom>
          <a:gradFill rotWithShape="1">
            <a:gsLst>
              <a:gs pos="0">
                <a:srgbClr val="74B5DE">
                  <a:shade val="51000"/>
                  <a:satMod val="130000"/>
                </a:srgbClr>
              </a:gs>
              <a:gs pos="80000">
                <a:srgbClr val="74B5DE">
                  <a:shade val="93000"/>
                  <a:satMod val="130000"/>
                </a:srgbClr>
              </a:gs>
              <a:gs pos="100000">
                <a:srgbClr val="74B5D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21" name="Rectangle 20" descr="Buffer Management is the next layer below Files and index mangement in a DBMS" title="Buffer Management"/>
          <p:cNvSpPr/>
          <p:nvPr/>
        </p:nvSpPr>
        <p:spPr bwMode="auto">
          <a:xfrm>
            <a:off x="2694081" y="3181779"/>
            <a:ext cx="2167991" cy="30664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22" name="Rectangle 21" descr="Disk space management is the lowest level of a DBMS" title="Disk Space Management"/>
          <p:cNvSpPr/>
          <p:nvPr/>
        </p:nvSpPr>
        <p:spPr bwMode="auto">
          <a:xfrm>
            <a:off x="2704356" y="3486150"/>
            <a:ext cx="2164115" cy="341030"/>
          </a:xfrm>
          <a:prstGeom prst="rect">
            <a:avLst/>
          </a:prstGeom>
          <a:solidFill>
            <a:srgbClr val="A2D7F8"/>
          </a:soli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sp>
        <p:nvSpPr>
          <p:cNvPr id="23" name="Rectangle 22" descr="The SQL Client lies on top of the database Management System" title="SQL Client"/>
          <p:cNvSpPr/>
          <p:nvPr/>
        </p:nvSpPr>
        <p:spPr bwMode="auto">
          <a:xfrm>
            <a:off x="2704356" y="1548878"/>
            <a:ext cx="2167991" cy="448283"/>
          </a:xfrm>
          <a:prstGeom prst="rect">
            <a:avLst/>
          </a:prstGeom>
          <a:gradFill rotWithShape="1">
            <a:gsLst>
              <a:gs pos="0">
                <a:srgbClr val="2980B9">
                  <a:shade val="51000"/>
                  <a:satMod val="130000"/>
                </a:srgbClr>
              </a:gs>
              <a:gs pos="80000">
                <a:srgbClr val="2980B9">
                  <a:shade val="93000"/>
                  <a:satMod val="130000"/>
                </a:srgbClr>
              </a:gs>
              <a:gs pos="100000">
                <a:srgbClr val="2980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980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lang="en-US" sz="1350" kern="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8BCA6B38-9429-F048-9009-9653D5EC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72" y="1563843"/>
            <a:ext cx="1946809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Completed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1600" dirty="0"/>
              <a:t>We’ll visit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E551E-E1B6-8340-8036-2A20E2EDA9C6}"/>
              </a:ext>
            </a:extLst>
          </p:cNvPr>
          <p:cNvSpPr txBox="1"/>
          <p:nvPr/>
        </p:nvSpPr>
        <p:spPr>
          <a:xfrm>
            <a:off x="668392" y="3535245"/>
            <a:ext cx="1384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3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Begin:</a:t>
            </a:r>
            <a:br>
              <a:rPr lang="en-US"/>
            </a:br>
            <a:r>
              <a:rPr lang="en-US"/>
              <a:t>Storage Media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CE7FF-4973-7F45-9C26-304E5997B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1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Most database systems were originally designed for magnetic disks</a:t>
            </a:r>
          </a:p>
          <a:p>
            <a:pPr lvl="1"/>
            <a:r>
              <a:rPr lang="en-US" sz="1400" dirty="0"/>
              <a:t>Disk are a mechanical anachronism!</a:t>
            </a:r>
          </a:p>
          <a:p>
            <a:pPr lvl="1"/>
            <a:r>
              <a:rPr lang="en-US" sz="1400" dirty="0"/>
              <a:t>Instilled design ideas that apply to using solid state disks as well</a:t>
            </a:r>
          </a:p>
          <a:p>
            <a:pPr>
              <a:spcBef>
                <a:spcPts val="2000"/>
              </a:spcBef>
            </a:pPr>
            <a:r>
              <a:rPr lang="en-US" sz="1600" dirty="0"/>
              <a:t>Major implications!</a:t>
            </a:r>
          </a:p>
          <a:p>
            <a:pPr lvl="1"/>
            <a:r>
              <a:rPr lang="en-US" sz="1400" b="1" dirty="0"/>
              <a:t>No “pointer </a:t>
            </a:r>
            <a:r>
              <a:rPr lang="en-US" sz="1400" b="1" dirty="0" err="1"/>
              <a:t>derefs</a:t>
            </a:r>
            <a:r>
              <a:rPr lang="en-US" sz="1400" dirty="0"/>
              <a:t>”. Instead, an API:</a:t>
            </a:r>
          </a:p>
          <a:p>
            <a:pPr lvl="2"/>
            <a:r>
              <a:rPr lang="en-US" sz="1400" dirty="0"/>
              <a:t>READ: transfer “page” of data from disk to RAM.</a:t>
            </a:r>
          </a:p>
          <a:p>
            <a:pPr lvl="2"/>
            <a:r>
              <a:rPr lang="en-US" sz="1400" dirty="0"/>
              <a:t>WRITE: transfer “page” of data from RAM to disk.</a:t>
            </a:r>
          </a:p>
          <a:p>
            <a:pPr lvl="1"/>
            <a:r>
              <a:rPr lang="en-US" sz="1600" dirty="0"/>
              <a:t>Both API calls are very</a:t>
            </a:r>
            <a:r>
              <a:rPr lang="en-US" sz="1600" b="1" dirty="0"/>
              <a:t>, very slow!</a:t>
            </a:r>
          </a:p>
          <a:p>
            <a:pPr lvl="2"/>
            <a:r>
              <a:rPr lang="en-US" sz="1400" dirty="0"/>
              <a:t>Plan carefully!</a:t>
            </a:r>
          </a:p>
          <a:p>
            <a:pPr lvl="1"/>
            <a:r>
              <a:rPr lang="en-US" sz="1600" dirty="0"/>
              <a:t>An explicit API can be a good thing</a:t>
            </a:r>
          </a:p>
          <a:p>
            <a:pPr lvl="2"/>
            <a:r>
              <a:rPr lang="en-US" sz="1400" b="1" dirty="0"/>
              <a:t>Minimizes the kind of pointer errors </a:t>
            </a:r>
            <a:r>
              <a:rPr lang="en-US" sz="1400" dirty="0"/>
              <a:t>you see in C</a:t>
            </a:r>
          </a:p>
        </p:txBody>
      </p:sp>
    </p:spTree>
    <p:extLst>
      <p:ext uri="{BB962C8B-B14F-4D97-AF65-F5344CB8AC3E}">
        <p14:creationId xmlns:p14="http://schemas.microsoft.com/office/powerpoint/2010/main" val="126017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6940"/>
            <a:ext cx="8229600" cy="3394472"/>
          </a:xfrm>
        </p:spPr>
        <p:txBody>
          <a:bodyPr/>
          <a:lstStyle/>
          <a:p>
            <a:r>
              <a:rPr lang="en-US" dirty="0"/>
              <a:t>$1000 at </a:t>
            </a:r>
            <a:r>
              <a:rPr lang="en-US" dirty="0" err="1"/>
              <a:t>NewEgg</a:t>
            </a:r>
            <a:r>
              <a:rPr lang="en-US" dirty="0"/>
              <a:t> 2018:</a:t>
            </a:r>
          </a:p>
          <a:p>
            <a:pPr lvl="1"/>
            <a:r>
              <a:rPr lang="en-US" dirty="0"/>
              <a:t>Mag Disk: ~40TB for $1000</a:t>
            </a:r>
          </a:p>
          <a:p>
            <a:pPr lvl="1"/>
            <a:r>
              <a:rPr lang="en-US" dirty="0"/>
              <a:t>SSD: ~2.3TB for $1000</a:t>
            </a:r>
          </a:p>
          <a:p>
            <a:pPr lvl="1"/>
            <a:r>
              <a:rPr lang="en-US" dirty="0"/>
              <a:t>RAM: 80GB for $1000</a:t>
            </a:r>
          </a:p>
        </p:txBody>
      </p:sp>
      <p:graphicFrame>
        <p:nvGraphicFramePr>
          <p:cNvPr id="5" name="Chart 4" descr="Ram has about 1. SSD 3. Hard Drive 40" title="TB/$1000">
            <a:extLst>
              <a:ext uri="{FF2B5EF4-FFF2-40B4-BE49-F238E27FC236}">
                <a16:creationId xmlns:a16="http://schemas.microsoft.com/office/drawing/2014/main" id="{1B0AFC5F-993D-1E47-A93F-2EA856A19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7869074"/>
              </p:ext>
            </p:extLst>
          </p:nvPr>
        </p:nvGraphicFramePr>
        <p:xfrm>
          <a:off x="4343400" y="634604"/>
          <a:ext cx="3521990" cy="2165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Storage Hierarchy</a:t>
            </a:r>
          </a:p>
        </p:txBody>
      </p:sp>
      <p:grpSp>
        <p:nvGrpSpPr>
          <p:cNvPr id="5" name="Group 4" descr="Disk is slow and fast. Moving up the pyramid towards registers memory gets smaller and faster" title="Upward Arrow"/>
          <p:cNvGrpSpPr/>
          <p:nvPr/>
        </p:nvGrpSpPr>
        <p:grpSpPr>
          <a:xfrm>
            <a:off x="6299331" y="1076217"/>
            <a:ext cx="1097254" cy="3140754"/>
            <a:chOff x="6299331" y="1076217"/>
            <a:chExt cx="1097254" cy="314075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6299331" y="1076217"/>
              <a:ext cx="0" cy="3140754"/>
            </a:xfrm>
            <a:prstGeom prst="straightConnector1">
              <a:avLst/>
            </a:prstGeom>
            <a:noFill/>
            <a:ln w="63500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6400800" y="1076217"/>
              <a:ext cx="995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Small, Fast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00800" y="3268941"/>
              <a:ext cx="87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Big, Slow</a:t>
              </a:r>
              <a:endParaRPr lang="en-US" sz="1200" b="1" dirty="0">
                <a:solidFill>
                  <a:srgbClr val="14405C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3493377" y="2843530"/>
            <a:ext cx="2746103" cy="3394472"/>
          </a:xfrm>
        </p:spPr>
        <p:txBody>
          <a:bodyPr>
            <a:normAutofit/>
          </a:bodyPr>
          <a:lstStyle/>
          <a:p>
            <a:pPr marL="0" indent="0" algn="r">
              <a:spcBef>
                <a:spcPts val="1800"/>
              </a:spcBef>
              <a:buNone/>
            </a:pPr>
            <a:r>
              <a:rPr lang="en-US" sz="1600" dirty="0"/>
              <a:t> For currently used Data</a:t>
            </a:r>
          </a:p>
          <a:p>
            <a:pPr marL="0" indent="0" algn="r">
              <a:spcBef>
                <a:spcPts val="1800"/>
              </a:spcBef>
              <a:buNone/>
            </a:pPr>
            <a:r>
              <a:rPr lang="en-US" sz="1600" dirty="0"/>
              <a:t>Varies by deployment</a:t>
            </a:r>
          </a:p>
          <a:p>
            <a:pPr marL="0" indent="0" algn="r">
              <a:spcBef>
                <a:spcPts val="1800"/>
              </a:spcBef>
              <a:buNone/>
            </a:pPr>
            <a:r>
              <a:rPr lang="en-US" sz="1600" dirty="0"/>
              <a:t>Database and backup/logs Secondary &amp; tertiary storage</a:t>
            </a:r>
          </a:p>
        </p:txBody>
      </p:sp>
      <p:grpSp>
        <p:nvGrpSpPr>
          <p:cNvPr id="36" name="Group 35" descr="A pyramid where each level is increasingly smaller than the last. From bottom to top: Disk, SSD, RAM, On-Board Cache, On-Chip Cache, Registers" title="Storage Heirarchy"/>
          <p:cNvGrpSpPr/>
          <p:nvPr/>
        </p:nvGrpSpPr>
        <p:grpSpPr>
          <a:xfrm>
            <a:off x="109127" y="1410961"/>
            <a:ext cx="3170105" cy="2964189"/>
            <a:chOff x="1501708" y="1431245"/>
            <a:chExt cx="3170105" cy="2964189"/>
          </a:xfrm>
        </p:grpSpPr>
        <p:sp>
          <p:nvSpPr>
            <p:cNvPr id="37" name="Rectangle 36"/>
            <p:cNvSpPr/>
            <p:nvPr/>
          </p:nvSpPr>
          <p:spPr>
            <a:xfrm>
              <a:off x="2677438" y="1431245"/>
              <a:ext cx="818644" cy="446453"/>
            </a:xfrm>
            <a:prstGeom prst="rect">
              <a:avLst/>
            </a:prstGeom>
            <a:solidFill>
              <a:srgbClr val="15405B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050" kern="0" dirty="0">
                  <a:latin typeface="Helvetica Neue" charset="0"/>
                  <a:ea typeface="Helvetica Neue" charset="0"/>
                  <a:cs typeface="Helvetica Neue" charset="0"/>
                </a:rPr>
                <a:t>Registers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69056" y="1941876"/>
              <a:ext cx="1235408" cy="446453"/>
            </a:xfrm>
            <a:prstGeom prst="rect">
              <a:avLst/>
            </a:prstGeom>
            <a:solidFill>
              <a:srgbClr val="ABD2EB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050" kern="0" dirty="0">
                  <a:latin typeface="Helvetica Neue" charset="0"/>
                  <a:ea typeface="Helvetica Neue" charset="0"/>
                  <a:cs typeface="Helvetica Neue" charset="0"/>
                </a:rPr>
                <a:t>L1 Cache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05328" y="2443652"/>
              <a:ext cx="1562865" cy="446453"/>
            </a:xfrm>
            <a:prstGeom prst="rect">
              <a:avLst/>
            </a:prstGeom>
            <a:solidFill>
              <a:srgbClr val="1B618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050" kern="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L2 Cache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18078" y="2945428"/>
              <a:ext cx="1937364" cy="446453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500" kern="0" dirty="0">
                  <a:latin typeface="Helvetica Neue" charset="0"/>
                  <a:ea typeface="Helvetica Neue" charset="0"/>
                  <a:cs typeface="Helvetica Neue" charset="0"/>
                </a:rPr>
                <a:t>RAM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67571" y="3447205"/>
              <a:ext cx="2438380" cy="446453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SSD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01708" y="3948981"/>
              <a:ext cx="3170105" cy="446453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Disk</a:t>
              </a:r>
            </a:p>
          </p:txBody>
        </p:sp>
      </p:grpSp>
      <p:sp>
        <p:nvSpPr>
          <p:cNvPr id="21" name="Left Arrow 20" descr="Database and backup/logs. Second and tertiary storage" title="Disk">
            <a:extLst>
              <a:ext uri="{FF2B5EF4-FFF2-40B4-BE49-F238E27FC236}">
                <a16:creationId xmlns:a16="http://schemas.microsoft.com/office/drawing/2014/main" id="{3C36F0C2-6E2A-4045-AB93-1A524F666BEE}"/>
              </a:ext>
            </a:extLst>
          </p:cNvPr>
          <p:cNvSpPr/>
          <p:nvPr/>
        </p:nvSpPr>
        <p:spPr>
          <a:xfrm>
            <a:off x="3324774" y="3963962"/>
            <a:ext cx="299852" cy="297614"/>
          </a:xfrm>
          <a:prstGeom prst="leftArrow">
            <a:avLst/>
          </a:prstGeom>
          <a:solidFill>
            <a:srgbClr val="2980B9"/>
          </a:solidFill>
          <a:ln w="25400" cap="flat" cmpd="sng" algn="ctr">
            <a:solidFill>
              <a:srgbClr val="2980B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200" kern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Left Arrow 21" descr="For currently used data" title="RAM">
            <a:extLst>
              <a:ext uri="{FF2B5EF4-FFF2-40B4-BE49-F238E27FC236}">
                <a16:creationId xmlns:a16="http://schemas.microsoft.com/office/drawing/2014/main" id="{0BF33B67-D904-D547-BF6A-D3D5F50A208D}"/>
              </a:ext>
            </a:extLst>
          </p:cNvPr>
          <p:cNvSpPr/>
          <p:nvPr/>
        </p:nvSpPr>
        <p:spPr>
          <a:xfrm>
            <a:off x="3324774" y="2895840"/>
            <a:ext cx="299852" cy="297614"/>
          </a:xfrm>
          <a:prstGeom prst="leftArrow">
            <a:avLst/>
          </a:prstGeom>
          <a:solidFill>
            <a:srgbClr val="2980B9"/>
          </a:solidFill>
          <a:ln w="25400" cap="flat" cmpd="sng" algn="ctr">
            <a:solidFill>
              <a:srgbClr val="2980B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200" kern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Left Arrow 22" descr="Varies by deployment. Sometimes the database or cache" title="SSD">
            <a:extLst>
              <a:ext uri="{FF2B5EF4-FFF2-40B4-BE49-F238E27FC236}">
                <a16:creationId xmlns:a16="http://schemas.microsoft.com/office/drawing/2014/main" id="{F6C085D3-EBB1-AF4A-9031-6144FB56573D}"/>
              </a:ext>
            </a:extLst>
          </p:cNvPr>
          <p:cNvSpPr/>
          <p:nvPr/>
        </p:nvSpPr>
        <p:spPr>
          <a:xfrm>
            <a:off x="3313526" y="3450290"/>
            <a:ext cx="299852" cy="297614"/>
          </a:xfrm>
          <a:prstGeom prst="leftArrow">
            <a:avLst/>
          </a:prstGeom>
          <a:solidFill>
            <a:srgbClr val="2980B9"/>
          </a:solidFill>
          <a:ln w="25400" cap="flat" cmpd="sng" algn="ctr">
            <a:solidFill>
              <a:srgbClr val="2980B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200" kern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- Storage Latencies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0" y="1823809"/>
            <a:ext cx="3535495" cy="339447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300" dirty="0"/>
              <a:t>.5 ns </a:t>
            </a:r>
            <a:r>
              <a:rPr lang="mr-IN" sz="1300" dirty="0"/>
              <a:t>–</a:t>
            </a:r>
            <a:r>
              <a:rPr lang="en-US" sz="1300" dirty="0"/>
              <a:t> L1 cache reference</a:t>
            </a:r>
          </a:p>
          <a:p>
            <a:pPr marL="0" indent="0" algn="r">
              <a:spcBef>
                <a:spcPts val="3500"/>
              </a:spcBef>
              <a:buNone/>
            </a:pPr>
            <a:r>
              <a:rPr lang="en-US" sz="1300" dirty="0"/>
              <a:t>7.0 ns </a:t>
            </a:r>
            <a:r>
              <a:rPr lang="mr-IN" sz="1300" dirty="0"/>
              <a:t>–</a:t>
            </a:r>
            <a:r>
              <a:rPr lang="en-US" sz="1300" dirty="0"/>
              <a:t> L2 cache reference</a:t>
            </a:r>
          </a:p>
          <a:p>
            <a:pPr marL="0" indent="0" algn="r">
              <a:spcBef>
                <a:spcPts val="2500"/>
              </a:spcBef>
              <a:buNone/>
            </a:pPr>
            <a:r>
              <a:rPr lang="en-US" sz="1300" dirty="0"/>
              <a:t>100.0 ns </a:t>
            </a:r>
            <a:r>
              <a:rPr lang="mr-IN" sz="1300" dirty="0"/>
              <a:t>–</a:t>
            </a:r>
            <a:r>
              <a:rPr lang="en-US" sz="1300" dirty="0"/>
              <a:t> main memory reference</a:t>
            </a:r>
          </a:p>
          <a:p>
            <a:pPr marL="0" indent="0" algn="r">
              <a:spcBef>
                <a:spcPts val="2500"/>
              </a:spcBef>
              <a:buNone/>
            </a:pPr>
            <a:r>
              <a:rPr lang="en-US" sz="1300" dirty="0"/>
              <a:t>1,000,000.0 ns </a:t>
            </a:r>
            <a:r>
              <a:rPr lang="mr-IN" sz="1300" dirty="0"/>
              <a:t>–</a:t>
            </a:r>
            <a:r>
              <a:rPr lang="en-US" sz="1300" dirty="0"/>
              <a:t> to read 1MB sequentially</a:t>
            </a:r>
          </a:p>
          <a:p>
            <a:pPr marL="0" indent="0" algn="r">
              <a:spcBef>
                <a:spcPts val="2700"/>
              </a:spcBef>
              <a:buNone/>
            </a:pPr>
            <a:r>
              <a:rPr lang="en-US" sz="1300" dirty="0"/>
              <a:t>20,000,000.0 ns to read 1MB sequentially</a:t>
            </a:r>
          </a:p>
        </p:txBody>
      </p:sp>
      <p:grpSp>
        <p:nvGrpSpPr>
          <p:cNvPr id="11" name="Group 10" descr="A pyramid where each level is increasingly smaller than the last. From bottom to top: Disk, SSD, RAM, On-Board Cache, On-Chip Cache, Registers" title="Storage Heirarchy">
            <a:extLst>
              <a:ext uri="{FF2B5EF4-FFF2-40B4-BE49-F238E27FC236}">
                <a16:creationId xmlns:a16="http://schemas.microsoft.com/office/drawing/2014/main" id="{EB4969AD-549C-9E4F-BAFB-79EE30D7CD11}"/>
              </a:ext>
            </a:extLst>
          </p:cNvPr>
          <p:cNvGrpSpPr/>
          <p:nvPr/>
        </p:nvGrpSpPr>
        <p:grpSpPr>
          <a:xfrm>
            <a:off x="109127" y="1410961"/>
            <a:ext cx="3170105" cy="2964189"/>
            <a:chOff x="1501708" y="1431245"/>
            <a:chExt cx="3170105" cy="29641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577527-B0DE-8944-9666-7635110C37E8}"/>
                </a:ext>
              </a:extLst>
            </p:cNvPr>
            <p:cNvSpPr/>
            <p:nvPr/>
          </p:nvSpPr>
          <p:spPr>
            <a:xfrm>
              <a:off x="2677438" y="1431245"/>
              <a:ext cx="818644" cy="446453"/>
            </a:xfrm>
            <a:prstGeom prst="rect">
              <a:avLst/>
            </a:prstGeom>
            <a:solidFill>
              <a:srgbClr val="15405B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050" kern="0" dirty="0">
                  <a:latin typeface="Helvetica Neue" charset="0"/>
                  <a:ea typeface="Helvetica Neue" charset="0"/>
                  <a:cs typeface="Helvetica Neue" charset="0"/>
                </a:rPr>
                <a:t>Registers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152F67-BC30-754B-958B-4472AA370D79}"/>
                </a:ext>
              </a:extLst>
            </p:cNvPr>
            <p:cNvSpPr/>
            <p:nvPr/>
          </p:nvSpPr>
          <p:spPr>
            <a:xfrm>
              <a:off x="2469056" y="1941876"/>
              <a:ext cx="1235408" cy="446453"/>
            </a:xfrm>
            <a:prstGeom prst="rect">
              <a:avLst/>
            </a:prstGeom>
            <a:solidFill>
              <a:srgbClr val="ABD2EB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050" kern="0" dirty="0">
                  <a:latin typeface="Helvetica Neue" charset="0"/>
                  <a:ea typeface="Helvetica Neue" charset="0"/>
                  <a:cs typeface="Helvetica Neue" charset="0"/>
                </a:rPr>
                <a:t>L1 Cache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8B6286-DA25-8B48-AC47-764BEDA3936F}"/>
                </a:ext>
              </a:extLst>
            </p:cNvPr>
            <p:cNvSpPr/>
            <p:nvPr/>
          </p:nvSpPr>
          <p:spPr>
            <a:xfrm>
              <a:off x="2305328" y="2443652"/>
              <a:ext cx="1562865" cy="446453"/>
            </a:xfrm>
            <a:prstGeom prst="rect">
              <a:avLst/>
            </a:prstGeom>
            <a:solidFill>
              <a:srgbClr val="1B618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050" kern="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L2 Cache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5D8726-84F5-494E-925C-1638401157CC}"/>
                </a:ext>
              </a:extLst>
            </p:cNvPr>
            <p:cNvSpPr/>
            <p:nvPr/>
          </p:nvSpPr>
          <p:spPr>
            <a:xfrm>
              <a:off x="2118078" y="2945428"/>
              <a:ext cx="1937364" cy="446453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500" kern="0" dirty="0">
                  <a:latin typeface="Helvetica Neue" charset="0"/>
                  <a:ea typeface="Helvetica Neue" charset="0"/>
                  <a:cs typeface="Helvetica Neue" charset="0"/>
                </a:rPr>
                <a:t>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08C008-A8B9-B146-831F-572AA3173EE0}"/>
                </a:ext>
              </a:extLst>
            </p:cNvPr>
            <p:cNvSpPr/>
            <p:nvPr/>
          </p:nvSpPr>
          <p:spPr>
            <a:xfrm>
              <a:off x="1867571" y="3447205"/>
              <a:ext cx="2438380" cy="446453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SSD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52EFE5-9CD1-CF43-804B-F21295E64406}"/>
                </a:ext>
              </a:extLst>
            </p:cNvPr>
            <p:cNvSpPr/>
            <p:nvPr/>
          </p:nvSpPr>
          <p:spPr>
            <a:xfrm>
              <a:off x="1501708" y="3948981"/>
              <a:ext cx="3170105" cy="446453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Disk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96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How Far Away is the Data?</a:t>
            </a:r>
          </a:p>
        </p:txBody>
      </p:sp>
      <p:sp>
        <p:nvSpPr>
          <p:cNvPr id="824" name="TextBox 823">
            <a:extLst>
              <a:ext uri="{FF2B5EF4-FFF2-40B4-BE49-F238E27FC236}">
                <a16:creationId xmlns:a16="http://schemas.microsoft.com/office/drawing/2014/main" id="{551A2315-1FB9-144A-9914-EB7963843432}"/>
              </a:ext>
            </a:extLst>
          </p:cNvPr>
          <p:cNvSpPr txBox="1"/>
          <p:nvPr/>
        </p:nvSpPr>
        <p:spPr>
          <a:xfrm>
            <a:off x="304800" y="4845472"/>
            <a:ext cx="2818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From Turing Award Winner </a:t>
            </a:r>
            <a:r>
              <a:rPr lang="en-US" sz="1200" dirty="0">
                <a:hlinkClick r:id="rId3"/>
              </a:rPr>
              <a:t>Jim Gray</a:t>
            </a:r>
            <a:endParaRPr lang="en-US" sz="1200" dirty="0"/>
          </a:p>
        </p:txBody>
      </p:sp>
      <p:pic>
        <p:nvPicPr>
          <p:cNvPr id="828" name="Picture 827" descr="Registers are like your head 1 minute retrieval. On chip cache is like this building 10 minute retrieval. Memory is like SF to Sacramento 1.5 hr retrieval. Disk is like Pluto 2 years retrieval. Optical Drive is Andromeda 2,000 year retrieval." title="Data infographic">
            <a:extLst>
              <a:ext uri="{FF2B5EF4-FFF2-40B4-BE49-F238E27FC236}">
                <a16:creationId xmlns:a16="http://schemas.microsoft.com/office/drawing/2014/main" id="{2342C804-B46F-C445-9F20-57173D97F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3018"/>
            <a:ext cx="51435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8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a Disk, Pt.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5197769" cy="3394472"/>
          </a:xfrm>
        </p:spPr>
        <p:txBody>
          <a:bodyPr/>
          <a:lstStyle/>
          <a:p>
            <a:r>
              <a:rPr lang="en-US" b="1" dirty="0"/>
              <a:t>Platters</a:t>
            </a:r>
            <a:r>
              <a:rPr lang="en-US" dirty="0"/>
              <a:t> spin (say 15000 rpm)</a:t>
            </a:r>
          </a:p>
          <a:p>
            <a:r>
              <a:rPr lang="en-US" b="1" dirty="0"/>
              <a:t>Arm assembly </a:t>
            </a:r>
            <a:r>
              <a:rPr lang="en-US" dirty="0"/>
              <a:t>moved in or out to position a </a:t>
            </a:r>
            <a:r>
              <a:rPr lang="en-US" b="1" dirty="0"/>
              <a:t>head</a:t>
            </a:r>
            <a:r>
              <a:rPr lang="en-US" dirty="0"/>
              <a:t> on a desired </a:t>
            </a:r>
            <a:r>
              <a:rPr lang="en-US" b="1" dirty="0"/>
              <a:t>track</a:t>
            </a:r>
          </a:p>
          <a:p>
            <a:pPr lvl="1"/>
            <a:r>
              <a:rPr lang="en-US" dirty="0"/>
              <a:t>Tracks under heads make a “cylinder”</a:t>
            </a:r>
          </a:p>
        </p:txBody>
      </p:sp>
      <p:grpSp>
        <p:nvGrpSpPr>
          <p:cNvPr id="8" name="Group 7" descr="Arm assembly moves the disk head which points to a point on the disk. The disk is made up of platters stacked on top of each other each of which is made of concentric tracks" title="Disk"/>
          <p:cNvGrpSpPr/>
          <p:nvPr/>
        </p:nvGrpSpPr>
        <p:grpSpPr>
          <a:xfrm>
            <a:off x="5654969" y="634604"/>
            <a:ext cx="3348959" cy="2674144"/>
            <a:chOff x="1124633" y="1160859"/>
            <a:chExt cx="4187159" cy="3451623"/>
          </a:xfrm>
        </p:grpSpPr>
        <p:grpSp>
          <p:nvGrpSpPr>
            <p:cNvPr id="116" name="Group 7"/>
            <p:cNvGrpSpPr>
              <a:grpSpLocks/>
            </p:cNvGrpSpPr>
            <p:nvPr/>
          </p:nvGrpSpPr>
          <p:grpSpPr bwMode="auto">
            <a:xfrm>
              <a:off x="2230720" y="1714500"/>
              <a:ext cx="2362200" cy="1351359"/>
              <a:chOff x="2998" y="1129"/>
              <a:chExt cx="1984" cy="1135"/>
            </a:xfrm>
          </p:grpSpPr>
          <p:sp>
            <p:nvSpPr>
              <p:cNvPr id="117" name="Freeform 5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>
                  <a:gd name="T0" fmla="*/ 0 w 1984"/>
                  <a:gd name="T1" fmla="*/ 386 h 765"/>
                  <a:gd name="T2" fmla="*/ 16 w 1984"/>
                  <a:gd name="T3" fmla="*/ 320 h 765"/>
                  <a:gd name="T4" fmla="*/ 57 w 1984"/>
                  <a:gd name="T5" fmla="*/ 255 h 765"/>
                  <a:gd name="T6" fmla="*/ 131 w 1984"/>
                  <a:gd name="T7" fmla="*/ 197 h 765"/>
                  <a:gd name="T8" fmla="*/ 230 w 1984"/>
                  <a:gd name="T9" fmla="*/ 140 h 765"/>
                  <a:gd name="T10" fmla="*/ 353 w 1984"/>
                  <a:gd name="T11" fmla="*/ 90 h 765"/>
                  <a:gd name="T12" fmla="*/ 493 w 1984"/>
                  <a:gd name="T13" fmla="*/ 58 h 765"/>
                  <a:gd name="T14" fmla="*/ 650 w 1984"/>
                  <a:gd name="T15" fmla="*/ 25 h 765"/>
                  <a:gd name="T16" fmla="*/ 814 w 1984"/>
                  <a:gd name="T17" fmla="*/ 8 h 765"/>
                  <a:gd name="T18" fmla="*/ 987 w 1984"/>
                  <a:gd name="T19" fmla="*/ 0 h 765"/>
                  <a:gd name="T20" fmla="*/ 1160 w 1984"/>
                  <a:gd name="T21" fmla="*/ 8 h 765"/>
                  <a:gd name="T22" fmla="*/ 1333 w 1984"/>
                  <a:gd name="T23" fmla="*/ 25 h 765"/>
                  <a:gd name="T24" fmla="*/ 1489 w 1984"/>
                  <a:gd name="T25" fmla="*/ 58 h 765"/>
                  <a:gd name="T26" fmla="*/ 1629 w 1984"/>
                  <a:gd name="T27" fmla="*/ 90 h 765"/>
                  <a:gd name="T28" fmla="*/ 1753 w 1984"/>
                  <a:gd name="T29" fmla="*/ 140 h 765"/>
                  <a:gd name="T30" fmla="*/ 1852 w 1984"/>
                  <a:gd name="T31" fmla="*/ 197 h 765"/>
                  <a:gd name="T32" fmla="*/ 1926 w 1984"/>
                  <a:gd name="T33" fmla="*/ 255 h 765"/>
                  <a:gd name="T34" fmla="*/ 1967 w 1984"/>
                  <a:gd name="T35" fmla="*/ 320 h 765"/>
                  <a:gd name="T36" fmla="*/ 1983 w 1984"/>
                  <a:gd name="T37" fmla="*/ 386 h 765"/>
                  <a:gd name="T38" fmla="*/ 1967 w 1984"/>
                  <a:gd name="T39" fmla="*/ 452 h 765"/>
                  <a:gd name="T40" fmla="*/ 1926 w 1984"/>
                  <a:gd name="T41" fmla="*/ 518 h 765"/>
                  <a:gd name="T42" fmla="*/ 1852 w 1984"/>
                  <a:gd name="T43" fmla="*/ 575 h 765"/>
                  <a:gd name="T44" fmla="*/ 1753 w 1984"/>
                  <a:gd name="T45" fmla="*/ 633 h 765"/>
                  <a:gd name="T46" fmla="*/ 1629 w 1984"/>
                  <a:gd name="T47" fmla="*/ 674 h 765"/>
                  <a:gd name="T48" fmla="*/ 1489 w 1984"/>
                  <a:gd name="T49" fmla="*/ 715 h 765"/>
                  <a:gd name="T50" fmla="*/ 1333 w 1984"/>
                  <a:gd name="T51" fmla="*/ 740 h 765"/>
                  <a:gd name="T52" fmla="*/ 1160 w 1984"/>
                  <a:gd name="T53" fmla="*/ 764 h 765"/>
                  <a:gd name="T54" fmla="*/ 987 w 1984"/>
                  <a:gd name="T55" fmla="*/ 764 h 765"/>
                  <a:gd name="T56" fmla="*/ 814 w 1984"/>
                  <a:gd name="T57" fmla="*/ 764 h 765"/>
                  <a:gd name="T58" fmla="*/ 650 w 1984"/>
                  <a:gd name="T59" fmla="*/ 740 h 765"/>
                  <a:gd name="T60" fmla="*/ 493 w 1984"/>
                  <a:gd name="T61" fmla="*/ 715 h 765"/>
                  <a:gd name="T62" fmla="*/ 353 w 1984"/>
                  <a:gd name="T63" fmla="*/ 674 h 765"/>
                  <a:gd name="T64" fmla="*/ 230 w 1984"/>
                  <a:gd name="T65" fmla="*/ 633 h 765"/>
                  <a:gd name="T66" fmla="*/ 131 w 1984"/>
                  <a:gd name="T67" fmla="*/ 575 h 765"/>
                  <a:gd name="T68" fmla="*/ 57 w 1984"/>
                  <a:gd name="T69" fmla="*/ 518 h 765"/>
                  <a:gd name="T70" fmla="*/ 16 w 1984"/>
                  <a:gd name="T71" fmla="*/ 452 h 765"/>
                  <a:gd name="T72" fmla="*/ 0 w 1984"/>
                  <a:gd name="T73" fmla="*/ 386 h 76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84"/>
                  <a:gd name="T112" fmla="*/ 0 h 765"/>
                  <a:gd name="T113" fmla="*/ 1984 w 1984"/>
                  <a:gd name="T114" fmla="*/ 765 h 76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18" name="Freeform 6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>
                  <a:gd name="T0" fmla="*/ 0 w 1984"/>
                  <a:gd name="T1" fmla="*/ 386 h 765"/>
                  <a:gd name="T2" fmla="*/ 16 w 1984"/>
                  <a:gd name="T3" fmla="*/ 321 h 765"/>
                  <a:gd name="T4" fmla="*/ 57 w 1984"/>
                  <a:gd name="T5" fmla="*/ 255 h 765"/>
                  <a:gd name="T6" fmla="*/ 131 w 1984"/>
                  <a:gd name="T7" fmla="*/ 197 h 765"/>
                  <a:gd name="T8" fmla="*/ 230 w 1984"/>
                  <a:gd name="T9" fmla="*/ 140 h 765"/>
                  <a:gd name="T10" fmla="*/ 353 w 1984"/>
                  <a:gd name="T11" fmla="*/ 91 h 765"/>
                  <a:gd name="T12" fmla="*/ 493 w 1984"/>
                  <a:gd name="T13" fmla="*/ 58 h 765"/>
                  <a:gd name="T14" fmla="*/ 650 w 1984"/>
                  <a:gd name="T15" fmla="*/ 25 h 765"/>
                  <a:gd name="T16" fmla="*/ 814 w 1984"/>
                  <a:gd name="T17" fmla="*/ 8 h 765"/>
                  <a:gd name="T18" fmla="*/ 987 w 1984"/>
                  <a:gd name="T19" fmla="*/ 0 h 765"/>
                  <a:gd name="T20" fmla="*/ 1160 w 1984"/>
                  <a:gd name="T21" fmla="*/ 8 h 765"/>
                  <a:gd name="T22" fmla="*/ 1333 w 1984"/>
                  <a:gd name="T23" fmla="*/ 25 h 765"/>
                  <a:gd name="T24" fmla="*/ 1489 w 1984"/>
                  <a:gd name="T25" fmla="*/ 58 h 765"/>
                  <a:gd name="T26" fmla="*/ 1629 w 1984"/>
                  <a:gd name="T27" fmla="*/ 91 h 765"/>
                  <a:gd name="T28" fmla="*/ 1753 w 1984"/>
                  <a:gd name="T29" fmla="*/ 140 h 765"/>
                  <a:gd name="T30" fmla="*/ 1852 w 1984"/>
                  <a:gd name="T31" fmla="*/ 197 h 765"/>
                  <a:gd name="T32" fmla="*/ 1926 w 1984"/>
                  <a:gd name="T33" fmla="*/ 255 h 765"/>
                  <a:gd name="T34" fmla="*/ 1967 w 1984"/>
                  <a:gd name="T35" fmla="*/ 321 h 765"/>
                  <a:gd name="T36" fmla="*/ 1983 w 1984"/>
                  <a:gd name="T37" fmla="*/ 386 h 765"/>
                  <a:gd name="T38" fmla="*/ 1967 w 1984"/>
                  <a:gd name="T39" fmla="*/ 452 h 765"/>
                  <a:gd name="T40" fmla="*/ 1926 w 1984"/>
                  <a:gd name="T41" fmla="*/ 518 h 765"/>
                  <a:gd name="T42" fmla="*/ 1852 w 1984"/>
                  <a:gd name="T43" fmla="*/ 575 h 765"/>
                  <a:gd name="T44" fmla="*/ 1753 w 1984"/>
                  <a:gd name="T45" fmla="*/ 633 h 765"/>
                  <a:gd name="T46" fmla="*/ 1629 w 1984"/>
                  <a:gd name="T47" fmla="*/ 674 h 765"/>
                  <a:gd name="T48" fmla="*/ 1489 w 1984"/>
                  <a:gd name="T49" fmla="*/ 715 h 765"/>
                  <a:gd name="T50" fmla="*/ 1333 w 1984"/>
                  <a:gd name="T51" fmla="*/ 740 h 765"/>
                  <a:gd name="T52" fmla="*/ 1160 w 1984"/>
                  <a:gd name="T53" fmla="*/ 764 h 765"/>
                  <a:gd name="T54" fmla="*/ 987 w 1984"/>
                  <a:gd name="T55" fmla="*/ 764 h 765"/>
                  <a:gd name="T56" fmla="*/ 814 w 1984"/>
                  <a:gd name="T57" fmla="*/ 764 h 765"/>
                  <a:gd name="T58" fmla="*/ 650 w 1984"/>
                  <a:gd name="T59" fmla="*/ 740 h 765"/>
                  <a:gd name="T60" fmla="*/ 493 w 1984"/>
                  <a:gd name="T61" fmla="*/ 715 h 765"/>
                  <a:gd name="T62" fmla="*/ 353 w 1984"/>
                  <a:gd name="T63" fmla="*/ 674 h 765"/>
                  <a:gd name="T64" fmla="*/ 230 w 1984"/>
                  <a:gd name="T65" fmla="*/ 633 h 765"/>
                  <a:gd name="T66" fmla="*/ 131 w 1984"/>
                  <a:gd name="T67" fmla="*/ 575 h 765"/>
                  <a:gd name="T68" fmla="*/ 57 w 1984"/>
                  <a:gd name="T69" fmla="*/ 518 h 765"/>
                  <a:gd name="T70" fmla="*/ 16 w 1984"/>
                  <a:gd name="T71" fmla="*/ 452 h 765"/>
                  <a:gd name="T72" fmla="*/ 0 w 1984"/>
                  <a:gd name="T73" fmla="*/ 386 h 76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84"/>
                  <a:gd name="T112" fmla="*/ 0 h 765"/>
                  <a:gd name="T113" fmla="*/ 1984 w 1984"/>
                  <a:gd name="T114" fmla="*/ 765 h 76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</p:grpSp>
        <p:grpSp>
          <p:nvGrpSpPr>
            <p:cNvPr id="119" name="Group 27"/>
            <p:cNvGrpSpPr>
              <a:grpSpLocks/>
            </p:cNvGrpSpPr>
            <p:nvPr/>
          </p:nvGrpSpPr>
          <p:grpSpPr bwMode="auto">
            <a:xfrm>
              <a:off x="2210480" y="1166813"/>
              <a:ext cx="2382440" cy="3445669"/>
              <a:chOff x="2981" y="669"/>
              <a:chExt cx="2001" cy="2894"/>
            </a:xfrm>
          </p:grpSpPr>
          <p:grpSp>
            <p:nvGrpSpPr>
              <p:cNvPr id="120" name="Group 17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130" name="Group 11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136" name="Freeform 8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>
                      <a:gd name="T0" fmla="*/ 0 w 1984"/>
                      <a:gd name="T1" fmla="*/ 378 h 765"/>
                      <a:gd name="T2" fmla="*/ 16 w 1984"/>
                      <a:gd name="T3" fmla="*/ 312 h 765"/>
                      <a:gd name="T4" fmla="*/ 57 w 1984"/>
                      <a:gd name="T5" fmla="*/ 247 h 765"/>
                      <a:gd name="T6" fmla="*/ 131 w 1984"/>
                      <a:gd name="T7" fmla="*/ 189 h 765"/>
                      <a:gd name="T8" fmla="*/ 230 w 1984"/>
                      <a:gd name="T9" fmla="*/ 132 h 765"/>
                      <a:gd name="T10" fmla="*/ 353 w 1984"/>
                      <a:gd name="T11" fmla="*/ 91 h 765"/>
                      <a:gd name="T12" fmla="*/ 493 w 1984"/>
                      <a:gd name="T13" fmla="*/ 49 h 765"/>
                      <a:gd name="T14" fmla="*/ 650 w 1984"/>
                      <a:gd name="T15" fmla="*/ 25 h 765"/>
                      <a:gd name="T16" fmla="*/ 814 w 1984"/>
                      <a:gd name="T17" fmla="*/ 0 h 765"/>
                      <a:gd name="T18" fmla="*/ 987 w 1984"/>
                      <a:gd name="T19" fmla="*/ 0 h 765"/>
                      <a:gd name="T20" fmla="*/ 1160 w 1984"/>
                      <a:gd name="T21" fmla="*/ 0 h 765"/>
                      <a:gd name="T22" fmla="*/ 1333 w 1984"/>
                      <a:gd name="T23" fmla="*/ 25 h 765"/>
                      <a:gd name="T24" fmla="*/ 1489 w 1984"/>
                      <a:gd name="T25" fmla="*/ 49 h 765"/>
                      <a:gd name="T26" fmla="*/ 1629 w 1984"/>
                      <a:gd name="T27" fmla="*/ 91 h 765"/>
                      <a:gd name="T28" fmla="*/ 1753 w 1984"/>
                      <a:gd name="T29" fmla="*/ 132 h 765"/>
                      <a:gd name="T30" fmla="*/ 1852 w 1984"/>
                      <a:gd name="T31" fmla="*/ 189 h 765"/>
                      <a:gd name="T32" fmla="*/ 1926 w 1984"/>
                      <a:gd name="T33" fmla="*/ 247 h 765"/>
                      <a:gd name="T34" fmla="*/ 1967 w 1984"/>
                      <a:gd name="T35" fmla="*/ 312 h 765"/>
                      <a:gd name="T36" fmla="*/ 1983 w 1984"/>
                      <a:gd name="T37" fmla="*/ 378 h 765"/>
                      <a:gd name="T38" fmla="*/ 1967 w 1984"/>
                      <a:gd name="T39" fmla="*/ 444 h 765"/>
                      <a:gd name="T40" fmla="*/ 1926 w 1984"/>
                      <a:gd name="T41" fmla="*/ 510 h 765"/>
                      <a:gd name="T42" fmla="*/ 1852 w 1984"/>
                      <a:gd name="T43" fmla="*/ 567 h 765"/>
                      <a:gd name="T44" fmla="*/ 1753 w 1984"/>
                      <a:gd name="T45" fmla="*/ 625 h 765"/>
                      <a:gd name="T46" fmla="*/ 1629 w 1984"/>
                      <a:gd name="T47" fmla="*/ 674 h 765"/>
                      <a:gd name="T48" fmla="*/ 1489 w 1984"/>
                      <a:gd name="T49" fmla="*/ 707 h 765"/>
                      <a:gd name="T50" fmla="*/ 1333 w 1984"/>
                      <a:gd name="T51" fmla="*/ 740 h 765"/>
                      <a:gd name="T52" fmla="*/ 1160 w 1984"/>
                      <a:gd name="T53" fmla="*/ 756 h 765"/>
                      <a:gd name="T54" fmla="*/ 987 w 1984"/>
                      <a:gd name="T55" fmla="*/ 764 h 765"/>
                      <a:gd name="T56" fmla="*/ 814 w 1984"/>
                      <a:gd name="T57" fmla="*/ 756 h 765"/>
                      <a:gd name="T58" fmla="*/ 650 w 1984"/>
                      <a:gd name="T59" fmla="*/ 740 h 765"/>
                      <a:gd name="T60" fmla="*/ 493 w 1984"/>
                      <a:gd name="T61" fmla="*/ 707 h 765"/>
                      <a:gd name="T62" fmla="*/ 353 w 1984"/>
                      <a:gd name="T63" fmla="*/ 674 h 765"/>
                      <a:gd name="T64" fmla="*/ 230 w 1984"/>
                      <a:gd name="T65" fmla="*/ 625 h 765"/>
                      <a:gd name="T66" fmla="*/ 131 w 1984"/>
                      <a:gd name="T67" fmla="*/ 567 h 765"/>
                      <a:gd name="T68" fmla="*/ 57 w 1984"/>
                      <a:gd name="T69" fmla="*/ 510 h 765"/>
                      <a:gd name="T70" fmla="*/ 16 w 1984"/>
                      <a:gd name="T71" fmla="*/ 444 h 765"/>
                      <a:gd name="T72" fmla="*/ 0 w 1984"/>
                      <a:gd name="T73" fmla="*/ 378 h 765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984"/>
                      <a:gd name="T112" fmla="*/ 0 h 765"/>
                      <a:gd name="T113" fmla="*/ 1984 w 1984"/>
                      <a:gd name="T114" fmla="*/ 765 h 765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37" name="Freeform 9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>
                      <a:gd name="T0" fmla="*/ 0 w 1853"/>
                      <a:gd name="T1" fmla="*/ 328 h 650"/>
                      <a:gd name="T2" fmla="*/ 17 w 1853"/>
                      <a:gd name="T3" fmla="*/ 263 h 650"/>
                      <a:gd name="T4" fmla="*/ 66 w 1853"/>
                      <a:gd name="T5" fmla="*/ 205 h 650"/>
                      <a:gd name="T6" fmla="*/ 140 w 1853"/>
                      <a:gd name="T7" fmla="*/ 156 h 650"/>
                      <a:gd name="T8" fmla="*/ 247 w 1853"/>
                      <a:gd name="T9" fmla="*/ 106 h 650"/>
                      <a:gd name="T10" fmla="*/ 371 w 1853"/>
                      <a:gd name="T11" fmla="*/ 65 h 650"/>
                      <a:gd name="T12" fmla="*/ 519 w 1853"/>
                      <a:gd name="T13" fmla="*/ 33 h 650"/>
                      <a:gd name="T14" fmla="*/ 675 w 1853"/>
                      <a:gd name="T15" fmla="*/ 16 h 650"/>
                      <a:gd name="T16" fmla="*/ 840 w 1853"/>
                      <a:gd name="T17" fmla="*/ 0 h 650"/>
                      <a:gd name="T18" fmla="*/ 1013 w 1853"/>
                      <a:gd name="T19" fmla="*/ 0 h 650"/>
                      <a:gd name="T20" fmla="*/ 1177 w 1853"/>
                      <a:gd name="T21" fmla="*/ 16 h 650"/>
                      <a:gd name="T22" fmla="*/ 1342 w 1853"/>
                      <a:gd name="T23" fmla="*/ 33 h 650"/>
                      <a:gd name="T24" fmla="*/ 1482 w 1853"/>
                      <a:gd name="T25" fmla="*/ 65 h 650"/>
                      <a:gd name="T26" fmla="*/ 1613 w 1853"/>
                      <a:gd name="T27" fmla="*/ 106 h 650"/>
                      <a:gd name="T28" fmla="*/ 1712 w 1853"/>
                      <a:gd name="T29" fmla="*/ 156 h 650"/>
                      <a:gd name="T30" fmla="*/ 1795 w 1853"/>
                      <a:gd name="T31" fmla="*/ 205 h 650"/>
                      <a:gd name="T32" fmla="*/ 1836 w 1853"/>
                      <a:gd name="T33" fmla="*/ 263 h 650"/>
                      <a:gd name="T34" fmla="*/ 1852 w 1853"/>
                      <a:gd name="T35" fmla="*/ 328 h 650"/>
                      <a:gd name="T36" fmla="*/ 1836 w 1853"/>
                      <a:gd name="T37" fmla="*/ 386 h 650"/>
                      <a:gd name="T38" fmla="*/ 1795 w 1853"/>
                      <a:gd name="T39" fmla="*/ 443 h 650"/>
                      <a:gd name="T40" fmla="*/ 1712 w 1853"/>
                      <a:gd name="T41" fmla="*/ 493 h 650"/>
                      <a:gd name="T42" fmla="*/ 1613 w 1853"/>
                      <a:gd name="T43" fmla="*/ 542 h 650"/>
                      <a:gd name="T44" fmla="*/ 1482 w 1853"/>
                      <a:gd name="T45" fmla="*/ 583 h 650"/>
                      <a:gd name="T46" fmla="*/ 1342 w 1853"/>
                      <a:gd name="T47" fmla="*/ 616 h 650"/>
                      <a:gd name="T48" fmla="*/ 1177 w 1853"/>
                      <a:gd name="T49" fmla="*/ 641 h 650"/>
                      <a:gd name="T50" fmla="*/ 1013 w 1853"/>
                      <a:gd name="T51" fmla="*/ 649 h 650"/>
                      <a:gd name="T52" fmla="*/ 840 w 1853"/>
                      <a:gd name="T53" fmla="*/ 649 h 650"/>
                      <a:gd name="T54" fmla="*/ 675 w 1853"/>
                      <a:gd name="T55" fmla="*/ 641 h 650"/>
                      <a:gd name="T56" fmla="*/ 519 w 1853"/>
                      <a:gd name="T57" fmla="*/ 616 h 650"/>
                      <a:gd name="T58" fmla="*/ 371 w 1853"/>
                      <a:gd name="T59" fmla="*/ 583 h 650"/>
                      <a:gd name="T60" fmla="*/ 247 w 1853"/>
                      <a:gd name="T61" fmla="*/ 542 h 650"/>
                      <a:gd name="T62" fmla="*/ 140 w 1853"/>
                      <a:gd name="T63" fmla="*/ 493 h 650"/>
                      <a:gd name="T64" fmla="*/ 66 w 1853"/>
                      <a:gd name="T65" fmla="*/ 443 h 650"/>
                      <a:gd name="T66" fmla="*/ 17 w 1853"/>
                      <a:gd name="T67" fmla="*/ 386 h 650"/>
                      <a:gd name="T68" fmla="*/ 0 w 1853"/>
                      <a:gd name="T69" fmla="*/ 328 h 65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853"/>
                      <a:gd name="T106" fmla="*/ 0 h 650"/>
                      <a:gd name="T107" fmla="*/ 1853 w 1853"/>
                      <a:gd name="T108" fmla="*/ 650 h 65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38" name="Freeform 10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>
                      <a:gd name="T0" fmla="*/ 0 w 1672"/>
                      <a:gd name="T1" fmla="*/ 247 h 494"/>
                      <a:gd name="T2" fmla="*/ 16 w 1672"/>
                      <a:gd name="T3" fmla="*/ 198 h 494"/>
                      <a:gd name="T4" fmla="*/ 66 w 1672"/>
                      <a:gd name="T5" fmla="*/ 148 h 494"/>
                      <a:gd name="T6" fmla="*/ 148 w 1672"/>
                      <a:gd name="T7" fmla="*/ 107 h 494"/>
                      <a:gd name="T8" fmla="*/ 247 w 1672"/>
                      <a:gd name="T9" fmla="*/ 74 h 494"/>
                      <a:gd name="T10" fmla="*/ 370 w 1672"/>
                      <a:gd name="T11" fmla="*/ 41 h 494"/>
                      <a:gd name="T12" fmla="*/ 518 w 1672"/>
                      <a:gd name="T13" fmla="*/ 17 h 494"/>
                      <a:gd name="T14" fmla="*/ 675 w 1672"/>
                      <a:gd name="T15" fmla="*/ 0 h 494"/>
                      <a:gd name="T16" fmla="*/ 839 w 1672"/>
                      <a:gd name="T17" fmla="*/ 0 h 494"/>
                      <a:gd name="T18" fmla="*/ 996 w 1672"/>
                      <a:gd name="T19" fmla="*/ 0 h 494"/>
                      <a:gd name="T20" fmla="*/ 1152 w 1672"/>
                      <a:gd name="T21" fmla="*/ 17 h 494"/>
                      <a:gd name="T22" fmla="*/ 1300 w 1672"/>
                      <a:gd name="T23" fmla="*/ 41 h 494"/>
                      <a:gd name="T24" fmla="*/ 1424 w 1672"/>
                      <a:gd name="T25" fmla="*/ 74 h 494"/>
                      <a:gd name="T26" fmla="*/ 1531 w 1672"/>
                      <a:gd name="T27" fmla="*/ 107 h 494"/>
                      <a:gd name="T28" fmla="*/ 1605 w 1672"/>
                      <a:gd name="T29" fmla="*/ 148 h 494"/>
                      <a:gd name="T30" fmla="*/ 1654 w 1672"/>
                      <a:gd name="T31" fmla="*/ 198 h 494"/>
                      <a:gd name="T32" fmla="*/ 1671 w 1672"/>
                      <a:gd name="T33" fmla="*/ 247 h 494"/>
                      <a:gd name="T34" fmla="*/ 1654 w 1672"/>
                      <a:gd name="T35" fmla="*/ 296 h 494"/>
                      <a:gd name="T36" fmla="*/ 1605 w 1672"/>
                      <a:gd name="T37" fmla="*/ 337 h 494"/>
                      <a:gd name="T38" fmla="*/ 1531 w 1672"/>
                      <a:gd name="T39" fmla="*/ 378 h 494"/>
                      <a:gd name="T40" fmla="*/ 1424 w 1672"/>
                      <a:gd name="T41" fmla="*/ 419 h 494"/>
                      <a:gd name="T42" fmla="*/ 1300 w 1672"/>
                      <a:gd name="T43" fmla="*/ 452 h 494"/>
                      <a:gd name="T44" fmla="*/ 1152 w 1672"/>
                      <a:gd name="T45" fmla="*/ 477 h 494"/>
                      <a:gd name="T46" fmla="*/ 996 w 1672"/>
                      <a:gd name="T47" fmla="*/ 485 h 494"/>
                      <a:gd name="T48" fmla="*/ 839 w 1672"/>
                      <a:gd name="T49" fmla="*/ 493 h 494"/>
                      <a:gd name="T50" fmla="*/ 675 w 1672"/>
                      <a:gd name="T51" fmla="*/ 485 h 494"/>
                      <a:gd name="T52" fmla="*/ 518 w 1672"/>
                      <a:gd name="T53" fmla="*/ 477 h 494"/>
                      <a:gd name="T54" fmla="*/ 370 w 1672"/>
                      <a:gd name="T55" fmla="*/ 452 h 494"/>
                      <a:gd name="T56" fmla="*/ 247 w 1672"/>
                      <a:gd name="T57" fmla="*/ 419 h 494"/>
                      <a:gd name="T58" fmla="*/ 148 w 1672"/>
                      <a:gd name="T59" fmla="*/ 378 h 494"/>
                      <a:gd name="T60" fmla="*/ 66 w 1672"/>
                      <a:gd name="T61" fmla="*/ 337 h 494"/>
                      <a:gd name="T62" fmla="*/ 16 w 1672"/>
                      <a:gd name="T63" fmla="*/ 296 h 494"/>
                      <a:gd name="T64" fmla="*/ 0 w 1672"/>
                      <a:gd name="T65" fmla="*/ 247 h 4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672"/>
                      <a:gd name="T100" fmla="*/ 0 h 494"/>
                      <a:gd name="T101" fmla="*/ 1672 w 1672"/>
                      <a:gd name="T102" fmla="*/ 494 h 4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131" name="Group 15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133" name="Freeform 12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>
                      <a:gd name="T0" fmla="*/ 0 w 1984"/>
                      <a:gd name="T1" fmla="*/ 378 h 766"/>
                      <a:gd name="T2" fmla="*/ 16 w 1984"/>
                      <a:gd name="T3" fmla="*/ 313 h 766"/>
                      <a:gd name="T4" fmla="*/ 57 w 1984"/>
                      <a:gd name="T5" fmla="*/ 247 h 766"/>
                      <a:gd name="T6" fmla="*/ 131 w 1984"/>
                      <a:gd name="T7" fmla="*/ 189 h 766"/>
                      <a:gd name="T8" fmla="*/ 230 w 1984"/>
                      <a:gd name="T9" fmla="*/ 132 h 766"/>
                      <a:gd name="T10" fmla="*/ 353 w 1984"/>
                      <a:gd name="T11" fmla="*/ 91 h 766"/>
                      <a:gd name="T12" fmla="*/ 493 w 1984"/>
                      <a:gd name="T13" fmla="*/ 50 h 766"/>
                      <a:gd name="T14" fmla="*/ 650 w 1984"/>
                      <a:gd name="T15" fmla="*/ 25 h 766"/>
                      <a:gd name="T16" fmla="*/ 814 w 1984"/>
                      <a:gd name="T17" fmla="*/ 0 h 766"/>
                      <a:gd name="T18" fmla="*/ 987 w 1984"/>
                      <a:gd name="T19" fmla="*/ 0 h 766"/>
                      <a:gd name="T20" fmla="*/ 1160 w 1984"/>
                      <a:gd name="T21" fmla="*/ 0 h 766"/>
                      <a:gd name="T22" fmla="*/ 1333 w 1984"/>
                      <a:gd name="T23" fmla="*/ 25 h 766"/>
                      <a:gd name="T24" fmla="*/ 1489 w 1984"/>
                      <a:gd name="T25" fmla="*/ 50 h 766"/>
                      <a:gd name="T26" fmla="*/ 1629 w 1984"/>
                      <a:gd name="T27" fmla="*/ 91 h 766"/>
                      <a:gd name="T28" fmla="*/ 1753 w 1984"/>
                      <a:gd name="T29" fmla="*/ 132 h 766"/>
                      <a:gd name="T30" fmla="*/ 1852 w 1984"/>
                      <a:gd name="T31" fmla="*/ 189 h 766"/>
                      <a:gd name="T32" fmla="*/ 1926 w 1984"/>
                      <a:gd name="T33" fmla="*/ 247 h 766"/>
                      <a:gd name="T34" fmla="*/ 1967 w 1984"/>
                      <a:gd name="T35" fmla="*/ 313 h 766"/>
                      <a:gd name="T36" fmla="*/ 1983 w 1984"/>
                      <a:gd name="T37" fmla="*/ 378 h 766"/>
                      <a:gd name="T38" fmla="*/ 1967 w 1984"/>
                      <a:gd name="T39" fmla="*/ 444 h 766"/>
                      <a:gd name="T40" fmla="*/ 1926 w 1984"/>
                      <a:gd name="T41" fmla="*/ 510 h 766"/>
                      <a:gd name="T42" fmla="*/ 1852 w 1984"/>
                      <a:gd name="T43" fmla="*/ 567 h 766"/>
                      <a:gd name="T44" fmla="*/ 1753 w 1984"/>
                      <a:gd name="T45" fmla="*/ 625 h 766"/>
                      <a:gd name="T46" fmla="*/ 1629 w 1984"/>
                      <a:gd name="T47" fmla="*/ 674 h 766"/>
                      <a:gd name="T48" fmla="*/ 1489 w 1984"/>
                      <a:gd name="T49" fmla="*/ 707 h 766"/>
                      <a:gd name="T50" fmla="*/ 1333 w 1984"/>
                      <a:gd name="T51" fmla="*/ 740 h 766"/>
                      <a:gd name="T52" fmla="*/ 1160 w 1984"/>
                      <a:gd name="T53" fmla="*/ 756 h 766"/>
                      <a:gd name="T54" fmla="*/ 987 w 1984"/>
                      <a:gd name="T55" fmla="*/ 765 h 766"/>
                      <a:gd name="T56" fmla="*/ 814 w 1984"/>
                      <a:gd name="T57" fmla="*/ 756 h 766"/>
                      <a:gd name="T58" fmla="*/ 650 w 1984"/>
                      <a:gd name="T59" fmla="*/ 740 h 766"/>
                      <a:gd name="T60" fmla="*/ 493 w 1984"/>
                      <a:gd name="T61" fmla="*/ 707 h 766"/>
                      <a:gd name="T62" fmla="*/ 353 w 1984"/>
                      <a:gd name="T63" fmla="*/ 674 h 766"/>
                      <a:gd name="T64" fmla="*/ 230 w 1984"/>
                      <a:gd name="T65" fmla="*/ 625 h 766"/>
                      <a:gd name="T66" fmla="*/ 131 w 1984"/>
                      <a:gd name="T67" fmla="*/ 567 h 766"/>
                      <a:gd name="T68" fmla="*/ 57 w 1984"/>
                      <a:gd name="T69" fmla="*/ 510 h 766"/>
                      <a:gd name="T70" fmla="*/ 16 w 1984"/>
                      <a:gd name="T71" fmla="*/ 444 h 766"/>
                      <a:gd name="T72" fmla="*/ 0 w 1984"/>
                      <a:gd name="T73" fmla="*/ 378 h 76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984"/>
                      <a:gd name="T112" fmla="*/ 0 h 766"/>
                      <a:gd name="T113" fmla="*/ 1984 w 1984"/>
                      <a:gd name="T114" fmla="*/ 766 h 76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34" name="Freeform 13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>
                      <a:gd name="T0" fmla="*/ 0 w 1853"/>
                      <a:gd name="T1" fmla="*/ 329 h 650"/>
                      <a:gd name="T2" fmla="*/ 17 w 1853"/>
                      <a:gd name="T3" fmla="*/ 263 h 650"/>
                      <a:gd name="T4" fmla="*/ 66 w 1853"/>
                      <a:gd name="T5" fmla="*/ 205 h 650"/>
                      <a:gd name="T6" fmla="*/ 140 w 1853"/>
                      <a:gd name="T7" fmla="*/ 156 h 650"/>
                      <a:gd name="T8" fmla="*/ 247 w 1853"/>
                      <a:gd name="T9" fmla="*/ 107 h 650"/>
                      <a:gd name="T10" fmla="*/ 371 w 1853"/>
                      <a:gd name="T11" fmla="*/ 66 h 650"/>
                      <a:gd name="T12" fmla="*/ 519 w 1853"/>
                      <a:gd name="T13" fmla="*/ 33 h 650"/>
                      <a:gd name="T14" fmla="*/ 675 w 1853"/>
                      <a:gd name="T15" fmla="*/ 16 h 650"/>
                      <a:gd name="T16" fmla="*/ 840 w 1853"/>
                      <a:gd name="T17" fmla="*/ 0 h 650"/>
                      <a:gd name="T18" fmla="*/ 1013 w 1853"/>
                      <a:gd name="T19" fmla="*/ 0 h 650"/>
                      <a:gd name="T20" fmla="*/ 1177 w 1853"/>
                      <a:gd name="T21" fmla="*/ 16 h 650"/>
                      <a:gd name="T22" fmla="*/ 1342 w 1853"/>
                      <a:gd name="T23" fmla="*/ 33 h 650"/>
                      <a:gd name="T24" fmla="*/ 1482 w 1853"/>
                      <a:gd name="T25" fmla="*/ 66 h 650"/>
                      <a:gd name="T26" fmla="*/ 1613 w 1853"/>
                      <a:gd name="T27" fmla="*/ 107 h 650"/>
                      <a:gd name="T28" fmla="*/ 1712 w 1853"/>
                      <a:gd name="T29" fmla="*/ 156 h 650"/>
                      <a:gd name="T30" fmla="*/ 1795 w 1853"/>
                      <a:gd name="T31" fmla="*/ 205 h 650"/>
                      <a:gd name="T32" fmla="*/ 1836 w 1853"/>
                      <a:gd name="T33" fmla="*/ 263 h 650"/>
                      <a:gd name="T34" fmla="*/ 1852 w 1853"/>
                      <a:gd name="T35" fmla="*/ 329 h 650"/>
                      <a:gd name="T36" fmla="*/ 1836 w 1853"/>
                      <a:gd name="T37" fmla="*/ 386 h 650"/>
                      <a:gd name="T38" fmla="*/ 1795 w 1853"/>
                      <a:gd name="T39" fmla="*/ 444 h 650"/>
                      <a:gd name="T40" fmla="*/ 1712 w 1853"/>
                      <a:gd name="T41" fmla="*/ 493 h 650"/>
                      <a:gd name="T42" fmla="*/ 1613 w 1853"/>
                      <a:gd name="T43" fmla="*/ 542 h 650"/>
                      <a:gd name="T44" fmla="*/ 1482 w 1853"/>
                      <a:gd name="T45" fmla="*/ 583 h 650"/>
                      <a:gd name="T46" fmla="*/ 1342 w 1853"/>
                      <a:gd name="T47" fmla="*/ 616 h 650"/>
                      <a:gd name="T48" fmla="*/ 1177 w 1853"/>
                      <a:gd name="T49" fmla="*/ 641 h 650"/>
                      <a:gd name="T50" fmla="*/ 1013 w 1853"/>
                      <a:gd name="T51" fmla="*/ 649 h 650"/>
                      <a:gd name="T52" fmla="*/ 840 w 1853"/>
                      <a:gd name="T53" fmla="*/ 649 h 650"/>
                      <a:gd name="T54" fmla="*/ 675 w 1853"/>
                      <a:gd name="T55" fmla="*/ 641 h 650"/>
                      <a:gd name="T56" fmla="*/ 519 w 1853"/>
                      <a:gd name="T57" fmla="*/ 616 h 650"/>
                      <a:gd name="T58" fmla="*/ 371 w 1853"/>
                      <a:gd name="T59" fmla="*/ 583 h 650"/>
                      <a:gd name="T60" fmla="*/ 247 w 1853"/>
                      <a:gd name="T61" fmla="*/ 542 h 650"/>
                      <a:gd name="T62" fmla="*/ 140 w 1853"/>
                      <a:gd name="T63" fmla="*/ 493 h 650"/>
                      <a:gd name="T64" fmla="*/ 66 w 1853"/>
                      <a:gd name="T65" fmla="*/ 444 h 650"/>
                      <a:gd name="T66" fmla="*/ 17 w 1853"/>
                      <a:gd name="T67" fmla="*/ 386 h 650"/>
                      <a:gd name="T68" fmla="*/ 0 w 1853"/>
                      <a:gd name="T69" fmla="*/ 329 h 65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853"/>
                      <a:gd name="T106" fmla="*/ 0 h 650"/>
                      <a:gd name="T107" fmla="*/ 1853 w 1853"/>
                      <a:gd name="T108" fmla="*/ 650 h 65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35" name="Freeform 14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>
                      <a:gd name="T0" fmla="*/ 0 w 1672"/>
                      <a:gd name="T1" fmla="*/ 246 h 494"/>
                      <a:gd name="T2" fmla="*/ 16 w 1672"/>
                      <a:gd name="T3" fmla="*/ 197 h 494"/>
                      <a:gd name="T4" fmla="*/ 66 w 1672"/>
                      <a:gd name="T5" fmla="*/ 147 h 494"/>
                      <a:gd name="T6" fmla="*/ 148 w 1672"/>
                      <a:gd name="T7" fmla="*/ 106 h 494"/>
                      <a:gd name="T8" fmla="*/ 247 w 1672"/>
                      <a:gd name="T9" fmla="*/ 74 h 494"/>
                      <a:gd name="T10" fmla="*/ 370 w 1672"/>
                      <a:gd name="T11" fmla="*/ 41 h 494"/>
                      <a:gd name="T12" fmla="*/ 518 w 1672"/>
                      <a:gd name="T13" fmla="*/ 16 h 494"/>
                      <a:gd name="T14" fmla="*/ 675 w 1672"/>
                      <a:gd name="T15" fmla="*/ 0 h 494"/>
                      <a:gd name="T16" fmla="*/ 839 w 1672"/>
                      <a:gd name="T17" fmla="*/ 0 h 494"/>
                      <a:gd name="T18" fmla="*/ 996 w 1672"/>
                      <a:gd name="T19" fmla="*/ 0 h 494"/>
                      <a:gd name="T20" fmla="*/ 1152 w 1672"/>
                      <a:gd name="T21" fmla="*/ 16 h 494"/>
                      <a:gd name="T22" fmla="*/ 1300 w 1672"/>
                      <a:gd name="T23" fmla="*/ 41 h 494"/>
                      <a:gd name="T24" fmla="*/ 1424 w 1672"/>
                      <a:gd name="T25" fmla="*/ 74 h 494"/>
                      <a:gd name="T26" fmla="*/ 1531 w 1672"/>
                      <a:gd name="T27" fmla="*/ 106 h 494"/>
                      <a:gd name="T28" fmla="*/ 1605 w 1672"/>
                      <a:gd name="T29" fmla="*/ 147 h 494"/>
                      <a:gd name="T30" fmla="*/ 1654 w 1672"/>
                      <a:gd name="T31" fmla="*/ 197 h 494"/>
                      <a:gd name="T32" fmla="*/ 1671 w 1672"/>
                      <a:gd name="T33" fmla="*/ 246 h 494"/>
                      <a:gd name="T34" fmla="*/ 1654 w 1672"/>
                      <a:gd name="T35" fmla="*/ 295 h 494"/>
                      <a:gd name="T36" fmla="*/ 1605 w 1672"/>
                      <a:gd name="T37" fmla="*/ 337 h 494"/>
                      <a:gd name="T38" fmla="*/ 1531 w 1672"/>
                      <a:gd name="T39" fmla="*/ 378 h 494"/>
                      <a:gd name="T40" fmla="*/ 1424 w 1672"/>
                      <a:gd name="T41" fmla="*/ 419 h 494"/>
                      <a:gd name="T42" fmla="*/ 1300 w 1672"/>
                      <a:gd name="T43" fmla="*/ 452 h 494"/>
                      <a:gd name="T44" fmla="*/ 1152 w 1672"/>
                      <a:gd name="T45" fmla="*/ 476 h 494"/>
                      <a:gd name="T46" fmla="*/ 996 w 1672"/>
                      <a:gd name="T47" fmla="*/ 484 h 494"/>
                      <a:gd name="T48" fmla="*/ 839 w 1672"/>
                      <a:gd name="T49" fmla="*/ 493 h 494"/>
                      <a:gd name="T50" fmla="*/ 675 w 1672"/>
                      <a:gd name="T51" fmla="*/ 484 h 494"/>
                      <a:gd name="T52" fmla="*/ 518 w 1672"/>
                      <a:gd name="T53" fmla="*/ 476 h 494"/>
                      <a:gd name="T54" fmla="*/ 370 w 1672"/>
                      <a:gd name="T55" fmla="*/ 452 h 494"/>
                      <a:gd name="T56" fmla="*/ 247 w 1672"/>
                      <a:gd name="T57" fmla="*/ 419 h 494"/>
                      <a:gd name="T58" fmla="*/ 148 w 1672"/>
                      <a:gd name="T59" fmla="*/ 378 h 494"/>
                      <a:gd name="T60" fmla="*/ 66 w 1672"/>
                      <a:gd name="T61" fmla="*/ 337 h 494"/>
                      <a:gd name="T62" fmla="*/ 16 w 1672"/>
                      <a:gd name="T63" fmla="*/ 295 h 494"/>
                      <a:gd name="T64" fmla="*/ 0 w 1672"/>
                      <a:gd name="T65" fmla="*/ 246 h 4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672"/>
                      <a:gd name="T100" fmla="*/ 0 h 494"/>
                      <a:gd name="T101" fmla="*/ 1672 w 1672"/>
                      <a:gd name="T102" fmla="*/ 494 h 4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132" name="Freeform 16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>
                    <a:gd name="T0" fmla="*/ 0 w 1993"/>
                    <a:gd name="T1" fmla="*/ 378 h 766"/>
                    <a:gd name="T2" fmla="*/ 17 w 1993"/>
                    <a:gd name="T3" fmla="*/ 313 h 766"/>
                    <a:gd name="T4" fmla="*/ 66 w 1993"/>
                    <a:gd name="T5" fmla="*/ 247 h 766"/>
                    <a:gd name="T6" fmla="*/ 132 w 1993"/>
                    <a:gd name="T7" fmla="*/ 189 h 766"/>
                    <a:gd name="T8" fmla="*/ 239 w 1993"/>
                    <a:gd name="T9" fmla="*/ 140 h 766"/>
                    <a:gd name="T10" fmla="*/ 354 w 1993"/>
                    <a:gd name="T11" fmla="*/ 91 h 766"/>
                    <a:gd name="T12" fmla="*/ 502 w 1993"/>
                    <a:gd name="T13" fmla="*/ 50 h 766"/>
                    <a:gd name="T14" fmla="*/ 659 w 1993"/>
                    <a:gd name="T15" fmla="*/ 25 h 766"/>
                    <a:gd name="T16" fmla="*/ 823 w 1993"/>
                    <a:gd name="T17" fmla="*/ 9 h 766"/>
                    <a:gd name="T18" fmla="*/ 996 w 1993"/>
                    <a:gd name="T19" fmla="*/ 0 h 766"/>
                    <a:gd name="T20" fmla="*/ 1169 w 1993"/>
                    <a:gd name="T21" fmla="*/ 9 h 766"/>
                    <a:gd name="T22" fmla="*/ 1334 w 1993"/>
                    <a:gd name="T23" fmla="*/ 25 h 766"/>
                    <a:gd name="T24" fmla="*/ 1490 w 1993"/>
                    <a:gd name="T25" fmla="*/ 50 h 766"/>
                    <a:gd name="T26" fmla="*/ 1638 w 1993"/>
                    <a:gd name="T27" fmla="*/ 91 h 766"/>
                    <a:gd name="T28" fmla="*/ 1753 w 1993"/>
                    <a:gd name="T29" fmla="*/ 140 h 766"/>
                    <a:gd name="T30" fmla="*/ 1860 w 1993"/>
                    <a:gd name="T31" fmla="*/ 189 h 766"/>
                    <a:gd name="T32" fmla="*/ 1926 w 1993"/>
                    <a:gd name="T33" fmla="*/ 247 h 766"/>
                    <a:gd name="T34" fmla="*/ 1976 w 1993"/>
                    <a:gd name="T35" fmla="*/ 313 h 766"/>
                    <a:gd name="T36" fmla="*/ 1992 w 1993"/>
                    <a:gd name="T37" fmla="*/ 378 h 766"/>
                    <a:gd name="T38" fmla="*/ 1976 w 1993"/>
                    <a:gd name="T39" fmla="*/ 444 h 766"/>
                    <a:gd name="T40" fmla="*/ 1926 w 1993"/>
                    <a:gd name="T41" fmla="*/ 510 h 766"/>
                    <a:gd name="T42" fmla="*/ 1860 w 1993"/>
                    <a:gd name="T43" fmla="*/ 576 h 766"/>
                    <a:gd name="T44" fmla="*/ 1753 w 1993"/>
                    <a:gd name="T45" fmla="*/ 625 h 766"/>
                    <a:gd name="T46" fmla="*/ 1638 w 1993"/>
                    <a:gd name="T47" fmla="*/ 674 h 766"/>
                    <a:gd name="T48" fmla="*/ 1490 w 1993"/>
                    <a:gd name="T49" fmla="*/ 715 h 766"/>
                    <a:gd name="T50" fmla="*/ 1334 w 1993"/>
                    <a:gd name="T51" fmla="*/ 740 h 766"/>
                    <a:gd name="T52" fmla="*/ 1169 w 1993"/>
                    <a:gd name="T53" fmla="*/ 756 h 766"/>
                    <a:gd name="T54" fmla="*/ 996 w 1993"/>
                    <a:gd name="T55" fmla="*/ 765 h 766"/>
                    <a:gd name="T56" fmla="*/ 823 w 1993"/>
                    <a:gd name="T57" fmla="*/ 756 h 766"/>
                    <a:gd name="T58" fmla="*/ 659 w 1993"/>
                    <a:gd name="T59" fmla="*/ 740 h 766"/>
                    <a:gd name="T60" fmla="*/ 502 w 1993"/>
                    <a:gd name="T61" fmla="*/ 715 h 766"/>
                    <a:gd name="T62" fmla="*/ 354 w 1993"/>
                    <a:gd name="T63" fmla="*/ 674 h 766"/>
                    <a:gd name="T64" fmla="*/ 239 w 1993"/>
                    <a:gd name="T65" fmla="*/ 625 h 766"/>
                    <a:gd name="T66" fmla="*/ 132 w 1993"/>
                    <a:gd name="T67" fmla="*/ 576 h 766"/>
                    <a:gd name="T68" fmla="*/ 66 w 1993"/>
                    <a:gd name="T69" fmla="*/ 510 h 766"/>
                    <a:gd name="T70" fmla="*/ 17 w 1993"/>
                    <a:gd name="T71" fmla="*/ 444 h 766"/>
                    <a:gd name="T72" fmla="*/ 0 w 1993"/>
                    <a:gd name="T73" fmla="*/ 378 h 76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93"/>
                    <a:gd name="T112" fmla="*/ 0 h 766"/>
                    <a:gd name="T113" fmla="*/ 1993 w 1993"/>
                    <a:gd name="T114" fmla="*/ 766 h 76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21" name="Group 21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127" name="Freeform 18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>
                    <a:gd name="T0" fmla="*/ 0 w 1993"/>
                    <a:gd name="T1" fmla="*/ 387 h 766"/>
                    <a:gd name="T2" fmla="*/ 17 w 1993"/>
                    <a:gd name="T3" fmla="*/ 321 h 766"/>
                    <a:gd name="T4" fmla="*/ 66 w 1993"/>
                    <a:gd name="T5" fmla="*/ 255 h 766"/>
                    <a:gd name="T6" fmla="*/ 132 w 1993"/>
                    <a:gd name="T7" fmla="*/ 198 h 766"/>
                    <a:gd name="T8" fmla="*/ 239 w 1993"/>
                    <a:gd name="T9" fmla="*/ 140 h 766"/>
                    <a:gd name="T10" fmla="*/ 354 w 1993"/>
                    <a:gd name="T11" fmla="*/ 91 h 766"/>
                    <a:gd name="T12" fmla="*/ 502 w 1993"/>
                    <a:gd name="T13" fmla="*/ 58 h 766"/>
                    <a:gd name="T14" fmla="*/ 659 w 1993"/>
                    <a:gd name="T15" fmla="*/ 25 h 766"/>
                    <a:gd name="T16" fmla="*/ 823 w 1993"/>
                    <a:gd name="T17" fmla="*/ 9 h 766"/>
                    <a:gd name="T18" fmla="*/ 996 w 1993"/>
                    <a:gd name="T19" fmla="*/ 0 h 766"/>
                    <a:gd name="T20" fmla="*/ 1169 w 1993"/>
                    <a:gd name="T21" fmla="*/ 9 h 766"/>
                    <a:gd name="T22" fmla="*/ 1334 w 1993"/>
                    <a:gd name="T23" fmla="*/ 25 h 766"/>
                    <a:gd name="T24" fmla="*/ 1490 w 1993"/>
                    <a:gd name="T25" fmla="*/ 58 h 766"/>
                    <a:gd name="T26" fmla="*/ 1638 w 1993"/>
                    <a:gd name="T27" fmla="*/ 91 h 766"/>
                    <a:gd name="T28" fmla="*/ 1753 w 1993"/>
                    <a:gd name="T29" fmla="*/ 140 h 766"/>
                    <a:gd name="T30" fmla="*/ 1860 w 1993"/>
                    <a:gd name="T31" fmla="*/ 198 h 766"/>
                    <a:gd name="T32" fmla="*/ 1926 w 1993"/>
                    <a:gd name="T33" fmla="*/ 255 h 766"/>
                    <a:gd name="T34" fmla="*/ 1976 w 1993"/>
                    <a:gd name="T35" fmla="*/ 321 h 766"/>
                    <a:gd name="T36" fmla="*/ 1992 w 1993"/>
                    <a:gd name="T37" fmla="*/ 387 h 766"/>
                    <a:gd name="T38" fmla="*/ 1976 w 1993"/>
                    <a:gd name="T39" fmla="*/ 452 h 766"/>
                    <a:gd name="T40" fmla="*/ 1926 w 1993"/>
                    <a:gd name="T41" fmla="*/ 518 h 766"/>
                    <a:gd name="T42" fmla="*/ 1860 w 1993"/>
                    <a:gd name="T43" fmla="*/ 576 h 766"/>
                    <a:gd name="T44" fmla="*/ 1753 w 1993"/>
                    <a:gd name="T45" fmla="*/ 633 h 766"/>
                    <a:gd name="T46" fmla="*/ 1638 w 1993"/>
                    <a:gd name="T47" fmla="*/ 674 h 766"/>
                    <a:gd name="T48" fmla="*/ 1490 w 1993"/>
                    <a:gd name="T49" fmla="*/ 715 h 766"/>
                    <a:gd name="T50" fmla="*/ 1334 w 1993"/>
                    <a:gd name="T51" fmla="*/ 740 h 766"/>
                    <a:gd name="T52" fmla="*/ 1169 w 1993"/>
                    <a:gd name="T53" fmla="*/ 756 h 766"/>
                    <a:gd name="T54" fmla="*/ 996 w 1993"/>
                    <a:gd name="T55" fmla="*/ 765 h 766"/>
                    <a:gd name="T56" fmla="*/ 823 w 1993"/>
                    <a:gd name="T57" fmla="*/ 756 h 766"/>
                    <a:gd name="T58" fmla="*/ 659 w 1993"/>
                    <a:gd name="T59" fmla="*/ 740 h 766"/>
                    <a:gd name="T60" fmla="*/ 502 w 1993"/>
                    <a:gd name="T61" fmla="*/ 715 h 766"/>
                    <a:gd name="T62" fmla="*/ 354 w 1993"/>
                    <a:gd name="T63" fmla="*/ 674 h 766"/>
                    <a:gd name="T64" fmla="*/ 239 w 1993"/>
                    <a:gd name="T65" fmla="*/ 633 h 766"/>
                    <a:gd name="T66" fmla="*/ 132 w 1993"/>
                    <a:gd name="T67" fmla="*/ 576 h 766"/>
                    <a:gd name="T68" fmla="*/ 66 w 1993"/>
                    <a:gd name="T69" fmla="*/ 518 h 766"/>
                    <a:gd name="T70" fmla="*/ 17 w 1993"/>
                    <a:gd name="T71" fmla="*/ 452 h 766"/>
                    <a:gd name="T72" fmla="*/ 0 w 1993"/>
                    <a:gd name="T73" fmla="*/ 387 h 76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93"/>
                    <a:gd name="T112" fmla="*/ 0 h 766"/>
                    <a:gd name="T113" fmla="*/ 1993 w 1993"/>
                    <a:gd name="T114" fmla="*/ 766 h 76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28" name="Freeform 19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>
                    <a:gd name="T0" fmla="*/ 0 w 1853"/>
                    <a:gd name="T1" fmla="*/ 321 h 642"/>
                    <a:gd name="T2" fmla="*/ 16 w 1853"/>
                    <a:gd name="T3" fmla="*/ 263 h 642"/>
                    <a:gd name="T4" fmla="*/ 58 w 1853"/>
                    <a:gd name="T5" fmla="*/ 206 h 642"/>
                    <a:gd name="T6" fmla="*/ 140 w 1853"/>
                    <a:gd name="T7" fmla="*/ 148 h 642"/>
                    <a:gd name="T8" fmla="*/ 239 w 1853"/>
                    <a:gd name="T9" fmla="*/ 107 h 642"/>
                    <a:gd name="T10" fmla="*/ 362 w 1853"/>
                    <a:gd name="T11" fmla="*/ 66 h 642"/>
                    <a:gd name="T12" fmla="*/ 510 w 1853"/>
                    <a:gd name="T13" fmla="*/ 33 h 642"/>
                    <a:gd name="T14" fmla="*/ 667 w 1853"/>
                    <a:gd name="T15" fmla="*/ 8 h 642"/>
                    <a:gd name="T16" fmla="*/ 840 w 1853"/>
                    <a:gd name="T17" fmla="*/ 0 h 642"/>
                    <a:gd name="T18" fmla="*/ 1012 w 1853"/>
                    <a:gd name="T19" fmla="*/ 0 h 642"/>
                    <a:gd name="T20" fmla="*/ 1177 w 1853"/>
                    <a:gd name="T21" fmla="*/ 8 h 642"/>
                    <a:gd name="T22" fmla="*/ 1333 w 1853"/>
                    <a:gd name="T23" fmla="*/ 33 h 642"/>
                    <a:gd name="T24" fmla="*/ 1482 w 1853"/>
                    <a:gd name="T25" fmla="*/ 66 h 642"/>
                    <a:gd name="T26" fmla="*/ 1605 w 1853"/>
                    <a:gd name="T27" fmla="*/ 107 h 642"/>
                    <a:gd name="T28" fmla="*/ 1712 w 1853"/>
                    <a:gd name="T29" fmla="*/ 148 h 642"/>
                    <a:gd name="T30" fmla="*/ 1786 w 1853"/>
                    <a:gd name="T31" fmla="*/ 206 h 642"/>
                    <a:gd name="T32" fmla="*/ 1835 w 1853"/>
                    <a:gd name="T33" fmla="*/ 263 h 642"/>
                    <a:gd name="T34" fmla="*/ 1852 w 1853"/>
                    <a:gd name="T35" fmla="*/ 321 h 642"/>
                    <a:gd name="T36" fmla="*/ 1835 w 1853"/>
                    <a:gd name="T37" fmla="*/ 378 h 642"/>
                    <a:gd name="T38" fmla="*/ 1786 w 1853"/>
                    <a:gd name="T39" fmla="*/ 436 h 642"/>
                    <a:gd name="T40" fmla="*/ 1712 w 1853"/>
                    <a:gd name="T41" fmla="*/ 493 h 642"/>
                    <a:gd name="T42" fmla="*/ 1605 w 1853"/>
                    <a:gd name="T43" fmla="*/ 542 h 642"/>
                    <a:gd name="T44" fmla="*/ 1482 w 1853"/>
                    <a:gd name="T45" fmla="*/ 584 h 642"/>
                    <a:gd name="T46" fmla="*/ 1333 w 1853"/>
                    <a:gd name="T47" fmla="*/ 608 h 642"/>
                    <a:gd name="T48" fmla="*/ 1177 w 1853"/>
                    <a:gd name="T49" fmla="*/ 633 h 642"/>
                    <a:gd name="T50" fmla="*/ 1012 w 1853"/>
                    <a:gd name="T51" fmla="*/ 641 h 642"/>
                    <a:gd name="T52" fmla="*/ 840 w 1853"/>
                    <a:gd name="T53" fmla="*/ 641 h 642"/>
                    <a:gd name="T54" fmla="*/ 667 w 1853"/>
                    <a:gd name="T55" fmla="*/ 633 h 642"/>
                    <a:gd name="T56" fmla="*/ 510 w 1853"/>
                    <a:gd name="T57" fmla="*/ 608 h 642"/>
                    <a:gd name="T58" fmla="*/ 362 w 1853"/>
                    <a:gd name="T59" fmla="*/ 584 h 642"/>
                    <a:gd name="T60" fmla="*/ 239 w 1853"/>
                    <a:gd name="T61" fmla="*/ 542 h 642"/>
                    <a:gd name="T62" fmla="*/ 140 w 1853"/>
                    <a:gd name="T63" fmla="*/ 493 h 642"/>
                    <a:gd name="T64" fmla="*/ 58 w 1853"/>
                    <a:gd name="T65" fmla="*/ 436 h 642"/>
                    <a:gd name="T66" fmla="*/ 16 w 1853"/>
                    <a:gd name="T67" fmla="*/ 378 h 642"/>
                    <a:gd name="T68" fmla="*/ 0 w 1853"/>
                    <a:gd name="T69" fmla="*/ 321 h 64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53"/>
                    <a:gd name="T106" fmla="*/ 0 h 642"/>
                    <a:gd name="T107" fmla="*/ 1853 w 1853"/>
                    <a:gd name="T108" fmla="*/ 642 h 642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29" name="Freeform 20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>
                    <a:gd name="T0" fmla="*/ 0 w 1672"/>
                    <a:gd name="T1" fmla="*/ 246 h 494"/>
                    <a:gd name="T2" fmla="*/ 17 w 1672"/>
                    <a:gd name="T3" fmla="*/ 197 h 494"/>
                    <a:gd name="T4" fmla="*/ 66 w 1672"/>
                    <a:gd name="T5" fmla="*/ 156 h 494"/>
                    <a:gd name="T6" fmla="*/ 140 w 1672"/>
                    <a:gd name="T7" fmla="*/ 115 h 494"/>
                    <a:gd name="T8" fmla="*/ 247 w 1672"/>
                    <a:gd name="T9" fmla="*/ 74 h 494"/>
                    <a:gd name="T10" fmla="*/ 371 w 1672"/>
                    <a:gd name="T11" fmla="*/ 41 h 494"/>
                    <a:gd name="T12" fmla="*/ 519 w 1672"/>
                    <a:gd name="T13" fmla="*/ 24 h 494"/>
                    <a:gd name="T14" fmla="*/ 675 w 1672"/>
                    <a:gd name="T15" fmla="*/ 8 h 494"/>
                    <a:gd name="T16" fmla="*/ 832 w 1672"/>
                    <a:gd name="T17" fmla="*/ 0 h 494"/>
                    <a:gd name="T18" fmla="*/ 996 w 1672"/>
                    <a:gd name="T19" fmla="*/ 8 h 494"/>
                    <a:gd name="T20" fmla="*/ 1153 w 1672"/>
                    <a:gd name="T21" fmla="*/ 24 h 494"/>
                    <a:gd name="T22" fmla="*/ 1301 w 1672"/>
                    <a:gd name="T23" fmla="*/ 41 h 494"/>
                    <a:gd name="T24" fmla="*/ 1424 w 1672"/>
                    <a:gd name="T25" fmla="*/ 74 h 494"/>
                    <a:gd name="T26" fmla="*/ 1523 w 1672"/>
                    <a:gd name="T27" fmla="*/ 115 h 494"/>
                    <a:gd name="T28" fmla="*/ 1606 w 1672"/>
                    <a:gd name="T29" fmla="*/ 156 h 494"/>
                    <a:gd name="T30" fmla="*/ 1655 w 1672"/>
                    <a:gd name="T31" fmla="*/ 197 h 494"/>
                    <a:gd name="T32" fmla="*/ 1671 w 1672"/>
                    <a:gd name="T33" fmla="*/ 246 h 494"/>
                    <a:gd name="T34" fmla="*/ 1655 w 1672"/>
                    <a:gd name="T35" fmla="*/ 295 h 494"/>
                    <a:gd name="T36" fmla="*/ 1606 w 1672"/>
                    <a:gd name="T37" fmla="*/ 345 h 494"/>
                    <a:gd name="T38" fmla="*/ 1523 w 1672"/>
                    <a:gd name="T39" fmla="*/ 386 h 494"/>
                    <a:gd name="T40" fmla="*/ 1424 w 1672"/>
                    <a:gd name="T41" fmla="*/ 427 h 494"/>
                    <a:gd name="T42" fmla="*/ 1301 w 1672"/>
                    <a:gd name="T43" fmla="*/ 452 h 494"/>
                    <a:gd name="T44" fmla="*/ 1153 w 1672"/>
                    <a:gd name="T45" fmla="*/ 476 h 494"/>
                    <a:gd name="T46" fmla="*/ 996 w 1672"/>
                    <a:gd name="T47" fmla="*/ 493 h 494"/>
                    <a:gd name="T48" fmla="*/ 832 w 1672"/>
                    <a:gd name="T49" fmla="*/ 493 h 494"/>
                    <a:gd name="T50" fmla="*/ 675 w 1672"/>
                    <a:gd name="T51" fmla="*/ 493 h 494"/>
                    <a:gd name="T52" fmla="*/ 519 w 1672"/>
                    <a:gd name="T53" fmla="*/ 476 h 494"/>
                    <a:gd name="T54" fmla="*/ 371 w 1672"/>
                    <a:gd name="T55" fmla="*/ 452 h 494"/>
                    <a:gd name="T56" fmla="*/ 247 w 1672"/>
                    <a:gd name="T57" fmla="*/ 427 h 494"/>
                    <a:gd name="T58" fmla="*/ 140 w 1672"/>
                    <a:gd name="T59" fmla="*/ 386 h 494"/>
                    <a:gd name="T60" fmla="*/ 66 w 1672"/>
                    <a:gd name="T61" fmla="*/ 345 h 494"/>
                    <a:gd name="T62" fmla="*/ 17 w 1672"/>
                    <a:gd name="T63" fmla="*/ 295 h 494"/>
                    <a:gd name="T64" fmla="*/ 0 w 1672"/>
                    <a:gd name="T65" fmla="*/ 246 h 49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672"/>
                    <a:gd name="T100" fmla="*/ 0 h 494"/>
                    <a:gd name="T101" fmla="*/ 1672 w 1672"/>
                    <a:gd name="T102" fmla="*/ 494 h 49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22" name="Group 26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23" name="Freeform 22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>
                    <a:gd name="T0" fmla="*/ 247 w 248"/>
                    <a:gd name="T1" fmla="*/ 649 h 741"/>
                    <a:gd name="T2" fmla="*/ 247 w 248"/>
                    <a:gd name="T3" fmla="*/ 0 h 741"/>
                    <a:gd name="T4" fmla="*/ 0 w 248"/>
                    <a:gd name="T5" fmla="*/ 0 h 741"/>
                    <a:gd name="T6" fmla="*/ 0 w 248"/>
                    <a:gd name="T7" fmla="*/ 649 h 741"/>
                    <a:gd name="T8" fmla="*/ 0 w 248"/>
                    <a:gd name="T9" fmla="*/ 657 h 741"/>
                    <a:gd name="T10" fmla="*/ 17 w 248"/>
                    <a:gd name="T11" fmla="*/ 699 h 741"/>
                    <a:gd name="T12" fmla="*/ 50 w 248"/>
                    <a:gd name="T13" fmla="*/ 723 h 741"/>
                    <a:gd name="T14" fmla="*/ 99 w 248"/>
                    <a:gd name="T15" fmla="*/ 740 h 741"/>
                    <a:gd name="T16" fmla="*/ 157 w 248"/>
                    <a:gd name="T17" fmla="*/ 740 h 741"/>
                    <a:gd name="T18" fmla="*/ 206 w 248"/>
                    <a:gd name="T19" fmla="*/ 723 h 741"/>
                    <a:gd name="T20" fmla="*/ 239 w 248"/>
                    <a:gd name="T21" fmla="*/ 699 h 741"/>
                    <a:gd name="T22" fmla="*/ 247 w 248"/>
                    <a:gd name="T23" fmla="*/ 657 h 741"/>
                    <a:gd name="T24" fmla="*/ 247 w 248"/>
                    <a:gd name="T25" fmla="*/ 649 h 74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8"/>
                    <a:gd name="T40" fmla="*/ 0 h 741"/>
                    <a:gd name="T41" fmla="*/ 248 w 248"/>
                    <a:gd name="T42" fmla="*/ 741 h 74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24" name="Freeform 23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>
                    <a:gd name="T0" fmla="*/ 0 w 248"/>
                    <a:gd name="T1" fmla="*/ 74 h 157"/>
                    <a:gd name="T2" fmla="*/ 17 w 248"/>
                    <a:gd name="T3" fmla="*/ 41 h 157"/>
                    <a:gd name="T4" fmla="*/ 50 w 248"/>
                    <a:gd name="T5" fmla="*/ 8 h 157"/>
                    <a:gd name="T6" fmla="*/ 99 w 248"/>
                    <a:gd name="T7" fmla="*/ 0 h 157"/>
                    <a:gd name="T8" fmla="*/ 157 w 248"/>
                    <a:gd name="T9" fmla="*/ 0 h 157"/>
                    <a:gd name="T10" fmla="*/ 206 w 248"/>
                    <a:gd name="T11" fmla="*/ 8 h 157"/>
                    <a:gd name="T12" fmla="*/ 239 w 248"/>
                    <a:gd name="T13" fmla="*/ 41 h 157"/>
                    <a:gd name="T14" fmla="*/ 247 w 248"/>
                    <a:gd name="T15" fmla="*/ 74 h 157"/>
                    <a:gd name="T16" fmla="*/ 239 w 248"/>
                    <a:gd name="T17" fmla="*/ 115 h 157"/>
                    <a:gd name="T18" fmla="*/ 206 w 248"/>
                    <a:gd name="T19" fmla="*/ 140 h 157"/>
                    <a:gd name="T20" fmla="*/ 157 w 248"/>
                    <a:gd name="T21" fmla="*/ 156 h 157"/>
                    <a:gd name="T22" fmla="*/ 99 w 248"/>
                    <a:gd name="T23" fmla="*/ 156 h 157"/>
                    <a:gd name="T24" fmla="*/ 50 w 248"/>
                    <a:gd name="T25" fmla="*/ 140 h 157"/>
                    <a:gd name="T26" fmla="*/ 17 w 248"/>
                    <a:gd name="T27" fmla="*/ 115 h 157"/>
                    <a:gd name="T28" fmla="*/ 0 w 248"/>
                    <a:gd name="T29" fmla="*/ 74 h 15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48"/>
                    <a:gd name="T46" fmla="*/ 0 h 157"/>
                    <a:gd name="T47" fmla="*/ 248 w 248"/>
                    <a:gd name="T48" fmla="*/ 157 h 15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25" name="Freeform 24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>
                    <a:gd name="T0" fmla="*/ 247 w 248"/>
                    <a:gd name="T1" fmla="*/ 814 h 922"/>
                    <a:gd name="T2" fmla="*/ 247 w 248"/>
                    <a:gd name="T3" fmla="*/ 0 h 922"/>
                    <a:gd name="T4" fmla="*/ 0 w 248"/>
                    <a:gd name="T5" fmla="*/ 0 h 922"/>
                    <a:gd name="T6" fmla="*/ 0 w 248"/>
                    <a:gd name="T7" fmla="*/ 814 h 922"/>
                    <a:gd name="T8" fmla="*/ 0 w 248"/>
                    <a:gd name="T9" fmla="*/ 822 h 922"/>
                    <a:gd name="T10" fmla="*/ 17 w 248"/>
                    <a:gd name="T11" fmla="*/ 871 h 922"/>
                    <a:gd name="T12" fmla="*/ 50 w 248"/>
                    <a:gd name="T13" fmla="*/ 904 h 922"/>
                    <a:gd name="T14" fmla="*/ 99 w 248"/>
                    <a:gd name="T15" fmla="*/ 921 h 922"/>
                    <a:gd name="T16" fmla="*/ 157 w 248"/>
                    <a:gd name="T17" fmla="*/ 921 h 922"/>
                    <a:gd name="T18" fmla="*/ 206 w 248"/>
                    <a:gd name="T19" fmla="*/ 904 h 922"/>
                    <a:gd name="T20" fmla="*/ 239 w 248"/>
                    <a:gd name="T21" fmla="*/ 871 h 922"/>
                    <a:gd name="T22" fmla="*/ 247 w 248"/>
                    <a:gd name="T23" fmla="*/ 822 h 922"/>
                    <a:gd name="T24" fmla="*/ 247 w 248"/>
                    <a:gd name="T25" fmla="*/ 814 h 9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8"/>
                    <a:gd name="T40" fmla="*/ 0 h 922"/>
                    <a:gd name="T41" fmla="*/ 248 w 248"/>
                    <a:gd name="T42" fmla="*/ 922 h 9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26" name="Freeform 25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>
                    <a:gd name="T0" fmla="*/ 57 w 429"/>
                    <a:gd name="T1" fmla="*/ 0 h 247"/>
                    <a:gd name="T2" fmla="*/ 16 w 429"/>
                    <a:gd name="T3" fmla="*/ 49 h 247"/>
                    <a:gd name="T4" fmla="*/ 0 w 429"/>
                    <a:gd name="T5" fmla="*/ 98 h 247"/>
                    <a:gd name="T6" fmla="*/ 16 w 429"/>
                    <a:gd name="T7" fmla="*/ 156 h 247"/>
                    <a:gd name="T8" fmla="*/ 66 w 429"/>
                    <a:gd name="T9" fmla="*/ 205 h 247"/>
                    <a:gd name="T10" fmla="*/ 131 w 429"/>
                    <a:gd name="T11" fmla="*/ 230 h 247"/>
                    <a:gd name="T12" fmla="*/ 214 w 429"/>
                    <a:gd name="T13" fmla="*/ 246 h 247"/>
                    <a:gd name="T14" fmla="*/ 296 w 429"/>
                    <a:gd name="T15" fmla="*/ 230 h 247"/>
                    <a:gd name="T16" fmla="*/ 362 w 429"/>
                    <a:gd name="T17" fmla="*/ 205 h 247"/>
                    <a:gd name="T18" fmla="*/ 411 w 429"/>
                    <a:gd name="T19" fmla="*/ 156 h 247"/>
                    <a:gd name="T20" fmla="*/ 428 w 429"/>
                    <a:gd name="T21" fmla="*/ 98 h 247"/>
                    <a:gd name="T22" fmla="*/ 411 w 429"/>
                    <a:gd name="T23" fmla="*/ 49 h 24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29"/>
                    <a:gd name="T37" fmla="*/ 0 h 247"/>
                    <a:gd name="T38" fmla="*/ 429 w 429"/>
                    <a:gd name="T39" fmla="*/ 247 h 24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>
                  <a:solidFill>
                    <a:srgbClr val="95A5A6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</p:grpSp>
        <p:sp>
          <p:nvSpPr>
            <p:cNvPr id="139" name="Line 29"/>
            <p:cNvSpPr>
              <a:spLocks noChangeShapeType="1"/>
            </p:cNvSpPr>
            <p:nvPr/>
          </p:nvSpPr>
          <p:spPr bwMode="auto">
            <a:xfrm>
              <a:off x="1769949" y="2115740"/>
              <a:ext cx="58816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40" name="Line 30"/>
            <p:cNvSpPr>
              <a:spLocks noChangeShapeType="1"/>
            </p:cNvSpPr>
            <p:nvPr/>
          </p:nvSpPr>
          <p:spPr bwMode="auto">
            <a:xfrm>
              <a:off x="1769949" y="2575322"/>
              <a:ext cx="58816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41" name="Line 31"/>
            <p:cNvSpPr>
              <a:spLocks noChangeShapeType="1"/>
            </p:cNvSpPr>
            <p:nvPr/>
          </p:nvSpPr>
          <p:spPr bwMode="auto">
            <a:xfrm>
              <a:off x="1769949" y="4140994"/>
              <a:ext cx="58816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42" name="Line 32"/>
            <p:cNvSpPr>
              <a:spLocks noChangeShapeType="1"/>
            </p:cNvSpPr>
            <p:nvPr/>
          </p:nvSpPr>
          <p:spPr bwMode="auto">
            <a:xfrm>
              <a:off x="1769948" y="2996803"/>
              <a:ext cx="0" cy="117395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43" name="Line 33"/>
            <p:cNvSpPr>
              <a:spLocks noChangeShapeType="1"/>
            </p:cNvSpPr>
            <p:nvPr/>
          </p:nvSpPr>
          <p:spPr bwMode="auto">
            <a:xfrm flipV="1">
              <a:off x="1769948" y="2115740"/>
              <a:ext cx="0" cy="881063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44" name="Freeform 143" descr="Light vertical"/>
            <p:cNvSpPr>
              <a:spLocks/>
            </p:cNvSpPr>
            <p:nvPr/>
          </p:nvSpPr>
          <p:spPr bwMode="auto">
            <a:xfrm>
              <a:off x="2358117" y="4112419"/>
              <a:ext cx="117872" cy="59531"/>
            </a:xfrm>
            <a:custGeom>
              <a:avLst/>
              <a:gdLst>
                <a:gd name="T0" fmla="*/ 0 w 99"/>
                <a:gd name="T1" fmla="*/ 2147483647 h 50"/>
                <a:gd name="T2" fmla="*/ 2147483647 w 99"/>
                <a:gd name="T3" fmla="*/ 2147483647 h 50"/>
                <a:gd name="T4" fmla="*/ 2147483647 w 99"/>
                <a:gd name="T5" fmla="*/ 0 h 50"/>
                <a:gd name="T6" fmla="*/ 0 w 99"/>
                <a:gd name="T7" fmla="*/ 0 h 50"/>
                <a:gd name="T8" fmla="*/ 0 w 9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50"/>
                <a:gd name="T17" fmla="*/ 99 w 9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45" name="Freeform 144" descr="Light vertical"/>
            <p:cNvSpPr>
              <a:spLocks/>
            </p:cNvSpPr>
            <p:nvPr/>
          </p:nvSpPr>
          <p:spPr bwMode="auto">
            <a:xfrm>
              <a:off x="2358117" y="2085975"/>
              <a:ext cx="117872" cy="51197"/>
            </a:xfrm>
            <a:custGeom>
              <a:avLst/>
              <a:gdLst>
                <a:gd name="T0" fmla="*/ 0 w 99"/>
                <a:gd name="T1" fmla="*/ 2147483647 h 43"/>
                <a:gd name="T2" fmla="*/ 2147483647 w 99"/>
                <a:gd name="T3" fmla="*/ 2147483647 h 43"/>
                <a:gd name="T4" fmla="*/ 2147483647 w 99"/>
                <a:gd name="T5" fmla="*/ 0 h 43"/>
                <a:gd name="T6" fmla="*/ 0 w 99"/>
                <a:gd name="T7" fmla="*/ 0 h 43"/>
                <a:gd name="T8" fmla="*/ 0 w 99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43"/>
                <a:gd name="T17" fmla="*/ 99 w 99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46" name="Freeform 145" descr="Light vertical"/>
            <p:cNvSpPr>
              <a:spLocks/>
            </p:cNvSpPr>
            <p:nvPr/>
          </p:nvSpPr>
          <p:spPr bwMode="auto">
            <a:xfrm>
              <a:off x="2358117" y="2556272"/>
              <a:ext cx="117872" cy="50006"/>
            </a:xfrm>
            <a:custGeom>
              <a:avLst/>
              <a:gdLst>
                <a:gd name="T0" fmla="*/ 0 w 99"/>
                <a:gd name="T1" fmla="*/ 2147483647 h 42"/>
                <a:gd name="T2" fmla="*/ 2147483647 w 99"/>
                <a:gd name="T3" fmla="*/ 2147483647 h 42"/>
                <a:gd name="T4" fmla="*/ 2147483647 w 99"/>
                <a:gd name="T5" fmla="*/ 0 h 42"/>
                <a:gd name="T6" fmla="*/ 0 w 99"/>
                <a:gd name="T7" fmla="*/ 0 h 42"/>
                <a:gd name="T8" fmla="*/ 0 w 99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42"/>
                <a:gd name="T17" fmla="*/ 99 w 9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4326020" y="3168854"/>
              <a:ext cx="729366" cy="27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sz="1350" dirty="0">
                  <a:latin typeface="Helvetica Neue"/>
                  <a:ea typeface=""/>
                  <a:cs typeface=""/>
                </a:rPr>
                <a:t>Platters</a:t>
              </a:r>
            </a:p>
          </p:txBody>
        </p:sp>
        <p:sp>
          <p:nvSpPr>
            <p:cNvPr id="148" name="Line 38"/>
            <p:cNvSpPr>
              <a:spLocks noChangeShapeType="1"/>
            </p:cNvSpPr>
            <p:nvPr/>
          </p:nvSpPr>
          <p:spPr bwMode="auto">
            <a:xfrm>
              <a:off x="4415517" y="2849165"/>
              <a:ext cx="294084" cy="3631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49" name="Line 39"/>
            <p:cNvSpPr>
              <a:spLocks noChangeShapeType="1"/>
            </p:cNvSpPr>
            <p:nvPr/>
          </p:nvSpPr>
          <p:spPr bwMode="auto">
            <a:xfrm flipV="1">
              <a:off x="4415517" y="3437334"/>
              <a:ext cx="294084" cy="4393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50" name="Rectangle 41"/>
            <p:cNvSpPr>
              <a:spLocks noChangeArrowheads="1"/>
            </p:cNvSpPr>
            <p:nvPr/>
          </p:nvSpPr>
          <p:spPr bwMode="auto">
            <a:xfrm>
              <a:off x="4009514" y="1160859"/>
              <a:ext cx="722954" cy="27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sz="1350" dirty="0">
                  <a:latin typeface="Helvetica Neue"/>
                  <a:ea typeface=""/>
                  <a:cs typeface=""/>
                </a:rPr>
                <a:t>Spindle</a:t>
              </a:r>
            </a:p>
          </p:txBody>
        </p:sp>
        <p:sp>
          <p:nvSpPr>
            <p:cNvPr id="151" name="Freeform 42"/>
            <p:cNvSpPr>
              <a:spLocks/>
            </p:cNvSpPr>
            <p:nvPr/>
          </p:nvSpPr>
          <p:spPr bwMode="auto">
            <a:xfrm>
              <a:off x="3534455" y="1262063"/>
              <a:ext cx="521494" cy="88106"/>
            </a:xfrm>
            <a:custGeom>
              <a:avLst/>
              <a:gdLst>
                <a:gd name="T0" fmla="*/ 2147483647 w 438"/>
                <a:gd name="T1" fmla="*/ 2147483647 h 74"/>
                <a:gd name="T2" fmla="*/ 2147483647 w 438"/>
                <a:gd name="T3" fmla="*/ 0 h 74"/>
                <a:gd name="T4" fmla="*/ 2147483647 w 438"/>
                <a:gd name="T5" fmla="*/ 2147483647 h 74"/>
                <a:gd name="T6" fmla="*/ 0 w 438"/>
                <a:gd name="T7" fmla="*/ 214748364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8"/>
                <a:gd name="T13" fmla="*/ 0 h 74"/>
                <a:gd name="T14" fmla="*/ 438 w 43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52" name="Rectangle 44"/>
            <p:cNvSpPr>
              <a:spLocks noChangeArrowheads="1"/>
            </p:cNvSpPr>
            <p:nvPr/>
          </p:nvSpPr>
          <p:spPr bwMode="auto">
            <a:xfrm>
              <a:off x="1734961" y="1311191"/>
              <a:ext cx="908902" cy="27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sz="1350" dirty="0">
                  <a:latin typeface="Helvetica Neue"/>
                  <a:ea typeface=""/>
                  <a:cs typeface=""/>
                </a:rPr>
                <a:t>Disk head</a:t>
              </a:r>
            </a:p>
          </p:txBody>
        </p:sp>
        <p:grpSp>
          <p:nvGrpSpPr>
            <p:cNvPr id="156" name="Group 50"/>
            <p:cNvGrpSpPr>
              <a:grpSpLocks/>
            </p:cNvGrpSpPr>
            <p:nvPr/>
          </p:nvGrpSpPr>
          <p:grpSpPr bwMode="auto">
            <a:xfrm>
              <a:off x="1124633" y="3876675"/>
              <a:ext cx="1239442" cy="635793"/>
              <a:chOff x="2069" y="2945"/>
              <a:chExt cx="1041" cy="534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04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Arm assembly</a:t>
                </a:r>
              </a:p>
            </p:txBody>
          </p:sp>
          <p:sp>
            <p:nvSpPr>
              <p:cNvPr id="158" name="Freeform 49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>
                  <a:gd name="T0" fmla="*/ 8 w 256"/>
                  <a:gd name="T1" fmla="*/ 304 h 305"/>
                  <a:gd name="T2" fmla="*/ 0 w 256"/>
                  <a:gd name="T3" fmla="*/ 230 h 305"/>
                  <a:gd name="T4" fmla="*/ 16 w 256"/>
                  <a:gd name="T5" fmla="*/ 156 h 305"/>
                  <a:gd name="T6" fmla="*/ 57 w 256"/>
                  <a:gd name="T7" fmla="*/ 91 h 305"/>
                  <a:gd name="T8" fmla="*/ 115 w 256"/>
                  <a:gd name="T9" fmla="*/ 41 h 305"/>
                  <a:gd name="T10" fmla="*/ 181 w 256"/>
                  <a:gd name="T11" fmla="*/ 9 h 305"/>
                  <a:gd name="T12" fmla="*/ 255 w 256"/>
                  <a:gd name="T13" fmla="*/ 0 h 3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6"/>
                  <a:gd name="T22" fmla="*/ 0 h 305"/>
                  <a:gd name="T23" fmla="*/ 256 w 256"/>
                  <a:gd name="T24" fmla="*/ 305 h 30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788" dirty="0">
                  <a:latin typeface="Helvetica Neue"/>
                  <a:ea typeface=""/>
                  <a:cs typeface=""/>
                </a:endParaRPr>
              </a:p>
            </p:txBody>
          </p:sp>
        </p:grpSp>
        <p:sp>
          <p:nvSpPr>
            <p:cNvPr id="159" name="Freeform 51"/>
            <p:cNvSpPr>
              <a:spLocks/>
            </p:cNvSpPr>
            <p:nvPr/>
          </p:nvSpPr>
          <p:spPr bwMode="auto">
            <a:xfrm>
              <a:off x="2211670" y="1568053"/>
              <a:ext cx="216694" cy="548879"/>
            </a:xfrm>
            <a:custGeom>
              <a:avLst/>
              <a:gdLst>
                <a:gd name="T0" fmla="*/ 0 w 182"/>
                <a:gd name="T1" fmla="*/ 0 h 461"/>
                <a:gd name="T2" fmla="*/ 2147483647 w 182"/>
                <a:gd name="T3" fmla="*/ 2147483647 h 461"/>
                <a:gd name="T4" fmla="*/ 2147483647 w 182"/>
                <a:gd name="T5" fmla="*/ 2147483647 h 461"/>
                <a:gd name="T6" fmla="*/ 2147483647 w 182"/>
                <a:gd name="T7" fmla="*/ 2147483647 h 461"/>
                <a:gd name="T8" fmla="*/ 2147483647 w 182"/>
                <a:gd name="T9" fmla="*/ 2147483647 h 461"/>
                <a:gd name="T10" fmla="*/ 2147483647 w 182"/>
                <a:gd name="T11" fmla="*/ 2147483647 h 4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2"/>
                <a:gd name="T19" fmla="*/ 0 h 461"/>
                <a:gd name="T20" fmla="*/ 182 w 182"/>
                <a:gd name="T21" fmla="*/ 461 h 4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60" name="Freeform 58"/>
            <p:cNvSpPr>
              <a:spLocks/>
            </p:cNvSpPr>
            <p:nvPr/>
          </p:nvSpPr>
          <p:spPr bwMode="auto">
            <a:xfrm>
              <a:off x="4473858" y="1969294"/>
              <a:ext cx="130969" cy="333375"/>
            </a:xfrm>
            <a:custGeom>
              <a:avLst/>
              <a:gdLst>
                <a:gd name="T0" fmla="*/ 0 w 110"/>
                <a:gd name="T1" fmla="*/ 2147483647 h 280"/>
                <a:gd name="T2" fmla="*/ 2147483647 w 110"/>
                <a:gd name="T3" fmla="*/ 2147483647 h 280"/>
                <a:gd name="T4" fmla="*/ 2147483647 w 110"/>
                <a:gd name="T5" fmla="*/ 2147483647 h 280"/>
                <a:gd name="T6" fmla="*/ 2147483647 w 110"/>
                <a:gd name="T7" fmla="*/ 2147483647 h 280"/>
                <a:gd name="T8" fmla="*/ 2147483647 w 110"/>
                <a:gd name="T9" fmla="*/ 2147483647 h 280"/>
                <a:gd name="T10" fmla="*/ 2147483647 w 110"/>
                <a:gd name="T11" fmla="*/ 0 h 280"/>
                <a:gd name="T12" fmla="*/ 2147483647 w 110"/>
                <a:gd name="T13" fmla="*/ 2147483647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280"/>
                <a:gd name="T23" fmla="*/ 110 w 110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374776" y="3725466"/>
              <a:ext cx="937016" cy="430341"/>
              <a:chOff x="4309036" y="4967288"/>
              <a:chExt cx="1249355" cy="573788"/>
            </a:xfrm>
          </p:grpSpPr>
          <p:sp>
            <p:nvSpPr>
              <p:cNvPr id="53" name="Rectangle 41"/>
              <p:cNvSpPr>
                <a:spLocks noChangeArrowheads="1"/>
              </p:cNvSpPr>
              <p:nvPr/>
            </p:nvSpPr>
            <p:spPr bwMode="auto">
              <a:xfrm>
                <a:off x="4701148" y="4967288"/>
                <a:ext cx="857243" cy="3699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Tracks</a:t>
                </a:r>
              </a:p>
            </p:txBody>
          </p:sp>
          <p:sp>
            <p:nvSpPr>
              <p:cNvPr id="54" name="Line 39"/>
              <p:cNvSpPr>
                <a:spLocks noChangeShapeType="1"/>
              </p:cNvSpPr>
              <p:nvPr/>
            </p:nvSpPr>
            <p:spPr bwMode="auto">
              <a:xfrm flipV="1">
                <a:off x="4309036" y="5208586"/>
                <a:ext cx="468372" cy="2720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55" name="Line 39"/>
              <p:cNvSpPr>
                <a:spLocks noChangeShapeType="1"/>
              </p:cNvSpPr>
              <p:nvPr/>
            </p:nvSpPr>
            <p:spPr bwMode="auto">
              <a:xfrm flipV="1">
                <a:off x="4468131" y="5208586"/>
                <a:ext cx="309277" cy="3324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</p:grpSp>
      </p:grpSp>
      <p:pic>
        <p:nvPicPr>
          <p:cNvPr id="6" name="Picture 5" descr="A platter of disks and disk arms" title="Disk Platter">
            <a:hlinkClick r:id="rId3"/>
            <a:extLst>
              <a:ext uri="{FF2B5EF4-FFF2-40B4-BE49-F238E27FC236}">
                <a16:creationId xmlns:a16="http://schemas.microsoft.com/office/drawing/2014/main" id="{B5D927CE-6254-FF40-9441-E863EB149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57" y="3209283"/>
            <a:ext cx="2225979" cy="1504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C30E4-82D7-9B44-8A5A-40B3862D1BD3}"/>
              </a:ext>
            </a:extLst>
          </p:cNvPr>
          <p:cNvSpPr txBox="1"/>
          <p:nvPr/>
        </p:nvSpPr>
        <p:spPr>
          <a:xfrm>
            <a:off x="241155" y="4636806"/>
            <a:ext cx="133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 invalidUrl="http://: http://micronicsindia.com/Class100CleanRoomLab.aspx"/>
              </a:rPr>
              <a:t>Disk Platters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3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picture: </a:t>
            </a:r>
            <a:br>
              <a:rPr lang="en-US"/>
            </a:br>
            <a:r>
              <a:rPr lang="en-US"/>
              <a:t>Architecture of a DBMS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ED2C7-8104-494C-A647-7A164FEEF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60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a Disk, Pt.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1"/>
            <a:ext cx="5086840" cy="3394472"/>
          </a:xfrm>
        </p:spPr>
        <p:txBody>
          <a:bodyPr/>
          <a:lstStyle/>
          <a:p>
            <a:r>
              <a:rPr lang="en-US" b="1" dirty="0"/>
              <a:t>Platters</a:t>
            </a:r>
            <a:r>
              <a:rPr lang="en-US" dirty="0"/>
              <a:t> spin (say 15000 rpm)</a:t>
            </a:r>
          </a:p>
          <a:p>
            <a:r>
              <a:rPr lang="en-US" b="1" dirty="0"/>
              <a:t>Arm assembly </a:t>
            </a:r>
            <a:r>
              <a:rPr lang="en-US" dirty="0"/>
              <a:t>moved in or out to position a </a:t>
            </a:r>
            <a:r>
              <a:rPr lang="en-US" b="1" dirty="0"/>
              <a:t>head</a:t>
            </a:r>
            <a:r>
              <a:rPr lang="en-US" dirty="0"/>
              <a:t> on a desired </a:t>
            </a:r>
            <a:r>
              <a:rPr lang="en-US" b="1" dirty="0"/>
              <a:t>track</a:t>
            </a:r>
          </a:p>
          <a:p>
            <a:pPr lvl="1"/>
            <a:r>
              <a:rPr lang="en-US" dirty="0"/>
              <a:t>Tracks under heads make a “cylinder” </a:t>
            </a:r>
          </a:p>
        </p:txBody>
      </p:sp>
      <p:grpSp>
        <p:nvGrpSpPr>
          <p:cNvPr id="52" name="Group 51" descr="Arm assembly moves the disk head which points to a point on the disk. The disk is made up of platters stacked on top of each other each of which is made of concentric tracks" title="Disk">
            <a:extLst>
              <a:ext uri="{FF2B5EF4-FFF2-40B4-BE49-F238E27FC236}">
                <a16:creationId xmlns:a16="http://schemas.microsoft.com/office/drawing/2014/main" id="{45D34759-44D5-3944-9C4A-DFE285DEE327}"/>
              </a:ext>
            </a:extLst>
          </p:cNvPr>
          <p:cNvGrpSpPr/>
          <p:nvPr/>
        </p:nvGrpSpPr>
        <p:grpSpPr>
          <a:xfrm>
            <a:off x="5654969" y="634604"/>
            <a:ext cx="3348959" cy="2674144"/>
            <a:chOff x="1124633" y="1160859"/>
            <a:chExt cx="4187159" cy="3451623"/>
          </a:xfrm>
        </p:grpSpPr>
        <p:grpSp>
          <p:nvGrpSpPr>
            <p:cNvPr id="53" name="Group 7">
              <a:extLst>
                <a:ext uri="{FF2B5EF4-FFF2-40B4-BE49-F238E27FC236}">
                  <a16:creationId xmlns:a16="http://schemas.microsoft.com/office/drawing/2014/main" id="{73D18B1D-44B4-EA49-B6B2-3100205F7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0720" y="1714500"/>
              <a:ext cx="2362200" cy="1351359"/>
              <a:chOff x="2998" y="1129"/>
              <a:chExt cx="1984" cy="1135"/>
            </a:xfrm>
          </p:grpSpPr>
          <p:sp>
            <p:nvSpPr>
              <p:cNvPr id="101" name="Freeform 5">
                <a:extLst>
                  <a:ext uri="{FF2B5EF4-FFF2-40B4-BE49-F238E27FC236}">
                    <a16:creationId xmlns:a16="http://schemas.microsoft.com/office/drawing/2014/main" id="{56D553F0-C247-BE43-8428-A7461E677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>
                  <a:gd name="T0" fmla="*/ 0 w 1984"/>
                  <a:gd name="T1" fmla="*/ 386 h 765"/>
                  <a:gd name="T2" fmla="*/ 16 w 1984"/>
                  <a:gd name="T3" fmla="*/ 320 h 765"/>
                  <a:gd name="T4" fmla="*/ 57 w 1984"/>
                  <a:gd name="T5" fmla="*/ 255 h 765"/>
                  <a:gd name="T6" fmla="*/ 131 w 1984"/>
                  <a:gd name="T7" fmla="*/ 197 h 765"/>
                  <a:gd name="T8" fmla="*/ 230 w 1984"/>
                  <a:gd name="T9" fmla="*/ 140 h 765"/>
                  <a:gd name="T10" fmla="*/ 353 w 1984"/>
                  <a:gd name="T11" fmla="*/ 90 h 765"/>
                  <a:gd name="T12" fmla="*/ 493 w 1984"/>
                  <a:gd name="T13" fmla="*/ 58 h 765"/>
                  <a:gd name="T14" fmla="*/ 650 w 1984"/>
                  <a:gd name="T15" fmla="*/ 25 h 765"/>
                  <a:gd name="T16" fmla="*/ 814 w 1984"/>
                  <a:gd name="T17" fmla="*/ 8 h 765"/>
                  <a:gd name="T18" fmla="*/ 987 w 1984"/>
                  <a:gd name="T19" fmla="*/ 0 h 765"/>
                  <a:gd name="T20" fmla="*/ 1160 w 1984"/>
                  <a:gd name="T21" fmla="*/ 8 h 765"/>
                  <a:gd name="T22" fmla="*/ 1333 w 1984"/>
                  <a:gd name="T23" fmla="*/ 25 h 765"/>
                  <a:gd name="T24" fmla="*/ 1489 w 1984"/>
                  <a:gd name="T25" fmla="*/ 58 h 765"/>
                  <a:gd name="T26" fmla="*/ 1629 w 1984"/>
                  <a:gd name="T27" fmla="*/ 90 h 765"/>
                  <a:gd name="T28" fmla="*/ 1753 w 1984"/>
                  <a:gd name="T29" fmla="*/ 140 h 765"/>
                  <a:gd name="T30" fmla="*/ 1852 w 1984"/>
                  <a:gd name="T31" fmla="*/ 197 h 765"/>
                  <a:gd name="T32" fmla="*/ 1926 w 1984"/>
                  <a:gd name="T33" fmla="*/ 255 h 765"/>
                  <a:gd name="T34" fmla="*/ 1967 w 1984"/>
                  <a:gd name="T35" fmla="*/ 320 h 765"/>
                  <a:gd name="T36" fmla="*/ 1983 w 1984"/>
                  <a:gd name="T37" fmla="*/ 386 h 765"/>
                  <a:gd name="T38" fmla="*/ 1967 w 1984"/>
                  <a:gd name="T39" fmla="*/ 452 h 765"/>
                  <a:gd name="T40" fmla="*/ 1926 w 1984"/>
                  <a:gd name="T41" fmla="*/ 518 h 765"/>
                  <a:gd name="T42" fmla="*/ 1852 w 1984"/>
                  <a:gd name="T43" fmla="*/ 575 h 765"/>
                  <a:gd name="T44" fmla="*/ 1753 w 1984"/>
                  <a:gd name="T45" fmla="*/ 633 h 765"/>
                  <a:gd name="T46" fmla="*/ 1629 w 1984"/>
                  <a:gd name="T47" fmla="*/ 674 h 765"/>
                  <a:gd name="T48" fmla="*/ 1489 w 1984"/>
                  <a:gd name="T49" fmla="*/ 715 h 765"/>
                  <a:gd name="T50" fmla="*/ 1333 w 1984"/>
                  <a:gd name="T51" fmla="*/ 740 h 765"/>
                  <a:gd name="T52" fmla="*/ 1160 w 1984"/>
                  <a:gd name="T53" fmla="*/ 764 h 765"/>
                  <a:gd name="T54" fmla="*/ 987 w 1984"/>
                  <a:gd name="T55" fmla="*/ 764 h 765"/>
                  <a:gd name="T56" fmla="*/ 814 w 1984"/>
                  <a:gd name="T57" fmla="*/ 764 h 765"/>
                  <a:gd name="T58" fmla="*/ 650 w 1984"/>
                  <a:gd name="T59" fmla="*/ 740 h 765"/>
                  <a:gd name="T60" fmla="*/ 493 w 1984"/>
                  <a:gd name="T61" fmla="*/ 715 h 765"/>
                  <a:gd name="T62" fmla="*/ 353 w 1984"/>
                  <a:gd name="T63" fmla="*/ 674 h 765"/>
                  <a:gd name="T64" fmla="*/ 230 w 1984"/>
                  <a:gd name="T65" fmla="*/ 633 h 765"/>
                  <a:gd name="T66" fmla="*/ 131 w 1984"/>
                  <a:gd name="T67" fmla="*/ 575 h 765"/>
                  <a:gd name="T68" fmla="*/ 57 w 1984"/>
                  <a:gd name="T69" fmla="*/ 518 h 765"/>
                  <a:gd name="T70" fmla="*/ 16 w 1984"/>
                  <a:gd name="T71" fmla="*/ 452 h 765"/>
                  <a:gd name="T72" fmla="*/ 0 w 1984"/>
                  <a:gd name="T73" fmla="*/ 386 h 76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84"/>
                  <a:gd name="T112" fmla="*/ 0 h 765"/>
                  <a:gd name="T113" fmla="*/ 1984 w 1984"/>
                  <a:gd name="T114" fmla="*/ 765 h 76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02" name="Freeform 6">
                <a:extLst>
                  <a:ext uri="{FF2B5EF4-FFF2-40B4-BE49-F238E27FC236}">
                    <a16:creationId xmlns:a16="http://schemas.microsoft.com/office/drawing/2014/main" id="{53251739-D493-834C-A95E-024D4717D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>
                  <a:gd name="T0" fmla="*/ 0 w 1984"/>
                  <a:gd name="T1" fmla="*/ 386 h 765"/>
                  <a:gd name="T2" fmla="*/ 16 w 1984"/>
                  <a:gd name="T3" fmla="*/ 321 h 765"/>
                  <a:gd name="T4" fmla="*/ 57 w 1984"/>
                  <a:gd name="T5" fmla="*/ 255 h 765"/>
                  <a:gd name="T6" fmla="*/ 131 w 1984"/>
                  <a:gd name="T7" fmla="*/ 197 h 765"/>
                  <a:gd name="T8" fmla="*/ 230 w 1984"/>
                  <a:gd name="T9" fmla="*/ 140 h 765"/>
                  <a:gd name="T10" fmla="*/ 353 w 1984"/>
                  <a:gd name="T11" fmla="*/ 91 h 765"/>
                  <a:gd name="T12" fmla="*/ 493 w 1984"/>
                  <a:gd name="T13" fmla="*/ 58 h 765"/>
                  <a:gd name="T14" fmla="*/ 650 w 1984"/>
                  <a:gd name="T15" fmla="*/ 25 h 765"/>
                  <a:gd name="T16" fmla="*/ 814 w 1984"/>
                  <a:gd name="T17" fmla="*/ 8 h 765"/>
                  <a:gd name="T18" fmla="*/ 987 w 1984"/>
                  <a:gd name="T19" fmla="*/ 0 h 765"/>
                  <a:gd name="T20" fmla="*/ 1160 w 1984"/>
                  <a:gd name="T21" fmla="*/ 8 h 765"/>
                  <a:gd name="T22" fmla="*/ 1333 w 1984"/>
                  <a:gd name="T23" fmla="*/ 25 h 765"/>
                  <a:gd name="T24" fmla="*/ 1489 w 1984"/>
                  <a:gd name="T25" fmla="*/ 58 h 765"/>
                  <a:gd name="T26" fmla="*/ 1629 w 1984"/>
                  <a:gd name="T27" fmla="*/ 91 h 765"/>
                  <a:gd name="T28" fmla="*/ 1753 w 1984"/>
                  <a:gd name="T29" fmla="*/ 140 h 765"/>
                  <a:gd name="T30" fmla="*/ 1852 w 1984"/>
                  <a:gd name="T31" fmla="*/ 197 h 765"/>
                  <a:gd name="T32" fmla="*/ 1926 w 1984"/>
                  <a:gd name="T33" fmla="*/ 255 h 765"/>
                  <a:gd name="T34" fmla="*/ 1967 w 1984"/>
                  <a:gd name="T35" fmla="*/ 321 h 765"/>
                  <a:gd name="T36" fmla="*/ 1983 w 1984"/>
                  <a:gd name="T37" fmla="*/ 386 h 765"/>
                  <a:gd name="T38" fmla="*/ 1967 w 1984"/>
                  <a:gd name="T39" fmla="*/ 452 h 765"/>
                  <a:gd name="T40" fmla="*/ 1926 w 1984"/>
                  <a:gd name="T41" fmla="*/ 518 h 765"/>
                  <a:gd name="T42" fmla="*/ 1852 w 1984"/>
                  <a:gd name="T43" fmla="*/ 575 h 765"/>
                  <a:gd name="T44" fmla="*/ 1753 w 1984"/>
                  <a:gd name="T45" fmla="*/ 633 h 765"/>
                  <a:gd name="T46" fmla="*/ 1629 w 1984"/>
                  <a:gd name="T47" fmla="*/ 674 h 765"/>
                  <a:gd name="T48" fmla="*/ 1489 w 1984"/>
                  <a:gd name="T49" fmla="*/ 715 h 765"/>
                  <a:gd name="T50" fmla="*/ 1333 w 1984"/>
                  <a:gd name="T51" fmla="*/ 740 h 765"/>
                  <a:gd name="T52" fmla="*/ 1160 w 1984"/>
                  <a:gd name="T53" fmla="*/ 764 h 765"/>
                  <a:gd name="T54" fmla="*/ 987 w 1984"/>
                  <a:gd name="T55" fmla="*/ 764 h 765"/>
                  <a:gd name="T56" fmla="*/ 814 w 1984"/>
                  <a:gd name="T57" fmla="*/ 764 h 765"/>
                  <a:gd name="T58" fmla="*/ 650 w 1984"/>
                  <a:gd name="T59" fmla="*/ 740 h 765"/>
                  <a:gd name="T60" fmla="*/ 493 w 1984"/>
                  <a:gd name="T61" fmla="*/ 715 h 765"/>
                  <a:gd name="T62" fmla="*/ 353 w 1984"/>
                  <a:gd name="T63" fmla="*/ 674 h 765"/>
                  <a:gd name="T64" fmla="*/ 230 w 1984"/>
                  <a:gd name="T65" fmla="*/ 633 h 765"/>
                  <a:gd name="T66" fmla="*/ 131 w 1984"/>
                  <a:gd name="T67" fmla="*/ 575 h 765"/>
                  <a:gd name="T68" fmla="*/ 57 w 1984"/>
                  <a:gd name="T69" fmla="*/ 518 h 765"/>
                  <a:gd name="T70" fmla="*/ 16 w 1984"/>
                  <a:gd name="T71" fmla="*/ 452 h 765"/>
                  <a:gd name="T72" fmla="*/ 0 w 1984"/>
                  <a:gd name="T73" fmla="*/ 386 h 76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84"/>
                  <a:gd name="T112" fmla="*/ 0 h 765"/>
                  <a:gd name="T113" fmla="*/ 1984 w 1984"/>
                  <a:gd name="T114" fmla="*/ 765 h 76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</p:grpSp>
        <p:grpSp>
          <p:nvGrpSpPr>
            <p:cNvPr id="58" name="Group 27">
              <a:extLst>
                <a:ext uri="{FF2B5EF4-FFF2-40B4-BE49-F238E27FC236}">
                  <a16:creationId xmlns:a16="http://schemas.microsoft.com/office/drawing/2014/main" id="{3D22FC4C-2A48-6647-8854-CFB658A82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0480" y="1166813"/>
              <a:ext cx="2382440" cy="3445669"/>
              <a:chOff x="2981" y="669"/>
              <a:chExt cx="2001" cy="2894"/>
            </a:xfrm>
          </p:grpSpPr>
          <p:grpSp>
            <p:nvGrpSpPr>
              <p:cNvPr id="82" name="Group 17">
                <a:extLst>
                  <a:ext uri="{FF2B5EF4-FFF2-40B4-BE49-F238E27FC236}">
                    <a16:creationId xmlns:a16="http://schemas.microsoft.com/office/drawing/2014/main" id="{0DB1AF81-8753-C84D-8EC2-DFD0F9A294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92" name="Group 11">
                  <a:extLst>
                    <a:ext uri="{FF2B5EF4-FFF2-40B4-BE49-F238E27FC236}">
                      <a16:creationId xmlns:a16="http://schemas.microsoft.com/office/drawing/2014/main" id="{4A5347F1-0E3C-8E44-8F21-7BB7E60B2E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98" name="Freeform 8">
                    <a:extLst>
                      <a:ext uri="{FF2B5EF4-FFF2-40B4-BE49-F238E27FC236}">
                        <a16:creationId xmlns:a16="http://schemas.microsoft.com/office/drawing/2014/main" id="{AECC3FB7-D1FE-8142-892B-C1FB829517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>
                      <a:gd name="T0" fmla="*/ 0 w 1984"/>
                      <a:gd name="T1" fmla="*/ 378 h 765"/>
                      <a:gd name="T2" fmla="*/ 16 w 1984"/>
                      <a:gd name="T3" fmla="*/ 312 h 765"/>
                      <a:gd name="T4" fmla="*/ 57 w 1984"/>
                      <a:gd name="T5" fmla="*/ 247 h 765"/>
                      <a:gd name="T6" fmla="*/ 131 w 1984"/>
                      <a:gd name="T7" fmla="*/ 189 h 765"/>
                      <a:gd name="T8" fmla="*/ 230 w 1984"/>
                      <a:gd name="T9" fmla="*/ 132 h 765"/>
                      <a:gd name="T10" fmla="*/ 353 w 1984"/>
                      <a:gd name="T11" fmla="*/ 91 h 765"/>
                      <a:gd name="T12" fmla="*/ 493 w 1984"/>
                      <a:gd name="T13" fmla="*/ 49 h 765"/>
                      <a:gd name="T14" fmla="*/ 650 w 1984"/>
                      <a:gd name="T15" fmla="*/ 25 h 765"/>
                      <a:gd name="T16" fmla="*/ 814 w 1984"/>
                      <a:gd name="T17" fmla="*/ 0 h 765"/>
                      <a:gd name="T18" fmla="*/ 987 w 1984"/>
                      <a:gd name="T19" fmla="*/ 0 h 765"/>
                      <a:gd name="T20" fmla="*/ 1160 w 1984"/>
                      <a:gd name="T21" fmla="*/ 0 h 765"/>
                      <a:gd name="T22" fmla="*/ 1333 w 1984"/>
                      <a:gd name="T23" fmla="*/ 25 h 765"/>
                      <a:gd name="T24" fmla="*/ 1489 w 1984"/>
                      <a:gd name="T25" fmla="*/ 49 h 765"/>
                      <a:gd name="T26" fmla="*/ 1629 w 1984"/>
                      <a:gd name="T27" fmla="*/ 91 h 765"/>
                      <a:gd name="T28" fmla="*/ 1753 w 1984"/>
                      <a:gd name="T29" fmla="*/ 132 h 765"/>
                      <a:gd name="T30" fmla="*/ 1852 w 1984"/>
                      <a:gd name="T31" fmla="*/ 189 h 765"/>
                      <a:gd name="T32" fmla="*/ 1926 w 1984"/>
                      <a:gd name="T33" fmla="*/ 247 h 765"/>
                      <a:gd name="T34" fmla="*/ 1967 w 1984"/>
                      <a:gd name="T35" fmla="*/ 312 h 765"/>
                      <a:gd name="T36" fmla="*/ 1983 w 1984"/>
                      <a:gd name="T37" fmla="*/ 378 h 765"/>
                      <a:gd name="T38" fmla="*/ 1967 w 1984"/>
                      <a:gd name="T39" fmla="*/ 444 h 765"/>
                      <a:gd name="T40" fmla="*/ 1926 w 1984"/>
                      <a:gd name="T41" fmla="*/ 510 h 765"/>
                      <a:gd name="T42" fmla="*/ 1852 w 1984"/>
                      <a:gd name="T43" fmla="*/ 567 h 765"/>
                      <a:gd name="T44" fmla="*/ 1753 w 1984"/>
                      <a:gd name="T45" fmla="*/ 625 h 765"/>
                      <a:gd name="T46" fmla="*/ 1629 w 1984"/>
                      <a:gd name="T47" fmla="*/ 674 h 765"/>
                      <a:gd name="T48" fmla="*/ 1489 w 1984"/>
                      <a:gd name="T49" fmla="*/ 707 h 765"/>
                      <a:gd name="T50" fmla="*/ 1333 w 1984"/>
                      <a:gd name="T51" fmla="*/ 740 h 765"/>
                      <a:gd name="T52" fmla="*/ 1160 w 1984"/>
                      <a:gd name="T53" fmla="*/ 756 h 765"/>
                      <a:gd name="T54" fmla="*/ 987 w 1984"/>
                      <a:gd name="T55" fmla="*/ 764 h 765"/>
                      <a:gd name="T56" fmla="*/ 814 w 1984"/>
                      <a:gd name="T57" fmla="*/ 756 h 765"/>
                      <a:gd name="T58" fmla="*/ 650 w 1984"/>
                      <a:gd name="T59" fmla="*/ 740 h 765"/>
                      <a:gd name="T60" fmla="*/ 493 w 1984"/>
                      <a:gd name="T61" fmla="*/ 707 h 765"/>
                      <a:gd name="T62" fmla="*/ 353 w 1984"/>
                      <a:gd name="T63" fmla="*/ 674 h 765"/>
                      <a:gd name="T64" fmla="*/ 230 w 1984"/>
                      <a:gd name="T65" fmla="*/ 625 h 765"/>
                      <a:gd name="T66" fmla="*/ 131 w 1984"/>
                      <a:gd name="T67" fmla="*/ 567 h 765"/>
                      <a:gd name="T68" fmla="*/ 57 w 1984"/>
                      <a:gd name="T69" fmla="*/ 510 h 765"/>
                      <a:gd name="T70" fmla="*/ 16 w 1984"/>
                      <a:gd name="T71" fmla="*/ 444 h 765"/>
                      <a:gd name="T72" fmla="*/ 0 w 1984"/>
                      <a:gd name="T73" fmla="*/ 378 h 765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984"/>
                      <a:gd name="T112" fmla="*/ 0 h 765"/>
                      <a:gd name="T113" fmla="*/ 1984 w 1984"/>
                      <a:gd name="T114" fmla="*/ 765 h 765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99" name="Freeform 9">
                    <a:extLst>
                      <a:ext uri="{FF2B5EF4-FFF2-40B4-BE49-F238E27FC236}">
                        <a16:creationId xmlns:a16="http://schemas.microsoft.com/office/drawing/2014/main" id="{F6902F92-0054-9D4E-BA8B-D583C64C6D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>
                      <a:gd name="T0" fmla="*/ 0 w 1853"/>
                      <a:gd name="T1" fmla="*/ 328 h 650"/>
                      <a:gd name="T2" fmla="*/ 17 w 1853"/>
                      <a:gd name="T3" fmla="*/ 263 h 650"/>
                      <a:gd name="T4" fmla="*/ 66 w 1853"/>
                      <a:gd name="T5" fmla="*/ 205 h 650"/>
                      <a:gd name="T6" fmla="*/ 140 w 1853"/>
                      <a:gd name="T7" fmla="*/ 156 h 650"/>
                      <a:gd name="T8" fmla="*/ 247 w 1853"/>
                      <a:gd name="T9" fmla="*/ 106 h 650"/>
                      <a:gd name="T10" fmla="*/ 371 w 1853"/>
                      <a:gd name="T11" fmla="*/ 65 h 650"/>
                      <a:gd name="T12" fmla="*/ 519 w 1853"/>
                      <a:gd name="T13" fmla="*/ 33 h 650"/>
                      <a:gd name="T14" fmla="*/ 675 w 1853"/>
                      <a:gd name="T15" fmla="*/ 16 h 650"/>
                      <a:gd name="T16" fmla="*/ 840 w 1853"/>
                      <a:gd name="T17" fmla="*/ 0 h 650"/>
                      <a:gd name="T18" fmla="*/ 1013 w 1853"/>
                      <a:gd name="T19" fmla="*/ 0 h 650"/>
                      <a:gd name="T20" fmla="*/ 1177 w 1853"/>
                      <a:gd name="T21" fmla="*/ 16 h 650"/>
                      <a:gd name="T22" fmla="*/ 1342 w 1853"/>
                      <a:gd name="T23" fmla="*/ 33 h 650"/>
                      <a:gd name="T24" fmla="*/ 1482 w 1853"/>
                      <a:gd name="T25" fmla="*/ 65 h 650"/>
                      <a:gd name="T26" fmla="*/ 1613 w 1853"/>
                      <a:gd name="T27" fmla="*/ 106 h 650"/>
                      <a:gd name="T28" fmla="*/ 1712 w 1853"/>
                      <a:gd name="T29" fmla="*/ 156 h 650"/>
                      <a:gd name="T30" fmla="*/ 1795 w 1853"/>
                      <a:gd name="T31" fmla="*/ 205 h 650"/>
                      <a:gd name="T32" fmla="*/ 1836 w 1853"/>
                      <a:gd name="T33" fmla="*/ 263 h 650"/>
                      <a:gd name="T34" fmla="*/ 1852 w 1853"/>
                      <a:gd name="T35" fmla="*/ 328 h 650"/>
                      <a:gd name="T36" fmla="*/ 1836 w 1853"/>
                      <a:gd name="T37" fmla="*/ 386 h 650"/>
                      <a:gd name="T38" fmla="*/ 1795 w 1853"/>
                      <a:gd name="T39" fmla="*/ 443 h 650"/>
                      <a:gd name="T40" fmla="*/ 1712 w 1853"/>
                      <a:gd name="T41" fmla="*/ 493 h 650"/>
                      <a:gd name="T42" fmla="*/ 1613 w 1853"/>
                      <a:gd name="T43" fmla="*/ 542 h 650"/>
                      <a:gd name="T44" fmla="*/ 1482 w 1853"/>
                      <a:gd name="T45" fmla="*/ 583 h 650"/>
                      <a:gd name="T46" fmla="*/ 1342 w 1853"/>
                      <a:gd name="T47" fmla="*/ 616 h 650"/>
                      <a:gd name="T48" fmla="*/ 1177 w 1853"/>
                      <a:gd name="T49" fmla="*/ 641 h 650"/>
                      <a:gd name="T50" fmla="*/ 1013 w 1853"/>
                      <a:gd name="T51" fmla="*/ 649 h 650"/>
                      <a:gd name="T52" fmla="*/ 840 w 1853"/>
                      <a:gd name="T53" fmla="*/ 649 h 650"/>
                      <a:gd name="T54" fmla="*/ 675 w 1853"/>
                      <a:gd name="T55" fmla="*/ 641 h 650"/>
                      <a:gd name="T56" fmla="*/ 519 w 1853"/>
                      <a:gd name="T57" fmla="*/ 616 h 650"/>
                      <a:gd name="T58" fmla="*/ 371 w 1853"/>
                      <a:gd name="T59" fmla="*/ 583 h 650"/>
                      <a:gd name="T60" fmla="*/ 247 w 1853"/>
                      <a:gd name="T61" fmla="*/ 542 h 650"/>
                      <a:gd name="T62" fmla="*/ 140 w 1853"/>
                      <a:gd name="T63" fmla="*/ 493 h 650"/>
                      <a:gd name="T64" fmla="*/ 66 w 1853"/>
                      <a:gd name="T65" fmla="*/ 443 h 650"/>
                      <a:gd name="T66" fmla="*/ 17 w 1853"/>
                      <a:gd name="T67" fmla="*/ 386 h 650"/>
                      <a:gd name="T68" fmla="*/ 0 w 1853"/>
                      <a:gd name="T69" fmla="*/ 328 h 65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853"/>
                      <a:gd name="T106" fmla="*/ 0 h 650"/>
                      <a:gd name="T107" fmla="*/ 1853 w 1853"/>
                      <a:gd name="T108" fmla="*/ 650 h 65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0" name="Freeform 10">
                    <a:extLst>
                      <a:ext uri="{FF2B5EF4-FFF2-40B4-BE49-F238E27FC236}">
                        <a16:creationId xmlns:a16="http://schemas.microsoft.com/office/drawing/2014/main" id="{A9325EF8-B780-CA45-B024-5D64B6CE8C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>
                      <a:gd name="T0" fmla="*/ 0 w 1672"/>
                      <a:gd name="T1" fmla="*/ 247 h 494"/>
                      <a:gd name="T2" fmla="*/ 16 w 1672"/>
                      <a:gd name="T3" fmla="*/ 198 h 494"/>
                      <a:gd name="T4" fmla="*/ 66 w 1672"/>
                      <a:gd name="T5" fmla="*/ 148 h 494"/>
                      <a:gd name="T6" fmla="*/ 148 w 1672"/>
                      <a:gd name="T7" fmla="*/ 107 h 494"/>
                      <a:gd name="T8" fmla="*/ 247 w 1672"/>
                      <a:gd name="T9" fmla="*/ 74 h 494"/>
                      <a:gd name="T10" fmla="*/ 370 w 1672"/>
                      <a:gd name="T11" fmla="*/ 41 h 494"/>
                      <a:gd name="T12" fmla="*/ 518 w 1672"/>
                      <a:gd name="T13" fmla="*/ 17 h 494"/>
                      <a:gd name="T14" fmla="*/ 675 w 1672"/>
                      <a:gd name="T15" fmla="*/ 0 h 494"/>
                      <a:gd name="T16" fmla="*/ 839 w 1672"/>
                      <a:gd name="T17" fmla="*/ 0 h 494"/>
                      <a:gd name="T18" fmla="*/ 996 w 1672"/>
                      <a:gd name="T19" fmla="*/ 0 h 494"/>
                      <a:gd name="T20" fmla="*/ 1152 w 1672"/>
                      <a:gd name="T21" fmla="*/ 17 h 494"/>
                      <a:gd name="T22" fmla="*/ 1300 w 1672"/>
                      <a:gd name="T23" fmla="*/ 41 h 494"/>
                      <a:gd name="T24" fmla="*/ 1424 w 1672"/>
                      <a:gd name="T25" fmla="*/ 74 h 494"/>
                      <a:gd name="T26" fmla="*/ 1531 w 1672"/>
                      <a:gd name="T27" fmla="*/ 107 h 494"/>
                      <a:gd name="T28" fmla="*/ 1605 w 1672"/>
                      <a:gd name="T29" fmla="*/ 148 h 494"/>
                      <a:gd name="T30" fmla="*/ 1654 w 1672"/>
                      <a:gd name="T31" fmla="*/ 198 h 494"/>
                      <a:gd name="T32" fmla="*/ 1671 w 1672"/>
                      <a:gd name="T33" fmla="*/ 247 h 494"/>
                      <a:gd name="T34" fmla="*/ 1654 w 1672"/>
                      <a:gd name="T35" fmla="*/ 296 h 494"/>
                      <a:gd name="T36" fmla="*/ 1605 w 1672"/>
                      <a:gd name="T37" fmla="*/ 337 h 494"/>
                      <a:gd name="T38" fmla="*/ 1531 w 1672"/>
                      <a:gd name="T39" fmla="*/ 378 h 494"/>
                      <a:gd name="T40" fmla="*/ 1424 w 1672"/>
                      <a:gd name="T41" fmla="*/ 419 h 494"/>
                      <a:gd name="T42" fmla="*/ 1300 w 1672"/>
                      <a:gd name="T43" fmla="*/ 452 h 494"/>
                      <a:gd name="T44" fmla="*/ 1152 w 1672"/>
                      <a:gd name="T45" fmla="*/ 477 h 494"/>
                      <a:gd name="T46" fmla="*/ 996 w 1672"/>
                      <a:gd name="T47" fmla="*/ 485 h 494"/>
                      <a:gd name="T48" fmla="*/ 839 w 1672"/>
                      <a:gd name="T49" fmla="*/ 493 h 494"/>
                      <a:gd name="T50" fmla="*/ 675 w 1672"/>
                      <a:gd name="T51" fmla="*/ 485 h 494"/>
                      <a:gd name="T52" fmla="*/ 518 w 1672"/>
                      <a:gd name="T53" fmla="*/ 477 h 494"/>
                      <a:gd name="T54" fmla="*/ 370 w 1672"/>
                      <a:gd name="T55" fmla="*/ 452 h 494"/>
                      <a:gd name="T56" fmla="*/ 247 w 1672"/>
                      <a:gd name="T57" fmla="*/ 419 h 494"/>
                      <a:gd name="T58" fmla="*/ 148 w 1672"/>
                      <a:gd name="T59" fmla="*/ 378 h 494"/>
                      <a:gd name="T60" fmla="*/ 66 w 1672"/>
                      <a:gd name="T61" fmla="*/ 337 h 494"/>
                      <a:gd name="T62" fmla="*/ 16 w 1672"/>
                      <a:gd name="T63" fmla="*/ 296 h 494"/>
                      <a:gd name="T64" fmla="*/ 0 w 1672"/>
                      <a:gd name="T65" fmla="*/ 247 h 4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672"/>
                      <a:gd name="T100" fmla="*/ 0 h 494"/>
                      <a:gd name="T101" fmla="*/ 1672 w 1672"/>
                      <a:gd name="T102" fmla="*/ 494 h 4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93" name="Group 15">
                  <a:extLst>
                    <a:ext uri="{FF2B5EF4-FFF2-40B4-BE49-F238E27FC236}">
                      <a16:creationId xmlns:a16="http://schemas.microsoft.com/office/drawing/2014/main" id="{125B86AD-54B5-5E48-933A-385D3AAC34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95" name="Freeform 12">
                    <a:extLst>
                      <a:ext uri="{FF2B5EF4-FFF2-40B4-BE49-F238E27FC236}">
                        <a16:creationId xmlns:a16="http://schemas.microsoft.com/office/drawing/2014/main" id="{9C7B74A8-DE0C-0E4B-A323-EFDF5F79A7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>
                      <a:gd name="T0" fmla="*/ 0 w 1984"/>
                      <a:gd name="T1" fmla="*/ 378 h 766"/>
                      <a:gd name="T2" fmla="*/ 16 w 1984"/>
                      <a:gd name="T3" fmla="*/ 313 h 766"/>
                      <a:gd name="T4" fmla="*/ 57 w 1984"/>
                      <a:gd name="T5" fmla="*/ 247 h 766"/>
                      <a:gd name="T6" fmla="*/ 131 w 1984"/>
                      <a:gd name="T7" fmla="*/ 189 h 766"/>
                      <a:gd name="T8" fmla="*/ 230 w 1984"/>
                      <a:gd name="T9" fmla="*/ 132 h 766"/>
                      <a:gd name="T10" fmla="*/ 353 w 1984"/>
                      <a:gd name="T11" fmla="*/ 91 h 766"/>
                      <a:gd name="T12" fmla="*/ 493 w 1984"/>
                      <a:gd name="T13" fmla="*/ 50 h 766"/>
                      <a:gd name="T14" fmla="*/ 650 w 1984"/>
                      <a:gd name="T15" fmla="*/ 25 h 766"/>
                      <a:gd name="T16" fmla="*/ 814 w 1984"/>
                      <a:gd name="T17" fmla="*/ 0 h 766"/>
                      <a:gd name="T18" fmla="*/ 987 w 1984"/>
                      <a:gd name="T19" fmla="*/ 0 h 766"/>
                      <a:gd name="T20" fmla="*/ 1160 w 1984"/>
                      <a:gd name="T21" fmla="*/ 0 h 766"/>
                      <a:gd name="T22" fmla="*/ 1333 w 1984"/>
                      <a:gd name="T23" fmla="*/ 25 h 766"/>
                      <a:gd name="T24" fmla="*/ 1489 w 1984"/>
                      <a:gd name="T25" fmla="*/ 50 h 766"/>
                      <a:gd name="T26" fmla="*/ 1629 w 1984"/>
                      <a:gd name="T27" fmla="*/ 91 h 766"/>
                      <a:gd name="T28" fmla="*/ 1753 w 1984"/>
                      <a:gd name="T29" fmla="*/ 132 h 766"/>
                      <a:gd name="T30" fmla="*/ 1852 w 1984"/>
                      <a:gd name="T31" fmla="*/ 189 h 766"/>
                      <a:gd name="T32" fmla="*/ 1926 w 1984"/>
                      <a:gd name="T33" fmla="*/ 247 h 766"/>
                      <a:gd name="T34" fmla="*/ 1967 w 1984"/>
                      <a:gd name="T35" fmla="*/ 313 h 766"/>
                      <a:gd name="T36" fmla="*/ 1983 w 1984"/>
                      <a:gd name="T37" fmla="*/ 378 h 766"/>
                      <a:gd name="T38" fmla="*/ 1967 w 1984"/>
                      <a:gd name="T39" fmla="*/ 444 h 766"/>
                      <a:gd name="T40" fmla="*/ 1926 w 1984"/>
                      <a:gd name="T41" fmla="*/ 510 h 766"/>
                      <a:gd name="T42" fmla="*/ 1852 w 1984"/>
                      <a:gd name="T43" fmla="*/ 567 h 766"/>
                      <a:gd name="T44" fmla="*/ 1753 w 1984"/>
                      <a:gd name="T45" fmla="*/ 625 h 766"/>
                      <a:gd name="T46" fmla="*/ 1629 w 1984"/>
                      <a:gd name="T47" fmla="*/ 674 h 766"/>
                      <a:gd name="T48" fmla="*/ 1489 w 1984"/>
                      <a:gd name="T49" fmla="*/ 707 h 766"/>
                      <a:gd name="T50" fmla="*/ 1333 w 1984"/>
                      <a:gd name="T51" fmla="*/ 740 h 766"/>
                      <a:gd name="T52" fmla="*/ 1160 w 1984"/>
                      <a:gd name="T53" fmla="*/ 756 h 766"/>
                      <a:gd name="T54" fmla="*/ 987 w 1984"/>
                      <a:gd name="T55" fmla="*/ 765 h 766"/>
                      <a:gd name="T56" fmla="*/ 814 w 1984"/>
                      <a:gd name="T57" fmla="*/ 756 h 766"/>
                      <a:gd name="T58" fmla="*/ 650 w 1984"/>
                      <a:gd name="T59" fmla="*/ 740 h 766"/>
                      <a:gd name="T60" fmla="*/ 493 w 1984"/>
                      <a:gd name="T61" fmla="*/ 707 h 766"/>
                      <a:gd name="T62" fmla="*/ 353 w 1984"/>
                      <a:gd name="T63" fmla="*/ 674 h 766"/>
                      <a:gd name="T64" fmla="*/ 230 w 1984"/>
                      <a:gd name="T65" fmla="*/ 625 h 766"/>
                      <a:gd name="T66" fmla="*/ 131 w 1984"/>
                      <a:gd name="T67" fmla="*/ 567 h 766"/>
                      <a:gd name="T68" fmla="*/ 57 w 1984"/>
                      <a:gd name="T69" fmla="*/ 510 h 766"/>
                      <a:gd name="T70" fmla="*/ 16 w 1984"/>
                      <a:gd name="T71" fmla="*/ 444 h 766"/>
                      <a:gd name="T72" fmla="*/ 0 w 1984"/>
                      <a:gd name="T73" fmla="*/ 378 h 76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984"/>
                      <a:gd name="T112" fmla="*/ 0 h 766"/>
                      <a:gd name="T113" fmla="*/ 1984 w 1984"/>
                      <a:gd name="T114" fmla="*/ 766 h 76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96" name="Freeform 13">
                    <a:extLst>
                      <a:ext uri="{FF2B5EF4-FFF2-40B4-BE49-F238E27FC236}">
                        <a16:creationId xmlns:a16="http://schemas.microsoft.com/office/drawing/2014/main" id="{F910764E-763F-5E42-BBCF-4793AA1009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>
                      <a:gd name="T0" fmla="*/ 0 w 1853"/>
                      <a:gd name="T1" fmla="*/ 329 h 650"/>
                      <a:gd name="T2" fmla="*/ 17 w 1853"/>
                      <a:gd name="T3" fmla="*/ 263 h 650"/>
                      <a:gd name="T4" fmla="*/ 66 w 1853"/>
                      <a:gd name="T5" fmla="*/ 205 h 650"/>
                      <a:gd name="T6" fmla="*/ 140 w 1853"/>
                      <a:gd name="T7" fmla="*/ 156 h 650"/>
                      <a:gd name="T8" fmla="*/ 247 w 1853"/>
                      <a:gd name="T9" fmla="*/ 107 h 650"/>
                      <a:gd name="T10" fmla="*/ 371 w 1853"/>
                      <a:gd name="T11" fmla="*/ 66 h 650"/>
                      <a:gd name="T12" fmla="*/ 519 w 1853"/>
                      <a:gd name="T13" fmla="*/ 33 h 650"/>
                      <a:gd name="T14" fmla="*/ 675 w 1853"/>
                      <a:gd name="T15" fmla="*/ 16 h 650"/>
                      <a:gd name="T16" fmla="*/ 840 w 1853"/>
                      <a:gd name="T17" fmla="*/ 0 h 650"/>
                      <a:gd name="T18" fmla="*/ 1013 w 1853"/>
                      <a:gd name="T19" fmla="*/ 0 h 650"/>
                      <a:gd name="T20" fmla="*/ 1177 w 1853"/>
                      <a:gd name="T21" fmla="*/ 16 h 650"/>
                      <a:gd name="T22" fmla="*/ 1342 w 1853"/>
                      <a:gd name="T23" fmla="*/ 33 h 650"/>
                      <a:gd name="T24" fmla="*/ 1482 w 1853"/>
                      <a:gd name="T25" fmla="*/ 66 h 650"/>
                      <a:gd name="T26" fmla="*/ 1613 w 1853"/>
                      <a:gd name="T27" fmla="*/ 107 h 650"/>
                      <a:gd name="T28" fmla="*/ 1712 w 1853"/>
                      <a:gd name="T29" fmla="*/ 156 h 650"/>
                      <a:gd name="T30" fmla="*/ 1795 w 1853"/>
                      <a:gd name="T31" fmla="*/ 205 h 650"/>
                      <a:gd name="T32" fmla="*/ 1836 w 1853"/>
                      <a:gd name="T33" fmla="*/ 263 h 650"/>
                      <a:gd name="T34" fmla="*/ 1852 w 1853"/>
                      <a:gd name="T35" fmla="*/ 329 h 650"/>
                      <a:gd name="T36" fmla="*/ 1836 w 1853"/>
                      <a:gd name="T37" fmla="*/ 386 h 650"/>
                      <a:gd name="T38" fmla="*/ 1795 w 1853"/>
                      <a:gd name="T39" fmla="*/ 444 h 650"/>
                      <a:gd name="T40" fmla="*/ 1712 w 1853"/>
                      <a:gd name="T41" fmla="*/ 493 h 650"/>
                      <a:gd name="T42" fmla="*/ 1613 w 1853"/>
                      <a:gd name="T43" fmla="*/ 542 h 650"/>
                      <a:gd name="T44" fmla="*/ 1482 w 1853"/>
                      <a:gd name="T45" fmla="*/ 583 h 650"/>
                      <a:gd name="T46" fmla="*/ 1342 w 1853"/>
                      <a:gd name="T47" fmla="*/ 616 h 650"/>
                      <a:gd name="T48" fmla="*/ 1177 w 1853"/>
                      <a:gd name="T49" fmla="*/ 641 h 650"/>
                      <a:gd name="T50" fmla="*/ 1013 w 1853"/>
                      <a:gd name="T51" fmla="*/ 649 h 650"/>
                      <a:gd name="T52" fmla="*/ 840 w 1853"/>
                      <a:gd name="T53" fmla="*/ 649 h 650"/>
                      <a:gd name="T54" fmla="*/ 675 w 1853"/>
                      <a:gd name="T55" fmla="*/ 641 h 650"/>
                      <a:gd name="T56" fmla="*/ 519 w 1853"/>
                      <a:gd name="T57" fmla="*/ 616 h 650"/>
                      <a:gd name="T58" fmla="*/ 371 w 1853"/>
                      <a:gd name="T59" fmla="*/ 583 h 650"/>
                      <a:gd name="T60" fmla="*/ 247 w 1853"/>
                      <a:gd name="T61" fmla="*/ 542 h 650"/>
                      <a:gd name="T62" fmla="*/ 140 w 1853"/>
                      <a:gd name="T63" fmla="*/ 493 h 650"/>
                      <a:gd name="T64" fmla="*/ 66 w 1853"/>
                      <a:gd name="T65" fmla="*/ 444 h 650"/>
                      <a:gd name="T66" fmla="*/ 17 w 1853"/>
                      <a:gd name="T67" fmla="*/ 386 h 650"/>
                      <a:gd name="T68" fmla="*/ 0 w 1853"/>
                      <a:gd name="T69" fmla="*/ 329 h 65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853"/>
                      <a:gd name="T106" fmla="*/ 0 h 650"/>
                      <a:gd name="T107" fmla="*/ 1853 w 1853"/>
                      <a:gd name="T108" fmla="*/ 650 h 65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97" name="Freeform 14">
                    <a:extLst>
                      <a:ext uri="{FF2B5EF4-FFF2-40B4-BE49-F238E27FC236}">
                        <a16:creationId xmlns:a16="http://schemas.microsoft.com/office/drawing/2014/main" id="{E82C03B0-B306-E945-92BA-11C6A447B9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>
                      <a:gd name="T0" fmla="*/ 0 w 1672"/>
                      <a:gd name="T1" fmla="*/ 246 h 494"/>
                      <a:gd name="T2" fmla="*/ 16 w 1672"/>
                      <a:gd name="T3" fmla="*/ 197 h 494"/>
                      <a:gd name="T4" fmla="*/ 66 w 1672"/>
                      <a:gd name="T5" fmla="*/ 147 h 494"/>
                      <a:gd name="T6" fmla="*/ 148 w 1672"/>
                      <a:gd name="T7" fmla="*/ 106 h 494"/>
                      <a:gd name="T8" fmla="*/ 247 w 1672"/>
                      <a:gd name="T9" fmla="*/ 74 h 494"/>
                      <a:gd name="T10" fmla="*/ 370 w 1672"/>
                      <a:gd name="T11" fmla="*/ 41 h 494"/>
                      <a:gd name="T12" fmla="*/ 518 w 1672"/>
                      <a:gd name="T13" fmla="*/ 16 h 494"/>
                      <a:gd name="T14" fmla="*/ 675 w 1672"/>
                      <a:gd name="T15" fmla="*/ 0 h 494"/>
                      <a:gd name="T16" fmla="*/ 839 w 1672"/>
                      <a:gd name="T17" fmla="*/ 0 h 494"/>
                      <a:gd name="T18" fmla="*/ 996 w 1672"/>
                      <a:gd name="T19" fmla="*/ 0 h 494"/>
                      <a:gd name="T20" fmla="*/ 1152 w 1672"/>
                      <a:gd name="T21" fmla="*/ 16 h 494"/>
                      <a:gd name="T22" fmla="*/ 1300 w 1672"/>
                      <a:gd name="T23" fmla="*/ 41 h 494"/>
                      <a:gd name="T24" fmla="*/ 1424 w 1672"/>
                      <a:gd name="T25" fmla="*/ 74 h 494"/>
                      <a:gd name="T26" fmla="*/ 1531 w 1672"/>
                      <a:gd name="T27" fmla="*/ 106 h 494"/>
                      <a:gd name="T28" fmla="*/ 1605 w 1672"/>
                      <a:gd name="T29" fmla="*/ 147 h 494"/>
                      <a:gd name="T30" fmla="*/ 1654 w 1672"/>
                      <a:gd name="T31" fmla="*/ 197 h 494"/>
                      <a:gd name="T32" fmla="*/ 1671 w 1672"/>
                      <a:gd name="T33" fmla="*/ 246 h 494"/>
                      <a:gd name="T34" fmla="*/ 1654 w 1672"/>
                      <a:gd name="T35" fmla="*/ 295 h 494"/>
                      <a:gd name="T36" fmla="*/ 1605 w 1672"/>
                      <a:gd name="T37" fmla="*/ 337 h 494"/>
                      <a:gd name="T38" fmla="*/ 1531 w 1672"/>
                      <a:gd name="T39" fmla="*/ 378 h 494"/>
                      <a:gd name="T40" fmla="*/ 1424 w 1672"/>
                      <a:gd name="T41" fmla="*/ 419 h 494"/>
                      <a:gd name="T42" fmla="*/ 1300 w 1672"/>
                      <a:gd name="T43" fmla="*/ 452 h 494"/>
                      <a:gd name="T44" fmla="*/ 1152 w 1672"/>
                      <a:gd name="T45" fmla="*/ 476 h 494"/>
                      <a:gd name="T46" fmla="*/ 996 w 1672"/>
                      <a:gd name="T47" fmla="*/ 484 h 494"/>
                      <a:gd name="T48" fmla="*/ 839 w 1672"/>
                      <a:gd name="T49" fmla="*/ 493 h 494"/>
                      <a:gd name="T50" fmla="*/ 675 w 1672"/>
                      <a:gd name="T51" fmla="*/ 484 h 494"/>
                      <a:gd name="T52" fmla="*/ 518 w 1672"/>
                      <a:gd name="T53" fmla="*/ 476 h 494"/>
                      <a:gd name="T54" fmla="*/ 370 w 1672"/>
                      <a:gd name="T55" fmla="*/ 452 h 494"/>
                      <a:gd name="T56" fmla="*/ 247 w 1672"/>
                      <a:gd name="T57" fmla="*/ 419 h 494"/>
                      <a:gd name="T58" fmla="*/ 148 w 1672"/>
                      <a:gd name="T59" fmla="*/ 378 h 494"/>
                      <a:gd name="T60" fmla="*/ 66 w 1672"/>
                      <a:gd name="T61" fmla="*/ 337 h 494"/>
                      <a:gd name="T62" fmla="*/ 16 w 1672"/>
                      <a:gd name="T63" fmla="*/ 295 h 494"/>
                      <a:gd name="T64" fmla="*/ 0 w 1672"/>
                      <a:gd name="T65" fmla="*/ 246 h 4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672"/>
                      <a:gd name="T100" fmla="*/ 0 h 494"/>
                      <a:gd name="T101" fmla="*/ 1672 w 1672"/>
                      <a:gd name="T102" fmla="*/ 494 h 4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2C819A72-4DB1-0F4A-AC0F-CB5085EE04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>
                    <a:gd name="T0" fmla="*/ 0 w 1993"/>
                    <a:gd name="T1" fmla="*/ 378 h 766"/>
                    <a:gd name="T2" fmla="*/ 17 w 1993"/>
                    <a:gd name="T3" fmla="*/ 313 h 766"/>
                    <a:gd name="T4" fmla="*/ 66 w 1993"/>
                    <a:gd name="T5" fmla="*/ 247 h 766"/>
                    <a:gd name="T6" fmla="*/ 132 w 1993"/>
                    <a:gd name="T7" fmla="*/ 189 h 766"/>
                    <a:gd name="T8" fmla="*/ 239 w 1993"/>
                    <a:gd name="T9" fmla="*/ 140 h 766"/>
                    <a:gd name="T10" fmla="*/ 354 w 1993"/>
                    <a:gd name="T11" fmla="*/ 91 h 766"/>
                    <a:gd name="T12" fmla="*/ 502 w 1993"/>
                    <a:gd name="T13" fmla="*/ 50 h 766"/>
                    <a:gd name="T14" fmla="*/ 659 w 1993"/>
                    <a:gd name="T15" fmla="*/ 25 h 766"/>
                    <a:gd name="T16" fmla="*/ 823 w 1993"/>
                    <a:gd name="T17" fmla="*/ 9 h 766"/>
                    <a:gd name="T18" fmla="*/ 996 w 1993"/>
                    <a:gd name="T19" fmla="*/ 0 h 766"/>
                    <a:gd name="T20" fmla="*/ 1169 w 1993"/>
                    <a:gd name="T21" fmla="*/ 9 h 766"/>
                    <a:gd name="T22" fmla="*/ 1334 w 1993"/>
                    <a:gd name="T23" fmla="*/ 25 h 766"/>
                    <a:gd name="T24" fmla="*/ 1490 w 1993"/>
                    <a:gd name="T25" fmla="*/ 50 h 766"/>
                    <a:gd name="T26" fmla="*/ 1638 w 1993"/>
                    <a:gd name="T27" fmla="*/ 91 h 766"/>
                    <a:gd name="T28" fmla="*/ 1753 w 1993"/>
                    <a:gd name="T29" fmla="*/ 140 h 766"/>
                    <a:gd name="T30" fmla="*/ 1860 w 1993"/>
                    <a:gd name="T31" fmla="*/ 189 h 766"/>
                    <a:gd name="T32" fmla="*/ 1926 w 1993"/>
                    <a:gd name="T33" fmla="*/ 247 h 766"/>
                    <a:gd name="T34" fmla="*/ 1976 w 1993"/>
                    <a:gd name="T35" fmla="*/ 313 h 766"/>
                    <a:gd name="T36" fmla="*/ 1992 w 1993"/>
                    <a:gd name="T37" fmla="*/ 378 h 766"/>
                    <a:gd name="T38" fmla="*/ 1976 w 1993"/>
                    <a:gd name="T39" fmla="*/ 444 h 766"/>
                    <a:gd name="T40" fmla="*/ 1926 w 1993"/>
                    <a:gd name="T41" fmla="*/ 510 h 766"/>
                    <a:gd name="T42" fmla="*/ 1860 w 1993"/>
                    <a:gd name="T43" fmla="*/ 576 h 766"/>
                    <a:gd name="T44" fmla="*/ 1753 w 1993"/>
                    <a:gd name="T45" fmla="*/ 625 h 766"/>
                    <a:gd name="T46" fmla="*/ 1638 w 1993"/>
                    <a:gd name="T47" fmla="*/ 674 h 766"/>
                    <a:gd name="T48" fmla="*/ 1490 w 1993"/>
                    <a:gd name="T49" fmla="*/ 715 h 766"/>
                    <a:gd name="T50" fmla="*/ 1334 w 1993"/>
                    <a:gd name="T51" fmla="*/ 740 h 766"/>
                    <a:gd name="T52" fmla="*/ 1169 w 1993"/>
                    <a:gd name="T53" fmla="*/ 756 h 766"/>
                    <a:gd name="T54" fmla="*/ 996 w 1993"/>
                    <a:gd name="T55" fmla="*/ 765 h 766"/>
                    <a:gd name="T56" fmla="*/ 823 w 1993"/>
                    <a:gd name="T57" fmla="*/ 756 h 766"/>
                    <a:gd name="T58" fmla="*/ 659 w 1993"/>
                    <a:gd name="T59" fmla="*/ 740 h 766"/>
                    <a:gd name="T60" fmla="*/ 502 w 1993"/>
                    <a:gd name="T61" fmla="*/ 715 h 766"/>
                    <a:gd name="T62" fmla="*/ 354 w 1993"/>
                    <a:gd name="T63" fmla="*/ 674 h 766"/>
                    <a:gd name="T64" fmla="*/ 239 w 1993"/>
                    <a:gd name="T65" fmla="*/ 625 h 766"/>
                    <a:gd name="T66" fmla="*/ 132 w 1993"/>
                    <a:gd name="T67" fmla="*/ 576 h 766"/>
                    <a:gd name="T68" fmla="*/ 66 w 1993"/>
                    <a:gd name="T69" fmla="*/ 510 h 766"/>
                    <a:gd name="T70" fmla="*/ 17 w 1993"/>
                    <a:gd name="T71" fmla="*/ 444 h 766"/>
                    <a:gd name="T72" fmla="*/ 0 w 1993"/>
                    <a:gd name="T73" fmla="*/ 378 h 76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93"/>
                    <a:gd name="T112" fmla="*/ 0 h 766"/>
                    <a:gd name="T113" fmla="*/ 1993 w 1993"/>
                    <a:gd name="T114" fmla="*/ 766 h 76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83" name="Group 21">
                <a:extLst>
                  <a:ext uri="{FF2B5EF4-FFF2-40B4-BE49-F238E27FC236}">
                    <a16:creationId xmlns:a16="http://schemas.microsoft.com/office/drawing/2014/main" id="{FFCCF1CD-8A7C-1748-8836-B6C1170886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89" name="Freeform 18">
                  <a:extLst>
                    <a:ext uri="{FF2B5EF4-FFF2-40B4-BE49-F238E27FC236}">
                      <a16:creationId xmlns:a16="http://schemas.microsoft.com/office/drawing/2014/main" id="{A4517E9D-8D8D-9E42-9CC6-B30724BC69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>
                    <a:gd name="T0" fmla="*/ 0 w 1993"/>
                    <a:gd name="T1" fmla="*/ 387 h 766"/>
                    <a:gd name="T2" fmla="*/ 17 w 1993"/>
                    <a:gd name="T3" fmla="*/ 321 h 766"/>
                    <a:gd name="T4" fmla="*/ 66 w 1993"/>
                    <a:gd name="T5" fmla="*/ 255 h 766"/>
                    <a:gd name="T6" fmla="*/ 132 w 1993"/>
                    <a:gd name="T7" fmla="*/ 198 h 766"/>
                    <a:gd name="T8" fmla="*/ 239 w 1993"/>
                    <a:gd name="T9" fmla="*/ 140 h 766"/>
                    <a:gd name="T10" fmla="*/ 354 w 1993"/>
                    <a:gd name="T11" fmla="*/ 91 h 766"/>
                    <a:gd name="T12" fmla="*/ 502 w 1993"/>
                    <a:gd name="T13" fmla="*/ 58 h 766"/>
                    <a:gd name="T14" fmla="*/ 659 w 1993"/>
                    <a:gd name="T15" fmla="*/ 25 h 766"/>
                    <a:gd name="T16" fmla="*/ 823 w 1993"/>
                    <a:gd name="T17" fmla="*/ 9 h 766"/>
                    <a:gd name="T18" fmla="*/ 996 w 1993"/>
                    <a:gd name="T19" fmla="*/ 0 h 766"/>
                    <a:gd name="T20" fmla="*/ 1169 w 1993"/>
                    <a:gd name="T21" fmla="*/ 9 h 766"/>
                    <a:gd name="T22" fmla="*/ 1334 w 1993"/>
                    <a:gd name="T23" fmla="*/ 25 h 766"/>
                    <a:gd name="T24" fmla="*/ 1490 w 1993"/>
                    <a:gd name="T25" fmla="*/ 58 h 766"/>
                    <a:gd name="T26" fmla="*/ 1638 w 1993"/>
                    <a:gd name="T27" fmla="*/ 91 h 766"/>
                    <a:gd name="T28" fmla="*/ 1753 w 1993"/>
                    <a:gd name="T29" fmla="*/ 140 h 766"/>
                    <a:gd name="T30" fmla="*/ 1860 w 1993"/>
                    <a:gd name="T31" fmla="*/ 198 h 766"/>
                    <a:gd name="T32" fmla="*/ 1926 w 1993"/>
                    <a:gd name="T33" fmla="*/ 255 h 766"/>
                    <a:gd name="T34" fmla="*/ 1976 w 1993"/>
                    <a:gd name="T35" fmla="*/ 321 h 766"/>
                    <a:gd name="T36" fmla="*/ 1992 w 1993"/>
                    <a:gd name="T37" fmla="*/ 387 h 766"/>
                    <a:gd name="T38" fmla="*/ 1976 w 1993"/>
                    <a:gd name="T39" fmla="*/ 452 h 766"/>
                    <a:gd name="T40" fmla="*/ 1926 w 1993"/>
                    <a:gd name="T41" fmla="*/ 518 h 766"/>
                    <a:gd name="T42" fmla="*/ 1860 w 1993"/>
                    <a:gd name="T43" fmla="*/ 576 h 766"/>
                    <a:gd name="T44" fmla="*/ 1753 w 1993"/>
                    <a:gd name="T45" fmla="*/ 633 h 766"/>
                    <a:gd name="T46" fmla="*/ 1638 w 1993"/>
                    <a:gd name="T47" fmla="*/ 674 h 766"/>
                    <a:gd name="T48" fmla="*/ 1490 w 1993"/>
                    <a:gd name="T49" fmla="*/ 715 h 766"/>
                    <a:gd name="T50" fmla="*/ 1334 w 1993"/>
                    <a:gd name="T51" fmla="*/ 740 h 766"/>
                    <a:gd name="T52" fmla="*/ 1169 w 1993"/>
                    <a:gd name="T53" fmla="*/ 756 h 766"/>
                    <a:gd name="T54" fmla="*/ 996 w 1993"/>
                    <a:gd name="T55" fmla="*/ 765 h 766"/>
                    <a:gd name="T56" fmla="*/ 823 w 1993"/>
                    <a:gd name="T57" fmla="*/ 756 h 766"/>
                    <a:gd name="T58" fmla="*/ 659 w 1993"/>
                    <a:gd name="T59" fmla="*/ 740 h 766"/>
                    <a:gd name="T60" fmla="*/ 502 w 1993"/>
                    <a:gd name="T61" fmla="*/ 715 h 766"/>
                    <a:gd name="T62" fmla="*/ 354 w 1993"/>
                    <a:gd name="T63" fmla="*/ 674 h 766"/>
                    <a:gd name="T64" fmla="*/ 239 w 1993"/>
                    <a:gd name="T65" fmla="*/ 633 h 766"/>
                    <a:gd name="T66" fmla="*/ 132 w 1993"/>
                    <a:gd name="T67" fmla="*/ 576 h 766"/>
                    <a:gd name="T68" fmla="*/ 66 w 1993"/>
                    <a:gd name="T69" fmla="*/ 518 h 766"/>
                    <a:gd name="T70" fmla="*/ 17 w 1993"/>
                    <a:gd name="T71" fmla="*/ 452 h 766"/>
                    <a:gd name="T72" fmla="*/ 0 w 1993"/>
                    <a:gd name="T73" fmla="*/ 387 h 76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93"/>
                    <a:gd name="T112" fmla="*/ 0 h 766"/>
                    <a:gd name="T113" fmla="*/ 1993 w 1993"/>
                    <a:gd name="T114" fmla="*/ 766 h 76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90" name="Freeform 19">
                  <a:extLst>
                    <a:ext uri="{FF2B5EF4-FFF2-40B4-BE49-F238E27FC236}">
                      <a16:creationId xmlns:a16="http://schemas.microsoft.com/office/drawing/2014/main" id="{AEB5956D-9511-0F41-ADEF-BE746862AC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>
                    <a:gd name="T0" fmla="*/ 0 w 1853"/>
                    <a:gd name="T1" fmla="*/ 321 h 642"/>
                    <a:gd name="T2" fmla="*/ 16 w 1853"/>
                    <a:gd name="T3" fmla="*/ 263 h 642"/>
                    <a:gd name="T4" fmla="*/ 58 w 1853"/>
                    <a:gd name="T5" fmla="*/ 206 h 642"/>
                    <a:gd name="T6" fmla="*/ 140 w 1853"/>
                    <a:gd name="T7" fmla="*/ 148 h 642"/>
                    <a:gd name="T8" fmla="*/ 239 w 1853"/>
                    <a:gd name="T9" fmla="*/ 107 h 642"/>
                    <a:gd name="T10" fmla="*/ 362 w 1853"/>
                    <a:gd name="T11" fmla="*/ 66 h 642"/>
                    <a:gd name="T12" fmla="*/ 510 w 1853"/>
                    <a:gd name="T13" fmla="*/ 33 h 642"/>
                    <a:gd name="T14" fmla="*/ 667 w 1853"/>
                    <a:gd name="T15" fmla="*/ 8 h 642"/>
                    <a:gd name="T16" fmla="*/ 840 w 1853"/>
                    <a:gd name="T17" fmla="*/ 0 h 642"/>
                    <a:gd name="T18" fmla="*/ 1012 w 1853"/>
                    <a:gd name="T19" fmla="*/ 0 h 642"/>
                    <a:gd name="T20" fmla="*/ 1177 w 1853"/>
                    <a:gd name="T21" fmla="*/ 8 h 642"/>
                    <a:gd name="T22" fmla="*/ 1333 w 1853"/>
                    <a:gd name="T23" fmla="*/ 33 h 642"/>
                    <a:gd name="T24" fmla="*/ 1482 w 1853"/>
                    <a:gd name="T25" fmla="*/ 66 h 642"/>
                    <a:gd name="T26" fmla="*/ 1605 w 1853"/>
                    <a:gd name="T27" fmla="*/ 107 h 642"/>
                    <a:gd name="T28" fmla="*/ 1712 w 1853"/>
                    <a:gd name="T29" fmla="*/ 148 h 642"/>
                    <a:gd name="T30" fmla="*/ 1786 w 1853"/>
                    <a:gd name="T31" fmla="*/ 206 h 642"/>
                    <a:gd name="T32" fmla="*/ 1835 w 1853"/>
                    <a:gd name="T33" fmla="*/ 263 h 642"/>
                    <a:gd name="T34" fmla="*/ 1852 w 1853"/>
                    <a:gd name="T35" fmla="*/ 321 h 642"/>
                    <a:gd name="T36" fmla="*/ 1835 w 1853"/>
                    <a:gd name="T37" fmla="*/ 378 h 642"/>
                    <a:gd name="T38" fmla="*/ 1786 w 1853"/>
                    <a:gd name="T39" fmla="*/ 436 h 642"/>
                    <a:gd name="T40" fmla="*/ 1712 w 1853"/>
                    <a:gd name="T41" fmla="*/ 493 h 642"/>
                    <a:gd name="T42" fmla="*/ 1605 w 1853"/>
                    <a:gd name="T43" fmla="*/ 542 h 642"/>
                    <a:gd name="T44" fmla="*/ 1482 w 1853"/>
                    <a:gd name="T45" fmla="*/ 584 h 642"/>
                    <a:gd name="T46" fmla="*/ 1333 w 1853"/>
                    <a:gd name="T47" fmla="*/ 608 h 642"/>
                    <a:gd name="T48" fmla="*/ 1177 w 1853"/>
                    <a:gd name="T49" fmla="*/ 633 h 642"/>
                    <a:gd name="T50" fmla="*/ 1012 w 1853"/>
                    <a:gd name="T51" fmla="*/ 641 h 642"/>
                    <a:gd name="T52" fmla="*/ 840 w 1853"/>
                    <a:gd name="T53" fmla="*/ 641 h 642"/>
                    <a:gd name="T54" fmla="*/ 667 w 1853"/>
                    <a:gd name="T55" fmla="*/ 633 h 642"/>
                    <a:gd name="T56" fmla="*/ 510 w 1853"/>
                    <a:gd name="T57" fmla="*/ 608 h 642"/>
                    <a:gd name="T58" fmla="*/ 362 w 1853"/>
                    <a:gd name="T59" fmla="*/ 584 h 642"/>
                    <a:gd name="T60" fmla="*/ 239 w 1853"/>
                    <a:gd name="T61" fmla="*/ 542 h 642"/>
                    <a:gd name="T62" fmla="*/ 140 w 1853"/>
                    <a:gd name="T63" fmla="*/ 493 h 642"/>
                    <a:gd name="T64" fmla="*/ 58 w 1853"/>
                    <a:gd name="T65" fmla="*/ 436 h 642"/>
                    <a:gd name="T66" fmla="*/ 16 w 1853"/>
                    <a:gd name="T67" fmla="*/ 378 h 642"/>
                    <a:gd name="T68" fmla="*/ 0 w 1853"/>
                    <a:gd name="T69" fmla="*/ 321 h 64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53"/>
                    <a:gd name="T106" fmla="*/ 0 h 642"/>
                    <a:gd name="T107" fmla="*/ 1853 w 1853"/>
                    <a:gd name="T108" fmla="*/ 642 h 642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91" name="Freeform 20">
                  <a:extLst>
                    <a:ext uri="{FF2B5EF4-FFF2-40B4-BE49-F238E27FC236}">
                      <a16:creationId xmlns:a16="http://schemas.microsoft.com/office/drawing/2014/main" id="{EB718AAA-DD5B-3B44-9005-94EF9D1E4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>
                    <a:gd name="T0" fmla="*/ 0 w 1672"/>
                    <a:gd name="T1" fmla="*/ 246 h 494"/>
                    <a:gd name="T2" fmla="*/ 17 w 1672"/>
                    <a:gd name="T3" fmla="*/ 197 h 494"/>
                    <a:gd name="T4" fmla="*/ 66 w 1672"/>
                    <a:gd name="T5" fmla="*/ 156 h 494"/>
                    <a:gd name="T6" fmla="*/ 140 w 1672"/>
                    <a:gd name="T7" fmla="*/ 115 h 494"/>
                    <a:gd name="T8" fmla="*/ 247 w 1672"/>
                    <a:gd name="T9" fmla="*/ 74 h 494"/>
                    <a:gd name="T10" fmla="*/ 371 w 1672"/>
                    <a:gd name="T11" fmla="*/ 41 h 494"/>
                    <a:gd name="T12" fmla="*/ 519 w 1672"/>
                    <a:gd name="T13" fmla="*/ 24 h 494"/>
                    <a:gd name="T14" fmla="*/ 675 w 1672"/>
                    <a:gd name="T15" fmla="*/ 8 h 494"/>
                    <a:gd name="T16" fmla="*/ 832 w 1672"/>
                    <a:gd name="T17" fmla="*/ 0 h 494"/>
                    <a:gd name="T18" fmla="*/ 996 w 1672"/>
                    <a:gd name="T19" fmla="*/ 8 h 494"/>
                    <a:gd name="T20" fmla="*/ 1153 w 1672"/>
                    <a:gd name="T21" fmla="*/ 24 h 494"/>
                    <a:gd name="T22" fmla="*/ 1301 w 1672"/>
                    <a:gd name="T23" fmla="*/ 41 h 494"/>
                    <a:gd name="T24" fmla="*/ 1424 w 1672"/>
                    <a:gd name="T25" fmla="*/ 74 h 494"/>
                    <a:gd name="T26" fmla="*/ 1523 w 1672"/>
                    <a:gd name="T27" fmla="*/ 115 h 494"/>
                    <a:gd name="T28" fmla="*/ 1606 w 1672"/>
                    <a:gd name="T29" fmla="*/ 156 h 494"/>
                    <a:gd name="T30" fmla="*/ 1655 w 1672"/>
                    <a:gd name="T31" fmla="*/ 197 h 494"/>
                    <a:gd name="T32" fmla="*/ 1671 w 1672"/>
                    <a:gd name="T33" fmla="*/ 246 h 494"/>
                    <a:gd name="T34" fmla="*/ 1655 w 1672"/>
                    <a:gd name="T35" fmla="*/ 295 h 494"/>
                    <a:gd name="T36" fmla="*/ 1606 w 1672"/>
                    <a:gd name="T37" fmla="*/ 345 h 494"/>
                    <a:gd name="T38" fmla="*/ 1523 w 1672"/>
                    <a:gd name="T39" fmla="*/ 386 h 494"/>
                    <a:gd name="T40" fmla="*/ 1424 w 1672"/>
                    <a:gd name="T41" fmla="*/ 427 h 494"/>
                    <a:gd name="T42" fmla="*/ 1301 w 1672"/>
                    <a:gd name="T43" fmla="*/ 452 h 494"/>
                    <a:gd name="T44" fmla="*/ 1153 w 1672"/>
                    <a:gd name="T45" fmla="*/ 476 h 494"/>
                    <a:gd name="T46" fmla="*/ 996 w 1672"/>
                    <a:gd name="T47" fmla="*/ 493 h 494"/>
                    <a:gd name="T48" fmla="*/ 832 w 1672"/>
                    <a:gd name="T49" fmla="*/ 493 h 494"/>
                    <a:gd name="T50" fmla="*/ 675 w 1672"/>
                    <a:gd name="T51" fmla="*/ 493 h 494"/>
                    <a:gd name="T52" fmla="*/ 519 w 1672"/>
                    <a:gd name="T53" fmla="*/ 476 h 494"/>
                    <a:gd name="T54" fmla="*/ 371 w 1672"/>
                    <a:gd name="T55" fmla="*/ 452 h 494"/>
                    <a:gd name="T56" fmla="*/ 247 w 1672"/>
                    <a:gd name="T57" fmla="*/ 427 h 494"/>
                    <a:gd name="T58" fmla="*/ 140 w 1672"/>
                    <a:gd name="T59" fmla="*/ 386 h 494"/>
                    <a:gd name="T60" fmla="*/ 66 w 1672"/>
                    <a:gd name="T61" fmla="*/ 345 h 494"/>
                    <a:gd name="T62" fmla="*/ 17 w 1672"/>
                    <a:gd name="T63" fmla="*/ 295 h 494"/>
                    <a:gd name="T64" fmla="*/ 0 w 1672"/>
                    <a:gd name="T65" fmla="*/ 246 h 49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672"/>
                    <a:gd name="T100" fmla="*/ 0 h 494"/>
                    <a:gd name="T101" fmla="*/ 1672 w 1672"/>
                    <a:gd name="T102" fmla="*/ 494 h 49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84" name="Group 26">
                <a:extLst>
                  <a:ext uri="{FF2B5EF4-FFF2-40B4-BE49-F238E27FC236}">
                    <a16:creationId xmlns:a16="http://schemas.microsoft.com/office/drawing/2014/main" id="{54320536-A904-4544-AEBB-8111A7FAD3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85" name="Freeform 22">
                  <a:extLst>
                    <a:ext uri="{FF2B5EF4-FFF2-40B4-BE49-F238E27FC236}">
                      <a16:creationId xmlns:a16="http://schemas.microsoft.com/office/drawing/2014/main" id="{85750228-0132-F949-9E75-440C3EEAA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>
                    <a:gd name="T0" fmla="*/ 247 w 248"/>
                    <a:gd name="T1" fmla="*/ 649 h 741"/>
                    <a:gd name="T2" fmla="*/ 247 w 248"/>
                    <a:gd name="T3" fmla="*/ 0 h 741"/>
                    <a:gd name="T4" fmla="*/ 0 w 248"/>
                    <a:gd name="T5" fmla="*/ 0 h 741"/>
                    <a:gd name="T6" fmla="*/ 0 w 248"/>
                    <a:gd name="T7" fmla="*/ 649 h 741"/>
                    <a:gd name="T8" fmla="*/ 0 w 248"/>
                    <a:gd name="T9" fmla="*/ 657 h 741"/>
                    <a:gd name="T10" fmla="*/ 17 w 248"/>
                    <a:gd name="T11" fmla="*/ 699 h 741"/>
                    <a:gd name="T12" fmla="*/ 50 w 248"/>
                    <a:gd name="T13" fmla="*/ 723 h 741"/>
                    <a:gd name="T14" fmla="*/ 99 w 248"/>
                    <a:gd name="T15" fmla="*/ 740 h 741"/>
                    <a:gd name="T16" fmla="*/ 157 w 248"/>
                    <a:gd name="T17" fmla="*/ 740 h 741"/>
                    <a:gd name="T18" fmla="*/ 206 w 248"/>
                    <a:gd name="T19" fmla="*/ 723 h 741"/>
                    <a:gd name="T20" fmla="*/ 239 w 248"/>
                    <a:gd name="T21" fmla="*/ 699 h 741"/>
                    <a:gd name="T22" fmla="*/ 247 w 248"/>
                    <a:gd name="T23" fmla="*/ 657 h 741"/>
                    <a:gd name="T24" fmla="*/ 247 w 248"/>
                    <a:gd name="T25" fmla="*/ 649 h 74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8"/>
                    <a:gd name="T40" fmla="*/ 0 h 741"/>
                    <a:gd name="T41" fmla="*/ 248 w 248"/>
                    <a:gd name="T42" fmla="*/ 741 h 74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86" name="Freeform 23">
                  <a:extLst>
                    <a:ext uri="{FF2B5EF4-FFF2-40B4-BE49-F238E27FC236}">
                      <a16:creationId xmlns:a16="http://schemas.microsoft.com/office/drawing/2014/main" id="{E2D1AFA9-B3CB-284E-B54D-562D92AD24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>
                    <a:gd name="T0" fmla="*/ 0 w 248"/>
                    <a:gd name="T1" fmla="*/ 74 h 157"/>
                    <a:gd name="T2" fmla="*/ 17 w 248"/>
                    <a:gd name="T3" fmla="*/ 41 h 157"/>
                    <a:gd name="T4" fmla="*/ 50 w 248"/>
                    <a:gd name="T5" fmla="*/ 8 h 157"/>
                    <a:gd name="T6" fmla="*/ 99 w 248"/>
                    <a:gd name="T7" fmla="*/ 0 h 157"/>
                    <a:gd name="T8" fmla="*/ 157 w 248"/>
                    <a:gd name="T9" fmla="*/ 0 h 157"/>
                    <a:gd name="T10" fmla="*/ 206 w 248"/>
                    <a:gd name="T11" fmla="*/ 8 h 157"/>
                    <a:gd name="T12" fmla="*/ 239 w 248"/>
                    <a:gd name="T13" fmla="*/ 41 h 157"/>
                    <a:gd name="T14" fmla="*/ 247 w 248"/>
                    <a:gd name="T15" fmla="*/ 74 h 157"/>
                    <a:gd name="T16" fmla="*/ 239 w 248"/>
                    <a:gd name="T17" fmla="*/ 115 h 157"/>
                    <a:gd name="T18" fmla="*/ 206 w 248"/>
                    <a:gd name="T19" fmla="*/ 140 h 157"/>
                    <a:gd name="T20" fmla="*/ 157 w 248"/>
                    <a:gd name="T21" fmla="*/ 156 h 157"/>
                    <a:gd name="T22" fmla="*/ 99 w 248"/>
                    <a:gd name="T23" fmla="*/ 156 h 157"/>
                    <a:gd name="T24" fmla="*/ 50 w 248"/>
                    <a:gd name="T25" fmla="*/ 140 h 157"/>
                    <a:gd name="T26" fmla="*/ 17 w 248"/>
                    <a:gd name="T27" fmla="*/ 115 h 157"/>
                    <a:gd name="T28" fmla="*/ 0 w 248"/>
                    <a:gd name="T29" fmla="*/ 74 h 15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48"/>
                    <a:gd name="T46" fmla="*/ 0 h 157"/>
                    <a:gd name="T47" fmla="*/ 248 w 248"/>
                    <a:gd name="T48" fmla="*/ 157 h 15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87" name="Freeform 24">
                  <a:extLst>
                    <a:ext uri="{FF2B5EF4-FFF2-40B4-BE49-F238E27FC236}">
                      <a16:creationId xmlns:a16="http://schemas.microsoft.com/office/drawing/2014/main" id="{4934F923-83F0-2B46-99D1-243F6A2F25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>
                    <a:gd name="T0" fmla="*/ 247 w 248"/>
                    <a:gd name="T1" fmla="*/ 814 h 922"/>
                    <a:gd name="T2" fmla="*/ 247 w 248"/>
                    <a:gd name="T3" fmla="*/ 0 h 922"/>
                    <a:gd name="T4" fmla="*/ 0 w 248"/>
                    <a:gd name="T5" fmla="*/ 0 h 922"/>
                    <a:gd name="T6" fmla="*/ 0 w 248"/>
                    <a:gd name="T7" fmla="*/ 814 h 922"/>
                    <a:gd name="T8" fmla="*/ 0 w 248"/>
                    <a:gd name="T9" fmla="*/ 822 h 922"/>
                    <a:gd name="T10" fmla="*/ 17 w 248"/>
                    <a:gd name="T11" fmla="*/ 871 h 922"/>
                    <a:gd name="T12" fmla="*/ 50 w 248"/>
                    <a:gd name="T13" fmla="*/ 904 h 922"/>
                    <a:gd name="T14" fmla="*/ 99 w 248"/>
                    <a:gd name="T15" fmla="*/ 921 h 922"/>
                    <a:gd name="T16" fmla="*/ 157 w 248"/>
                    <a:gd name="T17" fmla="*/ 921 h 922"/>
                    <a:gd name="T18" fmla="*/ 206 w 248"/>
                    <a:gd name="T19" fmla="*/ 904 h 922"/>
                    <a:gd name="T20" fmla="*/ 239 w 248"/>
                    <a:gd name="T21" fmla="*/ 871 h 922"/>
                    <a:gd name="T22" fmla="*/ 247 w 248"/>
                    <a:gd name="T23" fmla="*/ 822 h 922"/>
                    <a:gd name="T24" fmla="*/ 247 w 248"/>
                    <a:gd name="T25" fmla="*/ 814 h 9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8"/>
                    <a:gd name="T40" fmla="*/ 0 h 922"/>
                    <a:gd name="T41" fmla="*/ 248 w 248"/>
                    <a:gd name="T42" fmla="*/ 922 h 9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88" name="Freeform 25">
                  <a:extLst>
                    <a:ext uri="{FF2B5EF4-FFF2-40B4-BE49-F238E27FC236}">
                      <a16:creationId xmlns:a16="http://schemas.microsoft.com/office/drawing/2014/main" id="{ACC8BEEE-8BFE-6E4D-B7B7-E91BC0479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>
                    <a:gd name="T0" fmla="*/ 57 w 429"/>
                    <a:gd name="T1" fmla="*/ 0 h 247"/>
                    <a:gd name="T2" fmla="*/ 16 w 429"/>
                    <a:gd name="T3" fmla="*/ 49 h 247"/>
                    <a:gd name="T4" fmla="*/ 0 w 429"/>
                    <a:gd name="T5" fmla="*/ 98 h 247"/>
                    <a:gd name="T6" fmla="*/ 16 w 429"/>
                    <a:gd name="T7" fmla="*/ 156 h 247"/>
                    <a:gd name="T8" fmla="*/ 66 w 429"/>
                    <a:gd name="T9" fmla="*/ 205 h 247"/>
                    <a:gd name="T10" fmla="*/ 131 w 429"/>
                    <a:gd name="T11" fmla="*/ 230 h 247"/>
                    <a:gd name="T12" fmla="*/ 214 w 429"/>
                    <a:gd name="T13" fmla="*/ 246 h 247"/>
                    <a:gd name="T14" fmla="*/ 296 w 429"/>
                    <a:gd name="T15" fmla="*/ 230 h 247"/>
                    <a:gd name="T16" fmla="*/ 362 w 429"/>
                    <a:gd name="T17" fmla="*/ 205 h 247"/>
                    <a:gd name="T18" fmla="*/ 411 w 429"/>
                    <a:gd name="T19" fmla="*/ 156 h 247"/>
                    <a:gd name="T20" fmla="*/ 428 w 429"/>
                    <a:gd name="T21" fmla="*/ 98 h 247"/>
                    <a:gd name="T22" fmla="*/ 411 w 429"/>
                    <a:gd name="T23" fmla="*/ 49 h 24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29"/>
                    <a:gd name="T37" fmla="*/ 0 h 247"/>
                    <a:gd name="T38" fmla="*/ 429 w 429"/>
                    <a:gd name="T39" fmla="*/ 247 h 24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>
                  <a:solidFill>
                    <a:srgbClr val="95A5A6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</p:grpSp>
        <p:sp>
          <p:nvSpPr>
            <p:cNvPr id="59" name="Line 29">
              <a:extLst>
                <a:ext uri="{FF2B5EF4-FFF2-40B4-BE49-F238E27FC236}">
                  <a16:creationId xmlns:a16="http://schemas.microsoft.com/office/drawing/2014/main" id="{6A35A4EC-7B80-7043-A5BF-0B267AA6F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949" y="2115740"/>
              <a:ext cx="58816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60" name="Line 30">
              <a:extLst>
                <a:ext uri="{FF2B5EF4-FFF2-40B4-BE49-F238E27FC236}">
                  <a16:creationId xmlns:a16="http://schemas.microsoft.com/office/drawing/2014/main" id="{637AB737-2EF2-2B4B-AABA-9D32659EE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949" y="2575322"/>
              <a:ext cx="58816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61" name="Line 31">
              <a:extLst>
                <a:ext uri="{FF2B5EF4-FFF2-40B4-BE49-F238E27FC236}">
                  <a16:creationId xmlns:a16="http://schemas.microsoft.com/office/drawing/2014/main" id="{EFA2D325-5811-B040-B948-FB22F704A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949" y="4140994"/>
              <a:ext cx="58816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62" name="Line 32">
              <a:extLst>
                <a:ext uri="{FF2B5EF4-FFF2-40B4-BE49-F238E27FC236}">
                  <a16:creationId xmlns:a16="http://schemas.microsoft.com/office/drawing/2014/main" id="{C51B70E7-2DE9-4247-B587-591A058EE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948" y="2996803"/>
              <a:ext cx="0" cy="117395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63" name="Line 33">
              <a:extLst>
                <a:ext uri="{FF2B5EF4-FFF2-40B4-BE49-F238E27FC236}">
                  <a16:creationId xmlns:a16="http://schemas.microsoft.com/office/drawing/2014/main" id="{3A6B11F9-378E-1147-B5A5-969AD885B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948" y="2115740"/>
              <a:ext cx="0" cy="881063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64" name="Freeform 63" descr="Light vertical">
              <a:extLst>
                <a:ext uri="{FF2B5EF4-FFF2-40B4-BE49-F238E27FC236}">
                  <a16:creationId xmlns:a16="http://schemas.microsoft.com/office/drawing/2014/main" id="{CDE08062-B190-8B40-8E9B-26962FC4D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8117" y="4112419"/>
              <a:ext cx="117872" cy="59531"/>
            </a:xfrm>
            <a:custGeom>
              <a:avLst/>
              <a:gdLst>
                <a:gd name="T0" fmla="*/ 0 w 99"/>
                <a:gd name="T1" fmla="*/ 2147483647 h 50"/>
                <a:gd name="T2" fmla="*/ 2147483647 w 99"/>
                <a:gd name="T3" fmla="*/ 2147483647 h 50"/>
                <a:gd name="T4" fmla="*/ 2147483647 w 99"/>
                <a:gd name="T5" fmla="*/ 0 h 50"/>
                <a:gd name="T6" fmla="*/ 0 w 99"/>
                <a:gd name="T7" fmla="*/ 0 h 50"/>
                <a:gd name="T8" fmla="*/ 0 w 9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50"/>
                <a:gd name="T17" fmla="*/ 99 w 9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65" name="Freeform 64" descr="Light vertical">
              <a:extLst>
                <a:ext uri="{FF2B5EF4-FFF2-40B4-BE49-F238E27FC236}">
                  <a16:creationId xmlns:a16="http://schemas.microsoft.com/office/drawing/2014/main" id="{E2744DB4-F16B-1B4E-9370-DDDAF8BD7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8117" y="2085975"/>
              <a:ext cx="117872" cy="51197"/>
            </a:xfrm>
            <a:custGeom>
              <a:avLst/>
              <a:gdLst>
                <a:gd name="T0" fmla="*/ 0 w 99"/>
                <a:gd name="T1" fmla="*/ 2147483647 h 43"/>
                <a:gd name="T2" fmla="*/ 2147483647 w 99"/>
                <a:gd name="T3" fmla="*/ 2147483647 h 43"/>
                <a:gd name="T4" fmla="*/ 2147483647 w 99"/>
                <a:gd name="T5" fmla="*/ 0 h 43"/>
                <a:gd name="T6" fmla="*/ 0 w 99"/>
                <a:gd name="T7" fmla="*/ 0 h 43"/>
                <a:gd name="T8" fmla="*/ 0 w 99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43"/>
                <a:gd name="T17" fmla="*/ 99 w 99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66" name="Freeform 65" descr="Light vertical">
              <a:extLst>
                <a:ext uri="{FF2B5EF4-FFF2-40B4-BE49-F238E27FC236}">
                  <a16:creationId xmlns:a16="http://schemas.microsoft.com/office/drawing/2014/main" id="{7A3F74B8-5E9C-944A-BD8F-6CA422F6A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8117" y="2556272"/>
              <a:ext cx="117872" cy="50006"/>
            </a:xfrm>
            <a:custGeom>
              <a:avLst/>
              <a:gdLst>
                <a:gd name="T0" fmla="*/ 0 w 99"/>
                <a:gd name="T1" fmla="*/ 2147483647 h 42"/>
                <a:gd name="T2" fmla="*/ 2147483647 w 99"/>
                <a:gd name="T3" fmla="*/ 2147483647 h 42"/>
                <a:gd name="T4" fmla="*/ 2147483647 w 99"/>
                <a:gd name="T5" fmla="*/ 0 h 42"/>
                <a:gd name="T6" fmla="*/ 0 w 99"/>
                <a:gd name="T7" fmla="*/ 0 h 42"/>
                <a:gd name="T8" fmla="*/ 0 w 99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42"/>
                <a:gd name="T17" fmla="*/ 99 w 9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65A7438-CCD7-B840-9171-0D75DCF97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020" y="3168854"/>
              <a:ext cx="729366" cy="27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sz="1350" dirty="0">
                  <a:latin typeface="Helvetica Neue"/>
                  <a:ea typeface=""/>
                  <a:cs typeface=""/>
                </a:rPr>
                <a:t>Platters</a:t>
              </a:r>
            </a:p>
          </p:txBody>
        </p:sp>
        <p:sp>
          <p:nvSpPr>
            <p:cNvPr id="68" name="Line 38">
              <a:extLst>
                <a:ext uri="{FF2B5EF4-FFF2-40B4-BE49-F238E27FC236}">
                  <a16:creationId xmlns:a16="http://schemas.microsoft.com/office/drawing/2014/main" id="{419A2649-CD1E-DB4B-8F71-FAFE0CD6E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5517" y="2849165"/>
              <a:ext cx="294084" cy="3631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69" name="Line 39">
              <a:extLst>
                <a:ext uri="{FF2B5EF4-FFF2-40B4-BE49-F238E27FC236}">
                  <a16:creationId xmlns:a16="http://schemas.microsoft.com/office/drawing/2014/main" id="{9C1494D3-E7BC-704C-B13B-8B3E756FF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5517" y="3437334"/>
              <a:ext cx="294084" cy="4393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70" name="Rectangle 41">
              <a:extLst>
                <a:ext uri="{FF2B5EF4-FFF2-40B4-BE49-F238E27FC236}">
                  <a16:creationId xmlns:a16="http://schemas.microsoft.com/office/drawing/2014/main" id="{1BB2A75D-78EE-EE4B-8F6E-6C1D25910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514" y="1160859"/>
              <a:ext cx="722954" cy="27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sz="1350" dirty="0">
                  <a:latin typeface="Helvetica Neue"/>
                  <a:ea typeface=""/>
                  <a:cs typeface=""/>
                </a:rPr>
                <a:t>Spindle</a:t>
              </a:r>
            </a:p>
          </p:txBody>
        </p:sp>
        <p:sp>
          <p:nvSpPr>
            <p:cNvPr id="71" name="Freeform 42">
              <a:extLst>
                <a:ext uri="{FF2B5EF4-FFF2-40B4-BE49-F238E27FC236}">
                  <a16:creationId xmlns:a16="http://schemas.microsoft.com/office/drawing/2014/main" id="{265C32AB-9949-1540-AB42-F67F78731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455" y="1262063"/>
              <a:ext cx="521494" cy="88106"/>
            </a:xfrm>
            <a:custGeom>
              <a:avLst/>
              <a:gdLst>
                <a:gd name="T0" fmla="*/ 2147483647 w 438"/>
                <a:gd name="T1" fmla="*/ 2147483647 h 74"/>
                <a:gd name="T2" fmla="*/ 2147483647 w 438"/>
                <a:gd name="T3" fmla="*/ 0 h 74"/>
                <a:gd name="T4" fmla="*/ 2147483647 w 438"/>
                <a:gd name="T5" fmla="*/ 2147483647 h 74"/>
                <a:gd name="T6" fmla="*/ 0 w 438"/>
                <a:gd name="T7" fmla="*/ 214748364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8"/>
                <a:gd name="T13" fmla="*/ 0 h 74"/>
                <a:gd name="T14" fmla="*/ 438 w 43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72" name="Rectangle 44">
              <a:extLst>
                <a:ext uri="{FF2B5EF4-FFF2-40B4-BE49-F238E27FC236}">
                  <a16:creationId xmlns:a16="http://schemas.microsoft.com/office/drawing/2014/main" id="{1FB8E23B-0B21-9748-A2FE-249DEAB6F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961" y="1311191"/>
              <a:ext cx="908902" cy="27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sz="1350" dirty="0">
                  <a:latin typeface="Helvetica Neue"/>
                  <a:ea typeface=""/>
                  <a:cs typeface=""/>
                </a:rPr>
                <a:t>Disk head</a:t>
              </a:r>
            </a:p>
          </p:txBody>
        </p:sp>
        <p:grpSp>
          <p:nvGrpSpPr>
            <p:cNvPr id="73" name="Group 50">
              <a:extLst>
                <a:ext uri="{FF2B5EF4-FFF2-40B4-BE49-F238E27FC236}">
                  <a16:creationId xmlns:a16="http://schemas.microsoft.com/office/drawing/2014/main" id="{0D603B50-52E2-0F4F-9C83-E054A213B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4633" y="3876675"/>
              <a:ext cx="1239442" cy="635793"/>
              <a:chOff x="2069" y="2945"/>
              <a:chExt cx="1041" cy="534"/>
            </a:xfrm>
          </p:grpSpPr>
          <p:sp>
            <p:nvSpPr>
              <p:cNvPr id="80" name="Rectangle 48">
                <a:extLst>
                  <a:ext uri="{FF2B5EF4-FFF2-40B4-BE49-F238E27FC236}">
                    <a16:creationId xmlns:a16="http://schemas.microsoft.com/office/drawing/2014/main" id="{FB12EAC0-DA95-2F42-A124-5FD629E15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04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Arm assembly</a:t>
                </a:r>
              </a:p>
            </p:txBody>
          </p:sp>
          <p:sp>
            <p:nvSpPr>
              <p:cNvPr id="81" name="Freeform 49">
                <a:extLst>
                  <a:ext uri="{FF2B5EF4-FFF2-40B4-BE49-F238E27FC236}">
                    <a16:creationId xmlns:a16="http://schemas.microsoft.com/office/drawing/2014/main" id="{77832219-4333-0449-9B8E-42305C980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>
                  <a:gd name="T0" fmla="*/ 8 w 256"/>
                  <a:gd name="T1" fmla="*/ 304 h 305"/>
                  <a:gd name="T2" fmla="*/ 0 w 256"/>
                  <a:gd name="T3" fmla="*/ 230 h 305"/>
                  <a:gd name="T4" fmla="*/ 16 w 256"/>
                  <a:gd name="T5" fmla="*/ 156 h 305"/>
                  <a:gd name="T6" fmla="*/ 57 w 256"/>
                  <a:gd name="T7" fmla="*/ 91 h 305"/>
                  <a:gd name="T8" fmla="*/ 115 w 256"/>
                  <a:gd name="T9" fmla="*/ 41 h 305"/>
                  <a:gd name="T10" fmla="*/ 181 w 256"/>
                  <a:gd name="T11" fmla="*/ 9 h 305"/>
                  <a:gd name="T12" fmla="*/ 255 w 256"/>
                  <a:gd name="T13" fmla="*/ 0 h 3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6"/>
                  <a:gd name="T22" fmla="*/ 0 h 305"/>
                  <a:gd name="T23" fmla="*/ 256 w 256"/>
                  <a:gd name="T24" fmla="*/ 305 h 30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788" dirty="0">
                  <a:latin typeface="Helvetica Neue"/>
                  <a:ea typeface=""/>
                  <a:cs typeface=""/>
                </a:endParaRPr>
              </a:p>
            </p:txBody>
          </p:sp>
        </p:grp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16E3B967-445F-E24D-808B-B9A4B02DE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670" y="1568053"/>
              <a:ext cx="216694" cy="548879"/>
            </a:xfrm>
            <a:custGeom>
              <a:avLst/>
              <a:gdLst>
                <a:gd name="T0" fmla="*/ 0 w 182"/>
                <a:gd name="T1" fmla="*/ 0 h 461"/>
                <a:gd name="T2" fmla="*/ 2147483647 w 182"/>
                <a:gd name="T3" fmla="*/ 2147483647 h 461"/>
                <a:gd name="T4" fmla="*/ 2147483647 w 182"/>
                <a:gd name="T5" fmla="*/ 2147483647 h 461"/>
                <a:gd name="T6" fmla="*/ 2147483647 w 182"/>
                <a:gd name="T7" fmla="*/ 2147483647 h 461"/>
                <a:gd name="T8" fmla="*/ 2147483647 w 182"/>
                <a:gd name="T9" fmla="*/ 2147483647 h 461"/>
                <a:gd name="T10" fmla="*/ 2147483647 w 182"/>
                <a:gd name="T11" fmla="*/ 2147483647 h 4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2"/>
                <a:gd name="T19" fmla="*/ 0 h 461"/>
                <a:gd name="T20" fmla="*/ 182 w 182"/>
                <a:gd name="T21" fmla="*/ 461 h 4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75" name="Freeform 58">
              <a:extLst>
                <a:ext uri="{FF2B5EF4-FFF2-40B4-BE49-F238E27FC236}">
                  <a16:creationId xmlns:a16="http://schemas.microsoft.com/office/drawing/2014/main" id="{21267134-85F4-2941-B183-64E843F4F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858" y="1969294"/>
              <a:ext cx="130969" cy="333375"/>
            </a:xfrm>
            <a:custGeom>
              <a:avLst/>
              <a:gdLst>
                <a:gd name="T0" fmla="*/ 0 w 110"/>
                <a:gd name="T1" fmla="*/ 2147483647 h 280"/>
                <a:gd name="T2" fmla="*/ 2147483647 w 110"/>
                <a:gd name="T3" fmla="*/ 2147483647 h 280"/>
                <a:gd name="T4" fmla="*/ 2147483647 w 110"/>
                <a:gd name="T5" fmla="*/ 2147483647 h 280"/>
                <a:gd name="T6" fmla="*/ 2147483647 w 110"/>
                <a:gd name="T7" fmla="*/ 2147483647 h 280"/>
                <a:gd name="T8" fmla="*/ 2147483647 w 110"/>
                <a:gd name="T9" fmla="*/ 2147483647 h 280"/>
                <a:gd name="T10" fmla="*/ 2147483647 w 110"/>
                <a:gd name="T11" fmla="*/ 0 h 280"/>
                <a:gd name="T12" fmla="*/ 2147483647 w 110"/>
                <a:gd name="T13" fmla="*/ 2147483647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280"/>
                <a:gd name="T23" fmla="*/ 110 w 110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8F60894-5CD7-B64E-A437-5B0742E5230D}"/>
                </a:ext>
              </a:extLst>
            </p:cNvPr>
            <p:cNvGrpSpPr/>
            <p:nvPr/>
          </p:nvGrpSpPr>
          <p:grpSpPr>
            <a:xfrm>
              <a:off x="4374776" y="3725466"/>
              <a:ext cx="937016" cy="430341"/>
              <a:chOff x="4309036" y="4967288"/>
              <a:chExt cx="1249355" cy="573788"/>
            </a:xfrm>
          </p:grpSpPr>
          <p:sp>
            <p:nvSpPr>
              <p:cNvPr id="77" name="Rectangle 41">
                <a:extLst>
                  <a:ext uri="{FF2B5EF4-FFF2-40B4-BE49-F238E27FC236}">
                    <a16:creationId xmlns:a16="http://schemas.microsoft.com/office/drawing/2014/main" id="{66C1B543-90E6-3E41-971F-6282FB547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148" y="4967288"/>
                <a:ext cx="857243" cy="3699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Tracks</a:t>
                </a:r>
              </a:p>
            </p:txBody>
          </p:sp>
          <p:sp>
            <p:nvSpPr>
              <p:cNvPr id="78" name="Line 39">
                <a:extLst>
                  <a:ext uri="{FF2B5EF4-FFF2-40B4-BE49-F238E27FC236}">
                    <a16:creationId xmlns:a16="http://schemas.microsoft.com/office/drawing/2014/main" id="{5E19DE01-BF86-C247-83D2-902612C13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9036" y="5208586"/>
                <a:ext cx="468372" cy="2720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79" name="Line 39">
                <a:extLst>
                  <a:ext uri="{FF2B5EF4-FFF2-40B4-BE49-F238E27FC236}">
                    <a16:creationId xmlns:a16="http://schemas.microsoft.com/office/drawing/2014/main" id="{9A96E762-B92B-3442-8D8C-E90CFD27E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131" y="5208586"/>
                <a:ext cx="309277" cy="3324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</p:grpSp>
      </p:grpSp>
      <p:sp>
        <p:nvSpPr>
          <p:cNvPr id="103" name="Can 102" descr="a cylinder showing the movement of the arm around the disks" title="Cylinder">
            <a:extLst>
              <a:ext uri="{FF2B5EF4-FFF2-40B4-BE49-F238E27FC236}">
                <a16:creationId xmlns:a16="http://schemas.microsoft.com/office/drawing/2014/main" id="{4BB8541B-BF33-7044-8E4D-F2458DCB18CD}"/>
              </a:ext>
            </a:extLst>
          </p:cNvPr>
          <p:cNvSpPr/>
          <p:nvPr/>
        </p:nvSpPr>
        <p:spPr bwMode="auto">
          <a:xfrm>
            <a:off x="6783418" y="1049213"/>
            <a:ext cx="1333268" cy="2101265"/>
          </a:xfrm>
          <a:prstGeom prst="can">
            <a:avLst/>
          </a:prstGeom>
          <a:solidFill>
            <a:srgbClr val="D9D9D9">
              <a:alpha val="65882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a Disk, Pt. 3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00151"/>
            <a:ext cx="5141263" cy="3394472"/>
          </a:xfrm>
        </p:spPr>
        <p:txBody>
          <a:bodyPr/>
          <a:lstStyle/>
          <a:p>
            <a:r>
              <a:rPr lang="en-US" b="1" dirty="0"/>
              <a:t>Platters</a:t>
            </a:r>
            <a:r>
              <a:rPr lang="en-US" dirty="0"/>
              <a:t> spin (say 15000 rpm)</a:t>
            </a:r>
          </a:p>
          <a:p>
            <a:r>
              <a:rPr lang="en-US" b="1" dirty="0"/>
              <a:t>Arm assembly </a:t>
            </a:r>
            <a:r>
              <a:rPr lang="en-US" dirty="0"/>
              <a:t>moved in or out to position a </a:t>
            </a:r>
            <a:r>
              <a:rPr lang="en-US" b="1" dirty="0"/>
              <a:t>head</a:t>
            </a:r>
            <a:r>
              <a:rPr lang="en-US" dirty="0"/>
              <a:t> on a desired </a:t>
            </a:r>
            <a:r>
              <a:rPr lang="en-US" b="1" dirty="0"/>
              <a:t>track</a:t>
            </a:r>
          </a:p>
          <a:p>
            <a:pPr lvl="1"/>
            <a:r>
              <a:rPr lang="en-US" dirty="0"/>
              <a:t>Tracks under heads make a “cylinder”</a:t>
            </a:r>
          </a:p>
        </p:txBody>
      </p:sp>
      <p:grpSp>
        <p:nvGrpSpPr>
          <p:cNvPr id="3" name="Group 2" descr="Arm assembly moves the disk head which points to a point on the disk. The disk is made up of platters stacked on top of each other each of which is made of concentric tracks" title="Disk">
            <a:extLst>
              <a:ext uri="{FF2B5EF4-FFF2-40B4-BE49-F238E27FC236}">
                <a16:creationId xmlns:a16="http://schemas.microsoft.com/office/drawing/2014/main" id="{7D720E2F-83DB-E24B-84F6-D918911E91AB}"/>
              </a:ext>
            </a:extLst>
          </p:cNvPr>
          <p:cNvGrpSpPr/>
          <p:nvPr/>
        </p:nvGrpSpPr>
        <p:grpSpPr>
          <a:xfrm>
            <a:off x="5654969" y="634604"/>
            <a:ext cx="3348959" cy="2674144"/>
            <a:chOff x="5654969" y="634604"/>
            <a:chExt cx="3348959" cy="2674144"/>
          </a:xfrm>
        </p:grpSpPr>
        <p:grpSp>
          <p:nvGrpSpPr>
            <p:cNvPr id="104" name="Group 103" descr="Arm assembly moves the disk head which points to a point on the disk. The disk is made up of platters stacked on top of each other each of which is made of concentric tracks" title="Disk">
              <a:extLst>
                <a:ext uri="{FF2B5EF4-FFF2-40B4-BE49-F238E27FC236}">
                  <a16:creationId xmlns:a16="http://schemas.microsoft.com/office/drawing/2014/main" id="{BE87FFDF-0546-8A47-8AC3-B548ED02B579}"/>
                </a:ext>
              </a:extLst>
            </p:cNvPr>
            <p:cNvGrpSpPr/>
            <p:nvPr/>
          </p:nvGrpSpPr>
          <p:grpSpPr>
            <a:xfrm>
              <a:off x="5654969" y="634604"/>
              <a:ext cx="3348959" cy="2674144"/>
              <a:chOff x="1124633" y="1160859"/>
              <a:chExt cx="4187159" cy="3451623"/>
            </a:xfrm>
          </p:grpSpPr>
          <p:grpSp>
            <p:nvGrpSpPr>
              <p:cNvPr id="105" name="Group 7">
                <a:extLst>
                  <a:ext uri="{FF2B5EF4-FFF2-40B4-BE49-F238E27FC236}">
                    <a16:creationId xmlns:a16="http://schemas.microsoft.com/office/drawing/2014/main" id="{306B185A-9857-084F-8F69-B464821C57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720" y="1714500"/>
                <a:ext cx="2362200" cy="1351359"/>
                <a:chOff x="2998" y="1129"/>
                <a:chExt cx="1984" cy="1135"/>
              </a:xfrm>
            </p:grpSpPr>
            <p:sp>
              <p:nvSpPr>
                <p:cNvPr id="194" name="Freeform 5">
                  <a:extLst>
                    <a:ext uri="{FF2B5EF4-FFF2-40B4-BE49-F238E27FC236}">
                      <a16:creationId xmlns:a16="http://schemas.microsoft.com/office/drawing/2014/main" id="{A9DC8E78-401A-E945-B25D-A4340F4189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8" y="1499"/>
                  <a:ext cx="1984" cy="765"/>
                </a:xfrm>
                <a:custGeom>
                  <a:avLst/>
                  <a:gdLst>
                    <a:gd name="T0" fmla="*/ 0 w 1984"/>
                    <a:gd name="T1" fmla="*/ 386 h 765"/>
                    <a:gd name="T2" fmla="*/ 16 w 1984"/>
                    <a:gd name="T3" fmla="*/ 320 h 765"/>
                    <a:gd name="T4" fmla="*/ 57 w 1984"/>
                    <a:gd name="T5" fmla="*/ 255 h 765"/>
                    <a:gd name="T6" fmla="*/ 131 w 1984"/>
                    <a:gd name="T7" fmla="*/ 197 h 765"/>
                    <a:gd name="T8" fmla="*/ 230 w 1984"/>
                    <a:gd name="T9" fmla="*/ 140 h 765"/>
                    <a:gd name="T10" fmla="*/ 353 w 1984"/>
                    <a:gd name="T11" fmla="*/ 90 h 765"/>
                    <a:gd name="T12" fmla="*/ 493 w 1984"/>
                    <a:gd name="T13" fmla="*/ 58 h 765"/>
                    <a:gd name="T14" fmla="*/ 650 w 1984"/>
                    <a:gd name="T15" fmla="*/ 25 h 765"/>
                    <a:gd name="T16" fmla="*/ 814 w 1984"/>
                    <a:gd name="T17" fmla="*/ 8 h 765"/>
                    <a:gd name="T18" fmla="*/ 987 w 1984"/>
                    <a:gd name="T19" fmla="*/ 0 h 765"/>
                    <a:gd name="T20" fmla="*/ 1160 w 1984"/>
                    <a:gd name="T21" fmla="*/ 8 h 765"/>
                    <a:gd name="T22" fmla="*/ 1333 w 1984"/>
                    <a:gd name="T23" fmla="*/ 25 h 765"/>
                    <a:gd name="T24" fmla="*/ 1489 w 1984"/>
                    <a:gd name="T25" fmla="*/ 58 h 765"/>
                    <a:gd name="T26" fmla="*/ 1629 w 1984"/>
                    <a:gd name="T27" fmla="*/ 90 h 765"/>
                    <a:gd name="T28" fmla="*/ 1753 w 1984"/>
                    <a:gd name="T29" fmla="*/ 140 h 765"/>
                    <a:gd name="T30" fmla="*/ 1852 w 1984"/>
                    <a:gd name="T31" fmla="*/ 197 h 765"/>
                    <a:gd name="T32" fmla="*/ 1926 w 1984"/>
                    <a:gd name="T33" fmla="*/ 255 h 765"/>
                    <a:gd name="T34" fmla="*/ 1967 w 1984"/>
                    <a:gd name="T35" fmla="*/ 320 h 765"/>
                    <a:gd name="T36" fmla="*/ 1983 w 1984"/>
                    <a:gd name="T37" fmla="*/ 386 h 765"/>
                    <a:gd name="T38" fmla="*/ 1967 w 1984"/>
                    <a:gd name="T39" fmla="*/ 452 h 765"/>
                    <a:gd name="T40" fmla="*/ 1926 w 1984"/>
                    <a:gd name="T41" fmla="*/ 518 h 765"/>
                    <a:gd name="T42" fmla="*/ 1852 w 1984"/>
                    <a:gd name="T43" fmla="*/ 575 h 765"/>
                    <a:gd name="T44" fmla="*/ 1753 w 1984"/>
                    <a:gd name="T45" fmla="*/ 633 h 765"/>
                    <a:gd name="T46" fmla="*/ 1629 w 1984"/>
                    <a:gd name="T47" fmla="*/ 674 h 765"/>
                    <a:gd name="T48" fmla="*/ 1489 w 1984"/>
                    <a:gd name="T49" fmla="*/ 715 h 765"/>
                    <a:gd name="T50" fmla="*/ 1333 w 1984"/>
                    <a:gd name="T51" fmla="*/ 740 h 765"/>
                    <a:gd name="T52" fmla="*/ 1160 w 1984"/>
                    <a:gd name="T53" fmla="*/ 764 h 765"/>
                    <a:gd name="T54" fmla="*/ 987 w 1984"/>
                    <a:gd name="T55" fmla="*/ 764 h 765"/>
                    <a:gd name="T56" fmla="*/ 814 w 1984"/>
                    <a:gd name="T57" fmla="*/ 764 h 765"/>
                    <a:gd name="T58" fmla="*/ 650 w 1984"/>
                    <a:gd name="T59" fmla="*/ 740 h 765"/>
                    <a:gd name="T60" fmla="*/ 493 w 1984"/>
                    <a:gd name="T61" fmla="*/ 715 h 765"/>
                    <a:gd name="T62" fmla="*/ 353 w 1984"/>
                    <a:gd name="T63" fmla="*/ 674 h 765"/>
                    <a:gd name="T64" fmla="*/ 230 w 1984"/>
                    <a:gd name="T65" fmla="*/ 633 h 765"/>
                    <a:gd name="T66" fmla="*/ 131 w 1984"/>
                    <a:gd name="T67" fmla="*/ 575 h 765"/>
                    <a:gd name="T68" fmla="*/ 57 w 1984"/>
                    <a:gd name="T69" fmla="*/ 518 h 765"/>
                    <a:gd name="T70" fmla="*/ 16 w 1984"/>
                    <a:gd name="T71" fmla="*/ 452 h 765"/>
                    <a:gd name="T72" fmla="*/ 0 w 1984"/>
                    <a:gd name="T73" fmla="*/ 386 h 76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84"/>
                    <a:gd name="T112" fmla="*/ 0 h 765"/>
                    <a:gd name="T113" fmla="*/ 1984 w 1984"/>
                    <a:gd name="T114" fmla="*/ 765 h 765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84" h="765">
                      <a:moveTo>
                        <a:pt x="0" y="386"/>
                      </a:moveTo>
                      <a:lnTo>
                        <a:pt x="16" y="320"/>
                      </a:lnTo>
                      <a:lnTo>
                        <a:pt x="57" y="255"/>
                      </a:lnTo>
                      <a:lnTo>
                        <a:pt x="131" y="197"/>
                      </a:lnTo>
                      <a:lnTo>
                        <a:pt x="230" y="140"/>
                      </a:lnTo>
                      <a:lnTo>
                        <a:pt x="353" y="90"/>
                      </a:lnTo>
                      <a:lnTo>
                        <a:pt x="493" y="58"/>
                      </a:lnTo>
                      <a:lnTo>
                        <a:pt x="650" y="25"/>
                      </a:lnTo>
                      <a:lnTo>
                        <a:pt x="814" y="8"/>
                      </a:lnTo>
                      <a:lnTo>
                        <a:pt x="987" y="0"/>
                      </a:lnTo>
                      <a:lnTo>
                        <a:pt x="1160" y="8"/>
                      </a:lnTo>
                      <a:lnTo>
                        <a:pt x="1333" y="25"/>
                      </a:lnTo>
                      <a:lnTo>
                        <a:pt x="1489" y="58"/>
                      </a:lnTo>
                      <a:lnTo>
                        <a:pt x="1629" y="90"/>
                      </a:lnTo>
                      <a:lnTo>
                        <a:pt x="1753" y="140"/>
                      </a:lnTo>
                      <a:lnTo>
                        <a:pt x="1852" y="197"/>
                      </a:lnTo>
                      <a:lnTo>
                        <a:pt x="1926" y="255"/>
                      </a:lnTo>
                      <a:lnTo>
                        <a:pt x="1967" y="320"/>
                      </a:lnTo>
                      <a:lnTo>
                        <a:pt x="1983" y="386"/>
                      </a:lnTo>
                      <a:lnTo>
                        <a:pt x="1967" y="452"/>
                      </a:lnTo>
                      <a:lnTo>
                        <a:pt x="1926" y="518"/>
                      </a:lnTo>
                      <a:lnTo>
                        <a:pt x="1852" y="575"/>
                      </a:lnTo>
                      <a:lnTo>
                        <a:pt x="1753" y="633"/>
                      </a:lnTo>
                      <a:lnTo>
                        <a:pt x="1629" y="674"/>
                      </a:lnTo>
                      <a:lnTo>
                        <a:pt x="1489" y="715"/>
                      </a:lnTo>
                      <a:lnTo>
                        <a:pt x="1333" y="740"/>
                      </a:lnTo>
                      <a:lnTo>
                        <a:pt x="1160" y="764"/>
                      </a:lnTo>
                      <a:lnTo>
                        <a:pt x="987" y="764"/>
                      </a:lnTo>
                      <a:lnTo>
                        <a:pt x="814" y="764"/>
                      </a:lnTo>
                      <a:lnTo>
                        <a:pt x="650" y="740"/>
                      </a:lnTo>
                      <a:lnTo>
                        <a:pt x="493" y="715"/>
                      </a:lnTo>
                      <a:lnTo>
                        <a:pt x="353" y="674"/>
                      </a:lnTo>
                      <a:lnTo>
                        <a:pt x="230" y="633"/>
                      </a:lnTo>
                      <a:lnTo>
                        <a:pt x="131" y="575"/>
                      </a:lnTo>
                      <a:lnTo>
                        <a:pt x="57" y="518"/>
                      </a:lnTo>
                      <a:lnTo>
                        <a:pt x="16" y="452"/>
                      </a:lnTo>
                      <a:lnTo>
                        <a:pt x="0" y="386"/>
                      </a:lnTo>
                    </a:path>
                  </a:pathLst>
                </a:custGeom>
                <a:solidFill>
                  <a:srgbClr val="000000"/>
                </a:solidFill>
                <a:ln w="508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788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95" name="Freeform 6">
                  <a:extLst>
                    <a:ext uri="{FF2B5EF4-FFF2-40B4-BE49-F238E27FC236}">
                      <a16:creationId xmlns:a16="http://schemas.microsoft.com/office/drawing/2014/main" id="{C77398C9-A3AB-524B-8F72-92A91FC42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8" y="1129"/>
                  <a:ext cx="1984" cy="765"/>
                </a:xfrm>
                <a:custGeom>
                  <a:avLst/>
                  <a:gdLst>
                    <a:gd name="T0" fmla="*/ 0 w 1984"/>
                    <a:gd name="T1" fmla="*/ 386 h 765"/>
                    <a:gd name="T2" fmla="*/ 16 w 1984"/>
                    <a:gd name="T3" fmla="*/ 321 h 765"/>
                    <a:gd name="T4" fmla="*/ 57 w 1984"/>
                    <a:gd name="T5" fmla="*/ 255 h 765"/>
                    <a:gd name="T6" fmla="*/ 131 w 1984"/>
                    <a:gd name="T7" fmla="*/ 197 h 765"/>
                    <a:gd name="T8" fmla="*/ 230 w 1984"/>
                    <a:gd name="T9" fmla="*/ 140 h 765"/>
                    <a:gd name="T10" fmla="*/ 353 w 1984"/>
                    <a:gd name="T11" fmla="*/ 91 h 765"/>
                    <a:gd name="T12" fmla="*/ 493 w 1984"/>
                    <a:gd name="T13" fmla="*/ 58 h 765"/>
                    <a:gd name="T14" fmla="*/ 650 w 1984"/>
                    <a:gd name="T15" fmla="*/ 25 h 765"/>
                    <a:gd name="T16" fmla="*/ 814 w 1984"/>
                    <a:gd name="T17" fmla="*/ 8 h 765"/>
                    <a:gd name="T18" fmla="*/ 987 w 1984"/>
                    <a:gd name="T19" fmla="*/ 0 h 765"/>
                    <a:gd name="T20" fmla="*/ 1160 w 1984"/>
                    <a:gd name="T21" fmla="*/ 8 h 765"/>
                    <a:gd name="T22" fmla="*/ 1333 w 1984"/>
                    <a:gd name="T23" fmla="*/ 25 h 765"/>
                    <a:gd name="T24" fmla="*/ 1489 w 1984"/>
                    <a:gd name="T25" fmla="*/ 58 h 765"/>
                    <a:gd name="T26" fmla="*/ 1629 w 1984"/>
                    <a:gd name="T27" fmla="*/ 91 h 765"/>
                    <a:gd name="T28" fmla="*/ 1753 w 1984"/>
                    <a:gd name="T29" fmla="*/ 140 h 765"/>
                    <a:gd name="T30" fmla="*/ 1852 w 1984"/>
                    <a:gd name="T31" fmla="*/ 197 h 765"/>
                    <a:gd name="T32" fmla="*/ 1926 w 1984"/>
                    <a:gd name="T33" fmla="*/ 255 h 765"/>
                    <a:gd name="T34" fmla="*/ 1967 w 1984"/>
                    <a:gd name="T35" fmla="*/ 321 h 765"/>
                    <a:gd name="T36" fmla="*/ 1983 w 1984"/>
                    <a:gd name="T37" fmla="*/ 386 h 765"/>
                    <a:gd name="T38" fmla="*/ 1967 w 1984"/>
                    <a:gd name="T39" fmla="*/ 452 h 765"/>
                    <a:gd name="T40" fmla="*/ 1926 w 1984"/>
                    <a:gd name="T41" fmla="*/ 518 h 765"/>
                    <a:gd name="T42" fmla="*/ 1852 w 1984"/>
                    <a:gd name="T43" fmla="*/ 575 h 765"/>
                    <a:gd name="T44" fmla="*/ 1753 w 1984"/>
                    <a:gd name="T45" fmla="*/ 633 h 765"/>
                    <a:gd name="T46" fmla="*/ 1629 w 1984"/>
                    <a:gd name="T47" fmla="*/ 674 h 765"/>
                    <a:gd name="T48" fmla="*/ 1489 w 1984"/>
                    <a:gd name="T49" fmla="*/ 715 h 765"/>
                    <a:gd name="T50" fmla="*/ 1333 w 1984"/>
                    <a:gd name="T51" fmla="*/ 740 h 765"/>
                    <a:gd name="T52" fmla="*/ 1160 w 1984"/>
                    <a:gd name="T53" fmla="*/ 764 h 765"/>
                    <a:gd name="T54" fmla="*/ 987 w 1984"/>
                    <a:gd name="T55" fmla="*/ 764 h 765"/>
                    <a:gd name="T56" fmla="*/ 814 w 1984"/>
                    <a:gd name="T57" fmla="*/ 764 h 765"/>
                    <a:gd name="T58" fmla="*/ 650 w 1984"/>
                    <a:gd name="T59" fmla="*/ 740 h 765"/>
                    <a:gd name="T60" fmla="*/ 493 w 1984"/>
                    <a:gd name="T61" fmla="*/ 715 h 765"/>
                    <a:gd name="T62" fmla="*/ 353 w 1984"/>
                    <a:gd name="T63" fmla="*/ 674 h 765"/>
                    <a:gd name="T64" fmla="*/ 230 w 1984"/>
                    <a:gd name="T65" fmla="*/ 633 h 765"/>
                    <a:gd name="T66" fmla="*/ 131 w 1984"/>
                    <a:gd name="T67" fmla="*/ 575 h 765"/>
                    <a:gd name="T68" fmla="*/ 57 w 1984"/>
                    <a:gd name="T69" fmla="*/ 518 h 765"/>
                    <a:gd name="T70" fmla="*/ 16 w 1984"/>
                    <a:gd name="T71" fmla="*/ 452 h 765"/>
                    <a:gd name="T72" fmla="*/ 0 w 1984"/>
                    <a:gd name="T73" fmla="*/ 386 h 76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84"/>
                    <a:gd name="T112" fmla="*/ 0 h 765"/>
                    <a:gd name="T113" fmla="*/ 1984 w 1984"/>
                    <a:gd name="T114" fmla="*/ 765 h 765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84" h="765">
                      <a:moveTo>
                        <a:pt x="0" y="386"/>
                      </a:moveTo>
                      <a:lnTo>
                        <a:pt x="16" y="321"/>
                      </a:lnTo>
                      <a:lnTo>
                        <a:pt x="57" y="255"/>
                      </a:lnTo>
                      <a:lnTo>
                        <a:pt x="131" y="197"/>
                      </a:lnTo>
                      <a:lnTo>
                        <a:pt x="230" y="140"/>
                      </a:lnTo>
                      <a:lnTo>
                        <a:pt x="353" y="91"/>
                      </a:lnTo>
                      <a:lnTo>
                        <a:pt x="493" y="58"/>
                      </a:lnTo>
                      <a:lnTo>
                        <a:pt x="650" y="25"/>
                      </a:lnTo>
                      <a:lnTo>
                        <a:pt x="814" y="8"/>
                      </a:lnTo>
                      <a:lnTo>
                        <a:pt x="987" y="0"/>
                      </a:lnTo>
                      <a:lnTo>
                        <a:pt x="1160" y="8"/>
                      </a:lnTo>
                      <a:lnTo>
                        <a:pt x="1333" y="25"/>
                      </a:lnTo>
                      <a:lnTo>
                        <a:pt x="1489" y="58"/>
                      </a:lnTo>
                      <a:lnTo>
                        <a:pt x="1629" y="91"/>
                      </a:lnTo>
                      <a:lnTo>
                        <a:pt x="1753" y="140"/>
                      </a:lnTo>
                      <a:lnTo>
                        <a:pt x="1852" y="197"/>
                      </a:lnTo>
                      <a:lnTo>
                        <a:pt x="1926" y="255"/>
                      </a:lnTo>
                      <a:lnTo>
                        <a:pt x="1967" y="321"/>
                      </a:lnTo>
                      <a:lnTo>
                        <a:pt x="1983" y="386"/>
                      </a:lnTo>
                      <a:lnTo>
                        <a:pt x="1967" y="452"/>
                      </a:lnTo>
                      <a:lnTo>
                        <a:pt x="1926" y="518"/>
                      </a:lnTo>
                      <a:lnTo>
                        <a:pt x="1852" y="575"/>
                      </a:lnTo>
                      <a:lnTo>
                        <a:pt x="1753" y="633"/>
                      </a:lnTo>
                      <a:lnTo>
                        <a:pt x="1629" y="674"/>
                      </a:lnTo>
                      <a:lnTo>
                        <a:pt x="1489" y="715"/>
                      </a:lnTo>
                      <a:lnTo>
                        <a:pt x="1333" y="740"/>
                      </a:lnTo>
                      <a:lnTo>
                        <a:pt x="1160" y="764"/>
                      </a:lnTo>
                      <a:lnTo>
                        <a:pt x="987" y="764"/>
                      </a:lnTo>
                      <a:lnTo>
                        <a:pt x="814" y="764"/>
                      </a:lnTo>
                      <a:lnTo>
                        <a:pt x="650" y="740"/>
                      </a:lnTo>
                      <a:lnTo>
                        <a:pt x="493" y="715"/>
                      </a:lnTo>
                      <a:lnTo>
                        <a:pt x="353" y="674"/>
                      </a:lnTo>
                      <a:lnTo>
                        <a:pt x="230" y="633"/>
                      </a:lnTo>
                      <a:lnTo>
                        <a:pt x="131" y="575"/>
                      </a:lnTo>
                      <a:lnTo>
                        <a:pt x="57" y="518"/>
                      </a:lnTo>
                      <a:lnTo>
                        <a:pt x="16" y="452"/>
                      </a:lnTo>
                      <a:lnTo>
                        <a:pt x="0" y="386"/>
                      </a:lnTo>
                    </a:path>
                  </a:pathLst>
                </a:custGeom>
                <a:solidFill>
                  <a:srgbClr val="000000"/>
                </a:solidFill>
                <a:ln w="508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788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06" name="Group 27">
                <a:extLst>
                  <a:ext uri="{FF2B5EF4-FFF2-40B4-BE49-F238E27FC236}">
                    <a16:creationId xmlns:a16="http://schemas.microsoft.com/office/drawing/2014/main" id="{6DF97F22-7FFD-8545-A963-08E8E5EFE7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0480" y="1166813"/>
                <a:ext cx="2382440" cy="3445669"/>
                <a:chOff x="2981" y="669"/>
                <a:chExt cx="2001" cy="2894"/>
              </a:xfrm>
            </p:grpSpPr>
            <p:grpSp>
              <p:nvGrpSpPr>
                <p:cNvPr id="175" name="Group 17">
                  <a:extLst>
                    <a:ext uri="{FF2B5EF4-FFF2-40B4-BE49-F238E27FC236}">
                      <a16:creationId xmlns:a16="http://schemas.microsoft.com/office/drawing/2014/main" id="{1FE69586-B166-C146-A5D5-5672716648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81" y="1096"/>
                  <a:ext cx="2001" cy="2467"/>
                  <a:chOff x="2981" y="1096"/>
                  <a:chExt cx="2001" cy="2467"/>
                </a:xfrm>
              </p:grpSpPr>
              <p:grpSp>
                <p:nvGrpSpPr>
                  <p:cNvPr id="185" name="Group 11">
                    <a:extLst>
                      <a:ext uri="{FF2B5EF4-FFF2-40B4-BE49-F238E27FC236}">
                        <a16:creationId xmlns:a16="http://schemas.microsoft.com/office/drawing/2014/main" id="{163542F5-7300-594E-A981-58158B12C84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98" y="1466"/>
                    <a:ext cx="1984" cy="765"/>
                    <a:chOff x="2998" y="1466"/>
                    <a:chExt cx="1984" cy="765"/>
                  </a:xfrm>
                </p:grpSpPr>
                <p:sp>
                  <p:nvSpPr>
                    <p:cNvPr id="191" name="Freeform 8">
                      <a:extLst>
                        <a:ext uri="{FF2B5EF4-FFF2-40B4-BE49-F238E27FC236}">
                          <a16:creationId xmlns:a16="http://schemas.microsoft.com/office/drawing/2014/main" id="{53467577-EF81-1846-86CE-7CB6733C99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98" y="1466"/>
                      <a:ext cx="1984" cy="765"/>
                    </a:xfrm>
                    <a:custGeom>
                      <a:avLst/>
                      <a:gdLst>
                        <a:gd name="T0" fmla="*/ 0 w 1984"/>
                        <a:gd name="T1" fmla="*/ 378 h 765"/>
                        <a:gd name="T2" fmla="*/ 16 w 1984"/>
                        <a:gd name="T3" fmla="*/ 312 h 765"/>
                        <a:gd name="T4" fmla="*/ 57 w 1984"/>
                        <a:gd name="T5" fmla="*/ 247 h 765"/>
                        <a:gd name="T6" fmla="*/ 131 w 1984"/>
                        <a:gd name="T7" fmla="*/ 189 h 765"/>
                        <a:gd name="T8" fmla="*/ 230 w 1984"/>
                        <a:gd name="T9" fmla="*/ 132 h 765"/>
                        <a:gd name="T10" fmla="*/ 353 w 1984"/>
                        <a:gd name="T11" fmla="*/ 91 h 765"/>
                        <a:gd name="T12" fmla="*/ 493 w 1984"/>
                        <a:gd name="T13" fmla="*/ 49 h 765"/>
                        <a:gd name="T14" fmla="*/ 650 w 1984"/>
                        <a:gd name="T15" fmla="*/ 25 h 765"/>
                        <a:gd name="T16" fmla="*/ 814 w 1984"/>
                        <a:gd name="T17" fmla="*/ 0 h 765"/>
                        <a:gd name="T18" fmla="*/ 987 w 1984"/>
                        <a:gd name="T19" fmla="*/ 0 h 765"/>
                        <a:gd name="T20" fmla="*/ 1160 w 1984"/>
                        <a:gd name="T21" fmla="*/ 0 h 765"/>
                        <a:gd name="T22" fmla="*/ 1333 w 1984"/>
                        <a:gd name="T23" fmla="*/ 25 h 765"/>
                        <a:gd name="T24" fmla="*/ 1489 w 1984"/>
                        <a:gd name="T25" fmla="*/ 49 h 765"/>
                        <a:gd name="T26" fmla="*/ 1629 w 1984"/>
                        <a:gd name="T27" fmla="*/ 91 h 765"/>
                        <a:gd name="T28" fmla="*/ 1753 w 1984"/>
                        <a:gd name="T29" fmla="*/ 132 h 765"/>
                        <a:gd name="T30" fmla="*/ 1852 w 1984"/>
                        <a:gd name="T31" fmla="*/ 189 h 765"/>
                        <a:gd name="T32" fmla="*/ 1926 w 1984"/>
                        <a:gd name="T33" fmla="*/ 247 h 765"/>
                        <a:gd name="T34" fmla="*/ 1967 w 1984"/>
                        <a:gd name="T35" fmla="*/ 312 h 765"/>
                        <a:gd name="T36" fmla="*/ 1983 w 1984"/>
                        <a:gd name="T37" fmla="*/ 378 h 765"/>
                        <a:gd name="T38" fmla="*/ 1967 w 1984"/>
                        <a:gd name="T39" fmla="*/ 444 h 765"/>
                        <a:gd name="T40" fmla="*/ 1926 w 1984"/>
                        <a:gd name="T41" fmla="*/ 510 h 765"/>
                        <a:gd name="T42" fmla="*/ 1852 w 1984"/>
                        <a:gd name="T43" fmla="*/ 567 h 765"/>
                        <a:gd name="T44" fmla="*/ 1753 w 1984"/>
                        <a:gd name="T45" fmla="*/ 625 h 765"/>
                        <a:gd name="T46" fmla="*/ 1629 w 1984"/>
                        <a:gd name="T47" fmla="*/ 674 h 765"/>
                        <a:gd name="T48" fmla="*/ 1489 w 1984"/>
                        <a:gd name="T49" fmla="*/ 707 h 765"/>
                        <a:gd name="T50" fmla="*/ 1333 w 1984"/>
                        <a:gd name="T51" fmla="*/ 740 h 765"/>
                        <a:gd name="T52" fmla="*/ 1160 w 1984"/>
                        <a:gd name="T53" fmla="*/ 756 h 765"/>
                        <a:gd name="T54" fmla="*/ 987 w 1984"/>
                        <a:gd name="T55" fmla="*/ 764 h 765"/>
                        <a:gd name="T56" fmla="*/ 814 w 1984"/>
                        <a:gd name="T57" fmla="*/ 756 h 765"/>
                        <a:gd name="T58" fmla="*/ 650 w 1984"/>
                        <a:gd name="T59" fmla="*/ 740 h 765"/>
                        <a:gd name="T60" fmla="*/ 493 w 1984"/>
                        <a:gd name="T61" fmla="*/ 707 h 765"/>
                        <a:gd name="T62" fmla="*/ 353 w 1984"/>
                        <a:gd name="T63" fmla="*/ 674 h 765"/>
                        <a:gd name="T64" fmla="*/ 230 w 1984"/>
                        <a:gd name="T65" fmla="*/ 625 h 765"/>
                        <a:gd name="T66" fmla="*/ 131 w 1984"/>
                        <a:gd name="T67" fmla="*/ 567 h 765"/>
                        <a:gd name="T68" fmla="*/ 57 w 1984"/>
                        <a:gd name="T69" fmla="*/ 510 h 765"/>
                        <a:gd name="T70" fmla="*/ 16 w 1984"/>
                        <a:gd name="T71" fmla="*/ 444 h 765"/>
                        <a:gd name="T72" fmla="*/ 0 w 1984"/>
                        <a:gd name="T73" fmla="*/ 378 h 765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1984"/>
                        <a:gd name="T112" fmla="*/ 0 h 765"/>
                        <a:gd name="T113" fmla="*/ 1984 w 1984"/>
                        <a:gd name="T114" fmla="*/ 765 h 765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1984" h="765">
                          <a:moveTo>
                            <a:pt x="0" y="378"/>
                          </a:moveTo>
                          <a:lnTo>
                            <a:pt x="16" y="312"/>
                          </a:lnTo>
                          <a:lnTo>
                            <a:pt x="57" y="247"/>
                          </a:lnTo>
                          <a:lnTo>
                            <a:pt x="131" y="189"/>
                          </a:lnTo>
                          <a:lnTo>
                            <a:pt x="230" y="132"/>
                          </a:lnTo>
                          <a:lnTo>
                            <a:pt x="353" y="91"/>
                          </a:lnTo>
                          <a:lnTo>
                            <a:pt x="493" y="49"/>
                          </a:lnTo>
                          <a:lnTo>
                            <a:pt x="650" y="25"/>
                          </a:lnTo>
                          <a:lnTo>
                            <a:pt x="814" y="0"/>
                          </a:lnTo>
                          <a:lnTo>
                            <a:pt x="987" y="0"/>
                          </a:lnTo>
                          <a:lnTo>
                            <a:pt x="1160" y="0"/>
                          </a:lnTo>
                          <a:lnTo>
                            <a:pt x="1333" y="25"/>
                          </a:lnTo>
                          <a:lnTo>
                            <a:pt x="1489" y="49"/>
                          </a:lnTo>
                          <a:lnTo>
                            <a:pt x="1629" y="91"/>
                          </a:lnTo>
                          <a:lnTo>
                            <a:pt x="1753" y="132"/>
                          </a:lnTo>
                          <a:lnTo>
                            <a:pt x="1852" y="189"/>
                          </a:lnTo>
                          <a:lnTo>
                            <a:pt x="1926" y="247"/>
                          </a:lnTo>
                          <a:lnTo>
                            <a:pt x="1967" y="312"/>
                          </a:lnTo>
                          <a:lnTo>
                            <a:pt x="1983" y="378"/>
                          </a:lnTo>
                          <a:lnTo>
                            <a:pt x="1967" y="444"/>
                          </a:lnTo>
                          <a:lnTo>
                            <a:pt x="1926" y="510"/>
                          </a:lnTo>
                          <a:lnTo>
                            <a:pt x="1852" y="567"/>
                          </a:lnTo>
                          <a:lnTo>
                            <a:pt x="1753" y="625"/>
                          </a:lnTo>
                          <a:lnTo>
                            <a:pt x="1629" y="674"/>
                          </a:lnTo>
                          <a:lnTo>
                            <a:pt x="1489" y="707"/>
                          </a:lnTo>
                          <a:lnTo>
                            <a:pt x="1333" y="740"/>
                          </a:lnTo>
                          <a:lnTo>
                            <a:pt x="1160" y="756"/>
                          </a:lnTo>
                          <a:lnTo>
                            <a:pt x="987" y="764"/>
                          </a:lnTo>
                          <a:lnTo>
                            <a:pt x="814" y="756"/>
                          </a:lnTo>
                          <a:lnTo>
                            <a:pt x="650" y="740"/>
                          </a:lnTo>
                          <a:lnTo>
                            <a:pt x="493" y="707"/>
                          </a:lnTo>
                          <a:lnTo>
                            <a:pt x="353" y="674"/>
                          </a:lnTo>
                          <a:lnTo>
                            <a:pt x="230" y="625"/>
                          </a:lnTo>
                          <a:lnTo>
                            <a:pt x="131" y="567"/>
                          </a:lnTo>
                          <a:lnTo>
                            <a:pt x="57" y="510"/>
                          </a:lnTo>
                          <a:lnTo>
                            <a:pt x="16" y="444"/>
                          </a:lnTo>
                          <a:lnTo>
                            <a:pt x="0" y="37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95A5A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685800">
                        <a:defRPr/>
                      </a:pPr>
                      <a:endParaRPr lang="en-US" sz="788" kern="0" dirty="0">
                        <a:solidFill>
                          <a:srgbClr val="95A5A6"/>
                        </a:solidFill>
                        <a:latin typeface="Helvetica Neue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92" name="Freeform 9">
                      <a:extLst>
                        <a:ext uri="{FF2B5EF4-FFF2-40B4-BE49-F238E27FC236}">
                          <a16:creationId xmlns:a16="http://schemas.microsoft.com/office/drawing/2014/main" id="{73D9119D-5F0E-704B-AB66-7B685694A6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55" y="1524"/>
                      <a:ext cx="1853" cy="650"/>
                    </a:xfrm>
                    <a:custGeom>
                      <a:avLst/>
                      <a:gdLst>
                        <a:gd name="T0" fmla="*/ 0 w 1853"/>
                        <a:gd name="T1" fmla="*/ 328 h 650"/>
                        <a:gd name="T2" fmla="*/ 17 w 1853"/>
                        <a:gd name="T3" fmla="*/ 263 h 650"/>
                        <a:gd name="T4" fmla="*/ 66 w 1853"/>
                        <a:gd name="T5" fmla="*/ 205 h 650"/>
                        <a:gd name="T6" fmla="*/ 140 w 1853"/>
                        <a:gd name="T7" fmla="*/ 156 h 650"/>
                        <a:gd name="T8" fmla="*/ 247 w 1853"/>
                        <a:gd name="T9" fmla="*/ 106 h 650"/>
                        <a:gd name="T10" fmla="*/ 371 w 1853"/>
                        <a:gd name="T11" fmla="*/ 65 h 650"/>
                        <a:gd name="T12" fmla="*/ 519 w 1853"/>
                        <a:gd name="T13" fmla="*/ 33 h 650"/>
                        <a:gd name="T14" fmla="*/ 675 w 1853"/>
                        <a:gd name="T15" fmla="*/ 16 h 650"/>
                        <a:gd name="T16" fmla="*/ 840 w 1853"/>
                        <a:gd name="T17" fmla="*/ 0 h 650"/>
                        <a:gd name="T18" fmla="*/ 1013 w 1853"/>
                        <a:gd name="T19" fmla="*/ 0 h 650"/>
                        <a:gd name="T20" fmla="*/ 1177 w 1853"/>
                        <a:gd name="T21" fmla="*/ 16 h 650"/>
                        <a:gd name="T22" fmla="*/ 1342 w 1853"/>
                        <a:gd name="T23" fmla="*/ 33 h 650"/>
                        <a:gd name="T24" fmla="*/ 1482 w 1853"/>
                        <a:gd name="T25" fmla="*/ 65 h 650"/>
                        <a:gd name="T26" fmla="*/ 1613 w 1853"/>
                        <a:gd name="T27" fmla="*/ 106 h 650"/>
                        <a:gd name="T28" fmla="*/ 1712 w 1853"/>
                        <a:gd name="T29" fmla="*/ 156 h 650"/>
                        <a:gd name="T30" fmla="*/ 1795 w 1853"/>
                        <a:gd name="T31" fmla="*/ 205 h 650"/>
                        <a:gd name="T32" fmla="*/ 1836 w 1853"/>
                        <a:gd name="T33" fmla="*/ 263 h 650"/>
                        <a:gd name="T34" fmla="*/ 1852 w 1853"/>
                        <a:gd name="T35" fmla="*/ 328 h 650"/>
                        <a:gd name="T36" fmla="*/ 1836 w 1853"/>
                        <a:gd name="T37" fmla="*/ 386 h 650"/>
                        <a:gd name="T38" fmla="*/ 1795 w 1853"/>
                        <a:gd name="T39" fmla="*/ 443 h 650"/>
                        <a:gd name="T40" fmla="*/ 1712 w 1853"/>
                        <a:gd name="T41" fmla="*/ 493 h 650"/>
                        <a:gd name="T42" fmla="*/ 1613 w 1853"/>
                        <a:gd name="T43" fmla="*/ 542 h 650"/>
                        <a:gd name="T44" fmla="*/ 1482 w 1853"/>
                        <a:gd name="T45" fmla="*/ 583 h 650"/>
                        <a:gd name="T46" fmla="*/ 1342 w 1853"/>
                        <a:gd name="T47" fmla="*/ 616 h 650"/>
                        <a:gd name="T48" fmla="*/ 1177 w 1853"/>
                        <a:gd name="T49" fmla="*/ 641 h 650"/>
                        <a:gd name="T50" fmla="*/ 1013 w 1853"/>
                        <a:gd name="T51" fmla="*/ 649 h 650"/>
                        <a:gd name="T52" fmla="*/ 840 w 1853"/>
                        <a:gd name="T53" fmla="*/ 649 h 650"/>
                        <a:gd name="T54" fmla="*/ 675 w 1853"/>
                        <a:gd name="T55" fmla="*/ 641 h 650"/>
                        <a:gd name="T56" fmla="*/ 519 w 1853"/>
                        <a:gd name="T57" fmla="*/ 616 h 650"/>
                        <a:gd name="T58" fmla="*/ 371 w 1853"/>
                        <a:gd name="T59" fmla="*/ 583 h 650"/>
                        <a:gd name="T60" fmla="*/ 247 w 1853"/>
                        <a:gd name="T61" fmla="*/ 542 h 650"/>
                        <a:gd name="T62" fmla="*/ 140 w 1853"/>
                        <a:gd name="T63" fmla="*/ 493 h 650"/>
                        <a:gd name="T64" fmla="*/ 66 w 1853"/>
                        <a:gd name="T65" fmla="*/ 443 h 650"/>
                        <a:gd name="T66" fmla="*/ 17 w 1853"/>
                        <a:gd name="T67" fmla="*/ 386 h 650"/>
                        <a:gd name="T68" fmla="*/ 0 w 1853"/>
                        <a:gd name="T69" fmla="*/ 328 h 650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w 1853"/>
                        <a:gd name="T106" fmla="*/ 0 h 650"/>
                        <a:gd name="T107" fmla="*/ 1853 w 1853"/>
                        <a:gd name="T108" fmla="*/ 650 h 650"/>
                      </a:gdLst>
                      <a:ahLst/>
                      <a:cxnLst>
                        <a:cxn ang="T70">
                          <a:pos x="T0" y="T1"/>
                        </a:cxn>
                        <a:cxn ang="T71">
                          <a:pos x="T2" y="T3"/>
                        </a:cxn>
                        <a:cxn ang="T72">
                          <a:pos x="T4" y="T5"/>
                        </a:cxn>
                        <a:cxn ang="T73">
                          <a:pos x="T6" y="T7"/>
                        </a:cxn>
                        <a:cxn ang="T74">
                          <a:pos x="T8" y="T9"/>
                        </a:cxn>
                        <a:cxn ang="T75">
                          <a:pos x="T10" y="T11"/>
                        </a:cxn>
                        <a:cxn ang="T76">
                          <a:pos x="T12" y="T13"/>
                        </a:cxn>
                        <a:cxn ang="T77">
                          <a:pos x="T14" y="T15"/>
                        </a:cxn>
                        <a:cxn ang="T78">
                          <a:pos x="T16" y="T17"/>
                        </a:cxn>
                        <a:cxn ang="T79">
                          <a:pos x="T18" y="T19"/>
                        </a:cxn>
                        <a:cxn ang="T80">
                          <a:pos x="T20" y="T21"/>
                        </a:cxn>
                        <a:cxn ang="T81">
                          <a:pos x="T22" y="T23"/>
                        </a:cxn>
                        <a:cxn ang="T82">
                          <a:pos x="T24" y="T25"/>
                        </a:cxn>
                        <a:cxn ang="T83">
                          <a:pos x="T26" y="T27"/>
                        </a:cxn>
                        <a:cxn ang="T84">
                          <a:pos x="T28" y="T29"/>
                        </a:cxn>
                        <a:cxn ang="T85">
                          <a:pos x="T30" y="T31"/>
                        </a:cxn>
                        <a:cxn ang="T86">
                          <a:pos x="T32" y="T33"/>
                        </a:cxn>
                        <a:cxn ang="T87">
                          <a:pos x="T34" y="T35"/>
                        </a:cxn>
                        <a:cxn ang="T88">
                          <a:pos x="T36" y="T37"/>
                        </a:cxn>
                        <a:cxn ang="T89">
                          <a:pos x="T38" y="T39"/>
                        </a:cxn>
                        <a:cxn ang="T90">
                          <a:pos x="T40" y="T41"/>
                        </a:cxn>
                        <a:cxn ang="T91">
                          <a:pos x="T42" y="T43"/>
                        </a:cxn>
                        <a:cxn ang="T92">
                          <a:pos x="T44" y="T45"/>
                        </a:cxn>
                        <a:cxn ang="T93">
                          <a:pos x="T46" y="T47"/>
                        </a:cxn>
                        <a:cxn ang="T94">
                          <a:pos x="T48" y="T49"/>
                        </a:cxn>
                        <a:cxn ang="T95">
                          <a:pos x="T50" y="T51"/>
                        </a:cxn>
                        <a:cxn ang="T96">
                          <a:pos x="T52" y="T53"/>
                        </a:cxn>
                        <a:cxn ang="T97">
                          <a:pos x="T54" y="T55"/>
                        </a:cxn>
                        <a:cxn ang="T98">
                          <a:pos x="T56" y="T57"/>
                        </a:cxn>
                        <a:cxn ang="T99">
                          <a:pos x="T58" y="T59"/>
                        </a:cxn>
                        <a:cxn ang="T100">
                          <a:pos x="T60" y="T61"/>
                        </a:cxn>
                        <a:cxn ang="T101">
                          <a:pos x="T62" y="T63"/>
                        </a:cxn>
                        <a:cxn ang="T102">
                          <a:pos x="T64" y="T65"/>
                        </a:cxn>
                        <a:cxn ang="T103">
                          <a:pos x="T66" y="T67"/>
                        </a:cxn>
                        <a:cxn ang="T104">
                          <a:pos x="T68" y="T69"/>
                        </a:cxn>
                      </a:cxnLst>
                      <a:rect l="T105" t="T106" r="T107" b="T108"/>
                      <a:pathLst>
                        <a:path w="1853" h="650">
                          <a:moveTo>
                            <a:pt x="0" y="328"/>
                          </a:moveTo>
                          <a:lnTo>
                            <a:pt x="17" y="263"/>
                          </a:lnTo>
                          <a:lnTo>
                            <a:pt x="66" y="205"/>
                          </a:lnTo>
                          <a:lnTo>
                            <a:pt x="140" y="156"/>
                          </a:lnTo>
                          <a:lnTo>
                            <a:pt x="247" y="106"/>
                          </a:lnTo>
                          <a:lnTo>
                            <a:pt x="371" y="65"/>
                          </a:lnTo>
                          <a:lnTo>
                            <a:pt x="519" y="33"/>
                          </a:lnTo>
                          <a:lnTo>
                            <a:pt x="675" y="16"/>
                          </a:lnTo>
                          <a:lnTo>
                            <a:pt x="840" y="0"/>
                          </a:lnTo>
                          <a:lnTo>
                            <a:pt x="1013" y="0"/>
                          </a:lnTo>
                          <a:lnTo>
                            <a:pt x="1177" y="16"/>
                          </a:lnTo>
                          <a:lnTo>
                            <a:pt x="1342" y="33"/>
                          </a:lnTo>
                          <a:lnTo>
                            <a:pt x="1482" y="65"/>
                          </a:lnTo>
                          <a:lnTo>
                            <a:pt x="1613" y="106"/>
                          </a:lnTo>
                          <a:lnTo>
                            <a:pt x="1712" y="156"/>
                          </a:lnTo>
                          <a:lnTo>
                            <a:pt x="1795" y="205"/>
                          </a:lnTo>
                          <a:lnTo>
                            <a:pt x="1836" y="263"/>
                          </a:lnTo>
                          <a:lnTo>
                            <a:pt x="1852" y="328"/>
                          </a:lnTo>
                          <a:lnTo>
                            <a:pt x="1836" y="386"/>
                          </a:lnTo>
                          <a:lnTo>
                            <a:pt x="1795" y="443"/>
                          </a:lnTo>
                          <a:lnTo>
                            <a:pt x="1712" y="493"/>
                          </a:lnTo>
                          <a:lnTo>
                            <a:pt x="1613" y="542"/>
                          </a:lnTo>
                          <a:lnTo>
                            <a:pt x="1482" y="583"/>
                          </a:lnTo>
                          <a:lnTo>
                            <a:pt x="1342" y="616"/>
                          </a:lnTo>
                          <a:lnTo>
                            <a:pt x="1177" y="641"/>
                          </a:lnTo>
                          <a:lnTo>
                            <a:pt x="1013" y="649"/>
                          </a:lnTo>
                          <a:lnTo>
                            <a:pt x="840" y="649"/>
                          </a:lnTo>
                          <a:lnTo>
                            <a:pt x="675" y="641"/>
                          </a:lnTo>
                          <a:lnTo>
                            <a:pt x="519" y="616"/>
                          </a:lnTo>
                          <a:lnTo>
                            <a:pt x="371" y="583"/>
                          </a:lnTo>
                          <a:lnTo>
                            <a:pt x="247" y="542"/>
                          </a:lnTo>
                          <a:lnTo>
                            <a:pt x="140" y="493"/>
                          </a:lnTo>
                          <a:lnTo>
                            <a:pt x="66" y="443"/>
                          </a:lnTo>
                          <a:lnTo>
                            <a:pt x="17" y="386"/>
                          </a:lnTo>
                          <a:lnTo>
                            <a:pt x="0" y="32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95A5A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685800">
                        <a:defRPr/>
                      </a:pPr>
                      <a:endParaRPr lang="en-US" sz="788" kern="0" dirty="0">
                        <a:solidFill>
                          <a:srgbClr val="95A5A6"/>
                        </a:solidFill>
                        <a:latin typeface="Helvetica Neue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93" name="Freeform 10">
                      <a:extLst>
                        <a:ext uri="{FF2B5EF4-FFF2-40B4-BE49-F238E27FC236}">
                          <a16:creationId xmlns:a16="http://schemas.microsoft.com/office/drawing/2014/main" id="{07077AE9-F900-894B-A662-899F657BFF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46" y="1589"/>
                      <a:ext cx="1672" cy="494"/>
                    </a:xfrm>
                    <a:custGeom>
                      <a:avLst/>
                      <a:gdLst>
                        <a:gd name="T0" fmla="*/ 0 w 1672"/>
                        <a:gd name="T1" fmla="*/ 247 h 494"/>
                        <a:gd name="T2" fmla="*/ 16 w 1672"/>
                        <a:gd name="T3" fmla="*/ 198 h 494"/>
                        <a:gd name="T4" fmla="*/ 66 w 1672"/>
                        <a:gd name="T5" fmla="*/ 148 h 494"/>
                        <a:gd name="T6" fmla="*/ 148 w 1672"/>
                        <a:gd name="T7" fmla="*/ 107 h 494"/>
                        <a:gd name="T8" fmla="*/ 247 w 1672"/>
                        <a:gd name="T9" fmla="*/ 74 h 494"/>
                        <a:gd name="T10" fmla="*/ 370 w 1672"/>
                        <a:gd name="T11" fmla="*/ 41 h 494"/>
                        <a:gd name="T12" fmla="*/ 518 w 1672"/>
                        <a:gd name="T13" fmla="*/ 17 h 494"/>
                        <a:gd name="T14" fmla="*/ 675 w 1672"/>
                        <a:gd name="T15" fmla="*/ 0 h 494"/>
                        <a:gd name="T16" fmla="*/ 839 w 1672"/>
                        <a:gd name="T17" fmla="*/ 0 h 494"/>
                        <a:gd name="T18" fmla="*/ 996 w 1672"/>
                        <a:gd name="T19" fmla="*/ 0 h 494"/>
                        <a:gd name="T20" fmla="*/ 1152 w 1672"/>
                        <a:gd name="T21" fmla="*/ 17 h 494"/>
                        <a:gd name="T22" fmla="*/ 1300 w 1672"/>
                        <a:gd name="T23" fmla="*/ 41 h 494"/>
                        <a:gd name="T24" fmla="*/ 1424 w 1672"/>
                        <a:gd name="T25" fmla="*/ 74 h 494"/>
                        <a:gd name="T26" fmla="*/ 1531 w 1672"/>
                        <a:gd name="T27" fmla="*/ 107 h 494"/>
                        <a:gd name="T28" fmla="*/ 1605 w 1672"/>
                        <a:gd name="T29" fmla="*/ 148 h 494"/>
                        <a:gd name="T30" fmla="*/ 1654 w 1672"/>
                        <a:gd name="T31" fmla="*/ 198 h 494"/>
                        <a:gd name="T32" fmla="*/ 1671 w 1672"/>
                        <a:gd name="T33" fmla="*/ 247 h 494"/>
                        <a:gd name="T34" fmla="*/ 1654 w 1672"/>
                        <a:gd name="T35" fmla="*/ 296 h 494"/>
                        <a:gd name="T36" fmla="*/ 1605 w 1672"/>
                        <a:gd name="T37" fmla="*/ 337 h 494"/>
                        <a:gd name="T38" fmla="*/ 1531 w 1672"/>
                        <a:gd name="T39" fmla="*/ 378 h 494"/>
                        <a:gd name="T40" fmla="*/ 1424 w 1672"/>
                        <a:gd name="T41" fmla="*/ 419 h 494"/>
                        <a:gd name="T42" fmla="*/ 1300 w 1672"/>
                        <a:gd name="T43" fmla="*/ 452 h 494"/>
                        <a:gd name="T44" fmla="*/ 1152 w 1672"/>
                        <a:gd name="T45" fmla="*/ 477 h 494"/>
                        <a:gd name="T46" fmla="*/ 996 w 1672"/>
                        <a:gd name="T47" fmla="*/ 485 h 494"/>
                        <a:gd name="T48" fmla="*/ 839 w 1672"/>
                        <a:gd name="T49" fmla="*/ 493 h 494"/>
                        <a:gd name="T50" fmla="*/ 675 w 1672"/>
                        <a:gd name="T51" fmla="*/ 485 h 494"/>
                        <a:gd name="T52" fmla="*/ 518 w 1672"/>
                        <a:gd name="T53" fmla="*/ 477 h 494"/>
                        <a:gd name="T54" fmla="*/ 370 w 1672"/>
                        <a:gd name="T55" fmla="*/ 452 h 494"/>
                        <a:gd name="T56" fmla="*/ 247 w 1672"/>
                        <a:gd name="T57" fmla="*/ 419 h 494"/>
                        <a:gd name="T58" fmla="*/ 148 w 1672"/>
                        <a:gd name="T59" fmla="*/ 378 h 494"/>
                        <a:gd name="T60" fmla="*/ 66 w 1672"/>
                        <a:gd name="T61" fmla="*/ 337 h 494"/>
                        <a:gd name="T62" fmla="*/ 16 w 1672"/>
                        <a:gd name="T63" fmla="*/ 296 h 494"/>
                        <a:gd name="T64" fmla="*/ 0 w 1672"/>
                        <a:gd name="T65" fmla="*/ 247 h 494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w 1672"/>
                        <a:gd name="T100" fmla="*/ 0 h 494"/>
                        <a:gd name="T101" fmla="*/ 1672 w 1672"/>
                        <a:gd name="T102" fmla="*/ 494 h 494"/>
                      </a:gdLst>
                      <a:ahLst/>
                      <a:cxnLst>
                        <a:cxn ang="T66">
                          <a:pos x="T0" y="T1"/>
                        </a:cxn>
                        <a:cxn ang="T67">
                          <a:pos x="T2" y="T3"/>
                        </a:cxn>
                        <a:cxn ang="T68">
                          <a:pos x="T4" y="T5"/>
                        </a:cxn>
                        <a:cxn ang="T69">
                          <a:pos x="T6" y="T7"/>
                        </a:cxn>
                        <a:cxn ang="T70">
                          <a:pos x="T8" y="T9"/>
                        </a:cxn>
                        <a:cxn ang="T71">
                          <a:pos x="T10" y="T11"/>
                        </a:cxn>
                        <a:cxn ang="T72">
                          <a:pos x="T12" y="T13"/>
                        </a:cxn>
                        <a:cxn ang="T73">
                          <a:pos x="T14" y="T15"/>
                        </a:cxn>
                        <a:cxn ang="T74">
                          <a:pos x="T16" y="T17"/>
                        </a:cxn>
                        <a:cxn ang="T75">
                          <a:pos x="T18" y="T19"/>
                        </a:cxn>
                        <a:cxn ang="T76">
                          <a:pos x="T20" y="T21"/>
                        </a:cxn>
                        <a:cxn ang="T77">
                          <a:pos x="T22" y="T23"/>
                        </a:cxn>
                        <a:cxn ang="T78">
                          <a:pos x="T24" y="T25"/>
                        </a:cxn>
                        <a:cxn ang="T79">
                          <a:pos x="T26" y="T27"/>
                        </a:cxn>
                        <a:cxn ang="T80">
                          <a:pos x="T28" y="T29"/>
                        </a:cxn>
                        <a:cxn ang="T81">
                          <a:pos x="T30" y="T31"/>
                        </a:cxn>
                        <a:cxn ang="T82">
                          <a:pos x="T32" y="T33"/>
                        </a:cxn>
                        <a:cxn ang="T83">
                          <a:pos x="T34" y="T35"/>
                        </a:cxn>
                        <a:cxn ang="T84">
                          <a:pos x="T36" y="T37"/>
                        </a:cxn>
                        <a:cxn ang="T85">
                          <a:pos x="T38" y="T39"/>
                        </a:cxn>
                        <a:cxn ang="T86">
                          <a:pos x="T40" y="T41"/>
                        </a:cxn>
                        <a:cxn ang="T87">
                          <a:pos x="T42" y="T43"/>
                        </a:cxn>
                        <a:cxn ang="T88">
                          <a:pos x="T44" y="T45"/>
                        </a:cxn>
                        <a:cxn ang="T89">
                          <a:pos x="T46" y="T47"/>
                        </a:cxn>
                        <a:cxn ang="T90">
                          <a:pos x="T48" y="T49"/>
                        </a:cxn>
                        <a:cxn ang="T91">
                          <a:pos x="T50" y="T51"/>
                        </a:cxn>
                        <a:cxn ang="T92">
                          <a:pos x="T52" y="T53"/>
                        </a:cxn>
                        <a:cxn ang="T93">
                          <a:pos x="T54" y="T55"/>
                        </a:cxn>
                        <a:cxn ang="T94">
                          <a:pos x="T56" y="T57"/>
                        </a:cxn>
                        <a:cxn ang="T95">
                          <a:pos x="T58" y="T59"/>
                        </a:cxn>
                        <a:cxn ang="T96">
                          <a:pos x="T60" y="T61"/>
                        </a:cxn>
                        <a:cxn ang="T97">
                          <a:pos x="T62" y="T63"/>
                        </a:cxn>
                        <a:cxn ang="T98">
                          <a:pos x="T64" y="T65"/>
                        </a:cxn>
                      </a:cxnLst>
                      <a:rect l="T99" t="T100" r="T101" b="T102"/>
                      <a:pathLst>
                        <a:path w="1672" h="494">
                          <a:moveTo>
                            <a:pt x="0" y="247"/>
                          </a:moveTo>
                          <a:lnTo>
                            <a:pt x="16" y="198"/>
                          </a:lnTo>
                          <a:lnTo>
                            <a:pt x="66" y="148"/>
                          </a:lnTo>
                          <a:lnTo>
                            <a:pt x="148" y="107"/>
                          </a:lnTo>
                          <a:lnTo>
                            <a:pt x="247" y="74"/>
                          </a:lnTo>
                          <a:lnTo>
                            <a:pt x="370" y="41"/>
                          </a:lnTo>
                          <a:lnTo>
                            <a:pt x="518" y="17"/>
                          </a:lnTo>
                          <a:lnTo>
                            <a:pt x="675" y="0"/>
                          </a:lnTo>
                          <a:lnTo>
                            <a:pt x="839" y="0"/>
                          </a:lnTo>
                          <a:lnTo>
                            <a:pt x="996" y="0"/>
                          </a:lnTo>
                          <a:lnTo>
                            <a:pt x="1152" y="17"/>
                          </a:lnTo>
                          <a:lnTo>
                            <a:pt x="1300" y="41"/>
                          </a:lnTo>
                          <a:lnTo>
                            <a:pt x="1424" y="74"/>
                          </a:lnTo>
                          <a:lnTo>
                            <a:pt x="1531" y="107"/>
                          </a:lnTo>
                          <a:lnTo>
                            <a:pt x="1605" y="148"/>
                          </a:lnTo>
                          <a:lnTo>
                            <a:pt x="1654" y="198"/>
                          </a:lnTo>
                          <a:lnTo>
                            <a:pt x="1671" y="247"/>
                          </a:lnTo>
                          <a:lnTo>
                            <a:pt x="1654" y="296"/>
                          </a:lnTo>
                          <a:lnTo>
                            <a:pt x="1605" y="337"/>
                          </a:lnTo>
                          <a:lnTo>
                            <a:pt x="1531" y="378"/>
                          </a:lnTo>
                          <a:lnTo>
                            <a:pt x="1424" y="419"/>
                          </a:lnTo>
                          <a:lnTo>
                            <a:pt x="1300" y="452"/>
                          </a:lnTo>
                          <a:lnTo>
                            <a:pt x="1152" y="477"/>
                          </a:lnTo>
                          <a:lnTo>
                            <a:pt x="996" y="485"/>
                          </a:lnTo>
                          <a:lnTo>
                            <a:pt x="839" y="493"/>
                          </a:lnTo>
                          <a:lnTo>
                            <a:pt x="675" y="485"/>
                          </a:lnTo>
                          <a:lnTo>
                            <a:pt x="518" y="477"/>
                          </a:lnTo>
                          <a:lnTo>
                            <a:pt x="370" y="452"/>
                          </a:lnTo>
                          <a:lnTo>
                            <a:pt x="247" y="419"/>
                          </a:lnTo>
                          <a:lnTo>
                            <a:pt x="148" y="378"/>
                          </a:lnTo>
                          <a:lnTo>
                            <a:pt x="66" y="337"/>
                          </a:lnTo>
                          <a:lnTo>
                            <a:pt x="16" y="296"/>
                          </a:lnTo>
                          <a:lnTo>
                            <a:pt x="0" y="247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95A5A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685800">
                        <a:defRPr/>
                      </a:pPr>
                      <a:endParaRPr lang="en-US" sz="788" kern="0" dirty="0">
                        <a:solidFill>
                          <a:srgbClr val="95A5A6"/>
                        </a:solidFill>
                        <a:latin typeface="Helvetica Neue"/>
                        <a:ea typeface=""/>
                        <a:cs typeface=""/>
                      </a:endParaRPr>
                    </a:p>
                  </p:txBody>
                </p:sp>
              </p:grpSp>
              <p:grpSp>
                <p:nvGrpSpPr>
                  <p:cNvPr id="186" name="Group 15">
                    <a:extLst>
                      <a:ext uri="{FF2B5EF4-FFF2-40B4-BE49-F238E27FC236}">
                        <a16:creationId xmlns:a16="http://schemas.microsoft.com/office/drawing/2014/main" id="{E5D1F1B2-7E7B-2E40-82DD-298F3006D5D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98" y="1096"/>
                    <a:ext cx="1984" cy="766"/>
                    <a:chOff x="2998" y="1096"/>
                    <a:chExt cx="1984" cy="766"/>
                  </a:xfrm>
                </p:grpSpPr>
                <p:sp>
                  <p:nvSpPr>
                    <p:cNvPr id="188" name="Freeform 12">
                      <a:extLst>
                        <a:ext uri="{FF2B5EF4-FFF2-40B4-BE49-F238E27FC236}">
                          <a16:creationId xmlns:a16="http://schemas.microsoft.com/office/drawing/2014/main" id="{DDC6486F-0F4A-0346-A6B4-7FD3569E2B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98" y="1096"/>
                      <a:ext cx="1984" cy="766"/>
                    </a:xfrm>
                    <a:custGeom>
                      <a:avLst/>
                      <a:gdLst>
                        <a:gd name="T0" fmla="*/ 0 w 1984"/>
                        <a:gd name="T1" fmla="*/ 378 h 766"/>
                        <a:gd name="T2" fmla="*/ 16 w 1984"/>
                        <a:gd name="T3" fmla="*/ 313 h 766"/>
                        <a:gd name="T4" fmla="*/ 57 w 1984"/>
                        <a:gd name="T5" fmla="*/ 247 h 766"/>
                        <a:gd name="T6" fmla="*/ 131 w 1984"/>
                        <a:gd name="T7" fmla="*/ 189 h 766"/>
                        <a:gd name="T8" fmla="*/ 230 w 1984"/>
                        <a:gd name="T9" fmla="*/ 132 h 766"/>
                        <a:gd name="T10" fmla="*/ 353 w 1984"/>
                        <a:gd name="T11" fmla="*/ 91 h 766"/>
                        <a:gd name="T12" fmla="*/ 493 w 1984"/>
                        <a:gd name="T13" fmla="*/ 50 h 766"/>
                        <a:gd name="T14" fmla="*/ 650 w 1984"/>
                        <a:gd name="T15" fmla="*/ 25 h 766"/>
                        <a:gd name="T16" fmla="*/ 814 w 1984"/>
                        <a:gd name="T17" fmla="*/ 0 h 766"/>
                        <a:gd name="T18" fmla="*/ 987 w 1984"/>
                        <a:gd name="T19" fmla="*/ 0 h 766"/>
                        <a:gd name="T20" fmla="*/ 1160 w 1984"/>
                        <a:gd name="T21" fmla="*/ 0 h 766"/>
                        <a:gd name="T22" fmla="*/ 1333 w 1984"/>
                        <a:gd name="T23" fmla="*/ 25 h 766"/>
                        <a:gd name="T24" fmla="*/ 1489 w 1984"/>
                        <a:gd name="T25" fmla="*/ 50 h 766"/>
                        <a:gd name="T26" fmla="*/ 1629 w 1984"/>
                        <a:gd name="T27" fmla="*/ 91 h 766"/>
                        <a:gd name="T28" fmla="*/ 1753 w 1984"/>
                        <a:gd name="T29" fmla="*/ 132 h 766"/>
                        <a:gd name="T30" fmla="*/ 1852 w 1984"/>
                        <a:gd name="T31" fmla="*/ 189 h 766"/>
                        <a:gd name="T32" fmla="*/ 1926 w 1984"/>
                        <a:gd name="T33" fmla="*/ 247 h 766"/>
                        <a:gd name="T34" fmla="*/ 1967 w 1984"/>
                        <a:gd name="T35" fmla="*/ 313 h 766"/>
                        <a:gd name="T36" fmla="*/ 1983 w 1984"/>
                        <a:gd name="T37" fmla="*/ 378 h 766"/>
                        <a:gd name="T38" fmla="*/ 1967 w 1984"/>
                        <a:gd name="T39" fmla="*/ 444 h 766"/>
                        <a:gd name="T40" fmla="*/ 1926 w 1984"/>
                        <a:gd name="T41" fmla="*/ 510 h 766"/>
                        <a:gd name="T42" fmla="*/ 1852 w 1984"/>
                        <a:gd name="T43" fmla="*/ 567 h 766"/>
                        <a:gd name="T44" fmla="*/ 1753 w 1984"/>
                        <a:gd name="T45" fmla="*/ 625 h 766"/>
                        <a:gd name="T46" fmla="*/ 1629 w 1984"/>
                        <a:gd name="T47" fmla="*/ 674 h 766"/>
                        <a:gd name="T48" fmla="*/ 1489 w 1984"/>
                        <a:gd name="T49" fmla="*/ 707 h 766"/>
                        <a:gd name="T50" fmla="*/ 1333 w 1984"/>
                        <a:gd name="T51" fmla="*/ 740 h 766"/>
                        <a:gd name="T52" fmla="*/ 1160 w 1984"/>
                        <a:gd name="T53" fmla="*/ 756 h 766"/>
                        <a:gd name="T54" fmla="*/ 987 w 1984"/>
                        <a:gd name="T55" fmla="*/ 765 h 766"/>
                        <a:gd name="T56" fmla="*/ 814 w 1984"/>
                        <a:gd name="T57" fmla="*/ 756 h 766"/>
                        <a:gd name="T58" fmla="*/ 650 w 1984"/>
                        <a:gd name="T59" fmla="*/ 740 h 766"/>
                        <a:gd name="T60" fmla="*/ 493 w 1984"/>
                        <a:gd name="T61" fmla="*/ 707 h 766"/>
                        <a:gd name="T62" fmla="*/ 353 w 1984"/>
                        <a:gd name="T63" fmla="*/ 674 h 766"/>
                        <a:gd name="T64" fmla="*/ 230 w 1984"/>
                        <a:gd name="T65" fmla="*/ 625 h 766"/>
                        <a:gd name="T66" fmla="*/ 131 w 1984"/>
                        <a:gd name="T67" fmla="*/ 567 h 766"/>
                        <a:gd name="T68" fmla="*/ 57 w 1984"/>
                        <a:gd name="T69" fmla="*/ 510 h 766"/>
                        <a:gd name="T70" fmla="*/ 16 w 1984"/>
                        <a:gd name="T71" fmla="*/ 444 h 766"/>
                        <a:gd name="T72" fmla="*/ 0 w 1984"/>
                        <a:gd name="T73" fmla="*/ 378 h 76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1984"/>
                        <a:gd name="T112" fmla="*/ 0 h 766"/>
                        <a:gd name="T113" fmla="*/ 1984 w 1984"/>
                        <a:gd name="T114" fmla="*/ 766 h 766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1984" h="766">
                          <a:moveTo>
                            <a:pt x="0" y="378"/>
                          </a:moveTo>
                          <a:lnTo>
                            <a:pt x="16" y="313"/>
                          </a:lnTo>
                          <a:lnTo>
                            <a:pt x="57" y="247"/>
                          </a:lnTo>
                          <a:lnTo>
                            <a:pt x="131" y="189"/>
                          </a:lnTo>
                          <a:lnTo>
                            <a:pt x="230" y="132"/>
                          </a:lnTo>
                          <a:lnTo>
                            <a:pt x="353" y="91"/>
                          </a:lnTo>
                          <a:lnTo>
                            <a:pt x="493" y="50"/>
                          </a:lnTo>
                          <a:lnTo>
                            <a:pt x="650" y="25"/>
                          </a:lnTo>
                          <a:lnTo>
                            <a:pt x="814" y="0"/>
                          </a:lnTo>
                          <a:lnTo>
                            <a:pt x="987" y="0"/>
                          </a:lnTo>
                          <a:lnTo>
                            <a:pt x="1160" y="0"/>
                          </a:lnTo>
                          <a:lnTo>
                            <a:pt x="1333" y="25"/>
                          </a:lnTo>
                          <a:lnTo>
                            <a:pt x="1489" y="50"/>
                          </a:lnTo>
                          <a:lnTo>
                            <a:pt x="1629" y="91"/>
                          </a:lnTo>
                          <a:lnTo>
                            <a:pt x="1753" y="132"/>
                          </a:lnTo>
                          <a:lnTo>
                            <a:pt x="1852" y="189"/>
                          </a:lnTo>
                          <a:lnTo>
                            <a:pt x="1926" y="247"/>
                          </a:lnTo>
                          <a:lnTo>
                            <a:pt x="1967" y="313"/>
                          </a:lnTo>
                          <a:lnTo>
                            <a:pt x="1983" y="378"/>
                          </a:lnTo>
                          <a:lnTo>
                            <a:pt x="1967" y="444"/>
                          </a:lnTo>
                          <a:lnTo>
                            <a:pt x="1926" y="510"/>
                          </a:lnTo>
                          <a:lnTo>
                            <a:pt x="1852" y="567"/>
                          </a:lnTo>
                          <a:lnTo>
                            <a:pt x="1753" y="625"/>
                          </a:lnTo>
                          <a:lnTo>
                            <a:pt x="1629" y="674"/>
                          </a:lnTo>
                          <a:lnTo>
                            <a:pt x="1489" y="707"/>
                          </a:lnTo>
                          <a:lnTo>
                            <a:pt x="1333" y="740"/>
                          </a:lnTo>
                          <a:lnTo>
                            <a:pt x="1160" y="756"/>
                          </a:lnTo>
                          <a:lnTo>
                            <a:pt x="987" y="765"/>
                          </a:lnTo>
                          <a:lnTo>
                            <a:pt x="814" y="756"/>
                          </a:lnTo>
                          <a:lnTo>
                            <a:pt x="650" y="740"/>
                          </a:lnTo>
                          <a:lnTo>
                            <a:pt x="493" y="707"/>
                          </a:lnTo>
                          <a:lnTo>
                            <a:pt x="353" y="674"/>
                          </a:lnTo>
                          <a:lnTo>
                            <a:pt x="230" y="625"/>
                          </a:lnTo>
                          <a:lnTo>
                            <a:pt x="131" y="567"/>
                          </a:lnTo>
                          <a:lnTo>
                            <a:pt x="57" y="510"/>
                          </a:lnTo>
                          <a:lnTo>
                            <a:pt x="16" y="444"/>
                          </a:lnTo>
                          <a:lnTo>
                            <a:pt x="0" y="37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95A5A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685800">
                        <a:defRPr/>
                      </a:pPr>
                      <a:endParaRPr lang="en-US" sz="788" kern="0" dirty="0">
                        <a:solidFill>
                          <a:srgbClr val="95A5A6"/>
                        </a:solidFill>
                        <a:latin typeface="Helvetica Neue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89" name="Freeform 13">
                      <a:extLst>
                        <a:ext uri="{FF2B5EF4-FFF2-40B4-BE49-F238E27FC236}">
                          <a16:creationId xmlns:a16="http://schemas.microsoft.com/office/drawing/2014/main" id="{FD21A1EA-F939-1F4D-9B37-DA4AF8BE54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55" y="1154"/>
                      <a:ext cx="1853" cy="650"/>
                    </a:xfrm>
                    <a:custGeom>
                      <a:avLst/>
                      <a:gdLst>
                        <a:gd name="T0" fmla="*/ 0 w 1853"/>
                        <a:gd name="T1" fmla="*/ 329 h 650"/>
                        <a:gd name="T2" fmla="*/ 17 w 1853"/>
                        <a:gd name="T3" fmla="*/ 263 h 650"/>
                        <a:gd name="T4" fmla="*/ 66 w 1853"/>
                        <a:gd name="T5" fmla="*/ 205 h 650"/>
                        <a:gd name="T6" fmla="*/ 140 w 1853"/>
                        <a:gd name="T7" fmla="*/ 156 h 650"/>
                        <a:gd name="T8" fmla="*/ 247 w 1853"/>
                        <a:gd name="T9" fmla="*/ 107 h 650"/>
                        <a:gd name="T10" fmla="*/ 371 w 1853"/>
                        <a:gd name="T11" fmla="*/ 66 h 650"/>
                        <a:gd name="T12" fmla="*/ 519 w 1853"/>
                        <a:gd name="T13" fmla="*/ 33 h 650"/>
                        <a:gd name="T14" fmla="*/ 675 w 1853"/>
                        <a:gd name="T15" fmla="*/ 16 h 650"/>
                        <a:gd name="T16" fmla="*/ 840 w 1853"/>
                        <a:gd name="T17" fmla="*/ 0 h 650"/>
                        <a:gd name="T18" fmla="*/ 1013 w 1853"/>
                        <a:gd name="T19" fmla="*/ 0 h 650"/>
                        <a:gd name="T20" fmla="*/ 1177 w 1853"/>
                        <a:gd name="T21" fmla="*/ 16 h 650"/>
                        <a:gd name="T22" fmla="*/ 1342 w 1853"/>
                        <a:gd name="T23" fmla="*/ 33 h 650"/>
                        <a:gd name="T24" fmla="*/ 1482 w 1853"/>
                        <a:gd name="T25" fmla="*/ 66 h 650"/>
                        <a:gd name="T26" fmla="*/ 1613 w 1853"/>
                        <a:gd name="T27" fmla="*/ 107 h 650"/>
                        <a:gd name="T28" fmla="*/ 1712 w 1853"/>
                        <a:gd name="T29" fmla="*/ 156 h 650"/>
                        <a:gd name="T30" fmla="*/ 1795 w 1853"/>
                        <a:gd name="T31" fmla="*/ 205 h 650"/>
                        <a:gd name="T32" fmla="*/ 1836 w 1853"/>
                        <a:gd name="T33" fmla="*/ 263 h 650"/>
                        <a:gd name="T34" fmla="*/ 1852 w 1853"/>
                        <a:gd name="T35" fmla="*/ 329 h 650"/>
                        <a:gd name="T36" fmla="*/ 1836 w 1853"/>
                        <a:gd name="T37" fmla="*/ 386 h 650"/>
                        <a:gd name="T38" fmla="*/ 1795 w 1853"/>
                        <a:gd name="T39" fmla="*/ 444 h 650"/>
                        <a:gd name="T40" fmla="*/ 1712 w 1853"/>
                        <a:gd name="T41" fmla="*/ 493 h 650"/>
                        <a:gd name="T42" fmla="*/ 1613 w 1853"/>
                        <a:gd name="T43" fmla="*/ 542 h 650"/>
                        <a:gd name="T44" fmla="*/ 1482 w 1853"/>
                        <a:gd name="T45" fmla="*/ 583 h 650"/>
                        <a:gd name="T46" fmla="*/ 1342 w 1853"/>
                        <a:gd name="T47" fmla="*/ 616 h 650"/>
                        <a:gd name="T48" fmla="*/ 1177 w 1853"/>
                        <a:gd name="T49" fmla="*/ 641 h 650"/>
                        <a:gd name="T50" fmla="*/ 1013 w 1853"/>
                        <a:gd name="T51" fmla="*/ 649 h 650"/>
                        <a:gd name="T52" fmla="*/ 840 w 1853"/>
                        <a:gd name="T53" fmla="*/ 649 h 650"/>
                        <a:gd name="T54" fmla="*/ 675 w 1853"/>
                        <a:gd name="T55" fmla="*/ 641 h 650"/>
                        <a:gd name="T56" fmla="*/ 519 w 1853"/>
                        <a:gd name="T57" fmla="*/ 616 h 650"/>
                        <a:gd name="T58" fmla="*/ 371 w 1853"/>
                        <a:gd name="T59" fmla="*/ 583 h 650"/>
                        <a:gd name="T60" fmla="*/ 247 w 1853"/>
                        <a:gd name="T61" fmla="*/ 542 h 650"/>
                        <a:gd name="T62" fmla="*/ 140 w 1853"/>
                        <a:gd name="T63" fmla="*/ 493 h 650"/>
                        <a:gd name="T64" fmla="*/ 66 w 1853"/>
                        <a:gd name="T65" fmla="*/ 444 h 650"/>
                        <a:gd name="T66" fmla="*/ 17 w 1853"/>
                        <a:gd name="T67" fmla="*/ 386 h 650"/>
                        <a:gd name="T68" fmla="*/ 0 w 1853"/>
                        <a:gd name="T69" fmla="*/ 329 h 650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w 1853"/>
                        <a:gd name="T106" fmla="*/ 0 h 650"/>
                        <a:gd name="T107" fmla="*/ 1853 w 1853"/>
                        <a:gd name="T108" fmla="*/ 650 h 650"/>
                      </a:gdLst>
                      <a:ahLst/>
                      <a:cxnLst>
                        <a:cxn ang="T70">
                          <a:pos x="T0" y="T1"/>
                        </a:cxn>
                        <a:cxn ang="T71">
                          <a:pos x="T2" y="T3"/>
                        </a:cxn>
                        <a:cxn ang="T72">
                          <a:pos x="T4" y="T5"/>
                        </a:cxn>
                        <a:cxn ang="T73">
                          <a:pos x="T6" y="T7"/>
                        </a:cxn>
                        <a:cxn ang="T74">
                          <a:pos x="T8" y="T9"/>
                        </a:cxn>
                        <a:cxn ang="T75">
                          <a:pos x="T10" y="T11"/>
                        </a:cxn>
                        <a:cxn ang="T76">
                          <a:pos x="T12" y="T13"/>
                        </a:cxn>
                        <a:cxn ang="T77">
                          <a:pos x="T14" y="T15"/>
                        </a:cxn>
                        <a:cxn ang="T78">
                          <a:pos x="T16" y="T17"/>
                        </a:cxn>
                        <a:cxn ang="T79">
                          <a:pos x="T18" y="T19"/>
                        </a:cxn>
                        <a:cxn ang="T80">
                          <a:pos x="T20" y="T21"/>
                        </a:cxn>
                        <a:cxn ang="T81">
                          <a:pos x="T22" y="T23"/>
                        </a:cxn>
                        <a:cxn ang="T82">
                          <a:pos x="T24" y="T25"/>
                        </a:cxn>
                        <a:cxn ang="T83">
                          <a:pos x="T26" y="T27"/>
                        </a:cxn>
                        <a:cxn ang="T84">
                          <a:pos x="T28" y="T29"/>
                        </a:cxn>
                        <a:cxn ang="T85">
                          <a:pos x="T30" y="T31"/>
                        </a:cxn>
                        <a:cxn ang="T86">
                          <a:pos x="T32" y="T33"/>
                        </a:cxn>
                        <a:cxn ang="T87">
                          <a:pos x="T34" y="T35"/>
                        </a:cxn>
                        <a:cxn ang="T88">
                          <a:pos x="T36" y="T37"/>
                        </a:cxn>
                        <a:cxn ang="T89">
                          <a:pos x="T38" y="T39"/>
                        </a:cxn>
                        <a:cxn ang="T90">
                          <a:pos x="T40" y="T41"/>
                        </a:cxn>
                        <a:cxn ang="T91">
                          <a:pos x="T42" y="T43"/>
                        </a:cxn>
                        <a:cxn ang="T92">
                          <a:pos x="T44" y="T45"/>
                        </a:cxn>
                        <a:cxn ang="T93">
                          <a:pos x="T46" y="T47"/>
                        </a:cxn>
                        <a:cxn ang="T94">
                          <a:pos x="T48" y="T49"/>
                        </a:cxn>
                        <a:cxn ang="T95">
                          <a:pos x="T50" y="T51"/>
                        </a:cxn>
                        <a:cxn ang="T96">
                          <a:pos x="T52" y="T53"/>
                        </a:cxn>
                        <a:cxn ang="T97">
                          <a:pos x="T54" y="T55"/>
                        </a:cxn>
                        <a:cxn ang="T98">
                          <a:pos x="T56" y="T57"/>
                        </a:cxn>
                        <a:cxn ang="T99">
                          <a:pos x="T58" y="T59"/>
                        </a:cxn>
                        <a:cxn ang="T100">
                          <a:pos x="T60" y="T61"/>
                        </a:cxn>
                        <a:cxn ang="T101">
                          <a:pos x="T62" y="T63"/>
                        </a:cxn>
                        <a:cxn ang="T102">
                          <a:pos x="T64" y="T65"/>
                        </a:cxn>
                        <a:cxn ang="T103">
                          <a:pos x="T66" y="T67"/>
                        </a:cxn>
                        <a:cxn ang="T104">
                          <a:pos x="T68" y="T69"/>
                        </a:cxn>
                      </a:cxnLst>
                      <a:rect l="T105" t="T106" r="T107" b="T108"/>
                      <a:pathLst>
                        <a:path w="1853" h="650">
                          <a:moveTo>
                            <a:pt x="0" y="329"/>
                          </a:moveTo>
                          <a:lnTo>
                            <a:pt x="17" y="263"/>
                          </a:lnTo>
                          <a:lnTo>
                            <a:pt x="66" y="205"/>
                          </a:lnTo>
                          <a:lnTo>
                            <a:pt x="140" y="156"/>
                          </a:lnTo>
                          <a:lnTo>
                            <a:pt x="247" y="107"/>
                          </a:lnTo>
                          <a:lnTo>
                            <a:pt x="371" y="66"/>
                          </a:lnTo>
                          <a:lnTo>
                            <a:pt x="519" y="33"/>
                          </a:lnTo>
                          <a:lnTo>
                            <a:pt x="675" y="16"/>
                          </a:lnTo>
                          <a:lnTo>
                            <a:pt x="840" y="0"/>
                          </a:lnTo>
                          <a:lnTo>
                            <a:pt x="1013" y="0"/>
                          </a:lnTo>
                          <a:lnTo>
                            <a:pt x="1177" y="16"/>
                          </a:lnTo>
                          <a:lnTo>
                            <a:pt x="1342" y="33"/>
                          </a:lnTo>
                          <a:lnTo>
                            <a:pt x="1482" y="66"/>
                          </a:lnTo>
                          <a:lnTo>
                            <a:pt x="1613" y="107"/>
                          </a:lnTo>
                          <a:lnTo>
                            <a:pt x="1712" y="156"/>
                          </a:lnTo>
                          <a:lnTo>
                            <a:pt x="1795" y="205"/>
                          </a:lnTo>
                          <a:lnTo>
                            <a:pt x="1836" y="263"/>
                          </a:lnTo>
                          <a:lnTo>
                            <a:pt x="1852" y="329"/>
                          </a:lnTo>
                          <a:lnTo>
                            <a:pt x="1836" y="386"/>
                          </a:lnTo>
                          <a:lnTo>
                            <a:pt x="1795" y="444"/>
                          </a:lnTo>
                          <a:lnTo>
                            <a:pt x="1712" y="493"/>
                          </a:lnTo>
                          <a:lnTo>
                            <a:pt x="1613" y="542"/>
                          </a:lnTo>
                          <a:lnTo>
                            <a:pt x="1482" y="583"/>
                          </a:lnTo>
                          <a:lnTo>
                            <a:pt x="1342" y="616"/>
                          </a:lnTo>
                          <a:lnTo>
                            <a:pt x="1177" y="641"/>
                          </a:lnTo>
                          <a:lnTo>
                            <a:pt x="1013" y="649"/>
                          </a:lnTo>
                          <a:lnTo>
                            <a:pt x="840" y="649"/>
                          </a:lnTo>
                          <a:lnTo>
                            <a:pt x="675" y="641"/>
                          </a:lnTo>
                          <a:lnTo>
                            <a:pt x="519" y="616"/>
                          </a:lnTo>
                          <a:lnTo>
                            <a:pt x="371" y="583"/>
                          </a:lnTo>
                          <a:lnTo>
                            <a:pt x="247" y="542"/>
                          </a:lnTo>
                          <a:lnTo>
                            <a:pt x="140" y="493"/>
                          </a:lnTo>
                          <a:lnTo>
                            <a:pt x="66" y="444"/>
                          </a:lnTo>
                          <a:lnTo>
                            <a:pt x="17" y="386"/>
                          </a:lnTo>
                          <a:lnTo>
                            <a:pt x="0" y="32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95A5A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685800">
                        <a:defRPr/>
                      </a:pPr>
                      <a:endParaRPr lang="en-US" sz="788" kern="0" dirty="0">
                        <a:solidFill>
                          <a:srgbClr val="95A5A6"/>
                        </a:solidFill>
                        <a:latin typeface="Helvetica Neue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90" name="Freeform 14">
                      <a:extLst>
                        <a:ext uri="{FF2B5EF4-FFF2-40B4-BE49-F238E27FC236}">
                          <a16:creationId xmlns:a16="http://schemas.microsoft.com/office/drawing/2014/main" id="{ECE76614-4723-EB42-A844-BE0CD4B155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46" y="1220"/>
                      <a:ext cx="1672" cy="494"/>
                    </a:xfrm>
                    <a:custGeom>
                      <a:avLst/>
                      <a:gdLst>
                        <a:gd name="T0" fmla="*/ 0 w 1672"/>
                        <a:gd name="T1" fmla="*/ 246 h 494"/>
                        <a:gd name="T2" fmla="*/ 16 w 1672"/>
                        <a:gd name="T3" fmla="*/ 197 h 494"/>
                        <a:gd name="T4" fmla="*/ 66 w 1672"/>
                        <a:gd name="T5" fmla="*/ 147 h 494"/>
                        <a:gd name="T6" fmla="*/ 148 w 1672"/>
                        <a:gd name="T7" fmla="*/ 106 h 494"/>
                        <a:gd name="T8" fmla="*/ 247 w 1672"/>
                        <a:gd name="T9" fmla="*/ 74 h 494"/>
                        <a:gd name="T10" fmla="*/ 370 w 1672"/>
                        <a:gd name="T11" fmla="*/ 41 h 494"/>
                        <a:gd name="T12" fmla="*/ 518 w 1672"/>
                        <a:gd name="T13" fmla="*/ 16 h 494"/>
                        <a:gd name="T14" fmla="*/ 675 w 1672"/>
                        <a:gd name="T15" fmla="*/ 0 h 494"/>
                        <a:gd name="T16" fmla="*/ 839 w 1672"/>
                        <a:gd name="T17" fmla="*/ 0 h 494"/>
                        <a:gd name="T18" fmla="*/ 996 w 1672"/>
                        <a:gd name="T19" fmla="*/ 0 h 494"/>
                        <a:gd name="T20" fmla="*/ 1152 w 1672"/>
                        <a:gd name="T21" fmla="*/ 16 h 494"/>
                        <a:gd name="T22" fmla="*/ 1300 w 1672"/>
                        <a:gd name="T23" fmla="*/ 41 h 494"/>
                        <a:gd name="T24" fmla="*/ 1424 w 1672"/>
                        <a:gd name="T25" fmla="*/ 74 h 494"/>
                        <a:gd name="T26" fmla="*/ 1531 w 1672"/>
                        <a:gd name="T27" fmla="*/ 106 h 494"/>
                        <a:gd name="T28" fmla="*/ 1605 w 1672"/>
                        <a:gd name="T29" fmla="*/ 147 h 494"/>
                        <a:gd name="T30" fmla="*/ 1654 w 1672"/>
                        <a:gd name="T31" fmla="*/ 197 h 494"/>
                        <a:gd name="T32" fmla="*/ 1671 w 1672"/>
                        <a:gd name="T33" fmla="*/ 246 h 494"/>
                        <a:gd name="T34" fmla="*/ 1654 w 1672"/>
                        <a:gd name="T35" fmla="*/ 295 h 494"/>
                        <a:gd name="T36" fmla="*/ 1605 w 1672"/>
                        <a:gd name="T37" fmla="*/ 337 h 494"/>
                        <a:gd name="T38" fmla="*/ 1531 w 1672"/>
                        <a:gd name="T39" fmla="*/ 378 h 494"/>
                        <a:gd name="T40" fmla="*/ 1424 w 1672"/>
                        <a:gd name="T41" fmla="*/ 419 h 494"/>
                        <a:gd name="T42" fmla="*/ 1300 w 1672"/>
                        <a:gd name="T43" fmla="*/ 452 h 494"/>
                        <a:gd name="T44" fmla="*/ 1152 w 1672"/>
                        <a:gd name="T45" fmla="*/ 476 h 494"/>
                        <a:gd name="T46" fmla="*/ 996 w 1672"/>
                        <a:gd name="T47" fmla="*/ 484 h 494"/>
                        <a:gd name="T48" fmla="*/ 839 w 1672"/>
                        <a:gd name="T49" fmla="*/ 493 h 494"/>
                        <a:gd name="T50" fmla="*/ 675 w 1672"/>
                        <a:gd name="T51" fmla="*/ 484 h 494"/>
                        <a:gd name="T52" fmla="*/ 518 w 1672"/>
                        <a:gd name="T53" fmla="*/ 476 h 494"/>
                        <a:gd name="T54" fmla="*/ 370 w 1672"/>
                        <a:gd name="T55" fmla="*/ 452 h 494"/>
                        <a:gd name="T56" fmla="*/ 247 w 1672"/>
                        <a:gd name="T57" fmla="*/ 419 h 494"/>
                        <a:gd name="T58" fmla="*/ 148 w 1672"/>
                        <a:gd name="T59" fmla="*/ 378 h 494"/>
                        <a:gd name="T60" fmla="*/ 66 w 1672"/>
                        <a:gd name="T61" fmla="*/ 337 h 494"/>
                        <a:gd name="T62" fmla="*/ 16 w 1672"/>
                        <a:gd name="T63" fmla="*/ 295 h 494"/>
                        <a:gd name="T64" fmla="*/ 0 w 1672"/>
                        <a:gd name="T65" fmla="*/ 246 h 494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w 1672"/>
                        <a:gd name="T100" fmla="*/ 0 h 494"/>
                        <a:gd name="T101" fmla="*/ 1672 w 1672"/>
                        <a:gd name="T102" fmla="*/ 494 h 494"/>
                      </a:gdLst>
                      <a:ahLst/>
                      <a:cxnLst>
                        <a:cxn ang="T66">
                          <a:pos x="T0" y="T1"/>
                        </a:cxn>
                        <a:cxn ang="T67">
                          <a:pos x="T2" y="T3"/>
                        </a:cxn>
                        <a:cxn ang="T68">
                          <a:pos x="T4" y="T5"/>
                        </a:cxn>
                        <a:cxn ang="T69">
                          <a:pos x="T6" y="T7"/>
                        </a:cxn>
                        <a:cxn ang="T70">
                          <a:pos x="T8" y="T9"/>
                        </a:cxn>
                        <a:cxn ang="T71">
                          <a:pos x="T10" y="T11"/>
                        </a:cxn>
                        <a:cxn ang="T72">
                          <a:pos x="T12" y="T13"/>
                        </a:cxn>
                        <a:cxn ang="T73">
                          <a:pos x="T14" y="T15"/>
                        </a:cxn>
                        <a:cxn ang="T74">
                          <a:pos x="T16" y="T17"/>
                        </a:cxn>
                        <a:cxn ang="T75">
                          <a:pos x="T18" y="T19"/>
                        </a:cxn>
                        <a:cxn ang="T76">
                          <a:pos x="T20" y="T21"/>
                        </a:cxn>
                        <a:cxn ang="T77">
                          <a:pos x="T22" y="T23"/>
                        </a:cxn>
                        <a:cxn ang="T78">
                          <a:pos x="T24" y="T25"/>
                        </a:cxn>
                        <a:cxn ang="T79">
                          <a:pos x="T26" y="T27"/>
                        </a:cxn>
                        <a:cxn ang="T80">
                          <a:pos x="T28" y="T29"/>
                        </a:cxn>
                        <a:cxn ang="T81">
                          <a:pos x="T30" y="T31"/>
                        </a:cxn>
                        <a:cxn ang="T82">
                          <a:pos x="T32" y="T33"/>
                        </a:cxn>
                        <a:cxn ang="T83">
                          <a:pos x="T34" y="T35"/>
                        </a:cxn>
                        <a:cxn ang="T84">
                          <a:pos x="T36" y="T37"/>
                        </a:cxn>
                        <a:cxn ang="T85">
                          <a:pos x="T38" y="T39"/>
                        </a:cxn>
                        <a:cxn ang="T86">
                          <a:pos x="T40" y="T41"/>
                        </a:cxn>
                        <a:cxn ang="T87">
                          <a:pos x="T42" y="T43"/>
                        </a:cxn>
                        <a:cxn ang="T88">
                          <a:pos x="T44" y="T45"/>
                        </a:cxn>
                        <a:cxn ang="T89">
                          <a:pos x="T46" y="T47"/>
                        </a:cxn>
                        <a:cxn ang="T90">
                          <a:pos x="T48" y="T49"/>
                        </a:cxn>
                        <a:cxn ang="T91">
                          <a:pos x="T50" y="T51"/>
                        </a:cxn>
                        <a:cxn ang="T92">
                          <a:pos x="T52" y="T53"/>
                        </a:cxn>
                        <a:cxn ang="T93">
                          <a:pos x="T54" y="T55"/>
                        </a:cxn>
                        <a:cxn ang="T94">
                          <a:pos x="T56" y="T57"/>
                        </a:cxn>
                        <a:cxn ang="T95">
                          <a:pos x="T58" y="T59"/>
                        </a:cxn>
                        <a:cxn ang="T96">
                          <a:pos x="T60" y="T61"/>
                        </a:cxn>
                        <a:cxn ang="T97">
                          <a:pos x="T62" y="T63"/>
                        </a:cxn>
                        <a:cxn ang="T98">
                          <a:pos x="T64" y="T65"/>
                        </a:cxn>
                      </a:cxnLst>
                      <a:rect l="T99" t="T100" r="T101" b="T102"/>
                      <a:pathLst>
                        <a:path w="1672" h="494">
                          <a:moveTo>
                            <a:pt x="0" y="246"/>
                          </a:moveTo>
                          <a:lnTo>
                            <a:pt x="16" y="197"/>
                          </a:lnTo>
                          <a:lnTo>
                            <a:pt x="66" y="147"/>
                          </a:lnTo>
                          <a:lnTo>
                            <a:pt x="148" y="106"/>
                          </a:lnTo>
                          <a:lnTo>
                            <a:pt x="247" y="74"/>
                          </a:lnTo>
                          <a:lnTo>
                            <a:pt x="370" y="41"/>
                          </a:lnTo>
                          <a:lnTo>
                            <a:pt x="518" y="16"/>
                          </a:lnTo>
                          <a:lnTo>
                            <a:pt x="675" y="0"/>
                          </a:lnTo>
                          <a:lnTo>
                            <a:pt x="839" y="0"/>
                          </a:lnTo>
                          <a:lnTo>
                            <a:pt x="996" y="0"/>
                          </a:lnTo>
                          <a:lnTo>
                            <a:pt x="1152" y="16"/>
                          </a:lnTo>
                          <a:lnTo>
                            <a:pt x="1300" y="41"/>
                          </a:lnTo>
                          <a:lnTo>
                            <a:pt x="1424" y="74"/>
                          </a:lnTo>
                          <a:lnTo>
                            <a:pt x="1531" y="106"/>
                          </a:lnTo>
                          <a:lnTo>
                            <a:pt x="1605" y="147"/>
                          </a:lnTo>
                          <a:lnTo>
                            <a:pt x="1654" y="197"/>
                          </a:lnTo>
                          <a:lnTo>
                            <a:pt x="1671" y="246"/>
                          </a:lnTo>
                          <a:lnTo>
                            <a:pt x="1654" y="295"/>
                          </a:lnTo>
                          <a:lnTo>
                            <a:pt x="1605" y="337"/>
                          </a:lnTo>
                          <a:lnTo>
                            <a:pt x="1531" y="378"/>
                          </a:lnTo>
                          <a:lnTo>
                            <a:pt x="1424" y="419"/>
                          </a:lnTo>
                          <a:lnTo>
                            <a:pt x="1300" y="452"/>
                          </a:lnTo>
                          <a:lnTo>
                            <a:pt x="1152" y="476"/>
                          </a:lnTo>
                          <a:lnTo>
                            <a:pt x="996" y="484"/>
                          </a:lnTo>
                          <a:lnTo>
                            <a:pt x="839" y="493"/>
                          </a:lnTo>
                          <a:lnTo>
                            <a:pt x="675" y="484"/>
                          </a:lnTo>
                          <a:lnTo>
                            <a:pt x="518" y="476"/>
                          </a:lnTo>
                          <a:lnTo>
                            <a:pt x="370" y="452"/>
                          </a:lnTo>
                          <a:lnTo>
                            <a:pt x="247" y="419"/>
                          </a:lnTo>
                          <a:lnTo>
                            <a:pt x="148" y="378"/>
                          </a:lnTo>
                          <a:lnTo>
                            <a:pt x="66" y="337"/>
                          </a:lnTo>
                          <a:lnTo>
                            <a:pt x="16" y="295"/>
                          </a:lnTo>
                          <a:lnTo>
                            <a:pt x="0" y="246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95A5A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685800">
                        <a:defRPr/>
                      </a:pPr>
                      <a:endParaRPr lang="en-US" sz="788" kern="0" dirty="0">
                        <a:solidFill>
                          <a:srgbClr val="95A5A6"/>
                        </a:solidFill>
                        <a:latin typeface="Helvetica Neue"/>
                        <a:ea typeface=""/>
                        <a:cs typeface=""/>
                      </a:endParaRPr>
                    </a:p>
                  </p:txBody>
                </p:sp>
              </p:grpSp>
              <p:sp>
                <p:nvSpPr>
                  <p:cNvPr id="187" name="Freeform 16">
                    <a:extLst>
                      <a:ext uri="{FF2B5EF4-FFF2-40B4-BE49-F238E27FC236}">
                        <a16:creationId xmlns:a16="http://schemas.microsoft.com/office/drawing/2014/main" id="{2003497B-C7A2-2143-9DCE-DB1E888296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1" y="2797"/>
                    <a:ext cx="1993" cy="766"/>
                  </a:xfrm>
                  <a:custGeom>
                    <a:avLst/>
                    <a:gdLst>
                      <a:gd name="T0" fmla="*/ 0 w 1993"/>
                      <a:gd name="T1" fmla="*/ 378 h 766"/>
                      <a:gd name="T2" fmla="*/ 17 w 1993"/>
                      <a:gd name="T3" fmla="*/ 313 h 766"/>
                      <a:gd name="T4" fmla="*/ 66 w 1993"/>
                      <a:gd name="T5" fmla="*/ 247 h 766"/>
                      <a:gd name="T6" fmla="*/ 132 w 1993"/>
                      <a:gd name="T7" fmla="*/ 189 h 766"/>
                      <a:gd name="T8" fmla="*/ 239 w 1993"/>
                      <a:gd name="T9" fmla="*/ 140 h 766"/>
                      <a:gd name="T10" fmla="*/ 354 w 1993"/>
                      <a:gd name="T11" fmla="*/ 91 h 766"/>
                      <a:gd name="T12" fmla="*/ 502 w 1993"/>
                      <a:gd name="T13" fmla="*/ 50 h 766"/>
                      <a:gd name="T14" fmla="*/ 659 w 1993"/>
                      <a:gd name="T15" fmla="*/ 25 h 766"/>
                      <a:gd name="T16" fmla="*/ 823 w 1993"/>
                      <a:gd name="T17" fmla="*/ 9 h 766"/>
                      <a:gd name="T18" fmla="*/ 996 w 1993"/>
                      <a:gd name="T19" fmla="*/ 0 h 766"/>
                      <a:gd name="T20" fmla="*/ 1169 w 1993"/>
                      <a:gd name="T21" fmla="*/ 9 h 766"/>
                      <a:gd name="T22" fmla="*/ 1334 w 1993"/>
                      <a:gd name="T23" fmla="*/ 25 h 766"/>
                      <a:gd name="T24" fmla="*/ 1490 w 1993"/>
                      <a:gd name="T25" fmla="*/ 50 h 766"/>
                      <a:gd name="T26" fmla="*/ 1638 w 1993"/>
                      <a:gd name="T27" fmla="*/ 91 h 766"/>
                      <a:gd name="T28" fmla="*/ 1753 w 1993"/>
                      <a:gd name="T29" fmla="*/ 140 h 766"/>
                      <a:gd name="T30" fmla="*/ 1860 w 1993"/>
                      <a:gd name="T31" fmla="*/ 189 h 766"/>
                      <a:gd name="T32" fmla="*/ 1926 w 1993"/>
                      <a:gd name="T33" fmla="*/ 247 h 766"/>
                      <a:gd name="T34" fmla="*/ 1976 w 1993"/>
                      <a:gd name="T35" fmla="*/ 313 h 766"/>
                      <a:gd name="T36" fmla="*/ 1992 w 1993"/>
                      <a:gd name="T37" fmla="*/ 378 h 766"/>
                      <a:gd name="T38" fmla="*/ 1976 w 1993"/>
                      <a:gd name="T39" fmla="*/ 444 h 766"/>
                      <a:gd name="T40" fmla="*/ 1926 w 1993"/>
                      <a:gd name="T41" fmla="*/ 510 h 766"/>
                      <a:gd name="T42" fmla="*/ 1860 w 1993"/>
                      <a:gd name="T43" fmla="*/ 576 h 766"/>
                      <a:gd name="T44" fmla="*/ 1753 w 1993"/>
                      <a:gd name="T45" fmla="*/ 625 h 766"/>
                      <a:gd name="T46" fmla="*/ 1638 w 1993"/>
                      <a:gd name="T47" fmla="*/ 674 h 766"/>
                      <a:gd name="T48" fmla="*/ 1490 w 1993"/>
                      <a:gd name="T49" fmla="*/ 715 h 766"/>
                      <a:gd name="T50" fmla="*/ 1334 w 1993"/>
                      <a:gd name="T51" fmla="*/ 740 h 766"/>
                      <a:gd name="T52" fmla="*/ 1169 w 1993"/>
                      <a:gd name="T53" fmla="*/ 756 h 766"/>
                      <a:gd name="T54" fmla="*/ 996 w 1993"/>
                      <a:gd name="T55" fmla="*/ 765 h 766"/>
                      <a:gd name="T56" fmla="*/ 823 w 1993"/>
                      <a:gd name="T57" fmla="*/ 756 h 766"/>
                      <a:gd name="T58" fmla="*/ 659 w 1993"/>
                      <a:gd name="T59" fmla="*/ 740 h 766"/>
                      <a:gd name="T60" fmla="*/ 502 w 1993"/>
                      <a:gd name="T61" fmla="*/ 715 h 766"/>
                      <a:gd name="T62" fmla="*/ 354 w 1993"/>
                      <a:gd name="T63" fmla="*/ 674 h 766"/>
                      <a:gd name="T64" fmla="*/ 239 w 1993"/>
                      <a:gd name="T65" fmla="*/ 625 h 766"/>
                      <a:gd name="T66" fmla="*/ 132 w 1993"/>
                      <a:gd name="T67" fmla="*/ 576 h 766"/>
                      <a:gd name="T68" fmla="*/ 66 w 1993"/>
                      <a:gd name="T69" fmla="*/ 510 h 766"/>
                      <a:gd name="T70" fmla="*/ 17 w 1993"/>
                      <a:gd name="T71" fmla="*/ 444 h 766"/>
                      <a:gd name="T72" fmla="*/ 0 w 1993"/>
                      <a:gd name="T73" fmla="*/ 378 h 76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993"/>
                      <a:gd name="T112" fmla="*/ 0 h 766"/>
                      <a:gd name="T113" fmla="*/ 1993 w 1993"/>
                      <a:gd name="T114" fmla="*/ 766 h 76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993" h="766">
                        <a:moveTo>
                          <a:pt x="0" y="378"/>
                        </a:moveTo>
                        <a:lnTo>
                          <a:pt x="17" y="313"/>
                        </a:lnTo>
                        <a:lnTo>
                          <a:pt x="66" y="247"/>
                        </a:lnTo>
                        <a:lnTo>
                          <a:pt x="132" y="189"/>
                        </a:lnTo>
                        <a:lnTo>
                          <a:pt x="239" y="140"/>
                        </a:lnTo>
                        <a:lnTo>
                          <a:pt x="354" y="91"/>
                        </a:lnTo>
                        <a:lnTo>
                          <a:pt x="502" y="50"/>
                        </a:lnTo>
                        <a:lnTo>
                          <a:pt x="659" y="25"/>
                        </a:lnTo>
                        <a:lnTo>
                          <a:pt x="823" y="9"/>
                        </a:lnTo>
                        <a:lnTo>
                          <a:pt x="996" y="0"/>
                        </a:lnTo>
                        <a:lnTo>
                          <a:pt x="1169" y="9"/>
                        </a:lnTo>
                        <a:lnTo>
                          <a:pt x="1334" y="25"/>
                        </a:lnTo>
                        <a:lnTo>
                          <a:pt x="1490" y="50"/>
                        </a:lnTo>
                        <a:lnTo>
                          <a:pt x="1638" y="91"/>
                        </a:lnTo>
                        <a:lnTo>
                          <a:pt x="1753" y="140"/>
                        </a:lnTo>
                        <a:lnTo>
                          <a:pt x="1860" y="189"/>
                        </a:lnTo>
                        <a:lnTo>
                          <a:pt x="1926" y="247"/>
                        </a:lnTo>
                        <a:lnTo>
                          <a:pt x="1976" y="313"/>
                        </a:lnTo>
                        <a:lnTo>
                          <a:pt x="1992" y="378"/>
                        </a:lnTo>
                        <a:lnTo>
                          <a:pt x="1976" y="444"/>
                        </a:lnTo>
                        <a:lnTo>
                          <a:pt x="1926" y="510"/>
                        </a:lnTo>
                        <a:lnTo>
                          <a:pt x="1860" y="576"/>
                        </a:lnTo>
                        <a:lnTo>
                          <a:pt x="1753" y="625"/>
                        </a:lnTo>
                        <a:lnTo>
                          <a:pt x="1638" y="674"/>
                        </a:lnTo>
                        <a:lnTo>
                          <a:pt x="1490" y="715"/>
                        </a:lnTo>
                        <a:lnTo>
                          <a:pt x="1334" y="740"/>
                        </a:lnTo>
                        <a:lnTo>
                          <a:pt x="1169" y="756"/>
                        </a:lnTo>
                        <a:lnTo>
                          <a:pt x="996" y="765"/>
                        </a:lnTo>
                        <a:lnTo>
                          <a:pt x="823" y="756"/>
                        </a:lnTo>
                        <a:lnTo>
                          <a:pt x="659" y="740"/>
                        </a:lnTo>
                        <a:lnTo>
                          <a:pt x="502" y="715"/>
                        </a:lnTo>
                        <a:lnTo>
                          <a:pt x="354" y="674"/>
                        </a:lnTo>
                        <a:lnTo>
                          <a:pt x="239" y="625"/>
                        </a:lnTo>
                        <a:lnTo>
                          <a:pt x="132" y="576"/>
                        </a:lnTo>
                        <a:lnTo>
                          <a:pt x="66" y="510"/>
                        </a:lnTo>
                        <a:lnTo>
                          <a:pt x="17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176" name="Group 21">
                  <a:extLst>
                    <a:ext uri="{FF2B5EF4-FFF2-40B4-BE49-F238E27FC236}">
                      <a16:creationId xmlns:a16="http://schemas.microsoft.com/office/drawing/2014/main" id="{A2E32B07-6D30-9A41-8869-C29D26E578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81" y="2756"/>
                  <a:ext cx="1993" cy="766"/>
                  <a:chOff x="2981" y="2756"/>
                  <a:chExt cx="1993" cy="766"/>
                </a:xfrm>
              </p:grpSpPr>
              <p:sp>
                <p:nvSpPr>
                  <p:cNvPr id="182" name="Freeform 18">
                    <a:extLst>
                      <a:ext uri="{FF2B5EF4-FFF2-40B4-BE49-F238E27FC236}">
                        <a16:creationId xmlns:a16="http://schemas.microsoft.com/office/drawing/2014/main" id="{C519317E-2372-8342-AFD6-20D5B68E0E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1" y="2756"/>
                    <a:ext cx="1993" cy="766"/>
                  </a:xfrm>
                  <a:custGeom>
                    <a:avLst/>
                    <a:gdLst>
                      <a:gd name="T0" fmla="*/ 0 w 1993"/>
                      <a:gd name="T1" fmla="*/ 387 h 766"/>
                      <a:gd name="T2" fmla="*/ 17 w 1993"/>
                      <a:gd name="T3" fmla="*/ 321 h 766"/>
                      <a:gd name="T4" fmla="*/ 66 w 1993"/>
                      <a:gd name="T5" fmla="*/ 255 h 766"/>
                      <a:gd name="T6" fmla="*/ 132 w 1993"/>
                      <a:gd name="T7" fmla="*/ 198 h 766"/>
                      <a:gd name="T8" fmla="*/ 239 w 1993"/>
                      <a:gd name="T9" fmla="*/ 140 h 766"/>
                      <a:gd name="T10" fmla="*/ 354 w 1993"/>
                      <a:gd name="T11" fmla="*/ 91 h 766"/>
                      <a:gd name="T12" fmla="*/ 502 w 1993"/>
                      <a:gd name="T13" fmla="*/ 58 h 766"/>
                      <a:gd name="T14" fmla="*/ 659 w 1993"/>
                      <a:gd name="T15" fmla="*/ 25 h 766"/>
                      <a:gd name="T16" fmla="*/ 823 w 1993"/>
                      <a:gd name="T17" fmla="*/ 9 h 766"/>
                      <a:gd name="T18" fmla="*/ 996 w 1993"/>
                      <a:gd name="T19" fmla="*/ 0 h 766"/>
                      <a:gd name="T20" fmla="*/ 1169 w 1993"/>
                      <a:gd name="T21" fmla="*/ 9 h 766"/>
                      <a:gd name="T22" fmla="*/ 1334 w 1993"/>
                      <a:gd name="T23" fmla="*/ 25 h 766"/>
                      <a:gd name="T24" fmla="*/ 1490 w 1993"/>
                      <a:gd name="T25" fmla="*/ 58 h 766"/>
                      <a:gd name="T26" fmla="*/ 1638 w 1993"/>
                      <a:gd name="T27" fmla="*/ 91 h 766"/>
                      <a:gd name="T28" fmla="*/ 1753 w 1993"/>
                      <a:gd name="T29" fmla="*/ 140 h 766"/>
                      <a:gd name="T30" fmla="*/ 1860 w 1993"/>
                      <a:gd name="T31" fmla="*/ 198 h 766"/>
                      <a:gd name="T32" fmla="*/ 1926 w 1993"/>
                      <a:gd name="T33" fmla="*/ 255 h 766"/>
                      <a:gd name="T34" fmla="*/ 1976 w 1993"/>
                      <a:gd name="T35" fmla="*/ 321 h 766"/>
                      <a:gd name="T36" fmla="*/ 1992 w 1993"/>
                      <a:gd name="T37" fmla="*/ 387 h 766"/>
                      <a:gd name="T38" fmla="*/ 1976 w 1993"/>
                      <a:gd name="T39" fmla="*/ 452 h 766"/>
                      <a:gd name="T40" fmla="*/ 1926 w 1993"/>
                      <a:gd name="T41" fmla="*/ 518 h 766"/>
                      <a:gd name="T42" fmla="*/ 1860 w 1993"/>
                      <a:gd name="T43" fmla="*/ 576 h 766"/>
                      <a:gd name="T44" fmla="*/ 1753 w 1993"/>
                      <a:gd name="T45" fmla="*/ 633 h 766"/>
                      <a:gd name="T46" fmla="*/ 1638 w 1993"/>
                      <a:gd name="T47" fmla="*/ 674 h 766"/>
                      <a:gd name="T48" fmla="*/ 1490 w 1993"/>
                      <a:gd name="T49" fmla="*/ 715 h 766"/>
                      <a:gd name="T50" fmla="*/ 1334 w 1993"/>
                      <a:gd name="T51" fmla="*/ 740 h 766"/>
                      <a:gd name="T52" fmla="*/ 1169 w 1993"/>
                      <a:gd name="T53" fmla="*/ 756 h 766"/>
                      <a:gd name="T54" fmla="*/ 996 w 1993"/>
                      <a:gd name="T55" fmla="*/ 765 h 766"/>
                      <a:gd name="T56" fmla="*/ 823 w 1993"/>
                      <a:gd name="T57" fmla="*/ 756 h 766"/>
                      <a:gd name="T58" fmla="*/ 659 w 1993"/>
                      <a:gd name="T59" fmla="*/ 740 h 766"/>
                      <a:gd name="T60" fmla="*/ 502 w 1993"/>
                      <a:gd name="T61" fmla="*/ 715 h 766"/>
                      <a:gd name="T62" fmla="*/ 354 w 1993"/>
                      <a:gd name="T63" fmla="*/ 674 h 766"/>
                      <a:gd name="T64" fmla="*/ 239 w 1993"/>
                      <a:gd name="T65" fmla="*/ 633 h 766"/>
                      <a:gd name="T66" fmla="*/ 132 w 1993"/>
                      <a:gd name="T67" fmla="*/ 576 h 766"/>
                      <a:gd name="T68" fmla="*/ 66 w 1993"/>
                      <a:gd name="T69" fmla="*/ 518 h 766"/>
                      <a:gd name="T70" fmla="*/ 17 w 1993"/>
                      <a:gd name="T71" fmla="*/ 452 h 766"/>
                      <a:gd name="T72" fmla="*/ 0 w 1993"/>
                      <a:gd name="T73" fmla="*/ 387 h 76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993"/>
                      <a:gd name="T112" fmla="*/ 0 h 766"/>
                      <a:gd name="T113" fmla="*/ 1993 w 1993"/>
                      <a:gd name="T114" fmla="*/ 766 h 76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993" h="766">
                        <a:moveTo>
                          <a:pt x="0" y="387"/>
                        </a:moveTo>
                        <a:lnTo>
                          <a:pt x="17" y="321"/>
                        </a:lnTo>
                        <a:lnTo>
                          <a:pt x="66" y="255"/>
                        </a:lnTo>
                        <a:lnTo>
                          <a:pt x="132" y="198"/>
                        </a:lnTo>
                        <a:lnTo>
                          <a:pt x="239" y="140"/>
                        </a:lnTo>
                        <a:lnTo>
                          <a:pt x="354" y="91"/>
                        </a:lnTo>
                        <a:lnTo>
                          <a:pt x="502" y="58"/>
                        </a:lnTo>
                        <a:lnTo>
                          <a:pt x="659" y="25"/>
                        </a:lnTo>
                        <a:lnTo>
                          <a:pt x="823" y="9"/>
                        </a:lnTo>
                        <a:lnTo>
                          <a:pt x="996" y="0"/>
                        </a:lnTo>
                        <a:lnTo>
                          <a:pt x="1169" y="9"/>
                        </a:lnTo>
                        <a:lnTo>
                          <a:pt x="1334" y="25"/>
                        </a:lnTo>
                        <a:lnTo>
                          <a:pt x="1490" y="58"/>
                        </a:lnTo>
                        <a:lnTo>
                          <a:pt x="1638" y="91"/>
                        </a:lnTo>
                        <a:lnTo>
                          <a:pt x="1753" y="140"/>
                        </a:lnTo>
                        <a:lnTo>
                          <a:pt x="1860" y="198"/>
                        </a:lnTo>
                        <a:lnTo>
                          <a:pt x="1926" y="255"/>
                        </a:lnTo>
                        <a:lnTo>
                          <a:pt x="1976" y="321"/>
                        </a:lnTo>
                        <a:lnTo>
                          <a:pt x="1992" y="387"/>
                        </a:lnTo>
                        <a:lnTo>
                          <a:pt x="1976" y="452"/>
                        </a:lnTo>
                        <a:lnTo>
                          <a:pt x="1926" y="518"/>
                        </a:lnTo>
                        <a:lnTo>
                          <a:pt x="1860" y="576"/>
                        </a:lnTo>
                        <a:lnTo>
                          <a:pt x="1753" y="633"/>
                        </a:lnTo>
                        <a:lnTo>
                          <a:pt x="1638" y="674"/>
                        </a:lnTo>
                        <a:lnTo>
                          <a:pt x="1490" y="715"/>
                        </a:lnTo>
                        <a:lnTo>
                          <a:pt x="1334" y="740"/>
                        </a:lnTo>
                        <a:lnTo>
                          <a:pt x="1169" y="756"/>
                        </a:lnTo>
                        <a:lnTo>
                          <a:pt x="996" y="765"/>
                        </a:lnTo>
                        <a:lnTo>
                          <a:pt x="823" y="756"/>
                        </a:lnTo>
                        <a:lnTo>
                          <a:pt x="659" y="740"/>
                        </a:lnTo>
                        <a:lnTo>
                          <a:pt x="502" y="715"/>
                        </a:lnTo>
                        <a:lnTo>
                          <a:pt x="354" y="674"/>
                        </a:lnTo>
                        <a:lnTo>
                          <a:pt x="239" y="633"/>
                        </a:lnTo>
                        <a:lnTo>
                          <a:pt x="132" y="576"/>
                        </a:lnTo>
                        <a:lnTo>
                          <a:pt x="66" y="518"/>
                        </a:lnTo>
                        <a:lnTo>
                          <a:pt x="17" y="452"/>
                        </a:lnTo>
                        <a:lnTo>
                          <a:pt x="0" y="38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83" name="Freeform 19">
                    <a:extLst>
                      <a:ext uri="{FF2B5EF4-FFF2-40B4-BE49-F238E27FC236}">
                        <a16:creationId xmlns:a16="http://schemas.microsoft.com/office/drawing/2014/main" id="{6E70B2A5-5647-E14D-899A-8D22084BA0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7" y="2822"/>
                    <a:ext cx="1853" cy="642"/>
                  </a:xfrm>
                  <a:custGeom>
                    <a:avLst/>
                    <a:gdLst>
                      <a:gd name="T0" fmla="*/ 0 w 1853"/>
                      <a:gd name="T1" fmla="*/ 321 h 642"/>
                      <a:gd name="T2" fmla="*/ 16 w 1853"/>
                      <a:gd name="T3" fmla="*/ 263 h 642"/>
                      <a:gd name="T4" fmla="*/ 58 w 1853"/>
                      <a:gd name="T5" fmla="*/ 206 h 642"/>
                      <a:gd name="T6" fmla="*/ 140 w 1853"/>
                      <a:gd name="T7" fmla="*/ 148 h 642"/>
                      <a:gd name="T8" fmla="*/ 239 w 1853"/>
                      <a:gd name="T9" fmla="*/ 107 h 642"/>
                      <a:gd name="T10" fmla="*/ 362 w 1853"/>
                      <a:gd name="T11" fmla="*/ 66 h 642"/>
                      <a:gd name="T12" fmla="*/ 510 w 1853"/>
                      <a:gd name="T13" fmla="*/ 33 h 642"/>
                      <a:gd name="T14" fmla="*/ 667 w 1853"/>
                      <a:gd name="T15" fmla="*/ 8 h 642"/>
                      <a:gd name="T16" fmla="*/ 840 w 1853"/>
                      <a:gd name="T17" fmla="*/ 0 h 642"/>
                      <a:gd name="T18" fmla="*/ 1012 w 1853"/>
                      <a:gd name="T19" fmla="*/ 0 h 642"/>
                      <a:gd name="T20" fmla="*/ 1177 w 1853"/>
                      <a:gd name="T21" fmla="*/ 8 h 642"/>
                      <a:gd name="T22" fmla="*/ 1333 w 1853"/>
                      <a:gd name="T23" fmla="*/ 33 h 642"/>
                      <a:gd name="T24" fmla="*/ 1482 w 1853"/>
                      <a:gd name="T25" fmla="*/ 66 h 642"/>
                      <a:gd name="T26" fmla="*/ 1605 w 1853"/>
                      <a:gd name="T27" fmla="*/ 107 h 642"/>
                      <a:gd name="T28" fmla="*/ 1712 w 1853"/>
                      <a:gd name="T29" fmla="*/ 148 h 642"/>
                      <a:gd name="T30" fmla="*/ 1786 w 1853"/>
                      <a:gd name="T31" fmla="*/ 206 h 642"/>
                      <a:gd name="T32" fmla="*/ 1835 w 1853"/>
                      <a:gd name="T33" fmla="*/ 263 h 642"/>
                      <a:gd name="T34" fmla="*/ 1852 w 1853"/>
                      <a:gd name="T35" fmla="*/ 321 h 642"/>
                      <a:gd name="T36" fmla="*/ 1835 w 1853"/>
                      <a:gd name="T37" fmla="*/ 378 h 642"/>
                      <a:gd name="T38" fmla="*/ 1786 w 1853"/>
                      <a:gd name="T39" fmla="*/ 436 h 642"/>
                      <a:gd name="T40" fmla="*/ 1712 w 1853"/>
                      <a:gd name="T41" fmla="*/ 493 h 642"/>
                      <a:gd name="T42" fmla="*/ 1605 w 1853"/>
                      <a:gd name="T43" fmla="*/ 542 h 642"/>
                      <a:gd name="T44" fmla="*/ 1482 w 1853"/>
                      <a:gd name="T45" fmla="*/ 584 h 642"/>
                      <a:gd name="T46" fmla="*/ 1333 w 1853"/>
                      <a:gd name="T47" fmla="*/ 608 h 642"/>
                      <a:gd name="T48" fmla="*/ 1177 w 1853"/>
                      <a:gd name="T49" fmla="*/ 633 h 642"/>
                      <a:gd name="T50" fmla="*/ 1012 w 1853"/>
                      <a:gd name="T51" fmla="*/ 641 h 642"/>
                      <a:gd name="T52" fmla="*/ 840 w 1853"/>
                      <a:gd name="T53" fmla="*/ 641 h 642"/>
                      <a:gd name="T54" fmla="*/ 667 w 1853"/>
                      <a:gd name="T55" fmla="*/ 633 h 642"/>
                      <a:gd name="T56" fmla="*/ 510 w 1853"/>
                      <a:gd name="T57" fmla="*/ 608 h 642"/>
                      <a:gd name="T58" fmla="*/ 362 w 1853"/>
                      <a:gd name="T59" fmla="*/ 584 h 642"/>
                      <a:gd name="T60" fmla="*/ 239 w 1853"/>
                      <a:gd name="T61" fmla="*/ 542 h 642"/>
                      <a:gd name="T62" fmla="*/ 140 w 1853"/>
                      <a:gd name="T63" fmla="*/ 493 h 642"/>
                      <a:gd name="T64" fmla="*/ 58 w 1853"/>
                      <a:gd name="T65" fmla="*/ 436 h 642"/>
                      <a:gd name="T66" fmla="*/ 16 w 1853"/>
                      <a:gd name="T67" fmla="*/ 378 h 642"/>
                      <a:gd name="T68" fmla="*/ 0 w 1853"/>
                      <a:gd name="T69" fmla="*/ 321 h 642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853"/>
                      <a:gd name="T106" fmla="*/ 0 h 642"/>
                      <a:gd name="T107" fmla="*/ 1853 w 1853"/>
                      <a:gd name="T108" fmla="*/ 642 h 642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853" h="642">
                        <a:moveTo>
                          <a:pt x="0" y="321"/>
                        </a:moveTo>
                        <a:lnTo>
                          <a:pt x="16" y="263"/>
                        </a:lnTo>
                        <a:lnTo>
                          <a:pt x="58" y="206"/>
                        </a:lnTo>
                        <a:lnTo>
                          <a:pt x="140" y="148"/>
                        </a:lnTo>
                        <a:lnTo>
                          <a:pt x="239" y="107"/>
                        </a:lnTo>
                        <a:lnTo>
                          <a:pt x="362" y="66"/>
                        </a:lnTo>
                        <a:lnTo>
                          <a:pt x="510" y="33"/>
                        </a:lnTo>
                        <a:lnTo>
                          <a:pt x="667" y="8"/>
                        </a:lnTo>
                        <a:lnTo>
                          <a:pt x="840" y="0"/>
                        </a:lnTo>
                        <a:lnTo>
                          <a:pt x="1012" y="0"/>
                        </a:lnTo>
                        <a:lnTo>
                          <a:pt x="1177" y="8"/>
                        </a:lnTo>
                        <a:lnTo>
                          <a:pt x="1333" y="33"/>
                        </a:lnTo>
                        <a:lnTo>
                          <a:pt x="1482" y="66"/>
                        </a:lnTo>
                        <a:lnTo>
                          <a:pt x="1605" y="107"/>
                        </a:lnTo>
                        <a:lnTo>
                          <a:pt x="1712" y="148"/>
                        </a:lnTo>
                        <a:lnTo>
                          <a:pt x="1786" y="206"/>
                        </a:lnTo>
                        <a:lnTo>
                          <a:pt x="1835" y="263"/>
                        </a:lnTo>
                        <a:lnTo>
                          <a:pt x="1852" y="321"/>
                        </a:lnTo>
                        <a:lnTo>
                          <a:pt x="1835" y="378"/>
                        </a:lnTo>
                        <a:lnTo>
                          <a:pt x="1786" y="436"/>
                        </a:lnTo>
                        <a:lnTo>
                          <a:pt x="1712" y="493"/>
                        </a:lnTo>
                        <a:lnTo>
                          <a:pt x="1605" y="542"/>
                        </a:lnTo>
                        <a:lnTo>
                          <a:pt x="1482" y="584"/>
                        </a:lnTo>
                        <a:lnTo>
                          <a:pt x="1333" y="608"/>
                        </a:lnTo>
                        <a:lnTo>
                          <a:pt x="1177" y="633"/>
                        </a:lnTo>
                        <a:lnTo>
                          <a:pt x="1012" y="641"/>
                        </a:lnTo>
                        <a:lnTo>
                          <a:pt x="840" y="641"/>
                        </a:lnTo>
                        <a:lnTo>
                          <a:pt x="667" y="633"/>
                        </a:lnTo>
                        <a:lnTo>
                          <a:pt x="510" y="608"/>
                        </a:lnTo>
                        <a:lnTo>
                          <a:pt x="362" y="584"/>
                        </a:lnTo>
                        <a:lnTo>
                          <a:pt x="239" y="542"/>
                        </a:lnTo>
                        <a:lnTo>
                          <a:pt x="140" y="493"/>
                        </a:lnTo>
                        <a:lnTo>
                          <a:pt x="58" y="436"/>
                        </a:lnTo>
                        <a:lnTo>
                          <a:pt x="16" y="378"/>
                        </a:lnTo>
                        <a:lnTo>
                          <a:pt x="0" y="321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84" name="Freeform 20">
                    <a:extLst>
                      <a:ext uri="{FF2B5EF4-FFF2-40B4-BE49-F238E27FC236}">
                        <a16:creationId xmlns:a16="http://schemas.microsoft.com/office/drawing/2014/main" id="{00577FB6-99CD-6943-8DE5-680636148F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7" y="2880"/>
                    <a:ext cx="1672" cy="494"/>
                  </a:xfrm>
                  <a:custGeom>
                    <a:avLst/>
                    <a:gdLst>
                      <a:gd name="T0" fmla="*/ 0 w 1672"/>
                      <a:gd name="T1" fmla="*/ 246 h 494"/>
                      <a:gd name="T2" fmla="*/ 17 w 1672"/>
                      <a:gd name="T3" fmla="*/ 197 h 494"/>
                      <a:gd name="T4" fmla="*/ 66 w 1672"/>
                      <a:gd name="T5" fmla="*/ 156 h 494"/>
                      <a:gd name="T6" fmla="*/ 140 w 1672"/>
                      <a:gd name="T7" fmla="*/ 115 h 494"/>
                      <a:gd name="T8" fmla="*/ 247 w 1672"/>
                      <a:gd name="T9" fmla="*/ 74 h 494"/>
                      <a:gd name="T10" fmla="*/ 371 w 1672"/>
                      <a:gd name="T11" fmla="*/ 41 h 494"/>
                      <a:gd name="T12" fmla="*/ 519 w 1672"/>
                      <a:gd name="T13" fmla="*/ 24 h 494"/>
                      <a:gd name="T14" fmla="*/ 675 w 1672"/>
                      <a:gd name="T15" fmla="*/ 8 h 494"/>
                      <a:gd name="T16" fmla="*/ 832 w 1672"/>
                      <a:gd name="T17" fmla="*/ 0 h 494"/>
                      <a:gd name="T18" fmla="*/ 996 w 1672"/>
                      <a:gd name="T19" fmla="*/ 8 h 494"/>
                      <a:gd name="T20" fmla="*/ 1153 w 1672"/>
                      <a:gd name="T21" fmla="*/ 24 h 494"/>
                      <a:gd name="T22" fmla="*/ 1301 w 1672"/>
                      <a:gd name="T23" fmla="*/ 41 h 494"/>
                      <a:gd name="T24" fmla="*/ 1424 w 1672"/>
                      <a:gd name="T25" fmla="*/ 74 h 494"/>
                      <a:gd name="T26" fmla="*/ 1523 w 1672"/>
                      <a:gd name="T27" fmla="*/ 115 h 494"/>
                      <a:gd name="T28" fmla="*/ 1606 w 1672"/>
                      <a:gd name="T29" fmla="*/ 156 h 494"/>
                      <a:gd name="T30" fmla="*/ 1655 w 1672"/>
                      <a:gd name="T31" fmla="*/ 197 h 494"/>
                      <a:gd name="T32" fmla="*/ 1671 w 1672"/>
                      <a:gd name="T33" fmla="*/ 246 h 494"/>
                      <a:gd name="T34" fmla="*/ 1655 w 1672"/>
                      <a:gd name="T35" fmla="*/ 295 h 494"/>
                      <a:gd name="T36" fmla="*/ 1606 w 1672"/>
                      <a:gd name="T37" fmla="*/ 345 h 494"/>
                      <a:gd name="T38" fmla="*/ 1523 w 1672"/>
                      <a:gd name="T39" fmla="*/ 386 h 494"/>
                      <a:gd name="T40" fmla="*/ 1424 w 1672"/>
                      <a:gd name="T41" fmla="*/ 427 h 494"/>
                      <a:gd name="T42" fmla="*/ 1301 w 1672"/>
                      <a:gd name="T43" fmla="*/ 452 h 494"/>
                      <a:gd name="T44" fmla="*/ 1153 w 1672"/>
                      <a:gd name="T45" fmla="*/ 476 h 494"/>
                      <a:gd name="T46" fmla="*/ 996 w 1672"/>
                      <a:gd name="T47" fmla="*/ 493 h 494"/>
                      <a:gd name="T48" fmla="*/ 832 w 1672"/>
                      <a:gd name="T49" fmla="*/ 493 h 494"/>
                      <a:gd name="T50" fmla="*/ 675 w 1672"/>
                      <a:gd name="T51" fmla="*/ 493 h 494"/>
                      <a:gd name="T52" fmla="*/ 519 w 1672"/>
                      <a:gd name="T53" fmla="*/ 476 h 494"/>
                      <a:gd name="T54" fmla="*/ 371 w 1672"/>
                      <a:gd name="T55" fmla="*/ 452 h 494"/>
                      <a:gd name="T56" fmla="*/ 247 w 1672"/>
                      <a:gd name="T57" fmla="*/ 427 h 494"/>
                      <a:gd name="T58" fmla="*/ 140 w 1672"/>
                      <a:gd name="T59" fmla="*/ 386 h 494"/>
                      <a:gd name="T60" fmla="*/ 66 w 1672"/>
                      <a:gd name="T61" fmla="*/ 345 h 494"/>
                      <a:gd name="T62" fmla="*/ 17 w 1672"/>
                      <a:gd name="T63" fmla="*/ 295 h 494"/>
                      <a:gd name="T64" fmla="*/ 0 w 1672"/>
                      <a:gd name="T65" fmla="*/ 246 h 4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672"/>
                      <a:gd name="T100" fmla="*/ 0 h 494"/>
                      <a:gd name="T101" fmla="*/ 1672 w 1672"/>
                      <a:gd name="T102" fmla="*/ 494 h 4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672" h="494">
                        <a:moveTo>
                          <a:pt x="0" y="246"/>
                        </a:moveTo>
                        <a:lnTo>
                          <a:pt x="17" y="197"/>
                        </a:lnTo>
                        <a:lnTo>
                          <a:pt x="66" y="156"/>
                        </a:lnTo>
                        <a:lnTo>
                          <a:pt x="140" y="115"/>
                        </a:lnTo>
                        <a:lnTo>
                          <a:pt x="247" y="74"/>
                        </a:lnTo>
                        <a:lnTo>
                          <a:pt x="371" y="41"/>
                        </a:lnTo>
                        <a:lnTo>
                          <a:pt x="519" y="24"/>
                        </a:lnTo>
                        <a:lnTo>
                          <a:pt x="675" y="8"/>
                        </a:lnTo>
                        <a:lnTo>
                          <a:pt x="832" y="0"/>
                        </a:lnTo>
                        <a:lnTo>
                          <a:pt x="996" y="8"/>
                        </a:lnTo>
                        <a:lnTo>
                          <a:pt x="1153" y="24"/>
                        </a:lnTo>
                        <a:lnTo>
                          <a:pt x="1301" y="41"/>
                        </a:lnTo>
                        <a:lnTo>
                          <a:pt x="1424" y="74"/>
                        </a:lnTo>
                        <a:lnTo>
                          <a:pt x="1523" y="115"/>
                        </a:lnTo>
                        <a:lnTo>
                          <a:pt x="1606" y="156"/>
                        </a:lnTo>
                        <a:lnTo>
                          <a:pt x="1655" y="197"/>
                        </a:lnTo>
                        <a:lnTo>
                          <a:pt x="1671" y="246"/>
                        </a:lnTo>
                        <a:lnTo>
                          <a:pt x="1655" y="295"/>
                        </a:lnTo>
                        <a:lnTo>
                          <a:pt x="1606" y="345"/>
                        </a:lnTo>
                        <a:lnTo>
                          <a:pt x="1523" y="386"/>
                        </a:lnTo>
                        <a:lnTo>
                          <a:pt x="1424" y="427"/>
                        </a:lnTo>
                        <a:lnTo>
                          <a:pt x="1301" y="452"/>
                        </a:lnTo>
                        <a:lnTo>
                          <a:pt x="1153" y="476"/>
                        </a:lnTo>
                        <a:lnTo>
                          <a:pt x="996" y="493"/>
                        </a:lnTo>
                        <a:lnTo>
                          <a:pt x="832" y="493"/>
                        </a:lnTo>
                        <a:lnTo>
                          <a:pt x="675" y="493"/>
                        </a:lnTo>
                        <a:lnTo>
                          <a:pt x="519" y="476"/>
                        </a:lnTo>
                        <a:lnTo>
                          <a:pt x="371" y="452"/>
                        </a:lnTo>
                        <a:lnTo>
                          <a:pt x="247" y="427"/>
                        </a:lnTo>
                        <a:lnTo>
                          <a:pt x="140" y="386"/>
                        </a:lnTo>
                        <a:lnTo>
                          <a:pt x="66" y="345"/>
                        </a:lnTo>
                        <a:lnTo>
                          <a:pt x="17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177" name="Group 26">
                  <a:extLst>
                    <a:ext uri="{FF2B5EF4-FFF2-40B4-BE49-F238E27FC236}">
                      <a16:creationId xmlns:a16="http://schemas.microsoft.com/office/drawing/2014/main" id="{EA32DFFA-965B-D54B-A8DD-D5DE95C32C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8" y="669"/>
                  <a:ext cx="429" cy="2516"/>
                  <a:chOff x="3788" y="669"/>
                  <a:chExt cx="429" cy="2516"/>
                </a:xfrm>
              </p:grpSpPr>
              <p:sp>
                <p:nvSpPr>
                  <p:cNvPr id="178" name="Freeform 22">
                    <a:extLst>
                      <a:ext uri="{FF2B5EF4-FFF2-40B4-BE49-F238E27FC236}">
                        <a16:creationId xmlns:a16="http://schemas.microsoft.com/office/drawing/2014/main" id="{50EB20C8-7AB6-7746-B2C2-EE3EB1E1A8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5" y="784"/>
                    <a:ext cx="248" cy="741"/>
                  </a:xfrm>
                  <a:custGeom>
                    <a:avLst/>
                    <a:gdLst>
                      <a:gd name="T0" fmla="*/ 247 w 248"/>
                      <a:gd name="T1" fmla="*/ 649 h 741"/>
                      <a:gd name="T2" fmla="*/ 247 w 248"/>
                      <a:gd name="T3" fmla="*/ 0 h 741"/>
                      <a:gd name="T4" fmla="*/ 0 w 248"/>
                      <a:gd name="T5" fmla="*/ 0 h 741"/>
                      <a:gd name="T6" fmla="*/ 0 w 248"/>
                      <a:gd name="T7" fmla="*/ 649 h 741"/>
                      <a:gd name="T8" fmla="*/ 0 w 248"/>
                      <a:gd name="T9" fmla="*/ 657 h 741"/>
                      <a:gd name="T10" fmla="*/ 17 w 248"/>
                      <a:gd name="T11" fmla="*/ 699 h 741"/>
                      <a:gd name="T12" fmla="*/ 50 w 248"/>
                      <a:gd name="T13" fmla="*/ 723 h 741"/>
                      <a:gd name="T14" fmla="*/ 99 w 248"/>
                      <a:gd name="T15" fmla="*/ 740 h 741"/>
                      <a:gd name="T16" fmla="*/ 157 w 248"/>
                      <a:gd name="T17" fmla="*/ 740 h 741"/>
                      <a:gd name="T18" fmla="*/ 206 w 248"/>
                      <a:gd name="T19" fmla="*/ 723 h 741"/>
                      <a:gd name="T20" fmla="*/ 239 w 248"/>
                      <a:gd name="T21" fmla="*/ 699 h 741"/>
                      <a:gd name="T22" fmla="*/ 247 w 248"/>
                      <a:gd name="T23" fmla="*/ 657 h 741"/>
                      <a:gd name="T24" fmla="*/ 247 w 248"/>
                      <a:gd name="T25" fmla="*/ 649 h 74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48"/>
                      <a:gd name="T40" fmla="*/ 0 h 741"/>
                      <a:gd name="T41" fmla="*/ 248 w 248"/>
                      <a:gd name="T42" fmla="*/ 741 h 741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48" h="741">
                        <a:moveTo>
                          <a:pt x="247" y="649"/>
                        </a:moveTo>
                        <a:lnTo>
                          <a:pt x="247" y="0"/>
                        </a:lnTo>
                        <a:lnTo>
                          <a:pt x="0" y="0"/>
                        </a:lnTo>
                        <a:lnTo>
                          <a:pt x="0" y="649"/>
                        </a:lnTo>
                        <a:lnTo>
                          <a:pt x="0" y="657"/>
                        </a:lnTo>
                        <a:lnTo>
                          <a:pt x="17" y="699"/>
                        </a:lnTo>
                        <a:lnTo>
                          <a:pt x="50" y="723"/>
                        </a:lnTo>
                        <a:lnTo>
                          <a:pt x="99" y="740"/>
                        </a:lnTo>
                        <a:lnTo>
                          <a:pt x="157" y="740"/>
                        </a:lnTo>
                        <a:lnTo>
                          <a:pt x="206" y="723"/>
                        </a:lnTo>
                        <a:lnTo>
                          <a:pt x="239" y="699"/>
                        </a:lnTo>
                        <a:lnTo>
                          <a:pt x="247" y="657"/>
                        </a:lnTo>
                        <a:lnTo>
                          <a:pt x="247" y="64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79" name="Freeform 23">
                    <a:extLst>
                      <a:ext uri="{FF2B5EF4-FFF2-40B4-BE49-F238E27FC236}">
                        <a16:creationId xmlns:a16="http://schemas.microsoft.com/office/drawing/2014/main" id="{8581E1B3-E187-3245-80BB-C7A2A55219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5" y="669"/>
                    <a:ext cx="248" cy="157"/>
                  </a:xfrm>
                  <a:custGeom>
                    <a:avLst/>
                    <a:gdLst>
                      <a:gd name="T0" fmla="*/ 0 w 248"/>
                      <a:gd name="T1" fmla="*/ 74 h 157"/>
                      <a:gd name="T2" fmla="*/ 17 w 248"/>
                      <a:gd name="T3" fmla="*/ 41 h 157"/>
                      <a:gd name="T4" fmla="*/ 50 w 248"/>
                      <a:gd name="T5" fmla="*/ 8 h 157"/>
                      <a:gd name="T6" fmla="*/ 99 w 248"/>
                      <a:gd name="T7" fmla="*/ 0 h 157"/>
                      <a:gd name="T8" fmla="*/ 157 w 248"/>
                      <a:gd name="T9" fmla="*/ 0 h 157"/>
                      <a:gd name="T10" fmla="*/ 206 w 248"/>
                      <a:gd name="T11" fmla="*/ 8 h 157"/>
                      <a:gd name="T12" fmla="*/ 239 w 248"/>
                      <a:gd name="T13" fmla="*/ 41 h 157"/>
                      <a:gd name="T14" fmla="*/ 247 w 248"/>
                      <a:gd name="T15" fmla="*/ 74 h 157"/>
                      <a:gd name="T16" fmla="*/ 239 w 248"/>
                      <a:gd name="T17" fmla="*/ 115 h 157"/>
                      <a:gd name="T18" fmla="*/ 206 w 248"/>
                      <a:gd name="T19" fmla="*/ 140 h 157"/>
                      <a:gd name="T20" fmla="*/ 157 w 248"/>
                      <a:gd name="T21" fmla="*/ 156 h 157"/>
                      <a:gd name="T22" fmla="*/ 99 w 248"/>
                      <a:gd name="T23" fmla="*/ 156 h 157"/>
                      <a:gd name="T24" fmla="*/ 50 w 248"/>
                      <a:gd name="T25" fmla="*/ 140 h 157"/>
                      <a:gd name="T26" fmla="*/ 17 w 248"/>
                      <a:gd name="T27" fmla="*/ 115 h 157"/>
                      <a:gd name="T28" fmla="*/ 0 w 248"/>
                      <a:gd name="T29" fmla="*/ 74 h 157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48"/>
                      <a:gd name="T46" fmla="*/ 0 h 157"/>
                      <a:gd name="T47" fmla="*/ 248 w 248"/>
                      <a:gd name="T48" fmla="*/ 157 h 157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48" h="157">
                        <a:moveTo>
                          <a:pt x="0" y="74"/>
                        </a:moveTo>
                        <a:lnTo>
                          <a:pt x="17" y="41"/>
                        </a:lnTo>
                        <a:lnTo>
                          <a:pt x="50" y="8"/>
                        </a:lnTo>
                        <a:lnTo>
                          <a:pt x="99" y="0"/>
                        </a:lnTo>
                        <a:lnTo>
                          <a:pt x="157" y="0"/>
                        </a:lnTo>
                        <a:lnTo>
                          <a:pt x="206" y="8"/>
                        </a:lnTo>
                        <a:lnTo>
                          <a:pt x="239" y="41"/>
                        </a:lnTo>
                        <a:lnTo>
                          <a:pt x="247" y="74"/>
                        </a:lnTo>
                        <a:lnTo>
                          <a:pt x="239" y="115"/>
                        </a:lnTo>
                        <a:lnTo>
                          <a:pt x="206" y="140"/>
                        </a:lnTo>
                        <a:lnTo>
                          <a:pt x="157" y="156"/>
                        </a:lnTo>
                        <a:lnTo>
                          <a:pt x="99" y="156"/>
                        </a:lnTo>
                        <a:lnTo>
                          <a:pt x="50" y="140"/>
                        </a:lnTo>
                        <a:lnTo>
                          <a:pt x="17" y="115"/>
                        </a:lnTo>
                        <a:lnTo>
                          <a:pt x="0" y="74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80" name="Freeform 24">
                    <a:extLst>
                      <a:ext uri="{FF2B5EF4-FFF2-40B4-BE49-F238E27FC236}">
                        <a16:creationId xmlns:a16="http://schemas.microsoft.com/office/drawing/2014/main" id="{578319A8-3074-7841-B1EB-00568EC192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5" y="2263"/>
                    <a:ext cx="248" cy="922"/>
                  </a:xfrm>
                  <a:custGeom>
                    <a:avLst/>
                    <a:gdLst>
                      <a:gd name="T0" fmla="*/ 247 w 248"/>
                      <a:gd name="T1" fmla="*/ 814 h 922"/>
                      <a:gd name="T2" fmla="*/ 247 w 248"/>
                      <a:gd name="T3" fmla="*/ 0 h 922"/>
                      <a:gd name="T4" fmla="*/ 0 w 248"/>
                      <a:gd name="T5" fmla="*/ 0 h 922"/>
                      <a:gd name="T6" fmla="*/ 0 w 248"/>
                      <a:gd name="T7" fmla="*/ 814 h 922"/>
                      <a:gd name="T8" fmla="*/ 0 w 248"/>
                      <a:gd name="T9" fmla="*/ 822 h 922"/>
                      <a:gd name="T10" fmla="*/ 17 w 248"/>
                      <a:gd name="T11" fmla="*/ 871 h 922"/>
                      <a:gd name="T12" fmla="*/ 50 w 248"/>
                      <a:gd name="T13" fmla="*/ 904 h 922"/>
                      <a:gd name="T14" fmla="*/ 99 w 248"/>
                      <a:gd name="T15" fmla="*/ 921 h 922"/>
                      <a:gd name="T16" fmla="*/ 157 w 248"/>
                      <a:gd name="T17" fmla="*/ 921 h 922"/>
                      <a:gd name="T18" fmla="*/ 206 w 248"/>
                      <a:gd name="T19" fmla="*/ 904 h 922"/>
                      <a:gd name="T20" fmla="*/ 239 w 248"/>
                      <a:gd name="T21" fmla="*/ 871 h 922"/>
                      <a:gd name="T22" fmla="*/ 247 w 248"/>
                      <a:gd name="T23" fmla="*/ 822 h 922"/>
                      <a:gd name="T24" fmla="*/ 247 w 248"/>
                      <a:gd name="T25" fmla="*/ 814 h 92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48"/>
                      <a:gd name="T40" fmla="*/ 0 h 922"/>
                      <a:gd name="T41" fmla="*/ 248 w 248"/>
                      <a:gd name="T42" fmla="*/ 922 h 92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48" h="922">
                        <a:moveTo>
                          <a:pt x="247" y="814"/>
                        </a:moveTo>
                        <a:lnTo>
                          <a:pt x="247" y="0"/>
                        </a:lnTo>
                        <a:lnTo>
                          <a:pt x="0" y="0"/>
                        </a:lnTo>
                        <a:lnTo>
                          <a:pt x="0" y="814"/>
                        </a:lnTo>
                        <a:lnTo>
                          <a:pt x="0" y="822"/>
                        </a:lnTo>
                        <a:lnTo>
                          <a:pt x="17" y="871"/>
                        </a:lnTo>
                        <a:lnTo>
                          <a:pt x="50" y="904"/>
                        </a:lnTo>
                        <a:lnTo>
                          <a:pt x="99" y="921"/>
                        </a:lnTo>
                        <a:lnTo>
                          <a:pt x="157" y="921"/>
                        </a:lnTo>
                        <a:lnTo>
                          <a:pt x="206" y="904"/>
                        </a:lnTo>
                        <a:lnTo>
                          <a:pt x="239" y="871"/>
                        </a:lnTo>
                        <a:lnTo>
                          <a:pt x="247" y="822"/>
                        </a:lnTo>
                        <a:lnTo>
                          <a:pt x="247" y="814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81" name="Freeform 25">
                    <a:extLst>
                      <a:ext uri="{FF2B5EF4-FFF2-40B4-BE49-F238E27FC236}">
                        <a16:creationId xmlns:a16="http://schemas.microsoft.com/office/drawing/2014/main" id="{A58B043E-37A4-324B-946A-E86F653194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88" y="850"/>
                    <a:ext cx="429" cy="247"/>
                  </a:xfrm>
                  <a:custGeom>
                    <a:avLst/>
                    <a:gdLst>
                      <a:gd name="T0" fmla="*/ 57 w 429"/>
                      <a:gd name="T1" fmla="*/ 0 h 247"/>
                      <a:gd name="T2" fmla="*/ 16 w 429"/>
                      <a:gd name="T3" fmla="*/ 49 h 247"/>
                      <a:gd name="T4" fmla="*/ 0 w 429"/>
                      <a:gd name="T5" fmla="*/ 98 h 247"/>
                      <a:gd name="T6" fmla="*/ 16 w 429"/>
                      <a:gd name="T7" fmla="*/ 156 h 247"/>
                      <a:gd name="T8" fmla="*/ 66 w 429"/>
                      <a:gd name="T9" fmla="*/ 205 h 247"/>
                      <a:gd name="T10" fmla="*/ 131 w 429"/>
                      <a:gd name="T11" fmla="*/ 230 h 247"/>
                      <a:gd name="T12" fmla="*/ 214 w 429"/>
                      <a:gd name="T13" fmla="*/ 246 h 247"/>
                      <a:gd name="T14" fmla="*/ 296 w 429"/>
                      <a:gd name="T15" fmla="*/ 230 h 247"/>
                      <a:gd name="T16" fmla="*/ 362 w 429"/>
                      <a:gd name="T17" fmla="*/ 205 h 247"/>
                      <a:gd name="T18" fmla="*/ 411 w 429"/>
                      <a:gd name="T19" fmla="*/ 156 h 247"/>
                      <a:gd name="T20" fmla="*/ 428 w 429"/>
                      <a:gd name="T21" fmla="*/ 98 h 247"/>
                      <a:gd name="T22" fmla="*/ 411 w 429"/>
                      <a:gd name="T23" fmla="*/ 49 h 24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29"/>
                      <a:gd name="T37" fmla="*/ 0 h 247"/>
                      <a:gd name="T38" fmla="*/ 429 w 429"/>
                      <a:gd name="T39" fmla="*/ 247 h 24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29" h="247">
                        <a:moveTo>
                          <a:pt x="57" y="0"/>
                        </a:moveTo>
                        <a:lnTo>
                          <a:pt x="16" y="49"/>
                        </a:lnTo>
                        <a:lnTo>
                          <a:pt x="0" y="98"/>
                        </a:lnTo>
                        <a:lnTo>
                          <a:pt x="16" y="156"/>
                        </a:lnTo>
                        <a:lnTo>
                          <a:pt x="66" y="205"/>
                        </a:lnTo>
                        <a:lnTo>
                          <a:pt x="131" y="230"/>
                        </a:lnTo>
                        <a:lnTo>
                          <a:pt x="214" y="246"/>
                        </a:lnTo>
                        <a:lnTo>
                          <a:pt x="296" y="230"/>
                        </a:lnTo>
                        <a:lnTo>
                          <a:pt x="362" y="205"/>
                        </a:lnTo>
                        <a:lnTo>
                          <a:pt x="411" y="156"/>
                        </a:lnTo>
                        <a:lnTo>
                          <a:pt x="428" y="98"/>
                        </a:lnTo>
                        <a:lnTo>
                          <a:pt x="411" y="49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95A5A6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</p:grpSp>
          <p:sp>
            <p:nvSpPr>
              <p:cNvPr id="107" name="Line 29">
                <a:extLst>
                  <a:ext uri="{FF2B5EF4-FFF2-40B4-BE49-F238E27FC236}">
                    <a16:creationId xmlns:a16="http://schemas.microsoft.com/office/drawing/2014/main" id="{6F5985E7-BFC8-2C4E-ABCD-67BFDDDD8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9948" y="2103832"/>
                <a:ext cx="1469229" cy="1190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08" name="Line 30">
                <a:extLst>
                  <a:ext uri="{FF2B5EF4-FFF2-40B4-BE49-F238E27FC236}">
                    <a16:creationId xmlns:a16="http://schemas.microsoft.com/office/drawing/2014/main" id="{6268AD86-AE31-EE40-80ED-BF016EEA0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9948" y="2575322"/>
                <a:ext cx="1469229" cy="5953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09" name="Line 31">
                <a:extLst>
                  <a:ext uri="{FF2B5EF4-FFF2-40B4-BE49-F238E27FC236}">
                    <a16:creationId xmlns:a16="http://schemas.microsoft.com/office/drawing/2014/main" id="{C259A813-9D43-6E40-B361-F1B9448A2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9948" y="4140994"/>
                <a:ext cx="1469229" cy="1428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10" name="Line 32">
                <a:extLst>
                  <a:ext uri="{FF2B5EF4-FFF2-40B4-BE49-F238E27FC236}">
                    <a16:creationId xmlns:a16="http://schemas.microsoft.com/office/drawing/2014/main" id="{53C26687-8CA0-D640-A1C1-02EE5B0B2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9948" y="2996803"/>
                <a:ext cx="0" cy="117395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11" name="Line 33">
                <a:extLst>
                  <a:ext uri="{FF2B5EF4-FFF2-40B4-BE49-F238E27FC236}">
                    <a16:creationId xmlns:a16="http://schemas.microsoft.com/office/drawing/2014/main" id="{7E83A037-5A5E-C44B-A04A-E93E531BA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9948" y="2115740"/>
                <a:ext cx="0" cy="881063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12" name="Freeform 111" descr="Light vertical">
                <a:extLst>
                  <a:ext uri="{FF2B5EF4-FFF2-40B4-BE49-F238E27FC236}">
                    <a16:creationId xmlns:a16="http://schemas.microsoft.com/office/drawing/2014/main" id="{343C91E2-26EA-D540-8C68-41C99DB61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8117" y="4112419"/>
                <a:ext cx="117872" cy="59531"/>
              </a:xfrm>
              <a:custGeom>
                <a:avLst/>
                <a:gdLst>
                  <a:gd name="T0" fmla="*/ 0 w 99"/>
                  <a:gd name="T1" fmla="*/ 2147483647 h 50"/>
                  <a:gd name="T2" fmla="*/ 2147483647 w 99"/>
                  <a:gd name="T3" fmla="*/ 2147483647 h 50"/>
                  <a:gd name="T4" fmla="*/ 2147483647 w 99"/>
                  <a:gd name="T5" fmla="*/ 0 h 50"/>
                  <a:gd name="T6" fmla="*/ 0 w 99"/>
                  <a:gd name="T7" fmla="*/ 0 h 50"/>
                  <a:gd name="T8" fmla="*/ 0 w 99"/>
                  <a:gd name="T9" fmla="*/ 2147483647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50"/>
                  <a:gd name="T17" fmla="*/ 99 w 99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50">
                    <a:moveTo>
                      <a:pt x="0" y="49"/>
                    </a:moveTo>
                    <a:lnTo>
                      <a:pt x="98" y="49"/>
                    </a:lnTo>
                    <a:lnTo>
                      <a:pt x="9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pattFill prst="ltVert">
                <a:fgClr>
                  <a:srgbClr val="FFFFFF"/>
                </a:fgClr>
                <a:bgClr>
                  <a:srgbClr val="000000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13" name="Freeform 112" descr="Light vertical">
                <a:extLst>
                  <a:ext uri="{FF2B5EF4-FFF2-40B4-BE49-F238E27FC236}">
                    <a16:creationId xmlns:a16="http://schemas.microsoft.com/office/drawing/2014/main" id="{3172CAF1-7BDD-FF4E-9ACD-497211104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8117" y="2085975"/>
                <a:ext cx="117872" cy="51197"/>
              </a:xfrm>
              <a:custGeom>
                <a:avLst/>
                <a:gdLst>
                  <a:gd name="T0" fmla="*/ 0 w 99"/>
                  <a:gd name="T1" fmla="*/ 2147483647 h 43"/>
                  <a:gd name="T2" fmla="*/ 2147483647 w 99"/>
                  <a:gd name="T3" fmla="*/ 2147483647 h 43"/>
                  <a:gd name="T4" fmla="*/ 2147483647 w 99"/>
                  <a:gd name="T5" fmla="*/ 0 h 43"/>
                  <a:gd name="T6" fmla="*/ 0 w 99"/>
                  <a:gd name="T7" fmla="*/ 0 h 43"/>
                  <a:gd name="T8" fmla="*/ 0 w 99"/>
                  <a:gd name="T9" fmla="*/ 2147483647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43"/>
                  <a:gd name="T17" fmla="*/ 99 w 99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43">
                    <a:moveTo>
                      <a:pt x="0" y="42"/>
                    </a:moveTo>
                    <a:lnTo>
                      <a:pt x="98" y="42"/>
                    </a:lnTo>
                    <a:lnTo>
                      <a:pt x="98" y="0"/>
                    </a:lnTo>
                    <a:lnTo>
                      <a:pt x="0" y="0"/>
                    </a:lnTo>
                    <a:lnTo>
                      <a:pt x="0" y="42"/>
                    </a:lnTo>
                  </a:path>
                </a:pathLst>
              </a:custGeom>
              <a:pattFill prst="ltVert">
                <a:fgClr>
                  <a:srgbClr val="FFFFFF"/>
                </a:fgClr>
                <a:bgClr>
                  <a:srgbClr val="000000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14" name="Freeform 113" descr="Light vertical">
                <a:extLst>
                  <a:ext uri="{FF2B5EF4-FFF2-40B4-BE49-F238E27FC236}">
                    <a16:creationId xmlns:a16="http://schemas.microsoft.com/office/drawing/2014/main" id="{21BD4327-2397-7B4C-8DF2-1F0884941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8117" y="2556272"/>
                <a:ext cx="117872" cy="50006"/>
              </a:xfrm>
              <a:custGeom>
                <a:avLst/>
                <a:gdLst>
                  <a:gd name="T0" fmla="*/ 0 w 99"/>
                  <a:gd name="T1" fmla="*/ 2147483647 h 42"/>
                  <a:gd name="T2" fmla="*/ 2147483647 w 99"/>
                  <a:gd name="T3" fmla="*/ 2147483647 h 42"/>
                  <a:gd name="T4" fmla="*/ 2147483647 w 99"/>
                  <a:gd name="T5" fmla="*/ 0 h 42"/>
                  <a:gd name="T6" fmla="*/ 0 w 99"/>
                  <a:gd name="T7" fmla="*/ 0 h 42"/>
                  <a:gd name="T8" fmla="*/ 0 w 99"/>
                  <a:gd name="T9" fmla="*/ 2147483647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42"/>
                  <a:gd name="T17" fmla="*/ 99 w 99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42">
                    <a:moveTo>
                      <a:pt x="0" y="41"/>
                    </a:moveTo>
                    <a:lnTo>
                      <a:pt x="98" y="41"/>
                    </a:lnTo>
                    <a:lnTo>
                      <a:pt x="98" y="0"/>
                    </a:lnTo>
                    <a:lnTo>
                      <a:pt x="0" y="0"/>
                    </a:lnTo>
                    <a:lnTo>
                      <a:pt x="0" y="41"/>
                    </a:lnTo>
                  </a:path>
                </a:pathLst>
              </a:custGeom>
              <a:pattFill prst="ltVert">
                <a:fgClr>
                  <a:srgbClr val="FFFFFF"/>
                </a:fgClr>
                <a:bgClr>
                  <a:srgbClr val="000000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C507D04-E6DC-7249-B35E-CEFAD5011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6020" y="3168854"/>
                <a:ext cx="729366" cy="277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Platters</a:t>
                </a:r>
              </a:p>
            </p:txBody>
          </p:sp>
          <p:sp>
            <p:nvSpPr>
              <p:cNvPr id="161" name="Line 38">
                <a:extLst>
                  <a:ext uri="{FF2B5EF4-FFF2-40B4-BE49-F238E27FC236}">
                    <a16:creationId xmlns:a16="http://schemas.microsoft.com/office/drawing/2014/main" id="{7F3AFE97-19AC-A848-8F37-47AE0C040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5517" y="2849165"/>
                <a:ext cx="294084" cy="3631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62" name="Line 39">
                <a:extLst>
                  <a:ext uri="{FF2B5EF4-FFF2-40B4-BE49-F238E27FC236}">
                    <a16:creationId xmlns:a16="http://schemas.microsoft.com/office/drawing/2014/main" id="{5BA6E721-2ACD-444B-BE56-41A9F6C52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5517" y="3437334"/>
                <a:ext cx="294084" cy="4393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63" name="Rectangle 41">
                <a:extLst>
                  <a:ext uri="{FF2B5EF4-FFF2-40B4-BE49-F238E27FC236}">
                    <a16:creationId xmlns:a16="http://schemas.microsoft.com/office/drawing/2014/main" id="{3303A8E5-D85A-7A44-B333-C0BC87247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514" y="1160859"/>
                <a:ext cx="722954" cy="277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Spindle</a:t>
                </a:r>
              </a:p>
            </p:txBody>
          </p:sp>
          <p:sp>
            <p:nvSpPr>
              <p:cNvPr id="164" name="Freeform 42">
                <a:extLst>
                  <a:ext uri="{FF2B5EF4-FFF2-40B4-BE49-F238E27FC236}">
                    <a16:creationId xmlns:a16="http://schemas.microsoft.com/office/drawing/2014/main" id="{0035362B-7C55-E045-BB8F-4B9A92F57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455" y="1262063"/>
                <a:ext cx="521494" cy="88106"/>
              </a:xfrm>
              <a:custGeom>
                <a:avLst/>
                <a:gdLst>
                  <a:gd name="T0" fmla="*/ 2147483647 w 438"/>
                  <a:gd name="T1" fmla="*/ 2147483647 h 74"/>
                  <a:gd name="T2" fmla="*/ 2147483647 w 438"/>
                  <a:gd name="T3" fmla="*/ 0 h 74"/>
                  <a:gd name="T4" fmla="*/ 2147483647 w 438"/>
                  <a:gd name="T5" fmla="*/ 2147483647 h 74"/>
                  <a:gd name="T6" fmla="*/ 0 w 438"/>
                  <a:gd name="T7" fmla="*/ 2147483647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74"/>
                  <a:gd name="T14" fmla="*/ 438 w 438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74">
                    <a:moveTo>
                      <a:pt x="437" y="8"/>
                    </a:moveTo>
                    <a:lnTo>
                      <a:pt x="288" y="0"/>
                    </a:lnTo>
                    <a:lnTo>
                      <a:pt x="140" y="24"/>
                    </a:lnTo>
                    <a:lnTo>
                      <a:pt x="0" y="7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65" name="Rectangle 44">
                <a:extLst>
                  <a:ext uri="{FF2B5EF4-FFF2-40B4-BE49-F238E27FC236}">
                    <a16:creationId xmlns:a16="http://schemas.microsoft.com/office/drawing/2014/main" id="{479C6E31-E23D-B549-85F1-8F018B5DE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961" y="1311191"/>
                <a:ext cx="908902" cy="277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Disk head</a:t>
                </a:r>
              </a:p>
            </p:txBody>
          </p:sp>
          <p:grpSp>
            <p:nvGrpSpPr>
              <p:cNvPr id="166" name="Group 50">
                <a:extLst>
                  <a:ext uri="{FF2B5EF4-FFF2-40B4-BE49-F238E27FC236}">
                    <a16:creationId xmlns:a16="http://schemas.microsoft.com/office/drawing/2014/main" id="{F379C07C-DDE0-114D-81DB-CD2175538D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4633" y="3876675"/>
                <a:ext cx="1239442" cy="635793"/>
                <a:chOff x="2069" y="2945"/>
                <a:chExt cx="1041" cy="534"/>
              </a:xfrm>
            </p:grpSpPr>
            <p:sp>
              <p:nvSpPr>
                <p:cNvPr id="173" name="Rectangle 48">
                  <a:extLst>
                    <a:ext uri="{FF2B5EF4-FFF2-40B4-BE49-F238E27FC236}">
                      <a16:creationId xmlns:a16="http://schemas.microsoft.com/office/drawing/2014/main" id="{643E77AC-8FC4-BC4E-9217-DE3E1DAD2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9" y="3246"/>
                  <a:ext cx="104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9056" tIns="34529" rIns="69056" bIns="34529">
                  <a:spAutoFit/>
                </a:bodyPr>
                <a:lstStyle/>
                <a:p>
                  <a:r>
                    <a:rPr lang="en-US" sz="1350" dirty="0">
                      <a:latin typeface="Helvetica Neue"/>
                      <a:ea typeface=""/>
                      <a:cs typeface=""/>
                    </a:rPr>
                    <a:t>Arm assembly</a:t>
                  </a:r>
                </a:p>
              </p:txBody>
            </p:sp>
            <p:sp>
              <p:nvSpPr>
                <p:cNvPr id="174" name="Freeform 49">
                  <a:extLst>
                    <a:ext uri="{FF2B5EF4-FFF2-40B4-BE49-F238E27FC236}">
                      <a16:creationId xmlns:a16="http://schemas.microsoft.com/office/drawing/2014/main" id="{0988D5F8-8364-084E-AE13-E95A2D71F2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7" y="2945"/>
                  <a:ext cx="256" cy="305"/>
                </a:xfrm>
                <a:custGeom>
                  <a:avLst/>
                  <a:gdLst>
                    <a:gd name="T0" fmla="*/ 8 w 256"/>
                    <a:gd name="T1" fmla="*/ 304 h 305"/>
                    <a:gd name="T2" fmla="*/ 0 w 256"/>
                    <a:gd name="T3" fmla="*/ 230 h 305"/>
                    <a:gd name="T4" fmla="*/ 16 w 256"/>
                    <a:gd name="T5" fmla="*/ 156 h 305"/>
                    <a:gd name="T6" fmla="*/ 57 w 256"/>
                    <a:gd name="T7" fmla="*/ 91 h 305"/>
                    <a:gd name="T8" fmla="*/ 115 w 256"/>
                    <a:gd name="T9" fmla="*/ 41 h 305"/>
                    <a:gd name="T10" fmla="*/ 181 w 256"/>
                    <a:gd name="T11" fmla="*/ 9 h 305"/>
                    <a:gd name="T12" fmla="*/ 255 w 256"/>
                    <a:gd name="T13" fmla="*/ 0 h 30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6"/>
                    <a:gd name="T22" fmla="*/ 0 h 305"/>
                    <a:gd name="T23" fmla="*/ 256 w 256"/>
                    <a:gd name="T24" fmla="*/ 305 h 30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6" h="305">
                      <a:moveTo>
                        <a:pt x="8" y="304"/>
                      </a:moveTo>
                      <a:lnTo>
                        <a:pt x="0" y="230"/>
                      </a:lnTo>
                      <a:lnTo>
                        <a:pt x="16" y="156"/>
                      </a:lnTo>
                      <a:lnTo>
                        <a:pt x="57" y="91"/>
                      </a:lnTo>
                      <a:lnTo>
                        <a:pt x="115" y="41"/>
                      </a:lnTo>
                      <a:lnTo>
                        <a:pt x="181" y="9"/>
                      </a:lnTo>
                      <a:lnTo>
                        <a:pt x="255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788" dirty="0">
                    <a:latin typeface="Helvetica Neue"/>
                    <a:ea typeface=""/>
                    <a:cs typeface=""/>
                  </a:endParaRPr>
                </a:p>
              </p:txBody>
            </p:sp>
          </p:grpSp>
          <p:sp>
            <p:nvSpPr>
              <p:cNvPr id="167" name="Freeform 51">
                <a:extLst>
                  <a:ext uri="{FF2B5EF4-FFF2-40B4-BE49-F238E27FC236}">
                    <a16:creationId xmlns:a16="http://schemas.microsoft.com/office/drawing/2014/main" id="{381AF220-40A7-EC44-9FDD-F4421D06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1670" y="1568053"/>
                <a:ext cx="216694" cy="548879"/>
              </a:xfrm>
              <a:custGeom>
                <a:avLst/>
                <a:gdLst>
                  <a:gd name="T0" fmla="*/ 0 w 182"/>
                  <a:gd name="T1" fmla="*/ 0 h 461"/>
                  <a:gd name="T2" fmla="*/ 2147483647 w 182"/>
                  <a:gd name="T3" fmla="*/ 2147483647 h 461"/>
                  <a:gd name="T4" fmla="*/ 2147483647 w 182"/>
                  <a:gd name="T5" fmla="*/ 2147483647 h 461"/>
                  <a:gd name="T6" fmla="*/ 2147483647 w 182"/>
                  <a:gd name="T7" fmla="*/ 2147483647 h 461"/>
                  <a:gd name="T8" fmla="*/ 2147483647 w 182"/>
                  <a:gd name="T9" fmla="*/ 2147483647 h 461"/>
                  <a:gd name="T10" fmla="*/ 2147483647 w 182"/>
                  <a:gd name="T11" fmla="*/ 2147483647 h 4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2"/>
                  <a:gd name="T19" fmla="*/ 0 h 461"/>
                  <a:gd name="T20" fmla="*/ 182 w 182"/>
                  <a:gd name="T21" fmla="*/ 461 h 4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2" h="461">
                    <a:moveTo>
                      <a:pt x="0" y="0"/>
                    </a:moveTo>
                    <a:lnTo>
                      <a:pt x="82" y="66"/>
                    </a:lnTo>
                    <a:lnTo>
                      <a:pt x="140" y="156"/>
                    </a:lnTo>
                    <a:lnTo>
                      <a:pt x="173" y="255"/>
                    </a:lnTo>
                    <a:lnTo>
                      <a:pt x="181" y="353"/>
                    </a:lnTo>
                    <a:lnTo>
                      <a:pt x="165" y="46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68" name="Freeform 58">
                <a:extLst>
                  <a:ext uri="{FF2B5EF4-FFF2-40B4-BE49-F238E27FC236}">
                    <a16:creationId xmlns:a16="http://schemas.microsoft.com/office/drawing/2014/main" id="{E897A794-CDA9-AA4F-9B96-E210A15F9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858" y="1969294"/>
                <a:ext cx="130969" cy="333375"/>
              </a:xfrm>
              <a:custGeom>
                <a:avLst/>
                <a:gdLst>
                  <a:gd name="T0" fmla="*/ 0 w 110"/>
                  <a:gd name="T1" fmla="*/ 2147483647 h 280"/>
                  <a:gd name="T2" fmla="*/ 2147483647 w 110"/>
                  <a:gd name="T3" fmla="*/ 2147483647 h 280"/>
                  <a:gd name="T4" fmla="*/ 2147483647 w 110"/>
                  <a:gd name="T5" fmla="*/ 2147483647 h 280"/>
                  <a:gd name="T6" fmla="*/ 2147483647 w 110"/>
                  <a:gd name="T7" fmla="*/ 2147483647 h 280"/>
                  <a:gd name="T8" fmla="*/ 2147483647 w 110"/>
                  <a:gd name="T9" fmla="*/ 2147483647 h 280"/>
                  <a:gd name="T10" fmla="*/ 2147483647 w 110"/>
                  <a:gd name="T11" fmla="*/ 0 h 280"/>
                  <a:gd name="T12" fmla="*/ 2147483647 w 110"/>
                  <a:gd name="T13" fmla="*/ 2147483647 h 2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"/>
                  <a:gd name="T22" fmla="*/ 0 h 280"/>
                  <a:gd name="T23" fmla="*/ 110 w 110"/>
                  <a:gd name="T24" fmla="*/ 280 h 2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" h="280">
                    <a:moveTo>
                      <a:pt x="0" y="279"/>
                    </a:moveTo>
                    <a:lnTo>
                      <a:pt x="64" y="238"/>
                    </a:lnTo>
                    <a:lnTo>
                      <a:pt x="100" y="181"/>
                    </a:lnTo>
                    <a:lnTo>
                      <a:pt x="109" y="115"/>
                    </a:lnTo>
                    <a:lnTo>
                      <a:pt x="81" y="49"/>
                    </a:lnTo>
                    <a:lnTo>
                      <a:pt x="28" y="0"/>
                    </a:lnTo>
                    <a:lnTo>
                      <a:pt x="55" y="33"/>
                    </a:lnTo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0D3891E-9F73-F341-9DF0-73E9D38F12D1}"/>
                  </a:ext>
                </a:extLst>
              </p:cNvPr>
              <p:cNvGrpSpPr/>
              <p:nvPr/>
            </p:nvGrpSpPr>
            <p:grpSpPr>
              <a:xfrm>
                <a:off x="4374776" y="3725466"/>
                <a:ext cx="937016" cy="430341"/>
                <a:chOff x="4309036" y="4967288"/>
                <a:chExt cx="1249355" cy="573788"/>
              </a:xfrm>
            </p:grpSpPr>
            <p:sp>
              <p:nvSpPr>
                <p:cNvPr id="170" name="Rectangle 41">
                  <a:extLst>
                    <a:ext uri="{FF2B5EF4-FFF2-40B4-BE49-F238E27FC236}">
                      <a16:creationId xmlns:a16="http://schemas.microsoft.com/office/drawing/2014/main" id="{A707F9F4-A0B2-B241-88FD-501AE589E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1148" y="4967288"/>
                  <a:ext cx="857243" cy="3699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9056" tIns="34529" rIns="69056" bIns="34529">
                  <a:spAutoFit/>
                </a:bodyPr>
                <a:lstStyle/>
                <a:p>
                  <a:r>
                    <a:rPr lang="en-US" sz="1350" dirty="0">
                      <a:latin typeface="Helvetica Neue"/>
                      <a:ea typeface=""/>
                      <a:cs typeface=""/>
                    </a:rPr>
                    <a:t>Tracks</a:t>
                  </a:r>
                </a:p>
              </p:txBody>
            </p:sp>
            <p:sp>
              <p:nvSpPr>
                <p:cNvPr id="171" name="Line 39">
                  <a:extLst>
                    <a:ext uri="{FF2B5EF4-FFF2-40B4-BE49-F238E27FC236}">
                      <a16:creationId xmlns:a16="http://schemas.microsoft.com/office/drawing/2014/main" id="{FAC32A49-04E4-9748-94A1-6D12234C5E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09036" y="5208586"/>
                  <a:ext cx="468372" cy="2720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788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72" name="Line 39">
                  <a:extLst>
                    <a:ext uri="{FF2B5EF4-FFF2-40B4-BE49-F238E27FC236}">
                      <a16:creationId xmlns:a16="http://schemas.microsoft.com/office/drawing/2014/main" id="{801F991D-C0DC-4545-BA0F-B026E6DD8B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8131" y="5208586"/>
                  <a:ext cx="309277" cy="33249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788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210" name="Group 47">
              <a:extLst>
                <a:ext uri="{FF2B5EF4-FFF2-40B4-BE49-F238E27FC236}">
                  <a16:creationId xmlns:a16="http://schemas.microsoft.com/office/drawing/2014/main" id="{C2BE6994-C0F3-BF45-AE28-4BBA2443C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5049" y="2210210"/>
              <a:ext cx="914129" cy="330150"/>
              <a:chOff x="2798" y="2339"/>
              <a:chExt cx="1111" cy="358"/>
            </a:xfrm>
          </p:grpSpPr>
          <p:sp>
            <p:nvSpPr>
              <p:cNvPr id="211" name="Freeform 45">
                <a:extLst>
                  <a:ext uri="{FF2B5EF4-FFF2-40B4-BE49-F238E27FC236}">
                    <a16:creationId xmlns:a16="http://schemas.microsoft.com/office/drawing/2014/main" id="{01187A13-6CC1-4E46-ABBE-536D9A25C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>
                  <a:gd name="T0" fmla="*/ 0 w 865"/>
                  <a:gd name="T1" fmla="*/ 65 h 124"/>
                  <a:gd name="T2" fmla="*/ 41 w 865"/>
                  <a:gd name="T3" fmla="*/ 0 h 124"/>
                  <a:gd name="T4" fmla="*/ 41 w 865"/>
                  <a:gd name="T5" fmla="*/ 41 h 124"/>
                  <a:gd name="T6" fmla="*/ 831 w 865"/>
                  <a:gd name="T7" fmla="*/ 41 h 124"/>
                  <a:gd name="T8" fmla="*/ 831 w 865"/>
                  <a:gd name="T9" fmla="*/ 0 h 124"/>
                  <a:gd name="T10" fmla="*/ 864 w 865"/>
                  <a:gd name="T11" fmla="*/ 65 h 124"/>
                  <a:gd name="T12" fmla="*/ 831 w 865"/>
                  <a:gd name="T13" fmla="*/ 123 h 124"/>
                  <a:gd name="T14" fmla="*/ 831 w 865"/>
                  <a:gd name="T15" fmla="*/ 82 h 124"/>
                  <a:gd name="T16" fmla="*/ 41 w 865"/>
                  <a:gd name="T17" fmla="*/ 82 h 124"/>
                  <a:gd name="T18" fmla="*/ 41 w 865"/>
                  <a:gd name="T19" fmla="*/ 123 h 124"/>
                  <a:gd name="T20" fmla="*/ 0 w 865"/>
                  <a:gd name="T21" fmla="*/ 65 h 1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65"/>
                  <a:gd name="T34" fmla="*/ 0 h 124"/>
                  <a:gd name="T35" fmla="*/ 865 w 865"/>
                  <a:gd name="T36" fmla="*/ 124 h 1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212" name="Rectangle 46">
                <a:extLst>
                  <a:ext uri="{FF2B5EF4-FFF2-40B4-BE49-F238E27FC236}">
                    <a16:creationId xmlns:a16="http://schemas.microsoft.com/office/drawing/2014/main" id="{8736599D-3F66-0848-B2DE-3C265F3CA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111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Arm movement</a:t>
                </a:r>
              </a:p>
            </p:txBody>
          </p:sp>
        </p:grpSp>
        <p:sp>
          <p:nvSpPr>
            <p:cNvPr id="217" name="Can 216">
              <a:extLst>
                <a:ext uri="{FF2B5EF4-FFF2-40B4-BE49-F238E27FC236}">
                  <a16:creationId xmlns:a16="http://schemas.microsoft.com/office/drawing/2014/main" id="{AFACE88F-EAE2-B148-B505-95DFF13937A5}"/>
                </a:ext>
              </a:extLst>
            </p:cNvPr>
            <p:cNvSpPr/>
            <p:nvPr/>
          </p:nvSpPr>
          <p:spPr bwMode="auto">
            <a:xfrm>
              <a:off x="7292884" y="682126"/>
              <a:ext cx="299560" cy="2284397"/>
            </a:xfrm>
            <a:prstGeom prst="can">
              <a:avLst/>
            </a:prstGeom>
            <a:solidFill>
              <a:srgbClr val="D9D9D9">
                <a:alpha val="65882"/>
              </a:srgb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567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a Disk, Pt. 4</a:t>
            </a:r>
            <a:endParaRPr lang="en-US" dirty="0"/>
          </a:p>
        </p:txBody>
      </p:sp>
      <p:sp>
        <p:nvSpPr>
          <p:cNvPr id="60" name="Content Placeholder 5"/>
          <p:cNvSpPr>
            <a:spLocks noGrp="1"/>
          </p:cNvSpPr>
          <p:nvPr>
            <p:ph idx="1"/>
          </p:nvPr>
        </p:nvSpPr>
        <p:spPr>
          <a:xfrm>
            <a:off x="457200" y="1200151"/>
            <a:ext cx="5086840" cy="3394472"/>
          </a:xfrm>
        </p:spPr>
        <p:txBody>
          <a:bodyPr/>
          <a:lstStyle/>
          <a:p>
            <a:r>
              <a:rPr lang="en-US" b="1" dirty="0"/>
              <a:t>Platters</a:t>
            </a:r>
            <a:r>
              <a:rPr lang="en-US" dirty="0"/>
              <a:t> spin (say 15000 rpm)</a:t>
            </a:r>
          </a:p>
          <a:p>
            <a:r>
              <a:rPr lang="en-US" b="1" dirty="0"/>
              <a:t>Arm assembly </a:t>
            </a:r>
            <a:r>
              <a:rPr lang="en-US" dirty="0"/>
              <a:t>moved in or out to position a </a:t>
            </a:r>
            <a:r>
              <a:rPr lang="en-US" b="1" dirty="0"/>
              <a:t>head</a:t>
            </a:r>
            <a:r>
              <a:rPr lang="en-US" dirty="0"/>
              <a:t> on a desired </a:t>
            </a:r>
            <a:r>
              <a:rPr lang="en-US" b="1" dirty="0"/>
              <a:t>track</a:t>
            </a:r>
          </a:p>
          <a:p>
            <a:pPr lvl="1"/>
            <a:r>
              <a:rPr lang="en-US" dirty="0"/>
              <a:t>Tracks under heads make a “cylinder”</a:t>
            </a:r>
          </a:p>
        </p:txBody>
      </p:sp>
      <p:grpSp>
        <p:nvGrpSpPr>
          <p:cNvPr id="149" name="Group 148" descr="Arm assembly moves the disk head which points to a point on the disk. The disk is made up of platters stacked on top of each other each of which is made of concentric tracks" title="Disk">
            <a:extLst>
              <a:ext uri="{FF2B5EF4-FFF2-40B4-BE49-F238E27FC236}">
                <a16:creationId xmlns:a16="http://schemas.microsoft.com/office/drawing/2014/main" id="{5A8FE680-AD5D-7544-99F0-92148529C6E5}"/>
              </a:ext>
            </a:extLst>
          </p:cNvPr>
          <p:cNvGrpSpPr/>
          <p:nvPr/>
        </p:nvGrpSpPr>
        <p:grpSpPr>
          <a:xfrm>
            <a:off x="5654969" y="634604"/>
            <a:ext cx="3348959" cy="2674144"/>
            <a:chOff x="1124633" y="1160859"/>
            <a:chExt cx="4187159" cy="3451623"/>
          </a:xfrm>
        </p:grpSpPr>
        <p:grpSp>
          <p:nvGrpSpPr>
            <p:cNvPr id="150" name="Group 7">
              <a:extLst>
                <a:ext uri="{FF2B5EF4-FFF2-40B4-BE49-F238E27FC236}">
                  <a16:creationId xmlns:a16="http://schemas.microsoft.com/office/drawing/2014/main" id="{96C14848-B5B2-6841-A46F-1261D1AB0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0720" y="1714500"/>
              <a:ext cx="2362200" cy="1351359"/>
              <a:chOff x="2998" y="1129"/>
              <a:chExt cx="1984" cy="1135"/>
            </a:xfrm>
          </p:grpSpPr>
          <p:sp>
            <p:nvSpPr>
              <p:cNvPr id="194" name="Freeform 5">
                <a:extLst>
                  <a:ext uri="{FF2B5EF4-FFF2-40B4-BE49-F238E27FC236}">
                    <a16:creationId xmlns:a16="http://schemas.microsoft.com/office/drawing/2014/main" id="{E5C929E4-4433-B347-BD62-1240DE8CC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>
                  <a:gd name="T0" fmla="*/ 0 w 1984"/>
                  <a:gd name="T1" fmla="*/ 386 h 765"/>
                  <a:gd name="T2" fmla="*/ 16 w 1984"/>
                  <a:gd name="T3" fmla="*/ 320 h 765"/>
                  <a:gd name="T4" fmla="*/ 57 w 1984"/>
                  <a:gd name="T5" fmla="*/ 255 h 765"/>
                  <a:gd name="T6" fmla="*/ 131 w 1984"/>
                  <a:gd name="T7" fmla="*/ 197 h 765"/>
                  <a:gd name="T8" fmla="*/ 230 w 1984"/>
                  <a:gd name="T9" fmla="*/ 140 h 765"/>
                  <a:gd name="T10" fmla="*/ 353 w 1984"/>
                  <a:gd name="T11" fmla="*/ 90 h 765"/>
                  <a:gd name="T12" fmla="*/ 493 w 1984"/>
                  <a:gd name="T13" fmla="*/ 58 h 765"/>
                  <a:gd name="T14" fmla="*/ 650 w 1984"/>
                  <a:gd name="T15" fmla="*/ 25 h 765"/>
                  <a:gd name="T16" fmla="*/ 814 w 1984"/>
                  <a:gd name="T17" fmla="*/ 8 h 765"/>
                  <a:gd name="T18" fmla="*/ 987 w 1984"/>
                  <a:gd name="T19" fmla="*/ 0 h 765"/>
                  <a:gd name="T20" fmla="*/ 1160 w 1984"/>
                  <a:gd name="T21" fmla="*/ 8 h 765"/>
                  <a:gd name="T22" fmla="*/ 1333 w 1984"/>
                  <a:gd name="T23" fmla="*/ 25 h 765"/>
                  <a:gd name="T24" fmla="*/ 1489 w 1984"/>
                  <a:gd name="T25" fmla="*/ 58 h 765"/>
                  <a:gd name="T26" fmla="*/ 1629 w 1984"/>
                  <a:gd name="T27" fmla="*/ 90 h 765"/>
                  <a:gd name="T28" fmla="*/ 1753 w 1984"/>
                  <a:gd name="T29" fmla="*/ 140 h 765"/>
                  <a:gd name="T30" fmla="*/ 1852 w 1984"/>
                  <a:gd name="T31" fmla="*/ 197 h 765"/>
                  <a:gd name="T32" fmla="*/ 1926 w 1984"/>
                  <a:gd name="T33" fmla="*/ 255 h 765"/>
                  <a:gd name="T34" fmla="*/ 1967 w 1984"/>
                  <a:gd name="T35" fmla="*/ 320 h 765"/>
                  <a:gd name="T36" fmla="*/ 1983 w 1984"/>
                  <a:gd name="T37" fmla="*/ 386 h 765"/>
                  <a:gd name="T38" fmla="*/ 1967 w 1984"/>
                  <a:gd name="T39" fmla="*/ 452 h 765"/>
                  <a:gd name="T40" fmla="*/ 1926 w 1984"/>
                  <a:gd name="T41" fmla="*/ 518 h 765"/>
                  <a:gd name="T42" fmla="*/ 1852 w 1984"/>
                  <a:gd name="T43" fmla="*/ 575 h 765"/>
                  <a:gd name="T44" fmla="*/ 1753 w 1984"/>
                  <a:gd name="T45" fmla="*/ 633 h 765"/>
                  <a:gd name="T46" fmla="*/ 1629 w 1984"/>
                  <a:gd name="T47" fmla="*/ 674 h 765"/>
                  <a:gd name="T48" fmla="*/ 1489 w 1984"/>
                  <a:gd name="T49" fmla="*/ 715 h 765"/>
                  <a:gd name="T50" fmla="*/ 1333 w 1984"/>
                  <a:gd name="T51" fmla="*/ 740 h 765"/>
                  <a:gd name="T52" fmla="*/ 1160 w 1984"/>
                  <a:gd name="T53" fmla="*/ 764 h 765"/>
                  <a:gd name="T54" fmla="*/ 987 w 1984"/>
                  <a:gd name="T55" fmla="*/ 764 h 765"/>
                  <a:gd name="T56" fmla="*/ 814 w 1984"/>
                  <a:gd name="T57" fmla="*/ 764 h 765"/>
                  <a:gd name="T58" fmla="*/ 650 w 1984"/>
                  <a:gd name="T59" fmla="*/ 740 h 765"/>
                  <a:gd name="T60" fmla="*/ 493 w 1984"/>
                  <a:gd name="T61" fmla="*/ 715 h 765"/>
                  <a:gd name="T62" fmla="*/ 353 w 1984"/>
                  <a:gd name="T63" fmla="*/ 674 h 765"/>
                  <a:gd name="T64" fmla="*/ 230 w 1984"/>
                  <a:gd name="T65" fmla="*/ 633 h 765"/>
                  <a:gd name="T66" fmla="*/ 131 w 1984"/>
                  <a:gd name="T67" fmla="*/ 575 h 765"/>
                  <a:gd name="T68" fmla="*/ 57 w 1984"/>
                  <a:gd name="T69" fmla="*/ 518 h 765"/>
                  <a:gd name="T70" fmla="*/ 16 w 1984"/>
                  <a:gd name="T71" fmla="*/ 452 h 765"/>
                  <a:gd name="T72" fmla="*/ 0 w 1984"/>
                  <a:gd name="T73" fmla="*/ 386 h 76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84"/>
                  <a:gd name="T112" fmla="*/ 0 h 765"/>
                  <a:gd name="T113" fmla="*/ 1984 w 1984"/>
                  <a:gd name="T114" fmla="*/ 765 h 76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95" name="Freeform 6">
                <a:extLst>
                  <a:ext uri="{FF2B5EF4-FFF2-40B4-BE49-F238E27FC236}">
                    <a16:creationId xmlns:a16="http://schemas.microsoft.com/office/drawing/2014/main" id="{1C951D09-CD18-0344-B46F-AEAFB87AD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>
                  <a:gd name="T0" fmla="*/ 0 w 1984"/>
                  <a:gd name="T1" fmla="*/ 386 h 765"/>
                  <a:gd name="T2" fmla="*/ 16 w 1984"/>
                  <a:gd name="T3" fmla="*/ 321 h 765"/>
                  <a:gd name="T4" fmla="*/ 57 w 1984"/>
                  <a:gd name="T5" fmla="*/ 255 h 765"/>
                  <a:gd name="T6" fmla="*/ 131 w 1984"/>
                  <a:gd name="T7" fmla="*/ 197 h 765"/>
                  <a:gd name="T8" fmla="*/ 230 w 1984"/>
                  <a:gd name="T9" fmla="*/ 140 h 765"/>
                  <a:gd name="T10" fmla="*/ 353 w 1984"/>
                  <a:gd name="T11" fmla="*/ 91 h 765"/>
                  <a:gd name="T12" fmla="*/ 493 w 1984"/>
                  <a:gd name="T13" fmla="*/ 58 h 765"/>
                  <a:gd name="T14" fmla="*/ 650 w 1984"/>
                  <a:gd name="T15" fmla="*/ 25 h 765"/>
                  <a:gd name="T16" fmla="*/ 814 w 1984"/>
                  <a:gd name="T17" fmla="*/ 8 h 765"/>
                  <a:gd name="T18" fmla="*/ 987 w 1984"/>
                  <a:gd name="T19" fmla="*/ 0 h 765"/>
                  <a:gd name="T20" fmla="*/ 1160 w 1984"/>
                  <a:gd name="T21" fmla="*/ 8 h 765"/>
                  <a:gd name="T22" fmla="*/ 1333 w 1984"/>
                  <a:gd name="T23" fmla="*/ 25 h 765"/>
                  <a:gd name="T24" fmla="*/ 1489 w 1984"/>
                  <a:gd name="T25" fmla="*/ 58 h 765"/>
                  <a:gd name="T26" fmla="*/ 1629 w 1984"/>
                  <a:gd name="T27" fmla="*/ 91 h 765"/>
                  <a:gd name="T28" fmla="*/ 1753 w 1984"/>
                  <a:gd name="T29" fmla="*/ 140 h 765"/>
                  <a:gd name="T30" fmla="*/ 1852 w 1984"/>
                  <a:gd name="T31" fmla="*/ 197 h 765"/>
                  <a:gd name="T32" fmla="*/ 1926 w 1984"/>
                  <a:gd name="T33" fmla="*/ 255 h 765"/>
                  <a:gd name="T34" fmla="*/ 1967 w 1984"/>
                  <a:gd name="T35" fmla="*/ 321 h 765"/>
                  <a:gd name="T36" fmla="*/ 1983 w 1984"/>
                  <a:gd name="T37" fmla="*/ 386 h 765"/>
                  <a:gd name="T38" fmla="*/ 1967 w 1984"/>
                  <a:gd name="T39" fmla="*/ 452 h 765"/>
                  <a:gd name="T40" fmla="*/ 1926 w 1984"/>
                  <a:gd name="T41" fmla="*/ 518 h 765"/>
                  <a:gd name="T42" fmla="*/ 1852 w 1984"/>
                  <a:gd name="T43" fmla="*/ 575 h 765"/>
                  <a:gd name="T44" fmla="*/ 1753 w 1984"/>
                  <a:gd name="T45" fmla="*/ 633 h 765"/>
                  <a:gd name="T46" fmla="*/ 1629 w 1984"/>
                  <a:gd name="T47" fmla="*/ 674 h 765"/>
                  <a:gd name="T48" fmla="*/ 1489 w 1984"/>
                  <a:gd name="T49" fmla="*/ 715 h 765"/>
                  <a:gd name="T50" fmla="*/ 1333 w 1984"/>
                  <a:gd name="T51" fmla="*/ 740 h 765"/>
                  <a:gd name="T52" fmla="*/ 1160 w 1984"/>
                  <a:gd name="T53" fmla="*/ 764 h 765"/>
                  <a:gd name="T54" fmla="*/ 987 w 1984"/>
                  <a:gd name="T55" fmla="*/ 764 h 765"/>
                  <a:gd name="T56" fmla="*/ 814 w 1984"/>
                  <a:gd name="T57" fmla="*/ 764 h 765"/>
                  <a:gd name="T58" fmla="*/ 650 w 1984"/>
                  <a:gd name="T59" fmla="*/ 740 h 765"/>
                  <a:gd name="T60" fmla="*/ 493 w 1984"/>
                  <a:gd name="T61" fmla="*/ 715 h 765"/>
                  <a:gd name="T62" fmla="*/ 353 w 1984"/>
                  <a:gd name="T63" fmla="*/ 674 h 765"/>
                  <a:gd name="T64" fmla="*/ 230 w 1984"/>
                  <a:gd name="T65" fmla="*/ 633 h 765"/>
                  <a:gd name="T66" fmla="*/ 131 w 1984"/>
                  <a:gd name="T67" fmla="*/ 575 h 765"/>
                  <a:gd name="T68" fmla="*/ 57 w 1984"/>
                  <a:gd name="T69" fmla="*/ 518 h 765"/>
                  <a:gd name="T70" fmla="*/ 16 w 1984"/>
                  <a:gd name="T71" fmla="*/ 452 h 765"/>
                  <a:gd name="T72" fmla="*/ 0 w 1984"/>
                  <a:gd name="T73" fmla="*/ 386 h 76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84"/>
                  <a:gd name="T112" fmla="*/ 0 h 765"/>
                  <a:gd name="T113" fmla="*/ 1984 w 1984"/>
                  <a:gd name="T114" fmla="*/ 765 h 76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</p:grpSp>
        <p:grpSp>
          <p:nvGrpSpPr>
            <p:cNvPr id="151" name="Group 27">
              <a:extLst>
                <a:ext uri="{FF2B5EF4-FFF2-40B4-BE49-F238E27FC236}">
                  <a16:creationId xmlns:a16="http://schemas.microsoft.com/office/drawing/2014/main" id="{1AF19E0A-5F2E-7547-91E6-182C61070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0480" y="1166813"/>
              <a:ext cx="2382440" cy="3445669"/>
              <a:chOff x="2981" y="669"/>
              <a:chExt cx="2001" cy="2894"/>
            </a:xfrm>
          </p:grpSpPr>
          <p:grpSp>
            <p:nvGrpSpPr>
              <p:cNvPr id="175" name="Group 17">
                <a:extLst>
                  <a:ext uri="{FF2B5EF4-FFF2-40B4-BE49-F238E27FC236}">
                    <a16:creationId xmlns:a16="http://schemas.microsoft.com/office/drawing/2014/main" id="{ADF7DB2B-1555-214E-A5E0-C366E49ED7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185" name="Group 11">
                  <a:extLst>
                    <a:ext uri="{FF2B5EF4-FFF2-40B4-BE49-F238E27FC236}">
                      <a16:creationId xmlns:a16="http://schemas.microsoft.com/office/drawing/2014/main" id="{22BDD2CB-7F90-124F-A661-1F523EDF12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191" name="Freeform 8">
                    <a:extLst>
                      <a:ext uri="{FF2B5EF4-FFF2-40B4-BE49-F238E27FC236}">
                        <a16:creationId xmlns:a16="http://schemas.microsoft.com/office/drawing/2014/main" id="{1C0DEED7-9631-3C4D-8405-13754BA835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>
                      <a:gd name="T0" fmla="*/ 0 w 1984"/>
                      <a:gd name="T1" fmla="*/ 378 h 765"/>
                      <a:gd name="T2" fmla="*/ 16 w 1984"/>
                      <a:gd name="T3" fmla="*/ 312 h 765"/>
                      <a:gd name="T4" fmla="*/ 57 w 1984"/>
                      <a:gd name="T5" fmla="*/ 247 h 765"/>
                      <a:gd name="T6" fmla="*/ 131 w 1984"/>
                      <a:gd name="T7" fmla="*/ 189 h 765"/>
                      <a:gd name="T8" fmla="*/ 230 w 1984"/>
                      <a:gd name="T9" fmla="*/ 132 h 765"/>
                      <a:gd name="T10" fmla="*/ 353 w 1984"/>
                      <a:gd name="T11" fmla="*/ 91 h 765"/>
                      <a:gd name="T12" fmla="*/ 493 w 1984"/>
                      <a:gd name="T13" fmla="*/ 49 h 765"/>
                      <a:gd name="T14" fmla="*/ 650 w 1984"/>
                      <a:gd name="T15" fmla="*/ 25 h 765"/>
                      <a:gd name="T16" fmla="*/ 814 w 1984"/>
                      <a:gd name="T17" fmla="*/ 0 h 765"/>
                      <a:gd name="T18" fmla="*/ 987 w 1984"/>
                      <a:gd name="T19" fmla="*/ 0 h 765"/>
                      <a:gd name="T20" fmla="*/ 1160 w 1984"/>
                      <a:gd name="T21" fmla="*/ 0 h 765"/>
                      <a:gd name="T22" fmla="*/ 1333 w 1984"/>
                      <a:gd name="T23" fmla="*/ 25 h 765"/>
                      <a:gd name="T24" fmla="*/ 1489 w 1984"/>
                      <a:gd name="T25" fmla="*/ 49 h 765"/>
                      <a:gd name="T26" fmla="*/ 1629 w 1984"/>
                      <a:gd name="T27" fmla="*/ 91 h 765"/>
                      <a:gd name="T28" fmla="*/ 1753 w 1984"/>
                      <a:gd name="T29" fmla="*/ 132 h 765"/>
                      <a:gd name="T30" fmla="*/ 1852 w 1984"/>
                      <a:gd name="T31" fmla="*/ 189 h 765"/>
                      <a:gd name="T32" fmla="*/ 1926 w 1984"/>
                      <a:gd name="T33" fmla="*/ 247 h 765"/>
                      <a:gd name="T34" fmla="*/ 1967 w 1984"/>
                      <a:gd name="T35" fmla="*/ 312 h 765"/>
                      <a:gd name="T36" fmla="*/ 1983 w 1984"/>
                      <a:gd name="T37" fmla="*/ 378 h 765"/>
                      <a:gd name="T38" fmla="*/ 1967 w 1984"/>
                      <a:gd name="T39" fmla="*/ 444 h 765"/>
                      <a:gd name="T40" fmla="*/ 1926 w 1984"/>
                      <a:gd name="T41" fmla="*/ 510 h 765"/>
                      <a:gd name="T42" fmla="*/ 1852 w 1984"/>
                      <a:gd name="T43" fmla="*/ 567 h 765"/>
                      <a:gd name="T44" fmla="*/ 1753 w 1984"/>
                      <a:gd name="T45" fmla="*/ 625 h 765"/>
                      <a:gd name="T46" fmla="*/ 1629 w 1984"/>
                      <a:gd name="T47" fmla="*/ 674 h 765"/>
                      <a:gd name="T48" fmla="*/ 1489 w 1984"/>
                      <a:gd name="T49" fmla="*/ 707 h 765"/>
                      <a:gd name="T50" fmla="*/ 1333 w 1984"/>
                      <a:gd name="T51" fmla="*/ 740 h 765"/>
                      <a:gd name="T52" fmla="*/ 1160 w 1984"/>
                      <a:gd name="T53" fmla="*/ 756 h 765"/>
                      <a:gd name="T54" fmla="*/ 987 w 1984"/>
                      <a:gd name="T55" fmla="*/ 764 h 765"/>
                      <a:gd name="T56" fmla="*/ 814 w 1984"/>
                      <a:gd name="T57" fmla="*/ 756 h 765"/>
                      <a:gd name="T58" fmla="*/ 650 w 1984"/>
                      <a:gd name="T59" fmla="*/ 740 h 765"/>
                      <a:gd name="T60" fmla="*/ 493 w 1984"/>
                      <a:gd name="T61" fmla="*/ 707 h 765"/>
                      <a:gd name="T62" fmla="*/ 353 w 1984"/>
                      <a:gd name="T63" fmla="*/ 674 h 765"/>
                      <a:gd name="T64" fmla="*/ 230 w 1984"/>
                      <a:gd name="T65" fmla="*/ 625 h 765"/>
                      <a:gd name="T66" fmla="*/ 131 w 1984"/>
                      <a:gd name="T67" fmla="*/ 567 h 765"/>
                      <a:gd name="T68" fmla="*/ 57 w 1984"/>
                      <a:gd name="T69" fmla="*/ 510 h 765"/>
                      <a:gd name="T70" fmla="*/ 16 w 1984"/>
                      <a:gd name="T71" fmla="*/ 444 h 765"/>
                      <a:gd name="T72" fmla="*/ 0 w 1984"/>
                      <a:gd name="T73" fmla="*/ 378 h 765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984"/>
                      <a:gd name="T112" fmla="*/ 0 h 765"/>
                      <a:gd name="T113" fmla="*/ 1984 w 1984"/>
                      <a:gd name="T114" fmla="*/ 765 h 765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92" name="Freeform 9">
                    <a:extLst>
                      <a:ext uri="{FF2B5EF4-FFF2-40B4-BE49-F238E27FC236}">
                        <a16:creationId xmlns:a16="http://schemas.microsoft.com/office/drawing/2014/main" id="{AF976A45-AAF2-6F42-92C8-21A4FF517C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>
                      <a:gd name="T0" fmla="*/ 0 w 1853"/>
                      <a:gd name="T1" fmla="*/ 328 h 650"/>
                      <a:gd name="T2" fmla="*/ 17 w 1853"/>
                      <a:gd name="T3" fmla="*/ 263 h 650"/>
                      <a:gd name="T4" fmla="*/ 66 w 1853"/>
                      <a:gd name="T5" fmla="*/ 205 h 650"/>
                      <a:gd name="T6" fmla="*/ 140 w 1853"/>
                      <a:gd name="T7" fmla="*/ 156 h 650"/>
                      <a:gd name="T8" fmla="*/ 247 w 1853"/>
                      <a:gd name="T9" fmla="*/ 106 h 650"/>
                      <a:gd name="T10" fmla="*/ 371 w 1853"/>
                      <a:gd name="T11" fmla="*/ 65 h 650"/>
                      <a:gd name="T12" fmla="*/ 519 w 1853"/>
                      <a:gd name="T13" fmla="*/ 33 h 650"/>
                      <a:gd name="T14" fmla="*/ 675 w 1853"/>
                      <a:gd name="T15" fmla="*/ 16 h 650"/>
                      <a:gd name="T16" fmla="*/ 840 w 1853"/>
                      <a:gd name="T17" fmla="*/ 0 h 650"/>
                      <a:gd name="T18" fmla="*/ 1013 w 1853"/>
                      <a:gd name="T19" fmla="*/ 0 h 650"/>
                      <a:gd name="T20" fmla="*/ 1177 w 1853"/>
                      <a:gd name="T21" fmla="*/ 16 h 650"/>
                      <a:gd name="T22" fmla="*/ 1342 w 1853"/>
                      <a:gd name="T23" fmla="*/ 33 h 650"/>
                      <a:gd name="T24" fmla="*/ 1482 w 1853"/>
                      <a:gd name="T25" fmla="*/ 65 h 650"/>
                      <a:gd name="T26" fmla="*/ 1613 w 1853"/>
                      <a:gd name="T27" fmla="*/ 106 h 650"/>
                      <a:gd name="T28" fmla="*/ 1712 w 1853"/>
                      <a:gd name="T29" fmla="*/ 156 h 650"/>
                      <a:gd name="T30" fmla="*/ 1795 w 1853"/>
                      <a:gd name="T31" fmla="*/ 205 h 650"/>
                      <a:gd name="T32" fmla="*/ 1836 w 1853"/>
                      <a:gd name="T33" fmla="*/ 263 h 650"/>
                      <a:gd name="T34" fmla="*/ 1852 w 1853"/>
                      <a:gd name="T35" fmla="*/ 328 h 650"/>
                      <a:gd name="T36" fmla="*/ 1836 w 1853"/>
                      <a:gd name="T37" fmla="*/ 386 h 650"/>
                      <a:gd name="T38" fmla="*/ 1795 w 1853"/>
                      <a:gd name="T39" fmla="*/ 443 h 650"/>
                      <a:gd name="T40" fmla="*/ 1712 w 1853"/>
                      <a:gd name="T41" fmla="*/ 493 h 650"/>
                      <a:gd name="T42" fmla="*/ 1613 w 1853"/>
                      <a:gd name="T43" fmla="*/ 542 h 650"/>
                      <a:gd name="T44" fmla="*/ 1482 w 1853"/>
                      <a:gd name="T45" fmla="*/ 583 h 650"/>
                      <a:gd name="T46" fmla="*/ 1342 w 1853"/>
                      <a:gd name="T47" fmla="*/ 616 h 650"/>
                      <a:gd name="T48" fmla="*/ 1177 w 1853"/>
                      <a:gd name="T49" fmla="*/ 641 h 650"/>
                      <a:gd name="T50" fmla="*/ 1013 w 1853"/>
                      <a:gd name="T51" fmla="*/ 649 h 650"/>
                      <a:gd name="T52" fmla="*/ 840 w 1853"/>
                      <a:gd name="T53" fmla="*/ 649 h 650"/>
                      <a:gd name="T54" fmla="*/ 675 w 1853"/>
                      <a:gd name="T55" fmla="*/ 641 h 650"/>
                      <a:gd name="T56" fmla="*/ 519 w 1853"/>
                      <a:gd name="T57" fmla="*/ 616 h 650"/>
                      <a:gd name="T58" fmla="*/ 371 w 1853"/>
                      <a:gd name="T59" fmla="*/ 583 h 650"/>
                      <a:gd name="T60" fmla="*/ 247 w 1853"/>
                      <a:gd name="T61" fmla="*/ 542 h 650"/>
                      <a:gd name="T62" fmla="*/ 140 w 1853"/>
                      <a:gd name="T63" fmla="*/ 493 h 650"/>
                      <a:gd name="T64" fmla="*/ 66 w 1853"/>
                      <a:gd name="T65" fmla="*/ 443 h 650"/>
                      <a:gd name="T66" fmla="*/ 17 w 1853"/>
                      <a:gd name="T67" fmla="*/ 386 h 650"/>
                      <a:gd name="T68" fmla="*/ 0 w 1853"/>
                      <a:gd name="T69" fmla="*/ 328 h 65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853"/>
                      <a:gd name="T106" fmla="*/ 0 h 650"/>
                      <a:gd name="T107" fmla="*/ 1853 w 1853"/>
                      <a:gd name="T108" fmla="*/ 650 h 65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93" name="Freeform 10">
                    <a:extLst>
                      <a:ext uri="{FF2B5EF4-FFF2-40B4-BE49-F238E27FC236}">
                        <a16:creationId xmlns:a16="http://schemas.microsoft.com/office/drawing/2014/main" id="{02811D53-8BE7-8F41-B095-864A1DA1A1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>
                      <a:gd name="T0" fmla="*/ 0 w 1672"/>
                      <a:gd name="T1" fmla="*/ 247 h 494"/>
                      <a:gd name="T2" fmla="*/ 16 w 1672"/>
                      <a:gd name="T3" fmla="*/ 198 h 494"/>
                      <a:gd name="T4" fmla="*/ 66 w 1672"/>
                      <a:gd name="T5" fmla="*/ 148 h 494"/>
                      <a:gd name="T6" fmla="*/ 148 w 1672"/>
                      <a:gd name="T7" fmla="*/ 107 h 494"/>
                      <a:gd name="T8" fmla="*/ 247 w 1672"/>
                      <a:gd name="T9" fmla="*/ 74 h 494"/>
                      <a:gd name="T10" fmla="*/ 370 w 1672"/>
                      <a:gd name="T11" fmla="*/ 41 h 494"/>
                      <a:gd name="T12" fmla="*/ 518 w 1672"/>
                      <a:gd name="T13" fmla="*/ 17 h 494"/>
                      <a:gd name="T14" fmla="*/ 675 w 1672"/>
                      <a:gd name="T15" fmla="*/ 0 h 494"/>
                      <a:gd name="T16" fmla="*/ 839 w 1672"/>
                      <a:gd name="T17" fmla="*/ 0 h 494"/>
                      <a:gd name="T18" fmla="*/ 996 w 1672"/>
                      <a:gd name="T19" fmla="*/ 0 h 494"/>
                      <a:gd name="T20" fmla="*/ 1152 w 1672"/>
                      <a:gd name="T21" fmla="*/ 17 h 494"/>
                      <a:gd name="T22" fmla="*/ 1300 w 1672"/>
                      <a:gd name="T23" fmla="*/ 41 h 494"/>
                      <a:gd name="T24" fmla="*/ 1424 w 1672"/>
                      <a:gd name="T25" fmla="*/ 74 h 494"/>
                      <a:gd name="T26" fmla="*/ 1531 w 1672"/>
                      <a:gd name="T27" fmla="*/ 107 h 494"/>
                      <a:gd name="T28" fmla="*/ 1605 w 1672"/>
                      <a:gd name="T29" fmla="*/ 148 h 494"/>
                      <a:gd name="T30" fmla="*/ 1654 w 1672"/>
                      <a:gd name="T31" fmla="*/ 198 h 494"/>
                      <a:gd name="T32" fmla="*/ 1671 w 1672"/>
                      <a:gd name="T33" fmla="*/ 247 h 494"/>
                      <a:gd name="T34" fmla="*/ 1654 w 1672"/>
                      <a:gd name="T35" fmla="*/ 296 h 494"/>
                      <a:gd name="T36" fmla="*/ 1605 w 1672"/>
                      <a:gd name="T37" fmla="*/ 337 h 494"/>
                      <a:gd name="T38" fmla="*/ 1531 w 1672"/>
                      <a:gd name="T39" fmla="*/ 378 h 494"/>
                      <a:gd name="T40" fmla="*/ 1424 w 1672"/>
                      <a:gd name="T41" fmla="*/ 419 h 494"/>
                      <a:gd name="T42" fmla="*/ 1300 w 1672"/>
                      <a:gd name="T43" fmla="*/ 452 h 494"/>
                      <a:gd name="T44" fmla="*/ 1152 w 1672"/>
                      <a:gd name="T45" fmla="*/ 477 h 494"/>
                      <a:gd name="T46" fmla="*/ 996 w 1672"/>
                      <a:gd name="T47" fmla="*/ 485 h 494"/>
                      <a:gd name="T48" fmla="*/ 839 w 1672"/>
                      <a:gd name="T49" fmla="*/ 493 h 494"/>
                      <a:gd name="T50" fmla="*/ 675 w 1672"/>
                      <a:gd name="T51" fmla="*/ 485 h 494"/>
                      <a:gd name="T52" fmla="*/ 518 w 1672"/>
                      <a:gd name="T53" fmla="*/ 477 h 494"/>
                      <a:gd name="T54" fmla="*/ 370 w 1672"/>
                      <a:gd name="T55" fmla="*/ 452 h 494"/>
                      <a:gd name="T56" fmla="*/ 247 w 1672"/>
                      <a:gd name="T57" fmla="*/ 419 h 494"/>
                      <a:gd name="T58" fmla="*/ 148 w 1672"/>
                      <a:gd name="T59" fmla="*/ 378 h 494"/>
                      <a:gd name="T60" fmla="*/ 66 w 1672"/>
                      <a:gd name="T61" fmla="*/ 337 h 494"/>
                      <a:gd name="T62" fmla="*/ 16 w 1672"/>
                      <a:gd name="T63" fmla="*/ 296 h 494"/>
                      <a:gd name="T64" fmla="*/ 0 w 1672"/>
                      <a:gd name="T65" fmla="*/ 247 h 4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672"/>
                      <a:gd name="T100" fmla="*/ 0 h 494"/>
                      <a:gd name="T101" fmla="*/ 1672 w 1672"/>
                      <a:gd name="T102" fmla="*/ 494 h 4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186" name="Group 15">
                  <a:extLst>
                    <a:ext uri="{FF2B5EF4-FFF2-40B4-BE49-F238E27FC236}">
                      <a16:creationId xmlns:a16="http://schemas.microsoft.com/office/drawing/2014/main" id="{AC946C23-6484-A64A-8625-A287457384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188" name="Freeform 12">
                    <a:extLst>
                      <a:ext uri="{FF2B5EF4-FFF2-40B4-BE49-F238E27FC236}">
                        <a16:creationId xmlns:a16="http://schemas.microsoft.com/office/drawing/2014/main" id="{EBC92043-0379-2942-B5E4-14BDD57AF8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>
                      <a:gd name="T0" fmla="*/ 0 w 1984"/>
                      <a:gd name="T1" fmla="*/ 378 h 766"/>
                      <a:gd name="T2" fmla="*/ 16 w 1984"/>
                      <a:gd name="T3" fmla="*/ 313 h 766"/>
                      <a:gd name="T4" fmla="*/ 57 w 1984"/>
                      <a:gd name="T5" fmla="*/ 247 h 766"/>
                      <a:gd name="T6" fmla="*/ 131 w 1984"/>
                      <a:gd name="T7" fmla="*/ 189 h 766"/>
                      <a:gd name="T8" fmla="*/ 230 w 1984"/>
                      <a:gd name="T9" fmla="*/ 132 h 766"/>
                      <a:gd name="T10" fmla="*/ 353 w 1984"/>
                      <a:gd name="T11" fmla="*/ 91 h 766"/>
                      <a:gd name="T12" fmla="*/ 493 w 1984"/>
                      <a:gd name="T13" fmla="*/ 50 h 766"/>
                      <a:gd name="T14" fmla="*/ 650 w 1984"/>
                      <a:gd name="T15" fmla="*/ 25 h 766"/>
                      <a:gd name="T16" fmla="*/ 814 w 1984"/>
                      <a:gd name="T17" fmla="*/ 0 h 766"/>
                      <a:gd name="T18" fmla="*/ 987 w 1984"/>
                      <a:gd name="T19" fmla="*/ 0 h 766"/>
                      <a:gd name="T20" fmla="*/ 1160 w 1984"/>
                      <a:gd name="T21" fmla="*/ 0 h 766"/>
                      <a:gd name="T22" fmla="*/ 1333 w 1984"/>
                      <a:gd name="T23" fmla="*/ 25 h 766"/>
                      <a:gd name="T24" fmla="*/ 1489 w 1984"/>
                      <a:gd name="T25" fmla="*/ 50 h 766"/>
                      <a:gd name="T26" fmla="*/ 1629 w 1984"/>
                      <a:gd name="T27" fmla="*/ 91 h 766"/>
                      <a:gd name="T28" fmla="*/ 1753 w 1984"/>
                      <a:gd name="T29" fmla="*/ 132 h 766"/>
                      <a:gd name="T30" fmla="*/ 1852 w 1984"/>
                      <a:gd name="T31" fmla="*/ 189 h 766"/>
                      <a:gd name="T32" fmla="*/ 1926 w 1984"/>
                      <a:gd name="T33" fmla="*/ 247 h 766"/>
                      <a:gd name="T34" fmla="*/ 1967 w 1984"/>
                      <a:gd name="T35" fmla="*/ 313 h 766"/>
                      <a:gd name="T36" fmla="*/ 1983 w 1984"/>
                      <a:gd name="T37" fmla="*/ 378 h 766"/>
                      <a:gd name="T38" fmla="*/ 1967 w 1984"/>
                      <a:gd name="T39" fmla="*/ 444 h 766"/>
                      <a:gd name="T40" fmla="*/ 1926 w 1984"/>
                      <a:gd name="T41" fmla="*/ 510 h 766"/>
                      <a:gd name="T42" fmla="*/ 1852 w 1984"/>
                      <a:gd name="T43" fmla="*/ 567 h 766"/>
                      <a:gd name="T44" fmla="*/ 1753 w 1984"/>
                      <a:gd name="T45" fmla="*/ 625 h 766"/>
                      <a:gd name="T46" fmla="*/ 1629 w 1984"/>
                      <a:gd name="T47" fmla="*/ 674 h 766"/>
                      <a:gd name="T48" fmla="*/ 1489 w 1984"/>
                      <a:gd name="T49" fmla="*/ 707 h 766"/>
                      <a:gd name="T50" fmla="*/ 1333 w 1984"/>
                      <a:gd name="T51" fmla="*/ 740 h 766"/>
                      <a:gd name="T52" fmla="*/ 1160 w 1984"/>
                      <a:gd name="T53" fmla="*/ 756 h 766"/>
                      <a:gd name="T54" fmla="*/ 987 w 1984"/>
                      <a:gd name="T55" fmla="*/ 765 h 766"/>
                      <a:gd name="T56" fmla="*/ 814 w 1984"/>
                      <a:gd name="T57" fmla="*/ 756 h 766"/>
                      <a:gd name="T58" fmla="*/ 650 w 1984"/>
                      <a:gd name="T59" fmla="*/ 740 h 766"/>
                      <a:gd name="T60" fmla="*/ 493 w 1984"/>
                      <a:gd name="T61" fmla="*/ 707 h 766"/>
                      <a:gd name="T62" fmla="*/ 353 w 1984"/>
                      <a:gd name="T63" fmla="*/ 674 h 766"/>
                      <a:gd name="T64" fmla="*/ 230 w 1984"/>
                      <a:gd name="T65" fmla="*/ 625 h 766"/>
                      <a:gd name="T66" fmla="*/ 131 w 1984"/>
                      <a:gd name="T67" fmla="*/ 567 h 766"/>
                      <a:gd name="T68" fmla="*/ 57 w 1984"/>
                      <a:gd name="T69" fmla="*/ 510 h 766"/>
                      <a:gd name="T70" fmla="*/ 16 w 1984"/>
                      <a:gd name="T71" fmla="*/ 444 h 766"/>
                      <a:gd name="T72" fmla="*/ 0 w 1984"/>
                      <a:gd name="T73" fmla="*/ 378 h 76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984"/>
                      <a:gd name="T112" fmla="*/ 0 h 766"/>
                      <a:gd name="T113" fmla="*/ 1984 w 1984"/>
                      <a:gd name="T114" fmla="*/ 766 h 76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89" name="Freeform 13">
                    <a:extLst>
                      <a:ext uri="{FF2B5EF4-FFF2-40B4-BE49-F238E27FC236}">
                        <a16:creationId xmlns:a16="http://schemas.microsoft.com/office/drawing/2014/main" id="{8DFF89C7-2F51-C842-BBF2-74502999A4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>
                      <a:gd name="T0" fmla="*/ 0 w 1853"/>
                      <a:gd name="T1" fmla="*/ 329 h 650"/>
                      <a:gd name="T2" fmla="*/ 17 w 1853"/>
                      <a:gd name="T3" fmla="*/ 263 h 650"/>
                      <a:gd name="T4" fmla="*/ 66 w 1853"/>
                      <a:gd name="T5" fmla="*/ 205 h 650"/>
                      <a:gd name="T6" fmla="*/ 140 w 1853"/>
                      <a:gd name="T7" fmla="*/ 156 h 650"/>
                      <a:gd name="T8" fmla="*/ 247 w 1853"/>
                      <a:gd name="T9" fmla="*/ 107 h 650"/>
                      <a:gd name="T10" fmla="*/ 371 w 1853"/>
                      <a:gd name="T11" fmla="*/ 66 h 650"/>
                      <a:gd name="T12" fmla="*/ 519 w 1853"/>
                      <a:gd name="T13" fmla="*/ 33 h 650"/>
                      <a:gd name="T14" fmla="*/ 675 w 1853"/>
                      <a:gd name="T15" fmla="*/ 16 h 650"/>
                      <a:gd name="T16" fmla="*/ 840 w 1853"/>
                      <a:gd name="T17" fmla="*/ 0 h 650"/>
                      <a:gd name="T18" fmla="*/ 1013 w 1853"/>
                      <a:gd name="T19" fmla="*/ 0 h 650"/>
                      <a:gd name="T20" fmla="*/ 1177 w 1853"/>
                      <a:gd name="T21" fmla="*/ 16 h 650"/>
                      <a:gd name="T22" fmla="*/ 1342 w 1853"/>
                      <a:gd name="T23" fmla="*/ 33 h 650"/>
                      <a:gd name="T24" fmla="*/ 1482 w 1853"/>
                      <a:gd name="T25" fmla="*/ 66 h 650"/>
                      <a:gd name="T26" fmla="*/ 1613 w 1853"/>
                      <a:gd name="T27" fmla="*/ 107 h 650"/>
                      <a:gd name="T28" fmla="*/ 1712 w 1853"/>
                      <a:gd name="T29" fmla="*/ 156 h 650"/>
                      <a:gd name="T30" fmla="*/ 1795 w 1853"/>
                      <a:gd name="T31" fmla="*/ 205 h 650"/>
                      <a:gd name="T32" fmla="*/ 1836 w 1853"/>
                      <a:gd name="T33" fmla="*/ 263 h 650"/>
                      <a:gd name="T34" fmla="*/ 1852 w 1853"/>
                      <a:gd name="T35" fmla="*/ 329 h 650"/>
                      <a:gd name="T36" fmla="*/ 1836 w 1853"/>
                      <a:gd name="T37" fmla="*/ 386 h 650"/>
                      <a:gd name="T38" fmla="*/ 1795 w 1853"/>
                      <a:gd name="T39" fmla="*/ 444 h 650"/>
                      <a:gd name="T40" fmla="*/ 1712 w 1853"/>
                      <a:gd name="T41" fmla="*/ 493 h 650"/>
                      <a:gd name="T42" fmla="*/ 1613 w 1853"/>
                      <a:gd name="T43" fmla="*/ 542 h 650"/>
                      <a:gd name="T44" fmla="*/ 1482 w 1853"/>
                      <a:gd name="T45" fmla="*/ 583 h 650"/>
                      <a:gd name="T46" fmla="*/ 1342 w 1853"/>
                      <a:gd name="T47" fmla="*/ 616 h 650"/>
                      <a:gd name="T48" fmla="*/ 1177 w 1853"/>
                      <a:gd name="T49" fmla="*/ 641 h 650"/>
                      <a:gd name="T50" fmla="*/ 1013 w 1853"/>
                      <a:gd name="T51" fmla="*/ 649 h 650"/>
                      <a:gd name="T52" fmla="*/ 840 w 1853"/>
                      <a:gd name="T53" fmla="*/ 649 h 650"/>
                      <a:gd name="T54" fmla="*/ 675 w 1853"/>
                      <a:gd name="T55" fmla="*/ 641 h 650"/>
                      <a:gd name="T56" fmla="*/ 519 w 1853"/>
                      <a:gd name="T57" fmla="*/ 616 h 650"/>
                      <a:gd name="T58" fmla="*/ 371 w 1853"/>
                      <a:gd name="T59" fmla="*/ 583 h 650"/>
                      <a:gd name="T60" fmla="*/ 247 w 1853"/>
                      <a:gd name="T61" fmla="*/ 542 h 650"/>
                      <a:gd name="T62" fmla="*/ 140 w 1853"/>
                      <a:gd name="T63" fmla="*/ 493 h 650"/>
                      <a:gd name="T64" fmla="*/ 66 w 1853"/>
                      <a:gd name="T65" fmla="*/ 444 h 650"/>
                      <a:gd name="T66" fmla="*/ 17 w 1853"/>
                      <a:gd name="T67" fmla="*/ 386 h 650"/>
                      <a:gd name="T68" fmla="*/ 0 w 1853"/>
                      <a:gd name="T69" fmla="*/ 329 h 65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853"/>
                      <a:gd name="T106" fmla="*/ 0 h 650"/>
                      <a:gd name="T107" fmla="*/ 1853 w 1853"/>
                      <a:gd name="T108" fmla="*/ 650 h 65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90" name="Freeform 14">
                    <a:extLst>
                      <a:ext uri="{FF2B5EF4-FFF2-40B4-BE49-F238E27FC236}">
                        <a16:creationId xmlns:a16="http://schemas.microsoft.com/office/drawing/2014/main" id="{84133E5B-4E45-B241-A95F-CEF77F5EF3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>
                      <a:gd name="T0" fmla="*/ 0 w 1672"/>
                      <a:gd name="T1" fmla="*/ 246 h 494"/>
                      <a:gd name="T2" fmla="*/ 16 w 1672"/>
                      <a:gd name="T3" fmla="*/ 197 h 494"/>
                      <a:gd name="T4" fmla="*/ 66 w 1672"/>
                      <a:gd name="T5" fmla="*/ 147 h 494"/>
                      <a:gd name="T6" fmla="*/ 148 w 1672"/>
                      <a:gd name="T7" fmla="*/ 106 h 494"/>
                      <a:gd name="T8" fmla="*/ 247 w 1672"/>
                      <a:gd name="T9" fmla="*/ 74 h 494"/>
                      <a:gd name="T10" fmla="*/ 370 w 1672"/>
                      <a:gd name="T11" fmla="*/ 41 h 494"/>
                      <a:gd name="T12" fmla="*/ 518 w 1672"/>
                      <a:gd name="T13" fmla="*/ 16 h 494"/>
                      <a:gd name="T14" fmla="*/ 675 w 1672"/>
                      <a:gd name="T15" fmla="*/ 0 h 494"/>
                      <a:gd name="T16" fmla="*/ 839 w 1672"/>
                      <a:gd name="T17" fmla="*/ 0 h 494"/>
                      <a:gd name="T18" fmla="*/ 996 w 1672"/>
                      <a:gd name="T19" fmla="*/ 0 h 494"/>
                      <a:gd name="T20" fmla="*/ 1152 w 1672"/>
                      <a:gd name="T21" fmla="*/ 16 h 494"/>
                      <a:gd name="T22" fmla="*/ 1300 w 1672"/>
                      <a:gd name="T23" fmla="*/ 41 h 494"/>
                      <a:gd name="T24" fmla="*/ 1424 w 1672"/>
                      <a:gd name="T25" fmla="*/ 74 h 494"/>
                      <a:gd name="T26" fmla="*/ 1531 w 1672"/>
                      <a:gd name="T27" fmla="*/ 106 h 494"/>
                      <a:gd name="T28" fmla="*/ 1605 w 1672"/>
                      <a:gd name="T29" fmla="*/ 147 h 494"/>
                      <a:gd name="T30" fmla="*/ 1654 w 1672"/>
                      <a:gd name="T31" fmla="*/ 197 h 494"/>
                      <a:gd name="T32" fmla="*/ 1671 w 1672"/>
                      <a:gd name="T33" fmla="*/ 246 h 494"/>
                      <a:gd name="T34" fmla="*/ 1654 w 1672"/>
                      <a:gd name="T35" fmla="*/ 295 h 494"/>
                      <a:gd name="T36" fmla="*/ 1605 w 1672"/>
                      <a:gd name="T37" fmla="*/ 337 h 494"/>
                      <a:gd name="T38" fmla="*/ 1531 w 1672"/>
                      <a:gd name="T39" fmla="*/ 378 h 494"/>
                      <a:gd name="T40" fmla="*/ 1424 w 1672"/>
                      <a:gd name="T41" fmla="*/ 419 h 494"/>
                      <a:gd name="T42" fmla="*/ 1300 w 1672"/>
                      <a:gd name="T43" fmla="*/ 452 h 494"/>
                      <a:gd name="T44" fmla="*/ 1152 w 1672"/>
                      <a:gd name="T45" fmla="*/ 476 h 494"/>
                      <a:gd name="T46" fmla="*/ 996 w 1672"/>
                      <a:gd name="T47" fmla="*/ 484 h 494"/>
                      <a:gd name="T48" fmla="*/ 839 w 1672"/>
                      <a:gd name="T49" fmla="*/ 493 h 494"/>
                      <a:gd name="T50" fmla="*/ 675 w 1672"/>
                      <a:gd name="T51" fmla="*/ 484 h 494"/>
                      <a:gd name="T52" fmla="*/ 518 w 1672"/>
                      <a:gd name="T53" fmla="*/ 476 h 494"/>
                      <a:gd name="T54" fmla="*/ 370 w 1672"/>
                      <a:gd name="T55" fmla="*/ 452 h 494"/>
                      <a:gd name="T56" fmla="*/ 247 w 1672"/>
                      <a:gd name="T57" fmla="*/ 419 h 494"/>
                      <a:gd name="T58" fmla="*/ 148 w 1672"/>
                      <a:gd name="T59" fmla="*/ 378 h 494"/>
                      <a:gd name="T60" fmla="*/ 66 w 1672"/>
                      <a:gd name="T61" fmla="*/ 337 h 494"/>
                      <a:gd name="T62" fmla="*/ 16 w 1672"/>
                      <a:gd name="T63" fmla="*/ 295 h 494"/>
                      <a:gd name="T64" fmla="*/ 0 w 1672"/>
                      <a:gd name="T65" fmla="*/ 246 h 4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672"/>
                      <a:gd name="T100" fmla="*/ 0 h 494"/>
                      <a:gd name="T101" fmla="*/ 1672 w 1672"/>
                      <a:gd name="T102" fmla="*/ 494 h 4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187" name="Freeform 16">
                  <a:extLst>
                    <a:ext uri="{FF2B5EF4-FFF2-40B4-BE49-F238E27FC236}">
                      <a16:creationId xmlns:a16="http://schemas.microsoft.com/office/drawing/2014/main" id="{B6A50F7B-839A-234E-A7CE-ECB55A779C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>
                    <a:gd name="T0" fmla="*/ 0 w 1993"/>
                    <a:gd name="T1" fmla="*/ 378 h 766"/>
                    <a:gd name="T2" fmla="*/ 17 w 1993"/>
                    <a:gd name="T3" fmla="*/ 313 h 766"/>
                    <a:gd name="T4" fmla="*/ 66 w 1993"/>
                    <a:gd name="T5" fmla="*/ 247 h 766"/>
                    <a:gd name="T6" fmla="*/ 132 w 1993"/>
                    <a:gd name="T7" fmla="*/ 189 h 766"/>
                    <a:gd name="T8" fmla="*/ 239 w 1993"/>
                    <a:gd name="T9" fmla="*/ 140 h 766"/>
                    <a:gd name="T10" fmla="*/ 354 w 1993"/>
                    <a:gd name="T11" fmla="*/ 91 h 766"/>
                    <a:gd name="T12" fmla="*/ 502 w 1993"/>
                    <a:gd name="T13" fmla="*/ 50 h 766"/>
                    <a:gd name="T14" fmla="*/ 659 w 1993"/>
                    <a:gd name="T15" fmla="*/ 25 h 766"/>
                    <a:gd name="T16" fmla="*/ 823 w 1993"/>
                    <a:gd name="T17" fmla="*/ 9 h 766"/>
                    <a:gd name="T18" fmla="*/ 996 w 1993"/>
                    <a:gd name="T19" fmla="*/ 0 h 766"/>
                    <a:gd name="T20" fmla="*/ 1169 w 1993"/>
                    <a:gd name="T21" fmla="*/ 9 h 766"/>
                    <a:gd name="T22" fmla="*/ 1334 w 1993"/>
                    <a:gd name="T23" fmla="*/ 25 h 766"/>
                    <a:gd name="T24" fmla="*/ 1490 w 1993"/>
                    <a:gd name="T25" fmla="*/ 50 h 766"/>
                    <a:gd name="T26" fmla="*/ 1638 w 1993"/>
                    <a:gd name="T27" fmla="*/ 91 h 766"/>
                    <a:gd name="T28" fmla="*/ 1753 w 1993"/>
                    <a:gd name="T29" fmla="*/ 140 h 766"/>
                    <a:gd name="T30" fmla="*/ 1860 w 1993"/>
                    <a:gd name="T31" fmla="*/ 189 h 766"/>
                    <a:gd name="T32" fmla="*/ 1926 w 1993"/>
                    <a:gd name="T33" fmla="*/ 247 h 766"/>
                    <a:gd name="T34" fmla="*/ 1976 w 1993"/>
                    <a:gd name="T35" fmla="*/ 313 h 766"/>
                    <a:gd name="T36" fmla="*/ 1992 w 1993"/>
                    <a:gd name="T37" fmla="*/ 378 h 766"/>
                    <a:gd name="T38" fmla="*/ 1976 w 1993"/>
                    <a:gd name="T39" fmla="*/ 444 h 766"/>
                    <a:gd name="T40" fmla="*/ 1926 w 1993"/>
                    <a:gd name="T41" fmla="*/ 510 h 766"/>
                    <a:gd name="T42" fmla="*/ 1860 w 1993"/>
                    <a:gd name="T43" fmla="*/ 576 h 766"/>
                    <a:gd name="T44" fmla="*/ 1753 w 1993"/>
                    <a:gd name="T45" fmla="*/ 625 h 766"/>
                    <a:gd name="T46" fmla="*/ 1638 w 1993"/>
                    <a:gd name="T47" fmla="*/ 674 h 766"/>
                    <a:gd name="T48" fmla="*/ 1490 w 1993"/>
                    <a:gd name="T49" fmla="*/ 715 h 766"/>
                    <a:gd name="T50" fmla="*/ 1334 w 1993"/>
                    <a:gd name="T51" fmla="*/ 740 h 766"/>
                    <a:gd name="T52" fmla="*/ 1169 w 1993"/>
                    <a:gd name="T53" fmla="*/ 756 h 766"/>
                    <a:gd name="T54" fmla="*/ 996 w 1993"/>
                    <a:gd name="T55" fmla="*/ 765 h 766"/>
                    <a:gd name="T56" fmla="*/ 823 w 1993"/>
                    <a:gd name="T57" fmla="*/ 756 h 766"/>
                    <a:gd name="T58" fmla="*/ 659 w 1993"/>
                    <a:gd name="T59" fmla="*/ 740 h 766"/>
                    <a:gd name="T60" fmla="*/ 502 w 1993"/>
                    <a:gd name="T61" fmla="*/ 715 h 766"/>
                    <a:gd name="T62" fmla="*/ 354 w 1993"/>
                    <a:gd name="T63" fmla="*/ 674 h 766"/>
                    <a:gd name="T64" fmla="*/ 239 w 1993"/>
                    <a:gd name="T65" fmla="*/ 625 h 766"/>
                    <a:gd name="T66" fmla="*/ 132 w 1993"/>
                    <a:gd name="T67" fmla="*/ 576 h 766"/>
                    <a:gd name="T68" fmla="*/ 66 w 1993"/>
                    <a:gd name="T69" fmla="*/ 510 h 766"/>
                    <a:gd name="T70" fmla="*/ 17 w 1993"/>
                    <a:gd name="T71" fmla="*/ 444 h 766"/>
                    <a:gd name="T72" fmla="*/ 0 w 1993"/>
                    <a:gd name="T73" fmla="*/ 378 h 76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93"/>
                    <a:gd name="T112" fmla="*/ 0 h 766"/>
                    <a:gd name="T113" fmla="*/ 1993 w 1993"/>
                    <a:gd name="T114" fmla="*/ 766 h 76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76" name="Group 21">
                <a:extLst>
                  <a:ext uri="{FF2B5EF4-FFF2-40B4-BE49-F238E27FC236}">
                    <a16:creationId xmlns:a16="http://schemas.microsoft.com/office/drawing/2014/main" id="{E3237E62-B332-9645-A1FC-1A9CB4BEA0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182" name="Freeform 18">
                  <a:extLst>
                    <a:ext uri="{FF2B5EF4-FFF2-40B4-BE49-F238E27FC236}">
                      <a16:creationId xmlns:a16="http://schemas.microsoft.com/office/drawing/2014/main" id="{3909AE15-F559-FA4E-84C3-F882168791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>
                    <a:gd name="T0" fmla="*/ 0 w 1993"/>
                    <a:gd name="T1" fmla="*/ 387 h 766"/>
                    <a:gd name="T2" fmla="*/ 17 w 1993"/>
                    <a:gd name="T3" fmla="*/ 321 h 766"/>
                    <a:gd name="T4" fmla="*/ 66 w 1993"/>
                    <a:gd name="T5" fmla="*/ 255 h 766"/>
                    <a:gd name="T6" fmla="*/ 132 w 1993"/>
                    <a:gd name="T7" fmla="*/ 198 h 766"/>
                    <a:gd name="T8" fmla="*/ 239 w 1993"/>
                    <a:gd name="T9" fmla="*/ 140 h 766"/>
                    <a:gd name="T10" fmla="*/ 354 w 1993"/>
                    <a:gd name="T11" fmla="*/ 91 h 766"/>
                    <a:gd name="T12" fmla="*/ 502 w 1993"/>
                    <a:gd name="T13" fmla="*/ 58 h 766"/>
                    <a:gd name="T14" fmla="*/ 659 w 1993"/>
                    <a:gd name="T15" fmla="*/ 25 h 766"/>
                    <a:gd name="T16" fmla="*/ 823 w 1993"/>
                    <a:gd name="T17" fmla="*/ 9 h 766"/>
                    <a:gd name="T18" fmla="*/ 996 w 1993"/>
                    <a:gd name="T19" fmla="*/ 0 h 766"/>
                    <a:gd name="T20" fmla="*/ 1169 w 1993"/>
                    <a:gd name="T21" fmla="*/ 9 h 766"/>
                    <a:gd name="T22" fmla="*/ 1334 w 1993"/>
                    <a:gd name="T23" fmla="*/ 25 h 766"/>
                    <a:gd name="T24" fmla="*/ 1490 w 1993"/>
                    <a:gd name="T25" fmla="*/ 58 h 766"/>
                    <a:gd name="T26" fmla="*/ 1638 w 1993"/>
                    <a:gd name="T27" fmla="*/ 91 h 766"/>
                    <a:gd name="T28" fmla="*/ 1753 w 1993"/>
                    <a:gd name="T29" fmla="*/ 140 h 766"/>
                    <a:gd name="T30" fmla="*/ 1860 w 1993"/>
                    <a:gd name="T31" fmla="*/ 198 h 766"/>
                    <a:gd name="T32" fmla="*/ 1926 w 1993"/>
                    <a:gd name="T33" fmla="*/ 255 h 766"/>
                    <a:gd name="T34" fmla="*/ 1976 w 1993"/>
                    <a:gd name="T35" fmla="*/ 321 h 766"/>
                    <a:gd name="T36" fmla="*/ 1992 w 1993"/>
                    <a:gd name="T37" fmla="*/ 387 h 766"/>
                    <a:gd name="T38" fmla="*/ 1976 w 1993"/>
                    <a:gd name="T39" fmla="*/ 452 h 766"/>
                    <a:gd name="T40" fmla="*/ 1926 w 1993"/>
                    <a:gd name="T41" fmla="*/ 518 h 766"/>
                    <a:gd name="T42" fmla="*/ 1860 w 1993"/>
                    <a:gd name="T43" fmla="*/ 576 h 766"/>
                    <a:gd name="T44" fmla="*/ 1753 w 1993"/>
                    <a:gd name="T45" fmla="*/ 633 h 766"/>
                    <a:gd name="T46" fmla="*/ 1638 w 1993"/>
                    <a:gd name="T47" fmla="*/ 674 h 766"/>
                    <a:gd name="T48" fmla="*/ 1490 w 1993"/>
                    <a:gd name="T49" fmla="*/ 715 h 766"/>
                    <a:gd name="T50" fmla="*/ 1334 w 1993"/>
                    <a:gd name="T51" fmla="*/ 740 h 766"/>
                    <a:gd name="T52" fmla="*/ 1169 w 1993"/>
                    <a:gd name="T53" fmla="*/ 756 h 766"/>
                    <a:gd name="T54" fmla="*/ 996 w 1993"/>
                    <a:gd name="T55" fmla="*/ 765 h 766"/>
                    <a:gd name="T56" fmla="*/ 823 w 1993"/>
                    <a:gd name="T57" fmla="*/ 756 h 766"/>
                    <a:gd name="T58" fmla="*/ 659 w 1993"/>
                    <a:gd name="T59" fmla="*/ 740 h 766"/>
                    <a:gd name="T60" fmla="*/ 502 w 1993"/>
                    <a:gd name="T61" fmla="*/ 715 h 766"/>
                    <a:gd name="T62" fmla="*/ 354 w 1993"/>
                    <a:gd name="T63" fmla="*/ 674 h 766"/>
                    <a:gd name="T64" fmla="*/ 239 w 1993"/>
                    <a:gd name="T65" fmla="*/ 633 h 766"/>
                    <a:gd name="T66" fmla="*/ 132 w 1993"/>
                    <a:gd name="T67" fmla="*/ 576 h 766"/>
                    <a:gd name="T68" fmla="*/ 66 w 1993"/>
                    <a:gd name="T69" fmla="*/ 518 h 766"/>
                    <a:gd name="T70" fmla="*/ 17 w 1993"/>
                    <a:gd name="T71" fmla="*/ 452 h 766"/>
                    <a:gd name="T72" fmla="*/ 0 w 1993"/>
                    <a:gd name="T73" fmla="*/ 387 h 76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93"/>
                    <a:gd name="T112" fmla="*/ 0 h 766"/>
                    <a:gd name="T113" fmla="*/ 1993 w 1993"/>
                    <a:gd name="T114" fmla="*/ 766 h 76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83" name="Freeform 19">
                  <a:extLst>
                    <a:ext uri="{FF2B5EF4-FFF2-40B4-BE49-F238E27FC236}">
                      <a16:creationId xmlns:a16="http://schemas.microsoft.com/office/drawing/2014/main" id="{393F76D2-D862-0942-9277-876AF489D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>
                    <a:gd name="T0" fmla="*/ 0 w 1853"/>
                    <a:gd name="T1" fmla="*/ 321 h 642"/>
                    <a:gd name="T2" fmla="*/ 16 w 1853"/>
                    <a:gd name="T3" fmla="*/ 263 h 642"/>
                    <a:gd name="T4" fmla="*/ 58 w 1853"/>
                    <a:gd name="T5" fmla="*/ 206 h 642"/>
                    <a:gd name="T6" fmla="*/ 140 w 1853"/>
                    <a:gd name="T7" fmla="*/ 148 h 642"/>
                    <a:gd name="T8" fmla="*/ 239 w 1853"/>
                    <a:gd name="T9" fmla="*/ 107 h 642"/>
                    <a:gd name="T10" fmla="*/ 362 w 1853"/>
                    <a:gd name="T11" fmla="*/ 66 h 642"/>
                    <a:gd name="T12" fmla="*/ 510 w 1853"/>
                    <a:gd name="T13" fmla="*/ 33 h 642"/>
                    <a:gd name="T14" fmla="*/ 667 w 1853"/>
                    <a:gd name="T15" fmla="*/ 8 h 642"/>
                    <a:gd name="T16" fmla="*/ 840 w 1853"/>
                    <a:gd name="T17" fmla="*/ 0 h 642"/>
                    <a:gd name="T18" fmla="*/ 1012 w 1853"/>
                    <a:gd name="T19" fmla="*/ 0 h 642"/>
                    <a:gd name="T20" fmla="*/ 1177 w 1853"/>
                    <a:gd name="T21" fmla="*/ 8 h 642"/>
                    <a:gd name="T22" fmla="*/ 1333 w 1853"/>
                    <a:gd name="T23" fmla="*/ 33 h 642"/>
                    <a:gd name="T24" fmla="*/ 1482 w 1853"/>
                    <a:gd name="T25" fmla="*/ 66 h 642"/>
                    <a:gd name="T26" fmla="*/ 1605 w 1853"/>
                    <a:gd name="T27" fmla="*/ 107 h 642"/>
                    <a:gd name="T28" fmla="*/ 1712 w 1853"/>
                    <a:gd name="T29" fmla="*/ 148 h 642"/>
                    <a:gd name="T30" fmla="*/ 1786 w 1853"/>
                    <a:gd name="T31" fmla="*/ 206 h 642"/>
                    <a:gd name="T32" fmla="*/ 1835 w 1853"/>
                    <a:gd name="T33" fmla="*/ 263 h 642"/>
                    <a:gd name="T34" fmla="*/ 1852 w 1853"/>
                    <a:gd name="T35" fmla="*/ 321 h 642"/>
                    <a:gd name="T36" fmla="*/ 1835 w 1853"/>
                    <a:gd name="T37" fmla="*/ 378 h 642"/>
                    <a:gd name="T38" fmla="*/ 1786 w 1853"/>
                    <a:gd name="T39" fmla="*/ 436 h 642"/>
                    <a:gd name="T40" fmla="*/ 1712 w 1853"/>
                    <a:gd name="T41" fmla="*/ 493 h 642"/>
                    <a:gd name="T42" fmla="*/ 1605 w 1853"/>
                    <a:gd name="T43" fmla="*/ 542 h 642"/>
                    <a:gd name="T44" fmla="*/ 1482 w 1853"/>
                    <a:gd name="T45" fmla="*/ 584 h 642"/>
                    <a:gd name="T46" fmla="*/ 1333 w 1853"/>
                    <a:gd name="T47" fmla="*/ 608 h 642"/>
                    <a:gd name="T48" fmla="*/ 1177 w 1853"/>
                    <a:gd name="T49" fmla="*/ 633 h 642"/>
                    <a:gd name="T50" fmla="*/ 1012 w 1853"/>
                    <a:gd name="T51" fmla="*/ 641 h 642"/>
                    <a:gd name="T52" fmla="*/ 840 w 1853"/>
                    <a:gd name="T53" fmla="*/ 641 h 642"/>
                    <a:gd name="T54" fmla="*/ 667 w 1853"/>
                    <a:gd name="T55" fmla="*/ 633 h 642"/>
                    <a:gd name="T56" fmla="*/ 510 w 1853"/>
                    <a:gd name="T57" fmla="*/ 608 h 642"/>
                    <a:gd name="T58" fmla="*/ 362 w 1853"/>
                    <a:gd name="T59" fmla="*/ 584 h 642"/>
                    <a:gd name="T60" fmla="*/ 239 w 1853"/>
                    <a:gd name="T61" fmla="*/ 542 h 642"/>
                    <a:gd name="T62" fmla="*/ 140 w 1853"/>
                    <a:gd name="T63" fmla="*/ 493 h 642"/>
                    <a:gd name="T64" fmla="*/ 58 w 1853"/>
                    <a:gd name="T65" fmla="*/ 436 h 642"/>
                    <a:gd name="T66" fmla="*/ 16 w 1853"/>
                    <a:gd name="T67" fmla="*/ 378 h 642"/>
                    <a:gd name="T68" fmla="*/ 0 w 1853"/>
                    <a:gd name="T69" fmla="*/ 321 h 64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53"/>
                    <a:gd name="T106" fmla="*/ 0 h 642"/>
                    <a:gd name="T107" fmla="*/ 1853 w 1853"/>
                    <a:gd name="T108" fmla="*/ 642 h 642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84" name="Freeform 20">
                  <a:extLst>
                    <a:ext uri="{FF2B5EF4-FFF2-40B4-BE49-F238E27FC236}">
                      <a16:creationId xmlns:a16="http://schemas.microsoft.com/office/drawing/2014/main" id="{4BC779DC-E2F5-2C4B-91A1-8A28D84F13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>
                    <a:gd name="T0" fmla="*/ 0 w 1672"/>
                    <a:gd name="T1" fmla="*/ 246 h 494"/>
                    <a:gd name="T2" fmla="*/ 17 w 1672"/>
                    <a:gd name="T3" fmla="*/ 197 h 494"/>
                    <a:gd name="T4" fmla="*/ 66 w 1672"/>
                    <a:gd name="T5" fmla="*/ 156 h 494"/>
                    <a:gd name="T6" fmla="*/ 140 w 1672"/>
                    <a:gd name="T7" fmla="*/ 115 h 494"/>
                    <a:gd name="T8" fmla="*/ 247 w 1672"/>
                    <a:gd name="T9" fmla="*/ 74 h 494"/>
                    <a:gd name="T10" fmla="*/ 371 w 1672"/>
                    <a:gd name="T11" fmla="*/ 41 h 494"/>
                    <a:gd name="T12" fmla="*/ 519 w 1672"/>
                    <a:gd name="T13" fmla="*/ 24 h 494"/>
                    <a:gd name="T14" fmla="*/ 675 w 1672"/>
                    <a:gd name="T15" fmla="*/ 8 h 494"/>
                    <a:gd name="T16" fmla="*/ 832 w 1672"/>
                    <a:gd name="T17" fmla="*/ 0 h 494"/>
                    <a:gd name="T18" fmla="*/ 996 w 1672"/>
                    <a:gd name="T19" fmla="*/ 8 h 494"/>
                    <a:gd name="T20" fmla="*/ 1153 w 1672"/>
                    <a:gd name="T21" fmla="*/ 24 h 494"/>
                    <a:gd name="T22" fmla="*/ 1301 w 1672"/>
                    <a:gd name="T23" fmla="*/ 41 h 494"/>
                    <a:gd name="T24" fmla="*/ 1424 w 1672"/>
                    <a:gd name="T25" fmla="*/ 74 h 494"/>
                    <a:gd name="T26" fmla="*/ 1523 w 1672"/>
                    <a:gd name="T27" fmla="*/ 115 h 494"/>
                    <a:gd name="T28" fmla="*/ 1606 w 1672"/>
                    <a:gd name="T29" fmla="*/ 156 h 494"/>
                    <a:gd name="T30" fmla="*/ 1655 w 1672"/>
                    <a:gd name="T31" fmla="*/ 197 h 494"/>
                    <a:gd name="T32" fmla="*/ 1671 w 1672"/>
                    <a:gd name="T33" fmla="*/ 246 h 494"/>
                    <a:gd name="T34" fmla="*/ 1655 w 1672"/>
                    <a:gd name="T35" fmla="*/ 295 h 494"/>
                    <a:gd name="T36" fmla="*/ 1606 w 1672"/>
                    <a:gd name="T37" fmla="*/ 345 h 494"/>
                    <a:gd name="T38" fmla="*/ 1523 w 1672"/>
                    <a:gd name="T39" fmla="*/ 386 h 494"/>
                    <a:gd name="T40" fmla="*/ 1424 w 1672"/>
                    <a:gd name="T41" fmla="*/ 427 h 494"/>
                    <a:gd name="T42" fmla="*/ 1301 w 1672"/>
                    <a:gd name="T43" fmla="*/ 452 h 494"/>
                    <a:gd name="T44" fmla="*/ 1153 w 1672"/>
                    <a:gd name="T45" fmla="*/ 476 h 494"/>
                    <a:gd name="T46" fmla="*/ 996 w 1672"/>
                    <a:gd name="T47" fmla="*/ 493 h 494"/>
                    <a:gd name="T48" fmla="*/ 832 w 1672"/>
                    <a:gd name="T49" fmla="*/ 493 h 494"/>
                    <a:gd name="T50" fmla="*/ 675 w 1672"/>
                    <a:gd name="T51" fmla="*/ 493 h 494"/>
                    <a:gd name="T52" fmla="*/ 519 w 1672"/>
                    <a:gd name="T53" fmla="*/ 476 h 494"/>
                    <a:gd name="T54" fmla="*/ 371 w 1672"/>
                    <a:gd name="T55" fmla="*/ 452 h 494"/>
                    <a:gd name="T56" fmla="*/ 247 w 1672"/>
                    <a:gd name="T57" fmla="*/ 427 h 494"/>
                    <a:gd name="T58" fmla="*/ 140 w 1672"/>
                    <a:gd name="T59" fmla="*/ 386 h 494"/>
                    <a:gd name="T60" fmla="*/ 66 w 1672"/>
                    <a:gd name="T61" fmla="*/ 345 h 494"/>
                    <a:gd name="T62" fmla="*/ 17 w 1672"/>
                    <a:gd name="T63" fmla="*/ 295 h 494"/>
                    <a:gd name="T64" fmla="*/ 0 w 1672"/>
                    <a:gd name="T65" fmla="*/ 246 h 49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672"/>
                    <a:gd name="T100" fmla="*/ 0 h 494"/>
                    <a:gd name="T101" fmla="*/ 1672 w 1672"/>
                    <a:gd name="T102" fmla="*/ 494 h 49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77" name="Group 26">
                <a:extLst>
                  <a:ext uri="{FF2B5EF4-FFF2-40B4-BE49-F238E27FC236}">
                    <a16:creationId xmlns:a16="http://schemas.microsoft.com/office/drawing/2014/main" id="{09B73ADD-46D1-BA49-919B-7760E833B7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78" name="Freeform 22">
                  <a:extLst>
                    <a:ext uri="{FF2B5EF4-FFF2-40B4-BE49-F238E27FC236}">
                      <a16:creationId xmlns:a16="http://schemas.microsoft.com/office/drawing/2014/main" id="{86ACA82D-0A76-364C-86FC-CF44BA060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>
                    <a:gd name="T0" fmla="*/ 247 w 248"/>
                    <a:gd name="T1" fmla="*/ 649 h 741"/>
                    <a:gd name="T2" fmla="*/ 247 w 248"/>
                    <a:gd name="T3" fmla="*/ 0 h 741"/>
                    <a:gd name="T4" fmla="*/ 0 w 248"/>
                    <a:gd name="T5" fmla="*/ 0 h 741"/>
                    <a:gd name="T6" fmla="*/ 0 w 248"/>
                    <a:gd name="T7" fmla="*/ 649 h 741"/>
                    <a:gd name="T8" fmla="*/ 0 w 248"/>
                    <a:gd name="T9" fmla="*/ 657 h 741"/>
                    <a:gd name="T10" fmla="*/ 17 w 248"/>
                    <a:gd name="T11" fmla="*/ 699 h 741"/>
                    <a:gd name="T12" fmla="*/ 50 w 248"/>
                    <a:gd name="T13" fmla="*/ 723 h 741"/>
                    <a:gd name="T14" fmla="*/ 99 w 248"/>
                    <a:gd name="T15" fmla="*/ 740 h 741"/>
                    <a:gd name="T16" fmla="*/ 157 w 248"/>
                    <a:gd name="T17" fmla="*/ 740 h 741"/>
                    <a:gd name="T18" fmla="*/ 206 w 248"/>
                    <a:gd name="T19" fmla="*/ 723 h 741"/>
                    <a:gd name="T20" fmla="*/ 239 w 248"/>
                    <a:gd name="T21" fmla="*/ 699 h 741"/>
                    <a:gd name="T22" fmla="*/ 247 w 248"/>
                    <a:gd name="T23" fmla="*/ 657 h 741"/>
                    <a:gd name="T24" fmla="*/ 247 w 248"/>
                    <a:gd name="T25" fmla="*/ 649 h 74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8"/>
                    <a:gd name="T40" fmla="*/ 0 h 741"/>
                    <a:gd name="T41" fmla="*/ 248 w 248"/>
                    <a:gd name="T42" fmla="*/ 741 h 74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79" name="Freeform 23">
                  <a:extLst>
                    <a:ext uri="{FF2B5EF4-FFF2-40B4-BE49-F238E27FC236}">
                      <a16:creationId xmlns:a16="http://schemas.microsoft.com/office/drawing/2014/main" id="{05110DBD-7C2A-0847-8532-DEEC485E8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>
                    <a:gd name="T0" fmla="*/ 0 w 248"/>
                    <a:gd name="T1" fmla="*/ 74 h 157"/>
                    <a:gd name="T2" fmla="*/ 17 w 248"/>
                    <a:gd name="T3" fmla="*/ 41 h 157"/>
                    <a:gd name="T4" fmla="*/ 50 w 248"/>
                    <a:gd name="T5" fmla="*/ 8 h 157"/>
                    <a:gd name="T6" fmla="*/ 99 w 248"/>
                    <a:gd name="T7" fmla="*/ 0 h 157"/>
                    <a:gd name="T8" fmla="*/ 157 w 248"/>
                    <a:gd name="T9" fmla="*/ 0 h 157"/>
                    <a:gd name="T10" fmla="*/ 206 w 248"/>
                    <a:gd name="T11" fmla="*/ 8 h 157"/>
                    <a:gd name="T12" fmla="*/ 239 w 248"/>
                    <a:gd name="T13" fmla="*/ 41 h 157"/>
                    <a:gd name="T14" fmla="*/ 247 w 248"/>
                    <a:gd name="T15" fmla="*/ 74 h 157"/>
                    <a:gd name="T16" fmla="*/ 239 w 248"/>
                    <a:gd name="T17" fmla="*/ 115 h 157"/>
                    <a:gd name="T18" fmla="*/ 206 w 248"/>
                    <a:gd name="T19" fmla="*/ 140 h 157"/>
                    <a:gd name="T20" fmla="*/ 157 w 248"/>
                    <a:gd name="T21" fmla="*/ 156 h 157"/>
                    <a:gd name="T22" fmla="*/ 99 w 248"/>
                    <a:gd name="T23" fmla="*/ 156 h 157"/>
                    <a:gd name="T24" fmla="*/ 50 w 248"/>
                    <a:gd name="T25" fmla="*/ 140 h 157"/>
                    <a:gd name="T26" fmla="*/ 17 w 248"/>
                    <a:gd name="T27" fmla="*/ 115 h 157"/>
                    <a:gd name="T28" fmla="*/ 0 w 248"/>
                    <a:gd name="T29" fmla="*/ 74 h 15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48"/>
                    <a:gd name="T46" fmla="*/ 0 h 157"/>
                    <a:gd name="T47" fmla="*/ 248 w 248"/>
                    <a:gd name="T48" fmla="*/ 157 h 15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80" name="Freeform 24">
                  <a:extLst>
                    <a:ext uri="{FF2B5EF4-FFF2-40B4-BE49-F238E27FC236}">
                      <a16:creationId xmlns:a16="http://schemas.microsoft.com/office/drawing/2014/main" id="{1F7471B4-0090-584A-B9EE-486DB372E4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>
                    <a:gd name="T0" fmla="*/ 247 w 248"/>
                    <a:gd name="T1" fmla="*/ 814 h 922"/>
                    <a:gd name="T2" fmla="*/ 247 w 248"/>
                    <a:gd name="T3" fmla="*/ 0 h 922"/>
                    <a:gd name="T4" fmla="*/ 0 w 248"/>
                    <a:gd name="T5" fmla="*/ 0 h 922"/>
                    <a:gd name="T6" fmla="*/ 0 w 248"/>
                    <a:gd name="T7" fmla="*/ 814 h 922"/>
                    <a:gd name="T8" fmla="*/ 0 w 248"/>
                    <a:gd name="T9" fmla="*/ 822 h 922"/>
                    <a:gd name="T10" fmla="*/ 17 w 248"/>
                    <a:gd name="T11" fmla="*/ 871 h 922"/>
                    <a:gd name="T12" fmla="*/ 50 w 248"/>
                    <a:gd name="T13" fmla="*/ 904 h 922"/>
                    <a:gd name="T14" fmla="*/ 99 w 248"/>
                    <a:gd name="T15" fmla="*/ 921 h 922"/>
                    <a:gd name="T16" fmla="*/ 157 w 248"/>
                    <a:gd name="T17" fmla="*/ 921 h 922"/>
                    <a:gd name="T18" fmla="*/ 206 w 248"/>
                    <a:gd name="T19" fmla="*/ 904 h 922"/>
                    <a:gd name="T20" fmla="*/ 239 w 248"/>
                    <a:gd name="T21" fmla="*/ 871 h 922"/>
                    <a:gd name="T22" fmla="*/ 247 w 248"/>
                    <a:gd name="T23" fmla="*/ 822 h 922"/>
                    <a:gd name="T24" fmla="*/ 247 w 248"/>
                    <a:gd name="T25" fmla="*/ 814 h 9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8"/>
                    <a:gd name="T40" fmla="*/ 0 h 922"/>
                    <a:gd name="T41" fmla="*/ 248 w 248"/>
                    <a:gd name="T42" fmla="*/ 922 h 9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81" name="Freeform 25">
                  <a:extLst>
                    <a:ext uri="{FF2B5EF4-FFF2-40B4-BE49-F238E27FC236}">
                      <a16:creationId xmlns:a16="http://schemas.microsoft.com/office/drawing/2014/main" id="{D714899C-402F-5C46-9C89-D85E793DF6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>
                    <a:gd name="T0" fmla="*/ 57 w 429"/>
                    <a:gd name="T1" fmla="*/ 0 h 247"/>
                    <a:gd name="T2" fmla="*/ 16 w 429"/>
                    <a:gd name="T3" fmla="*/ 49 h 247"/>
                    <a:gd name="T4" fmla="*/ 0 w 429"/>
                    <a:gd name="T5" fmla="*/ 98 h 247"/>
                    <a:gd name="T6" fmla="*/ 16 w 429"/>
                    <a:gd name="T7" fmla="*/ 156 h 247"/>
                    <a:gd name="T8" fmla="*/ 66 w 429"/>
                    <a:gd name="T9" fmla="*/ 205 h 247"/>
                    <a:gd name="T10" fmla="*/ 131 w 429"/>
                    <a:gd name="T11" fmla="*/ 230 h 247"/>
                    <a:gd name="T12" fmla="*/ 214 w 429"/>
                    <a:gd name="T13" fmla="*/ 246 h 247"/>
                    <a:gd name="T14" fmla="*/ 296 w 429"/>
                    <a:gd name="T15" fmla="*/ 230 h 247"/>
                    <a:gd name="T16" fmla="*/ 362 w 429"/>
                    <a:gd name="T17" fmla="*/ 205 h 247"/>
                    <a:gd name="T18" fmla="*/ 411 w 429"/>
                    <a:gd name="T19" fmla="*/ 156 h 247"/>
                    <a:gd name="T20" fmla="*/ 428 w 429"/>
                    <a:gd name="T21" fmla="*/ 98 h 247"/>
                    <a:gd name="T22" fmla="*/ 411 w 429"/>
                    <a:gd name="T23" fmla="*/ 49 h 24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29"/>
                    <a:gd name="T37" fmla="*/ 0 h 247"/>
                    <a:gd name="T38" fmla="*/ 429 w 429"/>
                    <a:gd name="T39" fmla="*/ 247 h 24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>
                  <a:solidFill>
                    <a:srgbClr val="95A5A6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</p:grpSp>
        <p:sp>
          <p:nvSpPr>
            <p:cNvPr id="152" name="Line 29">
              <a:extLst>
                <a:ext uri="{FF2B5EF4-FFF2-40B4-BE49-F238E27FC236}">
                  <a16:creationId xmlns:a16="http://schemas.microsoft.com/office/drawing/2014/main" id="{0D43A036-21A9-0B4A-87F5-5FBA71FA8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949" y="2115740"/>
              <a:ext cx="58816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53" name="Line 30">
              <a:extLst>
                <a:ext uri="{FF2B5EF4-FFF2-40B4-BE49-F238E27FC236}">
                  <a16:creationId xmlns:a16="http://schemas.microsoft.com/office/drawing/2014/main" id="{CD06B4C5-45A2-0E43-8CFB-1A6088FF0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949" y="2575322"/>
              <a:ext cx="58816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54" name="Line 31">
              <a:extLst>
                <a:ext uri="{FF2B5EF4-FFF2-40B4-BE49-F238E27FC236}">
                  <a16:creationId xmlns:a16="http://schemas.microsoft.com/office/drawing/2014/main" id="{86245AA1-B465-8C40-9F41-68335352E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949" y="4140994"/>
              <a:ext cx="58816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55" name="Line 32">
              <a:extLst>
                <a:ext uri="{FF2B5EF4-FFF2-40B4-BE49-F238E27FC236}">
                  <a16:creationId xmlns:a16="http://schemas.microsoft.com/office/drawing/2014/main" id="{7D3D672E-A752-0D48-ADF5-758563DF1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948" y="2996803"/>
              <a:ext cx="0" cy="117395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56" name="Line 33">
              <a:extLst>
                <a:ext uri="{FF2B5EF4-FFF2-40B4-BE49-F238E27FC236}">
                  <a16:creationId xmlns:a16="http://schemas.microsoft.com/office/drawing/2014/main" id="{DC2E9378-8077-F34B-B5E3-DC76235F8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948" y="2115740"/>
              <a:ext cx="0" cy="881063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57" name="Freeform 156" descr="Light vertical">
              <a:extLst>
                <a:ext uri="{FF2B5EF4-FFF2-40B4-BE49-F238E27FC236}">
                  <a16:creationId xmlns:a16="http://schemas.microsoft.com/office/drawing/2014/main" id="{8CEA8D54-69D8-E941-B678-329C87BBE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8117" y="4112419"/>
              <a:ext cx="117872" cy="59531"/>
            </a:xfrm>
            <a:custGeom>
              <a:avLst/>
              <a:gdLst>
                <a:gd name="T0" fmla="*/ 0 w 99"/>
                <a:gd name="T1" fmla="*/ 2147483647 h 50"/>
                <a:gd name="T2" fmla="*/ 2147483647 w 99"/>
                <a:gd name="T3" fmla="*/ 2147483647 h 50"/>
                <a:gd name="T4" fmla="*/ 2147483647 w 99"/>
                <a:gd name="T5" fmla="*/ 0 h 50"/>
                <a:gd name="T6" fmla="*/ 0 w 99"/>
                <a:gd name="T7" fmla="*/ 0 h 50"/>
                <a:gd name="T8" fmla="*/ 0 w 9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50"/>
                <a:gd name="T17" fmla="*/ 99 w 9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58" name="Freeform 157" descr="Light vertical">
              <a:extLst>
                <a:ext uri="{FF2B5EF4-FFF2-40B4-BE49-F238E27FC236}">
                  <a16:creationId xmlns:a16="http://schemas.microsoft.com/office/drawing/2014/main" id="{EF140E2A-88A0-CE44-AB6D-0A8904386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8117" y="2085975"/>
              <a:ext cx="117872" cy="51197"/>
            </a:xfrm>
            <a:custGeom>
              <a:avLst/>
              <a:gdLst>
                <a:gd name="T0" fmla="*/ 0 w 99"/>
                <a:gd name="T1" fmla="*/ 2147483647 h 43"/>
                <a:gd name="T2" fmla="*/ 2147483647 w 99"/>
                <a:gd name="T3" fmla="*/ 2147483647 h 43"/>
                <a:gd name="T4" fmla="*/ 2147483647 w 99"/>
                <a:gd name="T5" fmla="*/ 0 h 43"/>
                <a:gd name="T6" fmla="*/ 0 w 99"/>
                <a:gd name="T7" fmla="*/ 0 h 43"/>
                <a:gd name="T8" fmla="*/ 0 w 99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43"/>
                <a:gd name="T17" fmla="*/ 99 w 99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59" name="Freeform 158" descr="Light vertical">
              <a:extLst>
                <a:ext uri="{FF2B5EF4-FFF2-40B4-BE49-F238E27FC236}">
                  <a16:creationId xmlns:a16="http://schemas.microsoft.com/office/drawing/2014/main" id="{10E973DA-EC16-8D48-914B-AAC41D97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8117" y="2556272"/>
              <a:ext cx="117872" cy="50006"/>
            </a:xfrm>
            <a:custGeom>
              <a:avLst/>
              <a:gdLst>
                <a:gd name="T0" fmla="*/ 0 w 99"/>
                <a:gd name="T1" fmla="*/ 2147483647 h 42"/>
                <a:gd name="T2" fmla="*/ 2147483647 w 99"/>
                <a:gd name="T3" fmla="*/ 2147483647 h 42"/>
                <a:gd name="T4" fmla="*/ 2147483647 w 99"/>
                <a:gd name="T5" fmla="*/ 0 h 42"/>
                <a:gd name="T6" fmla="*/ 0 w 99"/>
                <a:gd name="T7" fmla="*/ 0 h 42"/>
                <a:gd name="T8" fmla="*/ 0 w 99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42"/>
                <a:gd name="T17" fmla="*/ 99 w 9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002E084-77A7-4448-A9E0-890BEC03B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020" y="3168854"/>
              <a:ext cx="729366" cy="27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sz="1350" dirty="0">
                  <a:latin typeface="Helvetica Neue"/>
                  <a:ea typeface=""/>
                  <a:cs typeface=""/>
                </a:rPr>
                <a:t>Platters</a:t>
              </a:r>
            </a:p>
          </p:txBody>
        </p:sp>
        <p:sp>
          <p:nvSpPr>
            <p:cNvPr id="161" name="Line 38">
              <a:extLst>
                <a:ext uri="{FF2B5EF4-FFF2-40B4-BE49-F238E27FC236}">
                  <a16:creationId xmlns:a16="http://schemas.microsoft.com/office/drawing/2014/main" id="{B94969F3-75A3-6341-8C32-0157B3D72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5517" y="2849165"/>
              <a:ext cx="294084" cy="3631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62" name="Line 39">
              <a:extLst>
                <a:ext uri="{FF2B5EF4-FFF2-40B4-BE49-F238E27FC236}">
                  <a16:creationId xmlns:a16="http://schemas.microsoft.com/office/drawing/2014/main" id="{D91ADBFE-3812-7B45-B2DF-8F9DE65A4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5517" y="3437334"/>
              <a:ext cx="294084" cy="4393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63" name="Rectangle 41">
              <a:extLst>
                <a:ext uri="{FF2B5EF4-FFF2-40B4-BE49-F238E27FC236}">
                  <a16:creationId xmlns:a16="http://schemas.microsoft.com/office/drawing/2014/main" id="{6FBC069D-DF7A-144D-B695-AD5C3B259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514" y="1160859"/>
              <a:ext cx="722954" cy="27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sz="1350" dirty="0">
                  <a:latin typeface="Helvetica Neue"/>
                  <a:ea typeface=""/>
                  <a:cs typeface=""/>
                </a:rPr>
                <a:t>Spindle</a:t>
              </a:r>
            </a:p>
          </p:txBody>
        </p:sp>
        <p:sp>
          <p:nvSpPr>
            <p:cNvPr id="164" name="Freeform 42">
              <a:extLst>
                <a:ext uri="{FF2B5EF4-FFF2-40B4-BE49-F238E27FC236}">
                  <a16:creationId xmlns:a16="http://schemas.microsoft.com/office/drawing/2014/main" id="{CD672669-7F45-DD41-9F50-21EE4B0B1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455" y="1262063"/>
              <a:ext cx="521494" cy="88106"/>
            </a:xfrm>
            <a:custGeom>
              <a:avLst/>
              <a:gdLst>
                <a:gd name="T0" fmla="*/ 2147483647 w 438"/>
                <a:gd name="T1" fmla="*/ 2147483647 h 74"/>
                <a:gd name="T2" fmla="*/ 2147483647 w 438"/>
                <a:gd name="T3" fmla="*/ 0 h 74"/>
                <a:gd name="T4" fmla="*/ 2147483647 w 438"/>
                <a:gd name="T5" fmla="*/ 2147483647 h 74"/>
                <a:gd name="T6" fmla="*/ 0 w 438"/>
                <a:gd name="T7" fmla="*/ 214748364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8"/>
                <a:gd name="T13" fmla="*/ 0 h 74"/>
                <a:gd name="T14" fmla="*/ 438 w 43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65" name="Rectangle 44">
              <a:extLst>
                <a:ext uri="{FF2B5EF4-FFF2-40B4-BE49-F238E27FC236}">
                  <a16:creationId xmlns:a16="http://schemas.microsoft.com/office/drawing/2014/main" id="{7C5245E8-EA2F-1745-8F01-2D4FA4513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961" y="1311191"/>
              <a:ext cx="908902" cy="27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sz="1350" dirty="0">
                  <a:latin typeface="Helvetica Neue"/>
                  <a:ea typeface=""/>
                  <a:cs typeface=""/>
                </a:rPr>
                <a:t>Disk head</a:t>
              </a:r>
            </a:p>
          </p:txBody>
        </p:sp>
        <p:grpSp>
          <p:nvGrpSpPr>
            <p:cNvPr id="166" name="Group 50">
              <a:extLst>
                <a:ext uri="{FF2B5EF4-FFF2-40B4-BE49-F238E27FC236}">
                  <a16:creationId xmlns:a16="http://schemas.microsoft.com/office/drawing/2014/main" id="{F8182E82-278C-994C-8A27-11E8092AE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4633" y="3876675"/>
              <a:ext cx="1239442" cy="635793"/>
              <a:chOff x="2069" y="2945"/>
              <a:chExt cx="1041" cy="534"/>
            </a:xfrm>
          </p:grpSpPr>
          <p:sp>
            <p:nvSpPr>
              <p:cNvPr id="173" name="Rectangle 48">
                <a:extLst>
                  <a:ext uri="{FF2B5EF4-FFF2-40B4-BE49-F238E27FC236}">
                    <a16:creationId xmlns:a16="http://schemas.microsoft.com/office/drawing/2014/main" id="{B1304F90-AB15-8E45-809B-ADADEB625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04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Arm assembly</a:t>
                </a:r>
              </a:p>
            </p:txBody>
          </p:sp>
          <p:sp>
            <p:nvSpPr>
              <p:cNvPr id="174" name="Freeform 49">
                <a:extLst>
                  <a:ext uri="{FF2B5EF4-FFF2-40B4-BE49-F238E27FC236}">
                    <a16:creationId xmlns:a16="http://schemas.microsoft.com/office/drawing/2014/main" id="{D1D67434-5EEB-384F-9E14-04C40E93C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>
                  <a:gd name="T0" fmla="*/ 8 w 256"/>
                  <a:gd name="T1" fmla="*/ 304 h 305"/>
                  <a:gd name="T2" fmla="*/ 0 w 256"/>
                  <a:gd name="T3" fmla="*/ 230 h 305"/>
                  <a:gd name="T4" fmla="*/ 16 w 256"/>
                  <a:gd name="T5" fmla="*/ 156 h 305"/>
                  <a:gd name="T6" fmla="*/ 57 w 256"/>
                  <a:gd name="T7" fmla="*/ 91 h 305"/>
                  <a:gd name="T8" fmla="*/ 115 w 256"/>
                  <a:gd name="T9" fmla="*/ 41 h 305"/>
                  <a:gd name="T10" fmla="*/ 181 w 256"/>
                  <a:gd name="T11" fmla="*/ 9 h 305"/>
                  <a:gd name="T12" fmla="*/ 255 w 256"/>
                  <a:gd name="T13" fmla="*/ 0 h 3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6"/>
                  <a:gd name="T22" fmla="*/ 0 h 305"/>
                  <a:gd name="T23" fmla="*/ 256 w 256"/>
                  <a:gd name="T24" fmla="*/ 305 h 30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788" dirty="0">
                  <a:latin typeface="Helvetica Neue"/>
                  <a:ea typeface=""/>
                  <a:cs typeface=""/>
                </a:endParaRPr>
              </a:p>
            </p:txBody>
          </p:sp>
        </p:grp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BC2B368E-09E4-5549-ADDA-29D5D6197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670" y="1568053"/>
              <a:ext cx="216694" cy="548879"/>
            </a:xfrm>
            <a:custGeom>
              <a:avLst/>
              <a:gdLst>
                <a:gd name="T0" fmla="*/ 0 w 182"/>
                <a:gd name="T1" fmla="*/ 0 h 461"/>
                <a:gd name="T2" fmla="*/ 2147483647 w 182"/>
                <a:gd name="T3" fmla="*/ 2147483647 h 461"/>
                <a:gd name="T4" fmla="*/ 2147483647 w 182"/>
                <a:gd name="T5" fmla="*/ 2147483647 h 461"/>
                <a:gd name="T6" fmla="*/ 2147483647 w 182"/>
                <a:gd name="T7" fmla="*/ 2147483647 h 461"/>
                <a:gd name="T8" fmla="*/ 2147483647 w 182"/>
                <a:gd name="T9" fmla="*/ 2147483647 h 461"/>
                <a:gd name="T10" fmla="*/ 2147483647 w 182"/>
                <a:gd name="T11" fmla="*/ 2147483647 h 4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2"/>
                <a:gd name="T19" fmla="*/ 0 h 461"/>
                <a:gd name="T20" fmla="*/ 182 w 182"/>
                <a:gd name="T21" fmla="*/ 461 h 4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68" name="Freeform 58">
              <a:extLst>
                <a:ext uri="{FF2B5EF4-FFF2-40B4-BE49-F238E27FC236}">
                  <a16:creationId xmlns:a16="http://schemas.microsoft.com/office/drawing/2014/main" id="{B8D271A7-B694-F941-B8DC-66BBAB939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858" y="1969294"/>
              <a:ext cx="130969" cy="333375"/>
            </a:xfrm>
            <a:custGeom>
              <a:avLst/>
              <a:gdLst>
                <a:gd name="T0" fmla="*/ 0 w 110"/>
                <a:gd name="T1" fmla="*/ 2147483647 h 280"/>
                <a:gd name="T2" fmla="*/ 2147483647 w 110"/>
                <a:gd name="T3" fmla="*/ 2147483647 h 280"/>
                <a:gd name="T4" fmla="*/ 2147483647 w 110"/>
                <a:gd name="T5" fmla="*/ 2147483647 h 280"/>
                <a:gd name="T6" fmla="*/ 2147483647 w 110"/>
                <a:gd name="T7" fmla="*/ 2147483647 h 280"/>
                <a:gd name="T8" fmla="*/ 2147483647 w 110"/>
                <a:gd name="T9" fmla="*/ 2147483647 h 280"/>
                <a:gd name="T10" fmla="*/ 2147483647 w 110"/>
                <a:gd name="T11" fmla="*/ 0 h 280"/>
                <a:gd name="T12" fmla="*/ 2147483647 w 110"/>
                <a:gd name="T13" fmla="*/ 2147483647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280"/>
                <a:gd name="T23" fmla="*/ 110 w 110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6D4D1A5-917E-2F4B-876F-7D5DD64DC806}"/>
                </a:ext>
              </a:extLst>
            </p:cNvPr>
            <p:cNvGrpSpPr/>
            <p:nvPr/>
          </p:nvGrpSpPr>
          <p:grpSpPr>
            <a:xfrm>
              <a:off x="4374776" y="3725466"/>
              <a:ext cx="937016" cy="430341"/>
              <a:chOff x="4309036" y="4967288"/>
              <a:chExt cx="1249355" cy="573788"/>
            </a:xfrm>
          </p:grpSpPr>
          <p:sp>
            <p:nvSpPr>
              <p:cNvPr id="170" name="Rectangle 41">
                <a:extLst>
                  <a:ext uri="{FF2B5EF4-FFF2-40B4-BE49-F238E27FC236}">
                    <a16:creationId xmlns:a16="http://schemas.microsoft.com/office/drawing/2014/main" id="{67F7E1D1-8269-8047-933D-CD9C05A1C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148" y="4967288"/>
                <a:ext cx="857243" cy="3699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Tracks</a:t>
                </a:r>
              </a:p>
            </p:txBody>
          </p:sp>
          <p:sp>
            <p:nvSpPr>
              <p:cNvPr id="171" name="Line 39">
                <a:extLst>
                  <a:ext uri="{FF2B5EF4-FFF2-40B4-BE49-F238E27FC236}">
                    <a16:creationId xmlns:a16="http://schemas.microsoft.com/office/drawing/2014/main" id="{57782F0C-AC7D-C64D-A372-89215639A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9036" y="5208586"/>
                <a:ext cx="468372" cy="2720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72" name="Line 39">
                <a:extLst>
                  <a:ext uri="{FF2B5EF4-FFF2-40B4-BE49-F238E27FC236}">
                    <a16:creationId xmlns:a16="http://schemas.microsoft.com/office/drawing/2014/main" id="{132463E2-59DF-BE45-97A6-2A6FD0560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131" y="5208586"/>
                <a:ext cx="309277" cy="3324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</p:grpSp>
      </p:grpSp>
      <p:sp>
        <p:nvSpPr>
          <p:cNvPr id="196" name="Can 195" descr=" a cylinder showing the moving of the arm around the disk platters" title="Cylinder">
            <a:extLst>
              <a:ext uri="{FF2B5EF4-FFF2-40B4-BE49-F238E27FC236}">
                <a16:creationId xmlns:a16="http://schemas.microsoft.com/office/drawing/2014/main" id="{174FDFE2-A258-DC46-B4D4-BE473883B113}"/>
              </a:ext>
            </a:extLst>
          </p:cNvPr>
          <p:cNvSpPr/>
          <p:nvPr/>
        </p:nvSpPr>
        <p:spPr bwMode="auto">
          <a:xfrm>
            <a:off x="6783418" y="1049213"/>
            <a:ext cx="1333268" cy="2101265"/>
          </a:xfrm>
          <a:prstGeom prst="can">
            <a:avLst/>
          </a:prstGeom>
          <a:solidFill>
            <a:srgbClr val="D9D9D9">
              <a:alpha val="65882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7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a Disk, Pt.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0"/>
            <a:ext cx="5127300" cy="3394472"/>
          </a:xfrm>
        </p:spPr>
        <p:txBody>
          <a:bodyPr>
            <a:normAutofit/>
          </a:bodyPr>
          <a:lstStyle/>
          <a:p>
            <a:r>
              <a:rPr lang="en-US" b="1" dirty="0"/>
              <a:t>Platters</a:t>
            </a:r>
            <a:r>
              <a:rPr lang="en-US" dirty="0"/>
              <a:t> spin (say 15000 rpm)</a:t>
            </a:r>
          </a:p>
          <a:p>
            <a:r>
              <a:rPr lang="en-US" b="1" dirty="0"/>
              <a:t>Arm assembly </a:t>
            </a:r>
            <a:r>
              <a:rPr lang="en-US" dirty="0"/>
              <a:t>moved in or out to position a </a:t>
            </a:r>
            <a:r>
              <a:rPr lang="en-US" b="1" dirty="0"/>
              <a:t>head</a:t>
            </a:r>
            <a:r>
              <a:rPr lang="en-US" dirty="0"/>
              <a:t> on a desired </a:t>
            </a:r>
            <a:r>
              <a:rPr lang="en-US" b="1" dirty="0"/>
              <a:t>track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Tracks under heads make a “cylinder” </a:t>
            </a:r>
          </a:p>
          <a:p>
            <a:r>
              <a:rPr lang="en-US" sz="1800" dirty="0"/>
              <a:t>Only one head reads/writes at any one time</a:t>
            </a:r>
          </a:p>
        </p:txBody>
      </p:sp>
      <p:grpSp>
        <p:nvGrpSpPr>
          <p:cNvPr id="52" name="Group 51" descr="Arm assembly moves the disk head which points to a point on the disk. The disk is made up of platters stacked on top of each other each of which is made of concentric tracks" title="Disk">
            <a:extLst>
              <a:ext uri="{FF2B5EF4-FFF2-40B4-BE49-F238E27FC236}">
                <a16:creationId xmlns:a16="http://schemas.microsoft.com/office/drawing/2014/main" id="{612D7053-8F3C-C540-8714-F36ECEC18AAF}"/>
              </a:ext>
            </a:extLst>
          </p:cNvPr>
          <p:cNvGrpSpPr/>
          <p:nvPr/>
        </p:nvGrpSpPr>
        <p:grpSpPr>
          <a:xfrm>
            <a:off x="5654969" y="634604"/>
            <a:ext cx="3348959" cy="2674144"/>
            <a:chOff x="1124633" y="1160859"/>
            <a:chExt cx="4187159" cy="3451623"/>
          </a:xfrm>
        </p:grpSpPr>
        <p:grpSp>
          <p:nvGrpSpPr>
            <p:cNvPr id="53" name="Group 7">
              <a:extLst>
                <a:ext uri="{FF2B5EF4-FFF2-40B4-BE49-F238E27FC236}">
                  <a16:creationId xmlns:a16="http://schemas.microsoft.com/office/drawing/2014/main" id="{AA0E6ED8-1B85-F147-9C01-76078A0DF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0720" y="1714500"/>
              <a:ext cx="2362200" cy="1351359"/>
              <a:chOff x="2998" y="1129"/>
              <a:chExt cx="1984" cy="1135"/>
            </a:xfrm>
          </p:grpSpPr>
          <p:sp>
            <p:nvSpPr>
              <p:cNvPr id="145" name="Freeform 5">
                <a:extLst>
                  <a:ext uri="{FF2B5EF4-FFF2-40B4-BE49-F238E27FC236}">
                    <a16:creationId xmlns:a16="http://schemas.microsoft.com/office/drawing/2014/main" id="{52CFC826-61A4-0348-98D8-8A3FC2338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>
                  <a:gd name="T0" fmla="*/ 0 w 1984"/>
                  <a:gd name="T1" fmla="*/ 386 h 765"/>
                  <a:gd name="T2" fmla="*/ 16 w 1984"/>
                  <a:gd name="T3" fmla="*/ 320 h 765"/>
                  <a:gd name="T4" fmla="*/ 57 w 1984"/>
                  <a:gd name="T5" fmla="*/ 255 h 765"/>
                  <a:gd name="T6" fmla="*/ 131 w 1984"/>
                  <a:gd name="T7" fmla="*/ 197 h 765"/>
                  <a:gd name="T8" fmla="*/ 230 w 1984"/>
                  <a:gd name="T9" fmla="*/ 140 h 765"/>
                  <a:gd name="T10" fmla="*/ 353 w 1984"/>
                  <a:gd name="T11" fmla="*/ 90 h 765"/>
                  <a:gd name="T12" fmla="*/ 493 w 1984"/>
                  <a:gd name="T13" fmla="*/ 58 h 765"/>
                  <a:gd name="T14" fmla="*/ 650 w 1984"/>
                  <a:gd name="T15" fmla="*/ 25 h 765"/>
                  <a:gd name="T16" fmla="*/ 814 w 1984"/>
                  <a:gd name="T17" fmla="*/ 8 h 765"/>
                  <a:gd name="T18" fmla="*/ 987 w 1984"/>
                  <a:gd name="T19" fmla="*/ 0 h 765"/>
                  <a:gd name="T20" fmla="*/ 1160 w 1984"/>
                  <a:gd name="T21" fmla="*/ 8 h 765"/>
                  <a:gd name="T22" fmla="*/ 1333 w 1984"/>
                  <a:gd name="T23" fmla="*/ 25 h 765"/>
                  <a:gd name="T24" fmla="*/ 1489 w 1984"/>
                  <a:gd name="T25" fmla="*/ 58 h 765"/>
                  <a:gd name="T26" fmla="*/ 1629 w 1984"/>
                  <a:gd name="T27" fmla="*/ 90 h 765"/>
                  <a:gd name="T28" fmla="*/ 1753 w 1984"/>
                  <a:gd name="T29" fmla="*/ 140 h 765"/>
                  <a:gd name="T30" fmla="*/ 1852 w 1984"/>
                  <a:gd name="T31" fmla="*/ 197 h 765"/>
                  <a:gd name="T32" fmla="*/ 1926 w 1984"/>
                  <a:gd name="T33" fmla="*/ 255 h 765"/>
                  <a:gd name="T34" fmla="*/ 1967 w 1984"/>
                  <a:gd name="T35" fmla="*/ 320 h 765"/>
                  <a:gd name="T36" fmla="*/ 1983 w 1984"/>
                  <a:gd name="T37" fmla="*/ 386 h 765"/>
                  <a:gd name="T38" fmla="*/ 1967 w 1984"/>
                  <a:gd name="T39" fmla="*/ 452 h 765"/>
                  <a:gd name="T40" fmla="*/ 1926 w 1984"/>
                  <a:gd name="T41" fmla="*/ 518 h 765"/>
                  <a:gd name="T42" fmla="*/ 1852 w 1984"/>
                  <a:gd name="T43" fmla="*/ 575 h 765"/>
                  <a:gd name="T44" fmla="*/ 1753 w 1984"/>
                  <a:gd name="T45" fmla="*/ 633 h 765"/>
                  <a:gd name="T46" fmla="*/ 1629 w 1984"/>
                  <a:gd name="T47" fmla="*/ 674 h 765"/>
                  <a:gd name="T48" fmla="*/ 1489 w 1984"/>
                  <a:gd name="T49" fmla="*/ 715 h 765"/>
                  <a:gd name="T50" fmla="*/ 1333 w 1984"/>
                  <a:gd name="T51" fmla="*/ 740 h 765"/>
                  <a:gd name="T52" fmla="*/ 1160 w 1984"/>
                  <a:gd name="T53" fmla="*/ 764 h 765"/>
                  <a:gd name="T54" fmla="*/ 987 w 1984"/>
                  <a:gd name="T55" fmla="*/ 764 h 765"/>
                  <a:gd name="T56" fmla="*/ 814 w 1984"/>
                  <a:gd name="T57" fmla="*/ 764 h 765"/>
                  <a:gd name="T58" fmla="*/ 650 w 1984"/>
                  <a:gd name="T59" fmla="*/ 740 h 765"/>
                  <a:gd name="T60" fmla="*/ 493 w 1984"/>
                  <a:gd name="T61" fmla="*/ 715 h 765"/>
                  <a:gd name="T62" fmla="*/ 353 w 1984"/>
                  <a:gd name="T63" fmla="*/ 674 h 765"/>
                  <a:gd name="T64" fmla="*/ 230 w 1984"/>
                  <a:gd name="T65" fmla="*/ 633 h 765"/>
                  <a:gd name="T66" fmla="*/ 131 w 1984"/>
                  <a:gd name="T67" fmla="*/ 575 h 765"/>
                  <a:gd name="T68" fmla="*/ 57 w 1984"/>
                  <a:gd name="T69" fmla="*/ 518 h 765"/>
                  <a:gd name="T70" fmla="*/ 16 w 1984"/>
                  <a:gd name="T71" fmla="*/ 452 h 765"/>
                  <a:gd name="T72" fmla="*/ 0 w 1984"/>
                  <a:gd name="T73" fmla="*/ 386 h 76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84"/>
                  <a:gd name="T112" fmla="*/ 0 h 765"/>
                  <a:gd name="T113" fmla="*/ 1984 w 1984"/>
                  <a:gd name="T114" fmla="*/ 765 h 76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46" name="Freeform 6">
                <a:extLst>
                  <a:ext uri="{FF2B5EF4-FFF2-40B4-BE49-F238E27FC236}">
                    <a16:creationId xmlns:a16="http://schemas.microsoft.com/office/drawing/2014/main" id="{9CA0330E-31A5-EE44-AA17-7ADAAC04B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>
                  <a:gd name="T0" fmla="*/ 0 w 1984"/>
                  <a:gd name="T1" fmla="*/ 386 h 765"/>
                  <a:gd name="T2" fmla="*/ 16 w 1984"/>
                  <a:gd name="T3" fmla="*/ 321 h 765"/>
                  <a:gd name="T4" fmla="*/ 57 w 1984"/>
                  <a:gd name="T5" fmla="*/ 255 h 765"/>
                  <a:gd name="T6" fmla="*/ 131 w 1984"/>
                  <a:gd name="T7" fmla="*/ 197 h 765"/>
                  <a:gd name="T8" fmla="*/ 230 w 1984"/>
                  <a:gd name="T9" fmla="*/ 140 h 765"/>
                  <a:gd name="T10" fmla="*/ 353 w 1984"/>
                  <a:gd name="T11" fmla="*/ 91 h 765"/>
                  <a:gd name="T12" fmla="*/ 493 w 1984"/>
                  <a:gd name="T13" fmla="*/ 58 h 765"/>
                  <a:gd name="T14" fmla="*/ 650 w 1984"/>
                  <a:gd name="T15" fmla="*/ 25 h 765"/>
                  <a:gd name="T16" fmla="*/ 814 w 1984"/>
                  <a:gd name="T17" fmla="*/ 8 h 765"/>
                  <a:gd name="T18" fmla="*/ 987 w 1984"/>
                  <a:gd name="T19" fmla="*/ 0 h 765"/>
                  <a:gd name="T20" fmla="*/ 1160 w 1984"/>
                  <a:gd name="T21" fmla="*/ 8 h 765"/>
                  <a:gd name="T22" fmla="*/ 1333 w 1984"/>
                  <a:gd name="T23" fmla="*/ 25 h 765"/>
                  <a:gd name="T24" fmla="*/ 1489 w 1984"/>
                  <a:gd name="T25" fmla="*/ 58 h 765"/>
                  <a:gd name="T26" fmla="*/ 1629 w 1984"/>
                  <a:gd name="T27" fmla="*/ 91 h 765"/>
                  <a:gd name="T28" fmla="*/ 1753 w 1984"/>
                  <a:gd name="T29" fmla="*/ 140 h 765"/>
                  <a:gd name="T30" fmla="*/ 1852 w 1984"/>
                  <a:gd name="T31" fmla="*/ 197 h 765"/>
                  <a:gd name="T32" fmla="*/ 1926 w 1984"/>
                  <a:gd name="T33" fmla="*/ 255 h 765"/>
                  <a:gd name="T34" fmla="*/ 1967 w 1984"/>
                  <a:gd name="T35" fmla="*/ 321 h 765"/>
                  <a:gd name="T36" fmla="*/ 1983 w 1984"/>
                  <a:gd name="T37" fmla="*/ 386 h 765"/>
                  <a:gd name="T38" fmla="*/ 1967 w 1984"/>
                  <a:gd name="T39" fmla="*/ 452 h 765"/>
                  <a:gd name="T40" fmla="*/ 1926 w 1984"/>
                  <a:gd name="T41" fmla="*/ 518 h 765"/>
                  <a:gd name="T42" fmla="*/ 1852 w 1984"/>
                  <a:gd name="T43" fmla="*/ 575 h 765"/>
                  <a:gd name="T44" fmla="*/ 1753 w 1984"/>
                  <a:gd name="T45" fmla="*/ 633 h 765"/>
                  <a:gd name="T46" fmla="*/ 1629 w 1984"/>
                  <a:gd name="T47" fmla="*/ 674 h 765"/>
                  <a:gd name="T48" fmla="*/ 1489 w 1984"/>
                  <a:gd name="T49" fmla="*/ 715 h 765"/>
                  <a:gd name="T50" fmla="*/ 1333 w 1984"/>
                  <a:gd name="T51" fmla="*/ 740 h 765"/>
                  <a:gd name="T52" fmla="*/ 1160 w 1984"/>
                  <a:gd name="T53" fmla="*/ 764 h 765"/>
                  <a:gd name="T54" fmla="*/ 987 w 1984"/>
                  <a:gd name="T55" fmla="*/ 764 h 765"/>
                  <a:gd name="T56" fmla="*/ 814 w 1984"/>
                  <a:gd name="T57" fmla="*/ 764 h 765"/>
                  <a:gd name="T58" fmla="*/ 650 w 1984"/>
                  <a:gd name="T59" fmla="*/ 740 h 765"/>
                  <a:gd name="T60" fmla="*/ 493 w 1984"/>
                  <a:gd name="T61" fmla="*/ 715 h 765"/>
                  <a:gd name="T62" fmla="*/ 353 w 1984"/>
                  <a:gd name="T63" fmla="*/ 674 h 765"/>
                  <a:gd name="T64" fmla="*/ 230 w 1984"/>
                  <a:gd name="T65" fmla="*/ 633 h 765"/>
                  <a:gd name="T66" fmla="*/ 131 w 1984"/>
                  <a:gd name="T67" fmla="*/ 575 h 765"/>
                  <a:gd name="T68" fmla="*/ 57 w 1984"/>
                  <a:gd name="T69" fmla="*/ 518 h 765"/>
                  <a:gd name="T70" fmla="*/ 16 w 1984"/>
                  <a:gd name="T71" fmla="*/ 452 h 765"/>
                  <a:gd name="T72" fmla="*/ 0 w 1984"/>
                  <a:gd name="T73" fmla="*/ 386 h 76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84"/>
                  <a:gd name="T112" fmla="*/ 0 h 765"/>
                  <a:gd name="T113" fmla="*/ 1984 w 1984"/>
                  <a:gd name="T114" fmla="*/ 765 h 76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</p:grpSp>
        <p:grpSp>
          <p:nvGrpSpPr>
            <p:cNvPr id="54" name="Group 27">
              <a:extLst>
                <a:ext uri="{FF2B5EF4-FFF2-40B4-BE49-F238E27FC236}">
                  <a16:creationId xmlns:a16="http://schemas.microsoft.com/office/drawing/2014/main" id="{493DC318-A74E-8143-88D4-3ECA3E753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0480" y="1166813"/>
              <a:ext cx="2382440" cy="3445669"/>
              <a:chOff x="2981" y="669"/>
              <a:chExt cx="2001" cy="2894"/>
            </a:xfrm>
          </p:grpSpPr>
          <p:grpSp>
            <p:nvGrpSpPr>
              <p:cNvPr id="126" name="Group 17">
                <a:extLst>
                  <a:ext uri="{FF2B5EF4-FFF2-40B4-BE49-F238E27FC236}">
                    <a16:creationId xmlns:a16="http://schemas.microsoft.com/office/drawing/2014/main" id="{ED3075A9-FBFE-EB4B-B153-2F9D1F4B5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136" name="Group 11">
                  <a:extLst>
                    <a:ext uri="{FF2B5EF4-FFF2-40B4-BE49-F238E27FC236}">
                      <a16:creationId xmlns:a16="http://schemas.microsoft.com/office/drawing/2014/main" id="{612350E0-7AFF-0B46-8E9F-1DC4DEA588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142" name="Freeform 8">
                    <a:extLst>
                      <a:ext uri="{FF2B5EF4-FFF2-40B4-BE49-F238E27FC236}">
                        <a16:creationId xmlns:a16="http://schemas.microsoft.com/office/drawing/2014/main" id="{E4D49E78-D9C5-214C-8D90-6BF65FAC19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>
                      <a:gd name="T0" fmla="*/ 0 w 1984"/>
                      <a:gd name="T1" fmla="*/ 378 h 765"/>
                      <a:gd name="T2" fmla="*/ 16 w 1984"/>
                      <a:gd name="T3" fmla="*/ 312 h 765"/>
                      <a:gd name="T4" fmla="*/ 57 w 1984"/>
                      <a:gd name="T5" fmla="*/ 247 h 765"/>
                      <a:gd name="T6" fmla="*/ 131 w 1984"/>
                      <a:gd name="T7" fmla="*/ 189 h 765"/>
                      <a:gd name="T8" fmla="*/ 230 w 1984"/>
                      <a:gd name="T9" fmla="*/ 132 h 765"/>
                      <a:gd name="T10" fmla="*/ 353 w 1984"/>
                      <a:gd name="T11" fmla="*/ 91 h 765"/>
                      <a:gd name="T12" fmla="*/ 493 w 1984"/>
                      <a:gd name="T13" fmla="*/ 49 h 765"/>
                      <a:gd name="T14" fmla="*/ 650 w 1984"/>
                      <a:gd name="T15" fmla="*/ 25 h 765"/>
                      <a:gd name="T16" fmla="*/ 814 w 1984"/>
                      <a:gd name="T17" fmla="*/ 0 h 765"/>
                      <a:gd name="T18" fmla="*/ 987 w 1984"/>
                      <a:gd name="T19" fmla="*/ 0 h 765"/>
                      <a:gd name="T20" fmla="*/ 1160 w 1984"/>
                      <a:gd name="T21" fmla="*/ 0 h 765"/>
                      <a:gd name="T22" fmla="*/ 1333 w 1984"/>
                      <a:gd name="T23" fmla="*/ 25 h 765"/>
                      <a:gd name="T24" fmla="*/ 1489 w 1984"/>
                      <a:gd name="T25" fmla="*/ 49 h 765"/>
                      <a:gd name="T26" fmla="*/ 1629 w 1984"/>
                      <a:gd name="T27" fmla="*/ 91 h 765"/>
                      <a:gd name="T28" fmla="*/ 1753 w 1984"/>
                      <a:gd name="T29" fmla="*/ 132 h 765"/>
                      <a:gd name="T30" fmla="*/ 1852 w 1984"/>
                      <a:gd name="T31" fmla="*/ 189 h 765"/>
                      <a:gd name="T32" fmla="*/ 1926 w 1984"/>
                      <a:gd name="T33" fmla="*/ 247 h 765"/>
                      <a:gd name="T34" fmla="*/ 1967 w 1984"/>
                      <a:gd name="T35" fmla="*/ 312 h 765"/>
                      <a:gd name="T36" fmla="*/ 1983 w 1984"/>
                      <a:gd name="T37" fmla="*/ 378 h 765"/>
                      <a:gd name="T38" fmla="*/ 1967 w 1984"/>
                      <a:gd name="T39" fmla="*/ 444 h 765"/>
                      <a:gd name="T40" fmla="*/ 1926 w 1984"/>
                      <a:gd name="T41" fmla="*/ 510 h 765"/>
                      <a:gd name="T42" fmla="*/ 1852 w 1984"/>
                      <a:gd name="T43" fmla="*/ 567 h 765"/>
                      <a:gd name="T44" fmla="*/ 1753 w 1984"/>
                      <a:gd name="T45" fmla="*/ 625 h 765"/>
                      <a:gd name="T46" fmla="*/ 1629 w 1984"/>
                      <a:gd name="T47" fmla="*/ 674 h 765"/>
                      <a:gd name="T48" fmla="*/ 1489 w 1984"/>
                      <a:gd name="T49" fmla="*/ 707 h 765"/>
                      <a:gd name="T50" fmla="*/ 1333 w 1984"/>
                      <a:gd name="T51" fmla="*/ 740 h 765"/>
                      <a:gd name="T52" fmla="*/ 1160 w 1984"/>
                      <a:gd name="T53" fmla="*/ 756 h 765"/>
                      <a:gd name="T54" fmla="*/ 987 w 1984"/>
                      <a:gd name="T55" fmla="*/ 764 h 765"/>
                      <a:gd name="T56" fmla="*/ 814 w 1984"/>
                      <a:gd name="T57" fmla="*/ 756 h 765"/>
                      <a:gd name="T58" fmla="*/ 650 w 1984"/>
                      <a:gd name="T59" fmla="*/ 740 h 765"/>
                      <a:gd name="T60" fmla="*/ 493 w 1984"/>
                      <a:gd name="T61" fmla="*/ 707 h 765"/>
                      <a:gd name="T62" fmla="*/ 353 w 1984"/>
                      <a:gd name="T63" fmla="*/ 674 h 765"/>
                      <a:gd name="T64" fmla="*/ 230 w 1984"/>
                      <a:gd name="T65" fmla="*/ 625 h 765"/>
                      <a:gd name="T66" fmla="*/ 131 w 1984"/>
                      <a:gd name="T67" fmla="*/ 567 h 765"/>
                      <a:gd name="T68" fmla="*/ 57 w 1984"/>
                      <a:gd name="T69" fmla="*/ 510 h 765"/>
                      <a:gd name="T70" fmla="*/ 16 w 1984"/>
                      <a:gd name="T71" fmla="*/ 444 h 765"/>
                      <a:gd name="T72" fmla="*/ 0 w 1984"/>
                      <a:gd name="T73" fmla="*/ 378 h 765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984"/>
                      <a:gd name="T112" fmla="*/ 0 h 765"/>
                      <a:gd name="T113" fmla="*/ 1984 w 1984"/>
                      <a:gd name="T114" fmla="*/ 765 h 765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43" name="Freeform 9">
                    <a:extLst>
                      <a:ext uri="{FF2B5EF4-FFF2-40B4-BE49-F238E27FC236}">
                        <a16:creationId xmlns:a16="http://schemas.microsoft.com/office/drawing/2014/main" id="{46D387A7-3058-E545-85F3-E818290471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>
                      <a:gd name="T0" fmla="*/ 0 w 1853"/>
                      <a:gd name="T1" fmla="*/ 328 h 650"/>
                      <a:gd name="T2" fmla="*/ 17 w 1853"/>
                      <a:gd name="T3" fmla="*/ 263 h 650"/>
                      <a:gd name="T4" fmla="*/ 66 w 1853"/>
                      <a:gd name="T5" fmla="*/ 205 h 650"/>
                      <a:gd name="T6" fmla="*/ 140 w 1853"/>
                      <a:gd name="T7" fmla="*/ 156 h 650"/>
                      <a:gd name="T8" fmla="*/ 247 w 1853"/>
                      <a:gd name="T9" fmla="*/ 106 h 650"/>
                      <a:gd name="T10" fmla="*/ 371 w 1853"/>
                      <a:gd name="T11" fmla="*/ 65 h 650"/>
                      <a:gd name="T12" fmla="*/ 519 w 1853"/>
                      <a:gd name="T13" fmla="*/ 33 h 650"/>
                      <a:gd name="T14" fmla="*/ 675 w 1853"/>
                      <a:gd name="T15" fmla="*/ 16 h 650"/>
                      <a:gd name="T16" fmla="*/ 840 w 1853"/>
                      <a:gd name="T17" fmla="*/ 0 h 650"/>
                      <a:gd name="T18" fmla="*/ 1013 w 1853"/>
                      <a:gd name="T19" fmla="*/ 0 h 650"/>
                      <a:gd name="T20" fmla="*/ 1177 w 1853"/>
                      <a:gd name="T21" fmla="*/ 16 h 650"/>
                      <a:gd name="T22" fmla="*/ 1342 w 1853"/>
                      <a:gd name="T23" fmla="*/ 33 h 650"/>
                      <a:gd name="T24" fmla="*/ 1482 w 1853"/>
                      <a:gd name="T25" fmla="*/ 65 h 650"/>
                      <a:gd name="T26" fmla="*/ 1613 w 1853"/>
                      <a:gd name="T27" fmla="*/ 106 h 650"/>
                      <a:gd name="T28" fmla="*/ 1712 w 1853"/>
                      <a:gd name="T29" fmla="*/ 156 h 650"/>
                      <a:gd name="T30" fmla="*/ 1795 w 1853"/>
                      <a:gd name="T31" fmla="*/ 205 h 650"/>
                      <a:gd name="T32" fmla="*/ 1836 w 1853"/>
                      <a:gd name="T33" fmla="*/ 263 h 650"/>
                      <a:gd name="T34" fmla="*/ 1852 w 1853"/>
                      <a:gd name="T35" fmla="*/ 328 h 650"/>
                      <a:gd name="T36" fmla="*/ 1836 w 1853"/>
                      <a:gd name="T37" fmla="*/ 386 h 650"/>
                      <a:gd name="T38" fmla="*/ 1795 w 1853"/>
                      <a:gd name="T39" fmla="*/ 443 h 650"/>
                      <a:gd name="T40" fmla="*/ 1712 w 1853"/>
                      <a:gd name="T41" fmla="*/ 493 h 650"/>
                      <a:gd name="T42" fmla="*/ 1613 w 1853"/>
                      <a:gd name="T43" fmla="*/ 542 h 650"/>
                      <a:gd name="T44" fmla="*/ 1482 w 1853"/>
                      <a:gd name="T45" fmla="*/ 583 h 650"/>
                      <a:gd name="T46" fmla="*/ 1342 w 1853"/>
                      <a:gd name="T47" fmla="*/ 616 h 650"/>
                      <a:gd name="T48" fmla="*/ 1177 w 1853"/>
                      <a:gd name="T49" fmla="*/ 641 h 650"/>
                      <a:gd name="T50" fmla="*/ 1013 w 1853"/>
                      <a:gd name="T51" fmla="*/ 649 h 650"/>
                      <a:gd name="T52" fmla="*/ 840 w 1853"/>
                      <a:gd name="T53" fmla="*/ 649 h 650"/>
                      <a:gd name="T54" fmla="*/ 675 w 1853"/>
                      <a:gd name="T55" fmla="*/ 641 h 650"/>
                      <a:gd name="T56" fmla="*/ 519 w 1853"/>
                      <a:gd name="T57" fmla="*/ 616 h 650"/>
                      <a:gd name="T58" fmla="*/ 371 w 1853"/>
                      <a:gd name="T59" fmla="*/ 583 h 650"/>
                      <a:gd name="T60" fmla="*/ 247 w 1853"/>
                      <a:gd name="T61" fmla="*/ 542 h 650"/>
                      <a:gd name="T62" fmla="*/ 140 w 1853"/>
                      <a:gd name="T63" fmla="*/ 493 h 650"/>
                      <a:gd name="T64" fmla="*/ 66 w 1853"/>
                      <a:gd name="T65" fmla="*/ 443 h 650"/>
                      <a:gd name="T66" fmla="*/ 17 w 1853"/>
                      <a:gd name="T67" fmla="*/ 386 h 650"/>
                      <a:gd name="T68" fmla="*/ 0 w 1853"/>
                      <a:gd name="T69" fmla="*/ 328 h 65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853"/>
                      <a:gd name="T106" fmla="*/ 0 h 650"/>
                      <a:gd name="T107" fmla="*/ 1853 w 1853"/>
                      <a:gd name="T108" fmla="*/ 650 h 65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44" name="Freeform 10">
                    <a:extLst>
                      <a:ext uri="{FF2B5EF4-FFF2-40B4-BE49-F238E27FC236}">
                        <a16:creationId xmlns:a16="http://schemas.microsoft.com/office/drawing/2014/main" id="{98B72F1F-B026-5246-8A9A-B987A241D6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>
                      <a:gd name="T0" fmla="*/ 0 w 1672"/>
                      <a:gd name="T1" fmla="*/ 247 h 494"/>
                      <a:gd name="T2" fmla="*/ 16 w 1672"/>
                      <a:gd name="T3" fmla="*/ 198 h 494"/>
                      <a:gd name="T4" fmla="*/ 66 w 1672"/>
                      <a:gd name="T5" fmla="*/ 148 h 494"/>
                      <a:gd name="T6" fmla="*/ 148 w 1672"/>
                      <a:gd name="T7" fmla="*/ 107 h 494"/>
                      <a:gd name="T8" fmla="*/ 247 w 1672"/>
                      <a:gd name="T9" fmla="*/ 74 h 494"/>
                      <a:gd name="T10" fmla="*/ 370 w 1672"/>
                      <a:gd name="T11" fmla="*/ 41 h 494"/>
                      <a:gd name="T12" fmla="*/ 518 w 1672"/>
                      <a:gd name="T13" fmla="*/ 17 h 494"/>
                      <a:gd name="T14" fmla="*/ 675 w 1672"/>
                      <a:gd name="T15" fmla="*/ 0 h 494"/>
                      <a:gd name="T16" fmla="*/ 839 w 1672"/>
                      <a:gd name="T17" fmla="*/ 0 h 494"/>
                      <a:gd name="T18" fmla="*/ 996 w 1672"/>
                      <a:gd name="T19" fmla="*/ 0 h 494"/>
                      <a:gd name="T20" fmla="*/ 1152 w 1672"/>
                      <a:gd name="T21" fmla="*/ 17 h 494"/>
                      <a:gd name="T22" fmla="*/ 1300 w 1672"/>
                      <a:gd name="T23" fmla="*/ 41 h 494"/>
                      <a:gd name="T24" fmla="*/ 1424 w 1672"/>
                      <a:gd name="T25" fmla="*/ 74 h 494"/>
                      <a:gd name="T26" fmla="*/ 1531 w 1672"/>
                      <a:gd name="T27" fmla="*/ 107 h 494"/>
                      <a:gd name="T28" fmla="*/ 1605 w 1672"/>
                      <a:gd name="T29" fmla="*/ 148 h 494"/>
                      <a:gd name="T30" fmla="*/ 1654 w 1672"/>
                      <a:gd name="T31" fmla="*/ 198 h 494"/>
                      <a:gd name="T32" fmla="*/ 1671 w 1672"/>
                      <a:gd name="T33" fmla="*/ 247 h 494"/>
                      <a:gd name="T34" fmla="*/ 1654 w 1672"/>
                      <a:gd name="T35" fmla="*/ 296 h 494"/>
                      <a:gd name="T36" fmla="*/ 1605 w 1672"/>
                      <a:gd name="T37" fmla="*/ 337 h 494"/>
                      <a:gd name="T38" fmla="*/ 1531 w 1672"/>
                      <a:gd name="T39" fmla="*/ 378 h 494"/>
                      <a:gd name="T40" fmla="*/ 1424 w 1672"/>
                      <a:gd name="T41" fmla="*/ 419 h 494"/>
                      <a:gd name="T42" fmla="*/ 1300 w 1672"/>
                      <a:gd name="T43" fmla="*/ 452 h 494"/>
                      <a:gd name="T44" fmla="*/ 1152 w 1672"/>
                      <a:gd name="T45" fmla="*/ 477 h 494"/>
                      <a:gd name="T46" fmla="*/ 996 w 1672"/>
                      <a:gd name="T47" fmla="*/ 485 h 494"/>
                      <a:gd name="T48" fmla="*/ 839 w 1672"/>
                      <a:gd name="T49" fmla="*/ 493 h 494"/>
                      <a:gd name="T50" fmla="*/ 675 w 1672"/>
                      <a:gd name="T51" fmla="*/ 485 h 494"/>
                      <a:gd name="T52" fmla="*/ 518 w 1672"/>
                      <a:gd name="T53" fmla="*/ 477 h 494"/>
                      <a:gd name="T54" fmla="*/ 370 w 1672"/>
                      <a:gd name="T55" fmla="*/ 452 h 494"/>
                      <a:gd name="T56" fmla="*/ 247 w 1672"/>
                      <a:gd name="T57" fmla="*/ 419 h 494"/>
                      <a:gd name="T58" fmla="*/ 148 w 1672"/>
                      <a:gd name="T59" fmla="*/ 378 h 494"/>
                      <a:gd name="T60" fmla="*/ 66 w 1672"/>
                      <a:gd name="T61" fmla="*/ 337 h 494"/>
                      <a:gd name="T62" fmla="*/ 16 w 1672"/>
                      <a:gd name="T63" fmla="*/ 296 h 494"/>
                      <a:gd name="T64" fmla="*/ 0 w 1672"/>
                      <a:gd name="T65" fmla="*/ 247 h 4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672"/>
                      <a:gd name="T100" fmla="*/ 0 h 494"/>
                      <a:gd name="T101" fmla="*/ 1672 w 1672"/>
                      <a:gd name="T102" fmla="*/ 494 h 4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137" name="Group 15">
                  <a:extLst>
                    <a:ext uri="{FF2B5EF4-FFF2-40B4-BE49-F238E27FC236}">
                      <a16:creationId xmlns:a16="http://schemas.microsoft.com/office/drawing/2014/main" id="{3A04C586-D6E7-5043-B9C4-5B6DF38D3A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139" name="Freeform 12">
                    <a:extLst>
                      <a:ext uri="{FF2B5EF4-FFF2-40B4-BE49-F238E27FC236}">
                        <a16:creationId xmlns:a16="http://schemas.microsoft.com/office/drawing/2014/main" id="{4855CC78-B2BC-F14B-849A-0284F5A394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>
                      <a:gd name="T0" fmla="*/ 0 w 1984"/>
                      <a:gd name="T1" fmla="*/ 378 h 766"/>
                      <a:gd name="T2" fmla="*/ 16 w 1984"/>
                      <a:gd name="T3" fmla="*/ 313 h 766"/>
                      <a:gd name="T4" fmla="*/ 57 w 1984"/>
                      <a:gd name="T5" fmla="*/ 247 h 766"/>
                      <a:gd name="T6" fmla="*/ 131 w 1984"/>
                      <a:gd name="T7" fmla="*/ 189 h 766"/>
                      <a:gd name="T8" fmla="*/ 230 w 1984"/>
                      <a:gd name="T9" fmla="*/ 132 h 766"/>
                      <a:gd name="T10" fmla="*/ 353 w 1984"/>
                      <a:gd name="T11" fmla="*/ 91 h 766"/>
                      <a:gd name="T12" fmla="*/ 493 w 1984"/>
                      <a:gd name="T13" fmla="*/ 50 h 766"/>
                      <a:gd name="T14" fmla="*/ 650 w 1984"/>
                      <a:gd name="T15" fmla="*/ 25 h 766"/>
                      <a:gd name="T16" fmla="*/ 814 w 1984"/>
                      <a:gd name="T17" fmla="*/ 0 h 766"/>
                      <a:gd name="T18" fmla="*/ 987 w 1984"/>
                      <a:gd name="T19" fmla="*/ 0 h 766"/>
                      <a:gd name="T20" fmla="*/ 1160 w 1984"/>
                      <a:gd name="T21" fmla="*/ 0 h 766"/>
                      <a:gd name="T22" fmla="*/ 1333 w 1984"/>
                      <a:gd name="T23" fmla="*/ 25 h 766"/>
                      <a:gd name="T24" fmla="*/ 1489 w 1984"/>
                      <a:gd name="T25" fmla="*/ 50 h 766"/>
                      <a:gd name="T26" fmla="*/ 1629 w 1984"/>
                      <a:gd name="T27" fmla="*/ 91 h 766"/>
                      <a:gd name="T28" fmla="*/ 1753 w 1984"/>
                      <a:gd name="T29" fmla="*/ 132 h 766"/>
                      <a:gd name="T30" fmla="*/ 1852 w 1984"/>
                      <a:gd name="T31" fmla="*/ 189 h 766"/>
                      <a:gd name="T32" fmla="*/ 1926 w 1984"/>
                      <a:gd name="T33" fmla="*/ 247 h 766"/>
                      <a:gd name="T34" fmla="*/ 1967 w 1984"/>
                      <a:gd name="T35" fmla="*/ 313 h 766"/>
                      <a:gd name="T36" fmla="*/ 1983 w 1984"/>
                      <a:gd name="T37" fmla="*/ 378 h 766"/>
                      <a:gd name="T38" fmla="*/ 1967 w 1984"/>
                      <a:gd name="T39" fmla="*/ 444 h 766"/>
                      <a:gd name="T40" fmla="*/ 1926 w 1984"/>
                      <a:gd name="T41" fmla="*/ 510 h 766"/>
                      <a:gd name="T42" fmla="*/ 1852 w 1984"/>
                      <a:gd name="T43" fmla="*/ 567 h 766"/>
                      <a:gd name="T44" fmla="*/ 1753 w 1984"/>
                      <a:gd name="T45" fmla="*/ 625 h 766"/>
                      <a:gd name="T46" fmla="*/ 1629 w 1984"/>
                      <a:gd name="T47" fmla="*/ 674 h 766"/>
                      <a:gd name="T48" fmla="*/ 1489 w 1984"/>
                      <a:gd name="T49" fmla="*/ 707 h 766"/>
                      <a:gd name="T50" fmla="*/ 1333 w 1984"/>
                      <a:gd name="T51" fmla="*/ 740 h 766"/>
                      <a:gd name="T52" fmla="*/ 1160 w 1984"/>
                      <a:gd name="T53" fmla="*/ 756 h 766"/>
                      <a:gd name="T54" fmla="*/ 987 w 1984"/>
                      <a:gd name="T55" fmla="*/ 765 h 766"/>
                      <a:gd name="T56" fmla="*/ 814 w 1984"/>
                      <a:gd name="T57" fmla="*/ 756 h 766"/>
                      <a:gd name="T58" fmla="*/ 650 w 1984"/>
                      <a:gd name="T59" fmla="*/ 740 h 766"/>
                      <a:gd name="T60" fmla="*/ 493 w 1984"/>
                      <a:gd name="T61" fmla="*/ 707 h 766"/>
                      <a:gd name="T62" fmla="*/ 353 w 1984"/>
                      <a:gd name="T63" fmla="*/ 674 h 766"/>
                      <a:gd name="T64" fmla="*/ 230 w 1984"/>
                      <a:gd name="T65" fmla="*/ 625 h 766"/>
                      <a:gd name="T66" fmla="*/ 131 w 1984"/>
                      <a:gd name="T67" fmla="*/ 567 h 766"/>
                      <a:gd name="T68" fmla="*/ 57 w 1984"/>
                      <a:gd name="T69" fmla="*/ 510 h 766"/>
                      <a:gd name="T70" fmla="*/ 16 w 1984"/>
                      <a:gd name="T71" fmla="*/ 444 h 766"/>
                      <a:gd name="T72" fmla="*/ 0 w 1984"/>
                      <a:gd name="T73" fmla="*/ 378 h 76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984"/>
                      <a:gd name="T112" fmla="*/ 0 h 766"/>
                      <a:gd name="T113" fmla="*/ 1984 w 1984"/>
                      <a:gd name="T114" fmla="*/ 766 h 76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40" name="Freeform 13">
                    <a:extLst>
                      <a:ext uri="{FF2B5EF4-FFF2-40B4-BE49-F238E27FC236}">
                        <a16:creationId xmlns:a16="http://schemas.microsoft.com/office/drawing/2014/main" id="{ACA06403-232B-E14D-8EE3-1CACBA8EF9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>
                      <a:gd name="T0" fmla="*/ 0 w 1853"/>
                      <a:gd name="T1" fmla="*/ 329 h 650"/>
                      <a:gd name="T2" fmla="*/ 17 w 1853"/>
                      <a:gd name="T3" fmla="*/ 263 h 650"/>
                      <a:gd name="T4" fmla="*/ 66 w 1853"/>
                      <a:gd name="T5" fmla="*/ 205 h 650"/>
                      <a:gd name="T6" fmla="*/ 140 w 1853"/>
                      <a:gd name="T7" fmla="*/ 156 h 650"/>
                      <a:gd name="T8" fmla="*/ 247 w 1853"/>
                      <a:gd name="T9" fmla="*/ 107 h 650"/>
                      <a:gd name="T10" fmla="*/ 371 w 1853"/>
                      <a:gd name="T11" fmla="*/ 66 h 650"/>
                      <a:gd name="T12" fmla="*/ 519 w 1853"/>
                      <a:gd name="T13" fmla="*/ 33 h 650"/>
                      <a:gd name="T14" fmla="*/ 675 w 1853"/>
                      <a:gd name="T15" fmla="*/ 16 h 650"/>
                      <a:gd name="T16" fmla="*/ 840 w 1853"/>
                      <a:gd name="T17" fmla="*/ 0 h 650"/>
                      <a:gd name="T18" fmla="*/ 1013 w 1853"/>
                      <a:gd name="T19" fmla="*/ 0 h 650"/>
                      <a:gd name="T20" fmla="*/ 1177 w 1853"/>
                      <a:gd name="T21" fmla="*/ 16 h 650"/>
                      <a:gd name="T22" fmla="*/ 1342 w 1853"/>
                      <a:gd name="T23" fmla="*/ 33 h 650"/>
                      <a:gd name="T24" fmla="*/ 1482 w 1853"/>
                      <a:gd name="T25" fmla="*/ 66 h 650"/>
                      <a:gd name="T26" fmla="*/ 1613 w 1853"/>
                      <a:gd name="T27" fmla="*/ 107 h 650"/>
                      <a:gd name="T28" fmla="*/ 1712 w 1853"/>
                      <a:gd name="T29" fmla="*/ 156 h 650"/>
                      <a:gd name="T30" fmla="*/ 1795 w 1853"/>
                      <a:gd name="T31" fmla="*/ 205 h 650"/>
                      <a:gd name="T32" fmla="*/ 1836 w 1853"/>
                      <a:gd name="T33" fmla="*/ 263 h 650"/>
                      <a:gd name="T34" fmla="*/ 1852 w 1853"/>
                      <a:gd name="T35" fmla="*/ 329 h 650"/>
                      <a:gd name="T36" fmla="*/ 1836 w 1853"/>
                      <a:gd name="T37" fmla="*/ 386 h 650"/>
                      <a:gd name="T38" fmla="*/ 1795 w 1853"/>
                      <a:gd name="T39" fmla="*/ 444 h 650"/>
                      <a:gd name="T40" fmla="*/ 1712 w 1853"/>
                      <a:gd name="T41" fmla="*/ 493 h 650"/>
                      <a:gd name="T42" fmla="*/ 1613 w 1853"/>
                      <a:gd name="T43" fmla="*/ 542 h 650"/>
                      <a:gd name="T44" fmla="*/ 1482 w 1853"/>
                      <a:gd name="T45" fmla="*/ 583 h 650"/>
                      <a:gd name="T46" fmla="*/ 1342 w 1853"/>
                      <a:gd name="T47" fmla="*/ 616 h 650"/>
                      <a:gd name="T48" fmla="*/ 1177 w 1853"/>
                      <a:gd name="T49" fmla="*/ 641 h 650"/>
                      <a:gd name="T50" fmla="*/ 1013 w 1853"/>
                      <a:gd name="T51" fmla="*/ 649 h 650"/>
                      <a:gd name="T52" fmla="*/ 840 w 1853"/>
                      <a:gd name="T53" fmla="*/ 649 h 650"/>
                      <a:gd name="T54" fmla="*/ 675 w 1853"/>
                      <a:gd name="T55" fmla="*/ 641 h 650"/>
                      <a:gd name="T56" fmla="*/ 519 w 1853"/>
                      <a:gd name="T57" fmla="*/ 616 h 650"/>
                      <a:gd name="T58" fmla="*/ 371 w 1853"/>
                      <a:gd name="T59" fmla="*/ 583 h 650"/>
                      <a:gd name="T60" fmla="*/ 247 w 1853"/>
                      <a:gd name="T61" fmla="*/ 542 h 650"/>
                      <a:gd name="T62" fmla="*/ 140 w 1853"/>
                      <a:gd name="T63" fmla="*/ 493 h 650"/>
                      <a:gd name="T64" fmla="*/ 66 w 1853"/>
                      <a:gd name="T65" fmla="*/ 444 h 650"/>
                      <a:gd name="T66" fmla="*/ 17 w 1853"/>
                      <a:gd name="T67" fmla="*/ 386 h 650"/>
                      <a:gd name="T68" fmla="*/ 0 w 1853"/>
                      <a:gd name="T69" fmla="*/ 329 h 65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853"/>
                      <a:gd name="T106" fmla="*/ 0 h 650"/>
                      <a:gd name="T107" fmla="*/ 1853 w 1853"/>
                      <a:gd name="T108" fmla="*/ 650 h 65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41" name="Freeform 14">
                    <a:extLst>
                      <a:ext uri="{FF2B5EF4-FFF2-40B4-BE49-F238E27FC236}">
                        <a16:creationId xmlns:a16="http://schemas.microsoft.com/office/drawing/2014/main" id="{6262C720-E53A-9342-87D3-AB8084C643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>
                      <a:gd name="T0" fmla="*/ 0 w 1672"/>
                      <a:gd name="T1" fmla="*/ 246 h 494"/>
                      <a:gd name="T2" fmla="*/ 16 w 1672"/>
                      <a:gd name="T3" fmla="*/ 197 h 494"/>
                      <a:gd name="T4" fmla="*/ 66 w 1672"/>
                      <a:gd name="T5" fmla="*/ 147 h 494"/>
                      <a:gd name="T6" fmla="*/ 148 w 1672"/>
                      <a:gd name="T7" fmla="*/ 106 h 494"/>
                      <a:gd name="T8" fmla="*/ 247 w 1672"/>
                      <a:gd name="T9" fmla="*/ 74 h 494"/>
                      <a:gd name="T10" fmla="*/ 370 w 1672"/>
                      <a:gd name="T11" fmla="*/ 41 h 494"/>
                      <a:gd name="T12" fmla="*/ 518 w 1672"/>
                      <a:gd name="T13" fmla="*/ 16 h 494"/>
                      <a:gd name="T14" fmla="*/ 675 w 1672"/>
                      <a:gd name="T15" fmla="*/ 0 h 494"/>
                      <a:gd name="T16" fmla="*/ 839 w 1672"/>
                      <a:gd name="T17" fmla="*/ 0 h 494"/>
                      <a:gd name="T18" fmla="*/ 996 w 1672"/>
                      <a:gd name="T19" fmla="*/ 0 h 494"/>
                      <a:gd name="T20" fmla="*/ 1152 w 1672"/>
                      <a:gd name="T21" fmla="*/ 16 h 494"/>
                      <a:gd name="T22" fmla="*/ 1300 w 1672"/>
                      <a:gd name="T23" fmla="*/ 41 h 494"/>
                      <a:gd name="T24" fmla="*/ 1424 w 1672"/>
                      <a:gd name="T25" fmla="*/ 74 h 494"/>
                      <a:gd name="T26" fmla="*/ 1531 w 1672"/>
                      <a:gd name="T27" fmla="*/ 106 h 494"/>
                      <a:gd name="T28" fmla="*/ 1605 w 1672"/>
                      <a:gd name="T29" fmla="*/ 147 h 494"/>
                      <a:gd name="T30" fmla="*/ 1654 w 1672"/>
                      <a:gd name="T31" fmla="*/ 197 h 494"/>
                      <a:gd name="T32" fmla="*/ 1671 w 1672"/>
                      <a:gd name="T33" fmla="*/ 246 h 494"/>
                      <a:gd name="T34" fmla="*/ 1654 w 1672"/>
                      <a:gd name="T35" fmla="*/ 295 h 494"/>
                      <a:gd name="T36" fmla="*/ 1605 w 1672"/>
                      <a:gd name="T37" fmla="*/ 337 h 494"/>
                      <a:gd name="T38" fmla="*/ 1531 w 1672"/>
                      <a:gd name="T39" fmla="*/ 378 h 494"/>
                      <a:gd name="T40" fmla="*/ 1424 w 1672"/>
                      <a:gd name="T41" fmla="*/ 419 h 494"/>
                      <a:gd name="T42" fmla="*/ 1300 w 1672"/>
                      <a:gd name="T43" fmla="*/ 452 h 494"/>
                      <a:gd name="T44" fmla="*/ 1152 w 1672"/>
                      <a:gd name="T45" fmla="*/ 476 h 494"/>
                      <a:gd name="T46" fmla="*/ 996 w 1672"/>
                      <a:gd name="T47" fmla="*/ 484 h 494"/>
                      <a:gd name="T48" fmla="*/ 839 w 1672"/>
                      <a:gd name="T49" fmla="*/ 493 h 494"/>
                      <a:gd name="T50" fmla="*/ 675 w 1672"/>
                      <a:gd name="T51" fmla="*/ 484 h 494"/>
                      <a:gd name="T52" fmla="*/ 518 w 1672"/>
                      <a:gd name="T53" fmla="*/ 476 h 494"/>
                      <a:gd name="T54" fmla="*/ 370 w 1672"/>
                      <a:gd name="T55" fmla="*/ 452 h 494"/>
                      <a:gd name="T56" fmla="*/ 247 w 1672"/>
                      <a:gd name="T57" fmla="*/ 419 h 494"/>
                      <a:gd name="T58" fmla="*/ 148 w 1672"/>
                      <a:gd name="T59" fmla="*/ 378 h 494"/>
                      <a:gd name="T60" fmla="*/ 66 w 1672"/>
                      <a:gd name="T61" fmla="*/ 337 h 494"/>
                      <a:gd name="T62" fmla="*/ 16 w 1672"/>
                      <a:gd name="T63" fmla="*/ 295 h 494"/>
                      <a:gd name="T64" fmla="*/ 0 w 1672"/>
                      <a:gd name="T65" fmla="*/ 246 h 4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672"/>
                      <a:gd name="T100" fmla="*/ 0 h 494"/>
                      <a:gd name="T101" fmla="*/ 1672 w 1672"/>
                      <a:gd name="T102" fmla="*/ 494 h 4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138" name="Freeform 16">
                  <a:extLst>
                    <a:ext uri="{FF2B5EF4-FFF2-40B4-BE49-F238E27FC236}">
                      <a16:creationId xmlns:a16="http://schemas.microsoft.com/office/drawing/2014/main" id="{915ADBD8-C0AF-744E-A620-002C1DA85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>
                    <a:gd name="T0" fmla="*/ 0 w 1993"/>
                    <a:gd name="T1" fmla="*/ 378 h 766"/>
                    <a:gd name="T2" fmla="*/ 17 w 1993"/>
                    <a:gd name="T3" fmla="*/ 313 h 766"/>
                    <a:gd name="T4" fmla="*/ 66 w 1993"/>
                    <a:gd name="T5" fmla="*/ 247 h 766"/>
                    <a:gd name="T6" fmla="*/ 132 w 1993"/>
                    <a:gd name="T7" fmla="*/ 189 h 766"/>
                    <a:gd name="T8" fmla="*/ 239 w 1993"/>
                    <a:gd name="T9" fmla="*/ 140 h 766"/>
                    <a:gd name="T10" fmla="*/ 354 w 1993"/>
                    <a:gd name="T11" fmla="*/ 91 h 766"/>
                    <a:gd name="T12" fmla="*/ 502 w 1993"/>
                    <a:gd name="T13" fmla="*/ 50 h 766"/>
                    <a:gd name="T14" fmla="*/ 659 w 1993"/>
                    <a:gd name="T15" fmla="*/ 25 h 766"/>
                    <a:gd name="T16" fmla="*/ 823 w 1993"/>
                    <a:gd name="T17" fmla="*/ 9 h 766"/>
                    <a:gd name="T18" fmla="*/ 996 w 1993"/>
                    <a:gd name="T19" fmla="*/ 0 h 766"/>
                    <a:gd name="T20" fmla="*/ 1169 w 1993"/>
                    <a:gd name="T21" fmla="*/ 9 h 766"/>
                    <a:gd name="T22" fmla="*/ 1334 w 1993"/>
                    <a:gd name="T23" fmla="*/ 25 h 766"/>
                    <a:gd name="T24" fmla="*/ 1490 w 1993"/>
                    <a:gd name="T25" fmla="*/ 50 h 766"/>
                    <a:gd name="T26" fmla="*/ 1638 w 1993"/>
                    <a:gd name="T27" fmla="*/ 91 h 766"/>
                    <a:gd name="T28" fmla="*/ 1753 w 1993"/>
                    <a:gd name="T29" fmla="*/ 140 h 766"/>
                    <a:gd name="T30" fmla="*/ 1860 w 1993"/>
                    <a:gd name="T31" fmla="*/ 189 h 766"/>
                    <a:gd name="T32" fmla="*/ 1926 w 1993"/>
                    <a:gd name="T33" fmla="*/ 247 h 766"/>
                    <a:gd name="T34" fmla="*/ 1976 w 1993"/>
                    <a:gd name="T35" fmla="*/ 313 h 766"/>
                    <a:gd name="T36" fmla="*/ 1992 w 1993"/>
                    <a:gd name="T37" fmla="*/ 378 h 766"/>
                    <a:gd name="T38" fmla="*/ 1976 w 1993"/>
                    <a:gd name="T39" fmla="*/ 444 h 766"/>
                    <a:gd name="T40" fmla="*/ 1926 w 1993"/>
                    <a:gd name="T41" fmla="*/ 510 h 766"/>
                    <a:gd name="T42" fmla="*/ 1860 w 1993"/>
                    <a:gd name="T43" fmla="*/ 576 h 766"/>
                    <a:gd name="T44" fmla="*/ 1753 w 1993"/>
                    <a:gd name="T45" fmla="*/ 625 h 766"/>
                    <a:gd name="T46" fmla="*/ 1638 w 1993"/>
                    <a:gd name="T47" fmla="*/ 674 h 766"/>
                    <a:gd name="T48" fmla="*/ 1490 w 1993"/>
                    <a:gd name="T49" fmla="*/ 715 h 766"/>
                    <a:gd name="T50" fmla="*/ 1334 w 1993"/>
                    <a:gd name="T51" fmla="*/ 740 h 766"/>
                    <a:gd name="T52" fmla="*/ 1169 w 1993"/>
                    <a:gd name="T53" fmla="*/ 756 h 766"/>
                    <a:gd name="T54" fmla="*/ 996 w 1993"/>
                    <a:gd name="T55" fmla="*/ 765 h 766"/>
                    <a:gd name="T56" fmla="*/ 823 w 1993"/>
                    <a:gd name="T57" fmla="*/ 756 h 766"/>
                    <a:gd name="T58" fmla="*/ 659 w 1993"/>
                    <a:gd name="T59" fmla="*/ 740 h 766"/>
                    <a:gd name="T60" fmla="*/ 502 w 1993"/>
                    <a:gd name="T61" fmla="*/ 715 h 766"/>
                    <a:gd name="T62" fmla="*/ 354 w 1993"/>
                    <a:gd name="T63" fmla="*/ 674 h 766"/>
                    <a:gd name="T64" fmla="*/ 239 w 1993"/>
                    <a:gd name="T65" fmla="*/ 625 h 766"/>
                    <a:gd name="T66" fmla="*/ 132 w 1993"/>
                    <a:gd name="T67" fmla="*/ 576 h 766"/>
                    <a:gd name="T68" fmla="*/ 66 w 1993"/>
                    <a:gd name="T69" fmla="*/ 510 h 766"/>
                    <a:gd name="T70" fmla="*/ 17 w 1993"/>
                    <a:gd name="T71" fmla="*/ 444 h 766"/>
                    <a:gd name="T72" fmla="*/ 0 w 1993"/>
                    <a:gd name="T73" fmla="*/ 378 h 76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93"/>
                    <a:gd name="T112" fmla="*/ 0 h 766"/>
                    <a:gd name="T113" fmla="*/ 1993 w 1993"/>
                    <a:gd name="T114" fmla="*/ 766 h 76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27" name="Group 21">
                <a:extLst>
                  <a:ext uri="{FF2B5EF4-FFF2-40B4-BE49-F238E27FC236}">
                    <a16:creationId xmlns:a16="http://schemas.microsoft.com/office/drawing/2014/main" id="{3AC1F170-A9D5-F84D-A279-B36D2F49F9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133" name="Freeform 18">
                  <a:extLst>
                    <a:ext uri="{FF2B5EF4-FFF2-40B4-BE49-F238E27FC236}">
                      <a16:creationId xmlns:a16="http://schemas.microsoft.com/office/drawing/2014/main" id="{883810EA-2A7F-4040-B7A6-07397803D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>
                    <a:gd name="T0" fmla="*/ 0 w 1993"/>
                    <a:gd name="T1" fmla="*/ 387 h 766"/>
                    <a:gd name="T2" fmla="*/ 17 w 1993"/>
                    <a:gd name="T3" fmla="*/ 321 h 766"/>
                    <a:gd name="T4" fmla="*/ 66 w 1993"/>
                    <a:gd name="T5" fmla="*/ 255 h 766"/>
                    <a:gd name="T6" fmla="*/ 132 w 1993"/>
                    <a:gd name="T7" fmla="*/ 198 h 766"/>
                    <a:gd name="T8" fmla="*/ 239 w 1993"/>
                    <a:gd name="T9" fmla="*/ 140 h 766"/>
                    <a:gd name="T10" fmla="*/ 354 w 1993"/>
                    <a:gd name="T11" fmla="*/ 91 h 766"/>
                    <a:gd name="T12" fmla="*/ 502 w 1993"/>
                    <a:gd name="T13" fmla="*/ 58 h 766"/>
                    <a:gd name="T14" fmla="*/ 659 w 1993"/>
                    <a:gd name="T15" fmla="*/ 25 h 766"/>
                    <a:gd name="T16" fmla="*/ 823 w 1993"/>
                    <a:gd name="T17" fmla="*/ 9 h 766"/>
                    <a:gd name="T18" fmla="*/ 996 w 1993"/>
                    <a:gd name="T19" fmla="*/ 0 h 766"/>
                    <a:gd name="T20" fmla="*/ 1169 w 1993"/>
                    <a:gd name="T21" fmla="*/ 9 h 766"/>
                    <a:gd name="T22" fmla="*/ 1334 w 1993"/>
                    <a:gd name="T23" fmla="*/ 25 h 766"/>
                    <a:gd name="T24" fmla="*/ 1490 w 1993"/>
                    <a:gd name="T25" fmla="*/ 58 h 766"/>
                    <a:gd name="T26" fmla="*/ 1638 w 1993"/>
                    <a:gd name="T27" fmla="*/ 91 h 766"/>
                    <a:gd name="T28" fmla="*/ 1753 w 1993"/>
                    <a:gd name="T29" fmla="*/ 140 h 766"/>
                    <a:gd name="T30" fmla="*/ 1860 w 1993"/>
                    <a:gd name="T31" fmla="*/ 198 h 766"/>
                    <a:gd name="T32" fmla="*/ 1926 w 1993"/>
                    <a:gd name="T33" fmla="*/ 255 h 766"/>
                    <a:gd name="T34" fmla="*/ 1976 w 1993"/>
                    <a:gd name="T35" fmla="*/ 321 h 766"/>
                    <a:gd name="T36" fmla="*/ 1992 w 1993"/>
                    <a:gd name="T37" fmla="*/ 387 h 766"/>
                    <a:gd name="T38" fmla="*/ 1976 w 1993"/>
                    <a:gd name="T39" fmla="*/ 452 h 766"/>
                    <a:gd name="T40" fmla="*/ 1926 w 1993"/>
                    <a:gd name="T41" fmla="*/ 518 h 766"/>
                    <a:gd name="T42" fmla="*/ 1860 w 1993"/>
                    <a:gd name="T43" fmla="*/ 576 h 766"/>
                    <a:gd name="T44" fmla="*/ 1753 w 1993"/>
                    <a:gd name="T45" fmla="*/ 633 h 766"/>
                    <a:gd name="T46" fmla="*/ 1638 w 1993"/>
                    <a:gd name="T47" fmla="*/ 674 h 766"/>
                    <a:gd name="T48" fmla="*/ 1490 w 1993"/>
                    <a:gd name="T49" fmla="*/ 715 h 766"/>
                    <a:gd name="T50" fmla="*/ 1334 w 1993"/>
                    <a:gd name="T51" fmla="*/ 740 h 766"/>
                    <a:gd name="T52" fmla="*/ 1169 w 1993"/>
                    <a:gd name="T53" fmla="*/ 756 h 766"/>
                    <a:gd name="T54" fmla="*/ 996 w 1993"/>
                    <a:gd name="T55" fmla="*/ 765 h 766"/>
                    <a:gd name="T56" fmla="*/ 823 w 1993"/>
                    <a:gd name="T57" fmla="*/ 756 h 766"/>
                    <a:gd name="T58" fmla="*/ 659 w 1993"/>
                    <a:gd name="T59" fmla="*/ 740 h 766"/>
                    <a:gd name="T60" fmla="*/ 502 w 1993"/>
                    <a:gd name="T61" fmla="*/ 715 h 766"/>
                    <a:gd name="T62" fmla="*/ 354 w 1993"/>
                    <a:gd name="T63" fmla="*/ 674 h 766"/>
                    <a:gd name="T64" fmla="*/ 239 w 1993"/>
                    <a:gd name="T65" fmla="*/ 633 h 766"/>
                    <a:gd name="T66" fmla="*/ 132 w 1993"/>
                    <a:gd name="T67" fmla="*/ 576 h 766"/>
                    <a:gd name="T68" fmla="*/ 66 w 1993"/>
                    <a:gd name="T69" fmla="*/ 518 h 766"/>
                    <a:gd name="T70" fmla="*/ 17 w 1993"/>
                    <a:gd name="T71" fmla="*/ 452 h 766"/>
                    <a:gd name="T72" fmla="*/ 0 w 1993"/>
                    <a:gd name="T73" fmla="*/ 387 h 76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93"/>
                    <a:gd name="T112" fmla="*/ 0 h 766"/>
                    <a:gd name="T113" fmla="*/ 1993 w 1993"/>
                    <a:gd name="T114" fmla="*/ 766 h 76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34" name="Freeform 19">
                  <a:extLst>
                    <a:ext uri="{FF2B5EF4-FFF2-40B4-BE49-F238E27FC236}">
                      <a16:creationId xmlns:a16="http://schemas.microsoft.com/office/drawing/2014/main" id="{BFF82A27-CB06-FD42-BB35-204B9C3F3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>
                    <a:gd name="T0" fmla="*/ 0 w 1853"/>
                    <a:gd name="T1" fmla="*/ 321 h 642"/>
                    <a:gd name="T2" fmla="*/ 16 w 1853"/>
                    <a:gd name="T3" fmla="*/ 263 h 642"/>
                    <a:gd name="T4" fmla="*/ 58 w 1853"/>
                    <a:gd name="T5" fmla="*/ 206 h 642"/>
                    <a:gd name="T6" fmla="*/ 140 w 1853"/>
                    <a:gd name="T7" fmla="*/ 148 h 642"/>
                    <a:gd name="T8" fmla="*/ 239 w 1853"/>
                    <a:gd name="T9" fmla="*/ 107 h 642"/>
                    <a:gd name="T10" fmla="*/ 362 w 1853"/>
                    <a:gd name="T11" fmla="*/ 66 h 642"/>
                    <a:gd name="T12" fmla="*/ 510 w 1853"/>
                    <a:gd name="T13" fmla="*/ 33 h 642"/>
                    <a:gd name="T14" fmla="*/ 667 w 1853"/>
                    <a:gd name="T15" fmla="*/ 8 h 642"/>
                    <a:gd name="T16" fmla="*/ 840 w 1853"/>
                    <a:gd name="T17" fmla="*/ 0 h 642"/>
                    <a:gd name="T18" fmla="*/ 1012 w 1853"/>
                    <a:gd name="T19" fmla="*/ 0 h 642"/>
                    <a:gd name="T20" fmla="*/ 1177 w 1853"/>
                    <a:gd name="T21" fmla="*/ 8 h 642"/>
                    <a:gd name="T22" fmla="*/ 1333 w 1853"/>
                    <a:gd name="T23" fmla="*/ 33 h 642"/>
                    <a:gd name="T24" fmla="*/ 1482 w 1853"/>
                    <a:gd name="T25" fmla="*/ 66 h 642"/>
                    <a:gd name="T26" fmla="*/ 1605 w 1853"/>
                    <a:gd name="T27" fmla="*/ 107 h 642"/>
                    <a:gd name="T28" fmla="*/ 1712 w 1853"/>
                    <a:gd name="T29" fmla="*/ 148 h 642"/>
                    <a:gd name="T30" fmla="*/ 1786 w 1853"/>
                    <a:gd name="T31" fmla="*/ 206 h 642"/>
                    <a:gd name="T32" fmla="*/ 1835 w 1853"/>
                    <a:gd name="T33" fmla="*/ 263 h 642"/>
                    <a:gd name="T34" fmla="*/ 1852 w 1853"/>
                    <a:gd name="T35" fmla="*/ 321 h 642"/>
                    <a:gd name="T36" fmla="*/ 1835 w 1853"/>
                    <a:gd name="T37" fmla="*/ 378 h 642"/>
                    <a:gd name="T38" fmla="*/ 1786 w 1853"/>
                    <a:gd name="T39" fmla="*/ 436 h 642"/>
                    <a:gd name="T40" fmla="*/ 1712 w 1853"/>
                    <a:gd name="T41" fmla="*/ 493 h 642"/>
                    <a:gd name="T42" fmla="*/ 1605 w 1853"/>
                    <a:gd name="T43" fmla="*/ 542 h 642"/>
                    <a:gd name="T44" fmla="*/ 1482 w 1853"/>
                    <a:gd name="T45" fmla="*/ 584 h 642"/>
                    <a:gd name="T46" fmla="*/ 1333 w 1853"/>
                    <a:gd name="T47" fmla="*/ 608 h 642"/>
                    <a:gd name="T48" fmla="*/ 1177 w 1853"/>
                    <a:gd name="T49" fmla="*/ 633 h 642"/>
                    <a:gd name="T50" fmla="*/ 1012 w 1853"/>
                    <a:gd name="T51" fmla="*/ 641 h 642"/>
                    <a:gd name="T52" fmla="*/ 840 w 1853"/>
                    <a:gd name="T53" fmla="*/ 641 h 642"/>
                    <a:gd name="T54" fmla="*/ 667 w 1853"/>
                    <a:gd name="T55" fmla="*/ 633 h 642"/>
                    <a:gd name="T56" fmla="*/ 510 w 1853"/>
                    <a:gd name="T57" fmla="*/ 608 h 642"/>
                    <a:gd name="T58" fmla="*/ 362 w 1853"/>
                    <a:gd name="T59" fmla="*/ 584 h 642"/>
                    <a:gd name="T60" fmla="*/ 239 w 1853"/>
                    <a:gd name="T61" fmla="*/ 542 h 642"/>
                    <a:gd name="T62" fmla="*/ 140 w 1853"/>
                    <a:gd name="T63" fmla="*/ 493 h 642"/>
                    <a:gd name="T64" fmla="*/ 58 w 1853"/>
                    <a:gd name="T65" fmla="*/ 436 h 642"/>
                    <a:gd name="T66" fmla="*/ 16 w 1853"/>
                    <a:gd name="T67" fmla="*/ 378 h 642"/>
                    <a:gd name="T68" fmla="*/ 0 w 1853"/>
                    <a:gd name="T69" fmla="*/ 321 h 64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53"/>
                    <a:gd name="T106" fmla="*/ 0 h 642"/>
                    <a:gd name="T107" fmla="*/ 1853 w 1853"/>
                    <a:gd name="T108" fmla="*/ 642 h 642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35" name="Freeform 20">
                  <a:extLst>
                    <a:ext uri="{FF2B5EF4-FFF2-40B4-BE49-F238E27FC236}">
                      <a16:creationId xmlns:a16="http://schemas.microsoft.com/office/drawing/2014/main" id="{C93F0545-77BA-354F-AC00-BD25FB97FF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>
                    <a:gd name="T0" fmla="*/ 0 w 1672"/>
                    <a:gd name="T1" fmla="*/ 246 h 494"/>
                    <a:gd name="T2" fmla="*/ 17 w 1672"/>
                    <a:gd name="T3" fmla="*/ 197 h 494"/>
                    <a:gd name="T4" fmla="*/ 66 w 1672"/>
                    <a:gd name="T5" fmla="*/ 156 h 494"/>
                    <a:gd name="T6" fmla="*/ 140 w 1672"/>
                    <a:gd name="T7" fmla="*/ 115 h 494"/>
                    <a:gd name="T8" fmla="*/ 247 w 1672"/>
                    <a:gd name="T9" fmla="*/ 74 h 494"/>
                    <a:gd name="T10" fmla="*/ 371 w 1672"/>
                    <a:gd name="T11" fmla="*/ 41 h 494"/>
                    <a:gd name="T12" fmla="*/ 519 w 1672"/>
                    <a:gd name="T13" fmla="*/ 24 h 494"/>
                    <a:gd name="T14" fmla="*/ 675 w 1672"/>
                    <a:gd name="T15" fmla="*/ 8 h 494"/>
                    <a:gd name="T16" fmla="*/ 832 w 1672"/>
                    <a:gd name="T17" fmla="*/ 0 h 494"/>
                    <a:gd name="T18" fmla="*/ 996 w 1672"/>
                    <a:gd name="T19" fmla="*/ 8 h 494"/>
                    <a:gd name="T20" fmla="*/ 1153 w 1672"/>
                    <a:gd name="T21" fmla="*/ 24 h 494"/>
                    <a:gd name="T22" fmla="*/ 1301 w 1672"/>
                    <a:gd name="T23" fmla="*/ 41 h 494"/>
                    <a:gd name="T24" fmla="*/ 1424 w 1672"/>
                    <a:gd name="T25" fmla="*/ 74 h 494"/>
                    <a:gd name="T26" fmla="*/ 1523 w 1672"/>
                    <a:gd name="T27" fmla="*/ 115 h 494"/>
                    <a:gd name="T28" fmla="*/ 1606 w 1672"/>
                    <a:gd name="T29" fmla="*/ 156 h 494"/>
                    <a:gd name="T30" fmla="*/ 1655 w 1672"/>
                    <a:gd name="T31" fmla="*/ 197 h 494"/>
                    <a:gd name="T32" fmla="*/ 1671 w 1672"/>
                    <a:gd name="T33" fmla="*/ 246 h 494"/>
                    <a:gd name="T34" fmla="*/ 1655 w 1672"/>
                    <a:gd name="T35" fmla="*/ 295 h 494"/>
                    <a:gd name="T36" fmla="*/ 1606 w 1672"/>
                    <a:gd name="T37" fmla="*/ 345 h 494"/>
                    <a:gd name="T38" fmla="*/ 1523 w 1672"/>
                    <a:gd name="T39" fmla="*/ 386 h 494"/>
                    <a:gd name="T40" fmla="*/ 1424 w 1672"/>
                    <a:gd name="T41" fmla="*/ 427 h 494"/>
                    <a:gd name="T42" fmla="*/ 1301 w 1672"/>
                    <a:gd name="T43" fmla="*/ 452 h 494"/>
                    <a:gd name="T44" fmla="*/ 1153 w 1672"/>
                    <a:gd name="T45" fmla="*/ 476 h 494"/>
                    <a:gd name="T46" fmla="*/ 996 w 1672"/>
                    <a:gd name="T47" fmla="*/ 493 h 494"/>
                    <a:gd name="T48" fmla="*/ 832 w 1672"/>
                    <a:gd name="T49" fmla="*/ 493 h 494"/>
                    <a:gd name="T50" fmla="*/ 675 w 1672"/>
                    <a:gd name="T51" fmla="*/ 493 h 494"/>
                    <a:gd name="T52" fmla="*/ 519 w 1672"/>
                    <a:gd name="T53" fmla="*/ 476 h 494"/>
                    <a:gd name="T54" fmla="*/ 371 w 1672"/>
                    <a:gd name="T55" fmla="*/ 452 h 494"/>
                    <a:gd name="T56" fmla="*/ 247 w 1672"/>
                    <a:gd name="T57" fmla="*/ 427 h 494"/>
                    <a:gd name="T58" fmla="*/ 140 w 1672"/>
                    <a:gd name="T59" fmla="*/ 386 h 494"/>
                    <a:gd name="T60" fmla="*/ 66 w 1672"/>
                    <a:gd name="T61" fmla="*/ 345 h 494"/>
                    <a:gd name="T62" fmla="*/ 17 w 1672"/>
                    <a:gd name="T63" fmla="*/ 295 h 494"/>
                    <a:gd name="T64" fmla="*/ 0 w 1672"/>
                    <a:gd name="T65" fmla="*/ 246 h 49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672"/>
                    <a:gd name="T100" fmla="*/ 0 h 494"/>
                    <a:gd name="T101" fmla="*/ 1672 w 1672"/>
                    <a:gd name="T102" fmla="*/ 494 h 49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28" name="Group 26">
                <a:extLst>
                  <a:ext uri="{FF2B5EF4-FFF2-40B4-BE49-F238E27FC236}">
                    <a16:creationId xmlns:a16="http://schemas.microsoft.com/office/drawing/2014/main" id="{3BE5FDE4-0DCA-CE4C-A8F6-46ED84DAB5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29" name="Freeform 22">
                  <a:extLst>
                    <a:ext uri="{FF2B5EF4-FFF2-40B4-BE49-F238E27FC236}">
                      <a16:creationId xmlns:a16="http://schemas.microsoft.com/office/drawing/2014/main" id="{C7BFD7D9-37BD-8A40-926A-066ABEA4F3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>
                    <a:gd name="T0" fmla="*/ 247 w 248"/>
                    <a:gd name="T1" fmla="*/ 649 h 741"/>
                    <a:gd name="T2" fmla="*/ 247 w 248"/>
                    <a:gd name="T3" fmla="*/ 0 h 741"/>
                    <a:gd name="T4" fmla="*/ 0 w 248"/>
                    <a:gd name="T5" fmla="*/ 0 h 741"/>
                    <a:gd name="T6" fmla="*/ 0 w 248"/>
                    <a:gd name="T7" fmla="*/ 649 h 741"/>
                    <a:gd name="T8" fmla="*/ 0 w 248"/>
                    <a:gd name="T9" fmla="*/ 657 h 741"/>
                    <a:gd name="T10" fmla="*/ 17 w 248"/>
                    <a:gd name="T11" fmla="*/ 699 h 741"/>
                    <a:gd name="T12" fmla="*/ 50 w 248"/>
                    <a:gd name="T13" fmla="*/ 723 h 741"/>
                    <a:gd name="T14" fmla="*/ 99 w 248"/>
                    <a:gd name="T15" fmla="*/ 740 h 741"/>
                    <a:gd name="T16" fmla="*/ 157 w 248"/>
                    <a:gd name="T17" fmla="*/ 740 h 741"/>
                    <a:gd name="T18" fmla="*/ 206 w 248"/>
                    <a:gd name="T19" fmla="*/ 723 h 741"/>
                    <a:gd name="T20" fmla="*/ 239 w 248"/>
                    <a:gd name="T21" fmla="*/ 699 h 741"/>
                    <a:gd name="T22" fmla="*/ 247 w 248"/>
                    <a:gd name="T23" fmla="*/ 657 h 741"/>
                    <a:gd name="T24" fmla="*/ 247 w 248"/>
                    <a:gd name="T25" fmla="*/ 649 h 74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8"/>
                    <a:gd name="T40" fmla="*/ 0 h 741"/>
                    <a:gd name="T41" fmla="*/ 248 w 248"/>
                    <a:gd name="T42" fmla="*/ 741 h 74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30" name="Freeform 23">
                  <a:extLst>
                    <a:ext uri="{FF2B5EF4-FFF2-40B4-BE49-F238E27FC236}">
                      <a16:creationId xmlns:a16="http://schemas.microsoft.com/office/drawing/2014/main" id="{5A254992-B9B7-824F-8130-4B378B7119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>
                    <a:gd name="T0" fmla="*/ 0 w 248"/>
                    <a:gd name="T1" fmla="*/ 74 h 157"/>
                    <a:gd name="T2" fmla="*/ 17 w 248"/>
                    <a:gd name="T3" fmla="*/ 41 h 157"/>
                    <a:gd name="T4" fmla="*/ 50 w 248"/>
                    <a:gd name="T5" fmla="*/ 8 h 157"/>
                    <a:gd name="T6" fmla="*/ 99 w 248"/>
                    <a:gd name="T7" fmla="*/ 0 h 157"/>
                    <a:gd name="T8" fmla="*/ 157 w 248"/>
                    <a:gd name="T9" fmla="*/ 0 h 157"/>
                    <a:gd name="T10" fmla="*/ 206 w 248"/>
                    <a:gd name="T11" fmla="*/ 8 h 157"/>
                    <a:gd name="T12" fmla="*/ 239 w 248"/>
                    <a:gd name="T13" fmla="*/ 41 h 157"/>
                    <a:gd name="T14" fmla="*/ 247 w 248"/>
                    <a:gd name="T15" fmla="*/ 74 h 157"/>
                    <a:gd name="T16" fmla="*/ 239 w 248"/>
                    <a:gd name="T17" fmla="*/ 115 h 157"/>
                    <a:gd name="T18" fmla="*/ 206 w 248"/>
                    <a:gd name="T19" fmla="*/ 140 h 157"/>
                    <a:gd name="T20" fmla="*/ 157 w 248"/>
                    <a:gd name="T21" fmla="*/ 156 h 157"/>
                    <a:gd name="T22" fmla="*/ 99 w 248"/>
                    <a:gd name="T23" fmla="*/ 156 h 157"/>
                    <a:gd name="T24" fmla="*/ 50 w 248"/>
                    <a:gd name="T25" fmla="*/ 140 h 157"/>
                    <a:gd name="T26" fmla="*/ 17 w 248"/>
                    <a:gd name="T27" fmla="*/ 115 h 157"/>
                    <a:gd name="T28" fmla="*/ 0 w 248"/>
                    <a:gd name="T29" fmla="*/ 74 h 15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48"/>
                    <a:gd name="T46" fmla="*/ 0 h 157"/>
                    <a:gd name="T47" fmla="*/ 248 w 248"/>
                    <a:gd name="T48" fmla="*/ 157 h 15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31" name="Freeform 24">
                  <a:extLst>
                    <a:ext uri="{FF2B5EF4-FFF2-40B4-BE49-F238E27FC236}">
                      <a16:creationId xmlns:a16="http://schemas.microsoft.com/office/drawing/2014/main" id="{B8C3A5BD-A594-0644-8DE2-ED2B9AD262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>
                    <a:gd name="T0" fmla="*/ 247 w 248"/>
                    <a:gd name="T1" fmla="*/ 814 h 922"/>
                    <a:gd name="T2" fmla="*/ 247 w 248"/>
                    <a:gd name="T3" fmla="*/ 0 h 922"/>
                    <a:gd name="T4" fmla="*/ 0 w 248"/>
                    <a:gd name="T5" fmla="*/ 0 h 922"/>
                    <a:gd name="T6" fmla="*/ 0 w 248"/>
                    <a:gd name="T7" fmla="*/ 814 h 922"/>
                    <a:gd name="T8" fmla="*/ 0 w 248"/>
                    <a:gd name="T9" fmla="*/ 822 h 922"/>
                    <a:gd name="T10" fmla="*/ 17 w 248"/>
                    <a:gd name="T11" fmla="*/ 871 h 922"/>
                    <a:gd name="T12" fmla="*/ 50 w 248"/>
                    <a:gd name="T13" fmla="*/ 904 h 922"/>
                    <a:gd name="T14" fmla="*/ 99 w 248"/>
                    <a:gd name="T15" fmla="*/ 921 h 922"/>
                    <a:gd name="T16" fmla="*/ 157 w 248"/>
                    <a:gd name="T17" fmla="*/ 921 h 922"/>
                    <a:gd name="T18" fmla="*/ 206 w 248"/>
                    <a:gd name="T19" fmla="*/ 904 h 922"/>
                    <a:gd name="T20" fmla="*/ 239 w 248"/>
                    <a:gd name="T21" fmla="*/ 871 h 922"/>
                    <a:gd name="T22" fmla="*/ 247 w 248"/>
                    <a:gd name="T23" fmla="*/ 822 h 922"/>
                    <a:gd name="T24" fmla="*/ 247 w 248"/>
                    <a:gd name="T25" fmla="*/ 814 h 9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8"/>
                    <a:gd name="T40" fmla="*/ 0 h 922"/>
                    <a:gd name="T41" fmla="*/ 248 w 248"/>
                    <a:gd name="T42" fmla="*/ 922 h 9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32" name="Freeform 25">
                  <a:extLst>
                    <a:ext uri="{FF2B5EF4-FFF2-40B4-BE49-F238E27FC236}">
                      <a16:creationId xmlns:a16="http://schemas.microsoft.com/office/drawing/2014/main" id="{885E8C42-EB65-C24C-BF8A-97451340C1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>
                    <a:gd name="T0" fmla="*/ 57 w 429"/>
                    <a:gd name="T1" fmla="*/ 0 h 247"/>
                    <a:gd name="T2" fmla="*/ 16 w 429"/>
                    <a:gd name="T3" fmla="*/ 49 h 247"/>
                    <a:gd name="T4" fmla="*/ 0 w 429"/>
                    <a:gd name="T5" fmla="*/ 98 h 247"/>
                    <a:gd name="T6" fmla="*/ 16 w 429"/>
                    <a:gd name="T7" fmla="*/ 156 h 247"/>
                    <a:gd name="T8" fmla="*/ 66 w 429"/>
                    <a:gd name="T9" fmla="*/ 205 h 247"/>
                    <a:gd name="T10" fmla="*/ 131 w 429"/>
                    <a:gd name="T11" fmla="*/ 230 h 247"/>
                    <a:gd name="T12" fmla="*/ 214 w 429"/>
                    <a:gd name="T13" fmla="*/ 246 h 247"/>
                    <a:gd name="T14" fmla="*/ 296 w 429"/>
                    <a:gd name="T15" fmla="*/ 230 h 247"/>
                    <a:gd name="T16" fmla="*/ 362 w 429"/>
                    <a:gd name="T17" fmla="*/ 205 h 247"/>
                    <a:gd name="T18" fmla="*/ 411 w 429"/>
                    <a:gd name="T19" fmla="*/ 156 h 247"/>
                    <a:gd name="T20" fmla="*/ 428 w 429"/>
                    <a:gd name="T21" fmla="*/ 98 h 247"/>
                    <a:gd name="T22" fmla="*/ 411 w 429"/>
                    <a:gd name="T23" fmla="*/ 49 h 24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29"/>
                    <a:gd name="T37" fmla="*/ 0 h 247"/>
                    <a:gd name="T38" fmla="*/ 429 w 429"/>
                    <a:gd name="T39" fmla="*/ 247 h 24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>
                  <a:solidFill>
                    <a:srgbClr val="95A5A6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788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</p:grpSp>
        <p:sp>
          <p:nvSpPr>
            <p:cNvPr id="55" name="Line 29">
              <a:extLst>
                <a:ext uri="{FF2B5EF4-FFF2-40B4-BE49-F238E27FC236}">
                  <a16:creationId xmlns:a16="http://schemas.microsoft.com/office/drawing/2014/main" id="{18DF220C-614E-884C-8D45-7084D32F4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949" y="2115740"/>
              <a:ext cx="58816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BFA9EC0E-E8D4-9444-BE85-F1D00BB5B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949" y="2575322"/>
              <a:ext cx="58816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62A05C23-03EE-194A-801B-236059598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949" y="4140994"/>
              <a:ext cx="58816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58" name="Line 32">
              <a:extLst>
                <a:ext uri="{FF2B5EF4-FFF2-40B4-BE49-F238E27FC236}">
                  <a16:creationId xmlns:a16="http://schemas.microsoft.com/office/drawing/2014/main" id="{56CCA454-5809-FD40-B7D0-4000A096C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948" y="2996803"/>
              <a:ext cx="0" cy="117395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60" name="Line 33">
              <a:extLst>
                <a:ext uri="{FF2B5EF4-FFF2-40B4-BE49-F238E27FC236}">
                  <a16:creationId xmlns:a16="http://schemas.microsoft.com/office/drawing/2014/main" id="{D61F53D4-80ED-6044-A31D-F39CD0E89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948" y="2115740"/>
              <a:ext cx="0" cy="881063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61" name="Freeform 60" descr="Light vertical">
              <a:extLst>
                <a:ext uri="{FF2B5EF4-FFF2-40B4-BE49-F238E27FC236}">
                  <a16:creationId xmlns:a16="http://schemas.microsoft.com/office/drawing/2014/main" id="{A1692ED9-1396-654E-A60B-4D83F0287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8117" y="4112419"/>
              <a:ext cx="117872" cy="59531"/>
            </a:xfrm>
            <a:custGeom>
              <a:avLst/>
              <a:gdLst>
                <a:gd name="T0" fmla="*/ 0 w 99"/>
                <a:gd name="T1" fmla="*/ 2147483647 h 50"/>
                <a:gd name="T2" fmla="*/ 2147483647 w 99"/>
                <a:gd name="T3" fmla="*/ 2147483647 h 50"/>
                <a:gd name="T4" fmla="*/ 2147483647 w 99"/>
                <a:gd name="T5" fmla="*/ 0 h 50"/>
                <a:gd name="T6" fmla="*/ 0 w 99"/>
                <a:gd name="T7" fmla="*/ 0 h 50"/>
                <a:gd name="T8" fmla="*/ 0 w 9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50"/>
                <a:gd name="T17" fmla="*/ 99 w 9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62" name="Freeform 61" descr="Light vertical">
              <a:extLst>
                <a:ext uri="{FF2B5EF4-FFF2-40B4-BE49-F238E27FC236}">
                  <a16:creationId xmlns:a16="http://schemas.microsoft.com/office/drawing/2014/main" id="{4CAE7670-9157-A943-BBDD-23CE4573F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8117" y="2085975"/>
              <a:ext cx="117872" cy="51197"/>
            </a:xfrm>
            <a:custGeom>
              <a:avLst/>
              <a:gdLst>
                <a:gd name="T0" fmla="*/ 0 w 99"/>
                <a:gd name="T1" fmla="*/ 2147483647 h 43"/>
                <a:gd name="T2" fmla="*/ 2147483647 w 99"/>
                <a:gd name="T3" fmla="*/ 2147483647 h 43"/>
                <a:gd name="T4" fmla="*/ 2147483647 w 99"/>
                <a:gd name="T5" fmla="*/ 0 h 43"/>
                <a:gd name="T6" fmla="*/ 0 w 99"/>
                <a:gd name="T7" fmla="*/ 0 h 43"/>
                <a:gd name="T8" fmla="*/ 0 w 99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43"/>
                <a:gd name="T17" fmla="*/ 99 w 99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63" name="Freeform 62" descr="Light vertical">
              <a:extLst>
                <a:ext uri="{FF2B5EF4-FFF2-40B4-BE49-F238E27FC236}">
                  <a16:creationId xmlns:a16="http://schemas.microsoft.com/office/drawing/2014/main" id="{3F04152F-4E95-6945-8198-1BBA7184C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8117" y="2556272"/>
              <a:ext cx="117872" cy="50006"/>
            </a:xfrm>
            <a:custGeom>
              <a:avLst/>
              <a:gdLst>
                <a:gd name="T0" fmla="*/ 0 w 99"/>
                <a:gd name="T1" fmla="*/ 2147483647 h 42"/>
                <a:gd name="T2" fmla="*/ 2147483647 w 99"/>
                <a:gd name="T3" fmla="*/ 2147483647 h 42"/>
                <a:gd name="T4" fmla="*/ 2147483647 w 99"/>
                <a:gd name="T5" fmla="*/ 0 h 42"/>
                <a:gd name="T6" fmla="*/ 0 w 99"/>
                <a:gd name="T7" fmla="*/ 0 h 42"/>
                <a:gd name="T8" fmla="*/ 0 w 99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42"/>
                <a:gd name="T17" fmla="*/ 99 w 9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3E3D521-9595-7047-AB07-BF3B8A69F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020" y="3168854"/>
              <a:ext cx="729366" cy="27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sz="1350" dirty="0">
                  <a:latin typeface="Helvetica Neue"/>
                  <a:ea typeface=""/>
                  <a:cs typeface=""/>
                </a:rPr>
                <a:t>Platters</a:t>
              </a:r>
            </a:p>
          </p:txBody>
        </p:sp>
        <p:sp>
          <p:nvSpPr>
            <p:cNvPr id="112" name="Line 38">
              <a:extLst>
                <a:ext uri="{FF2B5EF4-FFF2-40B4-BE49-F238E27FC236}">
                  <a16:creationId xmlns:a16="http://schemas.microsoft.com/office/drawing/2014/main" id="{29F56B2E-6AAF-E54D-BA93-01CB65B13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5517" y="2849165"/>
              <a:ext cx="294084" cy="3631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13" name="Line 39">
              <a:extLst>
                <a:ext uri="{FF2B5EF4-FFF2-40B4-BE49-F238E27FC236}">
                  <a16:creationId xmlns:a16="http://schemas.microsoft.com/office/drawing/2014/main" id="{106FC6D7-F47B-A246-AE6E-FE4E3DD83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5517" y="3437334"/>
              <a:ext cx="294084" cy="4393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14" name="Rectangle 41">
              <a:extLst>
                <a:ext uri="{FF2B5EF4-FFF2-40B4-BE49-F238E27FC236}">
                  <a16:creationId xmlns:a16="http://schemas.microsoft.com/office/drawing/2014/main" id="{D2D4922B-1DF4-BF45-9249-A516923E6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514" y="1160859"/>
              <a:ext cx="722954" cy="27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sz="1350" dirty="0">
                  <a:latin typeface="Helvetica Neue"/>
                  <a:ea typeface=""/>
                  <a:cs typeface=""/>
                </a:rPr>
                <a:t>Spindle</a:t>
              </a:r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702C2AAF-2339-DE4A-8C72-A7C2AAE82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455" y="1262063"/>
              <a:ext cx="521494" cy="88106"/>
            </a:xfrm>
            <a:custGeom>
              <a:avLst/>
              <a:gdLst>
                <a:gd name="T0" fmla="*/ 2147483647 w 438"/>
                <a:gd name="T1" fmla="*/ 2147483647 h 74"/>
                <a:gd name="T2" fmla="*/ 2147483647 w 438"/>
                <a:gd name="T3" fmla="*/ 0 h 74"/>
                <a:gd name="T4" fmla="*/ 2147483647 w 438"/>
                <a:gd name="T5" fmla="*/ 2147483647 h 74"/>
                <a:gd name="T6" fmla="*/ 0 w 438"/>
                <a:gd name="T7" fmla="*/ 214748364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8"/>
                <a:gd name="T13" fmla="*/ 0 h 74"/>
                <a:gd name="T14" fmla="*/ 438 w 43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16" name="Rectangle 44">
              <a:extLst>
                <a:ext uri="{FF2B5EF4-FFF2-40B4-BE49-F238E27FC236}">
                  <a16:creationId xmlns:a16="http://schemas.microsoft.com/office/drawing/2014/main" id="{EDF8D375-06E8-5D48-AC72-7208F050C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961" y="1311191"/>
              <a:ext cx="908902" cy="27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sz="1350" dirty="0">
                  <a:latin typeface="Helvetica Neue"/>
                  <a:ea typeface=""/>
                  <a:cs typeface=""/>
                </a:rPr>
                <a:t>Disk head</a:t>
              </a:r>
            </a:p>
          </p:txBody>
        </p:sp>
        <p:grpSp>
          <p:nvGrpSpPr>
            <p:cNvPr id="117" name="Group 50">
              <a:extLst>
                <a:ext uri="{FF2B5EF4-FFF2-40B4-BE49-F238E27FC236}">
                  <a16:creationId xmlns:a16="http://schemas.microsoft.com/office/drawing/2014/main" id="{7C28C97B-A62E-FD48-9034-6989D2FCA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4633" y="3876675"/>
              <a:ext cx="1239442" cy="635793"/>
              <a:chOff x="2069" y="2945"/>
              <a:chExt cx="1041" cy="534"/>
            </a:xfrm>
          </p:grpSpPr>
          <p:sp>
            <p:nvSpPr>
              <p:cNvPr id="124" name="Rectangle 48">
                <a:extLst>
                  <a:ext uri="{FF2B5EF4-FFF2-40B4-BE49-F238E27FC236}">
                    <a16:creationId xmlns:a16="http://schemas.microsoft.com/office/drawing/2014/main" id="{653B950D-E1AF-1F43-85F8-B996AE6DE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04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Arm assembly</a:t>
                </a:r>
              </a:p>
            </p:txBody>
          </p:sp>
          <p:sp>
            <p:nvSpPr>
              <p:cNvPr id="125" name="Freeform 49">
                <a:extLst>
                  <a:ext uri="{FF2B5EF4-FFF2-40B4-BE49-F238E27FC236}">
                    <a16:creationId xmlns:a16="http://schemas.microsoft.com/office/drawing/2014/main" id="{ABC91EA5-58AA-1D43-BBD7-26D781EF3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>
                  <a:gd name="T0" fmla="*/ 8 w 256"/>
                  <a:gd name="T1" fmla="*/ 304 h 305"/>
                  <a:gd name="T2" fmla="*/ 0 w 256"/>
                  <a:gd name="T3" fmla="*/ 230 h 305"/>
                  <a:gd name="T4" fmla="*/ 16 w 256"/>
                  <a:gd name="T5" fmla="*/ 156 h 305"/>
                  <a:gd name="T6" fmla="*/ 57 w 256"/>
                  <a:gd name="T7" fmla="*/ 91 h 305"/>
                  <a:gd name="T8" fmla="*/ 115 w 256"/>
                  <a:gd name="T9" fmla="*/ 41 h 305"/>
                  <a:gd name="T10" fmla="*/ 181 w 256"/>
                  <a:gd name="T11" fmla="*/ 9 h 305"/>
                  <a:gd name="T12" fmla="*/ 255 w 256"/>
                  <a:gd name="T13" fmla="*/ 0 h 3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6"/>
                  <a:gd name="T22" fmla="*/ 0 h 305"/>
                  <a:gd name="T23" fmla="*/ 256 w 256"/>
                  <a:gd name="T24" fmla="*/ 305 h 30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788" dirty="0">
                  <a:latin typeface="Helvetica Neue"/>
                  <a:ea typeface=""/>
                  <a:cs typeface=""/>
                </a:endParaRPr>
              </a:p>
            </p:txBody>
          </p:sp>
        </p:grp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D1619042-C9FA-694F-9608-738BA33C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670" y="1568053"/>
              <a:ext cx="216694" cy="548879"/>
            </a:xfrm>
            <a:custGeom>
              <a:avLst/>
              <a:gdLst>
                <a:gd name="T0" fmla="*/ 0 w 182"/>
                <a:gd name="T1" fmla="*/ 0 h 461"/>
                <a:gd name="T2" fmla="*/ 2147483647 w 182"/>
                <a:gd name="T3" fmla="*/ 2147483647 h 461"/>
                <a:gd name="T4" fmla="*/ 2147483647 w 182"/>
                <a:gd name="T5" fmla="*/ 2147483647 h 461"/>
                <a:gd name="T6" fmla="*/ 2147483647 w 182"/>
                <a:gd name="T7" fmla="*/ 2147483647 h 461"/>
                <a:gd name="T8" fmla="*/ 2147483647 w 182"/>
                <a:gd name="T9" fmla="*/ 2147483647 h 461"/>
                <a:gd name="T10" fmla="*/ 2147483647 w 182"/>
                <a:gd name="T11" fmla="*/ 2147483647 h 4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2"/>
                <a:gd name="T19" fmla="*/ 0 h 461"/>
                <a:gd name="T20" fmla="*/ 182 w 182"/>
                <a:gd name="T21" fmla="*/ 461 h 4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19" name="Freeform 58">
              <a:extLst>
                <a:ext uri="{FF2B5EF4-FFF2-40B4-BE49-F238E27FC236}">
                  <a16:creationId xmlns:a16="http://schemas.microsoft.com/office/drawing/2014/main" id="{175CADE0-0BC1-F345-98A3-0A370B915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858" y="1969294"/>
              <a:ext cx="130969" cy="333375"/>
            </a:xfrm>
            <a:custGeom>
              <a:avLst/>
              <a:gdLst>
                <a:gd name="T0" fmla="*/ 0 w 110"/>
                <a:gd name="T1" fmla="*/ 2147483647 h 280"/>
                <a:gd name="T2" fmla="*/ 2147483647 w 110"/>
                <a:gd name="T3" fmla="*/ 2147483647 h 280"/>
                <a:gd name="T4" fmla="*/ 2147483647 w 110"/>
                <a:gd name="T5" fmla="*/ 2147483647 h 280"/>
                <a:gd name="T6" fmla="*/ 2147483647 w 110"/>
                <a:gd name="T7" fmla="*/ 2147483647 h 280"/>
                <a:gd name="T8" fmla="*/ 2147483647 w 110"/>
                <a:gd name="T9" fmla="*/ 2147483647 h 280"/>
                <a:gd name="T10" fmla="*/ 2147483647 w 110"/>
                <a:gd name="T11" fmla="*/ 0 h 280"/>
                <a:gd name="T12" fmla="*/ 2147483647 w 110"/>
                <a:gd name="T13" fmla="*/ 2147483647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280"/>
                <a:gd name="T23" fmla="*/ 110 w 110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7C8F874-251A-D744-8927-E3B413FB2B1E}"/>
                </a:ext>
              </a:extLst>
            </p:cNvPr>
            <p:cNvGrpSpPr/>
            <p:nvPr/>
          </p:nvGrpSpPr>
          <p:grpSpPr>
            <a:xfrm>
              <a:off x="4374776" y="3725466"/>
              <a:ext cx="937016" cy="430341"/>
              <a:chOff x="4309036" y="4967288"/>
              <a:chExt cx="1249355" cy="573788"/>
            </a:xfrm>
          </p:grpSpPr>
          <p:sp>
            <p:nvSpPr>
              <p:cNvPr id="121" name="Rectangle 41">
                <a:extLst>
                  <a:ext uri="{FF2B5EF4-FFF2-40B4-BE49-F238E27FC236}">
                    <a16:creationId xmlns:a16="http://schemas.microsoft.com/office/drawing/2014/main" id="{1927E096-498C-E046-A0D0-1F69E3450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148" y="4967288"/>
                <a:ext cx="857243" cy="3699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Tracks</a:t>
                </a:r>
              </a:p>
            </p:txBody>
          </p:sp>
          <p:sp>
            <p:nvSpPr>
              <p:cNvPr id="122" name="Line 39">
                <a:extLst>
                  <a:ext uri="{FF2B5EF4-FFF2-40B4-BE49-F238E27FC236}">
                    <a16:creationId xmlns:a16="http://schemas.microsoft.com/office/drawing/2014/main" id="{282AA1AF-7899-E44C-BAA7-EAA321D27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9036" y="5208586"/>
                <a:ext cx="468372" cy="2720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23" name="Line 39">
                <a:extLst>
                  <a:ext uri="{FF2B5EF4-FFF2-40B4-BE49-F238E27FC236}">
                    <a16:creationId xmlns:a16="http://schemas.microsoft.com/office/drawing/2014/main" id="{F06A3443-69EC-1042-A86D-B49161B48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131" y="5208586"/>
                <a:ext cx="309277" cy="3324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</p:grpSp>
      </p:grpSp>
      <p:sp>
        <p:nvSpPr>
          <p:cNvPr id="65" name="Can 64" descr=" a cylinder showing the moving of the arm around the disk platters" title="Cylinder">
            <a:extLst>
              <a:ext uri="{FF2B5EF4-FFF2-40B4-BE49-F238E27FC236}">
                <a16:creationId xmlns:a16="http://schemas.microsoft.com/office/drawing/2014/main" id="{35DC0768-06B7-D541-B24C-67143F2B382E}"/>
              </a:ext>
            </a:extLst>
          </p:cNvPr>
          <p:cNvSpPr/>
          <p:nvPr/>
        </p:nvSpPr>
        <p:spPr bwMode="auto">
          <a:xfrm>
            <a:off x="6783418" y="1049213"/>
            <a:ext cx="1333268" cy="2101265"/>
          </a:xfrm>
          <a:prstGeom prst="can">
            <a:avLst/>
          </a:prstGeom>
          <a:solidFill>
            <a:srgbClr val="D9D9D9">
              <a:alpha val="65882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19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a Disk, Pt. 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1"/>
            <a:ext cx="5313224" cy="3394472"/>
          </a:xfrm>
        </p:spPr>
        <p:txBody>
          <a:bodyPr>
            <a:normAutofit/>
          </a:bodyPr>
          <a:lstStyle/>
          <a:p>
            <a:r>
              <a:rPr lang="en-US" b="1" dirty="0"/>
              <a:t>Platters</a:t>
            </a:r>
            <a:r>
              <a:rPr lang="en-US" dirty="0"/>
              <a:t> spin (say 15000 rpm)</a:t>
            </a:r>
          </a:p>
          <a:p>
            <a:r>
              <a:rPr lang="en-US" b="1" dirty="0"/>
              <a:t>Arm assembly </a:t>
            </a:r>
            <a:r>
              <a:rPr lang="en-US" dirty="0"/>
              <a:t>moved in or out to position a </a:t>
            </a:r>
            <a:r>
              <a:rPr lang="en-US" b="1" dirty="0"/>
              <a:t>head</a:t>
            </a:r>
            <a:r>
              <a:rPr lang="en-US" dirty="0"/>
              <a:t> on a desired </a:t>
            </a:r>
            <a:r>
              <a:rPr lang="en-US" b="1" dirty="0"/>
              <a:t>track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Tracks under heads make a “cylinder” </a:t>
            </a:r>
          </a:p>
          <a:p>
            <a:r>
              <a:rPr lang="en-US" sz="1800" dirty="0"/>
              <a:t>Only one head reads/writes at any one time</a:t>
            </a:r>
          </a:p>
          <a:p>
            <a:r>
              <a:rPr lang="en-US" sz="1600" dirty="0"/>
              <a:t>Block/page size is a multiple of (fixed) </a:t>
            </a:r>
            <a:r>
              <a:rPr lang="en-US" sz="1600" b="1" dirty="0"/>
              <a:t>sector</a:t>
            </a:r>
            <a:r>
              <a:rPr lang="en-US" sz="1600" dirty="0"/>
              <a:t> size</a:t>
            </a:r>
          </a:p>
        </p:txBody>
      </p:sp>
      <p:grpSp>
        <p:nvGrpSpPr>
          <p:cNvPr id="3" name="Group 2" descr="Arm assembly moves the disk head which points to a point on the disk. The disk is made up of platters stacked on top of each other each of which is made of concentric tracks. Each platter is made of a wedge shaped sectors&#13;&#10;" title="Disk">
            <a:extLst>
              <a:ext uri="{FF2B5EF4-FFF2-40B4-BE49-F238E27FC236}">
                <a16:creationId xmlns:a16="http://schemas.microsoft.com/office/drawing/2014/main" id="{CC384587-922D-E44E-8EE4-6368206720FF}"/>
              </a:ext>
            </a:extLst>
          </p:cNvPr>
          <p:cNvGrpSpPr/>
          <p:nvPr/>
        </p:nvGrpSpPr>
        <p:grpSpPr>
          <a:xfrm>
            <a:off x="5654969" y="634604"/>
            <a:ext cx="3348959" cy="2674144"/>
            <a:chOff x="5654969" y="634604"/>
            <a:chExt cx="3348959" cy="2674144"/>
          </a:xfrm>
        </p:grpSpPr>
        <p:grpSp>
          <p:nvGrpSpPr>
            <p:cNvPr id="140" name="Group 139" descr="Arm assembly moves the disk head which points to a point on the disk. The disk is made up of platters stacked on top of each other each of which is made of concentric tracks" title="Disk">
              <a:extLst>
                <a:ext uri="{FF2B5EF4-FFF2-40B4-BE49-F238E27FC236}">
                  <a16:creationId xmlns:a16="http://schemas.microsoft.com/office/drawing/2014/main" id="{05298450-077C-5D47-B4DB-787A76259618}"/>
                </a:ext>
              </a:extLst>
            </p:cNvPr>
            <p:cNvGrpSpPr/>
            <p:nvPr/>
          </p:nvGrpSpPr>
          <p:grpSpPr>
            <a:xfrm>
              <a:off x="5654969" y="634604"/>
              <a:ext cx="3348959" cy="2674144"/>
              <a:chOff x="1124633" y="1160859"/>
              <a:chExt cx="4187159" cy="3451623"/>
            </a:xfrm>
          </p:grpSpPr>
          <p:grpSp>
            <p:nvGrpSpPr>
              <p:cNvPr id="141" name="Group 7">
                <a:extLst>
                  <a:ext uri="{FF2B5EF4-FFF2-40B4-BE49-F238E27FC236}">
                    <a16:creationId xmlns:a16="http://schemas.microsoft.com/office/drawing/2014/main" id="{279C8E4C-3B24-5C46-9C74-404A9B7E32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720" y="1714500"/>
                <a:ext cx="2362200" cy="1351359"/>
                <a:chOff x="2998" y="1129"/>
                <a:chExt cx="1984" cy="1135"/>
              </a:xfrm>
            </p:grpSpPr>
            <p:sp>
              <p:nvSpPr>
                <p:cNvPr id="201" name="Freeform 5">
                  <a:extLst>
                    <a:ext uri="{FF2B5EF4-FFF2-40B4-BE49-F238E27FC236}">
                      <a16:creationId xmlns:a16="http://schemas.microsoft.com/office/drawing/2014/main" id="{5A1E07D0-6F30-604F-8726-95BD2B7DE6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8" y="1499"/>
                  <a:ext cx="1984" cy="765"/>
                </a:xfrm>
                <a:custGeom>
                  <a:avLst/>
                  <a:gdLst>
                    <a:gd name="T0" fmla="*/ 0 w 1984"/>
                    <a:gd name="T1" fmla="*/ 386 h 765"/>
                    <a:gd name="T2" fmla="*/ 16 w 1984"/>
                    <a:gd name="T3" fmla="*/ 320 h 765"/>
                    <a:gd name="T4" fmla="*/ 57 w 1984"/>
                    <a:gd name="T5" fmla="*/ 255 h 765"/>
                    <a:gd name="T6" fmla="*/ 131 w 1984"/>
                    <a:gd name="T7" fmla="*/ 197 h 765"/>
                    <a:gd name="T8" fmla="*/ 230 w 1984"/>
                    <a:gd name="T9" fmla="*/ 140 h 765"/>
                    <a:gd name="T10" fmla="*/ 353 w 1984"/>
                    <a:gd name="T11" fmla="*/ 90 h 765"/>
                    <a:gd name="T12" fmla="*/ 493 w 1984"/>
                    <a:gd name="T13" fmla="*/ 58 h 765"/>
                    <a:gd name="T14" fmla="*/ 650 w 1984"/>
                    <a:gd name="T15" fmla="*/ 25 h 765"/>
                    <a:gd name="T16" fmla="*/ 814 w 1984"/>
                    <a:gd name="T17" fmla="*/ 8 h 765"/>
                    <a:gd name="T18" fmla="*/ 987 w 1984"/>
                    <a:gd name="T19" fmla="*/ 0 h 765"/>
                    <a:gd name="T20" fmla="*/ 1160 w 1984"/>
                    <a:gd name="T21" fmla="*/ 8 h 765"/>
                    <a:gd name="T22" fmla="*/ 1333 w 1984"/>
                    <a:gd name="T23" fmla="*/ 25 h 765"/>
                    <a:gd name="T24" fmla="*/ 1489 w 1984"/>
                    <a:gd name="T25" fmla="*/ 58 h 765"/>
                    <a:gd name="T26" fmla="*/ 1629 w 1984"/>
                    <a:gd name="T27" fmla="*/ 90 h 765"/>
                    <a:gd name="T28" fmla="*/ 1753 w 1984"/>
                    <a:gd name="T29" fmla="*/ 140 h 765"/>
                    <a:gd name="T30" fmla="*/ 1852 w 1984"/>
                    <a:gd name="T31" fmla="*/ 197 h 765"/>
                    <a:gd name="T32" fmla="*/ 1926 w 1984"/>
                    <a:gd name="T33" fmla="*/ 255 h 765"/>
                    <a:gd name="T34" fmla="*/ 1967 w 1984"/>
                    <a:gd name="T35" fmla="*/ 320 h 765"/>
                    <a:gd name="T36" fmla="*/ 1983 w 1984"/>
                    <a:gd name="T37" fmla="*/ 386 h 765"/>
                    <a:gd name="T38" fmla="*/ 1967 w 1984"/>
                    <a:gd name="T39" fmla="*/ 452 h 765"/>
                    <a:gd name="T40" fmla="*/ 1926 w 1984"/>
                    <a:gd name="T41" fmla="*/ 518 h 765"/>
                    <a:gd name="T42" fmla="*/ 1852 w 1984"/>
                    <a:gd name="T43" fmla="*/ 575 h 765"/>
                    <a:gd name="T44" fmla="*/ 1753 w 1984"/>
                    <a:gd name="T45" fmla="*/ 633 h 765"/>
                    <a:gd name="T46" fmla="*/ 1629 w 1984"/>
                    <a:gd name="T47" fmla="*/ 674 h 765"/>
                    <a:gd name="T48" fmla="*/ 1489 w 1984"/>
                    <a:gd name="T49" fmla="*/ 715 h 765"/>
                    <a:gd name="T50" fmla="*/ 1333 w 1984"/>
                    <a:gd name="T51" fmla="*/ 740 h 765"/>
                    <a:gd name="T52" fmla="*/ 1160 w 1984"/>
                    <a:gd name="T53" fmla="*/ 764 h 765"/>
                    <a:gd name="T54" fmla="*/ 987 w 1984"/>
                    <a:gd name="T55" fmla="*/ 764 h 765"/>
                    <a:gd name="T56" fmla="*/ 814 w 1984"/>
                    <a:gd name="T57" fmla="*/ 764 h 765"/>
                    <a:gd name="T58" fmla="*/ 650 w 1984"/>
                    <a:gd name="T59" fmla="*/ 740 h 765"/>
                    <a:gd name="T60" fmla="*/ 493 w 1984"/>
                    <a:gd name="T61" fmla="*/ 715 h 765"/>
                    <a:gd name="T62" fmla="*/ 353 w 1984"/>
                    <a:gd name="T63" fmla="*/ 674 h 765"/>
                    <a:gd name="T64" fmla="*/ 230 w 1984"/>
                    <a:gd name="T65" fmla="*/ 633 h 765"/>
                    <a:gd name="T66" fmla="*/ 131 w 1984"/>
                    <a:gd name="T67" fmla="*/ 575 h 765"/>
                    <a:gd name="T68" fmla="*/ 57 w 1984"/>
                    <a:gd name="T69" fmla="*/ 518 h 765"/>
                    <a:gd name="T70" fmla="*/ 16 w 1984"/>
                    <a:gd name="T71" fmla="*/ 452 h 765"/>
                    <a:gd name="T72" fmla="*/ 0 w 1984"/>
                    <a:gd name="T73" fmla="*/ 386 h 76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84"/>
                    <a:gd name="T112" fmla="*/ 0 h 765"/>
                    <a:gd name="T113" fmla="*/ 1984 w 1984"/>
                    <a:gd name="T114" fmla="*/ 765 h 765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84" h="765">
                      <a:moveTo>
                        <a:pt x="0" y="386"/>
                      </a:moveTo>
                      <a:lnTo>
                        <a:pt x="16" y="320"/>
                      </a:lnTo>
                      <a:lnTo>
                        <a:pt x="57" y="255"/>
                      </a:lnTo>
                      <a:lnTo>
                        <a:pt x="131" y="197"/>
                      </a:lnTo>
                      <a:lnTo>
                        <a:pt x="230" y="140"/>
                      </a:lnTo>
                      <a:lnTo>
                        <a:pt x="353" y="90"/>
                      </a:lnTo>
                      <a:lnTo>
                        <a:pt x="493" y="58"/>
                      </a:lnTo>
                      <a:lnTo>
                        <a:pt x="650" y="25"/>
                      </a:lnTo>
                      <a:lnTo>
                        <a:pt x="814" y="8"/>
                      </a:lnTo>
                      <a:lnTo>
                        <a:pt x="987" y="0"/>
                      </a:lnTo>
                      <a:lnTo>
                        <a:pt x="1160" y="8"/>
                      </a:lnTo>
                      <a:lnTo>
                        <a:pt x="1333" y="25"/>
                      </a:lnTo>
                      <a:lnTo>
                        <a:pt x="1489" y="58"/>
                      </a:lnTo>
                      <a:lnTo>
                        <a:pt x="1629" y="90"/>
                      </a:lnTo>
                      <a:lnTo>
                        <a:pt x="1753" y="140"/>
                      </a:lnTo>
                      <a:lnTo>
                        <a:pt x="1852" y="197"/>
                      </a:lnTo>
                      <a:lnTo>
                        <a:pt x="1926" y="255"/>
                      </a:lnTo>
                      <a:lnTo>
                        <a:pt x="1967" y="320"/>
                      </a:lnTo>
                      <a:lnTo>
                        <a:pt x="1983" y="386"/>
                      </a:lnTo>
                      <a:lnTo>
                        <a:pt x="1967" y="452"/>
                      </a:lnTo>
                      <a:lnTo>
                        <a:pt x="1926" y="518"/>
                      </a:lnTo>
                      <a:lnTo>
                        <a:pt x="1852" y="575"/>
                      </a:lnTo>
                      <a:lnTo>
                        <a:pt x="1753" y="633"/>
                      </a:lnTo>
                      <a:lnTo>
                        <a:pt x="1629" y="674"/>
                      </a:lnTo>
                      <a:lnTo>
                        <a:pt x="1489" y="715"/>
                      </a:lnTo>
                      <a:lnTo>
                        <a:pt x="1333" y="740"/>
                      </a:lnTo>
                      <a:lnTo>
                        <a:pt x="1160" y="764"/>
                      </a:lnTo>
                      <a:lnTo>
                        <a:pt x="987" y="764"/>
                      </a:lnTo>
                      <a:lnTo>
                        <a:pt x="814" y="764"/>
                      </a:lnTo>
                      <a:lnTo>
                        <a:pt x="650" y="740"/>
                      </a:lnTo>
                      <a:lnTo>
                        <a:pt x="493" y="715"/>
                      </a:lnTo>
                      <a:lnTo>
                        <a:pt x="353" y="674"/>
                      </a:lnTo>
                      <a:lnTo>
                        <a:pt x="230" y="633"/>
                      </a:lnTo>
                      <a:lnTo>
                        <a:pt x="131" y="575"/>
                      </a:lnTo>
                      <a:lnTo>
                        <a:pt x="57" y="518"/>
                      </a:lnTo>
                      <a:lnTo>
                        <a:pt x="16" y="452"/>
                      </a:lnTo>
                      <a:lnTo>
                        <a:pt x="0" y="386"/>
                      </a:lnTo>
                    </a:path>
                  </a:pathLst>
                </a:custGeom>
                <a:solidFill>
                  <a:srgbClr val="000000"/>
                </a:solidFill>
                <a:ln w="508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788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202" name="Freeform 6">
                  <a:extLst>
                    <a:ext uri="{FF2B5EF4-FFF2-40B4-BE49-F238E27FC236}">
                      <a16:creationId xmlns:a16="http://schemas.microsoft.com/office/drawing/2014/main" id="{DC449331-DBBD-AA43-800D-EC55C29A3B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8" y="1129"/>
                  <a:ext cx="1984" cy="765"/>
                </a:xfrm>
                <a:custGeom>
                  <a:avLst/>
                  <a:gdLst>
                    <a:gd name="T0" fmla="*/ 0 w 1984"/>
                    <a:gd name="T1" fmla="*/ 386 h 765"/>
                    <a:gd name="T2" fmla="*/ 16 w 1984"/>
                    <a:gd name="T3" fmla="*/ 321 h 765"/>
                    <a:gd name="T4" fmla="*/ 57 w 1984"/>
                    <a:gd name="T5" fmla="*/ 255 h 765"/>
                    <a:gd name="T6" fmla="*/ 131 w 1984"/>
                    <a:gd name="T7" fmla="*/ 197 h 765"/>
                    <a:gd name="T8" fmla="*/ 230 w 1984"/>
                    <a:gd name="T9" fmla="*/ 140 h 765"/>
                    <a:gd name="T10" fmla="*/ 353 w 1984"/>
                    <a:gd name="T11" fmla="*/ 91 h 765"/>
                    <a:gd name="T12" fmla="*/ 493 w 1984"/>
                    <a:gd name="T13" fmla="*/ 58 h 765"/>
                    <a:gd name="T14" fmla="*/ 650 w 1984"/>
                    <a:gd name="T15" fmla="*/ 25 h 765"/>
                    <a:gd name="T16" fmla="*/ 814 w 1984"/>
                    <a:gd name="T17" fmla="*/ 8 h 765"/>
                    <a:gd name="T18" fmla="*/ 987 w 1984"/>
                    <a:gd name="T19" fmla="*/ 0 h 765"/>
                    <a:gd name="T20" fmla="*/ 1160 w 1984"/>
                    <a:gd name="T21" fmla="*/ 8 h 765"/>
                    <a:gd name="T22" fmla="*/ 1333 w 1984"/>
                    <a:gd name="T23" fmla="*/ 25 h 765"/>
                    <a:gd name="T24" fmla="*/ 1489 w 1984"/>
                    <a:gd name="T25" fmla="*/ 58 h 765"/>
                    <a:gd name="T26" fmla="*/ 1629 w 1984"/>
                    <a:gd name="T27" fmla="*/ 91 h 765"/>
                    <a:gd name="T28" fmla="*/ 1753 w 1984"/>
                    <a:gd name="T29" fmla="*/ 140 h 765"/>
                    <a:gd name="T30" fmla="*/ 1852 w 1984"/>
                    <a:gd name="T31" fmla="*/ 197 h 765"/>
                    <a:gd name="T32" fmla="*/ 1926 w 1984"/>
                    <a:gd name="T33" fmla="*/ 255 h 765"/>
                    <a:gd name="T34" fmla="*/ 1967 w 1984"/>
                    <a:gd name="T35" fmla="*/ 321 h 765"/>
                    <a:gd name="T36" fmla="*/ 1983 w 1984"/>
                    <a:gd name="T37" fmla="*/ 386 h 765"/>
                    <a:gd name="T38" fmla="*/ 1967 w 1984"/>
                    <a:gd name="T39" fmla="*/ 452 h 765"/>
                    <a:gd name="T40" fmla="*/ 1926 w 1984"/>
                    <a:gd name="T41" fmla="*/ 518 h 765"/>
                    <a:gd name="T42" fmla="*/ 1852 w 1984"/>
                    <a:gd name="T43" fmla="*/ 575 h 765"/>
                    <a:gd name="T44" fmla="*/ 1753 w 1984"/>
                    <a:gd name="T45" fmla="*/ 633 h 765"/>
                    <a:gd name="T46" fmla="*/ 1629 w 1984"/>
                    <a:gd name="T47" fmla="*/ 674 h 765"/>
                    <a:gd name="T48" fmla="*/ 1489 w 1984"/>
                    <a:gd name="T49" fmla="*/ 715 h 765"/>
                    <a:gd name="T50" fmla="*/ 1333 w 1984"/>
                    <a:gd name="T51" fmla="*/ 740 h 765"/>
                    <a:gd name="T52" fmla="*/ 1160 w 1984"/>
                    <a:gd name="T53" fmla="*/ 764 h 765"/>
                    <a:gd name="T54" fmla="*/ 987 w 1984"/>
                    <a:gd name="T55" fmla="*/ 764 h 765"/>
                    <a:gd name="T56" fmla="*/ 814 w 1984"/>
                    <a:gd name="T57" fmla="*/ 764 h 765"/>
                    <a:gd name="T58" fmla="*/ 650 w 1984"/>
                    <a:gd name="T59" fmla="*/ 740 h 765"/>
                    <a:gd name="T60" fmla="*/ 493 w 1984"/>
                    <a:gd name="T61" fmla="*/ 715 h 765"/>
                    <a:gd name="T62" fmla="*/ 353 w 1984"/>
                    <a:gd name="T63" fmla="*/ 674 h 765"/>
                    <a:gd name="T64" fmla="*/ 230 w 1984"/>
                    <a:gd name="T65" fmla="*/ 633 h 765"/>
                    <a:gd name="T66" fmla="*/ 131 w 1984"/>
                    <a:gd name="T67" fmla="*/ 575 h 765"/>
                    <a:gd name="T68" fmla="*/ 57 w 1984"/>
                    <a:gd name="T69" fmla="*/ 518 h 765"/>
                    <a:gd name="T70" fmla="*/ 16 w 1984"/>
                    <a:gd name="T71" fmla="*/ 452 h 765"/>
                    <a:gd name="T72" fmla="*/ 0 w 1984"/>
                    <a:gd name="T73" fmla="*/ 386 h 76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84"/>
                    <a:gd name="T112" fmla="*/ 0 h 765"/>
                    <a:gd name="T113" fmla="*/ 1984 w 1984"/>
                    <a:gd name="T114" fmla="*/ 765 h 765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84" h="765">
                      <a:moveTo>
                        <a:pt x="0" y="386"/>
                      </a:moveTo>
                      <a:lnTo>
                        <a:pt x="16" y="321"/>
                      </a:lnTo>
                      <a:lnTo>
                        <a:pt x="57" y="255"/>
                      </a:lnTo>
                      <a:lnTo>
                        <a:pt x="131" y="197"/>
                      </a:lnTo>
                      <a:lnTo>
                        <a:pt x="230" y="140"/>
                      </a:lnTo>
                      <a:lnTo>
                        <a:pt x="353" y="91"/>
                      </a:lnTo>
                      <a:lnTo>
                        <a:pt x="493" y="58"/>
                      </a:lnTo>
                      <a:lnTo>
                        <a:pt x="650" y="25"/>
                      </a:lnTo>
                      <a:lnTo>
                        <a:pt x="814" y="8"/>
                      </a:lnTo>
                      <a:lnTo>
                        <a:pt x="987" y="0"/>
                      </a:lnTo>
                      <a:lnTo>
                        <a:pt x="1160" y="8"/>
                      </a:lnTo>
                      <a:lnTo>
                        <a:pt x="1333" y="25"/>
                      </a:lnTo>
                      <a:lnTo>
                        <a:pt x="1489" y="58"/>
                      </a:lnTo>
                      <a:lnTo>
                        <a:pt x="1629" y="91"/>
                      </a:lnTo>
                      <a:lnTo>
                        <a:pt x="1753" y="140"/>
                      </a:lnTo>
                      <a:lnTo>
                        <a:pt x="1852" y="197"/>
                      </a:lnTo>
                      <a:lnTo>
                        <a:pt x="1926" y="255"/>
                      </a:lnTo>
                      <a:lnTo>
                        <a:pt x="1967" y="321"/>
                      </a:lnTo>
                      <a:lnTo>
                        <a:pt x="1983" y="386"/>
                      </a:lnTo>
                      <a:lnTo>
                        <a:pt x="1967" y="452"/>
                      </a:lnTo>
                      <a:lnTo>
                        <a:pt x="1926" y="518"/>
                      </a:lnTo>
                      <a:lnTo>
                        <a:pt x="1852" y="575"/>
                      </a:lnTo>
                      <a:lnTo>
                        <a:pt x="1753" y="633"/>
                      </a:lnTo>
                      <a:lnTo>
                        <a:pt x="1629" y="674"/>
                      </a:lnTo>
                      <a:lnTo>
                        <a:pt x="1489" y="715"/>
                      </a:lnTo>
                      <a:lnTo>
                        <a:pt x="1333" y="740"/>
                      </a:lnTo>
                      <a:lnTo>
                        <a:pt x="1160" y="764"/>
                      </a:lnTo>
                      <a:lnTo>
                        <a:pt x="987" y="764"/>
                      </a:lnTo>
                      <a:lnTo>
                        <a:pt x="814" y="764"/>
                      </a:lnTo>
                      <a:lnTo>
                        <a:pt x="650" y="740"/>
                      </a:lnTo>
                      <a:lnTo>
                        <a:pt x="493" y="715"/>
                      </a:lnTo>
                      <a:lnTo>
                        <a:pt x="353" y="674"/>
                      </a:lnTo>
                      <a:lnTo>
                        <a:pt x="230" y="633"/>
                      </a:lnTo>
                      <a:lnTo>
                        <a:pt x="131" y="575"/>
                      </a:lnTo>
                      <a:lnTo>
                        <a:pt x="57" y="518"/>
                      </a:lnTo>
                      <a:lnTo>
                        <a:pt x="16" y="452"/>
                      </a:lnTo>
                      <a:lnTo>
                        <a:pt x="0" y="386"/>
                      </a:lnTo>
                    </a:path>
                  </a:pathLst>
                </a:custGeom>
                <a:solidFill>
                  <a:srgbClr val="000000"/>
                </a:solidFill>
                <a:ln w="508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788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42" name="Group 27">
                <a:extLst>
                  <a:ext uri="{FF2B5EF4-FFF2-40B4-BE49-F238E27FC236}">
                    <a16:creationId xmlns:a16="http://schemas.microsoft.com/office/drawing/2014/main" id="{23F02D1A-7078-8646-8B5B-95B052C99A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0480" y="1166813"/>
                <a:ext cx="2382440" cy="3445669"/>
                <a:chOff x="2981" y="669"/>
                <a:chExt cx="2001" cy="2894"/>
              </a:xfrm>
            </p:grpSpPr>
            <p:grpSp>
              <p:nvGrpSpPr>
                <p:cNvPr id="182" name="Group 17">
                  <a:extLst>
                    <a:ext uri="{FF2B5EF4-FFF2-40B4-BE49-F238E27FC236}">
                      <a16:creationId xmlns:a16="http://schemas.microsoft.com/office/drawing/2014/main" id="{AFAD6AD4-C393-AA47-AD9D-330D21A9D5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81" y="1096"/>
                  <a:ext cx="2001" cy="2467"/>
                  <a:chOff x="2981" y="1096"/>
                  <a:chExt cx="2001" cy="2467"/>
                </a:xfrm>
              </p:grpSpPr>
              <p:grpSp>
                <p:nvGrpSpPr>
                  <p:cNvPr id="192" name="Group 11">
                    <a:extLst>
                      <a:ext uri="{FF2B5EF4-FFF2-40B4-BE49-F238E27FC236}">
                        <a16:creationId xmlns:a16="http://schemas.microsoft.com/office/drawing/2014/main" id="{C49A268B-9A8F-444B-8149-051ED3522E2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98" y="1466"/>
                    <a:ext cx="1984" cy="765"/>
                    <a:chOff x="2998" y="1466"/>
                    <a:chExt cx="1984" cy="765"/>
                  </a:xfrm>
                </p:grpSpPr>
                <p:sp>
                  <p:nvSpPr>
                    <p:cNvPr id="198" name="Freeform 8">
                      <a:extLst>
                        <a:ext uri="{FF2B5EF4-FFF2-40B4-BE49-F238E27FC236}">
                          <a16:creationId xmlns:a16="http://schemas.microsoft.com/office/drawing/2014/main" id="{E3AEBC0D-F5D0-6349-A416-E47F5549061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98" y="1466"/>
                      <a:ext cx="1984" cy="765"/>
                    </a:xfrm>
                    <a:custGeom>
                      <a:avLst/>
                      <a:gdLst>
                        <a:gd name="T0" fmla="*/ 0 w 1984"/>
                        <a:gd name="T1" fmla="*/ 378 h 765"/>
                        <a:gd name="T2" fmla="*/ 16 w 1984"/>
                        <a:gd name="T3" fmla="*/ 312 h 765"/>
                        <a:gd name="T4" fmla="*/ 57 w 1984"/>
                        <a:gd name="T5" fmla="*/ 247 h 765"/>
                        <a:gd name="T6" fmla="*/ 131 w 1984"/>
                        <a:gd name="T7" fmla="*/ 189 h 765"/>
                        <a:gd name="T8" fmla="*/ 230 w 1984"/>
                        <a:gd name="T9" fmla="*/ 132 h 765"/>
                        <a:gd name="T10" fmla="*/ 353 w 1984"/>
                        <a:gd name="T11" fmla="*/ 91 h 765"/>
                        <a:gd name="T12" fmla="*/ 493 w 1984"/>
                        <a:gd name="T13" fmla="*/ 49 h 765"/>
                        <a:gd name="T14" fmla="*/ 650 w 1984"/>
                        <a:gd name="T15" fmla="*/ 25 h 765"/>
                        <a:gd name="T16" fmla="*/ 814 w 1984"/>
                        <a:gd name="T17" fmla="*/ 0 h 765"/>
                        <a:gd name="T18" fmla="*/ 987 w 1984"/>
                        <a:gd name="T19" fmla="*/ 0 h 765"/>
                        <a:gd name="T20" fmla="*/ 1160 w 1984"/>
                        <a:gd name="T21" fmla="*/ 0 h 765"/>
                        <a:gd name="T22" fmla="*/ 1333 w 1984"/>
                        <a:gd name="T23" fmla="*/ 25 h 765"/>
                        <a:gd name="T24" fmla="*/ 1489 w 1984"/>
                        <a:gd name="T25" fmla="*/ 49 h 765"/>
                        <a:gd name="T26" fmla="*/ 1629 w 1984"/>
                        <a:gd name="T27" fmla="*/ 91 h 765"/>
                        <a:gd name="T28" fmla="*/ 1753 w 1984"/>
                        <a:gd name="T29" fmla="*/ 132 h 765"/>
                        <a:gd name="T30" fmla="*/ 1852 w 1984"/>
                        <a:gd name="T31" fmla="*/ 189 h 765"/>
                        <a:gd name="T32" fmla="*/ 1926 w 1984"/>
                        <a:gd name="T33" fmla="*/ 247 h 765"/>
                        <a:gd name="T34" fmla="*/ 1967 w 1984"/>
                        <a:gd name="T35" fmla="*/ 312 h 765"/>
                        <a:gd name="T36" fmla="*/ 1983 w 1984"/>
                        <a:gd name="T37" fmla="*/ 378 h 765"/>
                        <a:gd name="T38" fmla="*/ 1967 w 1984"/>
                        <a:gd name="T39" fmla="*/ 444 h 765"/>
                        <a:gd name="T40" fmla="*/ 1926 w 1984"/>
                        <a:gd name="T41" fmla="*/ 510 h 765"/>
                        <a:gd name="T42" fmla="*/ 1852 w 1984"/>
                        <a:gd name="T43" fmla="*/ 567 h 765"/>
                        <a:gd name="T44" fmla="*/ 1753 w 1984"/>
                        <a:gd name="T45" fmla="*/ 625 h 765"/>
                        <a:gd name="T46" fmla="*/ 1629 w 1984"/>
                        <a:gd name="T47" fmla="*/ 674 h 765"/>
                        <a:gd name="T48" fmla="*/ 1489 w 1984"/>
                        <a:gd name="T49" fmla="*/ 707 h 765"/>
                        <a:gd name="T50" fmla="*/ 1333 w 1984"/>
                        <a:gd name="T51" fmla="*/ 740 h 765"/>
                        <a:gd name="T52" fmla="*/ 1160 w 1984"/>
                        <a:gd name="T53" fmla="*/ 756 h 765"/>
                        <a:gd name="T54" fmla="*/ 987 w 1984"/>
                        <a:gd name="T55" fmla="*/ 764 h 765"/>
                        <a:gd name="T56" fmla="*/ 814 w 1984"/>
                        <a:gd name="T57" fmla="*/ 756 h 765"/>
                        <a:gd name="T58" fmla="*/ 650 w 1984"/>
                        <a:gd name="T59" fmla="*/ 740 h 765"/>
                        <a:gd name="T60" fmla="*/ 493 w 1984"/>
                        <a:gd name="T61" fmla="*/ 707 h 765"/>
                        <a:gd name="T62" fmla="*/ 353 w 1984"/>
                        <a:gd name="T63" fmla="*/ 674 h 765"/>
                        <a:gd name="T64" fmla="*/ 230 w 1984"/>
                        <a:gd name="T65" fmla="*/ 625 h 765"/>
                        <a:gd name="T66" fmla="*/ 131 w 1984"/>
                        <a:gd name="T67" fmla="*/ 567 h 765"/>
                        <a:gd name="T68" fmla="*/ 57 w 1984"/>
                        <a:gd name="T69" fmla="*/ 510 h 765"/>
                        <a:gd name="T70" fmla="*/ 16 w 1984"/>
                        <a:gd name="T71" fmla="*/ 444 h 765"/>
                        <a:gd name="T72" fmla="*/ 0 w 1984"/>
                        <a:gd name="T73" fmla="*/ 378 h 765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1984"/>
                        <a:gd name="T112" fmla="*/ 0 h 765"/>
                        <a:gd name="T113" fmla="*/ 1984 w 1984"/>
                        <a:gd name="T114" fmla="*/ 765 h 765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1984" h="765">
                          <a:moveTo>
                            <a:pt x="0" y="378"/>
                          </a:moveTo>
                          <a:lnTo>
                            <a:pt x="16" y="312"/>
                          </a:lnTo>
                          <a:lnTo>
                            <a:pt x="57" y="247"/>
                          </a:lnTo>
                          <a:lnTo>
                            <a:pt x="131" y="189"/>
                          </a:lnTo>
                          <a:lnTo>
                            <a:pt x="230" y="132"/>
                          </a:lnTo>
                          <a:lnTo>
                            <a:pt x="353" y="91"/>
                          </a:lnTo>
                          <a:lnTo>
                            <a:pt x="493" y="49"/>
                          </a:lnTo>
                          <a:lnTo>
                            <a:pt x="650" y="25"/>
                          </a:lnTo>
                          <a:lnTo>
                            <a:pt x="814" y="0"/>
                          </a:lnTo>
                          <a:lnTo>
                            <a:pt x="987" y="0"/>
                          </a:lnTo>
                          <a:lnTo>
                            <a:pt x="1160" y="0"/>
                          </a:lnTo>
                          <a:lnTo>
                            <a:pt x="1333" y="25"/>
                          </a:lnTo>
                          <a:lnTo>
                            <a:pt x="1489" y="49"/>
                          </a:lnTo>
                          <a:lnTo>
                            <a:pt x="1629" y="91"/>
                          </a:lnTo>
                          <a:lnTo>
                            <a:pt x="1753" y="132"/>
                          </a:lnTo>
                          <a:lnTo>
                            <a:pt x="1852" y="189"/>
                          </a:lnTo>
                          <a:lnTo>
                            <a:pt x="1926" y="247"/>
                          </a:lnTo>
                          <a:lnTo>
                            <a:pt x="1967" y="312"/>
                          </a:lnTo>
                          <a:lnTo>
                            <a:pt x="1983" y="378"/>
                          </a:lnTo>
                          <a:lnTo>
                            <a:pt x="1967" y="444"/>
                          </a:lnTo>
                          <a:lnTo>
                            <a:pt x="1926" y="510"/>
                          </a:lnTo>
                          <a:lnTo>
                            <a:pt x="1852" y="567"/>
                          </a:lnTo>
                          <a:lnTo>
                            <a:pt x="1753" y="625"/>
                          </a:lnTo>
                          <a:lnTo>
                            <a:pt x="1629" y="674"/>
                          </a:lnTo>
                          <a:lnTo>
                            <a:pt x="1489" y="707"/>
                          </a:lnTo>
                          <a:lnTo>
                            <a:pt x="1333" y="740"/>
                          </a:lnTo>
                          <a:lnTo>
                            <a:pt x="1160" y="756"/>
                          </a:lnTo>
                          <a:lnTo>
                            <a:pt x="987" y="764"/>
                          </a:lnTo>
                          <a:lnTo>
                            <a:pt x="814" y="756"/>
                          </a:lnTo>
                          <a:lnTo>
                            <a:pt x="650" y="740"/>
                          </a:lnTo>
                          <a:lnTo>
                            <a:pt x="493" y="707"/>
                          </a:lnTo>
                          <a:lnTo>
                            <a:pt x="353" y="674"/>
                          </a:lnTo>
                          <a:lnTo>
                            <a:pt x="230" y="625"/>
                          </a:lnTo>
                          <a:lnTo>
                            <a:pt x="131" y="567"/>
                          </a:lnTo>
                          <a:lnTo>
                            <a:pt x="57" y="510"/>
                          </a:lnTo>
                          <a:lnTo>
                            <a:pt x="16" y="444"/>
                          </a:lnTo>
                          <a:lnTo>
                            <a:pt x="0" y="37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95A5A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685800">
                        <a:defRPr/>
                      </a:pPr>
                      <a:endParaRPr lang="en-US" sz="788" kern="0" dirty="0">
                        <a:solidFill>
                          <a:srgbClr val="95A5A6"/>
                        </a:solidFill>
                        <a:latin typeface="Helvetica Neue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99" name="Freeform 9">
                      <a:extLst>
                        <a:ext uri="{FF2B5EF4-FFF2-40B4-BE49-F238E27FC236}">
                          <a16:creationId xmlns:a16="http://schemas.microsoft.com/office/drawing/2014/main" id="{7204FE69-BA50-1440-88D0-CE0454A22F8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55" y="1524"/>
                      <a:ext cx="1853" cy="650"/>
                    </a:xfrm>
                    <a:custGeom>
                      <a:avLst/>
                      <a:gdLst>
                        <a:gd name="T0" fmla="*/ 0 w 1853"/>
                        <a:gd name="T1" fmla="*/ 328 h 650"/>
                        <a:gd name="T2" fmla="*/ 17 w 1853"/>
                        <a:gd name="T3" fmla="*/ 263 h 650"/>
                        <a:gd name="T4" fmla="*/ 66 w 1853"/>
                        <a:gd name="T5" fmla="*/ 205 h 650"/>
                        <a:gd name="T6" fmla="*/ 140 w 1853"/>
                        <a:gd name="T7" fmla="*/ 156 h 650"/>
                        <a:gd name="T8" fmla="*/ 247 w 1853"/>
                        <a:gd name="T9" fmla="*/ 106 h 650"/>
                        <a:gd name="T10" fmla="*/ 371 w 1853"/>
                        <a:gd name="T11" fmla="*/ 65 h 650"/>
                        <a:gd name="T12" fmla="*/ 519 w 1853"/>
                        <a:gd name="T13" fmla="*/ 33 h 650"/>
                        <a:gd name="T14" fmla="*/ 675 w 1853"/>
                        <a:gd name="T15" fmla="*/ 16 h 650"/>
                        <a:gd name="T16" fmla="*/ 840 w 1853"/>
                        <a:gd name="T17" fmla="*/ 0 h 650"/>
                        <a:gd name="T18" fmla="*/ 1013 w 1853"/>
                        <a:gd name="T19" fmla="*/ 0 h 650"/>
                        <a:gd name="T20" fmla="*/ 1177 w 1853"/>
                        <a:gd name="T21" fmla="*/ 16 h 650"/>
                        <a:gd name="T22" fmla="*/ 1342 w 1853"/>
                        <a:gd name="T23" fmla="*/ 33 h 650"/>
                        <a:gd name="T24" fmla="*/ 1482 w 1853"/>
                        <a:gd name="T25" fmla="*/ 65 h 650"/>
                        <a:gd name="T26" fmla="*/ 1613 w 1853"/>
                        <a:gd name="T27" fmla="*/ 106 h 650"/>
                        <a:gd name="T28" fmla="*/ 1712 w 1853"/>
                        <a:gd name="T29" fmla="*/ 156 h 650"/>
                        <a:gd name="T30" fmla="*/ 1795 w 1853"/>
                        <a:gd name="T31" fmla="*/ 205 h 650"/>
                        <a:gd name="T32" fmla="*/ 1836 w 1853"/>
                        <a:gd name="T33" fmla="*/ 263 h 650"/>
                        <a:gd name="T34" fmla="*/ 1852 w 1853"/>
                        <a:gd name="T35" fmla="*/ 328 h 650"/>
                        <a:gd name="T36" fmla="*/ 1836 w 1853"/>
                        <a:gd name="T37" fmla="*/ 386 h 650"/>
                        <a:gd name="T38" fmla="*/ 1795 w 1853"/>
                        <a:gd name="T39" fmla="*/ 443 h 650"/>
                        <a:gd name="T40" fmla="*/ 1712 w 1853"/>
                        <a:gd name="T41" fmla="*/ 493 h 650"/>
                        <a:gd name="T42" fmla="*/ 1613 w 1853"/>
                        <a:gd name="T43" fmla="*/ 542 h 650"/>
                        <a:gd name="T44" fmla="*/ 1482 w 1853"/>
                        <a:gd name="T45" fmla="*/ 583 h 650"/>
                        <a:gd name="T46" fmla="*/ 1342 w 1853"/>
                        <a:gd name="T47" fmla="*/ 616 h 650"/>
                        <a:gd name="T48" fmla="*/ 1177 w 1853"/>
                        <a:gd name="T49" fmla="*/ 641 h 650"/>
                        <a:gd name="T50" fmla="*/ 1013 w 1853"/>
                        <a:gd name="T51" fmla="*/ 649 h 650"/>
                        <a:gd name="T52" fmla="*/ 840 w 1853"/>
                        <a:gd name="T53" fmla="*/ 649 h 650"/>
                        <a:gd name="T54" fmla="*/ 675 w 1853"/>
                        <a:gd name="T55" fmla="*/ 641 h 650"/>
                        <a:gd name="T56" fmla="*/ 519 w 1853"/>
                        <a:gd name="T57" fmla="*/ 616 h 650"/>
                        <a:gd name="T58" fmla="*/ 371 w 1853"/>
                        <a:gd name="T59" fmla="*/ 583 h 650"/>
                        <a:gd name="T60" fmla="*/ 247 w 1853"/>
                        <a:gd name="T61" fmla="*/ 542 h 650"/>
                        <a:gd name="T62" fmla="*/ 140 w 1853"/>
                        <a:gd name="T63" fmla="*/ 493 h 650"/>
                        <a:gd name="T64" fmla="*/ 66 w 1853"/>
                        <a:gd name="T65" fmla="*/ 443 h 650"/>
                        <a:gd name="T66" fmla="*/ 17 w 1853"/>
                        <a:gd name="T67" fmla="*/ 386 h 650"/>
                        <a:gd name="T68" fmla="*/ 0 w 1853"/>
                        <a:gd name="T69" fmla="*/ 328 h 650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w 1853"/>
                        <a:gd name="T106" fmla="*/ 0 h 650"/>
                        <a:gd name="T107" fmla="*/ 1853 w 1853"/>
                        <a:gd name="T108" fmla="*/ 650 h 650"/>
                      </a:gdLst>
                      <a:ahLst/>
                      <a:cxnLst>
                        <a:cxn ang="T70">
                          <a:pos x="T0" y="T1"/>
                        </a:cxn>
                        <a:cxn ang="T71">
                          <a:pos x="T2" y="T3"/>
                        </a:cxn>
                        <a:cxn ang="T72">
                          <a:pos x="T4" y="T5"/>
                        </a:cxn>
                        <a:cxn ang="T73">
                          <a:pos x="T6" y="T7"/>
                        </a:cxn>
                        <a:cxn ang="T74">
                          <a:pos x="T8" y="T9"/>
                        </a:cxn>
                        <a:cxn ang="T75">
                          <a:pos x="T10" y="T11"/>
                        </a:cxn>
                        <a:cxn ang="T76">
                          <a:pos x="T12" y="T13"/>
                        </a:cxn>
                        <a:cxn ang="T77">
                          <a:pos x="T14" y="T15"/>
                        </a:cxn>
                        <a:cxn ang="T78">
                          <a:pos x="T16" y="T17"/>
                        </a:cxn>
                        <a:cxn ang="T79">
                          <a:pos x="T18" y="T19"/>
                        </a:cxn>
                        <a:cxn ang="T80">
                          <a:pos x="T20" y="T21"/>
                        </a:cxn>
                        <a:cxn ang="T81">
                          <a:pos x="T22" y="T23"/>
                        </a:cxn>
                        <a:cxn ang="T82">
                          <a:pos x="T24" y="T25"/>
                        </a:cxn>
                        <a:cxn ang="T83">
                          <a:pos x="T26" y="T27"/>
                        </a:cxn>
                        <a:cxn ang="T84">
                          <a:pos x="T28" y="T29"/>
                        </a:cxn>
                        <a:cxn ang="T85">
                          <a:pos x="T30" y="T31"/>
                        </a:cxn>
                        <a:cxn ang="T86">
                          <a:pos x="T32" y="T33"/>
                        </a:cxn>
                        <a:cxn ang="T87">
                          <a:pos x="T34" y="T35"/>
                        </a:cxn>
                        <a:cxn ang="T88">
                          <a:pos x="T36" y="T37"/>
                        </a:cxn>
                        <a:cxn ang="T89">
                          <a:pos x="T38" y="T39"/>
                        </a:cxn>
                        <a:cxn ang="T90">
                          <a:pos x="T40" y="T41"/>
                        </a:cxn>
                        <a:cxn ang="T91">
                          <a:pos x="T42" y="T43"/>
                        </a:cxn>
                        <a:cxn ang="T92">
                          <a:pos x="T44" y="T45"/>
                        </a:cxn>
                        <a:cxn ang="T93">
                          <a:pos x="T46" y="T47"/>
                        </a:cxn>
                        <a:cxn ang="T94">
                          <a:pos x="T48" y="T49"/>
                        </a:cxn>
                        <a:cxn ang="T95">
                          <a:pos x="T50" y="T51"/>
                        </a:cxn>
                        <a:cxn ang="T96">
                          <a:pos x="T52" y="T53"/>
                        </a:cxn>
                        <a:cxn ang="T97">
                          <a:pos x="T54" y="T55"/>
                        </a:cxn>
                        <a:cxn ang="T98">
                          <a:pos x="T56" y="T57"/>
                        </a:cxn>
                        <a:cxn ang="T99">
                          <a:pos x="T58" y="T59"/>
                        </a:cxn>
                        <a:cxn ang="T100">
                          <a:pos x="T60" y="T61"/>
                        </a:cxn>
                        <a:cxn ang="T101">
                          <a:pos x="T62" y="T63"/>
                        </a:cxn>
                        <a:cxn ang="T102">
                          <a:pos x="T64" y="T65"/>
                        </a:cxn>
                        <a:cxn ang="T103">
                          <a:pos x="T66" y="T67"/>
                        </a:cxn>
                        <a:cxn ang="T104">
                          <a:pos x="T68" y="T69"/>
                        </a:cxn>
                      </a:cxnLst>
                      <a:rect l="T105" t="T106" r="T107" b="T108"/>
                      <a:pathLst>
                        <a:path w="1853" h="650">
                          <a:moveTo>
                            <a:pt x="0" y="328"/>
                          </a:moveTo>
                          <a:lnTo>
                            <a:pt x="17" y="263"/>
                          </a:lnTo>
                          <a:lnTo>
                            <a:pt x="66" y="205"/>
                          </a:lnTo>
                          <a:lnTo>
                            <a:pt x="140" y="156"/>
                          </a:lnTo>
                          <a:lnTo>
                            <a:pt x="247" y="106"/>
                          </a:lnTo>
                          <a:lnTo>
                            <a:pt x="371" y="65"/>
                          </a:lnTo>
                          <a:lnTo>
                            <a:pt x="519" y="33"/>
                          </a:lnTo>
                          <a:lnTo>
                            <a:pt x="675" y="16"/>
                          </a:lnTo>
                          <a:lnTo>
                            <a:pt x="840" y="0"/>
                          </a:lnTo>
                          <a:lnTo>
                            <a:pt x="1013" y="0"/>
                          </a:lnTo>
                          <a:lnTo>
                            <a:pt x="1177" y="16"/>
                          </a:lnTo>
                          <a:lnTo>
                            <a:pt x="1342" y="33"/>
                          </a:lnTo>
                          <a:lnTo>
                            <a:pt x="1482" y="65"/>
                          </a:lnTo>
                          <a:lnTo>
                            <a:pt x="1613" y="106"/>
                          </a:lnTo>
                          <a:lnTo>
                            <a:pt x="1712" y="156"/>
                          </a:lnTo>
                          <a:lnTo>
                            <a:pt x="1795" y="205"/>
                          </a:lnTo>
                          <a:lnTo>
                            <a:pt x="1836" y="263"/>
                          </a:lnTo>
                          <a:lnTo>
                            <a:pt x="1852" y="328"/>
                          </a:lnTo>
                          <a:lnTo>
                            <a:pt x="1836" y="386"/>
                          </a:lnTo>
                          <a:lnTo>
                            <a:pt x="1795" y="443"/>
                          </a:lnTo>
                          <a:lnTo>
                            <a:pt x="1712" y="493"/>
                          </a:lnTo>
                          <a:lnTo>
                            <a:pt x="1613" y="542"/>
                          </a:lnTo>
                          <a:lnTo>
                            <a:pt x="1482" y="583"/>
                          </a:lnTo>
                          <a:lnTo>
                            <a:pt x="1342" y="616"/>
                          </a:lnTo>
                          <a:lnTo>
                            <a:pt x="1177" y="641"/>
                          </a:lnTo>
                          <a:lnTo>
                            <a:pt x="1013" y="649"/>
                          </a:lnTo>
                          <a:lnTo>
                            <a:pt x="840" y="649"/>
                          </a:lnTo>
                          <a:lnTo>
                            <a:pt x="675" y="641"/>
                          </a:lnTo>
                          <a:lnTo>
                            <a:pt x="519" y="616"/>
                          </a:lnTo>
                          <a:lnTo>
                            <a:pt x="371" y="583"/>
                          </a:lnTo>
                          <a:lnTo>
                            <a:pt x="247" y="542"/>
                          </a:lnTo>
                          <a:lnTo>
                            <a:pt x="140" y="493"/>
                          </a:lnTo>
                          <a:lnTo>
                            <a:pt x="66" y="443"/>
                          </a:lnTo>
                          <a:lnTo>
                            <a:pt x="17" y="386"/>
                          </a:lnTo>
                          <a:lnTo>
                            <a:pt x="0" y="32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95A5A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685800">
                        <a:defRPr/>
                      </a:pPr>
                      <a:endParaRPr lang="en-US" sz="788" kern="0" dirty="0">
                        <a:solidFill>
                          <a:srgbClr val="95A5A6"/>
                        </a:solidFill>
                        <a:latin typeface="Helvetica Neue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200" name="Freeform 10">
                      <a:extLst>
                        <a:ext uri="{FF2B5EF4-FFF2-40B4-BE49-F238E27FC236}">
                          <a16:creationId xmlns:a16="http://schemas.microsoft.com/office/drawing/2014/main" id="{6526F2AB-22D0-4945-AFF2-774E7A497EA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46" y="1589"/>
                      <a:ext cx="1672" cy="494"/>
                    </a:xfrm>
                    <a:custGeom>
                      <a:avLst/>
                      <a:gdLst>
                        <a:gd name="T0" fmla="*/ 0 w 1672"/>
                        <a:gd name="T1" fmla="*/ 247 h 494"/>
                        <a:gd name="T2" fmla="*/ 16 w 1672"/>
                        <a:gd name="T3" fmla="*/ 198 h 494"/>
                        <a:gd name="T4" fmla="*/ 66 w 1672"/>
                        <a:gd name="T5" fmla="*/ 148 h 494"/>
                        <a:gd name="T6" fmla="*/ 148 w 1672"/>
                        <a:gd name="T7" fmla="*/ 107 h 494"/>
                        <a:gd name="T8" fmla="*/ 247 w 1672"/>
                        <a:gd name="T9" fmla="*/ 74 h 494"/>
                        <a:gd name="T10" fmla="*/ 370 w 1672"/>
                        <a:gd name="T11" fmla="*/ 41 h 494"/>
                        <a:gd name="T12" fmla="*/ 518 w 1672"/>
                        <a:gd name="T13" fmla="*/ 17 h 494"/>
                        <a:gd name="T14" fmla="*/ 675 w 1672"/>
                        <a:gd name="T15" fmla="*/ 0 h 494"/>
                        <a:gd name="T16" fmla="*/ 839 w 1672"/>
                        <a:gd name="T17" fmla="*/ 0 h 494"/>
                        <a:gd name="T18" fmla="*/ 996 w 1672"/>
                        <a:gd name="T19" fmla="*/ 0 h 494"/>
                        <a:gd name="T20" fmla="*/ 1152 w 1672"/>
                        <a:gd name="T21" fmla="*/ 17 h 494"/>
                        <a:gd name="T22" fmla="*/ 1300 w 1672"/>
                        <a:gd name="T23" fmla="*/ 41 h 494"/>
                        <a:gd name="T24" fmla="*/ 1424 w 1672"/>
                        <a:gd name="T25" fmla="*/ 74 h 494"/>
                        <a:gd name="T26" fmla="*/ 1531 w 1672"/>
                        <a:gd name="T27" fmla="*/ 107 h 494"/>
                        <a:gd name="T28" fmla="*/ 1605 w 1672"/>
                        <a:gd name="T29" fmla="*/ 148 h 494"/>
                        <a:gd name="T30" fmla="*/ 1654 w 1672"/>
                        <a:gd name="T31" fmla="*/ 198 h 494"/>
                        <a:gd name="T32" fmla="*/ 1671 w 1672"/>
                        <a:gd name="T33" fmla="*/ 247 h 494"/>
                        <a:gd name="T34" fmla="*/ 1654 w 1672"/>
                        <a:gd name="T35" fmla="*/ 296 h 494"/>
                        <a:gd name="T36" fmla="*/ 1605 w 1672"/>
                        <a:gd name="T37" fmla="*/ 337 h 494"/>
                        <a:gd name="T38" fmla="*/ 1531 w 1672"/>
                        <a:gd name="T39" fmla="*/ 378 h 494"/>
                        <a:gd name="T40" fmla="*/ 1424 w 1672"/>
                        <a:gd name="T41" fmla="*/ 419 h 494"/>
                        <a:gd name="T42" fmla="*/ 1300 w 1672"/>
                        <a:gd name="T43" fmla="*/ 452 h 494"/>
                        <a:gd name="T44" fmla="*/ 1152 w 1672"/>
                        <a:gd name="T45" fmla="*/ 477 h 494"/>
                        <a:gd name="T46" fmla="*/ 996 w 1672"/>
                        <a:gd name="T47" fmla="*/ 485 h 494"/>
                        <a:gd name="T48" fmla="*/ 839 w 1672"/>
                        <a:gd name="T49" fmla="*/ 493 h 494"/>
                        <a:gd name="T50" fmla="*/ 675 w 1672"/>
                        <a:gd name="T51" fmla="*/ 485 h 494"/>
                        <a:gd name="T52" fmla="*/ 518 w 1672"/>
                        <a:gd name="T53" fmla="*/ 477 h 494"/>
                        <a:gd name="T54" fmla="*/ 370 w 1672"/>
                        <a:gd name="T55" fmla="*/ 452 h 494"/>
                        <a:gd name="T56" fmla="*/ 247 w 1672"/>
                        <a:gd name="T57" fmla="*/ 419 h 494"/>
                        <a:gd name="T58" fmla="*/ 148 w 1672"/>
                        <a:gd name="T59" fmla="*/ 378 h 494"/>
                        <a:gd name="T60" fmla="*/ 66 w 1672"/>
                        <a:gd name="T61" fmla="*/ 337 h 494"/>
                        <a:gd name="T62" fmla="*/ 16 w 1672"/>
                        <a:gd name="T63" fmla="*/ 296 h 494"/>
                        <a:gd name="T64" fmla="*/ 0 w 1672"/>
                        <a:gd name="T65" fmla="*/ 247 h 494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w 1672"/>
                        <a:gd name="T100" fmla="*/ 0 h 494"/>
                        <a:gd name="T101" fmla="*/ 1672 w 1672"/>
                        <a:gd name="T102" fmla="*/ 494 h 494"/>
                      </a:gdLst>
                      <a:ahLst/>
                      <a:cxnLst>
                        <a:cxn ang="T66">
                          <a:pos x="T0" y="T1"/>
                        </a:cxn>
                        <a:cxn ang="T67">
                          <a:pos x="T2" y="T3"/>
                        </a:cxn>
                        <a:cxn ang="T68">
                          <a:pos x="T4" y="T5"/>
                        </a:cxn>
                        <a:cxn ang="T69">
                          <a:pos x="T6" y="T7"/>
                        </a:cxn>
                        <a:cxn ang="T70">
                          <a:pos x="T8" y="T9"/>
                        </a:cxn>
                        <a:cxn ang="T71">
                          <a:pos x="T10" y="T11"/>
                        </a:cxn>
                        <a:cxn ang="T72">
                          <a:pos x="T12" y="T13"/>
                        </a:cxn>
                        <a:cxn ang="T73">
                          <a:pos x="T14" y="T15"/>
                        </a:cxn>
                        <a:cxn ang="T74">
                          <a:pos x="T16" y="T17"/>
                        </a:cxn>
                        <a:cxn ang="T75">
                          <a:pos x="T18" y="T19"/>
                        </a:cxn>
                        <a:cxn ang="T76">
                          <a:pos x="T20" y="T21"/>
                        </a:cxn>
                        <a:cxn ang="T77">
                          <a:pos x="T22" y="T23"/>
                        </a:cxn>
                        <a:cxn ang="T78">
                          <a:pos x="T24" y="T25"/>
                        </a:cxn>
                        <a:cxn ang="T79">
                          <a:pos x="T26" y="T27"/>
                        </a:cxn>
                        <a:cxn ang="T80">
                          <a:pos x="T28" y="T29"/>
                        </a:cxn>
                        <a:cxn ang="T81">
                          <a:pos x="T30" y="T31"/>
                        </a:cxn>
                        <a:cxn ang="T82">
                          <a:pos x="T32" y="T33"/>
                        </a:cxn>
                        <a:cxn ang="T83">
                          <a:pos x="T34" y="T35"/>
                        </a:cxn>
                        <a:cxn ang="T84">
                          <a:pos x="T36" y="T37"/>
                        </a:cxn>
                        <a:cxn ang="T85">
                          <a:pos x="T38" y="T39"/>
                        </a:cxn>
                        <a:cxn ang="T86">
                          <a:pos x="T40" y="T41"/>
                        </a:cxn>
                        <a:cxn ang="T87">
                          <a:pos x="T42" y="T43"/>
                        </a:cxn>
                        <a:cxn ang="T88">
                          <a:pos x="T44" y="T45"/>
                        </a:cxn>
                        <a:cxn ang="T89">
                          <a:pos x="T46" y="T47"/>
                        </a:cxn>
                        <a:cxn ang="T90">
                          <a:pos x="T48" y="T49"/>
                        </a:cxn>
                        <a:cxn ang="T91">
                          <a:pos x="T50" y="T51"/>
                        </a:cxn>
                        <a:cxn ang="T92">
                          <a:pos x="T52" y="T53"/>
                        </a:cxn>
                        <a:cxn ang="T93">
                          <a:pos x="T54" y="T55"/>
                        </a:cxn>
                        <a:cxn ang="T94">
                          <a:pos x="T56" y="T57"/>
                        </a:cxn>
                        <a:cxn ang="T95">
                          <a:pos x="T58" y="T59"/>
                        </a:cxn>
                        <a:cxn ang="T96">
                          <a:pos x="T60" y="T61"/>
                        </a:cxn>
                        <a:cxn ang="T97">
                          <a:pos x="T62" y="T63"/>
                        </a:cxn>
                        <a:cxn ang="T98">
                          <a:pos x="T64" y="T65"/>
                        </a:cxn>
                      </a:cxnLst>
                      <a:rect l="T99" t="T100" r="T101" b="T102"/>
                      <a:pathLst>
                        <a:path w="1672" h="494">
                          <a:moveTo>
                            <a:pt x="0" y="247"/>
                          </a:moveTo>
                          <a:lnTo>
                            <a:pt x="16" y="198"/>
                          </a:lnTo>
                          <a:lnTo>
                            <a:pt x="66" y="148"/>
                          </a:lnTo>
                          <a:lnTo>
                            <a:pt x="148" y="107"/>
                          </a:lnTo>
                          <a:lnTo>
                            <a:pt x="247" y="74"/>
                          </a:lnTo>
                          <a:lnTo>
                            <a:pt x="370" y="41"/>
                          </a:lnTo>
                          <a:lnTo>
                            <a:pt x="518" y="17"/>
                          </a:lnTo>
                          <a:lnTo>
                            <a:pt x="675" y="0"/>
                          </a:lnTo>
                          <a:lnTo>
                            <a:pt x="839" y="0"/>
                          </a:lnTo>
                          <a:lnTo>
                            <a:pt x="996" y="0"/>
                          </a:lnTo>
                          <a:lnTo>
                            <a:pt x="1152" y="17"/>
                          </a:lnTo>
                          <a:lnTo>
                            <a:pt x="1300" y="41"/>
                          </a:lnTo>
                          <a:lnTo>
                            <a:pt x="1424" y="74"/>
                          </a:lnTo>
                          <a:lnTo>
                            <a:pt x="1531" y="107"/>
                          </a:lnTo>
                          <a:lnTo>
                            <a:pt x="1605" y="148"/>
                          </a:lnTo>
                          <a:lnTo>
                            <a:pt x="1654" y="198"/>
                          </a:lnTo>
                          <a:lnTo>
                            <a:pt x="1671" y="247"/>
                          </a:lnTo>
                          <a:lnTo>
                            <a:pt x="1654" y="296"/>
                          </a:lnTo>
                          <a:lnTo>
                            <a:pt x="1605" y="337"/>
                          </a:lnTo>
                          <a:lnTo>
                            <a:pt x="1531" y="378"/>
                          </a:lnTo>
                          <a:lnTo>
                            <a:pt x="1424" y="419"/>
                          </a:lnTo>
                          <a:lnTo>
                            <a:pt x="1300" y="452"/>
                          </a:lnTo>
                          <a:lnTo>
                            <a:pt x="1152" y="477"/>
                          </a:lnTo>
                          <a:lnTo>
                            <a:pt x="996" y="485"/>
                          </a:lnTo>
                          <a:lnTo>
                            <a:pt x="839" y="493"/>
                          </a:lnTo>
                          <a:lnTo>
                            <a:pt x="675" y="485"/>
                          </a:lnTo>
                          <a:lnTo>
                            <a:pt x="518" y="477"/>
                          </a:lnTo>
                          <a:lnTo>
                            <a:pt x="370" y="452"/>
                          </a:lnTo>
                          <a:lnTo>
                            <a:pt x="247" y="419"/>
                          </a:lnTo>
                          <a:lnTo>
                            <a:pt x="148" y="378"/>
                          </a:lnTo>
                          <a:lnTo>
                            <a:pt x="66" y="337"/>
                          </a:lnTo>
                          <a:lnTo>
                            <a:pt x="16" y="296"/>
                          </a:lnTo>
                          <a:lnTo>
                            <a:pt x="0" y="247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95A5A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685800">
                        <a:defRPr/>
                      </a:pPr>
                      <a:endParaRPr lang="en-US" sz="788" kern="0" dirty="0">
                        <a:solidFill>
                          <a:srgbClr val="95A5A6"/>
                        </a:solidFill>
                        <a:latin typeface="Helvetica Neue"/>
                        <a:ea typeface=""/>
                        <a:cs typeface=""/>
                      </a:endParaRPr>
                    </a:p>
                  </p:txBody>
                </p:sp>
              </p:grpSp>
              <p:grpSp>
                <p:nvGrpSpPr>
                  <p:cNvPr id="193" name="Group 15">
                    <a:extLst>
                      <a:ext uri="{FF2B5EF4-FFF2-40B4-BE49-F238E27FC236}">
                        <a16:creationId xmlns:a16="http://schemas.microsoft.com/office/drawing/2014/main" id="{2970BAF5-2F8B-DF40-910C-A71411E233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98" y="1096"/>
                    <a:ext cx="1984" cy="766"/>
                    <a:chOff x="2998" y="1096"/>
                    <a:chExt cx="1984" cy="766"/>
                  </a:xfrm>
                </p:grpSpPr>
                <p:sp>
                  <p:nvSpPr>
                    <p:cNvPr id="195" name="Freeform 12">
                      <a:extLst>
                        <a:ext uri="{FF2B5EF4-FFF2-40B4-BE49-F238E27FC236}">
                          <a16:creationId xmlns:a16="http://schemas.microsoft.com/office/drawing/2014/main" id="{5F8E0008-C2D1-774A-BF3B-90DA7E0042C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98" y="1096"/>
                      <a:ext cx="1984" cy="766"/>
                    </a:xfrm>
                    <a:custGeom>
                      <a:avLst/>
                      <a:gdLst>
                        <a:gd name="T0" fmla="*/ 0 w 1984"/>
                        <a:gd name="T1" fmla="*/ 378 h 766"/>
                        <a:gd name="T2" fmla="*/ 16 w 1984"/>
                        <a:gd name="T3" fmla="*/ 313 h 766"/>
                        <a:gd name="T4" fmla="*/ 57 w 1984"/>
                        <a:gd name="T5" fmla="*/ 247 h 766"/>
                        <a:gd name="T6" fmla="*/ 131 w 1984"/>
                        <a:gd name="T7" fmla="*/ 189 h 766"/>
                        <a:gd name="T8" fmla="*/ 230 w 1984"/>
                        <a:gd name="T9" fmla="*/ 132 h 766"/>
                        <a:gd name="T10" fmla="*/ 353 w 1984"/>
                        <a:gd name="T11" fmla="*/ 91 h 766"/>
                        <a:gd name="T12" fmla="*/ 493 w 1984"/>
                        <a:gd name="T13" fmla="*/ 50 h 766"/>
                        <a:gd name="T14" fmla="*/ 650 w 1984"/>
                        <a:gd name="T15" fmla="*/ 25 h 766"/>
                        <a:gd name="T16" fmla="*/ 814 w 1984"/>
                        <a:gd name="T17" fmla="*/ 0 h 766"/>
                        <a:gd name="T18" fmla="*/ 987 w 1984"/>
                        <a:gd name="T19" fmla="*/ 0 h 766"/>
                        <a:gd name="T20" fmla="*/ 1160 w 1984"/>
                        <a:gd name="T21" fmla="*/ 0 h 766"/>
                        <a:gd name="T22" fmla="*/ 1333 w 1984"/>
                        <a:gd name="T23" fmla="*/ 25 h 766"/>
                        <a:gd name="T24" fmla="*/ 1489 w 1984"/>
                        <a:gd name="T25" fmla="*/ 50 h 766"/>
                        <a:gd name="T26" fmla="*/ 1629 w 1984"/>
                        <a:gd name="T27" fmla="*/ 91 h 766"/>
                        <a:gd name="T28" fmla="*/ 1753 w 1984"/>
                        <a:gd name="T29" fmla="*/ 132 h 766"/>
                        <a:gd name="T30" fmla="*/ 1852 w 1984"/>
                        <a:gd name="T31" fmla="*/ 189 h 766"/>
                        <a:gd name="T32" fmla="*/ 1926 w 1984"/>
                        <a:gd name="T33" fmla="*/ 247 h 766"/>
                        <a:gd name="T34" fmla="*/ 1967 w 1984"/>
                        <a:gd name="T35" fmla="*/ 313 h 766"/>
                        <a:gd name="T36" fmla="*/ 1983 w 1984"/>
                        <a:gd name="T37" fmla="*/ 378 h 766"/>
                        <a:gd name="T38" fmla="*/ 1967 w 1984"/>
                        <a:gd name="T39" fmla="*/ 444 h 766"/>
                        <a:gd name="T40" fmla="*/ 1926 w 1984"/>
                        <a:gd name="T41" fmla="*/ 510 h 766"/>
                        <a:gd name="T42" fmla="*/ 1852 w 1984"/>
                        <a:gd name="T43" fmla="*/ 567 h 766"/>
                        <a:gd name="T44" fmla="*/ 1753 w 1984"/>
                        <a:gd name="T45" fmla="*/ 625 h 766"/>
                        <a:gd name="T46" fmla="*/ 1629 w 1984"/>
                        <a:gd name="T47" fmla="*/ 674 h 766"/>
                        <a:gd name="T48" fmla="*/ 1489 w 1984"/>
                        <a:gd name="T49" fmla="*/ 707 h 766"/>
                        <a:gd name="T50" fmla="*/ 1333 w 1984"/>
                        <a:gd name="T51" fmla="*/ 740 h 766"/>
                        <a:gd name="T52" fmla="*/ 1160 w 1984"/>
                        <a:gd name="T53" fmla="*/ 756 h 766"/>
                        <a:gd name="T54" fmla="*/ 987 w 1984"/>
                        <a:gd name="T55" fmla="*/ 765 h 766"/>
                        <a:gd name="T56" fmla="*/ 814 w 1984"/>
                        <a:gd name="T57" fmla="*/ 756 h 766"/>
                        <a:gd name="T58" fmla="*/ 650 w 1984"/>
                        <a:gd name="T59" fmla="*/ 740 h 766"/>
                        <a:gd name="T60" fmla="*/ 493 w 1984"/>
                        <a:gd name="T61" fmla="*/ 707 h 766"/>
                        <a:gd name="T62" fmla="*/ 353 w 1984"/>
                        <a:gd name="T63" fmla="*/ 674 h 766"/>
                        <a:gd name="T64" fmla="*/ 230 w 1984"/>
                        <a:gd name="T65" fmla="*/ 625 h 766"/>
                        <a:gd name="T66" fmla="*/ 131 w 1984"/>
                        <a:gd name="T67" fmla="*/ 567 h 766"/>
                        <a:gd name="T68" fmla="*/ 57 w 1984"/>
                        <a:gd name="T69" fmla="*/ 510 h 766"/>
                        <a:gd name="T70" fmla="*/ 16 w 1984"/>
                        <a:gd name="T71" fmla="*/ 444 h 766"/>
                        <a:gd name="T72" fmla="*/ 0 w 1984"/>
                        <a:gd name="T73" fmla="*/ 378 h 76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1984"/>
                        <a:gd name="T112" fmla="*/ 0 h 766"/>
                        <a:gd name="T113" fmla="*/ 1984 w 1984"/>
                        <a:gd name="T114" fmla="*/ 766 h 766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1984" h="766">
                          <a:moveTo>
                            <a:pt x="0" y="378"/>
                          </a:moveTo>
                          <a:lnTo>
                            <a:pt x="16" y="313"/>
                          </a:lnTo>
                          <a:lnTo>
                            <a:pt x="57" y="247"/>
                          </a:lnTo>
                          <a:lnTo>
                            <a:pt x="131" y="189"/>
                          </a:lnTo>
                          <a:lnTo>
                            <a:pt x="230" y="132"/>
                          </a:lnTo>
                          <a:lnTo>
                            <a:pt x="353" y="91"/>
                          </a:lnTo>
                          <a:lnTo>
                            <a:pt x="493" y="50"/>
                          </a:lnTo>
                          <a:lnTo>
                            <a:pt x="650" y="25"/>
                          </a:lnTo>
                          <a:lnTo>
                            <a:pt x="814" y="0"/>
                          </a:lnTo>
                          <a:lnTo>
                            <a:pt x="987" y="0"/>
                          </a:lnTo>
                          <a:lnTo>
                            <a:pt x="1160" y="0"/>
                          </a:lnTo>
                          <a:lnTo>
                            <a:pt x="1333" y="25"/>
                          </a:lnTo>
                          <a:lnTo>
                            <a:pt x="1489" y="50"/>
                          </a:lnTo>
                          <a:lnTo>
                            <a:pt x="1629" y="91"/>
                          </a:lnTo>
                          <a:lnTo>
                            <a:pt x="1753" y="132"/>
                          </a:lnTo>
                          <a:lnTo>
                            <a:pt x="1852" y="189"/>
                          </a:lnTo>
                          <a:lnTo>
                            <a:pt x="1926" y="247"/>
                          </a:lnTo>
                          <a:lnTo>
                            <a:pt x="1967" y="313"/>
                          </a:lnTo>
                          <a:lnTo>
                            <a:pt x="1983" y="378"/>
                          </a:lnTo>
                          <a:lnTo>
                            <a:pt x="1967" y="444"/>
                          </a:lnTo>
                          <a:lnTo>
                            <a:pt x="1926" y="510"/>
                          </a:lnTo>
                          <a:lnTo>
                            <a:pt x="1852" y="567"/>
                          </a:lnTo>
                          <a:lnTo>
                            <a:pt x="1753" y="625"/>
                          </a:lnTo>
                          <a:lnTo>
                            <a:pt x="1629" y="674"/>
                          </a:lnTo>
                          <a:lnTo>
                            <a:pt x="1489" y="707"/>
                          </a:lnTo>
                          <a:lnTo>
                            <a:pt x="1333" y="740"/>
                          </a:lnTo>
                          <a:lnTo>
                            <a:pt x="1160" y="756"/>
                          </a:lnTo>
                          <a:lnTo>
                            <a:pt x="987" y="765"/>
                          </a:lnTo>
                          <a:lnTo>
                            <a:pt x="814" y="756"/>
                          </a:lnTo>
                          <a:lnTo>
                            <a:pt x="650" y="740"/>
                          </a:lnTo>
                          <a:lnTo>
                            <a:pt x="493" y="707"/>
                          </a:lnTo>
                          <a:lnTo>
                            <a:pt x="353" y="674"/>
                          </a:lnTo>
                          <a:lnTo>
                            <a:pt x="230" y="625"/>
                          </a:lnTo>
                          <a:lnTo>
                            <a:pt x="131" y="567"/>
                          </a:lnTo>
                          <a:lnTo>
                            <a:pt x="57" y="510"/>
                          </a:lnTo>
                          <a:lnTo>
                            <a:pt x="16" y="444"/>
                          </a:lnTo>
                          <a:lnTo>
                            <a:pt x="0" y="37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95A5A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685800">
                        <a:defRPr/>
                      </a:pPr>
                      <a:endParaRPr lang="en-US" sz="788" kern="0" dirty="0">
                        <a:solidFill>
                          <a:srgbClr val="95A5A6"/>
                        </a:solidFill>
                        <a:latin typeface="Helvetica Neue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96" name="Freeform 13">
                      <a:extLst>
                        <a:ext uri="{FF2B5EF4-FFF2-40B4-BE49-F238E27FC236}">
                          <a16:creationId xmlns:a16="http://schemas.microsoft.com/office/drawing/2014/main" id="{D6CE47C6-D06E-574D-ACE8-4A5A34C8273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55" y="1154"/>
                      <a:ext cx="1853" cy="650"/>
                    </a:xfrm>
                    <a:custGeom>
                      <a:avLst/>
                      <a:gdLst>
                        <a:gd name="T0" fmla="*/ 0 w 1853"/>
                        <a:gd name="T1" fmla="*/ 329 h 650"/>
                        <a:gd name="T2" fmla="*/ 17 w 1853"/>
                        <a:gd name="T3" fmla="*/ 263 h 650"/>
                        <a:gd name="T4" fmla="*/ 66 w 1853"/>
                        <a:gd name="T5" fmla="*/ 205 h 650"/>
                        <a:gd name="T6" fmla="*/ 140 w 1853"/>
                        <a:gd name="T7" fmla="*/ 156 h 650"/>
                        <a:gd name="T8" fmla="*/ 247 w 1853"/>
                        <a:gd name="T9" fmla="*/ 107 h 650"/>
                        <a:gd name="T10" fmla="*/ 371 w 1853"/>
                        <a:gd name="T11" fmla="*/ 66 h 650"/>
                        <a:gd name="T12" fmla="*/ 519 w 1853"/>
                        <a:gd name="T13" fmla="*/ 33 h 650"/>
                        <a:gd name="T14" fmla="*/ 675 w 1853"/>
                        <a:gd name="T15" fmla="*/ 16 h 650"/>
                        <a:gd name="T16" fmla="*/ 840 w 1853"/>
                        <a:gd name="T17" fmla="*/ 0 h 650"/>
                        <a:gd name="T18" fmla="*/ 1013 w 1853"/>
                        <a:gd name="T19" fmla="*/ 0 h 650"/>
                        <a:gd name="T20" fmla="*/ 1177 w 1853"/>
                        <a:gd name="T21" fmla="*/ 16 h 650"/>
                        <a:gd name="T22" fmla="*/ 1342 w 1853"/>
                        <a:gd name="T23" fmla="*/ 33 h 650"/>
                        <a:gd name="T24" fmla="*/ 1482 w 1853"/>
                        <a:gd name="T25" fmla="*/ 66 h 650"/>
                        <a:gd name="T26" fmla="*/ 1613 w 1853"/>
                        <a:gd name="T27" fmla="*/ 107 h 650"/>
                        <a:gd name="T28" fmla="*/ 1712 w 1853"/>
                        <a:gd name="T29" fmla="*/ 156 h 650"/>
                        <a:gd name="T30" fmla="*/ 1795 w 1853"/>
                        <a:gd name="T31" fmla="*/ 205 h 650"/>
                        <a:gd name="T32" fmla="*/ 1836 w 1853"/>
                        <a:gd name="T33" fmla="*/ 263 h 650"/>
                        <a:gd name="T34" fmla="*/ 1852 w 1853"/>
                        <a:gd name="T35" fmla="*/ 329 h 650"/>
                        <a:gd name="T36" fmla="*/ 1836 w 1853"/>
                        <a:gd name="T37" fmla="*/ 386 h 650"/>
                        <a:gd name="T38" fmla="*/ 1795 w 1853"/>
                        <a:gd name="T39" fmla="*/ 444 h 650"/>
                        <a:gd name="T40" fmla="*/ 1712 w 1853"/>
                        <a:gd name="T41" fmla="*/ 493 h 650"/>
                        <a:gd name="T42" fmla="*/ 1613 w 1853"/>
                        <a:gd name="T43" fmla="*/ 542 h 650"/>
                        <a:gd name="T44" fmla="*/ 1482 w 1853"/>
                        <a:gd name="T45" fmla="*/ 583 h 650"/>
                        <a:gd name="T46" fmla="*/ 1342 w 1853"/>
                        <a:gd name="T47" fmla="*/ 616 h 650"/>
                        <a:gd name="T48" fmla="*/ 1177 w 1853"/>
                        <a:gd name="T49" fmla="*/ 641 h 650"/>
                        <a:gd name="T50" fmla="*/ 1013 w 1853"/>
                        <a:gd name="T51" fmla="*/ 649 h 650"/>
                        <a:gd name="T52" fmla="*/ 840 w 1853"/>
                        <a:gd name="T53" fmla="*/ 649 h 650"/>
                        <a:gd name="T54" fmla="*/ 675 w 1853"/>
                        <a:gd name="T55" fmla="*/ 641 h 650"/>
                        <a:gd name="T56" fmla="*/ 519 w 1853"/>
                        <a:gd name="T57" fmla="*/ 616 h 650"/>
                        <a:gd name="T58" fmla="*/ 371 w 1853"/>
                        <a:gd name="T59" fmla="*/ 583 h 650"/>
                        <a:gd name="T60" fmla="*/ 247 w 1853"/>
                        <a:gd name="T61" fmla="*/ 542 h 650"/>
                        <a:gd name="T62" fmla="*/ 140 w 1853"/>
                        <a:gd name="T63" fmla="*/ 493 h 650"/>
                        <a:gd name="T64" fmla="*/ 66 w 1853"/>
                        <a:gd name="T65" fmla="*/ 444 h 650"/>
                        <a:gd name="T66" fmla="*/ 17 w 1853"/>
                        <a:gd name="T67" fmla="*/ 386 h 650"/>
                        <a:gd name="T68" fmla="*/ 0 w 1853"/>
                        <a:gd name="T69" fmla="*/ 329 h 650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w 1853"/>
                        <a:gd name="T106" fmla="*/ 0 h 650"/>
                        <a:gd name="T107" fmla="*/ 1853 w 1853"/>
                        <a:gd name="T108" fmla="*/ 650 h 650"/>
                      </a:gdLst>
                      <a:ahLst/>
                      <a:cxnLst>
                        <a:cxn ang="T70">
                          <a:pos x="T0" y="T1"/>
                        </a:cxn>
                        <a:cxn ang="T71">
                          <a:pos x="T2" y="T3"/>
                        </a:cxn>
                        <a:cxn ang="T72">
                          <a:pos x="T4" y="T5"/>
                        </a:cxn>
                        <a:cxn ang="T73">
                          <a:pos x="T6" y="T7"/>
                        </a:cxn>
                        <a:cxn ang="T74">
                          <a:pos x="T8" y="T9"/>
                        </a:cxn>
                        <a:cxn ang="T75">
                          <a:pos x="T10" y="T11"/>
                        </a:cxn>
                        <a:cxn ang="T76">
                          <a:pos x="T12" y="T13"/>
                        </a:cxn>
                        <a:cxn ang="T77">
                          <a:pos x="T14" y="T15"/>
                        </a:cxn>
                        <a:cxn ang="T78">
                          <a:pos x="T16" y="T17"/>
                        </a:cxn>
                        <a:cxn ang="T79">
                          <a:pos x="T18" y="T19"/>
                        </a:cxn>
                        <a:cxn ang="T80">
                          <a:pos x="T20" y="T21"/>
                        </a:cxn>
                        <a:cxn ang="T81">
                          <a:pos x="T22" y="T23"/>
                        </a:cxn>
                        <a:cxn ang="T82">
                          <a:pos x="T24" y="T25"/>
                        </a:cxn>
                        <a:cxn ang="T83">
                          <a:pos x="T26" y="T27"/>
                        </a:cxn>
                        <a:cxn ang="T84">
                          <a:pos x="T28" y="T29"/>
                        </a:cxn>
                        <a:cxn ang="T85">
                          <a:pos x="T30" y="T31"/>
                        </a:cxn>
                        <a:cxn ang="T86">
                          <a:pos x="T32" y="T33"/>
                        </a:cxn>
                        <a:cxn ang="T87">
                          <a:pos x="T34" y="T35"/>
                        </a:cxn>
                        <a:cxn ang="T88">
                          <a:pos x="T36" y="T37"/>
                        </a:cxn>
                        <a:cxn ang="T89">
                          <a:pos x="T38" y="T39"/>
                        </a:cxn>
                        <a:cxn ang="T90">
                          <a:pos x="T40" y="T41"/>
                        </a:cxn>
                        <a:cxn ang="T91">
                          <a:pos x="T42" y="T43"/>
                        </a:cxn>
                        <a:cxn ang="T92">
                          <a:pos x="T44" y="T45"/>
                        </a:cxn>
                        <a:cxn ang="T93">
                          <a:pos x="T46" y="T47"/>
                        </a:cxn>
                        <a:cxn ang="T94">
                          <a:pos x="T48" y="T49"/>
                        </a:cxn>
                        <a:cxn ang="T95">
                          <a:pos x="T50" y="T51"/>
                        </a:cxn>
                        <a:cxn ang="T96">
                          <a:pos x="T52" y="T53"/>
                        </a:cxn>
                        <a:cxn ang="T97">
                          <a:pos x="T54" y="T55"/>
                        </a:cxn>
                        <a:cxn ang="T98">
                          <a:pos x="T56" y="T57"/>
                        </a:cxn>
                        <a:cxn ang="T99">
                          <a:pos x="T58" y="T59"/>
                        </a:cxn>
                        <a:cxn ang="T100">
                          <a:pos x="T60" y="T61"/>
                        </a:cxn>
                        <a:cxn ang="T101">
                          <a:pos x="T62" y="T63"/>
                        </a:cxn>
                        <a:cxn ang="T102">
                          <a:pos x="T64" y="T65"/>
                        </a:cxn>
                        <a:cxn ang="T103">
                          <a:pos x="T66" y="T67"/>
                        </a:cxn>
                        <a:cxn ang="T104">
                          <a:pos x="T68" y="T69"/>
                        </a:cxn>
                      </a:cxnLst>
                      <a:rect l="T105" t="T106" r="T107" b="T108"/>
                      <a:pathLst>
                        <a:path w="1853" h="650">
                          <a:moveTo>
                            <a:pt x="0" y="329"/>
                          </a:moveTo>
                          <a:lnTo>
                            <a:pt x="17" y="263"/>
                          </a:lnTo>
                          <a:lnTo>
                            <a:pt x="66" y="205"/>
                          </a:lnTo>
                          <a:lnTo>
                            <a:pt x="140" y="156"/>
                          </a:lnTo>
                          <a:lnTo>
                            <a:pt x="247" y="107"/>
                          </a:lnTo>
                          <a:lnTo>
                            <a:pt x="371" y="66"/>
                          </a:lnTo>
                          <a:lnTo>
                            <a:pt x="519" y="33"/>
                          </a:lnTo>
                          <a:lnTo>
                            <a:pt x="675" y="16"/>
                          </a:lnTo>
                          <a:lnTo>
                            <a:pt x="840" y="0"/>
                          </a:lnTo>
                          <a:lnTo>
                            <a:pt x="1013" y="0"/>
                          </a:lnTo>
                          <a:lnTo>
                            <a:pt x="1177" y="16"/>
                          </a:lnTo>
                          <a:lnTo>
                            <a:pt x="1342" y="33"/>
                          </a:lnTo>
                          <a:lnTo>
                            <a:pt x="1482" y="66"/>
                          </a:lnTo>
                          <a:lnTo>
                            <a:pt x="1613" y="107"/>
                          </a:lnTo>
                          <a:lnTo>
                            <a:pt x="1712" y="156"/>
                          </a:lnTo>
                          <a:lnTo>
                            <a:pt x="1795" y="205"/>
                          </a:lnTo>
                          <a:lnTo>
                            <a:pt x="1836" y="263"/>
                          </a:lnTo>
                          <a:lnTo>
                            <a:pt x="1852" y="329"/>
                          </a:lnTo>
                          <a:lnTo>
                            <a:pt x="1836" y="386"/>
                          </a:lnTo>
                          <a:lnTo>
                            <a:pt x="1795" y="444"/>
                          </a:lnTo>
                          <a:lnTo>
                            <a:pt x="1712" y="493"/>
                          </a:lnTo>
                          <a:lnTo>
                            <a:pt x="1613" y="542"/>
                          </a:lnTo>
                          <a:lnTo>
                            <a:pt x="1482" y="583"/>
                          </a:lnTo>
                          <a:lnTo>
                            <a:pt x="1342" y="616"/>
                          </a:lnTo>
                          <a:lnTo>
                            <a:pt x="1177" y="641"/>
                          </a:lnTo>
                          <a:lnTo>
                            <a:pt x="1013" y="649"/>
                          </a:lnTo>
                          <a:lnTo>
                            <a:pt x="840" y="649"/>
                          </a:lnTo>
                          <a:lnTo>
                            <a:pt x="675" y="641"/>
                          </a:lnTo>
                          <a:lnTo>
                            <a:pt x="519" y="616"/>
                          </a:lnTo>
                          <a:lnTo>
                            <a:pt x="371" y="583"/>
                          </a:lnTo>
                          <a:lnTo>
                            <a:pt x="247" y="542"/>
                          </a:lnTo>
                          <a:lnTo>
                            <a:pt x="140" y="493"/>
                          </a:lnTo>
                          <a:lnTo>
                            <a:pt x="66" y="444"/>
                          </a:lnTo>
                          <a:lnTo>
                            <a:pt x="17" y="386"/>
                          </a:lnTo>
                          <a:lnTo>
                            <a:pt x="0" y="32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95A5A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685800">
                        <a:defRPr/>
                      </a:pPr>
                      <a:endParaRPr lang="en-US" sz="788" kern="0" dirty="0">
                        <a:solidFill>
                          <a:srgbClr val="95A5A6"/>
                        </a:solidFill>
                        <a:latin typeface="Helvetica Neue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97" name="Freeform 14">
                      <a:extLst>
                        <a:ext uri="{FF2B5EF4-FFF2-40B4-BE49-F238E27FC236}">
                          <a16:creationId xmlns:a16="http://schemas.microsoft.com/office/drawing/2014/main" id="{EFA319C5-336F-F442-9982-5E2F0D4674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46" y="1220"/>
                      <a:ext cx="1672" cy="494"/>
                    </a:xfrm>
                    <a:custGeom>
                      <a:avLst/>
                      <a:gdLst>
                        <a:gd name="T0" fmla="*/ 0 w 1672"/>
                        <a:gd name="T1" fmla="*/ 246 h 494"/>
                        <a:gd name="T2" fmla="*/ 16 w 1672"/>
                        <a:gd name="T3" fmla="*/ 197 h 494"/>
                        <a:gd name="T4" fmla="*/ 66 w 1672"/>
                        <a:gd name="T5" fmla="*/ 147 h 494"/>
                        <a:gd name="T6" fmla="*/ 148 w 1672"/>
                        <a:gd name="T7" fmla="*/ 106 h 494"/>
                        <a:gd name="T8" fmla="*/ 247 w 1672"/>
                        <a:gd name="T9" fmla="*/ 74 h 494"/>
                        <a:gd name="T10" fmla="*/ 370 w 1672"/>
                        <a:gd name="T11" fmla="*/ 41 h 494"/>
                        <a:gd name="T12" fmla="*/ 518 w 1672"/>
                        <a:gd name="T13" fmla="*/ 16 h 494"/>
                        <a:gd name="T14" fmla="*/ 675 w 1672"/>
                        <a:gd name="T15" fmla="*/ 0 h 494"/>
                        <a:gd name="T16" fmla="*/ 839 w 1672"/>
                        <a:gd name="T17" fmla="*/ 0 h 494"/>
                        <a:gd name="T18" fmla="*/ 996 w 1672"/>
                        <a:gd name="T19" fmla="*/ 0 h 494"/>
                        <a:gd name="T20" fmla="*/ 1152 w 1672"/>
                        <a:gd name="T21" fmla="*/ 16 h 494"/>
                        <a:gd name="T22" fmla="*/ 1300 w 1672"/>
                        <a:gd name="T23" fmla="*/ 41 h 494"/>
                        <a:gd name="T24" fmla="*/ 1424 w 1672"/>
                        <a:gd name="T25" fmla="*/ 74 h 494"/>
                        <a:gd name="T26" fmla="*/ 1531 w 1672"/>
                        <a:gd name="T27" fmla="*/ 106 h 494"/>
                        <a:gd name="T28" fmla="*/ 1605 w 1672"/>
                        <a:gd name="T29" fmla="*/ 147 h 494"/>
                        <a:gd name="T30" fmla="*/ 1654 w 1672"/>
                        <a:gd name="T31" fmla="*/ 197 h 494"/>
                        <a:gd name="T32" fmla="*/ 1671 w 1672"/>
                        <a:gd name="T33" fmla="*/ 246 h 494"/>
                        <a:gd name="T34" fmla="*/ 1654 w 1672"/>
                        <a:gd name="T35" fmla="*/ 295 h 494"/>
                        <a:gd name="T36" fmla="*/ 1605 w 1672"/>
                        <a:gd name="T37" fmla="*/ 337 h 494"/>
                        <a:gd name="T38" fmla="*/ 1531 w 1672"/>
                        <a:gd name="T39" fmla="*/ 378 h 494"/>
                        <a:gd name="T40" fmla="*/ 1424 w 1672"/>
                        <a:gd name="T41" fmla="*/ 419 h 494"/>
                        <a:gd name="T42" fmla="*/ 1300 w 1672"/>
                        <a:gd name="T43" fmla="*/ 452 h 494"/>
                        <a:gd name="T44" fmla="*/ 1152 w 1672"/>
                        <a:gd name="T45" fmla="*/ 476 h 494"/>
                        <a:gd name="T46" fmla="*/ 996 w 1672"/>
                        <a:gd name="T47" fmla="*/ 484 h 494"/>
                        <a:gd name="T48" fmla="*/ 839 w 1672"/>
                        <a:gd name="T49" fmla="*/ 493 h 494"/>
                        <a:gd name="T50" fmla="*/ 675 w 1672"/>
                        <a:gd name="T51" fmla="*/ 484 h 494"/>
                        <a:gd name="T52" fmla="*/ 518 w 1672"/>
                        <a:gd name="T53" fmla="*/ 476 h 494"/>
                        <a:gd name="T54" fmla="*/ 370 w 1672"/>
                        <a:gd name="T55" fmla="*/ 452 h 494"/>
                        <a:gd name="T56" fmla="*/ 247 w 1672"/>
                        <a:gd name="T57" fmla="*/ 419 h 494"/>
                        <a:gd name="T58" fmla="*/ 148 w 1672"/>
                        <a:gd name="T59" fmla="*/ 378 h 494"/>
                        <a:gd name="T60" fmla="*/ 66 w 1672"/>
                        <a:gd name="T61" fmla="*/ 337 h 494"/>
                        <a:gd name="T62" fmla="*/ 16 w 1672"/>
                        <a:gd name="T63" fmla="*/ 295 h 494"/>
                        <a:gd name="T64" fmla="*/ 0 w 1672"/>
                        <a:gd name="T65" fmla="*/ 246 h 494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w 1672"/>
                        <a:gd name="T100" fmla="*/ 0 h 494"/>
                        <a:gd name="T101" fmla="*/ 1672 w 1672"/>
                        <a:gd name="T102" fmla="*/ 494 h 494"/>
                      </a:gdLst>
                      <a:ahLst/>
                      <a:cxnLst>
                        <a:cxn ang="T66">
                          <a:pos x="T0" y="T1"/>
                        </a:cxn>
                        <a:cxn ang="T67">
                          <a:pos x="T2" y="T3"/>
                        </a:cxn>
                        <a:cxn ang="T68">
                          <a:pos x="T4" y="T5"/>
                        </a:cxn>
                        <a:cxn ang="T69">
                          <a:pos x="T6" y="T7"/>
                        </a:cxn>
                        <a:cxn ang="T70">
                          <a:pos x="T8" y="T9"/>
                        </a:cxn>
                        <a:cxn ang="T71">
                          <a:pos x="T10" y="T11"/>
                        </a:cxn>
                        <a:cxn ang="T72">
                          <a:pos x="T12" y="T13"/>
                        </a:cxn>
                        <a:cxn ang="T73">
                          <a:pos x="T14" y="T15"/>
                        </a:cxn>
                        <a:cxn ang="T74">
                          <a:pos x="T16" y="T17"/>
                        </a:cxn>
                        <a:cxn ang="T75">
                          <a:pos x="T18" y="T19"/>
                        </a:cxn>
                        <a:cxn ang="T76">
                          <a:pos x="T20" y="T21"/>
                        </a:cxn>
                        <a:cxn ang="T77">
                          <a:pos x="T22" y="T23"/>
                        </a:cxn>
                        <a:cxn ang="T78">
                          <a:pos x="T24" y="T25"/>
                        </a:cxn>
                        <a:cxn ang="T79">
                          <a:pos x="T26" y="T27"/>
                        </a:cxn>
                        <a:cxn ang="T80">
                          <a:pos x="T28" y="T29"/>
                        </a:cxn>
                        <a:cxn ang="T81">
                          <a:pos x="T30" y="T31"/>
                        </a:cxn>
                        <a:cxn ang="T82">
                          <a:pos x="T32" y="T33"/>
                        </a:cxn>
                        <a:cxn ang="T83">
                          <a:pos x="T34" y="T35"/>
                        </a:cxn>
                        <a:cxn ang="T84">
                          <a:pos x="T36" y="T37"/>
                        </a:cxn>
                        <a:cxn ang="T85">
                          <a:pos x="T38" y="T39"/>
                        </a:cxn>
                        <a:cxn ang="T86">
                          <a:pos x="T40" y="T41"/>
                        </a:cxn>
                        <a:cxn ang="T87">
                          <a:pos x="T42" y="T43"/>
                        </a:cxn>
                        <a:cxn ang="T88">
                          <a:pos x="T44" y="T45"/>
                        </a:cxn>
                        <a:cxn ang="T89">
                          <a:pos x="T46" y="T47"/>
                        </a:cxn>
                        <a:cxn ang="T90">
                          <a:pos x="T48" y="T49"/>
                        </a:cxn>
                        <a:cxn ang="T91">
                          <a:pos x="T50" y="T51"/>
                        </a:cxn>
                        <a:cxn ang="T92">
                          <a:pos x="T52" y="T53"/>
                        </a:cxn>
                        <a:cxn ang="T93">
                          <a:pos x="T54" y="T55"/>
                        </a:cxn>
                        <a:cxn ang="T94">
                          <a:pos x="T56" y="T57"/>
                        </a:cxn>
                        <a:cxn ang="T95">
                          <a:pos x="T58" y="T59"/>
                        </a:cxn>
                        <a:cxn ang="T96">
                          <a:pos x="T60" y="T61"/>
                        </a:cxn>
                        <a:cxn ang="T97">
                          <a:pos x="T62" y="T63"/>
                        </a:cxn>
                        <a:cxn ang="T98">
                          <a:pos x="T64" y="T65"/>
                        </a:cxn>
                      </a:cxnLst>
                      <a:rect l="T99" t="T100" r="T101" b="T102"/>
                      <a:pathLst>
                        <a:path w="1672" h="494">
                          <a:moveTo>
                            <a:pt x="0" y="246"/>
                          </a:moveTo>
                          <a:lnTo>
                            <a:pt x="16" y="197"/>
                          </a:lnTo>
                          <a:lnTo>
                            <a:pt x="66" y="147"/>
                          </a:lnTo>
                          <a:lnTo>
                            <a:pt x="148" y="106"/>
                          </a:lnTo>
                          <a:lnTo>
                            <a:pt x="247" y="74"/>
                          </a:lnTo>
                          <a:lnTo>
                            <a:pt x="370" y="41"/>
                          </a:lnTo>
                          <a:lnTo>
                            <a:pt x="518" y="16"/>
                          </a:lnTo>
                          <a:lnTo>
                            <a:pt x="675" y="0"/>
                          </a:lnTo>
                          <a:lnTo>
                            <a:pt x="839" y="0"/>
                          </a:lnTo>
                          <a:lnTo>
                            <a:pt x="996" y="0"/>
                          </a:lnTo>
                          <a:lnTo>
                            <a:pt x="1152" y="16"/>
                          </a:lnTo>
                          <a:lnTo>
                            <a:pt x="1300" y="41"/>
                          </a:lnTo>
                          <a:lnTo>
                            <a:pt x="1424" y="74"/>
                          </a:lnTo>
                          <a:lnTo>
                            <a:pt x="1531" y="106"/>
                          </a:lnTo>
                          <a:lnTo>
                            <a:pt x="1605" y="147"/>
                          </a:lnTo>
                          <a:lnTo>
                            <a:pt x="1654" y="197"/>
                          </a:lnTo>
                          <a:lnTo>
                            <a:pt x="1671" y="246"/>
                          </a:lnTo>
                          <a:lnTo>
                            <a:pt x="1654" y="295"/>
                          </a:lnTo>
                          <a:lnTo>
                            <a:pt x="1605" y="337"/>
                          </a:lnTo>
                          <a:lnTo>
                            <a:pt x="1531" y="378"/>
                          </a:lnTo>
                          <a:lnTo>
                            <a:pt x="1424" y="419"/>
                          </a:lnTo>
                          <a:lnTo>
                            <a:pt x="1300" y="452"/>
                          </a:lnTo>
                          <a:lnTo>
                            <a:pt x="1152" y="476"/>
                          </a:lnTo>
                          <a:lnTo>
                            <a:pt x="996" y="484"/>
                          </a:lnTo>
                          <a:lnTo>
                            <a:pt x="839" y="493"/>
                          </a:lnTo>
                          <a:lnTo>
                            <a:pt x="675" y="484"/>
                          </a:lnTo>
                          <a:lnTo>
                            <a:pt x="518" y="476"/>
                          </a:lnTo>
                          <a:lnTo>
                            <a:pt x="370" y="452"/>
                          </a:lnTo>
                          <a:lnTo>
                            <a:pt x="247" y="419"/>
                          </a:lnTo>
                          <a:lnTo>
                            <a:pt x="148" y="378"/>
                          </a:lnTo>
                          <a:lnTo>
                            <a:pt x="66" y="337"/>
                          </a:lnTo>
                          <a:lnTo>
                            <a:pt x="16" y="295"/>
                          </a:lnTo>
                          <a:lnTo>
                            <a:pt x="0" y="246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95A5A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defTabSz="685800">
                        <a:defRPr/>
                      </a:pPr>
                      <a:endParaRPr lang="en-US" sz="788" kern="0" dirty="0">
                        <a:solidFill>
                          <a:srgbClr val="95A5A6"/>
                        </a:solidFill>
                        <a:latin typeface="Helvetica Neue"/>
                        <a:ea typeface=""/>
                        <a:cs typeface=""/>
                      </a:endParaRPr>
                    </a:p>
                  </p:txBody>
                </p:sp>
              </p:grpSp>
              <p:sp>
                <p:nvSpPr>
                  <p:cNvPr id="194" name="Freeform 16">
                    <a:extLst>
                      <a:ext uri="{FF2B5EF4-FFF2-40B4-BE49-F238E27FC236}">
                        <a16:creationId xmlns:a16="http://schemas.microsoft.com/office/drawing/2014/main" id="{0F14409E-1C6E-114C-887A-749A85489C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1" y="2797"/>
                    <a:ext cx="1993" cy="766"/>
                  </a:xfrm>
                  <a:custGeom>
                    <a:avLst/>
                    <a:gdLst>
                      <a:gd name="T0" fmla="*/ 0 w 1993"/>
                      <a:gd name="T1" fmla="*/ 378 h 766"/>
                      <a:gd name="T2" fmla="*/ 17 w 1993"/>
                      <a:gd name="T3" fmla="*/ 313 h 766"/>
                      <a:gd name="T4" fmla="*/ 66 w 1993"/>
                      <a:gd name="T5" fmla="*/ 247 h 766"/>
                      <a:gd name="T6" fmla="*/ 132 w 1993"/>
                      <a:gd name="T7" fmla="*/ 189 h 766"/>
                      <a:gd name="T8" fmla="*/ 239 w 1993"/>
                      <a:gd name="T9" fmla="*/ 140 h 766"/>
                      <a:gd name="T10" fmla="*/ 354 w 1993"/>
                      <a:gd name="T11" fmla="*/ 91 h 766"/>
                      <a:gd name="T12" fmla="*/ 502 w 1993"/>
                      <a:gd name="T13" fmla="*/ 50 h 766"/>
                      <a:gd name="T14" fmla="*/ 659 w 1993"/>
                      <a:gd name="T15" fmla="*/ 25 h 766"/>
                      <a:gd name="T16" fmla="*/ 823 w 1993"/>
                      <a:gd name="T17" fmla="*/ 9 h 766"/>
                      <a:gd name="T18" fmla="*/ 996 w 1993"/>
                      <a:gd name="T19" fmla="*/ 0 h 766"/>
                      <a:gd name="T20" fmla="*/ 1169 w 1993"/>
                      <a:gd name="T21" fmla="*/ 9 h 766"/>
                      <a:gd name="T22" fmla="*/ 1334 w 1993"/>
                      <a:gd name="T23" fmla="*/ 25 h 766"/>
                      <a:gd name="T24" fmla="*/ 1490 w 1993"/>
                      <a:gd name="T25" fmla="*/ 50 h 766"/>
                      <a:gd name="T26" fmla="*/ 1638 w 1993"/>
                      <a:gd name="T27" fmla="*/ 91 h 766"/>
                      <a:gd name="T28" fmla="*/ 1753 w 1993"/>
                      <a:gd name="T29" fmla="*/ 140 h 766"/>
                      <a:gd name="T30" fmla="*/ 1860 w 1993"/>
                      <a:gd name="T31" fmla="*/ 189 h 766"/>
                      <a:gd name="T32" fmla="*/ 1926 w 1993"/>
                      <a:gd name="T33" fmla="*/ 247 h 766"/>
                      <a:gd name="T34" fmla="*/ 1976 w 1993"/>
                      <a:gd name="T35" fmla="*/ 313 h 766"/>
                      <a:gd name="T36" fmla="*/ 1992 w 1993"/>
                      <a:gd name="T37" fmla="*/ 378 h 766"/>
                      <a:gd name="T38" fmla="*/ 1976 w 1993"/>
                      <a:gd name="T39" fmla="*/ 444 h 766"/>
                      <a:gd name="T40" fmla="*/ 1926 w 1993"/>
                      <a:gd name="T41" fmla="*/ 510 h 766"/>
                      <a:gd name="T42" fmla="*/ 1860 w 1993"/>
                      <a:gd name="T43" fmla="*/ 576 h 766"/>
                      <a:gd name="T44" fmla="*/ 1753 w 1993"/>
                      <a:gd name="T45" fmla="*/ 625 h 766"/>
                      <a:gd name="T46" fmla="*/ 1638 w 1993"/>
                      <a:gd name="T47" fmla="*/ 674 h 766"/>
                      <a:gd name="T48" fmla="*/ 1490 w 1993"/>
                      <a:gd name="T49" fmla="*/ 715 h 766"/>
                      <a:gd name="T50" fmla="*/ 1334 w 1993"/>
                      <a:gd name="T51" fmla="*/ 740 h 766"/>
                      <a:gd name="T52" fmla="*/ 1169 w 1993"/>
                      <a:gd name="T53" fmla="*/ 756 h 766"/>
                      <a:gd name="T54" fmla="*/ 996 w 1993"/>
                      <a:gd name="T55" fmla="*/ 765 h 766"/>
                      <a:gd name="T56" fmla="*/ 823 w 1993"/>
                      <a:gd name="T57" fmla="*/ 756 h 766"/>
                      <a:gd name="T58" fmla="*/ 659 w 1993"/>
                      <a:gd name="T59" fmla="*/ 740 h 766"/>
                      <a:gd name="T60" fmla="*/ 502 w 1993"/>
                      <a:gd name="T61" fmla="*/ 715 h 766"/>
                      <a:gd name="T62" fmla="*/ 354 w 1993"/>
                      <a:gd name="T63" fmla="*/ 674 h 766"/>
                      <a:gd name="T64" fmla="*/ 239 w 1993"/>
                      <a:gd name="T65" fmla="*/ 625 h 766"/>
                      <a:gd name="T66" fmla="*/ 132 w 1993"/>
                      <a:gd name="T67" fmla="*/ 576 h 766"/>
                      <a:gd name="T68" fmla="*/ 66 w 1993"/>
                      <a:gd name="T69" fmla="*/ 510 h 766"/>
                      <a:gd name="T70" fmla="*/ 17 w 1993"/>
                      <a:gd name="T71" fmla="*/ 444 h 766"/>
                      <a:gd name="T72" fmla="*/ 0 w 1993"/>
                      <a:gd name="T73" fmla="*/ 378 h 76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993"/>
                      <a:gd name="T112" fmla="*/ 0 h 766"/>
                      <a:gd name="T113" fmla="*/ 1993 w 1993"/>
                      <a:gd name="T114" fmla="*/ 766 h 76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993" h="766">
                        <a:moveTo>
                          <a:pt x="0" y="378"/>
                        </a:moveTo>
                        <a:lnTo>
                          <a:pt x="17" y="313"/>
                        </a:lnTo>
                        <a:lnTo>
                          <a:pt x="66" y="247"/>
                        </a:lnTo>
                        <a:lnTo>
                          <a:pt x="132" y="189"/>
                        </a:lnTo>
                        <a:lnTo>
                          <a:pt x="239" y="140"/>
                        </a:lnTo>
                        <a:lnTo>
                          <a:pt x="354" y="91"/>
                        </a:lnTo>
                        <a:lnTo>
                          <a:pt x="502" y="50"/>
                        </a:lnTo>
                        <a:lnTo>
                          <a:pt x="659" y="25"/>
                        </a:lnTo>
                        <a:lnTo>
                          <a:pt x="823" y="9"/>
                        </a:lnTo>
                        <a:lnTo>
                          <a:pt x="996" y="0"/>
                        </a:lnTo>
                        <a:lnTo>
                          <a:pt x="1169" y="9"/>
                        </a:lnTo>
                        <a:lnTo>
                          <a:pt x="1334" y="25"/>
                        </a:lnTo>
                        <a:lnTo>
                          <a:pt x="1490" y="50"/>
                        </a:lnTo>
                        <a:lnTo>
                          <a:pt x="1638" y="91"/>
                        </a:lnTo>
                        <a:lnTo>
                          <a:pt x="1753" y="140"/>
                        </a:lnTo>
                        <a:lnTo>
                          <a:pt x="1860" y="189"/>
                        </a:lnTo>
                        <a:lnTo>
                          <a:pt x="1926" y="247"/>
                        </a:lnTo>
                        <a:lnTo>
                          <a:pt x="1976" y="313"/>
                        </a:lnTo>
                        <a:lnTo>
                          <a:pt x="1992" y="378"/>
                        </a:lnTo>
                        <a:lnTo>
                          <a:pt x="1976" y="444"/>
                        </a:lnTo>
                        <a:lnTo>
                          <a:pt x="1926" y="510"/>
                        </a:lnTo>
                        <a:lnTo>
                          <a:pt x="1860" y="576"/>
                        </a:lnTo>
                        <a:lnTo>
                          <a:pt x="1753" y="625"/>
                        </a:lnTo>
                        <a:lnTo>
                          <a:pt x="1638" y="674"/>
                        </a:lnTo>
                        <a:lnTo>
                          <a:pt x="1490" y="715"/>
                        </a:lnTo>
                        <a:lnTo>
                          <a:pt x="1334" y="740"/>
                        </a:lnTo>
                        <a:lnTo>
                          <a:pt x="1169" y="756"/>
                        </a:lnTo>
                        <a:lnTo>
                          <a:pt x="996" y="765"/>
                        </a:lnTo>
                        <a:lnTo>
                          <a:pt x="823" y="756"/>
                        </a:lnTo>
                        <a:lnTo>
                          <a:pt x="659" y="740"/>
                        </a:lnTo>
                        <a:lnTo>
                          <a:pt x="502" y="715"/>
                        </a:lnTo>
                        <a:lnTo>
                          <a:pt x="354" y="674"/>
                        </a:lnTo>
                        <a:lnTo>
                          <a:pt x="239" y="625"/>
                        </a:lnTo>
                        <a:lnTo>
                          <a:pt x="132" y="576"/>
                        </a:lnTo>
                        <a:lnTo>
                          <a:pt x="66" y="510"/>
                        </a:lnTo>
                        <a:lnTo>
                          <a:pt x="17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183" name="Group 21">
                  <a:extLst>
                    <a:ext uri="{FF2B5EF4-FFF2-40B4-BE49-F238E27FC236}">
                      <a16:creationId xmlns:a16="http://schemas.microsoft.com/office/drawing/2014/main" id="{3EE9F25D-7782-1A48-A99F-7A026B225F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81" y="2756"/>
                  <a:ext cx="1993" cy="766"/>
                  <a:chOff x="2981" y="2756"/>
                  <a:chExt cx="1993" cy="766"/>
                </a:xfrm>
              </p:grpSpPr>
              <p:sp>
                <p:nvSpPr>
                  <p:cNvPr id="189" name="Freeform 18">
                    <a:extLst>
                      <a:ext uri="{FF2B5EF4-FFF2-40B4-BE49-F238E27FC236}">
                        <a16:creationId xmlns:a16="http://schemas.microsoft.com/office/drawing/2014/main" id="{0EB8AB1F-B0F5-4C43-A811-4744A189F7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1" y="2756"/>
                    <a:ext cx="1993" cy="766"/>
                  </a:xfrm>
                  <a:custGeom>
                    <a:avLst/>
                    <a:gdLst>
                      <a:gd name="T0" fmla="*/ 0 w 1993"/>
                      <a:gd name="T1" fmla="*/ 387 h 766"/>
                      <a:gd name="T2" fmla="*/ 17 w 1993"/>
                      <a:gd name="T3" fmla="*/ 321 h 766"/>
                      <a:gd name="T4" fmla="*/ 66 w 1993"/>
                      <a:gd name="T5" fmla="*/ 255 h 766"/>
                      <a:gd name="T6" fmla="*/ 132 w 1993"/>
                      <a:gd name="T7" fmla="*/ 198 h 766"/>
                      <a:gd name="T8" fmla="*/ 239 w 1993"/>
                      <a:gd name="T9" fmla="*/ 140 h 766"/>
                      <a:gd name="T10" fmla="*/ 354 w 1993"/>
                      <a:gd name="T11" fmla="*/ 91 h 766"/>
                      <a:gd name="T12" fmla="*/ 502 w 1993"/>
                      <a:gd name="T13" fmla="*/ 58 h 766"/>
                      <a:gd name="T14" fmla="*/ 659 w 1993"/>
                      <a:gd name="T15" fmla="*/ 25 h 766"/>
                      <a:gd name="T16" fmla="*/ 823 w 1993"/>
                      <a:gd name="T17" fmla="*/ 9 h 766"/>
                      <a:gd name="T18" fmla="*/ 996 w 1993"/>
                      <a:gd name="T19" fmla="*/ 0 h 766"/>
                      <a:gd name="T20" fmla="*/ 1169 w 1993"/>
                      <a:gd name="T21" fmla="*/ 9 h 766"/>
                      <a:gd name="T22" fmla="*/ 1334 w 1993"/>
                      <a:gd name="T23" fmla="*/ 25 h 766"/>
                      <a:gd name="T24" fmla="*/ 1490 w 1993"/>
                      <a:gd name="T25" fmla="*/ 58 h 766"/>
                      <a:gd name="T26" fmla="*/ 1638 w 1993"/>
                      <a:gd name="T27" fmla="*/ 91 h 766"/>
                      <a:gd name="T28" fmla="*/ 1753 w 1993"/>
                      <a:gd name="T29" fmla="*/ 140 h 766"/>
                      <a:gd name="T30" fmla="*/ 1860 w 1993"/>
                      <a:gd name="T31" fmla="*/ 198 h 766"/>
                      <a:gd name="T32" fmla="*/ 1926 w 1993"/>
                      <a:gd name="T33" fmla="*/ 255 h 766"/>
                      <a:gd name="T34" fmla="*/ 1976 w 1993"/>
                      <a:gd name="T35" fmla="*/ 321 h 766"/>
                      <a:gd name="T36" fmla="*/ 1992 w 1993"/>
                      <a:gd name="T37" fmla="*/ 387 h 766"/>
                      <a:gd name="T38" fmla="*/ 1976 w 1993"/>
                      <a:gd name="T39" fmla="*/ 452 h 766"/>
                      <a:gd name="T40" fmla="*/ 1926 w 1993"/>
                      <a:gd name="T41" fmla="*/ 518 h 766"/>
                      <a:gd name="T42" fmla="*/ 1860 w 1993"/>
                      <a:gd name="T43" fmla="*/ 576 h 766"/>
                      <a:gd name="T44" fmla="*/ 1753 w 1993"/>
                      <a:gd name="T45" fmla="*/ 633 h 766"/>
                      <a:gd name="T46" fmla="*/ 1638 w 1993"/>
                      <a:gd name="T47" fmla="*/ 674 h 766"/>
                      <a:gd name="T48" fmla="*/ 1490 w 1993"/>
                      <a:gd name="T49" fmla="*/ 715 h 766"/>
                      <a:gd name="T50" fmla="*/ 1334 w 1993"/>
                      <a:gd name="T51" fmla="*/ 740 h 766"/>
                      <a:gd name="T52" fmla="*/ 1169 w 1993"/>
                      <a:gd name="T53" fmla="*/ 756 h 766"/>
                      <a:gd name="T54" fmla="*/ 996 w 1993"/>
                      <a:gd name="T55" fmla="*/ 765 h 766"/>
                      <a:gd name="T56" fmla="*/ 823 w 1993"/>
                      <a:gd name="T57" fmla="*/ 756 h 766"/>
                      <a:gd name="T58" fmla="*/ 659 w 1993"/>
                      <a:gd name="T59" fmla="*/ 740 h 766"/>
                      <a:gd name="T60" fmla="*/ 502 w 1993"/>
                      <a:gd name="T61" fmla="*/ 715 h 766"/>
                      <a:gd name="T62" fmla="*/ 354 w 1993"/>
                      <a:gd name="T63" fmla="*/ 674 h 766"/>
                      <a:gd name="T64" fmla="*/ 239 w 1993"/>
                      <a:gd name="T65" fmla="*/ 633 h 766"/>
                      <a:gd name="T66" fmla="*/ 132 w 1993"/>
                      <a:gd name="T67" fmla="*/ 576 h 766"/>
                      <a:gd name="T68" fmla="*/ 66 w 1993"/>
                      <a:gd name="T69" fmla="*/ 518 h 766"/>
                      <a:gd name="T70" fmla="*/ 17 w 1993"/>
                      <a:gd name="T71" fmla="*/ 452 h 766"/>
                      <a:gd name="T72" fmla="*/ 0 w 1993"/>
                      <a:gd name="T73" fmla="*/ 387 h 76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993"/>
                      <a:gd name="T112" fmla="*/ 0 h 766"/>
                      <a:gd name="T113" fmla="*/ 1993 w 1993"/>
                      <a:gd name="T114" fmla="*/ 766 h 76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993" h="766">
                        <a:moveTo>
                          <a:pt x="0" y="387"/>
                        </a:moveTo>
                        <a:lnTo>
                          <a:pt x="17" y="321"/>
                        </a:lnTo>
                        <a:lnTo>
                          <a:pt x="66" y="255"/>
                        </a:lnTo>
                        <a:lnTo>
                          <a:pt x="132" y="198"/>
                        </a:lnTo>
                        <a:lnTo>
                          <a:pt x="239" y="140"/>
                        </a:lnTo>
                        <a:lnTo>
                          <a:pt x="354" y="91"/>
                        </a:lnTo>
                        <a:lnTo>
                          <a:pt x="502" y="58"/>
                        </a:lnTo>
                        <a:lnTo>
                          <a:pt x="659" y="25"/>
                        </a:lnTo>
                        <a:lnTo>
                          <a:pt x="823" y="9"/>
                        </a:lnTo>
                        <a:lnTo>
                          <a:pt x="996" y="0"/>
                        </a:lnTo>
                        <a:lnTo>
                          <a:pt x="1169" y="9"/>
                        </a:lnTo>
                        <a:lnTo>
                          <a:pt x="1334" y="25"/>
                        </a:lnTo>
                        <a:lnTo>
                          <a:pt x="1490" y="58"/>
                        </a:lnTo>
                        <a:lnTo>
                          <a:pt x="1638" y="91"/>
                        </a:lnTo>
                        <a:lnTo>
                          <a:pt x="1753" y="140"/>
                        </a:lnTo>
                        <a:lnTo>
                          <a:pt x="1860" y="198"/>
                        </a:lnTo>
                        <a:lnTo>
                          <a:pt x="1926" y="255"/>
                        </a:lnTo>
                        <a:lnTo>
                          <a:pt x="1976" y="321"/>
                        </a:lnTo>
                        <a:lnTo>
                          <a:pt x="1992" y="387"/>
                        </a:lnTo>
                        <a:lnTo>
                          <a:pt x="1976" y="452"/>
                        </a:lnTo>
                        <a:lnTo>
                          <a:pt x="1926" y="518"/>
                        </a:lnTo>
                        <a:lnTo>
                          <a:pt x="1860" y="576"/>
                        </a:lnTo>
                        <a:lnTo>
                          <a:pt x="1753" y="633"/>
                        </a:lnTo>
                        <a:lnTo>
                          <a:pt x="1638" y="674"/>
                        </a:lnTo>
                        <a:lnTo>
                          <a:pt x="1490" y="715"/>
                        </a:lnTo>
                        <a:lnTo>
                          <a:pt x="1334" y="740"/>
                        </a:lnTo>
                        <a:lnTo>
                          <a:pt x="1169" y="756"/>
                        </a:lnTo>
                        <a:lnTo>
                          <a:pt x="996" y="765"/>
                        </a:lnTo>
                        <a:lnTo>
                          <a:pt x="823" y="756"/>
                        </a:lnTo>
                        <a:lnTo>
                          <a:pt x="659" y="740"/>
                        </a:lnTo>
                        <a:lnTo>
                          <a:pt x="502" y="715"/>
                        </a:lnTo>
                        <a:lnTo>
                          <a:pt x="354" y="674"/>
                        </a:lnTo>
                        <a:lnTo>
                          <a:pt x="239" y="633"/>
                        </a:lnTo>
                        <a:lnTo>
                          <a:pt x="132" y="576"/>
                        </a:lnTo>
                        <a:lnTo>
                          <a:pt x="66" y="518"/>
                        </a:lnTo>
                        <a:lnTo>
                          <a:pt x="17" y="452"/>
                        </a:lnTo>
                        <a:lnTo>
                          <a:pt x="0" y="38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90" name="Freeform 19">
                    <a:extLst>
                      <a:ext uri="{FF2B5EF4-FFF2-40B4-BE49-F238E27FC236}">
                        <a16:creationId xmlns:a16="http://schemas.microsoft.com/office/drawing/2014/main" id="{FE9CDF09-6F8D-F647-87B0-0737CD76C8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7" y="2822"/>
                    <a:ext cx="1853" cy="642"/>
                  </a:xfrm>
                  <a:custGeom>
                    <a:avLst/>
                    <a:gdLst>
                      <a:gd name="T0" fmla="*/ 0 w 1853"/>
                      <a:gd name="T1" fmla="*/ 321 h 642"/>
                      <a:gd name="T2" fmla="*/ 16 w 1853"/>
                      <a:gd name="T3" fmla="*/ 263 h 642"/>
                      <a:gd name="T4" fmla="*/ 58 w 1853"/>
                      <a:gd name="T5" fmla="*/ 206 h 642"/>
                      <a:gd name="T6" fmla="*/ 140 w 1853"/>
                      <a:gd name="T7" fmla="*/ 148 h 642"/>
                      <a:gd name="T8" fmla="*/ 239 w 1853"/>
                      <a:gd name="T9" fmla="*/ 107 h 642"/>
                      <a:gd name="T10" fmla="*/ 362 w 1853"/>
                      <a:gd name="T11" fmla="*/ 66 h 642"/>
                      <a:gd name="T12" fmla="*/ 510 w 1853"/>
                      <a:gd name="T13" fmla="*/ 33 h 642"/>
                      <a:gd name="T14" fmla="*/ 667 w 1853"/>
                      <a:gd name="T15" fmla="*/ 8 h 642"/>
                      <a:gd name="T16" fmla="*/ 840 w 1853"/>
                      <a:gd name="T17" fmla="*/ 0 h 642"/>
                      <a:gd name="T18" fmla="*/ 1012 w 1853"/>
                      <a:gd name="T19" fmla="*/ 0 h 642"/>
                      <a:gd name="T20" fmla="*/ 1177 w 1853"/>
                      <a:gd name="T21" fmla="*/ 8 h 642"/>
                      <a:gd name="T22" fmla="*/ 1333 w 1853"/>
                      <a:gd name="T23" fmla="*/ 33 h 642"/>
                      <a:gd name="T24" fmla="*/ 1482 w 1853"/>
                      <a:gd name="T25" fmla="*/ 66 h 642"/>
                      <a:gd name="T26" fmla="*/ 1605 w 1853"/>
                      <a:gd name="T27" fmla="*/ 107 h 642"/>
                      <a:gd name="T28" fmla="*/ 1712 w 1853"/>
                      <a:gd name="T29" fmla="*/ 148 h 642"/>
                      <a:gd name="T30" fmla="*/ 1786 w 1853"/>
                      <a:gd name="T31" fmla="*/ 206 h 642"/>
                      <a:gd name="T32" fmla="*/ 1835 w 1853"/>
                      <a:gd name="T33" fmla="*/ 263 h 642"/>
                      <a:gd name="T34" fmla="*/ 1852 w 1853"/>
                      <a:gd name="T35" fmla="*/ 321 h 642"/>
                      <a:gd name="T36" fmla="*/ 1835 w 1853"/>
                      <a:gd name="T37" fmla="*/ 378 h 642"/>
                      <a:gd name="T38" fmla="*/ 1786 w 1853"/>
                      <a:gd name="T39" fmla="*/ 436 h 642"/>
                      <a:gd name="T40" fmla="*/ 1712 w 1853"/>
                      <a:gd name="T41" fmla="*/ 493 h 642"/>
                      <a:gd name="T42" fmla="*/ 1605 w 1853"/>
                      <a:gd name="T43" fmla="*/ 542 h 642"/>
                      <a:gd name="T44" fmla="*/ 1482 w 1853"/>
                      <a:gd name="T45" fmla="*/ 584 h 642"/>
                      <a:gd name="T46" fmla="*/ 1333 w 1853"/>
                      <a:gd name="T47" fmla="*/ 608 h 642"/>
                      <a:gd name="T48" fmla="*/ 1177 w 1853"/>
                      <a:gd name="T49" fmla="*/ 633 h 642"/>
                      <a:gd name="T50" fmla="*/ 1012 w 1853"/>
                      <a:gd name="T51" fmla="*/ 641 h 642"/>
                      <a:gd name="T52" fmla="*/ 840 w 1853"/>
                      <a:gd name="T53" fmla="*/ 641 h 642"/>
                      <a:gd name="T54" fmla="*/ 667 w 1853"/>
                      <a:gd name="T55" fmla="*/ 633 h 642"/>
                      <a:gd name="T56" fmla="*/ 510 w 1853"/>
                      <a:gd name="T57" fmla="*/ 608 h 642"/>
                      <a:gd name="T58" fmla="*/ 362 w 1853"/>
                      <a:gd name="T59" fmla="*/ 584 h 642"/>
                      <a:gd name="T60" fmla="*/ 239 w 1853"/>
                      <a:gd name="T61" fmla="*/ 542 h 642"/>
                      <a:gd name="T62" fmla="*/ 140 w 1853"/>
                      <a:gd name="T63" fmla="*/ 493 h 642"/>
                      <a:gd name="T64" fmla="*/ 58 w 1853"/>
                      <a:gd name="T65" fmla="*/ 436 h 642"/>
                      <a:gd name="T66" fmla="*/ 16 w 1853"/>
                      <a:gd name="T67" fmla="*/ 378 h 642"/>
                      <a:gd name="T68" fmla="*/ 0 w 1853"/>
                      <a:gd name="T69" fmla="*/ 321 h 642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853"/>
                      <a:gd name="T106" fmla="*/ 0 h 642"/>
                      <a:gd name="T107" fmla="*/ 1853 w 1853"/>
                      <a:gd name="T108" fmla="*/ 642 h 642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853" h="642">
                        <a:moveTo>
                          <a:pt x="0" y="321"/>
                        </a:moveTo>
                        <a:lnTo>
                          <a:pt x="16" y="263"/>
                        </a:lnTo>
                        <a:lnTo>
                          <a:pt x="58" y="206"/>
                        </a:lnTo>
                        <a:lnTo>
                          <a:pt x="140" y="148"/>
                        </a:lnTo>
                        <a:lnTo>
                          <a:pt x="239" y="107"/>
                        </a:lnTo>
                        <a:lnTo>
                          <a:pt x="362" y="66"/>
                        </a:lnTo>
                        <a:lnTo>
                          <a:pt x="510" y="33"/>
                        </a:lnTo>
                        <a:lnTo>
                          <a:pt x="667" y="8"/>
                        </a:lnTo>
                        <a:lnTo>
                          <a:pt x="840" y="0"/>
                        </a:lnTo>
                        <a:lnTo>
                          <a:pt x="1012" y="0"/>
                        </a:lnTo>
                        <a:lnTo>
                          <a:pt x="1177" y="8"/>
                        </a:lnTo>
                        <a:lnTo>
                          <a:pt x="1333" y="33"/>
                        </a:lnTo>
                        <a:lnTo>
                          <a:pt x="1482" y="66"/>
                        </a:lnTo>
                        <a:lnTo>
                          <a:pt x="1605" y="107"/>
                        </a:lnTo>
                        <a:lnTo>
                          <a:pt x="1712" y="148"/>
                        </a:lnTo>
                        <a:lnTo>
                          <a:pt x="1786" y="206"/>
                        </a:lnTo>
                        <a:lnTo>
                          <a:pt x="1835" y="263"/>
                        </a:lnTo>
                        <a:lnTo>
                          <a:pt x="1852" y="321"/>
                        </a:lnTo>
                        <a:lnTo>
                          <a:pt x="1835" y="378"/>
                        </a:lnTo>
                        <a:lnTo>
                          <a:pt x="1786" y="436"/>
                        </a:lnTo>
                        <a:lnTo>
                          <a:pt x="1712" y="493"/>
                        </a:lnTo>
                        <a:lnTo>
                          <a:pt x="1605" y="542"/>
                        </a:lnTo>
                        <a:lnTo>
                          <a:pt x="1482" y="584"/>
                        </a:lnTo>
                        <a:lnTo>
                          <a:pt x="1333" y="608"/>
                        </a:lnTo>
                        <a:lnTo>
                          <a:pt x="1177" y="633"/>
                        </a:lnTo>
                        <a:lnTo>
                          <a:pt x="1012" y="641"/>
                        </a:lnTo>
                        <a:lnTo>
                          <a:pt x="840" y="641"/>
                        </a:lnTo>
                        <a:lnTo>
                          <a:pt x="667" y="633"/>
                        </a:lnTo>
                        <a:lnTo>
                          <a:pt x="510" y="608"/>
                        </a:lnTo>
                        <a:lnTo>
                          <a:pt x="362" y="584"/>
                        </a:lnTo>
                        <a:lnTo>
                          <a:pt x="239" y="542"/>
                        </a:lnTo>
                        <a:lnTo>
                          <a:pt x="140" y="493"/>
                        </a:lnTo>
                        <a:lnTo>
                          <a:pt x="58" y="436"/>
                        </a:lnTo>
                        <a:lnTo>
                          <a:pt x="16" y="378"/>
                        </a:lnTo>
                        <a:lnTo>
                          <a:pt x="0" y="321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91" name="Freeform 20">
                    <a:extLst>
                      <a:ext uri="{FF2B5EF4-FFF2-40B4-BE49-F238E27FC236}">
                        <a16:creationId xmlns:a16="http://schemas.microsoft.com/office/drawing/2014/main" id="{CB31F53E-8953-6A4E-84D7-8BB0BD1340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7" y="2880"/>
                    <a:ext cx="1672" cy="494"/>
                  </a:xfrm>
                  <a:custGeom>
                    <a:avLst/>
                    <a:gdLst>
                      <a:gd name="T0" fmla="*/ 0 w 1672"/>
                      <a:gd name="T1" fmla="*/ 246 h 494"/>
                      <a:gd name="T2" fmla="*/ 17 w 1672"/>
                      <a:gd name="T3" fmla="*/ 197 h 494"/>
                      <a:gd name="T4" fmla="*/ 66 w 1672"/>
                      <a:gd name="T5" fmla="*/ 156 h 494"/>
                      <a:gd name="T6" fmla="*/ 140 w 1672"/>
                      <a:gd name="T7" fmla="*/ 115 h 494"/>
                      <a:gd name="T8" fmla="*/ 247 w 1672"/>
                      <a:gd name="T9" fmla="*/ 74 h 494"/>
                      <a:gd name="T10" fmla="*/ 371 w 1672"/>
                      <a:gd name="T11" fmla="*/ 41 h 494"/>
                      <a:gd name="T12" fmla="*/ 519 w 1672"/>
                      <a:gd name="T13" fmla="*/ 24 h 494"/>
                      <a:gd name="T14" fmla="*/ 675 w 1672"/>
                      <a:gd name="T15" fmla="*/ 8 h 494"/>
                      <a:gd name="T16" fmla="*/ 832 w 1672"/>
                      <a:gd name="T17" fmla="*/ 0 h 494"/>
                      <a:gd name="T18" fmla="*/ 996 w 1672"/>
                      <a:gd name="T19" fmla="*/ 8 h 494"/>
                      <a:gd name="T20" fmla="*/ 1153 w 1672"/>
                      <a:gd name="T21" fmla="*/ 24 h 494"/>
                      <a:gd name="T22" fmla="*/ 1301 w 1672"/>
                      <a:gd name="T23" fmla="*/ 41 h 494"/>
                      <a:gd name="T24" fmla="*/ 1424 w 1672"/>
                      <a:gd name="T25" fmla="*/ 74 h 494"/>
                      <a:gd name="T26" fmla="*/ 1523 w 1672"/>
                      <a:gd name="T27" fmla="*/ 115 h 494"/>
                      <a:gd name="T28" fmla="*/ 1606 w 1672"/>
                      <a:gd name="T29" fmla="*/ 156 h 494"/>
                      <a:gd name="T30" fmla="*/ 1655 w 1672"/>
                      <a:gd name="T31" fmla="*/ 197 h 494"/>
                      <a:gd name="T32" fmla="*/ 1671 w 1672"/>
                      <a:gd name="T33" fmla="*/ 246 h 494"/>
                      <a:gd name="T34" fmla="*/ 1655 w 1672"/>
                      <a:gd name="T35" fmla="*/ 295 h 494"/>
                      <a:gd name="T36" fmla="*/ 1606 w 1672"/>
                      <a:gd name="T37" fmla="*/ 345 h 494"/>
                      <a:gd name="T38" fmla="*/ 1523 w 1672"/>
                      <a:gd name="T39" fmla="*/ 386 h 494"/>
                      <a:gd name="T40" fmla="*/ 1424 w 1672"/>
                      <a:gd name="T41" fmla="*/ 427 h 494"/>
                      <a:gd name="T42" fmla="*/ 1301 w 1672"/>
                      <a:gd name="T43" fmla="*/ 452 h 494"/>
                      <a:gd name="T44" fmla="*/ 1153 w 1672"/>
                      <a:gd name="T45" fmla="*/ 476 h 494"/>
                      <a:gd name="T46" fmla="*/ 996 w 1672"/>
                      <a:gd name="T47" fmla="*/ 493 h 494"/>
                      <a:gd name="T48" fmla="*/ 832 w 1672"/>
                      <a:gd name="T49" fmla="*/ 493 h 494"/>
                      <a:gd name="T50" fmla="*/ 675 w 1672"/>
                      <a:gd name="T51" fmla="*/ 493 h 494"/>
                      <a:gd name="T52" fmla="*/ 519 w 1672"/>
                      <a:gd name="T53" fmla="*/ 476 h 494"/>
                      <a:gd name="T54" fmla="*/ 371 w 1672"/>
                      <a:gd name="T55" fmla="*/ 452 h 494"/>
                      <a:gd name="T56" fmla="*/ 247 w 1672"/>
                      <a:gd name="T57" fmla="*/ 427 h 494"/>
                      <a:gd name="T58" fmla="*/ 140 w 1672"/>
                      <a:gd name="T59" fmla="*/ 386 h 494"/>
                      <a:gd name="T60" fmla="*/ 66 w 1672"/>
                      <a:gd name="T61" fmla="*/ 345 h 494"/>
                      <a:gd name="T62" fmla="*/ 17 w 1672"/>
                      <a:gd name="T63" fmla="*/ 295 h 494"/>
                      <a:gd name="T64" fmla="*/ 0 w 1672"/>
                      <a:gd name="T65" fmla="*/ 246 h 4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672"/>
                      <a:gd name="T100" fmla="*/ 0 h 494"/>
                      <a:gd name="T101" fmla="*/ 1672 w 1672"/>
                      <a:gd name="T102" fmla="*/ 494 h 4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672" h="494">
                        <a:moveTo>
                          <a:pt x="0" y="246"/>
                        </a:moveTo>
                        <a:lnTo>
                          <a:pt x="17" y="197"/>
                        </a:lnTo>
                        <a:lnTo>
                          <a:pt x="66" y="156"/>
                        </a:lnTo>
                        <a:lnTo>
                          <a:pt x="140" y="115"/>
                        </a:lnTo>
                        <a:lnTo>
                          <a:pt x="247" y="74"/>
                        </a:lnTo>
                        <a:lnTo>
                          <a:pt x="371" y="41"/>
                        </a:lnTo>
                        <a:lnTo>
                          <a:pt x="519" y="24"/>
                        </a:lnTo>
                        <a:lnTo>
                          <a:pt x="675" y="8"/>
                        </a:lnTo>
                        <a:lnTo>
                          <a:pt x="832" y="0"/>
                        </a:lnTo>
                        <a:lnTo>
                          <a:pt x="996" y="8"/>
                        </a:lnTo>
                        <a:lnTo>
                          <a:pt x="1153" y="24"/>
                        </a:lnTo>
                        <a:lnTo>
                          <a:pt x="1301" y="41"/>
                        </a:lnTo>
                        <a:lnTo>
                          <a:pt x="1424" y="74"/>
                        </a:lnTo>
                        <a:lnTo>
                          <a:pt x="1523" y="115"/>
                        </a:lnTo>
                        <a:lnTo>
                          <a:pt x="1606" y="156"/>
                        </a:lnTo>
                        <a:lnTo>
                          <a:pt x="1655" y="197"/>
                        </a:lnTo>
                        <a:lnTo>
                          <a:pt x="1671" y="246"/>
                        </a:lnTo>
                        <a:lnTo>
                          <a:pt x="1655" y="295"/>
                        </a:lnTo>
                        <a:lnTo>
                          <a:pt x="1606" y="345"/>
                        </a:lnTo>
                        <a:lnTo>
                          <a:pt x="1523" y="386"/>
                        </a:lnTo>
                        <a:lnTo>
                          <a:pt x="1424" y="427"/>
                        </a:lnTo>
                        <a:lnTo>
                          <a:pt x="1301" y="452"/>
                        </a:lnTo>
                        <a:lnTo>
                          <a:pt x="1153" y="476"/>
                        </a:lnTo>
                        <a:lnTo>
                          <a:pt x="996" y="493"/>
                        </a:lnTo>
                        <a:lnTo>
                          <a:pt x="832" y="493"/>
                        </a:lnTo>
                        <a:lnTo>
                          <a:pt x="675" y="493"/>
                        </a:lnTo>
                        <a:lnTo>
                          <a:pt x="519" y="476"/>
                        </a:lnTo>
                        <a:lnTo>
                          <a:pt x="371" y="452"/>
                        </a:lnTo>
                        <a:lnTo>
                          <a:pt x="247" y="427"/>
                        </a:lnTo>
                        <a:lnTo>
                          <a:pt x="140" y="386"/>
                        </a:lnTo>
                        <a:lnTo>
                          <a:pt x="66" y="345"/>
                        </a:lnTo>
                        <a:lnTo>
                          <a:pt x="17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184" name="Group 26">
                  <a:extLst>
                    <a:ext uri="{FF2B5EF4-FFF2-40B4-BE49-F238E27FC236}">
                      <a16:creationId xmlns:a16="http://schemas.microsoft.com/office/drawing/2014/main" id="{B9077214-BC3C-804C-BC87-3248ACB521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8" y="669"/>
                  <a:ext cx="429" cy="2516"/>
                  <a:chOff x="3788" y="669"/>
                  <a:chExt cx="429" cy="2516"/>
                </a:xfrm>
              </p:grpSpPr>
              <p:sp>
                <p:nvSpPr>
                  <p:cNvPr id="185" name="Freeform 22">
                    <a:extLst>
                      <a:ext uri="{FF2B5EF4-FFF2-40B4-BE49-F238E27FC236}">
                        <a16:creationId xmlns:a16="http://schemas.microsoft.com/office/drawing/2014/main" id="{94141E10-3233-9640-A023-363E54FC9E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5" y="784"/>
                    <a:ext cx="248" cy="741"/>
                  </a:xfrm>
                  <a:custGeom>
                    <a:avLst/>
                    <a:gdLst>
                      <a:gd name="T0" fmla="*/ 247 w 248"/>
                      <a:gd name="T1" fmla="*/ 649 h 741"/>
                      <a:gd name="T2" fmla="*/ 247 w 248"/>
                      <a:gd name="T3" fmla="*/ 0 h 741"/>
                      <a:gd name="T4" fmla="*/ 0 w 248"/>
                      <a:gd name="T5" fmla="*/ 0 h 741"/>
                      <a:gd name="T6" fmla="*/ 0 w 248"/>
                      <a:gd name="T7" fmla="*/ 649 h 741"/>
                      <a:gd name="T8" fmla="*/ 0 w 248"/>
                      <a:gd name="T9" fmla="*/ 657 h 741"/>
                      <a:gd name="T10" fmla="*/ 17 w 248"/>
                      <a:gd name="T11" fmla="*/ 699 h 741"/>
                      <a:gd name="T12" fmla="*/ 50 w 248"/>
                      <a:gd name="T13" fmla="*/ 723 h 741"/>
                      <a:gd name="T14" fmla="*/ 99 w 248"/>
                      <a:gd name="T15" fmla="*/ 740 h 741"/>
                      <a:gd name="T16" fmla="*/ 157 w 248"/>
                      <a:gd name="T17" fmla="*/ 740 h 741"/>
                      <a:gd name="T18" fmla="*/ 206 w 248"/>
                      <a:gd name="T19" fmla="*/ 723 h 741"/>
                      <a:gd name="T20" fmla="*/ 239 w 248"/>
                      <a:gd name="T21" fmla="*/ 699 h 741"/>
                      <a:gd name="T22" fmla="*/ 247 w 248"/>
                      <a:gd name="T23" fmla="*/ 657 h 741"/>
                      <a:gd name="T24" fmla="*/ 247 w 248"/>
                      <a:gd name="T25" fmla="*/ 649 h 74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48"/>
                      <a:gd name="T40" fmla="*/ 0 h 741"/>
                      <a:gd name="T41" fmla="*/ 248 w 248"/>
                      <a:gd name="T42" fmla="*/ 741 h 741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48" h="741">
                        <a:moveTo>
                          <a:pt x="247" y="649"/>
                        </a:moveTo>
                        <a:lnTo>
                          <a:pt x="247" y="0"/>
                        </a:lnTo>
                        <a:lnTo>
                          <a:pt x="0" y="0"/>
                        </a:lnTo>
                        <a:lnTo>
                          <a:pt x="0" y="649"/>
                        </a:lnTo>
                        <a:lnTo>
                          <a:pt x="0" y="657"/>
                        </a:lnTo>
                        <a:lnTo>
                          <a:pt x="17" y="699"/>
                        </a:lnTo>
                        <a:lnTo>
                          <a:pt x="50" y="723"/>
                        </a:lnTo>
                        <a:lnTo>
                          <a:pt x="99" y="740"/>
                        </a:lnTo>
                        <a:lnTo>
                          <a:pt x="157" y="740"/>
                        </a:lnTo>
                        <a:lnTo>
                          <a:pt x="206" y="723"/>
                        </a:lnTo>
                        <a:lnTo>
                          <a:pt x="239" y="699"/>
                        </a:lnTo>
                        <a:lnTo>
                          <a:pt x="247" y="657"/>
                        </a:lnTo>
                        <a:lnTo>
                          <a:pt x="247" y="64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86" name="Freeform 23">
                    <a:extLst>
                      <a:ext uri="{FF2B5EF4-FFF2-40B4-BE49-F238E27FC236}">
                        <a16:creationId xmlns:a16="http://schemas.microsoft.com/office/drawing/2014/main" id="{C60E1148-3DEA-F44B-BCDD-7DBBAC6345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5" y="669"/>
                    <a:ext cx="248" cy="157"/>
                  </a:xfrm>
                  <a:custGeom>
                    <a:avLst/>
                    <a:gdLst>
                      <a:gd name="T0" fmla="*/ 0 w 248"/>
                      <a:gd name="T1" fmla="*/ 74 h 157"/>
                      <a:gd name="T2" fmla="*/ 17 w 248"/>
                      <a:gd name="T3" fmla="*/ 41 h 157"/>
                      <a:gd name="T4" fmla="*/ 50 w 248"/>
                      <a:gd name="T5" fmla="*/ 8 h 157"/>
                      <a:gd name="T6" fmla="*/ 99 w 248"/>
                      <a:gd name="T7" fmla="*/ 0 h 157"/>
                      <a:gd name="T8" fmla="*/ 157 w 248"/>
                      <a:gd name="T9" fmla="*/ 0 h 157"/>
                      <a:gd name="T10" fmla="*/ 206 w 248"/>
                      <a:gd name="T11" fmla="*/ 8 h 157"/>
                      <a:gd name="T12" fmla="*/ 239 w 248"/>
                      <a:gd name="T13" fmla="*/ 41 h 157"/>
                      <a:gd name="T14" fmla="*/ 247 w 248"/>
                      <a:gd name="T15" fmla="*/ 74 h 157"/>
                      <a:gd name="T16" fmla="*/ 239 w 248"/>
                      <a:gd name="T17" fmla="*/ 115 h 157"/>
                      <a:gd name="T18" fmla="*/ 206 w 248"/>
                      <a:gd name="T19" fmla="*/ 140 h 157"/>
                      <a:gd name="T20" fmla="*/ 157 w 248"/>
                      <a:gd name="T21" fmla="*/ 156 h 157"/>
                      <a:gd name="T22" fmla="*/ 99 w 248"/>
                      <a:gd name="T23" fmla="*/ 156 h 157"/>
                      <a:gd name="T24" fmla="*/ 50 w 248"/>
                      <a:gd name="T25" fmla="*/ 140 h 157"/>
                      <a:gd name="T26" fmla="*/ 17 w 248"/>
                      <a:gd name="T27" fmla="*/ 115 h 157"/>
                      <a:gd name="T28" fmla="*/ 0 w 248"/>
                      <a:gd name="T29" fmla="*/ 74 h 157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48"/>
                      <a:gd name="T46" fmla="*/ 0 h 157"/>
                      <a:gd name="T47" fmla="*/ 248 w 248"/>
                      <a:gd name="T48" fmla="*/ 157 h 157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48" h="157">
                        <a:moveTo>
                          <a:pt x="0" y="74"/>
                        </a:moveTo>
                        <a:lnTo>
                          <a:pt x="17" y="41"/>
                        </a:lnTo>
                        <a:lnTo>
                          <a:pt x="50" y="8"/>
                        </a:lnTo>
                        <a:lnTo>
                          <a:pt x="99" y="0"/>
                        </a:lnTo>
                        <a:lnTo>
                          <a:pt x="157" y="0"/>
                        </a:lnTo>
                        <a:lnTo>
                          <a:pt x="206" y="8"/>
                        </a:lnTo>
                        <a:lnTo>
                          <a:pt x="239" y="41"/>
                        </a:lnTo>
                        <a:lnTo>
                          <a:pt x="247" y="74"/>
                        </a:lnTo>
                        <a:lnTo>
                          <a:pt x="239" y="115"/>
                        </a:lnTo>
                        <a:lnTo>
                          <a:pt x="206" y="140"/>
                        </a:lnTo>
                        <a:lnTo>
                          <a:pt x="157" y="156"/>
                        </a:lnTo>
                        <a:lnTo>
                          <a:pt x="99" y="156"/>
                        </a:lnTo>
                        <a:lnTo>
                          <a:pt x="50" y="140"/>
                        </a:lnTo>
                        <a:lnTo>
                          <a:pt x="17" y="115"/>
                        </a:lnTo>
                        <a:lnTo>
                          <a:pt x="0" y="74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87" name="Freeform 24">
                    <a:extLst>
                      <a:ext uri="{FF2B5EF4-FFF2-40B4-BE49-F238E27FC236}">
                        <a16:creationId xmlns:a16="http://schemas.microsoft.com/office/drawing/2014/main" id="{3A4927E6-41B3-D14F-ABAF-40A66C1B3A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5" y="2263"/>
                    <a:ext cx="248" cy="922"/>
                  </a:xfrm>
                  <a:custGeom>
                    <a:avLst/>
                    <a:gdLst>
                      <a:gd name="T0" fmla="*/ 247 w 248"/>
                      <a:gd name="T1" fmla="*/ 814 h 922"/>
                      <a:gd name="T2" fmla="*/ 247 w 248"/>
                      <a:gd name="T3" fmla="*/ 0 h 922"/>
                      <a:gd name="T4" fmla="*/ 0 w 248"/>
                      <a:gd name="T5" fmla="*/ 0 h 922"/>
                      <a:gd name="T6" fmla="*/ 0 w 248"/>
                      <a:gd name="T7" fmla="*/ 814 h 922"/>
                      <a:gd name="T8" fmla="*/ 0 w 248"/>
                      <a:gd name="T9" fmla="*/ 822 h 922"/>
                      <a:gd name="T10" fmla="*/ 17 w 248"/>
                      <a:gd name="T11" fmla="*/ 871 h 922"/>
                      <a:gd name="T12" fmla="*/ 50 w 248"/>
                      <a:gd name="T13" fmla="*/ 904 h 922"/>
                      <a:gd name="T14" fmla="*/ 99 w 248"/>
                      <a:gd name="T15" fmla="*/ 921 h 922"/>
                      <a:gd name="T16" fmla="*/ 157 w 248"/>
                      <a:gd name="T17" fmla="*/ 921 h 922"/>
                      <a:gd name="T18" fmla="*/ 206 w 248"/>
                      <a:gd name="T19" fmla="*/ 904 h 922"/>
                      <a:gd name="T20" fmla="*/ 239 w 248"/>
                      <a:gd name="T21" fmla="*/ 871 h 922"/>
                      <a:gd name="T22" fmla="*/ 247 w 248"/>
                      <a:gd name="T23" fmla="*/ 822 h 922"/>
                      <a:gd name="T24" fmla="*/ 247 w 248"/>
                      <a:gd name="T25" fmla="*/ 814 h 92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48"/>
                      <a:gd name="T40" fmla="*/ 0 h 922"/>
                      <a:gd name="T41" fmla="*/ 248 w 248"/>
                      <a:gd name="T42" fmla="*/ 922 h 92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48" h="922">
                        <a:moveTo>
                          <a:pt x="247" y="814"/>
                        </a:moveTo>
                        <a:lnTo>
                          <a:pt x="247" y="0"/>
                        </a:lnTo>
                        <a:lnTo>
                          <a:pt x="0" y="0"/>
                        </a:lnTo>
                        <a:lnTo>
                          <a:pt x="0" y="814"/>
                        </a:lnTo>
                        <a:lnTo>
                          <a:pt x="0" y="822"/>
                        </a:lnTo>
                        <a:lnTo>
                          <a:pt x="17" y="871"/>
                        </a:lnTo>
                        <a:lnTo>
                          <a:pt x="50" y="904"/>
                        </a:lnTo>
                        <a:lnTo>
                          <a:pt x="99" y="921"/>
                        </a:lnTo>
                        <a:lnTo>
                          <a:pt x="157" y="921"/>
                        </a:lnTo>
                        <a:lnTo>
                          <a:pt x="206" y="904"/>
                        </a:lnTo>
                        <a:lnTo>
                          <a:pt x="239" y="871"/>
                        </a:lnTo>
                        <a:lnTo>
                          <a:pt x="247" y="822"/>
                        </a:lnTo>
                        <a:lnTo>
                          <a:pt x="247" y="814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88" name="Freeform 25">
                    <a:extLst>
                      <a:ext uri="{FF2B5EF4-FFF2-40B4-BE49-F238E27FC236}">
                        <a16:creationId xmlns:a16="http://schemas.microsoft.com/office/drawing/2014/main" id="{ADCE65E2-2629-B545-A6C5-132C27EC65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88" y="850"/>
                    <a:ext cx="429" cy="247"/>
                  </a:xfrm>
                  <a:custGeom>
                    <a:avLst/>
                    <a:gdLst>
                      <a:gd name="T0" fmla="*/ 57 w 429"/>
                      <a:gd name="T1" fmla="*/ 0 h 247"/>
                      <a:gd name="T2" fmla="*/ 16 w 429"/>
                      <a:gd name="T3" fmla="*/ 49 h 247"/>
                      <a:gd name="T4" fmla="*/ 0 w 429"/>
                      <a:gd name="T5" fmla="*/ 98 h 247"/>
                      <a:gd name="T6" fmla="*/ 16 w 429"/>
                      <a:gd name="T7" fmla="*/ 156 h 247"/>
                      <a:gd name="T8" fmla="*/ 66 w 429"/>
                      <a:gd name="T9" fmla="*/ 205 h 247"/>
                      <a:gd name="T10" fmla="*/ 131 w 429"/>
                      <a:gd name="T11" fmla="*/ 230 h 247"/>
                      <a:gd name="T12" fmla="*/ 214 w 429"/>
                      <a:gd name="T13" fmla="*/ 246 h 247"/>
                      <a:gd name="T14" fmla="*/ 296 w 429"/>
                      <a:gd name="T15" fmla="*/ 230 h 247"/>
                      <a:gd name="T16" fmla="*/ 362 w 429"/>
                      <a:gd name="T17" fmla="*/ 205 h 247"/>
                      <a:gd name="T18" fmla="*/ 411 w 429"/>
                      <a:gd name="T19" fmla="*/ 156 h 247"/>
                      <a:gd name="T20" fmla="*/ 428 w 429"/>
                      <a:gd name="T21" fmla="*/ 98 h 247"/>
                      <a:gd name="T22" fmla="*/ 411 w 429"/>
                      <a:gd name="T23" fmla="*/ 49 h 24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29"/>
                      <a:gd name="T37" fmla="*/ 0 h 247"/>
                      <a:gd name="T38" fmla="*/ 429 w 429"/>
                      <a:gd name="T39" fmla="*/ 247 h 24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29" h="247">
                        <a:moveTo>
                          <a:pt x="57" y="0"/>
                        </a:moveTo>
                        <a:lnTo>
                          <a:pt x="16" y="49"/>
                        </a:lnTo>
                        <a:lnTo>
                          <a:pt x="0" y="98"/>
                        </a:lnTo>
                        <a:lnTo>
                          <a:pt x="16" y="156"/>
                        </a:lnTo>
                        <a:lnTo>
                          <a:pt x="66" y="205"/>
                        </a:lnTo>
                        <a:lnTo>
                          <a:pt x="131" y="230"/>
                        </a:lnTo>
                        <a:lnTo>
                          <a:pt x="214" y="246"/>
                        </a:lnTo>
                        <a:lnTo>
                          <a:pt x="296" y="230"/>
                        </a:lnTo>
                        <a:lnTo>
                          <a:pt x="362" y="205"/>
                        </a:lnTo>
                        <a:lnTo>
                          <a:pt x="411" y="156"/>
                        </a:lnTo>
                        <a:lnTo>
                          <a:pt x="428" y="98"/>
                        </a:lnTo>
                        <a:lnTo>
                          <a:pt x="411" y="49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95A5A6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788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</p:grpSp>
          <p:sp>
            <p:nvSpPr>
              <p:cNvPr id="143" name="Line 29">
                <a:extLst>
                  <a:ext uri="{FF2B5EF4-FFF2-40B4-BE49-F238E27FC236}">
                    <a16:creationId xmlns:a16="http://schemas.microsoft.com/office/drawing/2014/main" id="{C161C3E1-E09F-F74C-BDBA-F2CE2DB75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9949" y="2115740"/>
                <a:ext cx="588169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44" name="Line 30">
                <a:extLst>
                  <a:ext uri="{FF2B5EF4-FFF2-40B4-BE49-F238E27FC236}">
                    <a16:creationId xmlns:a16="http://schemas.microsoft.com/office/drawing/2014/main" id="{41A23188-226C-0445-B291-E23E5B219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9949" y="2575322"/>
                <a:ext cx="588169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45" name="Line 31">
                <a:extLst>
                  <a:ext uri="{FF2B5EF4-FFF2-40B4-BE49-F238E27FC236}">
                    <a16:creationId xmlns:a16="http://schemas.microsoft.com/office/drawing/2014/main" id="{8B7DE848-DFF1-B346-A780-C00439F88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9949" y="4140994"/>
                <a:ext cx="588169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46" name="Line 32">
                <a:extLst>
                  <a:ext uri="{FF2B5EF4-FFF2-40B4-BE49-F238E27FC236}">
                    <a16:creationId xmlns:a16="http://schemas.microsoft.com/office/drawing/2014/main" id="{BEC3478F-54FB-124E-8A1C-625C6AE93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9948" y="2996803"/>
                <a:ext cx="0" cy="117395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61" name="Line 33">
                <a:extLst>
                  <a:ext uri="{FF2B5EF4-FFF2-40B4-BE49-F238E27FC236}">
                    <a16:creationId xmlns:a16="http://schemas.microsoft.com/office/drawing/2014/main" id="{1E634B8E-E28D-9549-9087-1951D0A3D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9948" y="2115740"/>
                <a:ext cx="0" cy="881063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64" name="Freeform 163" descr="Light vertical">
                <a:extLst>
                  <a:ext uri="{FF2B5EF4-FFF2-40B4-BE49-F238E27FC236}">
                    <a16:creationId xmlns:a16="http://schemas.microsoft.com/office/drawing/2014/main" id="{90CAA546-EF5E-694C-8F3C-4C7862E4A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8117" y="4112419"/>
                <a:ext cx="117872" cy="59531"/>
              </a:xfrm>
              <a:custGeom>
                <a:avLst/>
                <a:gdLst>
                  <a:gd name="T0" fmla="*/ 0 w 99"/>
                  <a:gd name="T1" fmla="*/ 2147483647 h 50"/>
                  <a:gd name="T2" fmla="*/ 2147483647 w 99"/>
                  <a:gd name="T3" fmla="*/ 2147483647 h 50"/>
                  <a:gd name="T4" fmla="*/ 2147483647 w 99"/>
                  <a:gd name="T5" fmla="*/ 0 h 50"/>
                  <a:gd name="T6" fmla="*/ 0 w 99"/>
                  <a:gd name="T7" fmla="*/ 0 h 50"/>
                  <a:gd name="T8" fmla="*/ 0 w 99"/>
                  <a:gd name="T9" fmla="*/ 2147483647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50"/>
                  <a:gd name="T17" fmla="*/ 99 w 99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50">
                    <a:moveTo>
                      <a:pt x="0" y="49"/>
                    </a:moveTo>
                    <a:lnTo>
                      <a:pt x="98" y="49"/>
                    </a:lnTo>
                    <a:lnTo>
                      <a:pt x="9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pattFill prst="ltVert">
                <a:fgClr>
                  <a:srgbClr val="FFFFFF"/>
                </a:fgClr>
                <a:bgClr>
                  <a:srgbClr val="000000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65" name="Freeform 164" descr="Light vertical">
                <a:extLst>
                  <a:ext uri="{FF2B5EF4-FFF2-40B4-BE49-F238E27FC236}">
                    <a16:creationId xmlns:a16="http://schemas.microsoft.com/office/drawing/2014/main" id="{FE5A9991-4BC4-9D4A-B0B3-F604D227B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8117" y="2085975"/>
                <a:ext cx="117872" cy="51197"/>
              </a:xfrm>
              <a:custGeom>
                <a:avLst/>
                <a:gdLst>
                  <a:gd name="T0" fmla="*/ 0 w 99"/>
                  <a:gd name="T1" fmla="*/ 2147483647 h 43"/>
                  <a:gd name="T2" fmla="*/ 2147483647 w 99"/>
                  <a:gd name="T3" fmla="*/ 2147483647 h 43"/>
                  <a:gd name="T4" fmla="*/ 2147483647 w 99"/>
                  <a:gd name="T5" fmla="*/ 0 h 43"/>
                  <a:gd name="T6" fmla="*/ 0 w 99"/>
                  <a:gd name="T7" fmla="*/ 0 h 43"/>
                  <a:gd name="T8" fmla="*/ 0 w 99"/>
                  <a:gd name="T9" fmla="*/ 2147483647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43"/>
                  <a:gd name="T17" fmla="*/ 99 w 99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43">
                    <a:moveTo>
                      <a:pt x="0" y="42"/>
                    </a:moveTo>
                    <a:lnTo>
                      <a:pt x="98" y="42"/>
                    </a:lnTo>
                    <a:lnTo>
                      <a:pt x="98" y="0"/>
                    </a:lnTo>
                    <a:lnTo>
                      <a:pt x="0" y="0"/>
                    </a:lnTo>
                    <a:lnTo>
                      <a:pt x="0" y="42"/>
                    </a:lnTo>
                  </a:path>
                </a:pathLst>
              </a:custGeom>
              <a:pattFill prst="ltVert">
                <a:fgClr>
                  <a:srgbClr val="FFFFFF"/>
                </a:fgClr>
                <a:bgClr>
                  <a:srgbClr val="000000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66" name="Freeform 165" descr="Light vertical">
                <a:extLst>
                  <a:ext uri="{FF2B5EF4-FFF2-40B4-BE49-F238E27FC236}">
                    <a16:creationId xmlns:a16="http://schemas.microsoft.com/office/drawing/2014/main" id="{720388B6-21AE-1B48-B7A1-C9D070035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8117" y="2556272"/>
                <a:ext cx="117872" cy="50006"/>
              </a:xfrm>
              <a:custGeom>
                <a:avLst/>
                <a:gdLst>
                  <a:gd name="T0" fmla="*/ 0 w 99"/>
                  <a:gd name="T1" fmla="*/ 2147483647 h 42"/>
                  <a:gd name="T2" fmla="*/ 2147483647 w 99"/>
                  <a:gd name="T3" fmla="*/ 2147483647 h 42"/>
                  <a:gd name="T4" fmla="*/ 2147483647 w 99"/>
                  <a:gd name="T5" fmla="*/ 0 h 42"/>
                  <a:gd name="T6" fmla="*/ 0 w 99"/>
                  <a:gd name="T7" fmla="*/ 0 h 42"/>
                  <a:gd name="T8" fmla="*/ 0 w 99"/>
                  <a:gd name="T9" fmla="*/ 2147483647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42"/>
                  <a:gd name="T17" fmla="*/ 99 w 99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42">
                    <a:moveTo>
                      <a:pt x="0" y="41"/>
                    </a:moveTo>
                    <a:lnTo>
                      <a:pt x="98" y="41"/>
                    </a:lnTo>
                    <a:lnTo>
                      <a:pt x="98" y="0"/>
                    </a:lnTo>
                    <a:lnTo>
                      <a:pt x="0" y="0"/>
                    </a:lnTo>
                    <a:lnTo>
                      <a:pt x="0" y="41"/>
                    </a:lnTo>
                  </a:path>
                </a:pathLst>
              </a:custGeom>
              <a:pattFill prst="ltVert">
                <a:fgClr>
                  <a:srgbClr val="FFFFFF"/>
                </a:fgClr>
                <a:bgClr>
                  <a:srgbClr val="000000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43221DCD-28DF-6B43-962B-AAED43F09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6020" y="3168854"/>
                <a:ext cx="729366" cy="277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Platters</a:t>
                </a:r>
              </a:p>
            </p:txBody>
          </p:sp>
          <p:sp>
            <p:nvSpPr>
              <p:cNvPr id="168" name="Line 38">
                <a:extLst>
                  <a:ext uri="{FF2B5EF4-FFF2-40B4-BE49-F238E27FC236}">
                    <a16:creationId xmlns:a16="http://schemas.microsoft.com/office/drawing/2014/main" id="{D939E2D9-D3B6-2843-9A1D-7937A89CE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5517" y="2849165"/>
                <a:ext cx="294084" cy="3631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69" name="Line 39">
                <a:extLst>
                  <a:ext uri="{FF2B5EF4-FFF2-40B4-BE49-F238E27FC236}">
                    <a16:creationId xmlns:a16="http://schemas.microsoft.com/office/drawing/2014/main" id="{81712BAD-91AC-E240-B8D8-98100D89F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5517" y="3437334"/>
                <a:ext cx="294084" cy="4393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70" name="Rectangle 41">
                <a:extLst>
                  <a:ext uri="{FF2B5EF4-FFF2-40B4-BE49-F238E27FC236}">
                    <a16:creationId xmlns:a16="http://schemas.microsoft.com/office/drawing/2014/main" id="{02884530-A66C-F041-ABC2-244E526C8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514" y="1160859"/>
                <a:ext cx="722954" cy="277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Spindle</a:t>
                </a:r>
              </a:p>
            </p:txBody>
          </p:sp>
          <p:sp>
            <p:nvSpPr>
              <p:cNvPr id="171" name="Freeform 42">
                <a:extLst>
                  <a:ext uri="{FF2B5EF4-FFF2-40B4-BE49-F238E27FC236}">
                    <a16:creationId xmlns:a16="http://schemas.microsoft.com/office/drawing/2014/main" id="{A01364A5-C561-9949-B5A6-BC506BC66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455" y="1262063"/>
                <a:ext cx="521494" cy="88106"/>
              </a:xfrm>
              <a:custGeom>
                <a:avLst/>
                <a:gdLst>
                  <a:gd name="T0" fmla="*/ 2147483647 w 438"/>
                  <a:gd name="T1" fmla="*/ 2147483647 h 74"/>
                  <a:gd name="T2" fmla="*/ 2147483647 w 438"/>
                  <a:gd name="T3" fmla="*/ 0 h 74"/>
                  <a:gd name="T4" fmla="*/ 2147483647 w 438"/>
                  <a:gd name="T5" fmla="*/ 2147483647 h 74"/>
                  <a:gd name="T6" fmla="*/ 0 w 438"/>
                  <a:gd name="T7" fmla="*/ 2147483647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74"/>
                  <a:gd name="T14" fmla="*/ 438 w 438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74">
                    <a:moveTo>
                      <a:pt x="437" y="8"/>
                    </a:moveTo>
                    <a:lnTo>
                      <a:pt x="288" y="0"/>
                    </a:lnTo>
                    <a:lnTo>
                      <a:pt x="140" y="24"/>
                    </a:lnTo>
                    <a:lnTo>
                      <a:pt x="0" y="7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72" name="Rectangle 44">
                <a:extLst>
                  <a:ext uri="{FF2B5EF4-FFF2-40B4-BE49-F238E27FC236}">
                    <a16:creationId xmlns:a16="http://schemas.microsoft.com/office/drawing/2014/main" id="{FCBC9697-0BFA-F04F-8B46-787BF1422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961" y="1311191"/>
                <a:ext cx="908902" cy="277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Disk head</a:t>
                </a:r>
              </a:p>
            </p:txBody>
          </p:sp>
          <p:grpSp>
            <p:nvGrpSpPr>
              <p:cNvPr id="173" name="Group 50">
                <a:extLst>
                  <a:ext uri="{FF2B5EF4-FFF2-40B4-BE49-F238E27FC236}">
                    <a16:creationId xmlns:a16="http://schemas.microsoft.com/office/drawing/2014/main" id="{F2CF2F96-BD34-9B43-9318-652BBE3D13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4633" y="3876675"/>
                <a:ext cx="1239442" cy="635793"/>
                <a:chOff x="2069" y="2945"/>
                <a:chExt cx="1041" cy="534"/>
              </a:xfrm>
            </p:grpSpPr>
            <p:sp>
              <p:nvSpPr>
                <p:cNvPr id="180" name="Rectangle 48">
                  <a:extLst>
                    <a:ext uri="{FF2B5EF4-FFF2-40B4-BE49-F238E27FC236}">
                      <a16:creationId xmlns:a16="http://schemas.microsoft.com/office/drawing/2014/main" id="{07F65A69-824D-E94F-8C83-4487964585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9" y="3246"/>
                  <a:ext cx="104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9056" tIns="34529" rIns="69056" bIns="34529">
                  <a:spAutoFit/>
                </a:bodyPr>
                <a:lstStyle/>
                <a:p>
                  <a:r>
                    <a:rPr lang="en-US" sz="1350" dirty="0">
                      <a:latin typeface="Helvetica Neue"/>
                      <a:ea typeface=""/>
                      <a:cs typeface=""/>
                    </a:rPr>
                    <a:t>Arm assembly</a:t>
                  </a:r>
                </a:p>
              </p:txBody>
            </p:sp>
            <p:sp>
              <p:nvSpPr>
                <p:cNvPr id="181" name="Freeform 49">
                  <a:extLst>
                    <a:ext uri="{FF2B5EF4-FFF2-40B4-BE49-F238E27FC236}">
                      <a16:creationId xmlns:a16="http://schemas.microsoft.com/office/drawing/2014/main" id="{B1A6A176-522D-AA4F-A916-47243AEDF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7" y="2945"/>
                  <a:ext cx="256" cy="305"/>
                </a:xfrm>
                <a:custGeom>
                  <a:avLst/>
                  <a:gdLst>
                    <a:gd name="T0" fmla="*/ 8 w 256"/>
                    <a:gd name="T1" fmla="*/ 304 h 305"/>
                    <a:gd name="T2" fmla="*/ 0 w 256"/>
                    <a:gd name="T3" fmla="*/ 230 h 305"/>
                    <a:gd name="T4" fmla="*/ 16 w 256"/>
                    <a:gd name="T5" fmla="*/ 156 h 305"/>
                    <a:gd name="T6" fmla="*/ 57 w 256"/>
                    <a:gd name="T7" fmla="*/ 91 h 305"/>
                    <a:gd name="T8" fmla="*/ 115 w 256"/>
                    <a:gd name="T9" fmla="*/ 41 h 305"/>
                    <a:gd name="T10" fmla="*/ 181 w 256"/>
                    <a:gd name="T11" fmla="*/ 9 h 305"/>
                    <a:gd name="T12" fmla="*/ 255 w 256"/>
                    <a:gd name="T13" fmla="*/ 0 h 30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6"/>
                    <a:gd name="T22" fmla="*/ 0 h 305"/>
                    <a:gd name="T23" fmla="*/ 256 w 256"/>
                    <a:gd name="T24" fmla="*/ 305 h 30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6" h="305">
                      <a:moveTo>
                        <a:pt x="8" y="304"/>
                      </a:moveTo>
                      <a:lnTo>
                        <a:pt x="0" y="230"/>
                      </a:lnTo>
                      <a:lnTo>
                        <a:pt x="16" y="156"/>
                      </a:lnTo>
                      <a:lnTo>
                        <a:pt x="57" y="91"/>
                      </a:lnTo>
                      <a:lnTo>
                        <a:pt x="115" y="41"/>
                      </a:lnTo>
                      <a:lnTo>
                        <a:pt x="181" y="9"/>
                      </a:lnTo>
                      <a:lnTo>
                        <a:pt x="255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788" dirty="0">
                    <a:latin typeface="Helvetica Neue"/>
                    <a:ea typeface=""/>
                    <a:cs typeface=""/>
                  </a:endParaRPr>
                </a:p>
              </p:txBody>
            </p:sp>
          </p:grpSp>
          <p:sp>
            <p:nvSpPr>
              <p:cNvPr id="174" name="Freeform 51">
                <a:extLst>
                  <a:ext uri="{FF2B5EF4-FFF2-40B4-BE49-F238E27FC236}">
                    <a16:creationId xmlns:a16="http://schemas.microsoft.com/office/drawing/2014/main" id="{7AF089E6-B7D3-8942-8A95-F500E289A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1670" y="1568053"/>
                <a:ext cx="216694" cy="548879"/>
              </a:xfrm>
              <a:custGeom>
                <a:avLst/>
                <a:gdLst>
                  <a:gd name="T0" fmla="*/ 0 w 182"/>
                  <a:gd name="T1" fmla="*/ 0 h 461"/>
                  <a:gd name="T2" fmla="*/ 2147483647 w 182"/>
                  <a:gd name="T3" fmla="*/ 2147483647 h 461"/>
                  <a:gd name="T4" fmla="*/ 2147483647 w 182"/>
                  <a:gd name="T5" fmla="*/ 2147483647 h 461"/>
                  <a:gd name="T6" fmla="*/ 2147483647 w 182"/>
                  <a:gd name="T7" fmla="*/ 2147483647 h 461"/>
                  <a:gd name="T8" fmla="*/ 2147483647 w 182"/>
                  <a:gd name="T9" fmla="*/ 2147483647 h 461"/>
                  <a:gd name="T10" fmla="*/ 2147483647 w 182"/>
                  <a:gd name="T11" fmla="*/ 2147483647 h 4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2"/>
                  <a:gd name="T19" fmla="*/ 0 h 461"/>
                  <a:gd name="T20" fmla="*/ 182 w 182"/>
                  <a:gd name="T21" fmla="*/ 461 h 4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2" h="461">
                    <a:moveTo>
                      <a:pt x="0" y="0"/>
                    </a:moveTo>
                    <a:lnTo>
                      <a:pt x="82" y="66"/>
                    </a:lnTo>
                    <a:lnTo>
                      <a:pt x="140" y="156"/>
                    </a:lnTo>
                    <a:lnTo>
                      <a:pt x="173" y="255"/>
                    </a:lnTo>
                    <a:lnTo>
                      <a:pt x="181" y="353"/>
                    </a:lnTo>
                    <a:lnTo>
                      <a:pt x="165" y="46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75" name="Freeform 58">
                <a:extLst>
                  <a:ext uri="{FF2B5EF4-FFF2-40B4-BE49-F238E27FC236}">
                    <a16:creationId xmlns:a16="http://schemas.microsoft.com/office/drawing/2014/main" id="{1A59DB42-BC61-E341-9232-685D2E2BD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3660" y="1890832"/>
                <a:ext cx="130969" cy="333375"/>
              </a:xfrm>
              <a:custGeom>
                <a:avLst/>
                <a:gdLst>
                  <a:gd name="T0" fmla="*/ 0 w 110"/>
                  <a:gd name="T1" fmla="*/ 2147483647 h 280"/>
                  <a:gd name="T2" fmla="*/ 2147483647 w 110"/>
                  <a:gd name="T3" fmla="*/ 2147483647 h 280"/>
                  <a:gd name="T4" fmla="*/ 2147483647 w 110"/>
                  <a:gd name="T5" fmla="*/ 2147483647 h 280"/>
                  <a:gd name="T6" fmla="*/ 2147483647 w 110"/>
                  <a:gd name="T7" fmla="*/ 2147483647 h 280"/>
                  <a:gd name="T8" fmla="*/ 2147483647 w 110"/>
                  <a:gd name="T9" fmla="*/ 2147483647 h 280"/>
                  <a:gd name="T10" fmla="*/ 2147483647 w 110"/>
                  <a:gd name="T11" fmla="*/ 0 h 280"/>
                  <a:gd name="T12" fmla="*/ 2147483647 w 110"/>
                  <a:gd name="T13" fmla="*/ 2147483647 h 2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"/>
                  <a:gd name="T22" fmla="*/ 0 h 280"/>
                  <a:gd name="T23" fmla="*/ 110 w 110"/>
                  <a:gd name="T24" fmla="*/ 280 h 2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" h="280">
                    <a:moveTo>
                      <a:pt x="0" y="279"/>
                    </a:moveTo>
                    <a:lnTo>
                      <a:pt x="64" y="238"/>
                    </a:lnTo>
                    <a:lnTo>
                      <a:pt x="100" y="181"/>
                    </a:lnTo>
                    <a:lnTo>
                      <a:pt x="109" y="115"/>
                    </a:lnTo>
                    <a:lnTo>
                      <a:pt x="81" y="49"/>
                    </a:lnTo>
                    <a:lnTo>
                      <a:pt x="28" y="0"/>
                    </a:lnTo>
                    <a:lnTo>
                      <a:pt x="55" y="33"/>
                    </a:lnTo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788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56030BAB-DD00-134C-A66F-FFF0A07ABBF3}"/>
                  </a:ext>
                </a:extLst>
              </p:cNvPr>
              <p:cNvGrpSpPr/>
              <p:nvPr/>
            </p:nvGrpSpPr>
            <p:grpSpPr>
              <a:xfrm>
                <a:off x="4374776" y="3725466"/>
                <a:ext cx="937016" cy="430341"/>
                <a:chOff x="4309036" y="4967288"/>
                <a:chExt cx="1249355" cy="573788"/>
              </a:xfrm>
            </p:grpSpPr>
            <p:sp>
              <p:nvSpPr>
                <p:cNvPr id="177" name="Rectangle 41">
                  <a:extLst>
                    <a:ext uri="{FF2B5EF4-FFF2-40B4-BE49-F238E27FC236}">
                      <a16:creationId xmlns:a16="http://schemas.microsoft.com/office/drawing/2014/main" id="{28F024A4-67D6-274F-A71F-78E18640A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1148" y="4967288"/>
                  <a:ext cx="857243" cy="3699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9056" tIns="34529" rIns="69056" bIns="34529">
                  <a:spAutoFit/>
                </a:bodyPr>
                <a:lstStyle/>
                <a:p>
                  <a:r>
                    <a:rPr lang="en-US" sz="1350" dirty="0">
                      <a:latin typeface="Helvetica Neue"/>
                      <a:ea typeface=""/>
                      <a:cs typeface=""/>
                    </a:rPr>
                    <a:t>Tracks</a:t>
                  </a:r>
                </a:p>
              </p:txBody>
            </p:sp>
            <p:sp>
              <p:nvSpPr>
                <p:cNvPr id="178" name="Line 39">
                  <a:extLst>
                    <a:ext uri="{FF2B5EF4-FFF2-40B4-BE49-F238E27FC236}">
                      <a16:creationId xmlns:a16="http://schemas.microsoft.com/office/drawing/2014/main" id="{BD9D8B83-1496-B345-AFB0-0DE0169B39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09036" y="5208586"/>
                  <a:ext cx="468372" cy="27209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788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79" name="Line 39">
                  <a:extLst>
                    <a:ext uri="{FF2B5EF4-FFF2-40B4-BE49-F238E27FC236}">
                      <a16:creationId xmlns:a16="http://schemas.microsoft.com/office/drawing/2014/main" id="{C3131032-A0A5-E14E-9F22-3B7A30329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8131" y="5208586"/>
                  <a:ext cx="309277" cy="33249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788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203" name="Group 47">
              <a:extLst>
                <a:ext uri="{FF2B5EF4-FFF2-40B4-BE49-F238E27FC236}">
                  <a16:creationId xmlns:a16="http://schemas.microsoft.com/office/drawing/2014/main" id="{7E3035E9-A5AF-3A4E-964C-9A3212557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8728" y="2200144"/>
              <a:ext cx="944854" cy="341938"/>
              <a:chOff x="2798" y="2339"/>
              <a:chExt cx="1111" cy="358"/>
            </a:xfrm>
          </p:grpSpPr>
          <p:sp>
            <p:nvSpPr>
              <p:cNvPr id="204" name="Freeform 45">
                <a:extLst>
                  <a:ext uri="{FF2B5EF4-FFF2-40B4-BE49-F238E27FC236}">
                    <a16:creationId xmlns:a16="http://schemas.microsoft.com/office/drawing/2014/main" id="{0D9F7133-1F0D-E44C-B972-0AE3A1A9D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>
                  <a:gd name="T0" fmla="*/ 0 w 865"/>
                  <a:gd name="T1" fmla="*/ 65 h 124"/>
                  <a:gd name="T2" fmla="*/ 41 w 865"/>
                  <a:gd name="T3" fmla="*/ 0 h 124"/>
                  <a:gd name="T4" fmla="*/ 41 w 865"/>
                  <a:gd name="T5" fmla="*/ 41 h 124"/>
                  <a:gd name="T6" fmla="*/ 831 w 865"/>
                  <a:gd name="T7" fmla="*/ 41 h 124"/>
                  <a:gd name="T8" fmla="*/ 831 w 865"/>
                  <a:gd name="T9" fmla="*/ 0 h 124"/>
                  <a:gd name="T10" fmla="*/ 864 w 865"/>
                  <a:gd name="T11" fmla="*/ 65 h 124"/>
                  <a:gd name="T12" fmla="*/ 831 w 865"/>
                  <a:gd name="T13" fmla="*/ 123 h 124"/>
                  <a:gd name="T14" fmla="*/ 831 w 865"/>
                  <a:gd name="T15" fmla="*/ 82 h 124"/>
                  <a:gd name="T16" fmla="*/ 41 w 865"/>
                  <a:gd name="T17" fmla="*/ 82 h 124"/>
                  <a:gd name="T18" fmla="*/ 41 w 865"/>
                  <a:gd name="T19" fmla="*/ 123 h 124"/>
                  <a:gd name="T20" fmla="*/ 0 w 865"/>
                  <a:gd name="T21" fmla="*/ 65 h 1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65"/>
                  <a:gd name="T34" fmla="*/ 0 h 124"/>
                  <a:gd name="T35" fmla="*/ 865 w 865"/>
                  <a:gd name="T36" fmla="*/ 124 h 1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788" dirty="0"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205" name="Rectangle 46">
                <a:extLst>
                  <a:ext uri="{FF2B5EF4-FFF2-40B4-BE49-F238E27FC236}">
                    <a16:creationId xmlns:a16="http://schemas.microsoft.com/office/drawing/2014/main" id="{C15DE9B7-CC5E-2848-8FD6-650708A79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111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1350" dirty="0">
                    <a:latin typeface="Helvetica Neue"/>
                    <a:ea typeface=""/>
                    <a:cs typeface=""/>
                  </a:rPr>
                  <a:t>Arm movement</a:t>
                </a:r>
              </a:p>
            </p:txBody>
          </p:sp>
        </p:grpSp>
        <p:sp>
          <p:nvSpPr>
            <p:cNvPr id="206" name="Freeform 58">
              <a:extLst>
                <a:ext uri="{FF2B5EF4-FFF2-40B4-BE49-F238E27FC236}">
                  <a16:creationId xmlns:a16="http://schemas.microsoft.com/office/drawing/2014/main" id="{3F0E2D94-E680-3943-B79D-28AAA23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074" y="1248829"/>
              <a:ext cx="93550" cy="267438"/>
            </a:xfrm>
            <a:custGeom>
              <a:avLst/>
              <a:gdLst>
                <a:gd name="T0" fmla="*/ 0 w 110"/>
                <a:gd name="T1" fmla="*/ 2147483647 h 280"/>
                <a:gd name="T2" fmla="*/ 2147483647 w 110"/>
                <a:gd name="T3" fmla="*/ 2147483647 h 280"/>
                <a:gd name="T4" fmla="*/ 2147483647 w 110"/>
                <a:gd name="T5" fmla="*/ 2147483647 h 280"/>
                <a:gd name="T6" fmla="*/ 2147483647 w 110"/>
                <a:gd name="T7" fmla="*/ 2147483647 h 280"/>
                <a:gd name="T8" fmla="*/ 2147483647 w 110"/>
                <a:gd name="T9" fmla="*/ 2147483647 h 280"/>
                <a:gd name="T10" fmla="*/ 2147483647 w 110"/>
                <a:gd name="T11" fmla="*/ 0 h 280"/>
                <a:gd name="T12" fmla="*/ 2147483647 w 110"/>
                <a:gd name="T13" fmla="*/ 2147483647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280"/>
                <a:gd name="T23" fmla="*/ 110 w 110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207" name="Rectangle 37">
              <a:extLst>
                <a:ext uri="{FF2B5EF4-FFF2-40B4-BE49-F238E27FC236}">
                  <a16:creationId xmlns:a16="http://schemas.microsoft.com/office/drawing/2014/main" id="{F98D63DF-85EE-B246-B17D-4CE8785E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242" y="1241330"/>
              <a:ext cx="463730" cy="22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sz="1350" dirty="0">
                  <a:latin typeface="Helvetica Neue"/>
                  <a:ea typeface=""/>
                  <a:cs typeface=""/>
                </a:rPr>
                <a:t>Sector</a:t>
              </a:r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0CACD78B-08B1-9545-8895-93A0B4392C50}"/>
                </a:ext>
              </a:extLst>
            </p:cNvPr>
            <p:cNvSpPr/>
            <p:nvPr/>
          </p:nvSpPr>
          <p:spPr bwMode="auto">
            <a:xfrm>
              <a:off x="7548835" y="1203448"/>
              <a:ext cx="764558" cy="310331"/>
            </a:xfrm>
            <a:custGeom>
              <a:avLst/>
              <a:gdLst>
                <a:gd name="connsiteX0" fmla="*/ 1282148 w 1401417"/>
                <a:gd name="connsiteY0" fmla="*/ 0 h 457200"/>
                <a:gd name="connsiteX1" fmla="*/ 1361661 w 1401417"/>
                <a:gd name="connsiteY1" fmla="*/ 69574 h 457200"/>
                <a:gd name="connsiteX2" fmla="*/ 1401417 w 1401417"/>
                <a:gd name="connsiteY2" fmla="*/ 208722 h 457200"/>
                <a:gd name="connsiteX3" fmla="*/ 1401417 w 1401417"/>
                <a:gd name="connsiteY3" fmla="*/ 387626 h 457200"/>
                <a:gd name="connsiteX4" fmla="*/ 1331843 w 1401417"/>
                <a:gd name="connsiteY4" fmla="*/ 457200 h 457200"/>
                <a:gd name="connsiteX5" fmla="*/ 1331843 w 1401417"/>
                <a:gd name="connsiteY5" fmla="*/ 457200 h 457200"/>
                <a:gd name="connsiteX6" fmla="*/ 0 w 1401417"/>
                <a:gd name="connsiteY6" fmla="*/ 218661 h 457200"/>
                <a:gd name="connsiteX7" fmla="*/ 1282148 w 1401417"/>
                <a:gd name="connsiteY7" fmla="*/ 0 h 457200"/>
                <a:gd name="connsiteX0" fmla="*/ 1282148 w 1401417"/>
                <a:gd name="connsiteY0" fmla="*/ 0 h 505947"/>
                <a:gd name="connsiteX1" fmla="*/ 1361661 w 1401417"/>
                <a:gd name="connsiteY1" fmla="*/ 69574 h 505947"/>
                <a:gd name="connsiteX2" fmla="*/ 1401417 w 1401417"/>
                <a:gd name="connsiteY2" fmla="*/ 208722 h 505947"/>
                <a:gd name="connsiteX3" fmla="*/ 1401417 w 1401417"/>
                <a:gd name="connsiteY3" fmla="*/ 387626 h 505947"/>
                <a:gd name="connsiteX4" fmla="*/ 1331843 w 1401417"/>
                <a:gd name="connsiteY4" fmla="*/ 457200 h 505947"/>
                <a:gd name="connsiteX5" fmla="*/ 1253765 w 1401417"/>
                <a:gd name="connsiteY5" fmla="*/ 505947 h 505947"/>
                <a:gd name="connsiteX6" fmla="*/ 0 w 1401417"/>
                <a:gd name="connsiteY6" fmla="*/ 218661 h 505947"/>
                <a:gd name="connsiteX7" fmla="*/ 1282148 w 1401417"/>
                <a:gd name="connsiteY7" fmla="*/ 0 h 505947"/>
                <a:gd name="connsiteX0" fmla="*/ 1282148 w 1401417"/>
                <a:gd name="connsiteY0" fmla="*/ 0 h 505947"/>
                <a:gd name="connsiteX1" fmla="*/ 1361661 w 1401417"/>
                <a:gd name="connsiteY1" fmla="*/ 69574 h 505947"/>
                <a:gd name="connsiteX2" fmla="*/ 1401417 w 1401417"/>
                <a:gd name="connsiteY2" fmla="*/ 208722 h 505947"/>
                <a:gd name="connsiteX3" fmla="*/ 1401417 w 1401417"/>
                <a:gd name="connsiteY3" fmla="*/ 358378 h 505947"/>
                <a:gd name="connsiteX4" fmla="*/ 1331843 w 1401417"/>
                <a:gd name="connsiteY4" fmla="*/ 457200 h 505947"/>
                <a:gd name="connsiteX5" fmla="*/ 1253765 w 1401417"/>
                <a:gd name="connsiteY5" fmla="*/ 505947 h 505947"/>
                <a:gd name="connsiteX6" fmla="*/ 0 w 1401417"/>
                <a:gd name="connsiteY6" fmla="*/ 218661 h 505947"/>
                <a:gd name="connsiteX7" fmla="*/ 1282148 w 1401417"/>
                <a:gd name="connsiteY7" fmla="*/ 0 h 505947"/>
                <a:gd name="connsiteX0" fmla="*/ 1282148 w 1401417"/>
                <a:gd name="connsiteY0" fmla="*/ 0 h 505947"/>
                <a:gd name="connsiteX1" fmla="*/ 1371421 w 1401417"/>
                <a:gd name="connsiteY1" fmla="*/ 98822 h 505947"/>
                <a:gd name="connsiteX2" fmla="*/ 1401417 w 1401417"/>
                <a:gd name="connsiteY2" fmla="*/ 208722 h 505947"/>
                <a:gd name="connsiteX3" fmla="*/ 1401417 w 1401417"/>
                <a:gd name="connsiteY3" fmla="*/ 358378 h 505947"/>
                <a:gd name="connsiteX4" fmla="*/ 1331843 w 1401417"/>
                <a:gd name="connsiteY4" fmla="*/ 457200 h 505947"/>
                <a:gd name="connsiteX5" fmla="*/ 1253765 w 1401417"/>
                <a:gd name="connsiteY5" fmla="*/ 505947 h 505947"/>
                <a:gd name="connsiteX6" fmla="*/ 0 w 1401417"/>
                <a:gd name="connsiteY6" fmla="*/ 218661 h 505947"/>
                <a:gd name="connsiteX7" fmla="*/ 1282148 w 1401417"/>
                <a:gd name="connsiteY7" fmla="*/ 0 h 50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1417" h="505947">
                  <a:moveTo>
                    <a:pt x="1282148" y="0"/>
                  </a:moveTo>
                  <a:lnTo>
                    <a:pt x="1371421" y="98822"/>
                  </a:lnTo>
                  <a:lnTo>
                    <a:pt x="1401417" y="208722"/>
                  </a:lnTo>
                  <a:lnTo>
                    <a:pt x="1401417" y="358378"/>
                  </a:lnTo>
                  <a:cubicBezTo>
                    <a:pt x="1378226" y="381569"/>
                    <a:pt x="1356452" y="432605"/>
                    <a:pt x="1331843" y="457200"/>
                  </a:cubicBezTo>
                  <a:cubicBezTo>
                    <a:pt x="1307234" y="481795"/>
                    <a:pt x="1279791" y="489698"/>
                    <a:pt x="1253765" y="505947"/>
                  </a:cubicBezTo>
                  <a:lnTo>
                    <a:pt x="0" y="218661"/>
                  </a:lnTo>
                  <a:lnTo>
                    <a:pt x="1282148" y="0"/>
                  </a:lnTo>
                  <a:close/>
                </a:path>
              </a:pathLst>
            </a:cu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9" name="Freeform 61">
              <a:extLst>
                <a:ext uri="{FF2B5EF4-FFF2-40B4-BE49-F238E27FC236}">
                  <a16:creationId xmlns:a16="http://schemas.microsoft.com/office/drawing/2014/main" id="{C6C7F38E-83F8-9846-8124-5B528EDA7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0747" y="1290279"/>
              <a:ext cx="278949" cy="166194"/>
            </a:xfrm>
            <a:custGeom>
              <a:avLst/>
              <a:gdLst>
                <a:gd name="T0" fmla="*/ 2147483647 w 328"/>
                <a:gd name="T1" fmla="*/ 2147483647 h 174"/>
                <a:gd name="T2" fmla="*/ 2147483647 w 328"/>
                <a:gd name="T3" fmla="*/ 0 h 174"/>
                <a:gd name="T4" fmla="*/ 2147483647 w 328"/>
                <a:gd name="T5" fmla="*/ 0 h 174"/>
                <a:gd name="T6" fmla="*/ 2147483647 w 328"/>
                <a:gd name="T7" fmla="*/ 2147483647 h 174"/>
                <a:gd name="T8" fmla="*/ 2147483647 w 328"/>
                <a:gd name="T9" fmla="*/ 2147483647 h 174"/>
                <a:gd name="T10" fmla="*/ 2147483647 w 328"/>
                <a:gd name="T11" fmla="*/ 2147483647 h 174"/>
                <a:gd name="T12" fmla="*/ 0 w 328"/>
                <a:gd name="T13" fmla="*/ 2147483647 h 1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8"/>
                <a:gd name="T22" fmla="*/ 0 h 174"/>
                <a:gd name="T23" fmla="*/ 328 w 328"/>
                <a:gd name="T24" fmla="*/ 174 h 1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210" name="Line 30">
              <a:extLst>
                <a:ext uri="{FF2B5EF4-FFF2-40B4-BE49-F238E27FC236}">
                  <a16:creationId xmlns:a16="http://schemas.microsoft.com/office/drawing/2014/main" id="{5258B9C9-A05B-AB4D-901A-40E1BE400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1395" y="1734993"/>
              <a:ext cx="328275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211" name="Freeform 210" descr="Light vertical">
              <a:extLst>
                <a:ext uri="{FF2B5EF4-FFF2-40B4-BE49-F238E27FC236}">
                  <a16:creationId xmlns:a16="http://schemas.microsoft.com/office/drawing/2014/main" id="{BA0A6B3C-DE49-EB45-BE7F-81EECEAB5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670" y="1719711"/>
              <a:ext cx="84195" cy="40115"/>
            </a:xfrm>
            <a:custGeom>
              <a:avLst/>
              <a:gdLst>
                <a:gd name="T0" fmla="*/ 0 w 99"/>
                <a:gd name="T1" fmla="*/ 2147483647 h 42"/>
                <a:gd name="T2" fmla="*/ 2147483647 w 99"/>
                <a:gd name="T3" fmla="*/ 2147483647 h 42"/>
                <a:gd name="T4" fmla="*/ 2147483647 w 99"/>
                <a:gd name="T5" fmla="*/ 0 h 42"/>
                <a:gd name="T6" fmla="*/ 0 w 99"/>
                <a:gd name="T7" fmla="*/ 0 h 42"/>
                <a:gd name="T8" fmla="*/ 0 w 99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42"/>
                <a:gd name="T17" fmla="*/ 99 w 9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212" name="Line 30">
              <a:extLst>
                <a:ext uri="{FF2B5EF4-FFF2-40B4-BE49-F238E27FC236}">
                  <a16:creationId xmlns:a16="http://schemas.microsoft.com/office/drawing/2014/main" id="{2DE6ACDE-580E-3D4C-AB49-81C808843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1395" y="1734993"/>
              <a:ext cx="328274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88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597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a Disk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7848600" cy="3394472"/>
          </a:xfrm>
        </p:spPr>
        <p:txBody>
          <a:bodyPr>
            <a:normAutofit/>
          </a:bodyPr>
          <a:lstStyle/>
          <a:p>
            <a:r>
              <a:rPr lang="en-US" dirty="0"/>
              <a:t>Time to access (read/write) a disk block:</a:t>
            </a:r>
          </a:p>
          <a:p>
            <a:pPr lvl="1">
              <a:spcBef>
                <a:spcPts val="1000"/>
              </a:spcBef>
            </a:pPr>
            <a:r>
              <a:rPr lang="en-US" b="1" dirty="0"/>
              <a:t>seek time </a:t>
            </a:r>
            <a:r>
              <a:rPr lang="en-US" dirty="0"/>
              <a:t>(moving arms to position disk head on track)</a:t>
            </a:r>
          </a:p>
          <a:p>
            <a:pPr lvl="2"/>
            <a:r>
              <a:rPr lang="en-US" dirty="0"/>
              <a:t>~2-3 </a:t>
            </a:r>
            <a:r>
              <a:rPr lang="en-US" dirty="0" err="1"/>
              <a:t>ms</a:t>
            </a:r>
            <a:r>
              <a:rPr lang="en-US" dirty="0"/>
              <a:t> on average</a:t>
            </a:r>
          </a:p>
          <a:p>
            <a:pPr lvl="1">
              <a:spcBef>
                <a:spcPts val="1000"/>
              </a:spcBef>
            </a:pPr>
            <a:r>
              <a:rPr lang="en-US" b="1" dirty="0"/>
              <a:t>rotational delay </a:t>
            </a:r>
            <a:r>
              <a:rPr lang="en-US" dirty="0"/>
              <a:t>(waiting for block to rotate under head)</a:t>
            </a:r>
          </a:p>
          <a:p>
            <a:pPr lvl="2"/>
            <a:r>
              <a:rPr lang="en-US" dirty="0"/>
              <a:t>~0-4 </a:t>
            </a:r>
            <a:r>
              <a:rPr lang="en-US" dirty="0" err="1"/>
              <a:t>ms</a:t>
            </a:r>
            <a:r>
              <a:rPr lang="en-US" dirty="0"/>
              <a:t> (15000 RPM)</a:t>
            </a:r>
          </a:p>
          <a:p>
            <a:pPr lvl="1">
              <a:spcBef>
                <a:spcPts val="1000"/>
              </a:spcBef>
            </a:pPr>
            <a:r>
              <a:rPr lang="en-US" b="1" dirty="0"/>
              <a:t>transfer time </a:t>
            </a:r>
            <a:r>
              <a:rPr lang="en-US" dirty="0"/>
              <a:t>(actually moving data to/from disk surface)</a:t>
            </a:r>
          </a:p>
          <a:p>
            <a:pPr lvl="2"/>
            <a:r>
              <a:rPr lang="en-US" dirty="0"/>
              <a:t>~0.25 </a:t>
            </a:r>
            <a:r>
              <a:rPr lang="en-US" dirty="0" err="1"/>
              <a:t>ms</a:t>
            </a:r>
            <a:r>
              <a:rPr lang="en-US" dirty="0"/>
              <a:t> per 64KB page</a:t>
            </a:r>
          </a:p>
          <a:p>
            <a:pPr>
              <a:spcBef>
                <a:spcPts val="3000"/>
              </a:spcBef>
            </a:pPr>
            <a:r>
              <a:rPr lang="en-US" dirty="0"/>
              <a:t>Key to lower I/O cost: reduce seek/rotational delays</a:t>
            </a:r>
          </a:p>
        </p:txBody>
      </p:sp>
    </p:spTree>
    <p:extLst>
      <p:ext uri="{BB962C8B-B14F-4D97-AF65-F5344CB8AC3E}">
        <p14:creationId xmlns:p14="http://schemas.microsoft.com/office/powerpoint/2010/main" val="204780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40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Flash (SSD)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955878" cy="3394472"/>
          </a:xfrm>
        </p:spPr>
        <p:txBody>
          <a:bodyPr>
            <a:normAutofit/>
          </a:bodyPr>
          <a:lstStyle/>
          <a:p>
            <a:r>
              <a:rPr lang="en-US" dirty="0"/>
              <a:t>Issues in current generation (NAND)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Fine-grain reads (4-8K reads), coarse-grain writes (1-2 MB writes)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Only 2k-3k erasures before failure, </a:t>
            </a:r>
            <a:br>
              <a:rPr lang="en-US" dirty="0"/>
            </a:br>
            <a:r>
              <a:rPr lang="en-US" dirty="0"/>
              <a:t>so keep moving hot write units around (“wear leveling”)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Write amplification: big units, need to reorg for wear &amp; garbage collection</a:t>
            </a:r>
          </a:p>
        </p:txBody>
      </p:sp>
      <p:grpSp>
        <p:nvGrpSpPr>
          <p:cNvPr id="8" name="Group 7" descr="An SSD grid with one of the square highlighted" title="Flash SSD"/>
          <p:cNvGrpSpPr/>
          <p:nvPr/>
        </p:nvGrpSpPr>
        <p:grpSpPr>
          <a:xfrm>
            <a:off x="5413078" y="1478980"/>
            <a:ext cx="3273722" cy="1365054"/>
            <a:chOff x="5413078" y="1478980"/>
            <a:chExt cx="3273722" cy="1365054"/>
          </a:xfrm>
        </p:grpSpPr>
        <p:pic>
          <p:nvPicPr>
            <p:cNvPr id="6" name="Picture 5" descr="SSD.png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3078" y="1478980"/>
              <a:ext cx="3273722" cy="1365054"/>
            </a:xfrm>
            <a:prstGeom prst="rect">
              <a:avLst/>
            </a:prstGeom>
            <a:scene3d>
              <a:camera prst="orthographicFront">
                <a:rot lat="1200000" lon="0" rev="0"/>
              </a:camera>
              <a:lightRig rig="threePt" dir="t"/>
            </a:scene3d>
          </p:spPr>
        </p:pic>
        <p:sp>
          <p:nvSpPr>
            <p:cNvPr id="7" name="Parallelogram 6"/>
            <p:cNvSpPr>
              <a:spLocks noChangeArrowheads="1"/>
            </p:cNvSpPr>
            <p:nvPr/>
          </p:nvSpPr>
          <p:spPr bwMode="auto">
            <a:xfrm>
              <a:off x="6019800" y="2013869"/>
              <a:ext cx="520304" cy="295275"/>
            </a:xfrm>
            <a:prstGeom prst="parallelogram">
              <a:avLst>
                <a:gd name="adj" fmla="val 65132"/>
              </a:avLst>
            </a:prstGeom>
            <a:solidFill>
              <a:srgbClr val="FF6600">
                <a:alpha val="52156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83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Flash (SSD),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1054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So</a:t>
            </a:r>
            <a:r>
              <a:rPr lang="is-IS" sz="2000" dirty="0"/>
              <a:t>… read is fast and predictable</a:t>
            </a:r>
            <a:endParaRPr lang="en-US" sz="2000" dirty="0"/>
          </a:p>
          <a:p>
            <a:pPr lvl="1">
              <a:spcBef>
                <a:spcPts val="1500"/>
              </a:spcBef>
            </a:pPr>
            <a:r>
              <a:rPr lang="en-US" sz="2000" dirty="0"/>
              <a:t>Single read access time: 0.03 </a:t>
            </a:r>
            <a:r>
              <a:rPr lang="en-US" sz="2000" dirty="0" err="1"/>
              <a:t>ms</a:t>
            </a:r>
            <a:endParaRPr lang="en-US" sz="2000" dirty="0"/>
          </a:p>
          <a:p>
            <a:pPr lvl="1">
              <a:spcBef>
                <a:spcPts val="1500"/>
              </a:spcBef>
            </a:pPr>
            <a:r>
              <a:rPr lang="en-US" sz="2000" dirty="0"/>
              <a:t>4KB random reads: ~500MB/sec</a:t>
            </a:r>
          </a:p>
          <a:p>
            <a:pPr lvl="1">
              <a:spcBef>
                <a:spcPts val="1500"/>
              </a:spcBef>
            </a:pPr>
            <a:r>
              <a:rPr lang="en-US" sz="2000" dirty="0"/>
              <a:t>Sequential reads: ~525MB/sec</a:t>
            </a:r>
          </a:p>
          <a:p>
            <a:pPr lvl="1">
              <a:spcBef>
                <a:spcPts val="1500"/>
              </a:spcBef>
            </a:pPr>
            <a:r>
              <a:rPr lang="en-US" sz="2000" dirty="0"/>
              <a:t>64K: 0.48 </a:t>
            </a:r>
            <a:r>
              <a:rPr lang="en-US" sz="2000" dirty="0" err="1"/>
              <a:t>ms</a:t>
            </a:r>
            <a:endParaRPr lang="en-US" sz="2000" dirty="0"/>
          </a:p>
        </p:txBody>
      </p:sp>
      <p:grpSp>
        <p:nvGrpSpPr>
          <p:cNvPr id="13" name="Group 12" descr="An SSD grid with one of the square highlighted" title="Flash SSD"/>
          <p:cNvGrpSpPr/>
          <p:nvPr/>
        </p:nvGrpSpPr>
        <p:grpSpPr>
          <a:xfrm>
            <a:off x="5413078" y="1478980"/>
            <a:ext cx="3273722" cy="1365054"/>
            <a:chOff x="5413078" y="1478980"/>
            <a:chExt cx="3273722" cy="1365054"/>
          </a:xfrm>
        </p:grpSpPr>
        <p:pic>
          <p:nvPicPr>
            <p:cNvPr id="14" name="Picture 13" descr="SSD.png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3078" y="1478980"/>
              <a:ext cx="3273722" cy="1365054"/>
            </a:xfrm>
            <a:prstGeom prst="rect">
              <a:avLst/>
            </a:prstGeom>
            <a:scene3d>
              <a:camera prst="orthographicFront">
                <a:rot lat="1200000" lon="0" rev="0"/>
              </a:camera>
              <a:lightRig rig="threePt" dir="t"/>
            </a:scene3d>
          </p:spPr>
        </p:pic>
        <p:sp>
          <p:nvSpPr>
            <p:cNvPr id="15" name="Parallelogram 14"/>
            <p:cNvSpPr>
              <a:spLocks noChangeArrowheads="1"/>
            </p:cNvSpPr>
            <p:nvPr/>
          </p:nvSpPr>
          <p:spPr bwMode="auto">
            <a:xfrm>
              <a:off x="6019800" y="2013869"/>
              <a:ext cx="520304" cy="295275"/>
            </a:xfrm>
            <a:prstGeom prst="parallelogram">
              <a:avLst>
                <a:gd name="adj" fmla="val 65132"/>
              </a:avLst>
            </a:prstGeom>
            <a:solidFill>
              <a:srgbClr val="FF6600">
                <a:alpha val="52156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81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Flash (SSD),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3" y="1247478"/>
            <a:ext cx="5350325" cy="3394472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US" sz="2000" dirty="0"/>
              <a:t>But</a:t>
            </a:r>
            <a:r>
              <a:rPr lang="is-IS" sz="2000" dirty="0"/>
              <a:t>... </a:t>
            </a:r>
            <a:r>
              <a:rPr lang="en-US" sz="2000" dirty="0"/>
              <a:t>write is not! Slower for random</a:t>
            </a:r>
          </a:p>
          <a:p>
            <a:pPr lvl="1">
              <a:spcBef>
                <a:spcPts val="1500"/>
              </a:spcBef>
            </a:pPr>
            <a:r>
              <a:rPr lang="en-US" sz="2000" dirty="0"/>
              <a:t>Single write access time: 0.03 </a:t>
            </a:r>
            <a:r>
              <a:rPr lang="en-US" sz="2000" dirty="0" err="1"/>
              <a:t>ms</a:t>
            </a:r>
            <a:endParaRPr lang="en-US" sz="2000" dirty="0"/>
          </a:p>
          <a:p>
            <a:pPr lvl="1">
              <a:spcBef>
                <a:spcPts val="1500"/>
              </a:spcBef>
            </a:pPr>
            <a:r>
              <a:rPr lang="en-US" sz="2000" dirty="0"/>
              <a:t>4KB random writes: ~120 MB/sec</a:t>
            </a:r>
          </a:p>
          <a:p>
            <a:pPr lvl="1">
              <a:spcBef>
                <a:spcPts val="1500"/>
              </a:spcBef>
            </a:pPr>
            <a:r>
              <a:rPr lang="en-US" sz="2000" dirty="0"/>
              <a:t>Sequential writes: ~480 MB/sec</a:t>
            </a:r>
          </a:p>
        </p:txBody>
      </p:sp>
      <p:grpSp>
        <p:nvGrpSpPr>
          <p:cNvPr id="7" name="Group 6" descr="An SSD grid with one of the square highlighted" title="Flash SSD"/>
          <p:cNvGrpSpPr/>
          <p:nvPr/>
        </p:nvGrpSpPr>
        <p:grpSpPr>
          <a:xfrm>
            <a:off x="5413078" y="1478980"/>
            <a:ext cx="3273722" cy="1365054"/>
            <a:chOff x="5413078" y="1478980"/>
            <a:chExt cx="3273722" cy="1365054"/>
          </a:xfrm>
        </p:grpSpPr>
        <p:pic>
          <p:nvPicPr>
            <p:cNvPr id="11" name="Picture 10" descr="SSD.png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3078" y="1478980"/>
              <a:ext cx="3273722" cy="1365054"/>
            </a:xfrm>
            <a:prstGeom prst="rect">
              <a:avLst/>
            </a:prstGeom>
            <a:scene3d>
              <a:camera prst="orthographicFront">
                <a:rot lat="1200000" lon="0" rev="0"/>
              </a:camera>
              <a:lightRig rig="threePt" dir="t"/>
            </a:scene3d>
          </p:spPr>
        </p:pic>
        <p:sp>
          <p:nvSpPr>
            <p:cNvPr id="12" name="Parallelogram 11"/>
            <p:cNvSpPr>
              <a:spLocks noChangeArrowheads="1"/>
            </p:cNvSpPr>
            <p:nvPr/>
          </p:nvSpPr>
          <p:spPr bwMode="auto">
            <a:xfrm>
              <a:off x="6019800" y="2013869"/>
              <a:ext cx="520304" cy="295275"/>
            </a:xfrm>
            <a:prstGeom prst="parallelogram">
              <a:avLst>
                <a:gd name="adj" fmla="val 65132"/>
              </a:avLst>
            </a:prstGeom>
            <a:solidFill>
              <a:srgbClr val="FF6600">
                <a:alpha val="52156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84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96"/>
          <p:cNvSpPr>
            <a:spLocks noGrp="1"/>
          </p:cNvSpPr>
          <p:nvPr>
            <p:ph type="title"/>
          </p:nvPr>
        </p:nvSpPr>
        <p:spPr>
          <a:xfrm>
            <a:off x="228600" y="200489"/>
            <a:ext cx="8229600" cy="857250"/>
          </a:xfrm>
        </p:spPr>
        <p:txBody>
          <a:bodyPr/>
          <a:lstStyle/>
          <a:p>
            <a:r>
              <a:rPr lang="en-US" dirty="0"/>
              <a:t>Architecture of a DBMS: SQL Client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idx="1"/>
          </p:nvPr>
        </p:nvSpPr>
        <p:spPr>
          <a:xfrm>
            <a:off x="228600" y="1502098"/>
            <a:ext cx="8686800" cy="3394472"/>
          </a:xfrm>
        </p:spPr>
        <p:txBody>
          <a:bodyPr/>
          <a:lstStyle/>
          <a:p>
            <a:r>
              <a:rPr lang="en-US" sz="1800" dirty="0"/>
              <a:t>Last few lectures: SQL</a:t>
            </a:r>
          </a:p>
          <a:p>
            <a:r>
              <a:rPr lang="en-US" sz="1800" dirty="0"/>
              <a:t>Next:</a:t>
            </a:r>
          </a:p>
          <a:p>
            <a:pPr lvl="1"/>
            <a:r>
              <a:rPr lang="en-US" sz="1600" dirty="0"/>
              <a:t>How is a SQL query executed?</a:t>
            </a:r>
          </a:p>
        </p:txBody>
      </p:sp>
      <p:grpSp>
        <p:nvGrpSpPr>
          <p:cNvPr id="8" name="Group 7" descr="Large system under SQL client that contains databases " title="DBMS">
            <a:extLst>
              <a:ext uri="{FF2B5EF4-FFF2-40B4-BE49-F238E27FC236}">
                <a16:creationId xmlns:a16="http://schemas.microsoft.com/office/drawing/2014/main" id="{316A74DD-6DA1-C54A-ACE0-845CC45B40E8}"/>
              </a:ext>
            </a:extLst>
          </p:cNvPr>
          <p:cNvGrpSpPr/>
          <p:nvPr/>
        </p:nvGrpSpPr>
        <p:grpSpPr>
          <a:xfrm>
            <a:off x="4114800" y="2105563"/>
            <a:ext cx="2295674" cy="2745249"/>
            <a:chOff x="3304624" y="1625956"/>
            <a:chExt cx="2686050" cy="3394153"/>
          </a:xfrm>
        </p:grpSpPr>
        <p:sp>
          <p:nvSpPr>
            <p:cNvPr id="9" name="Rectangle 8" descr="Large system under SQL client that contains databases " title="DBMS">
              <a:extLst>
                <a:ext uri="{FF2B5EF4-FFF2-40B4-BE49-F238E27FC236}">
                  <a16:creationId xmlns:a16="http://schemas.microsoft.com/office/drawing/2014/main" id="{993C32D7-80B8-3544-BFF1-A6690C4314F6}"/>
                </a:ext>
              </a:extLst>
            </p:cNvPr>
            <p:cNvSpPr/>
            <p:nvPr/>
          </p:nvSpPr>
          <p:spPr bwMode="auto">
            <a:xfrm>
              <a:off x="3304624" y="1625956"/>
              <a:ext cx="2686050" cy="3394153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10" name="Can 9" descr="A database lies inside the DBMS" title="Database">
              <a:extLst>
                <a:ext uri="{FF2B5EF4-FFF2-40B4-BE49-F238E27FC236}">
                  <a16:creationId xmlns:a16="http://schemas.microsoft.com/office/drawing/2014/main" id="{73E05E8F-943C-6240-BBE8-7E0530B1E072}"/>
                </a:ext>
              </a:extLst>
            </p:cNvPr>
            <p:cNvSpPr/>
            <p:nvPr/>
          </p:nvSpPr>
          <p:spPr bwMode="auto">
            <a:xfrm>
              <a:off x="3666545" y="4242328"/>
              <a:ext cx="1742140" cy="77778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</p:grpSp>
      <p:sp>
        <p:nvSpPr>
          <p:cNvPr id="17" name="Rectangle 16" descr="The SQL Client lies on top of the database Management System" title="SQL Client">
            <a:extLst>
              <a:ext uri="{FF2B5EF4-FFF2-40B4-BE49-F238E27FC236}">
                <a16:creationId xmlns:a16="http://schemas.microsoft.com/office/drawing/2014/main" id="{073534FB-8B14-1F4D-A63E-8CF231066ACE}"/>
              </a:ext>
            </a:extLst>
          </p:cNvPr>
          <p:cNvSpPr/>
          <p:nvPr/>
        </p:nvSpPr>
        <p:spPr bwMode="auto">
          <a:xfrm>
            <a:off x="4185714" y="1768491"/>
            <a:ext cx="2167991" cy="448283"/>
          </a:xfrm>
          <a:prstGeom prst="rect">
            <a:avLst/>
          </a:prstGeom>
          <a:gradFill rotWithShape="1">
            <a:gsLst>
              <a:gs pos="0">
                <a:srgbClr val="2980B9">
                  <a:shade val="51000"/>
                  <a:satMod val="130000"/>
                </a:srgbClr>
              </a:gs>
              <a:gs pos="80000">
                <a:srgbClr val="2980B9">
                  <a:shade val="93000"/>
                  <a:satMod val="130000"/>
                </a:srgbClr>
              </a:gs>
              <a:gs pos="100000">
                <a:srgbClr val="2980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980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lang="en-US" sz="1350" kern="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5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Flash Faster than Disk?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00151"/>
            <a:ext cx="8001000" cy="3394472"/>
          </a:xfrm>
        </p:spPr>
        <p:txBody>
          <a:bodyPr>
            <a:normAutofit/>
          </a:bodyPr>
          <a:lstStyle/>
          <a:p>
            <a:r>
              <a:rPr lang="en-US" sz="2200" dirty="0"/>
              <a:t>Why of course it is</a:t>
            </a:r>
            <a:r>
              <a:rPr lang="mr-IN" sz="2200" dirty="0"/>
              <a:t>…</a:t>
            </a:r>
            <a:r>
              <a:rPr lang="en-US" sz="2200" dirty="0"/>
              <a:t>it’s called “flash”!</a:t>
            </a:r>
          </a:p>
          <a:p>
            <a:pPr lvl="1">
              <a:spcBef>
                <a:spcPts val="1500"/>
              </a:spcBef>
            </a:pPr>
            <a:r>
              <a:rPr lang="en-US" dirty="0"/>
              <a:t>Can be 1-10x the bandwidth (bytes/sec) of ideal HDD #s</a:t>
            </a:r>
          </a:p>
          <a:p>
            <a:pPr lvl="2"/>
            <a:r>
              <a:rPr lang="en-US" dirty="0"/>
              <a:t>Note: Ideal HDD #s hard to achieve. </a:t>
            </a:r>
          </a:p>
          <a:p>
            <a:pPr lvl="2"/>
            <a:r>
              <a:rPr lang="en-US" dirty="0"/>
              <a:t>Expect 10-100x bandwidth for non-sequential read.</a:t>
            </a:r>
          </a:p>
        </p:txBody>
      </p:sp>
      <p:pic>
        <p:nvPicPr>
          <p:cNvPr id="4" name="Picture 3" descr="Marvel logo for the Flash" title="Lighting symbol ">
            <a:extLst>
              <a:ext uri="{FF2B5EF4-FFF2-40B4-BE49-F238E27FC236}">
                <a16:creationId xmlns:a16="http://schemas.microsoft.com/office/drawing/2014/main" id="{F8F6801C-5730-F34E-A49B-1CC69EEB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83990"/>
            <a:ext cx="1295400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C753AF-17A8-B940-968C-2B808165C407}"/>
              </a:ext>
            </a:extLst>
          </p:cNvPr>
          <p:cNvSpPr txBox="1"/>
          <p:nvPr/>
        </p:nvSpPr>
        <p:spPr>
          <a:xfrm>
            <a:off x="77288" y="4663377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8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Flash Faster Than Disk Pt 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839200" cy="3394472"/>
          </a:xfrm>
        </p:spPr>
        <p:txBody>
          <a:bodyPr>
            <a:normAutofit/>
          </a:bodyPr>
          <a:lstStyle/>
          <a:p>
            <a:r>
              <a:rPr lang="en-US" dirty="0"/>
              <a:t>Locality” matters for both</a:t>
            </a:r>
          </a:p>
          <a:p>
            <a:pPr lvl="1"/>
            <a:r>
              <a:rPr lang="en-US" sz="1600" dirty="0"/>
              <a:t>Reading/writing to “far away” blocks on disk requires slow seek/rotation delay</a:t>
            </a:r>
          </a:p>
          <a:p>
            <a:pPr lvl="1">
              <a:spcBef>
                <a:spcPts val="1000"/>
              </a:spcBef>
            </a:pPr>
            <a:r>
              <a:rPr lang="en-US" sz="1600" dirty="0"/>
              <a:t>Writing 2 “far away” blocks on SSD can require writing multiple much larger units</a:t>
            </a:r>
          </a:p>
          <a:p>
            <a:pPr lvl="1">
              <a:spcBef>
                <a:spcPts val="1000"/>
              </a:spcBef>
            </a:pPr>
            <a:r>
              <a:rPr lang="en-US" sz="1600" dirty="0"/>
              <a:t>High-end flash drives are getting much better at this </a:t>
            </a:r>
          </a:p>
          <a:p>
            <a:pPr>
              <a:spcBef>
                <a:spcPts val="2000"/>
              </a:spcBef>
            </a:pPr>
            <a:r>
              <a:rPr lang="en-US" dirty="0"/>
              <a:t>And don’t forget: </a:t>
            </a:r>
          </a:p>
          <a:p>
            <a:pPr lvl="1"/>
            <a:r>
              <a:rPr lang="en-US" dirty="0"/>
              <a:t>Disk offers about 10x the capacity per 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9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Pragmatics &amp; Trends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significant DBs are not big.</a:t>
            </a:r>
          </a:p>
        </p:txBody>
      </p:sp>
      <p:graphicFrame>
        <p:nvGraphicFramePr>
          <p:cNvPr id="4" name="Chart 3" descr="Daily weather 25, US Census 200, 2009 English Wikipedia" title="Size in GB">
            <a:extLst>
              <a:ext uri="{FF2B5EF4-FFF2-40B4-BE49-F238E27FC236}">
                <a16:creationId xmlns:a16="http://schemas.microsoft.com/office/drawing/2014/main" id="{913A08A3-83F6-874B-9E6F-C70440AB36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893102"/>
              </p:ext>
            </p:extLst>
          </p:nvPr>
        </p:nvGraphicFramePr>
        <p:xfrm>
          <a:off x="990600" y="1962150"/>
          <a:ext cx="5029200" cy="2789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8ADAF0-C427-6545-ABD8-CFEB08A5E6BC}"/>
              </a:ext>
            </a:extLst>
          </p:cNvPr>
          <p:cNvSpPr txBox="1"/>
          <p:nvPr/>
        </p:nvSpPr>
        <p:spPr>
          <a:xfrm rot="16200000">
            <a:off x="175705" y="2935279"/>
            <a:ext cx="109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Size in GB</a:t>
            </a:r>
          </a:p>
        </p:txBody>
      </p:sp>
    </p:spTree>
    <p:extLst>
      <p:ext uri="{BB962C8B-B14F-4D97-AF65-F5344CB8AC3E}">
        <p14:creationId xmlns:p14="http://schemas.microsoft.com/office/powerpoint/2010/main" val="133819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Trends Pt.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data sizes grow faster than Moore’s Law</a:t>
            </a:r>
          </a:p>
          <a:p>
            <a:pPr lvl="1"/>
            <a:r>
              <a:rPr lang="en-US" dirty="0"/>
              <a:t>“Big Data” is real</a:t>
            </a:r>
          </a:p>
          <a:p>
            <a:pPr lvl="2"/>
            <a:r>
              <a:rPr lang="en-US" dirty="0"/>
              <a:t>Boeing 787 generates ½ TB of data per flight</a:t>
            </a:r>
          </a:p>
          <a:p>
            <a:pPr lvl="2">
              <a:spcBef>
                <a:spcPts val="1500"/>
              </a:spcBef>
            </a:pPr>
            <a:r>
              <a:rPr lang="en-US" dirty="0"/>
              <a:t>Walmart handles 1M transactions/hour,</a:t>
            </a:r>
          </a:p>
          <a:p>
            <a:pPr lvl="3">
              <a:spcBef>
                <a:spcPts val="0"/>
              </a:spcBef>
            </a:pPr>
            <a:r>
              <a:rPr lang="en-US" sz="1600" dirty="0"/>
              <a:t>maintains 2.5 </a:t>
            </a:r>
            <a:r>
              <a:rPr lang="en-US" sz="1600" dirty="0" err="1"/>
              <a:t>PetaByte</a:t>
            </a:r>
            <a:r>
              <a:rPr lang="en-US" sz="1600" dirty="0"/>
              <a:t> data warehouse </a:t>
            </a:r>
          </a:p>
          <a:p>
            <a:pPr>
              <a:spcBef>
                <a:spcPts val="4000"/>
              </a:spcBef>
            </a:pPr>
            <a:r>
              <a:rPr lang="en-US" dirty="0"/>
              <a:t>So</a:t>
            </a:r>
            <a:r>
              <a:rPr lang="mr-IN" dirty="0"/>
              <a:t>…</a:t>
            </a:r>
            <a:r>
              <a:rPr lang="en-US" dirty="0"/>
              <a:t>what is the role of disk, flash, RAM</a:t>
            </a:r>
          </a:p>
          <a:p>
            <a:pPr lvl="1"/>
            <a:r>
              <a:rPr lang="en-US" dirty="0"/>
              <a:t>The subject of some debate!</a:t>
            </a:r>
          </a:p>
          <a:p>
            <a:endParaRPr lang="en-US" dirty="0"/>
          </a:p>
        </p:txBody>
      </p:sp>
      <p:pic>
        <p:nvPicPr>
          <p:cNvPr id="5" name="Picture 4" title="Airplane clip art">
            <a:extLst>
              <a:ext uri="{FF2B5EF4-FFF2-40B4-BE49-F238E27FC236}">
                <a16:creationId xmlns:a16="http://schemas.microsoft.com/office/drawing/2014/main" id="{FA4AD5CF-6333-0941-9E39-33F6FE00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9637">
            <a:off x="5844878" y="2033362"/>
            <a:ext cx="723900" cy="802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08995E-52AE-A940-A7D3-50B18DA12EC1}"/>
              </a:ext>
            </a:extLst>
          </p:cNvPr>
          <p:cNvSpPr txBox="1"/>
          <p:nvPr/>
        </p:nvSpPr>
        <p:spPr>
          <a:xfrm>
            <a:off x="152400" y="4546879"/>
            <a:ext cx="23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Airplane</a:t>
            </a:r>
            <a:r>
              <a:rPr lang="en-US" dirty="0"/>
              <a:t>  </a:t>
            </a:r>
            <a:r>
              <a:rPr lang="en-US" dirty="0">
                <a:hlinkClick r:id="rId4" invalidUrl="https://thenounproject.com/search/?q=cash register&amp;i=404501"/>
              </a:rPr>
              <a:t>Cash Register</a:t>
            </a:r>
            <a:endParaRPr lang="en-US" dirty="0"/>
          </a:p>
        </p:txBody>
      </p:sp>
      <p:pic>
        <p:nvPicPr>
          <p:cNvPr id="10" name="Picture 9" title="Cash register clip art">
            <a:extLst>
              <a:ext uri="{FF2B5EF4-FFF2-40B4-BE49-F238E27FC236}">
                <a16:creationId xmlns:a16="http://schemas.microsoft.com/office/drawing/2014/main" id="{1456C964-BF17-DB43-B3FF-FF5B29D80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1" y="2254420"/>
            <a:ext cx="940595" cy="9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10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Line (last few years)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394472"/>
          </a:xfrm>
        </p:spPr>
        <p:txBody>
          <a:bodyPr/>
          <a:lstStyle/>
          <a:p>
            <a:r>
              <a:rPr lang="en-US" dirty="0"/>
              <a:t>Very large DBs: relatively traditional</a:t>
            </a:r>
          </a:p>
          <a:p>
            <a:pPr lvl="1"/>
            <a:r>
              <a:rPr lang="en-US" dirty="0"/>
              <a:t>Disk still the best cost/MB by a lot</a:t>
            </a:r>
          </a:p>
          <a:p>
            <a:pPr lvl="1"/>
            <a:r>
              <a:rPr lang="en-US" dirty="0"/>
              <a:t>SSDs improve performance and performance variance</a:t>
            </a:r>
          </a:p>
          <a:p>
            <a:pPr>
              <a:spcBef>
                <a:spcPts val="2000"/>
              </a:spcBef>
            </a:pPr>
            <a:r>
              <a:rPr lang="en-US" dirty="0"/>
              <a:t>Smaller DB story is changing quickly</a:t>
            </a:r>
          </a:p>
          <a:p>
            <a:pPr lvl="1"/>
            <a:r>
              <a:rPr lang="en-US" dirty="0"/>
              <a:t>Entry cost for disk is not cheap, so flash wins at the low end</a:t>
            </a:r>
          </a:p>
          <a:p>
            <a:pPr lvl="1"/>
            <a:r>
              <a:rPr lang="en-US" dirty="0"/>
              <a:t>Many interesting databases fit in RAM</a:t>
            </a:r>
          </a:p>
        </p:txBody>
      </p:sp>
    </p:spTree>
    <p:extLst>
      <p:ext uri="{BB962C8B-B14F-4D97-AF65-F5344CB8AC3E}">
        <p14:creationId xmlns:p14="http://schemas.microsoft.com/office/powerpoint/2010/main" val="314336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Line Pt.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4472"/>
          </a:xfrm>
        </p:spPr>
        <p:txBody>
          <a:bodyPr/>
          <a:lstStyle/>
          <a:p>
            <a:r>
              <a:rPr lang="en-US" dirty="0"/>
              <a:t>Change brewing on the HW storage tech side</a:t>
            </a:r>
          </a:p>
          <a:p>
            <a:pPr>
              <a:spcBef>
                <a:spcPts val="1000"/>
              </a:spcBef>
            </a:pPr>
            <a:r>
              <a:rPr lang="en-US" dirty="0"/>
              <a:t>Mixed answers on the SW/usage side</a:t>
            </a:r>
          </a:p>
          <a:p>
            <a:pPr lvl="1"/>
            <a:r>
              <a:rPr lang="en-US" dirty="0"/>
              <a:t>Big Data: Can generate and archive data cheaply and easily</a:t>
            </a:r>
          </a:p>
          <a:p>
            <a:pPr lvl="1"/>
            <a:r>
              <a:rPr lang="en-US" dirty="0"/>
              <a:t>Small Data: Many rich data sets have (small) fixed size</a:t>
            </a:r>
          </a:p>
          <a:p>
            <a:pPr>
              <a:spcBef>
                <a:spcPts val="1000"/>
              </a:spcBef>
            </a:pPr>
            <a:r>
              <a:rPr lang="is-IS" dirty="0"/>
              <a:t>People will continue to worry about magnetic disk for some time yet, typically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1015331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6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Space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Disks and Files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Recall, most DBMSs stores information on </a:t>
            </a:r>
            <a:r>
              <a:rPr lang="en-US" b="1" dirty="0"/>
              <a:t>Disks</a:t>
            </a:r>
            <a:r>
              <a:rPr lang="en-US" dirty="0"/>
              <a:t> and </a:t>
            </a:r>
            <a:r>
              <a:rPr lang="en-US" b="1" dirty="0"/>
              <a:t>SSDs</a:t>
            </a:r>
            <a:r>
              <a:rPr lang="en-US" dirty="0"/>
              <a:t>.</a:t>
            </a:r>
          </a:p>
          <a:p>
            <a:pPr lvl="1">
              <a:spcBef>
                <a:spcPts val="1500"/>
              </a:spcBef>
            </a:pPr>
            <a:r>
              <a:rPr lang="en-US" sz="2000" dirty="0"/>
              <a:t>Disk are a mechanical anachronism (slow!)</a:t>
            </a:r>
          </a:p>
          <a:p>
            <a:pPr lvl="1">
              <a:spcBef>
                <a:spcPts val="1000"/>
              </a:spcBef>
            </a:pPr>
            <a:r>
              <a:rPr lang="en-US" sz="2000" dirty="0"/>
              <a:t>SSDs faster, </a:t>
            </a:r>
            <a:r>
              <a:rPr lang="en-US" sz="2000" b="1" dirty="0"/>
              <a:t>slow relative to memory</a:t>
            </a:r>
            <a:r>
              <a:rPr lang="en-US" sz="2000" dirty="0"/>
              <a:t>, costly writes</a:t>
            </a:r>
          </a:p>
        </p:txBody>
      </p:sp>
      <p:pic>
        <p:nvPicPr>
          <p:cNvPr id="56" name="Picture 55" title="Disk platters">
            <a:hlinkClick r:id="rId2"/>
            <a:extLst>
              <a:ext uri="{FF2B5EF4-FFF2-40B4-BE49-F238E27FC236}">
                <a16:creationId xmlns:a16="http://schemas.microsoft.com/office/drawing/2014/main" id="{1D4A0968-792E-6D4B-8DAA-BE95237E5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97387"/>
            <a:ext cx="2225979" cy="150459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C9EE1E8-E3E9-844A-A066-84AF3DD04DC7}"/>
              </a:ext>
            </a:extLst>
          </p:cNvPr>
          <p:cNvSpPr txBox="1"/>
          <p:nvPr/>
        </p:nvSpPr>
        <p:spPr>
          <a:xfrm>
            <a:off x="241155" y="4636806"/>
            <a:ext cx="133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invalidUrl="http://: http://micronicsindia.com/Class100CleanRoomLab.aspx"/>
              </a:rPr>
              <a:t>Disk Platters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19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Level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Read and Write </a:t>
            </a:r>
            <a:r>
              <a:rPr lang="en-US" sz="2000" b="1" dirty="0"/>
              <a:t>large chunks of sequential bytes</a:t>
            </a:r>
            <a:endParaRPr lang="en-US" sz="2000" dirty="0"/>
          </a:p>
          <a:p>
            <a:r>
              <a:rPr lang="en-US" sz="2000" i="1" dirty="0"/>
              <a:t>Sequentially</a:t>
            </a:r>
            <a:r>
              <a:rPr lang="en-US" sz="2000" dirty="0"/>
              <a:t>: “Next” disk block is fastest</a:t>
            </a:r>
          </a:p>
          <a:p>
            <a:r>
              <a:rPr lang="en-US" sz="2000" dirty="0"/>
              <a:t>Maximize usage of data per Read/Write</a:t>
            </a:r>
          </a:p>
          <a:p>
            <a:pPr lvl="1"/>
            <a:r>
              <a:rPr lang="en-US" sz="2000" dirty="0"/>
              <a:t>“Amortize” seek delays (HDDs) and writes (SSDs):</a:t>
            </a:r>
            <a:br>
              <a:rPr lang="en-US" sz="2000" dirty="0"/>
            </a:br>
            <a:r>
              <a:rPr lang="en-US" sz="2000" i="1" dirty="0"/>
              <a:t>if you’re going all the way to Pluto, pack the spaceship full!</a:t>
            </a:r>
            <a:endParaRPr lang="en-US" sz="2000" dirty="0"/>
          </a:p>
          <a:p>
            <a:r>
              <a:rPr lang="en-US" sz="2000" dirty="0"/>
              <a:t>Predict future behavior</a:t>
            </a:r>
          </a:p>
          <a:p>
            <a:pPr lvl="1"/>
            <a:r>
              <a:rPr lang="en-US" sz="2000" dirty="0"/>
              <a:t>Cache popular blocks </a:t>
            </a:r>
          </a:p>
          <a:p>
            <a:pPr lvl="1"/>
            <a:r>
              <a:rPr lang="en-US" sz="2000" dirty="0"/>
              <a:t>Pre-fetch likely-to-be-accessed blocks</a:t>
            </a:r>
          </a:p>
          <a:p>
            <a:pPr lvl="1"/>
            <a:r>
              <a:rPr lang="en-US" sz="2000" dirty="0"/>
              <a:t>Buffer writes to sequential blocks </a:t>
            </a:r>
          </a:p>
          <a:p>
            <a:pPr lvl="1"/>
            <a:r>
              <a:rPr lang="en-US" sz="2000" dirty="0"/>
              <a:t>More on these as we go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856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142" y="201168"/>
            <a:ext cx="7391400" cy="857250"/>
          </a:xfrm>
        </p:spPr>
        <p:txBody>
          <a:bodyPr>
            <a:normAutofit/>
          </a:bodyPr>
          <a:lstStyle/>
          <a:p>
            <a:r>
              <a:rPr lang="en-US" dirty="0"/>
              <a:t>DBMS: Parsing &amp; Optimization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5394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a typeface="Helvetica Neue" charset="0"/>
                <a:cs typeface="Helvetica Neue" charset="0"/>
              </a:rPr>
              <a:t>Purpose: </a:t>
            </a:r>
          </a:p>
          <a:p>
            <a:pPr marL="0" indent="0">
              <a:buNone/>
            </a:pPr>
            <a:r>
              <a:rPr lang="en-US" sz="1800" dirty="0">
                <a:ea typeface="Helvetica Neue" charset="0"/>
                <a:cs typeface="Helvetica Neue" charset="0"/>
              </a:rPr>
              <a:t>Parse, check, and verify the SQL</a:t>
            </a:r>
          </a:p>
          <a:p>
            <a:pPr marL="228600" indent="0">
              <a:spcBef>
                <a:spcPts val="2500"/>
              </a:spcBef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  <a:t>S.sid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  <a:t>S.sname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  <a:t>R.bid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marL="22860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Sailors R, Reserves R</a:t>
            </a:r>
          </a:p>
          <a:p>
            <a:pPr marL="22860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  <a:t>S.sid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  <a:t>R.sid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  <a:t>S.age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  <a:t> &gt; 30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age</a:t>
            </a:r>
          </a:p>
          <a:p>
            <a:pPr marL="0" indent="0" defTabSz="685800">
              <a:spcBef>
                <a:spcPts val="1500"/>
              </a:spcBef>
              <a:buNone/>
              <a:defRPr/>
            </a:pPr>
            <a:r>
              <a:rPr lang="en-US" sz="1800" kern="0" dirty="0">
                <a:ea typeface="Helvetica Neue" charset="0"/>
                <a:cs typeface="Helvetica Neue" charset="0"/>
              </a:rPr>
              <a:t>And translate into an efficient</a:t>
            </a:r>
          </a:p>
          <a:p>
            <a:pPr marL="0" indent="0" defTabSz="685800">
              <a:buNone/>
              <a:defRPr/>
            </a:pPr>
            <a:r>
              <a:rPr lang="en-US" sz="1800" kern="0" dirty="0">
                <a:ea typeface="Helvetica Neue" charset="0"/>
                <a:cs typeface="Helvetica Neue" charset="0"/>
              </a:rPr>
              <a:t>relational query plan</a:t>
            </a:r>
          </a:p>
        </p:txBody>
      </p:sp>
      <p:grpSp>
        <p:nvGrpSpPr>
          <p:cNvPr id="9" name="Group 8" descr="Large system under SQL client that contains databases " title="DBMS">
            <a:extLst>
              <a:ext uri="{FF2B5EF4-FFF2-40B4-BE49-F238E27FC236}">
                <a16:creationId xmlns:a16="http://schemas.microsoft.com/office/drawing/2014/main" id="{0DF17A7A-D416-5B41-932C-39075D920E78}"/>
              </a:ext>
            </a:extLst>
          </p:cNvPr>
          <p:cNvGrpSpPr/>
          <p:nvPr/>
        </p:nvGrpSpPr>
        <p:grpSpPr>
          <a:xfrm>
            <a:off x="4114800" y="2105563"/>
            <a:ext cx="2295674" cy="2745249"/>
            <a:chOff x="3304624" y="1625956"/>
            <a:chExt cx="2686050" cy="3394153"/>
          </a:xfrm>
        </p:grpSpPr>
        <p:sp>
          <p:nvSpPr>
            <p:cNvPr id="11" name="Rectangle 10" descr="Large system under SQL client that contains databases " title="DBMS">
              <a:extLst>
                <a:ext uri="{FF2B5EF4-FFF2-40B4-BE49-F238E27FC236}">
                  <a16:creationId xmlns:a16="http://schemas.microsoft.com/office/drawing/2014/main" id="{404429CC-3694-694B-B2A6-CD1A40C7231B}"/>
                </a:ext>
              </a:extLst>
            </p:cNvPr>
            <p:cNvSpPr/>
            <p:nvPr/>
          </p:nvSpPr>
          <p:spPr bwMode="auto">
            <a:xfrm>
              <a:off x="3304624" y="1625956"/>
              <a:ext cx="2686050" cy="3394153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12" name="Can 11" descr="A database lies inside the DBMS" title="Database">
              <a:extLst>
                <a:ext uri="{FF2B5EF4-FFF2-40B4-BE49-F238E27FC236}">
                  <a16:creationId xmlns:a16="http://schemas.microsoft.com/office/drawing/2014/main" id="{D461B83C-F735-8A46-BA70-7C98DBC14B24}"/>
                </a:ext>
              </a:extLst>
            </p:cNvPr>
            <p:cNvSpPr/>
            <p:nvPr/>
          </p:nvSpPr>
          <p:spPr bwMode="auto">
            <a:xfrm>
              <a:off x="3666545" y="4242328"/>
              <a:ext cx="1742140" cy="77778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</p:grpSp>
      <p:sp>
        <p:nvSpPr>
          <p:cNvPr id="13" name="Rectangle 12" descr="Query Parsing and Optimization is the top layer of a DBMS" title="Query Parsing">
            <a:extLst>
              <a:ext uri="{FF2B5EF4-FFF2-40B4-BE49-F238E27FC236}">
                <a16:creationId xmlns:a16="http://schemas.microsoft.com/office/drawing/2014/main" id="{3A8EDA8E-0E1B-454D-A2B8-08F473EC2DF2}"/>
              </a:ext>
            </a:extLst>
          </p:cNvPr>
          <p:cNvSpPr/>
          <p:nvPr/>
        </p:nvSpPr>
        <p:spPr bwMode="auto">
          <a:xfrm>
            <a:off x="4175441" y="2334163"/>
            <a:ext cx="2174389" cy="341235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 Parsing &amp; Optimization</a:t>
            </a:r>
          </a:p>
        </p:txBody>
      </p:sp>
      <p:sp>
        <p:nvSpPr>
          <p:cNvPr id="18" name="Rectangle 17" descr="The SQL Client lies on top of the database Management System" title="SQL Client">
            <a:extLst>
              <a:ext uri="{FF2B5EF4-FFF2-40B4-BE49-F238E27FC236}">
                <a16:creationId xmlns:a16="http://schemas.microsoft.com/office/drawing/2014/main" id="{84A0B094-95B4-5E4E-83A2-2A0A00E7EC79}"/>
              </a:ext>
            </a:extLst>
          </p:cNvPr>
          <p:cNvSpPr/>
          <p:nvPr/>
        </p:nvSpPr>
        <p:spPr bwMode="auto">
          <a:xfrm>
            <a:off x="4185714" y="1768491"/>
            <a:ext cx="2167991" cy="448283"/>
          </a:xfrm>
          <a:prstGeom prst="rect">
            <a:avLst/>
          </a:prstGeom>
          <a:gradFill rotWithShape="1">
            <a:gsLst>
              <a:gs pos="0">
                <a:srgbClr val="2980B9">
                  <a:shade val="51000"/>
                  <a:satMod val="130000"/>
                </a:srgbClr>
              </a:gs>
              <a:gs pos="80000">
                <a:srgbClr val="2980B9">
                  <a:shade val="93000"/>
                  <a:satMod val="130000"/>
                </a:srgbClr>
              </a:gs>
              <a:gs pos="100000">
                <a:srgbClr val="2980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980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lang="en-US" sz="1350" kern="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79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 on Terminology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Block = Unit of transfer for disk read/write</a:t>
            </a:r>
          </a:p>
          <a:p>
            <a:pPr lvl="1"/>
            <a:r>
              <a:rPr lang="en-US" sz="1800" dirty="0"/>
              <a:t>64KB – 128KB is a good number today</a:t>
            </a:r>
          </a:p>
          <a:p>
            <a:pPr lvl="1"/>
            <a:r>
              <a:rPr lang="en-US" sz="1800" dirty="0"/>
              <a:t>Book says 4KB</a:t>
            </a:r>
          </a:p>
          <a:p>
            <a:r>
              <a:rPr lang="en-US" b="1" dirty="0"/>
              <a:t>Page: a common synonym for “block”</a:t>
            </a:r>
          </a:p>
          <a:p>
            <a:pPr lvl="1"/>
            <a:r>
              <a:rPr lang="en-US" dirty="0"/>
              <a:t>In some texts, “page” = a block-sized chunk of RAM</a:t>
            </a:r>
          </a:p>
          <a:p>
            <a:endParaRPr lang="en-US" dirty="0"/>
          </a:p>
          <a:p>
            <a:pPr fontAlgn="base"/>
            <a:r>
              <a:rPr lang="en-US" dirty="0"/>
              <a:t>We’ll treat “block” and “page” as synonyms</a:t>
            </a:r>
          </a:p>
        </p:txBody>
      </p:sp>
    </p:spTree>
    <p:extLst>
      <p:ext uri="{BB962C8B-B14F-4D97-AF65-F5344CB8AC3E}">
        <p14:creationId xmlns:p14="http://schemas.microsoft.com/office/powerpoint/2010/main" val="392152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Arranging Blocks on Disk</a:t>
            </a:r>
          </a:p>
        </p:txBody>
      </p:sp>
      <p:sp>
        <p:nvSpPr>
          <p:cNvPr id="55" name="Content Placeholder 5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‘Next’</a:t>
            </a:r>
            <a:r>
              <a:rPr lang="en-US" sz="2000" dirty="0"/>
              <a:t> block concept:</a:t>
            </a:r>
          </a:p>
          <a:p>
            <a:pPr lvl="1"/>
            <a:r>
              <a:rPr lang="en-US" sz="2000" dirty="0"/>
              <a:t>sequential blocks on same track, followed by</a:t>
            </a:r>
          </a:p>
          <a:p>
            <a:pPr lvl="1"/>
            <a:r>
              <a:rPr lang="en-US" sz="2000" dirty="0"/>
              <a:t>blocks on same cylinder, followed by</a:t>
            </a:r>
          </a:p>
          <a:p>
            <a:pPr lvl="1"/>
            <a:r>
              <a:rPr lang="en-US" sz="2000" dirty="0"/>
              <a:t>blocks on adjacent cylinder</a:t>
            </a:r>
          </a:p>
          <a:p>
            <a:pPr>
              <a:spcBef>
                <a:spcPts val="2000"/>
              </a:spcBef>
            </a:pPr>
            <a:r>
              <a:rPr lang="en-US" sz="2000" dirty="0"/>
              <a:t>Arrange file pages sequentially by ‘next’ on disk</a:t>
            </a:r>
          </a:p>
          <a:p>
            <a:pPr lvl="1"/>
            <a:r>
              <a:rPr lang="en-US" sz="2000" dirty="0"/>
              <a:t>minimize seek and rotational delay.</a:t>
            </a:r>
          </a:p>
          <a:p>
            <a:pPr>
              <a:spcBef>
                <a:spcPts val="2000"/>
              </a:spcBef>
            </a:pPr>
            <a:r>
              <a:rPr lang="en-US" sz="2000" dirty="0"/>
              <a:t>For a </a:t>
            </a:r>
            <a:r>
              <a:rPr lang="en-US" sz="2000" b="1" dirty="0"/>
              <a:t>sequential scan</a:t>
            </a:r>
            <a:r>
              <a:rPr lang="en-US" sz="2000" dirty="0"/>
              <a:t>, </a:t>
            </a:r>
            <a:r>
              <a:rPr lang="en-US" sz="2000" i="1" dirty="0"/>
              <a:t>pre-fetch</a:t>
            </a:r>
          </a:p>
          <a:p>
            <a:pPr lvl="1"/>
            <a:r>
              <a:rPr lang="en-US" sz="2000" dirty="0"/>
              <a:t>several blocks at a time!</a:t>
            </a:r>
          </a:p>
          <a:p>
            <a:r>
              <a:rPr lang="en-US" sz="2000" b="1" dirty="0"/>
              <a:t>Read large consecutive blocks</a:t>
            </a:r>
            <a:endParaRPr lang="en-US" sz="2000" dirty="0"/>
          </a:p>
        </p:txBody>
      </p:sp>
      <p:grpSp>
        <p:nvGrpSpPr>
          <p:cNvPr id="105" name="Group 104" descr="Showing the concentric tracks that form the platters. Arm assembly moves the disk head onto the proper sector." title="Disk Diagram">
            <a:extLst>
              <a:ext uri="{FF2B5EF4-FFF2-40B4-BE49-F238E27FC236}">
                <a16:creationId xmlns:a16="http://schemas.microsoft.com/office/drawing/2014/main" id="{0C205B13-299F-474B-B7BE-64CCA0DA5F58}"/>
              </a:ext>
            </a:extLst>
          </p:cNvPr>
          <p:cNvGrpSpPr/>
          <p:nvPr/>
        </p:nvGrpSpPr>
        <p:grpSpPr>
          <a:xfrm>
            <a:off x="6248400" y="438150"/>
            <a:ext cx="2698562" cy="2155031"/>
            <a:chOff x="-24494" y="1547812"/>
            <a:chExt cx="5762893" cy="4602163"/>
          </a:xfrm>
        </p:grpSpPr>
        <p:grpSp>
          <p:nvGrpSpPr>
            <p:cNvPr id="106" name="Group 7">
              <a:extLst>
                <a:ext uri="{FF2B5EF4-FFF2-40B4-BE49-F238E27FC236}">
                  <a16:creationId xmlns:a16="http://schemas.microsoft.com/office/drawing/2014/main" id="{4E01E187-1F73-BF4C-9309-73FDEF181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0293" y="2286000"/>
              <a:ext cx="3149600" cy="1801812"/>
              <a:chOff x="2998" y="1129"/>
              <a:chExt cx="1984" cy="1135"/>
            </a:xfrm>
          </p:grpSpPr>
          <p:sp>
            <p:nvSpPr>
              <p:cNvPr id="153" name="Freeform 5">
                <a:extLst>
                  <a:ext uri="{FF2B5EF4-FFF2-40B4-BE49-F238E27FC236}">
                    <a16:creationId xmlns:a16="http://schemas.microsoft.com/office/drawing/2014/main" id="{8CDAD9C4-41AD-EA41-B710-4DAC0843E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>
                  <a:gd name="T0" fmla="*/ 0 w 1984"/>
                  <a:gd name="T1" fmla="*/ 386 h 765"/>
                  <a:gd name="T2" fmla="*/ 16 w 1984"/>
                  <a:gd name="T3" fmla="*/ 320 h 765"/>
                  <a:gd name="T4" fmla="*/ 57 w 1984"/>
                  <a:gd name="T5" fmla="*/ 255 h 765"/>
                  <a:gd name="T6" fmla="*/ 131 w 1984"/>
                  <a:gd name="T7" fmla="*/ 197 h 765"/>
                  <a:gd name="T8" fmla="*/ 230 w 1984"/>
                  <a:gd name="T9" fmla="*/ 140 h 765"/>
                  <a:gd name="T10" fmla="*/ 353 w 1984"/>
                  <a:gd name="T11" fmla="*/ 90 h 765"/>
                  <a:gd name="T12" fmla="*/ 493 w 1984"/>
                  <a:gd name="T13" fmla="*/ 58 h 765"/>
                  <a:gd name="T14" fmla="*/ 650 w 1984"/>
                  <a:gd name="T15" fmla="*/ 25 h 765"/>
                  <a:gd name="T16" fmla="*/ 814 w 1984"/>
                  <a:gd name="T17" fmla="*/ 8 h 765"/>
                  <a:gd name="T18" fmla="*/ 987 w 1984"/>
                  <a:gd name="T19" fmla="*/ 0 h 765"/>
                  <a:gd name="T20" fmla="*/ 1160 w 1984"/>
                  <a:gd name="T21" fmla="*/ 8 h 765"/>
                  <a:gd name="T22" fmla="*/ 1333 w 1984"/>
                  <a:gd name="T23" fmla="*/ 25 h 765"/>
                  <a:gd name="T24" fmla="*/ 1489 w 1984"/>
                  <a:gd name="T25" fmla="*/ 58 h 765"/>
                  <a:gd name="T26" fmla="*/ 1629 w 1984"/>
                  <a:gd name="T27" fmla="*/ 90 h 765"/>
                  <a:gd name="T28" fmla="*/ 1753 w 1984"/>
                  <a:gd name="T29" fmla="*/ 140 h 765"/>
                  <a:gd name="T30" fmla="*/ 1852 w 1984"/>
                  <a:gd name="T31" fmla="*/ 197 h 765"/>
                  <a:gd name="T32" fmla="*/ 1926 w 1984"/>
                  <a:gd name="T33" fmla="*/ 255 h 765"/>
                  <a:gd name="T34" fmla="*/ 1967 w 1984"/>
                  <a:gd name="T35" fmla="*/ 320 h 765"/>
                  <a:gd name="T36" fmla="*/ 1983 w 1984"/>
                  <a:gd name="T37" fmla="*/ 386 h 765"/>
                  <a:gd name="T38" fmla="*/ 1967 w 1984"/>
                  <a:gd name="T39" fmla="*/ 452 h 765"/>
                  <a:gd name="T40" fmla="*/ 1926 w 1984"/>
                  <a:gd name="T41" fmla="*/ 518 h 765"/>
                  <a:gd name="T42" fmla="*/ 1852 w 1984"/>
                  <a:gd name="T43" fmla="*/ 575 h 765"/>
                  <a:gd name="T44" fmla="*/ 1753 w 1984"/>
                  <a:gd name="T45" fmla="*/ 633 h 765"/>
                  <a:gd name="T46" fmla="*/ 1629 w 1984"/>
                  <a:gd name="T47" fmla="*/ 674 h 765"/>
                  <a:gd name="T48" fmla="*/ 1489 w 1984"/>
                  <a:gd name="T49" fmla="*/ 715 h 765"/>
                  <a:gd name="T50" fmla="*/ 1333 w 1984"/>
                  <a:gd name="T51" fmla="*/ 740 h 765"/>
                  <a:gd name="T52" fmla="*/ 1160 w 1984"/>
                  <a:gd name="T53" fmla="*/ 764 h 765"/>
                  <a:gd name="T54" fmla="*/ 987 w 1984"/>
                  <a:gd name="T55" fmla="*/ 764 h 765"/>
                  <a:gd name="T56" fmla="*/ 814 w 1984"/>
                  <a:gd name="T57" fmla="*/ 764 h 765"/>
                  <a:gd name="T58" fmla="*/ 650 w 1984"/>
                  <a:gd name="T59" fmla="*/ 740 h 765"/>
                  <a:gd name="T60" fmla="*/ 493 w 1984"/>
                  <a:gd name="T61" fmla="*/ 715 h 765"/>
                  <a:gd name="T62" fmla="*/ 353 w 1984"/>
                  <a:gd name="T63" fmla="*/ 674 h 765"/>
                  <a:gd name="T64" fmla="*/ 230 w 1984"/>
                  <a:gd name="T65" fmla="*/ 633 h 765"/>
                  <a:gd name="T66" fmla="*/ 131 w 1984"/>
                  <a:gd name="T67" fmla="*/ 575 h 765"/>
                  <a:gd name="T68" fmla="*/ 57 w 1984"/>
                  <a:gd name="T69" fmla="*/ 518 h 765"/>
                  <a:gd name="T70" fmla="*/ 16 w 1984"/>
                  <a:gd name="T71" fmla="*/ 452 h 765"/>
                  <a:gd name="T72" fmla="*/ 0 w 1984"/>
                  <a:gd name="T73" fmla="*/ 386 h 76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84"/>
                  <a:gd name="T112" fmla="*/ 0 h 765"/>
                  <a:gd name="T113" fmla="*/ 1984 w 1984"/>
                  <a:gd name="T114" fmla="*/ 765 h 76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600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54" name="Freeform 6">
                <a:extLst>
                  <a:ext uri="{FF2B5EF4-FFF2-40B4-BE49-F238E27FC236}">
                    <a16:creationId xmlns:a16="http://schemas.microsoft.com/office/drawing/2014/main" id="{1FAB1C25-8C5C-344E-B178-1BB0EE4D9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>
                  <a:gd name="T0" fmla="*/ 0 w 1984"/>
                  <a:gd name="T1" fmla="*/ 386 h 765"/>
                  <a:gd name="T2" fmla="*/ 16 w 1984"/>
                  <a:gd name="T3" fmla="*/ 321 h 765"/>
                  <a:gd name="T4" fmla="*/ 57 w 1984"/>
                  <a:gd name="T5" fmla="*/ 255 h 765"/>
                  <a:gd name="T6" fmla="*/ 131 w 1984"/>
                  <a:gd name="T7" fmla="*/ 197 h 765"/>
                  <a:gd name="T8" fmla="*/ 230 w 1984"/>
                  <a:gd name="T9" fmla="*/ 140 h 765"/>
                  <a:gd name="T10" fmla="*/ 353 w 1984"/>
                  <a:gd name="T11" fmla="*/ 91 h 765"/>
                  <a:gd name="T12" fmla="*/ 493 w 1984"/>
                  <a:gd name="T13" fmla="*/ 58 h 765"/>
                  <a:gd name="T14" fmla="*/ 650 w 1984"/>
                  <a:gd name="T15" fmla="*/ 25 h 765"/>
                  <a:gd name="T16" fmla="*/ 814 w 1984"/>
                  <a:gd name="T17" fmla="*/ 8 h 765"/>
                  <a:gd name="T18" fmla="*/ 987 w 1984"/>
                  <a:gd name="T19" fmla="*/ 0 h 765"/>
                  <a:gd name="T20" fmla="*/ 1160 w 1984"/>
                  <a:gd name="T21" fmla="*/ 8 h 765"/>
                  <a:gd name="T22" fmla="*/ 1333 w 1984"/>
                  <a:gd name="T23" fmla="*/ 25 h 765"/>
                  <a:gd name="T24" fmla="*/ 1489 w 1984"/>
                  <a:gd name="T25" fmla="*/ 58 h 765"/>
                  <a:gd name="T26" fmla="*/ 1629 w 1984"/>
                  <a:gd name="T27" fmla="*/ 91 h 765"/>
                  <a:gd name="T28" fmla="*/ 1753 w 1984"/>
                  <a:gd name="T29" fmla="*/ 140 h 765"/>
                  <a:gd name="T30" fmla="*/ 1852 w 1984"/>
                  <a:gd name="T31" fmla="*/ 197 h 765"/>
                  <a:gd name="T32" fmla="*/ 1926 w 1984"/>
                  <a:gd name="T33" fmla="*/ 255 h 765"/>
                  <a:gd name="T34" fmla="*/ 1967 w 1984"/>
                  <a:gd name="T35" fmla="*/ 321 h 765"/>
                  <a:gd name="T36" fmla="*/ 1983 w 1984"/>
                  <a:gd name="T37" fmla="*/ 386 h 765"/>
                  <a:gd name="T38" fmla="*/ 1967 w 1984"/>
                  <a:gd name="T39" fmla="*/ 452 h 765"/>
                  <a:gd name="T40" fmla="*/ 1926 w 1984"/>
                  <a:gd name="T41" fmla="*/ 518 h 765"/>
                  <a:gd name="T42" fmla="*/ 1852 w 1984"/>
                  <a:gd name="T43" fmla="*/ 575 h 765"/>
                  <a:gd name="T44" fmla="*/ 1753 w 1984"/>
                  <a:gd name="T45" fmla="*/ 633 h 765"/>
                  <a:gd name="T46" fmla="*/ 1629 w 1984"/>
                  <a:gd name="T47" fmla="*/ 674 h 765"/>
                  <a:gd name="T48" fmla="*/ 1489 w 1984"/>
                  <a:gd name="T49" fmla="*/ 715 h 765"/>
                  <a:gd name="T50" fmla="*/ 1333 w 1984"/>
                  <a:gd name="T51" fmla="*/ 740 h 765"/>
                  <a:gd name="T52" fmla="*/ 1160 w 1984"/>
                  <a:gd name="T53" fmla="*/ 764 h 765"/>
                  <a:gd name="T54" fmla="*/ 987 w 1984"/>
                  <a:gd name="T55" fmla="*/ 764 h 765"/>
                  <a:gd name="T56" fmla="*/ 814 w 1984"/>
                  <a:gd name="T57" fmla="*/ 764 h 765"/>
                  <a:gd name="T58" fmla="*/ 650 w 1984"/>
                  <a:gd name="T59" fmla="*/ 740 h 765"/>
                  <a:gd name="T60" fmla="*/ 493 w 1984"/>
                  <a:gd name="T61" fmla="*/ 715 h 765"/>
                  <a:gd name="T62" fmla="*/ 353 w 1984"/>
                  <a:gd name="T63" fmla="*/ 674 h 765"/>
                  <a:gd name="T64" fmla="*/ 230 w 1984"/>
                  <a:gd name="T65" fmla="*/ 633 h 765"/>
                  <a:gd name="T66" fmla="*/ 131 w 1984"/>
                  <a:gd name="T67" fmla="*/ 575 h 765"/>
                  <a:gd name="T68" fmla="*/ 57 w 1984"/>
                  <a:gd name="T69" fmla="*/ 518 h 765"/>
                  <a:gd name="T70" fmla="*/ 16 w 1984"/>
                  <a:gd name="T71" fmla="*/ 452 h 765"/>
                  <a:gd name="T72" fmla="*/ 0 w 1984"/>
                  <a:gd name="T73" fmla="*/ 386 h 76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84"/>
                  <a:gd name="T112" fmla="*/ 0 h 765"/>
                  <a:gd name="T113" fmla="*/ 1984 w 1984"/>
                  <a:gd name="T114" fmla="*/ 765 h 76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600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</p:grpSp>
        <p:grpSp>
          <p:nvGrpSpPr>
            <p:cNvPr id="107" name="Group 27">
              <a:extLst>
                <a:ext uri="{FF2B5EF4-FFF2-40B4-BE49-F238E27FC236}">
                  <a16:creationId xmlns:a16="http://schemas.microsoft.com/office/drawing/2014/main" id="{7A144B33-2E46-984D-A92E-22A707E24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3306" y="1555750"/>
              <a:ext cx="3176587" cy="4594225"/>
              <a:chOff x="2981" y="669"/>
              <a:chExt cx="2001" cy="2894"/>
            </a:xfrm>
          </p:grpSpPr>
          <p:grpSp>
            <p:nvGrpSpPr>
              <p:cNvPr id="134" name="Group 17">
                <a:extLst>
                  <a:ext uri="{FF2B5EF4-FFF2-40B4-BE49-F238E27FC236}">
                    <a16:creationId xmlns:a16="http://schemas.microsoft.com/office/drawing/2014/main" id="{2D070C61-2E38-BD44-A119-DCDB16CBF3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144" name="Group 11">
                  <a:extLst>
                    <a:ext uri="{FF2B5EF4-FFF2-40B4-BE49-F238E27FC236}">
                      <a16:creationId xmlns:a16="http://schemas.microsoft.com/office/drawing/2014/main" id="{3707401F-AA41-F64B-98A9-B10C80C141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150" name="Freeform 8">
                    <a:extLst>
                      <a:ext uri="{FF2B5EF4-FFF2-40B4-BE49-F238E27FC236}">
                        <a16:creationId xmlns:a16="http://schemas.microsoft.com/office/drawing/2014/main" id="{D4B4E81A-42AB-3940-A995-D33B88B0E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>
                      <a:gd name="T0" fmla="*/ 0 w 1984"/>
                      <a:gd name="T1" fmla="*/ 378 h 765"/>
                      <a:gd name="T2" fmla="*/ 16 w 1984"/>
                      <a:gd name="T3" fmla="*/ 312 h 765"/>
                      <a:gd name="T4" fmla="*/ 57 w 1984"/>
                      <a:gd name="T5" fmla="*/ 247 h 765"/>
                      <a:gd name="T6" fmla="*/ 131 w 1984"/>
                      <a:gd name="T7" fmla="*/ 189 h 765"/>
                      <a:gd name="T8" fmla="*/ 230 w 1984"/>
                      <a:gd name="T9" fmla="*/ 132 h 765"/>
                      <a:gd name="T10" fmla="*/ 353 w 1984"/>
                      <a:gd name="T11" fmla="*/ 91 h 765"/>
                      <a:gd name="T12" fmla="*/ 493 w 1984"/>
                      <a:gd name="T13" fmla="*/ 49 h 765"/>
                      <a:gd name="T14" fmla="*/ 650 w 1984"/>
                      <a:gd name="T15" fmla="*/ 25 h 765"/>
                      <a:gd name="T16" fmla="*/ 814 w 1984"/>
                      <a:gd name="T17" fmla="*/ 0 h 765"/>
                      <a:gd name="T18" fmla="*/ 987 w 1984"/>
                      <a:gd name="T19" fmla="*/ 0 h 765"/>
                      <a:gd name="T20" fmla="*/ 1160 w 1984"/>
                      <a:gd name="T21" fmla="*/ 0 h 765"/>
                      <a:gd name="T22" fmla="*/ 1333 w 1984"/>
                      <a:gd name="T23" fmla="*/ 25 h 765"/>
                      <a:gd name="T24" fmla="*/ 1489 w 1984"/>
                      <a:gd name="T25" fmla="*/ 49 h 765"/>
                      <a:gd name="T26" fmla="*/ 1629 w 1984"/>
                      <a:gd name="T27" fmla="*/ 91 h 765"/>
                      <a:gd name="T28" fmla="*/ 1753 w 1984"/>
                      <a:gd name="T29" fmla="*/ 132 h 765"/>
                      <a:gd name="T30" fmla="*/ 1852 w 1984"/>
                      <a:gd name="T31" fmla="*/ 189 h 765"/>
                      <a:gd name="T32" fmla="*/ 1926 w 1984"/>
                      <a:gd name="T33" fmla="*/ 247 h 765"/>
                      <a:gd name="T34" fmla="*/ 1967 w 1984"/>
                      <a:gd name="T35" fmla="*/ 312 h 765"/>
                      <a:gd name="T36" fmla="*/ 1983 w 1984"/>
                      <a:gd name="T37" fmla="*/ 378 h 765"/>
                      <a:gd name="T38" fmla="*/ 1967 w 1984"/>
                      <a:gd name="T39" fmla="*/ 444 h 765"/>
                      <a:gd name="T40" fmla="*/ 1926 w 1984"/>
                      <a:gd name="T41" fmla="*/ 510 h 765"/>
                      <a:gd name="T42" fmla="*/ 1852 w 1984"/>
                      <a:gd name="T43" fmla="*/ 567 h 765"/>
                      <a:gd name="T44" fmla="*/ 1753 w 1984"/>
                      <a:gd name="T45" fmla="*/ 625 h 765"/>
                      <a:gd name="T46" fmla="*/ 1629 w 1984"/>
                      <a:gd name="T47" fmla="*/ 674 h 765"/>
                      <a:gd name="T48" fmla="*/ 1489 w 1984"/>
                      <a:gd name="T49" fmla="*/ 707 h 765"/>
                      <a:gd name="T50" fmla="*/ 1333 w 1984"/>
                      <a:gd name="T51" fmla="*/ 740 h 765"/>
                      <a:gd name="T52" fmla="*/ 1160 w 1984"/>
                      <a:gd name="T53" fmla="*/ 756 h 765"/>
                      <a:gd name="T54" fmla="*/ 987 w 1984"/>
                      <a:gd name="T55" fmla="*/ 764 h 765"/>
                      <a:gd name="T56" fmla="*/ 814 w 1984"/>
                      <a:gd name="T57" fmla="*/ 756 h 765"/>
                      <a:gd name="T58" fmla="*/ 650 w 1984"/>
                      <a:gd name="T59" fmla="*/ 740 h 765"/>
                      <a:gd name="T60" fmla="*/ 493 w 1984"/>
                      <a:gd name="T61" fmla="*/ 707 h 765"/>
                      <a:gd name="T62" fmla="*/ 353 w 1984"/>
                      <a:gd name="T63" fmla="*/ 674 h 765"/>
                      <a:gd name="T64" fmla="*/ 230 w 1984"/>
                      <a:gd name="T65" fmla="*/ 625 h 765"/>
                      <a:gd name="T66" fmla="*/ 131 w 1984"/>
                      <a:gd name="T67" fmla="*/ 567 h 765"/>
                      <a:gd name="T68" fmla="*/ 57 w 1984"/>
                      <a:gd name="T69" fmla="*/ 510 h 765"/>
                      <a:gd name="T70" fmla="*/ 16 w 1984"/>
                      <a:gd name="T71" fmla="*/ 444 h 765"/>
                      <a:gd name="T72" fmla="*/ 0 w 1984"/>
                      <a:gd name="T73" fmla="*/ 378 h 765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984"/>
                      <a:gd name="T112" fmla="*/ 0 h 765"/>
                      <a:gd name="T113" fmla="*/ 1984 w 1984"/>
                      <a:gd name="T114" fmla="*/ 765 h 765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600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51" name="Freeform 9">
                    <a:extLst>
                      <a:ext uri="{FF2B5EF4-FFF2-40B4-BE49-F238E27FC236}">
                        <a16:creationId xmlns:a16="http://schemas.microsoft.com/office/drawing/2014/main" id="{ED6AA53E-155F-DE41-84E9-977164C85B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>
                      <a:gd name="T0" fmla="*/ 0 w 1853"/>
                      <a:gd name="T1" fmla="*/ 328 h 650"/>
                      <a:gd name="T2" fmla="*/ 17 w 1853"/>
                      <a:gd name="T3" fmla="*/ 263 h 650"/>
                      <a:gd name="T4" fmla="*/ 66 w 1853"/>
                      <a:gd name="T5" fmla="*/ 205 h 650"/>
                      <a:gd name="T6" fmla="*/ 140 w 1853"/>
                      <a:gd name="T7" fmla="*/ 156 h 650"/>
                      <a:gd name="T8" fmla="*/ 247 w 1853"/>
                      <a:gd name="T9" fmla="*/ 106 h 650"/>
                      <a:gd name="T10" fmla="*/ 371 w 1853"/>
                      <a:gd name="T11" fmla="*/ 65 h 650"/>
                      <a:gd name="T12" fmla="*/ 519 w 1853"/>
                      <a:gd name="T13" fmla="*/ 33 h 650"/>
                      <a:gd name="T14" fmla="*/ 675 w 1853"/>
                      <a:gd name="T15" fmla="*/ 16 h 650"/>
                      <a:gd name="T16" fmla="*/ 840 w 1853"/>
                      <a:gd name="T17" fmla="*/ 0 h 650"/>
                      <a:gd name="T18" fmla="*/ 1013 w 1853"/>
                      <a:gd name="T19" fmla="*/ 0 h 650"/>
                      <a:gd name="T20" fmla="*/ 1177 w 1853"/>
                      <a:gd name="T21" fmla="*/ 16 h 650"/>
                      <a:gd name="T22" fmla="*/ 1342 w 1853"/>
                      <a:gd name="T23" fmla="*/ 33 h 650"/>
                      <a:gd name="T24" fmla="*/ 1482 w 1853"/>
                      <a:gd name="T25" fmla="*/ 65 h 650"/>
                      <a:gd name="T26" fmla="*/ 1613 w 1853"/>
                      <a:gd name="T27" fmla="*/ 106 h 650"/>
                      <a:gd name="T28" fmla="*/ 1712 w 1853"/>
                      <a:gd name="T29" fmla="*/ 156 h 650"/>
                      <a:gd name="T30" fmla="*/ 1795 w 1853"/>
                      <a:gd name="T31" fmla="*/ 205 h 650"/>
                      <a:gd name="T32" fmla="*/ 1836 w 1853"/>
                      <a:gd name="T33" fmla="*/ 263 h 650"/>
                      <a:gd name="T34" fmla="*/ 1852 w 1853"/>
                      <a:gd name="T35" fmla="*/ 328 h 650"/>
                      <a:gd name="T36" fmla="*/ 1836 w 1853"/>
                      <a:gd name="T37" fmla="*/ 386 h 650"/>
                      <a:gd name="T38" fmla="*/ 1795 w 1853"/>
                      <a:gd name="T39" fmla="*/ 443 h 650"/>
                      <a:gd name="T40" fmla="*/ 1712 w 1853"/>
                      <a:gd name="T41" fmla="*/ 493 h 650"/>
                      <a:gd name="T42" fmla="*/ 1613 w 1853"/>
                      <a:gd name="T43" fmla="*/ 542 h 650"/>
                      <a:gd name="T44" fmla="*/ 1482 w 1853"/>
                      <a:gd name="T45" fmla="*/ 583 h 650"/>
                      <a:gd name="T46" fmla="*/ 1342 w 1853"/>
                      <a:gd name="T47" fmla="*/ 616 h 650"/>
                      <a:gd name="T48" fmla="*/ 1177 w 1853"/>
                      <a:gd name="T49" fmla="*/ 641 h 650"/>
                      <a:gd name="T50" fmla="*/ 1013 w 1853"/>
                      <a:gd name="T51" fmla="*/ 649 h 650"/>
                      <a:gd name="T52" fmla="*/ 840 w 1853"/>
                      <a:gd name="T53" fmla="*/ 649 h 650"/>
                      <a:gd name="T54" fmla="*/ 675 w 1853"/>
                      <a:gd name="T55" fmla="*/ 641 h 650"/>
                      <a:gd name="T56" fmla="*/ 519 w 1853"/>
                      <a:gd name="T57" fmla="*/ 616 h 650"/>
                      <a:gd name="T58" fmla="*/ 371 w 1853"/>
                      <a:gd name="T59" fmla="*/ 583 h 650"/>
                      <a:gd name="T60" fmla="*/ 247 w 1853"/>
                      <a:gd name="T61" fmla="*/ 542 h 650"/>
                      <a:gd name="T62" fmla="*/ 140 w 1853"/>
                      <a:gd name="T63" fmla="*/ 493 h 650"/>
                      <a:gd name="T64" fmla="*/ 66 w 1853"/>
                      <a:gd name="T65" fmla="*/ 443 h 650"/>
                      <a:gd name="T66" fmla="*/ 17 w 1853"/>
                      <a:gd name="T67" fmla="*/ 386 h 650"/>
                      <a:gd name="T68" fmla="*/ 0 w 1853"/>
                      <a:gd name="T69" fmla="*/ 328 h 65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853"/>
                      <a:gd name="T106" fmla="*/ 0 h 650"/>
                      <a:gd name="T107" fmla="*/ 1853 w 1853"/>
                      <a:gd name="T108" fmla="*/ 650 h 65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600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52" name="Freeform 10">
                    <a:extLst>
                      <a:ext uri="{FF2B5EF4-FFF2-40B4-BE49-F238E27FC236}">
                        <a16:creationId xmlns:a16="http://schemas.microsoft.com/office/drawing/2014/main" id="{0F09C111-D72A-9449-A8C9-88DD0E3A87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>
                      <a:gd name="T0" fmla="*/ 0 w 1672"/>
                      <a:gd name="T1" fmla="*/ 247 h 494"/>
                      <a:gd name="T2" fmla="*/ 16 w 1672"/>
                      <a:gd name="T3" fmla="*/ 198 h 494"/>
                      <a:gd name="T4" fmla="*/ 66 w 1672"/>
                      <a:gd name="T5" fmla="*/ 148 h 494"/>
                      <a:gd name="T6" fmla="*/ 148 w 1672"/>
                      <a:gd name="T7" fmla="*/ 107 h 494"/>
                      <a:gd name="T8" fmla="*/ 247 w 1672"/>
                      <a:gd name="T9" fmla="*/ 74 h 494"/>
                      <a:gd name="T10" fmla="*/ 370 w 1672"/>
                      <a:gd name="T11" fmla="*/ 41 h 494"/>
                      <a:gd name="T12" fmla="*/ 518 w 1672"/>
                      <a:gd name="T13" fmla="*/ 17 h 494"/>
                      <a:gd name="T14" fmla="*/ 675 w 1672"/>
                      <a:gd name="T15" fmla="*/ 0 h 494"/>
                      <a:gd name="T16" fmla="*/ 839 w 1672"/>
                      <a:gd name="T17" fmla="*/ 0 h 494"/>
                      <a:gd name="T18" fmla="*/ 996 w 1672"/>
                      <a:gd name="T19" fmla="*/ 0 h 494"/>
                      <a:gd name="T20" fmla="*/ 1152 w 1672"/>
                      <a:gd name="T21" fmla="*/ 17 h 494"/>
                      <a:gd name="T22" fmla="*/ 1300 w 1672"/>
                      <a:gd name="T23" fmla="*/ 41 h 494"/>
                      <a:gd name="T24" fmla="*/ 1424 w 1672"/>
                      <a:gd name="T25" fmla="*/ 74 h 494"/>
                      <a:gd name="T26" fmla="*/ 1531 w 1672"/>
                      <a:gd name="T27" fmla="*/ 107 h 494"/>
                      <a:gd name="T28" fmla="*/ 1605 w 1672"/>
                      <a:gd name="T29" fmla="*/ 148 h 494"/>
                      <a:gd name="T30" fmla="*/ 1654 w 1672"/>
                      <a:gd name="T31" fmla="*/ 198 h 494"/>
                      <a:gd name="T32" fmla="*/ 1671 w 1672"/>
                      <a:gd name="T33" fmla="*/ 247 h 494"/>
                      <a:gd name="T34" fmla="*/ 1654 w 1672"/>
                      <a:gd name="T35" fmla="*/ 296 h 494"/>
                      <a:gd name="T36" fmla="*/ 1605 w 1672"/>
                      <a:gd name="T37" fmla="*/ 337 h 494"/>
                      <a:gd name="T38" fmla="*/ 1531 w 1672"/>
                      <a:gd name="T39" fmla="*/ 378 h 494"/>
                      <a:gd name="T40" fmla="*/ 1424 w 1672"/>
                      <a:gd name="T41" fmla="*/ 419 h 494"/>
                      <a:gd name="T42" fmla="*/ 1300 w 1672"/>
                      <a:gd name="T43" fmla="*/ 452 h 494"/>
                      <a:gd name="T44" fmla="*/ 1152 w 1672"/>
                      <a:gd name="T45" fmla="*/ 477 h 494"/>
                      <a:gd name="T46" fmla="*/ 996 w 1672"/>
                      <a:gd name="T47" fmla="*/ 485 h 494"/>
                      <a:gd name="T48" fmla="*/ 839 w 1672"/>
                      <a:gd name="T49" fmla="*/ 493 h 494"/>
                      <a:gd name="T50" fmla="*/ 675 w 1672"/>
                      <a:gd name="T51" fmla="*/ 485 h 494"/>
                      <a:gd name="T52" fmla="*/ 518 w 1672"/>
                      <a:gd name="T53" fmla="*/ 477 h 494"/>
                      <a:gd name="T54" fmla="*/ 370 w 1672"/>
                      <a:gd name="T55" fmla="*/ 452 h 494"/>
                      <a:gd name="T56" fmla="*/ 247 w 1672"/>
                      <a:gd name="T57" fmla="*/ 419 h 494"/>
                      <a:gd name="T58" fmla="*/ 148 w 1672"/>
                      <a:gd name="T59" fmla="*/ 378 h 494"/>
                      <a:gd name="T60" fmla="*/ 66 w 1672"/>
                      <a:gd name="T61" fmla="*/ 337 h 494"/>
                      <a:gd name="T62" fmla="*/ 16 w 1672"/>
                      <a:gd name="T63" fmla="*/ 296 h 494"/>
                      <a:gd name="T64" fmla="*/ 0 w 1672"/>
                      <a:gd name="T65" fmla="*/ 247 h 4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672"/>
                      <a:gd name="T100" fmla="*/ 0 h 494"/>
                      <a:gd name="T101" fmla="*/ 1672 w 1672"/>
                      <a:gd name="T102" fmla="*/ 494 h 4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600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145" name="Group 15">
                  <a:extLst>
                    <a:ext uri="{FF2B5EF4-FFF2-40B4-BE49-F238E27FC236}">
                      <a16:creationId xmlns:a16="http://schemas.microsoft.com/office/drawing/2014/main" id="{7822B249-B607-F541-BAFB-15C588EB1D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147" name="Freeform 12">
                    <a:extLst>
                      <a:ext uri="{FF2B5EF4-FFF2-40B4-BE49-F238E27FC236}">
                        <a16:creationId xmlns:a16="http://schemas.microsoft.com/office/drawing/2014/main" id="{AD9EA0FA-126D-7348-831A-AA8830DF03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>
                      <a:gd name="T0" fmla="*/ 0 w 1984"/>
                      <a:gd name="T1" fmla="*/ 378 h 766"/>
                      <a:gd name="T2" fmla="*/ 16 w 1984"/>
                      <a:gd name="T3" fmla="*/ 313 h 766"/>
                      <a:gd name="T4" fmla="*/ 57 w 1984"/>
                      <a:gd name="T5" fmla="*/ 247 h 766"/>
                      <a:gd name="T6" fmla="*/ 131 w 1984"/>
                      <a:gd name="T7" fmla="*/ 189 h 766"/>
                      <a:gd name="T8" fmla="*/ 230 w 1984"/>
                      <a:gd name="T9" fmla="*/ 132 h 766"/>
                      <a:gd name="T10" fmla="*/ 353 w 1984"/>
                      <a:gd name="T11" fmla="*/ 91 h 766"/>
                      <a:gd name="T12" fmla="*/ 493 w 1984"/>
                      <a:gd name="T13" fmla="*/ 50 h 766"/>
                      <a:gd name="T14" fmla="*/ 650 w 1984"/>
                      <a:gd name="T15" fmla="*/ 25 h 766"/>
                      <a:gd name="T16" fmla="*/ 814 w 1984"/>
                      <a:gd name="T17" fmla="*/ 0 h 766"/>
                      <a:gd name="T18" fmla="*/ 987 w 1984"/>
                      <a:gd name="T19" fmla="*/ 0 h 766"/>
                      <a:gd name="T20" fmla="*/ 1160 w 1984"/>
                      <a:gd name="T21" fmla="*/ 0 h 766"/>
                      <a:gd name="T22" fmla="*/ 1333 w 1984"/>
                      <a:gd name="T23" fmla="*/ 25 h 766"/>
                      <a:gd name="T24" fmla="*/ 1489 w 1984"/>
                      <a:gd name="T25" fmla="*/ 50 h 766"/>
                      <a:gd name="T26" fmla="*/ 1629 w 1984"/>
                      <a:gd name="T27" fmla="*/ 91 h 766"/>
                      <a:gd name="T28" fmla="*/ 1753 w 1984"/>
                      <a:gd name="T29" fmla="*/ 132 h 766"/>
                      <a:gd name="T30" fmla="*/ 1852 w 1984"/>
                      <a:gd name="T31" fmla="*/ 189 h 766"/>
                      <a:gd name="T32" fmla="*/ 1926 w 1984"/>
                      <a:gd name="T33" fmla="*/ 247 h 766"/>
                      <a:gd name="T34" fmla="*/ 1967 w 1984"/>
                      <a:gd name="T35" fmla="*/ 313 h 766"/>
                      <a:gd name="T36" fmla="*/ 1983 w 1984"/>
                      <a:gd name="T37" fmla="*/ 378 h 766"/>
                      <a:gd name="T38" fmla="*/ 1967 w 1984"/>
                      <a:gd name="T39" fmla="*/ 444 h 766"/>
                      <a:gd name="T40" fmla="*/ 1926 w 1984"/>
                      <a:gd name="T41" fmla="*/ 510 h 766"/>
                      <a:gd name="T42" fmla="*/ 1852 w 1984"/>
                      <a:gd name="T43" fmla="*/ 567 h 766"/>
                      <a:gd name="T44" fmla="*/ 1753 w 1984"/>
                      <a:gd name="T45" fmla="*/ 625 h 766"/>
                      <a:gd name="T46" fmla="*/ 1629 w 1984"/>
                      <a:gd name="T47" fmla="*/ 674 h 766"/>
                      <a:gd name="T48" fmla="*/ 1489 w 1984"/>
                      <a:gd name="T49" fmla="*/ 707 h 766"/>
                      <a:gd name="T50" fmla="*/ 1333 w 1984"/>
                      <a:gd name="T51" fmla="*/ 740 h 766"/>
                      <a:gd name="T52" fmla="*/ 1160 w 1984"/>
                      <a:gd name="T53" fmla="*/ 756 h 766"/>
                      <a:gd name="T54" fmla="*/ 987 w 1984"/>
                      <a:gd name="T55" fmla="*/ 765 h 766"/>
                      <a:gd name="T56" fmla="*/ 814 w 1984"/>
                      <a:gd name="T57" fmla="*/ 756 h 766"/>
                      <a:gd name="T58" fmla="*/ 650 w 1984"/>
                      <a:gd name="T59" fmla="*/ 740 h 766"/>
                      <a:gd name="T60" fmla="*/ 493 w 1984"/>
                      <a:gd name="T61" fmla="*/ 707 h 766"/>
                      <a:gd name="T62" fmla="*/ 353 w 1984"/>
                      <a:gd name="T63" fmla="*/ 674 h 766"/>
                      <a:gd name="T64" fmla="*/ 230 w 1984"/>
                      <a:gd name="T65" fmla="*/ 625 h 766"/>
                      <a:gd name="T66" fmla="*/ 131 w 1984"/>
                      <a:gd name="T67" fmla="*/ 567 h 766"/>
                      <a:gd name="T68" fmla="*/ 57 w 1984"/>
                      <a:gd name="T69" fmla="*/ 510 h 766"/>
                      <a:gd name="T70" fmla="*/ 16 w 1984"/>
                      <a:gd name="T71" fmla="*/ 444 h 766"/>
                      <a:gd name="T72" fmla="*/ 0 w 1984"/>
                      <a:gd name="T73" fmla="*/ 378 h 76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1984"/>
                      <a:gd name="T112" fmla="*/ 0 h 766"/>
                      <a:gd name="T113" fmla="*/ 1984 w 1984"/>
                      <a:gd name="T114" fmla="*/ 766 h 76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600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48" name="Freeform 13">
                    <a:extLst>
                      <a:ext uri="{FF2B5EF4-FFF2-40B4-BE49-F238E27FC236}">
                        <a16:creationId xmlns:a16="http://schemas.microsoft.com/office/drawing/2014/main" id="{F22375E5-5455-8348-BA93-A657874460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>
                      <a:gd name="T0" fmla="*/ 0 w 1853"/>
                      <a:gd name="T1" fmla="*/ 329 h 650"/>
                      <a:gd name="T2" fmla="*/ 17 w 1853"/>
                      <a:gd name="T3" fmla="*/ 263 h 650"/>
                      <a:gd name="T4" fmla="*/ 66 w 1853"/>
                      <a:gd name="T5" fmla="*/ 205 h 650"/>
                      <a:gd name="T6" fmla="*/ 140 w 1853"/>
                      <a:gd name="T7" fmla="*/ 156 h 650"/>
                      <a:gd name="T8" fmla="*/ 247 w 1853"/>
                      <a:gd name="T9" fmla="*/ 107 h 650"/>
                      <a:gd name="T10" fmla="*/ 371 w 1853"/>
                      <a:gd name="T11" fmla="*/ 66 h 650"/>
                      <a:gd name="T12" fmla="*/ 519 w 1853"/>
                      <a:gd name="T13" fmla="*/ 33 h 650"/>
                      <a:gd name="T14" fmla="*/ 675 w 1853"/>
                      <a:gd name="T15" fmla="*/ 16 h 650"/>
                      <a:gd name="T16" fmla="*/ 840 w 1853"/>
                      <a:gd name="T17" fmla="*/ 0 h 650"/>
                      <a:gd name="T18" fmla="*/ 1013 w 1853"/>
                      <a:gd name="T19" fmla="*/ 0 h 650"/>
                      <a:gd name="T20" fmla="*/ 1177 w 1853"/>
                      <a:gd name="T21" fmla="*/ 16 h 650"/>
                      <a:gd name="T22" fmla="*/ 1342 w 1853"/>
                      <a:gd name="T23" fmla="*/ 33 h 650"/>
                      <a:gd name="T24" fmla="*/ 1482 w 1853"/>
                      <a:gd name="T25" fmla="*/ 66 h 650"/>
                      <a:gd name="T26" fmla="*/ 1613 w 1853"/>
                      <a:gd name="T27" fmla="*/ 107 h 650"/>
                      <a:gd name="T28" fmla="*/ 1712 w 1853"/>
                      <a:gd name="T29" fmla="*/ 156 h 650"/>
                      <a:gd name="T30" fmla="*/ 1795 w 1853"/>
                      <a:gd name="T31" fmla="*/ 205 h 650"/>
                      <a:gd name="T32" fmla="*/ 1836 w 1853"/>
                      <a:gd name="T33" fmla="*/ 263 h 650"/>
                      <a:gd name="T34" fmla="*/ 1852 w 1853"/>
                      <a:gd name="T35" fmla="*/ 329 h 650"/>
                      <a:gd name="T36" fmla="*/ 1836 w 1853"/>
                      <a:gd name="T37" fmla="*/ 386 h 650"/>
                      <a:gd name="T38" fmla="*/ 1795 w 1853"/>
                      <a:gd name="T39" fmla="*/ 444 h 650"/>
                      <a:gd name="T40" fmla="*/ 1712 w 1853"/>
                      <a:gd name="T41" fmla="*/ 493 h 650"/>
                      <a:gd name="T42" fmla="*/ 1613 w 1853"/>
                      <a:gd name="T43" fmla="*/ 542 h 650"/>
                      <a:gd name="T44" fmla="*/ 1482 w 1853"/>
                      <a:gd name="T45" fmla="*/ 583 h 650"/>
                      <a:gd name="T46" fmla="*/ 1342 w 1853"/>
                      <a:gd name="T47" fmla="*/ 616 h 650"/>
                      <a:gd name="T48" fmla="*/ 1177 w 1853"/>
                      <a:gd name="T49" fmla="*/ 641 h 650"/>
                      <a:gd name="T50" fmla="*/ 1013 w 1853"/>
                      <a:gd name="T51" fmla="*/ 649 h 650"/>
                      <a:gd name="T52" fmla="*/ 840 w 1853"/>
                      <a:gd name="T53" fmla="*/ 649 h 650"/>
                      <a:gd name="T54" fmla="*/ 675 w 1853"/>
                      <a:gd name="T55" fmla="*/ 641 h 650"/>
                      <a:gd name="T56" fmla="*/ 519 w 1853"/>
                      <a:gd name="T57" fmla="*/ 616 h 650"/>
                      <a:gd name="T58" fmla="*/ 371 w 1853"/>
                      <a:gd name="T59" fmla="*/ 583 h 650"/>
                      <a:gd name="T60" fmla="*/ 247 w 1853"/>
                      <a:gd name="T61" fmla="*/ 542 h 650"/>
                      <a:gd name="T62" fmla="*/ 140 w 1853"/>
                      <a:gd name="T63" fmla="*/ 493 h 650"/>
                      <a:gd name="T64" fmla="*/ 66 w 1853"/>
                      <a:gd name="T65" fmla="*/ 444 h 650"/>
                      <a:gd name="T66" fmla="*/ 17 w 1853"/>
                      <a:gd name="T67" fmla="*/ 386 h 650"/>
                      <a:gd name="T68" fmla="*/ 0 w 1853"/>
                      <a:gd name="T69" fmla="*/ 329 h 65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853"/>
                      <a:gd name="T106" fmla="*/ 0 h 650"/>
                      <a:gd name="T107" fmla="*/ 1853 w 1853"/>
                      <a:gd name="T108" fmla="*/ 650 h 65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600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  <p:sp>
                <p:nvSpPr>
                  <p:cNvPr id="149" name="Freeform 14">
                    <a:extLst>
                      <a:ext uri="{FF2B5EF4-FFF2-40B4-BE49-F238E27FC236}">
                        <a16:creationId xmlns:a16="http://schemas.microsoft.com/office/drawing/2014/main" id="{759A09E3-AB05-0B42-8CEA-3CCBDB118E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>
                      <a:gd name="T0" fmla="*/ 0 w 1672"/>
                      <a:gd name="T1" fmla="*/ 246 h 494"/>
                      <a:gd name="T2" fmla="*/ 16 w 1672"/>
                      <a:gd name="T3" fmla="*/ 197 h 494"/>
                      <a:gd name="T4" fmla="*/ 66 w 1672"/>
                      <a:gd name="T5" fmla="*/ 147 h 494"/>
                      <a:gd name="T6" fmla="*/ 148 w 1672"/>
                      <a:gd name="T7" fmla="*/ 106 h 494"/>
                      <a:gd name="T8" fmla="*/ 247 w 1672"/>
                      <a:gd name="T9" fmla="*/ 74 h 494"/>
                      <a:gd name="T10" fmla="*/ 370 w 1672"/>
                      <a:gd name="T11" fmla="*/ 41 h 494"/>
                      <a:gd name="T12" fmla="*/ 518 w 1672"/>
                      <a:gd name="T13" fmla="*/ 16 h 494"/>
                      <a:gd name="T14" fmla="*/ 675 w 1672"/>
                      <a:gd name="T15" fmla="*/ 0 h 494"/>
                      <a:gd name="T16" fmla="*/ 839 w 1672"/>
                      <a:gd name="T17" fmla="*/ 0 h 494"/>
                      <a:gd name="T18" fmla="*/ 996 w 1672"/>
                      <a:gd name="T19" fmla="*/ 0 h 494"/>
                      <a:gd name="T20" fmla="*/ 1152 w 1672"/>
                      <a:gd name="T21" fmla="*/ 16 h 494"/>
                      <a:gd name="T22" fmla="*/ 1300 w 1672"/>
                      <a:gd name="T23" fmla="*/ 41 h 494"/>
                      <a:gd name="T24" fmla="*/ 1424 w 1672"/>
                      <a:gd name="T25" fmla="*/ 74 h 494"/>
                      <a:gd name="T26" fmla="*/ 1531 w 1672"/>
                      <a:gd name="T27" fmla="*/ 106 h 494"/>
                      <a:gd name="T28" fmla="*/ 1605 w 1672"/>
                      <a:gd name="T29" fmla="*/ 147 h 494"/>
                      <a:gd name="T30" fmla="*/ 1654 w 1672"/>
                      <a:gd name="T31" fmla="*/ 197 h 494"/>
                      <a:gd name="T32" fmla="*/ 1671 w 1672"/>
                      <a:gd name="T33" fmla="*/ 246 h 494"/>
                      <a:gd name="T34" fmla="*/ 1654 w 1672"/>
                      <a:gd name="T35" fmla="*/ 295 h 494"/>
                      <a:gd name="T36" fmla="*/ 1605 w 1672"/>
                      <a:gd name="T37" fmla="*/ 337 h 494"/>
                      <a:gd name="T38" fmla="*/ 1531 w 1672"/>
                      <a:gd name="T39" fmla="*/ 378 h 494"/>
                      <a:gd name="T40" fmla="*/ 1424 w 1672"/>
                      <a:gd name="T41" fmla="*/ 419 h 494"/>
                      <a:gd name="T42" fmla="*/ 1300 w 1672"/>
                      <a:gd name="T43" fmla="*/ 452 h 494"/>
                      <a:gd name="T44" fmla="*/ 1152 w 1672"/>
                      <a:gd name="T45" fmla="*/ 476 h 494"/>
                      <a:gd name="T46" fmla="*/ 996 w 1672"/>
                      <a:gd name="T47" fmla="*/ 484 h 494"/>
                      <a:gd name="T48" fmla="*/ 839 w 1672"/>
                      <a:gd name="T49" fmla="*/ 493 h 494"/>
                      <a:gd name="T50" fmla="*/ 675 w 1672"/>
                      <a:gd name="T51" fmla="*/ 484 h 494"/>
                      <a:gd name="T52" fmla="*/ 518 w 1672"/>
                      <a:gd name="T53" fmla="*/ 476 h 494"/>
                      <a:gd name="T54" fmla="*/ 370 w 1672"/>
                      <a:gd name="T55" fmla="*/ 452 h 494"/>
                      <a:gd name="T56" fmla="*/ 247 w 1672"/>
                      <a:gd name="T57" fmla="*/ 419 h 494"/>
                      <a:gd name="T58" fmla="*/ 148 w 1672"/>
                      <a:gd name="T59" fmla="*/ 378 h 494"/>
                      <a:gd name="T60" fmla="*/ 66 w 1672"/>
                      <a:gd name="T61" fmla="*/ 337 h 494"/>
                      <a:gd name="T62" fmla="*/ 16 w 1672"/>
                      <a:gd name="T63" fmla="*/ 295 h 494"/>
                      <a:gd name="T64" fmla="*/ 0 w 1672"/>
                      <a:gd name="T65" fmla="*/ 246 h 4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672"/>
                      <a:gd name="T100" fmla="*/ 0 h 494"/>
                      <a:gd name="T101" fmla="*/ 1672 w 1672"/>
                      <a:gd name="T102" fmla="*/ 494 h 4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95A5A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en-US" sz="600" kern="0" dirty="0">
                      <a:solidFill>
                        <a:srgbClr val="95A5A6"/>
                      </a:solidFill>
                      <a:latin typeface="Helvetica Neue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146" name="Freeform 16">
                  <a:extLst>
                    <a:ext uri="{FF2B5EF4-FFF2-40B4-BE49-F238E27FC236}">
                      <a16:creationId xmlns:a16="http://schemas.microsoft.com/office/drawing/2014/main" id="{10DE66FA-4F1A-1A4C-9120-619D5D0BB1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>
                    <a:gd name="T0" fmla="*/ 0 w 1993"/>
                    <a:gd name="T1" fmla="*/ 378 h 766"/>
                    <a:gd name="T2" fmla="*/ 17 w 1993"/>
                    <a:gd name="T3" fmla="*/ 313 h 766"/>
                    <a:gd name="T4" fmla="*/ 66 w 1993"/>
                    <a:gd name="T5" fmla="*/ 247 h 766"/>
                    <a:gd name="T6" fmla="*/ 132 w 1993"/>
                    <a:gd name="T7" fmla="*/ 189 h 766"/>
                    <a:gd name="T8" fmla="*/ 239 w 1993"/>
                    <a:gd name="T9" fmla="*/ 140 h 766"/>
                    <a:gd name="T10" fmla="*/ 354 w 1993"/>
                    <a:gd name="T11" fmla="*/ 91 h 766"/>
                    <a:gd name="T12" fmla="*/ 502 w 1993"/>
                    <a:gd name="T13" fmla="*/ 50 h 766"/>
                    <a:gd name="T14" fmla="*/ 659 w 1993"/>
                    <a:gd name="T15" fmla="*/ 25 h 766"/>
                    <a:gd name="T16" fmla="*/ 823 w 1993"/>
                    <a:gd name="T17" fmla="*/ 9 h 766"/>
                    <a:gd name="T18" fmla="*/ 996 w 1993"/>
                    <a:gd name="T19" fmla="*/ 0 h 766"/>
                    <a:gd name="T20" fmla="*/ 1169 w 1993"/>
                    <a:gd name="T21" fmla="*/ 9 h 766"/>
                    <a:gd name="T22" fmla="*/ 1334 w 1993"/>
                    <a:gd name="T23" fmla="*/ 25 h 766"/>
                    <a:gd name="T24" fmla="*/ 1490 w 1993"/>
                    <a:gd name="T25" fmla="*/ 50 h 766"/>
                    <a:gd name="T26" fmla="*/ 1638 w 1993"/>
                    <a:gd name="T27" fmla="*/ 91 h 766"/>
                    <a:gd name="T28" fmla="*/ 1753 w 1993"/>
                    <a:gd name="T29" fmla="*/ 140 h 766"/>
                    <a:gd name="T30" fmla="*/ 1860 w 1993"/>
                    <a:gd name="T31" fmla="*/ 189 h 766"/>
                    <a:gd name="T32" fmla="*/ 1926 w 1993"/>
                    <a:gd name="T33" fmla="*/ 247 h 766"/>
                    <a:gd name="T34" fmla="*/ 1976 w 1993"/>
                    <a:gd name="T35" fmla="*/ 313 h 766"/>
                    <a:gd name="T36" fmla="*/ 1992 w 1993"/>
                    <a:gd name="T37" fmla="*/ 378 h 766"/>
                    <a:gd name="T38" fmla="*/ 1976 w 1993"/>
                    <a:gd name="T39" fmla="*/ 444 h 766"/>
                    <a:gd name="T40" fmla="*/ 1926 w 1993"/>
                    <a:gd name="T41" fmla="*/ 510 h 766"/>
                    <a:gd name="T42" fmla="*/ 1860 w 1993"/>
                    <a:gd name="T43" fmla="*/ 576 h 766"/>
                    <a:gd name="T44" fmla="*/ 1753 w 1993"/>
                    <a:gd name="T45" fmla="*/ 625 h 766"/>
                    <a:gd name="T46" fmla="*/ 1638 w 1993"/>
                    <a:gd name="T47" fmla="*/ 674 h 766"/>
                    <a:gd name="T48" fmla="*/ 1490 w 1993"/>
                    <a:gd name="T49" fmla="*/ 715 h 766"/>
                    <a:gd name="T50" fmla="*/ 1334 w 1993"/>
                    <a:gd name="T51" fmla="*/ 740 h 766"/>
                    <a:gd name="T52" fmla="*/ 1169 w 1993"/>
                    <a:gd name="T53" fmla="*/ 756 h 766"/>
                    <a:gd name="T54" fmla="*/ 996 w 1993"/>
                    <a:gd name="T55" fmla="*/ 765 h 766"/>
                    <a:gd name="T56" fmla="*/ 823 w 1993"/>
                    <a:gd name="T57" fmla="*/ 756 h 766"/>
                    <a:gd name="T58" fmla="*/ 659 w 1993"/>
                    <a:gd name="T59" fmla="*/ 740 h 766"/>
                    <a:gd name="T60" fmla="*/ 502 w 1993"/>
                    <a:gd name="T61" fmla="*/ 715 h 766"/>
                    <a:gd name="T62" fmla="*/ 354 w 1993"/>
                    <a:gd name="T63" fmla="*/ 674 h 766"/>
                    <a:gd name="T64" fmla="*/ 239 w 1993"/>
                    <a:gd name="T65" fmla="*/ 625 h 766"/>
                    <a:gd name="T66" fmla="*/ 132 w 1993"/>
                    <a:gd name="T67" fmla="*/ 576 h 766"/>
                    <a:gd name="T68" fmla="*/ 66 w 1993"/>
                    <a:gd name="T69" fmla="*/ 510 h 766"/>
                    <a:gd name="T70" fmla="*/ 17 w 1993"/>
                    <a:gd name="T71" fmla="*/ 444 h 766"/>
                    <a:gd name="T72" fmla="*/ 0 w 1993"/>
                    <a:gd name="T73" fmla="*/ 378 h 76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93"/>
                    <a:gd name="T112" fmla="*/ 0 h 766"/>
                    <a:gd name="T113" fmla="*/ 1993 w 1993"/>
                    <a:gd name="T114" fmla="*/ 766 h 76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600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35" name="Group 21">
                <a:extLst>
                  <a:ext uri="{FF2B5EF4-FFF2-40B4-BE49-F238E27FC236}">
                    <a16:creationId xmlns:a16="http://schemas.microsoft.com/office/drawing/2014/main" id="{8C499ED8-2125-3F4F-A5AF-B8D40F7073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141" name="Freeform 18">
                  <a:extLst>
                    <a:ext uri="{FF2B5EF4-FFF2-40B4-BE49-F238E27FC236}">
                      <a16:creationId xmlns:a16="http://schemas.microsoft.com/office/drawing/2014/main" id="{312517D0-7D52-0348-A4C7-6B66382E26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>
                    <a:gd name="T0" fmla="*/ 0 w 1993"/>
                    <a:gd name="T1" fmla="*/ 387 h 766"/>
                    <a:gd name="T2" fmla="*/ 17 w 1993"/>
                    <a:gd name="T3" fmla="*/ 321 h 766"/>
                    <a:gd name="T4" fmla="*/ 66 w 1993"/>
                    <a:gd name="T5" fmla="*/ 255 h 766"/>
                    <a:gd name="T6" fmla="*/ 132 w 1993"/>
                    <a:gd name="T7" fmla="*/ 198 h 766"/>
                    <a:gd name="T8" fmla="*/ 239 w 1993"/>
                    <a:gd name="T9" fmla="*/ 140 h 766"/>
                    <a:gd name="T10" fmla="*/ 354 w 1993"/>
                    <a:gd name="T11" fmla="*/ 91 h 766"/>
                    <a:gd name="T12" fmla="*/ 502 w 1993"/>
                    <a:gd name="T13" fmla="*/ 58 h 766"/>
                    <a:gd name="T14" fmla="*/ 659 w 1993"/>
                    <a:gd name="T15" fmla="*/ 25 h 766"/>
                    <a:gd name="T16" fmla="*/ 823 w 1993"/>
                    <a:gd name="T17" fmla="*/ 9 h 766"/>
                    <a:gd name="T18" fmla="*/ 996 w 1993"/>
                    <a:gd name="T19" fmla="*/ 0 h 766"/>
                    <a:gd name="T20" fmla="*/ 1169 w 1993"/>
                    <a:gd name="T21" fmla="*/ 9 h 766"/>
                    <a:gd name="T22" fmla="*/ 1334 w 1993"/>
                    <a:gd name="T23" fmla="*/ 25 h 766"/>
                    <a:gd name="T24" fmla="*/ 1490 w 1993"/>
                    <a:gd name="T25" fmla="*/ 58 h 766"/>
                    <a:gd name="T26" fmla="*/ 1638 w 1993"/>
                    <a:gd name="T27" fmla="*/ 91 h 766"/>
                    <a:gd name="T28" fmla="*/ 1753 w 1993"/>
                    <a:gd name="T29" fmla="*/ 140 h 766"/>
                    <a:gd name="T30" fmla="*/ 1860 w 1993"/>
                    <a:gd name="T31" fmla="*/ 198 h 766"/>
                    <a:gd name="T32" fmla="*/ 1926 w 1993"/>
                    <a:gd name="T33" fmla="*/ 255 h 766"/>
                    <a:gd name="T34" fmla="*/ 1976 w 1993"/>
                    <a:gd name="T35" fmla="*/ 321 h 766"/>
                    <a:gd name="T36" fmla="*/ 1992 w 1993"/>
                    <a:gd name="T37" fmla="*/ 387 h 766"/>
                    <a:gd name="T38" fmla="*/ 1976 w 1993"/>
                    <a:gd name="T39" fmla="*/ 452 h 766"/>
                    <a:gd name="T40" fmla="*/ 1926 w 1993"/>
                    <a:gd name="T41" fmla="*/ 518 h 766"/>
                    <a:gd name="T42" fmla="*/ 1860 w 1993"/>
                    <a:gd name="T43" fmla="*/ 576 h 766"/>
                    <a:gd name="T44" fmla="*/ 1753 w 1993"/>
                    <a:gd name="T45" fmla="*/ 633 h 766"/>
                    <a:gd name="T46" fmla="*/ 1638 w 1993"/>
                    <a:gd name="T47" fmla="*/ 674 h 766"/>
                    <a:gd name="T48" fmla="*/ 1490 w 1993"/>
                    <a:gd name="T49" fmla="*/ 715 h 766"/>
                    <a:gd name="T50" fmla="*/ 1334 w 1993"/>
                    <a:gd name="T51" fmla="*/ 740 h 766"/>
                    <a:gd name="T52" fmla="*/ 1169 w 1993"/>
                    <a:gd name="T53" fmla="*/ 756 h 766"/>
                    <a:gd name="T54" fmla="*/ 996 w 1993"/>
                    <a:gd name="T55" fmla="*/ 765 h 766"/>
                    <a:gd name="T56" fmla="*/ 823 w 1993"/>
                    <a:gd name="T57" fmla="*/ 756 h 766"/>
                    <a:gd name="T58" fmla="*/ 659 w 1993"/>
                    <a:gd name="T59" fmla="*/ 740 h 766"/>
                    <a:gd name="T60" fmla="*/ 502 w 1993"/>
                    <a:gd name="T61" fmla="*/ 715 h 766"/>
                    <a:gd name="T62" fmla="*/ 354 w 1993"/>
                    <a:gd name="T63" fmla="*/ 674 h 766"/>
                    <a:gd name="T64" fmla="*/ 239 w 1993"/>
                    <a:gd name="T65" fmla="*/ 633 h 766"/>
                    <a:gd name="T66" fmla="*/ 132 w 1993"/>
                    <a:gd name="T67" fmla="*/ 576 h 766"/>
                    <a:gd name="T68" fmla="*/ 66 w 1993"/>
                    <a:gd name="T69" fmla="*/ 518 h 766"/>
                    <a:gd name="T70" fmla="*/ 17 w 1993"/>
                    <a:gd name="T71" fmla="*/ 452 h 766"/>
                    <a:gd name="T72" fmla="*/ 0 w 1993"/>
                    <a:gd name="T73" fmla="*/ 387 h 76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93"/>
                    <a:gd name="T112" fmla="*/ 0 h 766"/>
                    <a:gd name="T113" fmla="*/ 1993 w 1993"/>
                    <a:gd name="T114" fmla="*/ 766 h 76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600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42" name="Freeform 19">
                  <a:extLst>
                    <a:ext uri="{FF2B5EF4-FFF2-40B4-BE49-F238E27FC236}">
                      <a16:creationId xmlns:a16="http://schemas.microsoft.com/office/drawing/2014/main" id="{49E0C2A1-651D-E24C-B6B2-86C192F25E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>
                    <a:gd name="T0" fmla="*/ 0 w 1853"/>
                    <a:gd name="T1" fmla="*/ 321 h 642"/>
                    <a:gd name="T2" fmla="*/ 16 w 1853"/>
                    <a:gd name="T3" fmla="*/ 263 h 642"/>
                    <a:gd name="T4" fmla="*/ 58 w 1853"/>
                    <a:gd name="T5" fmla="*/ 206 h 642"/>
                    <a:gd name="T6" fmla="*/ 140 w 1853"/>
                    <a:gd name="T7" fmla="*/ 148 h 642"/>
                    <a:gd name="T8" fmla="*/ 239 w 1853"/>
                    <a:gd name="T9" fmla="*/ 107 h 642"/>
                    <a:gd name="T10" fmla="*/ 362 w 1853"/>
                    <a:gd name="T11" fmla="*/ 66 h 642"/>
                    <a:gd name="T12" fmla="*/ 510 w 1853"/>
                    <a:gd name="T13" fmla="*/ 33 h 642"/>
                    <a:gd name="T14" fmla="*/ 667 w 1853"/>
                    <a:gd name="T15" fmla="*/ 8 h 642"/>
                    <a:gd name="T16" fmla="*/ 840 w 1853"/>
                    <a:gd name="T17" fmla="*/ 0 h 642"/>
                    <a:gd name="T18" fmla="*/ 1012 w 1853"/>
                    <a:gd name="T19" fmla="*/ 0 h 642"/>
                    <a:gd name="T20" fmla="*/ 1177 w 1853"/>
                    <a:gd name="T21" fmla="*/ 8 h 642"/>
                    <a:gd name="T22" fmla="*/ 1333 w 1853"/>
                    <a:gd name="T23" fmla="*/ 33 h 642"/>
                    <a:gd name="T24" fmla="*/ 1482 w 1853"/>
                    <a:gd name="T25" fmla="*/ 66 h 642"/>
                    <a:gd name="T26" fmla="*/ 1605 w 1853"/>
                    <a:gd name="T27" fmla="*/ 107 h 642"/>
                    <a:gd name="T28" fmla="*/ 1712 w 1853"/>
                    <a:gd name="T29" fmla="*/ 148 h 642"/>
                    <a:gd name="T30" fmla="*/ 1786 w 1853"/>
                    <a:gd name="T31" fmla="*/ 206 h 642"/>
                    <a:gd name="T32" fmla="*/ 1835 w 1853"/>
                    <a:gd name="T33" fmla="*/ 263 h 642"/>
                    <a:gd name="T34" fmla="*/ 1852 w 1853"/>
                    <a:gd name="T35" fmla="*/ 321 h 642"/>
                    <a:gd name="T36" fmla="*/ 1835 w 1853"/>
                    <a:gd name="T37" fmla="*/ 378 h 642"/>
                    <a:gd name="T38" fmla="*/ 1786 w 1853"/>
                    <a:gd name="T39" fmla="*/ 436 h 642"/>
                    <a:gd name="T40" fmla="*/ 1712 w 1853"/>
                    <a:gd name="T41" fmla="*/ 493 h 642"/>
                    <a:gd name="T42" fmla="*/ 1605 w 1853"/>
                    <a:gd name="T43" fmla="*/ 542 h 642"/>
                    <a:gd name="T44" fmla="*/ 1482 w 1853"/>
                    <a:gd name="T45" fmla="*/ 584 h 642"/>
                    <a:gd name="T46" fmla="*/ 1333 w 1853"/>
                    <a:gd name="T47" fmla="*/ 608 h 642"/>
                    <a:gd name="T48" fmla="*/ 1177 w 1853"/>
                    <a:gd name="T49" fmla="*/ 633 h 642"/>
                    <a:gd name="T50" fmla="*/ 1012 w 1853"/>
                    <a:gd name="T51" fmla="*/ 641 h 642"/>
                    <a:gd name="T52" fmla="*/ 840 w 1853"/>
                    <a:gd name="T53" fmla="*/ 641 h 642"/>
                    <a:gd name="T54" fmla="*/ 667 w 1853"/>
                    <a:gd name="T55" fmla="*/ 633 h 642"/>
                    <a:gd name="T56" fmla="*/ 510 w 1853"/>
                    <a:gd name="T57" fmla="*/ 608 h 642"/>
                    <a:gd name="T58" fmla="*/ 362 w 1853"/>
                    <a:gd name="T59" fmla="*/ 584 h 642"/>
                    <a:gd name="T60" fmla="*/ 239 w 1853"/>
                    <a:gd name="T61" fmla="*/ 542 h 642"/>
                    <a:gd name="T62" fmla="*/ 140 w 1853"/>
                    <a:gd name="T63" fmla="*/ 493 h 642"/>
                    <a:gd name="T64" fmla="*/ 58 w 1853"/>
                    <a:gd name="T65" fmla="*/ 436 h 642"/>
                    <a:gd name="T66" fmla="*/ 16 w 1853"/>
                    <a:gd name="T67" fmla="*/ 378 h 642"/>
                    <a:gd name="T68" fmla="*/ 0 w 1853"/>
                    <a:gd name="T69" fmla="*/ 321 h 64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53"/>
                    <a:gd name="T106" fmla="*/ 0 h 642"/>
                    <a:gd name="T107" fmla="*/ 1853 w 1853"/>
                    <a:gd name="T108" fmla="*/ 642 h 642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600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43" name="Freeform 20">
                  <a:extLst>
                    <a:ext uri="{FF2B5EF4-FFF2-40B4-BE49-F238E27FC236}">
                      <a16:creationId xmlns:a16="http://schemas.microsoft.com/office/drawing/2014/main" id="{8C7366E4-23E2-1C4E-AB78-727E96EFC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>
                    <a:gd name="T0" fmla="*/ 0 w 1672"/>
                    <a:gd name="T1" fmla="*/ 246 h 494"/>
                    <a:gd name="T2" fmla="*/ 17 w 1672"/>
                    <a:gd name="T3" fmla="*/ 197 h 494"/>
                    <a:gd name="T4" fmla="*/ 66 w 1672"/>
                    <a:gd name="T5" fmla="*/ 156 h 494"/>
                    <a:gd name="T6" fmla="*/ 140 w 1672"/>
                    <a:gd name="T7" fmla="*/ 115 h 494"/>
                    <a:gd name="T8" fmla="*/ 247 w 1672"/>
                    <a:gd name="T9" fmla="*/ 74 h 494"/>
                    <a:gd name="T10" fmla="*/ 371 w 1672"/>
                    <a:gd name="T11" fmla="*/ 41 h 494"/>
                    <a:gd name="T12" fmla="*/ 519 w 1672"/>
                    <a:gd name="T13" fmla="*/ 24 h 494"/>
                    <a:gd name="T14" fmla="*/ 675 w 1672"/>
                    <a:gd name="T15" fmla="*/ 8 h 494"/>
                    <a:gd name="T16" fmla="*/ 832 w 1672"/>
                    <a:gd name="T17" fmla="*/ 0 h 494"/>
                    <a:gd name="T18" fmla="*/ 996 w 1672"/>
                    <a:gd name="T19" fmla="*/ 8 h 494"/>
                    <a:gd name="T20" fmla="*/ 1153 w 1672"/>
                    <a:gd name="T21" fmla="*/ 24 h 494"/>
                    <a:gd name="T22" fmla="*/ 1301 w 1672"/>
                    <a:gd name="T23" fmla="*/ 41 h 494"/>
                    <a:gd name="T24" fmla="*/ 1424 w 1672"/>
                    <a:gd name="T25" fmla="*/ 74 h 494"/>
                    <a:gd name="T26" fmla="*/ 1523 w 1672"/>
                    <a:gd name="T27" fmla="*/ 115 h 494"/>
                    <a:gd name="T28" fmla="*/ 1606 w 1672"/>
                    <a:gd name="T29" fmla="*/ 156 h 494"/>
                    <a:gd name="T30" fmla="*/ 1655 w 1672"/>
                    <a:gd name="T31" fmla="*/ 197 h 494"/>
                    <a:gd name="T32" fmla="*/ 1671 w 1672"/>
                    <a:gd name="T33" fmla="*/ 246 h 494"/>
                    <a:gd name="T34" fmla="*/ 1655 w 1672"/>
                    <a:gd name="T35" fmla="*/ 295 h 494"/>
                    <a:gd name="T36" fmla="*/ 1606 w 1672"/>
                    <a:gd name="T37" fmla="*/ 345 h 494"/>
                    <a:gd name="T38" fmla="*/ 1523 w 1672"/>
                    <a:gd name="T39" fmla="*/ 386 h 494"/>
                    <a:gd name="T40" fmla="*/ 1424 w 1672"/>
                    <a:gd name="T41" fmla="*/ 427 h 494"/>
                    <a:gd name="T42" fmla="*/ 1301 w 1672"/>
                    <a:gd name="T43" fmla="*/ 452 h 494"/>
                    <a:gd name="T44" fmla="*/ 1153 w 1672"/>
                    <a:gd name="T45" fmla="*/ 476 h 494"/>
                    <a:gd name="T46" fmla="*/ 996 w 1672"/>
                    <a:gd name="T47" fmla="*/ 493 h 494"/>
                    <a:gd name="T48" fmla="*/ 832 w 1672"/>
                    <a:gd name="T49" fmla="*/ 493 h 494"/>
                    <a:gd name="T50" fmla="*/ 675 w 1672"/>
                    <a:gd name="T51" fmla="*/ 493 h 494"/>
                    <a:gd name="T52" fmla="*/ 519 w 1672"/>
                    <a:gd name="T53" fmla="*/ 476 h 494"/>
                    <a:gd name="T54" fmla="*/ 371 w 1672"/>
                    <a:gd name="T55" fmla="*/ 452 h 494"/>
                    <a:gd name="T56" fmla="*/ 247 w 1672"/>
                    <a:gd name="T57" fmla="*/ 427 h 494"/>
                    <a:gd name="T58" fmla="*/ 140 w 1672"/>
                    <a:gd name="T59" fmla="*/ 386 h 494"/>
                    <a:gd name="T60" fmla="*/ 66 w 1672"/>
                    <a:gd name="T61" fmla="*/ 345 h 494"/>
                    <a:gd name="T62" fmla="*/ 17 w 1672"/>
                    <a:gd name="T63" fmla="*/ 295 h 494"/>
                    <a:gd name="T64" fmla="*/ 0 w 1672"/>
                    <a:gd name="T65" fmla="*/ 246 h 49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672"/>
                    <a:gd name="T100" fmla="*/ 0 h 494"/>
                    <a:gd name="T101" fmla="*/ 1672 w 1672"/>
                    <a:gd name="T102" fmla="*/ 494 h 49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600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36" name="Group 26">
                <a:extLst>
                  <a:ext uri="{FF2B5EF4-FFF2-40B4-BE49-F238E27FC236}">
                    <a16:creationId xmlns:a16="http://schemas.microsoft.com/office/drawing/2014/main" id="{95214E28-95D2-BB44-928F-D23F8A5F18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37" name="Freeform 22">
                  <a:extLst>
                    <a:ext uri="{FF2B5EF4-FFF2-40B4-BE49-F238E27FC236}">
                      <a16:creationId xmlns:a16="http://schemas.microsoft.com/office/drawing/2014/main" id="{CC1D1052-3059-7747-B578-D704AD6012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>
                    <a:gd name="T0" fmla="*/ 247 w 248"/>
                    <a:gd name="T1" fmla="*/ 649 h 741"/>
                    <a:gd name="T2" fmla="*/ 247 w 248"/>
                    <a:gd name="T3" fmla="*/ 0 h 741"/>
                    <a:gd name="T4" fmla="*/ 0 w 248"/>
                    <a:gd name="T5" fmla="*/ 0 h 741"/>
                    <a:gd name="T6" fmla="*/ 0 w 248"/>
                    <a:gd name="T7" fmla="*/ 649 h 741"/>
                    <a:gd name="T8" fmla="*/ 0 w 248"/>
                    <a:gd name="T9" fmla="*/ 657 h 741"/>
                    <a:gd name="T10" fmla="*/ 17 w 248"/>
                    <a:gd name="T11" fmla="*/ 699 h 741"/>
                    <a:gd name="T12" fmla="*/ 50 w 248"/>
                    <a:gd name="T13" fmla="*/ 723 h 741"/>
                    <a:gd name="T14" fmla="*/ 99 w 248"/>
                    <a:gd name="T15" fmla="*/ 740 h 741"/>
                    <a:gd name="T16" fmla="*/ 157 w 248"/>
                    <a:gd name="T17" fmla="*/ 740 h 741"/>
                    <a:gd name="T18" fmla="*/ 206 w 248"/>
                    <a:gd name="T19" fmla="*/ 723 h 741"/>
                    <a:gd name="T20" fmla="*/ 239 w 248"/>
                    <a:gd name="T21" fmla="*/ 699 h 741"/>
                    <a:gd name="T22" fmla="*/ 247 w 248"/>
                    <a:gd name="T23" fmla="*/ 657 h 741"/>
                    <a:gd name="T24" fmla="*/ 247 w 248"/>
                    <a:gd name="T25" fmla="*/ 649 h 74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8"/>
                    <a:gd name="T40" fmla="*/ 0 h 741"/>
                    <a:gd name="T41" fmla="*/ 248 w 248"/>
                    <a:gd name="T42" fmla="*/ 741 h 74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600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38" name="Freeform 23">
                  <a:extLst>
                    <a:ext uri="{FF2B5EF4-FFF2-40B4-BE49-F238E27FC236}">
                      <a16:creationId xmlns:a16="http://schemas.microsoft.com/office/drawing/2014/main" id="{C46849D8-8A78-CC4C-B6EE-7EDAEC408E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>
                    <a:gd name="T0" fmla="*/ 0 w 248"/>
                    <a:gd name="T1" fmla="*/ 74 h 157"/>
                    <a:gd name="T2" fmla="*/ 17 w 248"/>
                    <a:gd name="T3" fmla="*/ 41 h 157"/>
                    <a:gd name="T4" fmla="*/ 50 w 248"/>
                    <a:gd name="T5" fmla="*/ 8 h 157"/>
                    <a:gd name="T6" fmla="*/ 99 w 248"/>
                    <a:gd name="T7" fmla="*/ 0 h 157"/>
                    <a:gd name="T8" fmla="*/ 157 w 248"/>
                    <a:gd name="T9" fmla="*/ 0 h 157"/>
                    <a:gd name="T10" fmla="*/ 206 w 248"/>
                    <a:gd name="T11" fmla="*/ 8 h 157"/>
                    <a:gd name="T12" fmla="*/ 239 w 248"/>
                    <a:gd name="T13" fmla="*/ 41 h 157"/>
                    <a:gd name="T14" fmla="*/ 247 w 248"/>
                    <a:gd name="T15" fmla="*/ 74 h 157"/>
                    <a:gd name="T16" fmla="*/ 239 w 248"/>
                    <a:gd name="T17" fmla="*/ 115 h 157"/>
                    <a:gd name="T18" fmla="*/ 206 w 248"/>
                    <a:gd name="T19" fmla="*/ 140 h 157"/>
                    <a:gd name="T20" fmla="*/ 157 w 248"/>
                    <a:gd name="T21" fmla="*/ 156 h 157"/>
                    <a:gd name="T22" fmla="*/ 99 w 248"/>
                    <a:gd name="T23" fmla="*/ 156 h 157"/>
                    <a:gd name="T24" fmla="*/ 50 w 248"/>
                    <a:gd name="T25" fmla="*/ 140 h 157"/>
                    <a:gd name="T26" fmla="*/ 17 w 248"/>
                    <a:gd name="T27" fmla="*/ 115 h 157"/>
                    <a:gd name="T28" fmla="*/ 0 w 248"/>
                    <a:gd name="T29" fmla="*/ 74 h 15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48"/>
                    <a:gd name="T46" fmla="*/ 0 h 157"/>
                    <a:gd name="T47" fmla="*/ 248 w 248"/>
                    <a:gd name="T48" fmla="*/ 157 h 15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600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39" name="Freeform 24">
                  <a:extLst>
                    <a:ext uri="{FF2B5EF4-FFF2-40B4-BE49-F238E27FC236}">
                      <a16:creationId xmlns:a16="http://schemas.microsoft.com/office/drawing/2014/main" id="{57AE8BBE-E79F-A343-A1E0-8016398838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>
                    <a:gd name="T0" fmla="*/ 247 w 248"/>
                    <a:gd name="T1" fmla="*/ 814 h 922"/>
                    <a:gd name="T2" fmla="*/ 247 w 248"/>
                    <a:gd name="T3" fmla="*/ 0 h 922"/>
                    <a:gd name="T4" fmla="*/ 0 w 248"/>
                    <a:gd name="T5" fmla="*/ 0 h 922"/>
                    <a:gd name="T6" fmla="*/ 0 w 248"/>
                    <a:gd name="T7" fmla="*/ 814 h 922"/>
                    <a:gd name="T8" fmla="*/ 0 w 248"/>
                    <a:gd name="T9" fmla="*/ 822 h 922"/>
                    <a:gd name="T10" fmla="*/ 17 w 248"/>
                    <a:gd name="T11" fmla="*/ 871 h 922"/>
                    <a:gd name="T12" fmla="*/ 50 w 248"/>
                    <a:gd name="T13" fmla="*/ 904 h 922"/>
                    <a:gd name="T14" fmla="*/ 99 w 248"/>
                    <a:gd name="T15" fmla="*/ 921 h 922"/>
                    <a:gd name="T16" fmla="*/ 157 w 248"/>
                    <a:gd name="T17" fmla="*/ 921 h 922"/>
                    <a:gd name="T18" fmla="*/ 206 w 248"/>
                    <a:gd name="T19" fmla="*/ 904 h 922"/>
                    <a:gd name="T20" fmla="*/ 239 w 248"/>
                    <a:gd name="T21" fmla="*/ 871 h 922"/>
                    <a:gd name="T22" fmla="*/ 247 w 248"/>
                    <a:gd name="T23" fmla="*/ 822 h 922"/>
                    <a:gd name="T24" fmla="*/ 247 w 248"/>
                    <a:gd name="T25" fmla="*/ 814 h 9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8"/>
                    <a:gd name="T40" fmla="*/ 0 h 922"/>
                    <a:gd name="T41" fmla="*/ 248 w 248"/>
                    <a:gd name="T42" fmla="*/ 922 h 9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95A5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600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140" name="Freeform 25">
                  <a:extLst>
                    <a:ext uri="{FF2B5EF4-FFF2-40B4-BE49-F238E27FC236}">
                      <a16:creationId xmlns:a16="http://schemas.microsoft.com/office/drawing/2014/main" id="{96D840FC-4D5C-5C40-A772-1A0742691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>
                    <a:gd name="T0" fmla="*/ 57 w 429"/>
                    <a:gd name="T1" fmla="*/ 0 h 247"/>
                    <a:gd name="T2" fmla="*/ 16 w 429"/>
                    <a:gd name="T3" fmla="*/ 49 h 247"/>
                    <a:gd name="T4" fmla="*/ 0 w 429"/>
                    <a:gd name="T5" fmla="*/ 98 h 247"/>
                    <a:gd name="T6" fmla="*/ 16 w 429"/>
                    <a:gd name="T7" fmla="*/ 156 h 247"/>
                    <a:gd name="T8" fmla="*/ 66 w 429"/>
                    <a:gd name="T9" fmla="*/ 205 h 247"/>
                    <a:gd name="T10" fmla="*/ 131 w 429"/>
                    <a:gd name="T11" fmla="*/ 230 h 247"/>
                    <a:gd name="T12" fmla="*/ 214 w 429"/>
                    <a:gd name="T13" fmla="*/ 246 h 247"/>
                    <a:gd name="T14" fmla="*/ 296 w 429"/>
                    <a:gd name="T15" fmla="*/ 230 h 247"/>
                    <a:gd name="T16" fmla="*/ 362 w 429"/>
                    <a:gd name="T17" fmla="*/ 205 h 247"/>
                    <a:gd name="T18" fmla="*/ 411 w 429"/>
                    <a:gd name="T19" fmla="*/ 156 h 247"/>
                    <a:gd name="T20" fmla="*/ 428 w 429"/>
                    <a:gd name="T21" fmla="*/ 98 h 247"/>
                    <a:gd name="T22" fmla="*/ 411 w 429"/>
                    <a:gd name="T23" fmla="*/ 49 h 24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29"/>
                    <a:gd name="T37" fmla="*/ 0 h 247"/>
                    <a:gd name="T38" fmla="*/ 429 w 429"/>
                    <a:gd name="T39" fmla="*/ 247 h 24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>
                  <a:solidFill>
                    <a:srgbClr val="95A5A6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defTabSz="685800">
                    <a:defRPr/>
                  </a:pPr>
                  <a:endParaRPr lang="en-US" sz="600" kern="0" dirty="0">
                    <a:solidFill>
                      <a:srgbClr val="95A5A6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</p:grpSp>
        <p:sp>
          <p:nvSpPr>
            <p:cNvPr id="108" name="Line 29">
              <a:extLst>
                <a:ext uri="{FF2B5EF4-FFF2-40B4-BE49-F238E27FC236}">
                  <a16:creationId xmlns:a16="http://schemas.microsoft.com/office/drawing/2014/main" id="{40F22692-C3DE-4D40-A54C-6BD8DA92F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108" y="2820987"/>
              <a:ext cx="1715817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600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B78915FB-6DAA-EE44-89CC-1E57018D5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108" y="3433762"/>
              <a:ext cx="1715817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600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10" name="Line 31">
              <a:extLst>
                <a:ext uri="{FF2B5EF4-FFF2-40B4-BE49-F238E27FC236}">
                  <a16:creationId xmlns:a16="http://schemas.microsoft.com/office/drawing/2014/main" id="{36F5CCBC-B6E5-FD43-807A-96BD1727F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108" y="5521325"/>
              <a:ext cx="1715817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600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11" name="Line 32">
              <a:extLst>
                <a:ext uri="{FF2B5EF4-FFF2-40B4-BE49-F238E27FC236}">
                  <a16:creationId xmlns:a16="http://schemas.microsoft.com/office/drawing/2014/main" id="{A45C1A68-3FD7-2F43-86E3-49F609353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108" y="3997325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600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12" name="Line 33">
              <a:extLst>
                <a:ext uri="{FF2B5EF4-FFF2-40B4-BE49-F238E27FC236}">
                  <a16:creationId xmlns:a16="http://schemas.microsoft.com/office/drawing/2014/main" id="{46B44E4C-F552-5047-BFFE-3E43D49EC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9108" y="2833687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600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13" name="Freeform 112" descr="Light vertical">
              <a:extLst>
                <a:ext uri="{FF2B5EF4-FFF2-40B4-BE49-F238E27FC236}">
                  <a16:creationId xmlns:a16="http://schemas.microsoft.com/office/drawing/2014/main" id="{EF4E8C7A-7B75-9349-A13C-38B45E6F5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924" y="5483225"/>
              <a:ext cx="157162" cy="79375"/>
            </a:xfrm>
            <a:custGeom>
              <a:avLst/>
              <a:gdLst>
                <a:gd name="T0" fmla="*/ 0 w 99"/>
                <a:gd name="T1" fmla="*/ 2147483647 h 50"/>
                <a:gd name="T2" fmla="*/ 2147483647 w 99"/>
                <a:gd name="T3" fmla="*/ 2147483647 h 50"/>
                <a:gd name="T4" fmla="*/ 2147483647 w 99"/>
                <a:gd name="T5" fmla="*/ 0 h 50"/>
                <a:gd name="T6" fmla="*/ 0 w 99"/>
                <a:gd name="T7" fmla="*/ 0 h 50"/>
                <a:gd name="T8" fmla="*/ 0 w 9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50"/>
                <a:gd name="T17" fmla="*/ 99 w 9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600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14" name="Freeform 113" descr="Light vertical">
              <a:extLst>
                <a:ext uri="{FF2B5EF4-FFF2-40B4-BE49-F238E27FC236}">
                  <a16:creationId xmlns:a16="http://schemas.microsoft.com/office/drawing/2014/main" id="{BD381AEB-9320-AE47-8EB4-73A22B1EB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924" y="2781300"/>
              <a:ext cx="157162" cy="68262"/>
            </a:xfrm>
            <a:custGeom>
              <a:avLst/>
              <a:gdLst>
                <a:gd name="T0" fmla="*/ 0 w 99"/>
                <a:gd name="T1" fmla="*/ 2147483647 h 43"/>
                <a:gd name="T2" fmla="*/ 2147483647 w 99"/>
                <a:gd name="T3" fmla="*/ 2147483647 h 43"/>
                <a:gd name="T4" fmla="*/ 2147483647 w 99"/>
                <a:gd name="T5" fmla="*/ 0 h 43"/>
                <a:gd name="T6" fmla="*/ 0 w 99"/>
                <a:gd name="T7" fmla="*/ 0 h 43"/>
                <a:gd name="T8" fmla="*/ 0 w 99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43"/>
                <a:gd name="T17" fmla="*/ 99 w 99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600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15" name="Freeform 114" descr="Light vertical">
              <a:extLst>
                <a:ext uri="{FF2B5EF4-FFF2-40B4-BE49-F238E27FC236}">
                  <a16:creationId xmlns:a16="http://schemas.microsoft.com/office/drawing/2014/main" id="{12AC4651-48F2-B041-B489-E80BFE6B5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924" y="3408362"/>
              <a:ext cx="157162" cy="66675"/>
            </a:xfrm>
            <a:custGeom>
              <a:avLst/>
              <a:gdLst>
                <a:gd name="T0" fmla="*/ 0 w 99"/>
                <a:gd name="T1" fmla="*/ 2147483647 h 42"/>
                <a:gd name="T2" fmla="*/ 2147483647 w 99"/>
                <a:gd name="T3" fmla="*/ 2147483647 h 42"/>
                <a:gd name="T4" fmla="*/ 2147483647 w 99"/>
                <a:gd name="T5" fmla="*/ 0 h 42"/>
                <a:gd name="T6" fmla="*/ 0 w 99"/>
                <a:gd name="T7" fmla="*/ 0 h 42"/>
                <a:gd name="T8" fmla="*/ 0 w 99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42"/>
                <a:gd name="T17" fmla="*/ 99 w 9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600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16" name="Line 38">
              <a:extLst>
                <a:ext uri="{FF2B5EF4-FFF2-40B4-BE49-F238E27FC236}">
                  <a16:creationId xmlns:a16="http://schemas.microsoft.com/office/drawing/2014/main" id="{02CDE601-BF2B-B242-B053-3FBD21676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3356" y="3798887"/>
              <a:ext cx="392112" cy="484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600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17" name="Line 39">
              <a:extLst>
                <a:ext uri="{FF2B5EF4-FFF2-40B4-BE49-F238E27FC236}">
                  <a16:creationId xmlns:a16="http://schemas.microsoft.com/office/drawing/2014/main" id="{B17BCD61-31DC-884D-82E7-220568A2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3356" y="4583112"/>
              <a:ext cx="392112" cy="5857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600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18" name="Rectangle 41">
              <a:extLst>
                <a:ext uri="{FF2B5EF4-FFF2-40B4-BE49-F238E27FC236}">
                  <a16:creationId xmlns:a16="http://schemas.microsoft.com/office/drawing/2014/main" id="{F68522AE-E3A7-D844-859B-F7A1ABBE7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18" y="1547812"/>
              <a:ext cx="1133104" cy="44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sz="900" dirty="0">
                  <a:latin typeface="Helvetica Neue"/>
                  <a:ea typeface=""/>
                  <a:cs typeface=""/>
                </a:rPr>
                <a:t>Spindle</a:t>
              </a:r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27363F2B-6EEE-2F43-8B00-73E99CA1E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606" y="1682750"/>
              <a:ext cx="695325" cy="117475"/>
            </a:xfrm>
            <a:custGeom>
              <a:avLst/>
              <a:gdLst>
                <a:gd name="T0" fmla="*/ 2147483647 w 438"/>
                <a:gd name="T1" fmla="*/ 2147483647 h 74"/>
                <a:gd name="T2" fmla="*/ 2147483647 w 438"/>
                <a:gd name="T3" fmla="*/ 0 h 74"/>
                <a:gd name="T4" fmla="*/ 2147483647 w 438"/>
                <a:gd name="T5" fmla="*/ 2147483647 h 74"/>
                <a:gd name="T6" fmla="*/ 0 w 438"/>
                <a:gd name="T7" fmla="*/ 214748364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8"/>
                <a:gd name="T13" fmla="*/ 0 h 74"/>
                <a:gd name="T14" fmla="*/ 438 w 43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600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20" name="Rectangle 44">
              <a:extLst>
                <a:ext uri="{FF2B5EF4-FFF2-40B4-BE49-F238E27FC236}">
                  <a16:creationId xmlns:a16="http://schemas.microsoft.com/office/drawing/2014/main" id="{94FFB03D-1CBE-BD4D-B361-FFBF1AAFF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281" y="1748254"/>
              <a:ext cx="1396698" cy="44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sz="900" dirty="0">
                  <a:latin typeface="Helvetica Neue"/>
                  <a:ea typeface=""/>
                  <a:cs typeface=""/>
                </a:rPr>
                <a:t>Disk head</a:t>
              </a:r>
            </a:p>
          </p:txBody>
        </p:sp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68FE7F4C-3A54-BB41-A8C9-099779122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794" y="4206882"/>
              <a:ext cx="1982788" cy="642938"/>
              <a:chOff x="2798" y="2339"/>
              <a:chExt cx="1249" cy="405"/>
            </a:xfrm>
          </p:grpSpPr>
          <p:sp>
            <p:nvSpPr>
              <p:cNvPr id="132" name="Freeform 45">
                <a:extLst>
                  <a:ext uri="{FF2B5EF4-FFF2-40B4-BE49-F238E27FC236}">
                    <a16:creationId xmlns:a16="http://schemas.microsoft.com/office/drawing/2014/main" id="{A81F0CB0-FB24-7740-8195-9D5E3300F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>
                  <a:gd name="T0" fmla="*/ 0 w 865"/>
                  <a:gd name="T1" fmla="*/ 65 h 124"/>
                  <a:gd name="T2" fmla="*/ 41 w 865"/>
                  <a:gd name="T3" fmla="*/ 0 h 124"/>
                  <a:gd name="T4" fmla="*/ 41 w 865"/>
                  <a:gd name="T5" fmla="*/ 41 h 124"/>
                  <a:gd name="T6" fmla="*/ 831 w 865"/>
                  <a:gd name="T7" fmla="*/ 41 h 124"/>
                  <a:gd name="T8" fmla="*/ 831 w 865"/>
                  <a:gd name="T9" fmla="*/ 0 h 124"/>
                  <a:gd name="T10" fmla="*/ 864 w 865"/>
                  <a:gd name="T11" fmla="*/ 65 h 124"/>
                  <a:gd name="T12" fmla="*/ 831 w 865"/>
                  <a:gd name="T13" fmla="*/ 123 h 124"/>
                  <a:gd name="T14" fmla="*/ 831 w 865"/>
                  <a:gd name="T15" fmla="*/ 82 h 124"/>
                  <a:gd name="T16" fmla="*/ 41 w 865"/>
                  <a:gd name="T17" fmla="*/ 82 h 124"/>
                  <a:gd name="T18" fmla="*/ 41 w 865"/>
                  <a:gd name="T19" fmla="*/ 123 h 124"/>
                  <a:gd name="T20" fmla="*/ 0 w 865"/>
                  <a:gd name="T21" fmla="*/ 65 h 1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65"/>
                  <a:gd name="T34" fmla="*/ 0 h 124"/>
                  <a:gd name="T35" fmla="*/ 865 w 865"/>
                  <a:gd name="T36" fmla="*/ 124 h 1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600" dirty="0"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33" name="Rectangle 46">
                <a:extLst>
                  <a:ext uri="{FF2B5EF4-FFF2-40B4-BE49-F238E27FC236}">
                    <a16:creationId xmlns:a16="http://schemas.microsoft.com/office/drawing/2014/main" id="{90B10826-FFCC-2D46-AB06-A23D3082D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1249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900" dirty="0">
                    <a:latin typeface="Helvetica Neue"/>
                    <a:ea typeface=""/>
                    <a:cs typeface=""/>
                  </a:rPr>
                  <a:t>Arm movement</a:t>
                </a:r>
              </a:p>
            </p:txBody>
          </p:sp>
        </p:grpSp>
        <p:grpSp>
          <p:nvGrpSpPr>
            <p:cNvPr id="122" name="Group 50">
              <a:extLst>
                <a:ext uri="{FF2B5EF4-FFF2-40B4-BE49-F238E27FC236}">
                  <a16:creationId xmlns:a16="http://schemas.microsoft.com/office/drawing/2014/main" id="{30027BED-47BB-8840-988E-69E9DC969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4494" y="5168906"/>
              <a:ext cx="1865313" cy="922338"/>
              <a:chOff x="2069" y="2945"/>
              <a:chExt cx="1175" cy="581"/>
            </a:xfrm>
          </p:grpSpPr>
          <p:sp>
            <p:nvSpPr>
              <p:cNvPr id="130" name="Rectangle 48">
                <a:extLst>
                  <a:ext uri="{FF2B5EF4-FFF2-40B4-BE49-F238E27FC236}">
                    <a16:creationId xmlns:a16="http://schemas.microsoft.com/office/drawing/2014/main" id="{EDC00C2F-8A5E-F147-8F7F-51B766CFC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175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900" dirty="0">
                    <a:latin typeface="Helvetica Neue"/>
                    <a:ea typeface=""/>
                    <a:cs typeface=""/>
                  </a:rPr>
                  <a:t>Arm assembly</a:t>
                </a:r>
              </a:p>
            </p:txBody>
          </p:sp>
          <p:sp>
            <p:nvSpPr>
              <p:cNvPr id="131" name="Freeform 49">
                <a:extLst>
                  <a:ext uri="{FF2B5EF4-FFF2-40B4-BE49-F238E27FC236}">
                    <a16:creationId xmlns:a16="http://schemas.microsoft.com/office/drawing/2014/main" id="{5D4550DA-6E85-8741-8E95-7F68F81A3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>
                  <a:gd name="T0" fmla="*/ 8 w 256"/>
                  <a:gd name="T1" fmla="*/ 304 h 305"/>
                  <a:gd name="T2" fmla="*/ 0 w 256"/>
                  <a:gd name="T3" fmla="*/ 230 h 305"/>
                  <a:gd name="T4" fmla="*/ 16 w 256"/>
                  <a:gd name="T5" fmla="*/ 156 h 305"/>
                  <a:gd name="T6" fmla="*/ 57 w 256"/>
                  <a:gd name="T7" fmla="*/ 91 h 305"/>
                  <a:gd name="T8" fmla="*/ 115 w 256"/>
                  <a:gd name="T9" fmla="*/ 41 h 305"/>
                  <a:gd name="T10" fmla="*/ 181 w 256"/>
                  <a:gd name="T11" fmla="*/ 9 h 305"/>
                  <a:gd name="T12" fmla="*/ 255 w 256"/>
                  <a:gd name="T13" fmla="*/ 0 h 3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6"/>
                  <a:gd name="T22" fmla="*/ 0 h 305"/>
                  <a:gd name="T23" fmla="*/ 256 w 256"/>
                  <a:gd name="T24" fmla="*/ 305 h 30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600" dirty="0">
                  <a:latin typeface="Helvetica Neue"/>
                  <a:ea typeface=""/>
                  <a:cs typeface=""/>
                </a:endParaRPr>
              </a:p>
            </p:txBody>
          </p:sp>
        </p:grp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D4177370-7123-064D-A206-33839CE84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893" y="2090737"/>
              <a:ext cx="288925" cy="731838"/>
            </a:xfrm>
            <a:custGeom>
              <a:avLst/>
              <a:gdLst>
                <a:gd name="T0" fmla="*/ 0 w 182"/>
                <a:gd name="T1" fmla="*/ 0 h 461"/>
                <a:gd name="T2" fmla="*/ 2147483647 w 182"/>
                <a:gd name="T3" fmla="*/ 2147483647 h 461"/>
                <a:gd name="T4" fmla="*/ 2147483647 w 182"/>
                <a:gd name="T5" fmla="*/ 2147483647 h 461"/>
                <a:gd name="T6" fmla="*/ 2147483647 w 182"/>
                <a:gd name="T7" fmla="*/ 2147483647 h 461"/>
                <a:gd name="T8" fmla="*/ 2147483647 w 182"/>
                <a:gd name="T9" fmla="*/ 2147483647 h 461"/>
                <a:gd name="T10" fmla="*/ 2147483647 w 182"/>
                <a:gd name="T11" fmla="*/ 2147483647 h 4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2"/>
                <a:gd name="T19" fmla="*/ 0 h 461"/>
                <a:gd name="T20" fmla="*/ 182 w 182"/>
                <a:gd name="T21" fmla="*/ 461 h 4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600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5A4502DE-C425-BA46-BC91-8F12F401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143" y="2625725"/>
              <a:ext cx="174625" cy="444500"/>
            </a:xfrm>
            <a:custGeom>
              <a:avLst/>
              <a:gdLst>
                <a:gd name="T0" fmla="*/ 0 w 110"/>
                <a:gd name="T1" fmla="*/ 2147483647 h 280"/>
                <a:gd name="T2" fmla="*/ 2147483647 w 110"/>
                <a:gd name="T3" fmla="*/ 2147483647 h 280"/>
                <a:gd name="T4" fmla="*/ 2147483647 w 110"/>
                <a:gd name="T5" fmla="*/ 2147483647 h 280"/>
                <a:gd name="T6" fmla="*/ 2147483647 w 110"/>
                <a:gd name="T7" fmla="*/ 2147483647 h 280"/>
                <a:gd name="T8" fmla="*/ 2147483647 w 110"/>
                <a:gd name="T9" fmla="*/ 2147483647 h 280"/>
                <a:gd name="T10" fmla="*/ 2147483647 w 110"/>
                <a:gd name="T11" fmla="*/ 0 h 280"/>
                <a:gd name="T12" fmla="*/ 2147483647 w 110"/>
                <a:gd name="T13" fmla="*/ 2147483647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280"/>
                <a:gd name="T23" fmla="*/ 110 w 110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600" dirty="0">
                <a:solidFill>
                  <a:srgbClr val="95A5A6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125" name="Can 124">
              <a:extLst>
                <a:ext uri="{FF2B5EF4-FFF2-40B4-BE49-F238E27FC236}">
                  <a16:creationId xmlns:a16="http://schemas.microsoft.com/office/drawing/2014/main" id="{537D3CBB-2F0C-6243-A37B-BA061D09A662}"/>
                </a:ext>
              </a:extLst>
            </p:cNvPr>
            <p:cNvSpPr/>
            <p:nvPr/>
          </p:nvSpPr>
          <p:spPr bwMode="auto">
            <a:xfrm>
              <a:off x="2677700" y="2668589"/>
              <a:ext cx="661450" cy="2978152"/>
            </a:xfrm>
            <a:prstGeom prst="can">
              <a:avLst/>
            </a:prstGeom>
            <a:solidFill>
              <a:srgbClr val="D9D9D9">
                <a:alpha val="65882"/>
              </a:srgb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75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682FC5F-B128-FA44-838D-0A37609D6D1C}"/>
                </a:ext>
              </a:extLst>
            </p:cNvPr>
            <p:cNvGrpSpPr/>
            <p:nvPr/>
          </p:nvGrpSpPr>
          <p:grpSpPr>
            <a:xfrm>
              <a:off x="4309036" y="4967288"/>
              <a:ext cx="1429363" cy="573788"/>
              <a:chOff x="4309036" y="4967288"/>
              <a:chExt cx="1429363" cy="573788"/>
            </a:xfrm>
          </p:grpSpPr>
          <p:sp>
            <p:nvSpPr>
              <p:cNvPr id="127" name="Rectangle 41">
                <a:extLst>
                  <a:ext uri="{FF2B5EF4-FFF2-40B4-BE49-F238E27FC236}">
                    <a16:creationId xmlns:a16="http://schemas.microsoft.com/office/drawing/2014/main" id="{7CA019A6-8E5A-C142-8BF3-FDC9D88AC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147" y="4967288"/>
                <a:ext cx="1037252" cy="444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/>
              <a:p>
                <a:r>
                  <a:rPr lang="en-US" sz="900" dirty="0">
                    <a:latin typeface="Helvetica Neue"/>
                    <a:ea typeface=""/>
                    <a:cs typeface=""/>
                  </a:rPr>
                  <a:t>Tracks</a:t>
                </a:r>
              </a:p>
            </p:txBody>
          </p:sp>
          <p:sp>
            <p:nvSpPr>
              <p:cNvPr id="128" name="Line 39">
                <a:extLst>
                  <a:ext uri="{FF2B5EF4-FFF2-40B4-BE49-F238E27FC236}">
                    <a16:creationId xmlns:a16="http://schemas.microsoft.com/office/drawing/2014/main" id="{360B2CAD-67E9-264E-B73B-9154F8416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9036" y="5208586"/>
                <a:ext cx="468372" cy="2720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600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129" name="Line 39">
                <a:extLst>
                  <a:ext uri="{FF2B5EF4-FFF2-40B4-BE49-F238E27FC236}">
                    <a16:creationId xmlns:a16="http://schemas.microsoft.com/office/drawing/2014/main" id="{3341096F-C48B-8145-BAE3-ED74023E3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131" y="5208586"/>
                <a:ext cx="309277" cy="3324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600" dirty="0">
                  <a:solidFill>
                    <a:srgbClr val="95A5A6"/>
                  </a:solidFill>
                  <a:latin typeface="Helvetica Neue"/>
                  <a:ea typeface=""/>
                  <a:cs typeface="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0780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Space Management, </a:t>
            </a:r>
            <a:r>
              <a:rPr lang="en-US"/>
              <a:t>cont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82692" y="1236585"/>
            <a:ext cx="6338277" cy="3394472"/>
          </a:xfrm>
        </p:spPr>
        <p:txBody>
          <a:bodyPr>
            <a:noAutofit/>
          </a:bodyPr>
          <a:lstStyle/>
          <a:p>
            <a:r>
              <a:rPr lang="en-US" sz="2000" b="1" dirty="0"/>
              <a:t>Lowest layer of DBMS, manages space on disk</a:t>
            </a:r>
          </a:p>
          <a:p>
            <a:pPr>
              <a:spcBef>
                <a:spcPts val="1000"/>
              </a:spcBef>
            </a:pPr>
            <a:r>
              <a:rPr lang="en-US" b="1" dirty="0"/>
              <a:t>Purpose:</a:t>
            </a:r>
            <a:endParaRPr lang="en-US" sz="2000" dirty="0"/>
          </a:p>
          <a:p>
            <a:pPr lvl="1"/>
            <a:r>
              <a:rPr lang="en-US" sz="2000" dirty="0"/>
              <a:t>Map pages to locations on disk</a:t>
            </a:r>
          </a:p>
          <a:p>
            <a:pPr lvl="1"/>
            <a:r>
              <a:rPr lang="en-US" sz="2000" dirty="0"/>
              <a:t>Load pages from disk to memory</a:t>
            </a:r>
          </a:p>
          <a:p>
            <a:pPr lvl="1"/>
            <a:r>
              <a:rPr lang="en-US" sz="2000" dirty="0"/>
              <a:t>Save pages back to disk &amp; ensuring writes</a:t>
            </a:r>
          </a:p>
          <a:p>
            <a:pPr>
              <a:spcBef>
                <a:spcPts val="2000"/>
              </a:spcBef>
            </a:pPr>
            <a:r>
              <a:rPr lang="en-US" sz="2000" dirty="0"/>
              <a:t>Higher levels call upon this layer to:</a:t>
            </a:r>
          </a:p>
          <a:p>
            <a:pPr lvl="1"/>
            <a:r>
              <a:rPr lang="en-US" sz="2000" dirty="0"/>
              <a:t>Read/write a page</a:t>
            </a:r>
          </a:p>
          <a:p>
            <a:pPr lvl="1"/>
            <a:r>
              <a:rPr lang="en-US" sz="2000" dirty="0"/>
              <a:t>Allocate/de-allocate logical pages</a:t>
            </a:r>
          </a:p>
        </p:txBody>
      </p:sp>
      <p:grpSp>
        <p:nvGrpSpPr>
          <p:cNvPr id="17" name="Group 16" descr="Large system under SQL client that contains databases " title="DBMS">
            <a:extLst>
              <a:ext uri="{FF2B5EF4-FFF2-40B4-BE49-F238E27FC236}">
                <a16:creationId xmlns:a16="http://schemas.microsoft.com/office/drawing/2014/main" id="{BCE36A49-269D-DC47-8C2D-CC9C802E5B47}"/>
              </a:ext>
            </a:extLst>
          </p:cNvPr>
          <p:cNvGrpSpPr/>
          <p:nvPr/>
        </p:nvGrpSpPr>
        <p:grpSpPr>
          <a:xfrm>
            <a:off x="6553200" y="666750"/>
            <a:ext cx="2295674" cy="2745249"/>
            <a:chOff x="3304624" y="1625956"/>
            <a:chExt cx="2686050" cy="3394153"/>
          </a:xfrm>
        </p:grpSpPr>
        <p:sp>
          <p:nvSpPr>
            <p:cNvPr id="18" name="Rectangle 17" descr="Large system under SQL client that contains databases " title="DBMS">
              <a:extLst>
                <a:ext uri="{FF2B5EF4-FFF2-40B4-BE49-F238E27FC236}">
                  <a16:creationId xmlns:a16="http://schemas.microsoft.com/office/drawing/2014/main" id="{4522BB8C-ADE5-5B40-B291-7C0320FA6BDF}"/>
                </a:ext>
              </a:extLst>
            </p:cNvPr>
            <p:cNvSpPr/>
            <p:nvPr/>
          </p:nvSpPr>
          <p:spPr bwMode="auto">
            <a:xfrm>
              <a:off x="3304624" y="1625956"/>
              <a:ext cx="2686050" cy="3394153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19" name="Can 18" descr="A database lies inside the DBMS" title="Database">
              <a:extLst>
                <a:ext uri="{FF2B5EF4-FFF2-40B4-BE49-F238E27FC236}">
                  <a16:creationId xmlns:a16="http://schemas.microsoft.com/office/drawing/2014/main" id="{7113334F-42D3-6C41-91EB-6463A5502A84}"/>
                </a:ext>
              </a:extLst>
            </p:cNvPr>
            <p:cNvSpPr/>
            <p:nvPr/>
          </p:nvSpPr>
          <p:spPr bwMode="auto">
            <a:xfrm>
              <a:off x="3666545" y="4242328"/>
              <a:ext cx="1742140" cy="77778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</p:grpSp>
      <p:sp>
        <p:nvSpPr>
          <p:cNvPr id="20" name="Rectangle 19" descr="Query Parsing and Optimization is the top layer of a DBMS" title="Query Parsing">
            <a:extLst>
              <a:ext uri="{FF2B5EF4-FFF2-40B4-BE49-F238E27FC236}">
                <a16:creationId xmlns:a16="http://schemas.microsoft.com/office/drawing/2014/main" id="{AA6B914B-D773-5143-B03E-94006CAC5DE0}"/>
              </a:ext>
            </a:extLst>
          </p:cNvPr>
          <p:cNvSpPr/>
          <p:nvPr/>
        </p:nvSpPr>
        <p:spPr bwMode="auto">
          <a:xfrm>
            <a:off x="6613841" y="895350"/>
            <a:ext cx="2174389" cy="341235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 Parsing &amp; Optimization</a:t>
            </a:r>
          </a:p>
        </p:txBody>
      </p:sp>
      <p:sp>
        <p:nvSpPr>
          <p:cNvPr id="21" name="Rectangle 20" descr="Relational Operators are the next level of the DBMs below parsing and optimization" title="Relational Operators">
            <a:extLst>
              <a:ext uri="{FF2B5EF4-FFF2-40B4-BE49-F238E27FC236}">
                <a16:creationId xmlns:a16="http://schemas.microsoft.com/office/drawing/2014/main" id="{BFC91EEF-C2A9-5B45-ACA4-CA87343CF2BE}"/>
              </a:ext>
            </a:extLst>
          </p:cNvPr>
          <p:cNvSpPr/>
          <p:nvPr/>
        </p:nvSpPr>
        <p:spPr bwMode="auto">
          <a:xfrm>
            <a:off x="6613840" y="1256128"/>
            <a:ext cx="2174389" cy="344437"/>
          </a:xfrm>
          <a:prstGeom prst="rect">
            <a:avLst/>
          </a:prstGeom>
          <a:gradFill rotWithShape="1">
            <a:gsLst>
              <a:gs pos="0">
                <a:srgbClr val="2A80B7">
                  <a:shade val="51000"/>
                  <a:satMod val="130000"/>
                </a:srgbClr>
              </a:gs>
              <a:gs pos="80000">
                <a:srgbClr val="2A80B7">
                  <a:shade val="93000"/>
                  <a:satMod val="130000"/>
                </a:srgbClr>
              </a:gs>
              <a:gs pos="100000">
                <a:srgbClr val="2A80B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22" name="Rectangle 21" descr="Files and index management are the next level in the DBMS below Relational Operators" title="Files and Index Management">
            <a:extLst>
              <a:ext uri="{FF2B5EF4-FFF2-40B4-BE49-F238E27FC236}">
                <a16:creationId xmlns:a16="http://schemas.microsoft.com/office/drawing/2014/main" id="{362256FE-C034-6B4B-A511-3EE5FE130B38}"/>
              </a:ext>
            </a:extLst>
          </p:cNvPr>
          <p:cNvSpPr/>
          <p:nvPr/>
        </p:nvSpPr>
        <p:spPr bwMode="auto">
          <a:xfrm>
            <a:off x="6613840" y="1608275"/>
            <a:ext cx="2167991" cy="346594"/>
          </a:xfrm>
          <a:prstGeom prst="rect">
            <a:avLst/>
          </a:prstGeom>
          <a:gradFill rotWithShape="1">
            <a:gsLst>
              <a:gs pos="0">
                <a:srgbClr val="74B5DE">
                  <a:shade val="51000"/>
                  <a:satMod val="130000"/>
                </a:srgbClr>
              </a:gs>
              <a:gs pos="80000">
                <a:srgbClr val="74B5DE">
                  <a:shade val="93000"/>
                  <a:satMod val="130000"/>
                </a:srgbClr>
              </a:gs>
              <a:gs pos="100000">
                <a:srgbClr val="74B5D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23" name="Rectangle 22" descr="Buffer Management is the next layer below Files and index mangement in a DBMS" title="Buffer Management">
            <a:extLst>
              <a:ext uri="{FF2B5EF4-FFF2-40B4-BE49-F238E27FC236}">
                <a16:creationId xmlns:a16="http://schemas.microsoft.com/office/drawing/2014/main" id="{EC5CD037-005B-2F47-B4A2-D84A32CE9987}"/>
              </a:ext>
            </a:extLst>
          </p:cNvPr>
          <p:cNvSpPr/>
          <p:nvPr/>
        </p:nvSpPr>
        <p:spPr bwMode="auto">
          <a:xfrm>
            <a:off x="6613839" y="1962579"/>
            <a:ext cx="2167991" cy="30664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24" name="Rectangle 23" descr="Disk space management is the lowest level of a DBMS" title="Disk Space Management">
            <a:extLst>
              <a:ext uri="{FF2B5EF4-FFF2-40B4-BE49-F238E27FC236}">
                <a16:creationId xmlns:a16="http://schemas.microsoft.com/office/drawing/2014/main" id="{93B9C3E2-0749-9949-A7A6-1F1A714A99AD}"/>
              </a:ext>
            </a:extLst>
          </p:cNvPr>
          <p:cNvSpPr/>
          <p:nvPr/>
        </p:nvSpPr>
        <p:spPr bwMode="auto">
          <a:xfrm>
            <a:off x="6624114" y="2290207"/>
            <a:ext cx="2164115" cy="341030"/>
          </a:xfrm>
          <a:prstGeom prst="rect">
            <a:avLst/>
          </a:prstGeom>
          <a:gradFill rotWithShape="1">
            <a:gsLst>
              <a:gs pos="0">
                <a:srgbClr val="0070C0">
                  <a:shade val="51000"/>
                  <a:satMod val="130000"/>
                </a:srgbClr>
              </a:gs>
              <a:gs pos="80000">
                <a:srgbClr val="0070C0">
                  <a:shade val="93000"/>
                  <a:satMod val="130000"/>
                </a:srgbClr>
              </a:gs>
              <a:gs pos="100000">
                <a:srgbClr val="0070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sp>
        <p:nvSpPr>
          <p:cNvPr id="25" name="Rectangle 24" descr="The SQL Client lies on top of the database Management System" title="SQL Client">
            <a:extLst>
              <a:ext uri="{FF2B5EF4-FFF2-40B4-BE49-F238E27FC236}">
                <a16:creationId xmlns:a16="http://schemas.microsoft.com/office/drawing/2014/main" id="{75A95DB4-034A-5F4D-8737-87FC3BDE233B}"/>
              </a:ext>
            </a:extLst>
          </p:cNvPr>
          <p:cNvSpPr/>
          <p:nvPr/>
        </p:nvSpPr>
        <p:spPr bwMode="auto">
          <a:xfrm>
            <a:off x="6624114" y="329678"/>
            <a:ext cx="2167991" cy="448283"/>
          </a:xfrm>
          <a:prstGeom prst="rect">
            <a:avLst/>
          </a:prstGeom>
          <a:gradFill rotWithShape="1">
            <a:gsLst>
              <a:gs pos="0">
                <a:srgbClr val="2980B9">
                  <a:shade val="51000"/>
                  <a:satMod val="130000"/>
                </a:srgbClr>
              </a:gs>
              <a:gs pos="80000">
                <a:srgbClr val="2980B9">
                  <a:shade val="93000"/>
                  <a:satMod val="130000"/>
                </a:srgbClr>
              </a:gs>
              <a:gs pos="100000">
                <a:srgbClr val="2980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980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lang="en-US" sz="1350" kern="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530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Disk Space Management: Requesting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2000" dirty="0"/>
              <a:t>Request for a </a:t>
            </a:r>
            <a:r>
              <a:rPr lang="en-US" sz="2000" i="1" dirty="0"/>
              <a:t>sequence</a:t>
            </a:r>
            <a:r>
              <a:rPr lang="en-US" sz="2000" dirty="0"/>
              <a:t> of pages best satisfied by pages stored sequentially on disk</a:t>
            </a:r>
          </a:p>
          <a:p>
            <a:pPr lvl="1"/>
            <a:r>
              <a:rPr lang="en-US" sz="2000" dirty="0"/>
              <a:t>Physical details hidden from higher levels of system</a:t>
            </a:r>
          </a:p>
          <a:p>
            <a:pPr lvl="1"/>
            <a:r>
              <a:rPr lang="en-US" sz="2000" dirty="0"/>
              <a:t>Higher levels may “safely” assume </a:t>
            </a:r>
            <a:r>
              <a:rPr lang="en-US" sz="2000" b="1" dirty="0"/>
              <a:t>Next Page</a:t>
            </a:r>
            <a:r>
              <a:rPr lang="en-US" sz="2000" dirty="0"/>
              <a:t> is fast, so they will simply expect sequential runs of pages to be quick to scan.</a:t>
            </a:r>
          </a:p>
        </p:txBody>
      </p:sp>
    </p:spTree>
    <p:extLst>
      <p:ext uri="{BB962C8B-B14F-4D97-AF65-F5344CB8AC3E}">
        <p14:creationId xmlns:p14="http://schemas.microsoft.com/office/powerpoint/2010/main" val="1072095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Space Management: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Proposal 1: </a:t>
            </a:r>
            <a:r>
              <a:rPr lang="en-US" dirty="0"/>
              <a:t>Talk to the storage device directly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Could be very fast if you knew the device well</a:t>
            </a:r>
          </a:p>
          <a:p>
            <a:pPr lvl="1"/>
            <a:r>
              <a:rPr lang="en-US" dirty="0"/>
              <a:t>What happens when devices change?</a:t>
            </a:r>
          </a:p>
        </p:txBody>
      </p:sp>
    </p:spTree>
    <p:extLst>
      <p:ext uri="{BB962C8B-B14F-4D97-AF65-F5344CB8AC3E}">
        <p14:creationId xmlns:p14="http://schemas.microsoft.com/office/powerpoint/2010/main" val="1688332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Space Management: Implementation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/>
          </a:bodyPr>
          <a:lstStyle/>
          <a:p>
            <a:r>
              <a:rPr lang="en-US" b="1" dirty="0"/>
              <a:t>Proposal 2</a:t>
            </a:r>
            <a:r>
              <a:rPr lang="en-US" dirty="0"/>
              <a:t>: Run over filesystem (FS)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Allocate single large “contiguous” file on a nice empty disk, </a:t>
            </a:r>
            <a:br>
              <a:rPr lang="en-US" dirty="0"/>
            </a:br>
            <a:r>
              <a:rPr lang="en-US" dirty="0"/>
              <a:t>and assume sequential/nearby byte access are fast</a:t>
            </a:r>
          </a:p>
          <a:p>
            <a:pPr lvl="1"/>
            <a:r>
              <a:rPr lang="en-US" dirty="0"/>
              <a:t>Most FS optimize disk layout for sequential access </a:t>
            </a:r>
          </a:p>
          <a:p>
            <a:pPr lvl="2"/>
            <a:r>
              <a:rPr lang="en-US" sz="1800" dirty="0"/>
              <a:t>Gives us more or less what we want if we start with an empty disk</a:t>
            </a:r>
          </a:p>
          <a:p>
            <a:pPr lvl="1"/>
            <a:r>
              <a:rPr lang="en-US" dirty="0"/>
              <a:t>DBMS “file” may span multiple FS files on multiple disks/machines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60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Local Filesystem</a:t>
            </a:r>
            <a:endParaRPr lang="en-US" dirty="0"/>
          </a:p>
        </p:txBody>
      </p:sp>
      <p:sp>
        <p:nvSpPr>
          <p:cNvPr id="35" name="Rectangle 34" descr="Heading under which everything else falls under" title="Disk Space Manager"/>
          <p:cNvSpPr/>
          <p:nvPr/>
        </p:nvSpPr>
        <p:spPr>
          <a:xfrm>
            <a:off x="307090" y="1683527"/>
            <a:ext cx="6126849" cy="514350"/>
          </a:xfrm>
          <a:prstGeom prst="rect">
            <a:avLst/>
          </a:prstGeom>
          <a:solidFill>
            <a:srgbClr val="15405B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sz="12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Disk </a:t>
            </a:r>
            <a:r>
              <a:rPr lang="en-US" sz="120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Space Management</a:t>
            </a:r>
          </a:p>
        </p:txBody>
      </p:sp>
      <p:sp>
        <p:nvSpPr>
          <p:cNvPr id="53" name="TextBox 52" title="Get Page 4"/>
          <p:cNvSpPr txBox="1"/>
          <p:nvPr/>
        </p:nvSpPr>
        <p:spPr>
          <a:xfrm>
            <a:off x="1469681" y="1343250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5405B">
                    <a:lumMod val="75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Get Page 4</a:t>
            </a:r>
          </a:p>
        </p:txBody>
      </p:sp>
      <p:sp>
        <p:nvSpPr>
          <p:cNvPr id="54" name="TextBox 53" title="Get Page 5"/>
          <p:cNvSpPr txBox="1"/>
          <p:nvPr/>
        </p:nvSpPr>
        <p:spPr>
          <a:xfrm>
            <a:off x="4200754" y="1351602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5405B">
                    <a:lumMod val="75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Get Page 5</a:t>
            </a:r>
          </a:p>
        </p:txBody>
      </p:sp>
      <p:grpSp>
        <p:nvGrpSpPr>
          <p:cNvPr id="3" name="Group 2" descr="3 large files labeled 1, 2, and 3 respectively. Each has 3 pages of data inside. They each have a database which points to a file system which then points to the files themselves." title="File System"/>
          <p:cNvGrpSpPr/>
          <p:nvPr/>
        </p:nvGrpSpPr>
        <p:grpSpPr>
          <a:xfrm>
            <a:off x="467139" y="2425078"/>
            <a:ext cx="6145290" cy="2390655"/>
            <a:chOff x="1627111" y="2518097"/>
            <a:chExt cx="6145290" cy="2390655"/>
          </a:xfrm>
        </p:grpSpPr>
        <p:sp>
          <p:nvSpPr>
            <p:cNvPr id="31" name="Rounded Rectangle 30"/>
            <p:cNvSpPr/>
            <p:nvPr/>
          </p:nvSpPr>
          <p:spPr>
            <a:xfrm>
              <a:off x="1627111" y="2518097"/>
              <a:ext cx="1771650" cy="622929"/>
            </a:xfrm>
            <a:prstGeom prst="roundRect">
              <a:avLst/>
            </a:prstGeom>
            <a:solidFill>
              <a:srgbClr val="2980B9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20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57350" y="3317036"/>
              <a:ext cx="1771651" cy="312003"/>
            </a:xfrm>
            <a:prstGeom prst="rect">
              <a:avLst/>
            </a:prstGeom>
            <a:solidFill>
              <a:srgbClr val="95A5A6"/>
            </a:solidFill>
            <a:ln w="25400" cap="flat" cmpd="sng" algn="ctr">
              <a:solidFill>
                <a:srgbClr val="95A5A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200" kern="0" dirty="0">
                  <a:latin typeface="Helvetica Neue" charset="0"/>
                  <a:ea typeface="Helvetica Neue" charset="0"/>
                  <a:cs typeface="Helvetica Neue" charset="0"/>
                </a:rPr>
                <a:t>File System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52443" y="3298372"/>
              <a:ext cx="1771650" cy="312003"/>
            </a:xfrm>
            <a:prstGeom prst="rect">
              <a:avLst/>
            </a:prstGeom>
            <a:solidFill>
              <a:srgbClr val="95A5A6"/>
            </a:solidFill>
            <a:ln w="25400" cap="flat" cmpd="sng" algn="ctr">
              <a:solidFill>
                <a:srgbClr val="95A5A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200" kern="0" dirty="0">
                  <a:latin typeface="Helvetica Neue" charset="0"/>
                  <a:ea typeface="Helvetica Neue" charset="0"/>
                  <a:cs typeface="Helvetica Neue" charset="0"/>
                </a:rPr>
                <a:t>File System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00751" y="3314700"/>
              <a:ext cx="1771650" cy="312003"/>
            </a:xfrm>
            <a:prstGeom prst="rect">
              <a:avLst/>
            </a:prstGeom>
            <a:solidFill>
              <a:srgbClr val="95A5A6"/>
            </a:solidFill>
            <a:ln w="25400" cap="flat" cmpd="sng" algn="ctr">
              <a:solidFill>
                <a:srgbClr val="95A5A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200" kern="0" dirty="0">
                  <a:latin typeface="Helvetica Neue" charset="0"/>
                  <a:ea typeface="Helvetica Neue" charset="0"/>
                  <a:cs typeface="Helvetica Neue" charset="0"/>
                </a:rPr>
                <a:t>File System</a:t>
              </a:r>
            </a:p>
          </p:txBody>
        </p:sp>
        <p:sp>
          <p:nvSpPr>
            <p:cNvPr id="36" name="Folded Corner 35"/>
            <p:cNvSpPr/>
            <p:nvPr/>
          </p:nvSpPr>
          <p:spPr>
            <a:xfrm>
              <a:off x="1731762" y="2800350"/>
              <a:ext cx="457200" cy="28575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788" kern="0" dirty="0">
                  <a:latin typeface="Helvetica Neue" charset="0"/>
                  <a:ea typeface="Helvetica Neue" charset="0"/>
                  <a:cs typeface="Helvetica Neue" charset="0"/>
                </a:rPr>
                <a:t>Page 1</a:t>
              </a:r>
            </a:p>
          </p:txBody>
        </p:sp>
        <p:sp>
          <p:nvSpPr>
            <p:cNvPr id="37" name="Folded Corner 36"/>
            <p:cNvSpPr/>
            <p:nvPr/>
          </p:nvSpPr>
          <p:spPr>
            <a:xfrm>
              <a:off x="2301484" y="2801912"/>
              <a:ext cx="457200" cy="28575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788" kern="0" dirty="0">
                  <a:latin typeface="Helvetica Neue" charset="0"/>
                  <a:ea typeface="Helvetica Neue" charset="0"/>
                  <a:cs typeface="Helvetica Neue" charset="0"/>
                </a:rPr>
                <a:t>Page 2</a:t>
              </a:r>
            </a:p>
          </p:txBody>
        </p:sp>
        <p:sp>
          <p:nvSpPr>
            <p:cNvPr id="38" name="Folded Corner 37"/>
            <p:cNvSpPr/>
            <p:nvPr/>
          </p:nvSpPr>
          <p:spPr>
            <a:xfrm>
              <a:off x="2863335" y="2800350"/>
              <a:ext cx="457200" cy="28575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788" kern="0" dirty="0">
                  <a:latin typeface="Helvetica Neue" charset="0"/>
                  <a:ea typeface="Helvetica Neue" charset="0"/>
                  <a:cs typeface="Helvetica Neue" charset="0"/>
                </a:rPr>
                <a:t>Page 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8962" y="2518097"/>
              <a:ext cx="7441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Big File 1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752443" y="2518097"/>
              <a:ext cx="1771650" cy="622929"/>
            </a:xfrm>
            <a:prstGeom prst="roundRect">
              <a:avLst/>
            </a:prstGeom>
            <a:solidFill>
              <a:srgbClr val="2980B9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20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1" name="Folded Corner 40"/>
            <p:cNvSpPr/>
            <p:nvPr/>
          </p:nvSpPr>
          <p:spPr>
            <a:xfrm>
              <a:off x="3857094" y="2800350"/>
              <a:ext cx="457200" cy="28575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788" kern="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Page 4</a:t>
              </a:r>
            </a:p>
          </p:txBody>
        </p:sp>
        <p:sp>
          <p:nvSpPr>
            <p:cNvPr id="42" name="Folded Corner 41"/>
            <p:cNvSpPr/>
            <p:nvPr/>
          </p:nvSpPr>
          <p:spPr>
            <a:xfrm>
              <a:off x="4426816" y="2801912"/>
              <a:ext cx="457200" cy="28575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788" kern="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Page 5</a:t>
              </a:r>
            </a:p>
          </p:txBody>
        </p:sp>
        <p:sp>
          <p:nvSpPr>
            <p:cNvPr id="43" name="Folded Corner 42"/>
            <p:cNvSpPr/>
            <p:nvPr/>
          </p:nvSpPr>
          <p:spPr>
            <a:xfrm>
              <a:off x="4988667" y="2800350"/>
              <a:ext cx="457200" cy="28575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788" kern="0" dirty="0">
                  <a:latin typeface="Helvetica Neue" charset="0"/>
                  <a:ea typeface="Helvetica Neue" charset="0"/>
                  <a:cs typeface="Helvetica Neue" charset="0"/>
                </a:rPr>
                <a:t>Page 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14294" y="2518097"/>
              <a:ext cx="7441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Big File 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986392" y="2518275"/>
              <a:ext cx="1771650" cy="622929"/>
            </a:xfrm>
            <a:prstGeom prst="roundRect">
              <a:avLst/>
            </a:prstGeom>
            <a:solidFill>
              <a:srgbClr val="2980B9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20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6091043" y="2800529"/>
              <a:ext cx="457200" cy="28575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788" kern="0" dirty="0">
                  <a:latin typeface="Helvetica Neue" charset="0"/>
                  <a:ea typeface="Helvetica Neue" charset="0"/>
                  <a:cs typeface="Helvetica Neue" charset="0"/>
                </a:rPr>
                <a:t>Page 7</a:t>
              </a:r>
            </a:p>
          </p:txBody>
        </p:sp>
        <p:sp>
          <p:nvSpPr>
            <p:cNvPr id="47" name="Folded Corner 46"/>
            <p:cNvSpPr/>
            <p:nvPr/>
          </p:nvSpPr>
          <p:spPr>
            <a:xfrm>
              <a:off x="6660765" y="2802091"/>
              <a:ext cx="457200" cy="28575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788" kern="0" dirty="0">
                  <a:latin typeface="Helvetica Neue" charset="0"/>
                  <a:ea typeface="Helvetica Neue" charset="0"/>
                  <a:cs typeface="Helvetica Neue" charset="0"/>
                </a:rPr>
                <a:t>Page 8</a:t>
              </a:r>
            </a:p>
          </p:txBody>
        </p:sp>
        <p:sp>
          <p:nvSpPr>
            <p:cNvPr id="48" name="Folded Corner 47"/>
            <p:cNvSpPr/>
            <p:nvPr/>
          </p:nvSpPr>
          <p:spPr>
            <a:xfrm>
              <a:off x="7222616" y="2800529"/>
              <a:ext cx="457200" cy="28575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788" kern="0" dirty="0">
                  <a:latin typeface="Helvetica Neue" charset="0"/>
                  <a:ea typeface="Helvetica Neue" charset="0"/>
                  <a:cs typeface="Helvetica Neue" charset="0"/>
                </a:rPr>
                <a:t>Page 9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48243" y="2518275"/>
              <a:ext cx="7441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Big File 3</a:t>
              </a:r>
            </a:p>
          </p:txBody>
        </p:sp>
        <p:sp>
          <p:nvSpPr>
            <p:cNvPr id="50" name="Up Arrow 49"/>
            <p:cNvSpPr/>
            <p:nvPr/>
          </p:nvSpPr>
          <p:spPr>
            <a:xfrm>
              <a:off x="2437505" y="3626984"/>
              <a:ext cx="211338" cy="285750"/>
            </a:xfrm>
            <a:prstGeom prst="upArrow">
              <a:avLst/>
            </a:prstGeom>
            <a:solidFill>
              <a:srgbClr val="74B5DE"/>
            </a:solidFill>
            <a:ln w="25400" cap="flat" cmpd="sng" algn="ctr">
              <a:solidFill>
                <a:srgbClr val="74B5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20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1" name="Up Arrow 50"/>
            <p:cNvSpPr/>
            <p:nvPr/>
          </p:nvSpPr>
          <p:spPr>
            <a:xfrm>
              <a:off x="4530487" y="3610375"/>
              <a:ext cx="211338" cy="285750"/>
            </a:xfrm>
            <a:prstGeom prst="upArrow">
              <a:avLst/>
            </a:prstGeom>
            <a:solidFill>
              <a:srgbClr val="74B5DE"/>
            </a:solidFill>
            <a:ln w="25400" cap="flat" cmpd="sng" algn="ctr">
              <a:solidFill>
                <a:srgbClr val="74B5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20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2" name="Up Arrow 51"/>
            <p:cNvSpPr/>
            <p:nvPr/>
          </p:nvSpPr>
          <p:spPr>
            <a:xfrm>
              <a:off x="6780907" y="3626703"/>
              <a:ext cx="211338" cy="285750"/>
            </a:xfrm>
            <a:prstGeom prst="upArrow">
              <a:avLst/>
            </a:prstGeom>
            <a:solidFill>
              <a:srgbClr val="74B5DE"/>
            </a:solidFill>
            <a:ln w="25400" cap="flat" cmpd="sng" algn="ctr">
              <a:solidFill>
                <a:srgbClr val="74B5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20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pic>
          <p:nvPicPr>
            <p:cNvPr id="55" name="Picture 5" title="DBMS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06513" y="3938988"/>
              <a:ext cx="873323" cy="969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5" title="DBMS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11949" y="3912491"/>
              <a:ext cx="873323" cy="969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5" title="DBMS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35556" y="3938707"/>
              <a:ext cx="873323" cy="969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olded Corner 29"/>
            <p:cNvSpPr/>
            <p:nvPr/>
          </p:nvSpPr>
          <p:spPr>
            <a:xfrm>
              <a:off x="3851792" y="2800350"/>
              <a:ext cx="457200" cy="28575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788" kern="0" dirty="0">
                  <a:latin typeface="Helvetica Neue" charset="0"/>
                  <a:ea typeface="Helvetica Neue" charset="0"/>
                  <a:cs typeface="Helvetica Neue" charset="0"/>
                </a:rPr>
                <a:t>Page 4</a:t>
              </a:r>
            </a:p>
          </p:txBody>
        </p:sp>
        <p:sp>
          <p:nvSpPr>
            <p:cNvPr id="58" name="Folded Corner 57"/>
            <p:cNvSpPr/>
            <p:nvPr/>
          </p:nvSpPr>
          <p:spPr>
            <a:xfrm>
              <a:off x="4421513" y="2801912"/>
              <a:ext cx="457200" cy="28575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788" kern="0" dirty="0">
                  <a:latin typeface="Helvetica Neue" charset="0"/>
                  <a:ea typeface="Helvetica Neue" charset="0"/>
                  <a:cs typeface="Helvetica Neue" charset="0"/>
                </a:rPr>
                <a:t>Page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8886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Disk Space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1"/>
            <a:ext cx="6354198" cy="3394472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dirty="0"/>
              <a:t>Provide API to read and write pages to device</a:t>
            </a:r>
          </a:p>
          <a:p>
            <a:pPr>
              <a:spcBef>
                <a:spcPts val="2000"/>
              </a:spcBef>
            </a:pPr>
            <a:r>
              <a:rPr lang="en-US" dirty="0"/>
              <a:t>Pages: block level organization of bytes on disk</a:t>
            </a:r>
          </a:p>
          <a:p>
            <a:pPr>
              <a:spcBef>
                <a:spcPts val="2000"/>
              </a:spcBef>
            </a:pPr>
            <a:r>
              <a:rPr lang="en-US" dirty="0"/>
              <a:t>Provides “next” locality and abstracts FS/device details</a:t>
            </a:r>
          </a:p>
        </p:txBody>
      </p:sp>
      <p:grpSp>
        <p:nvGrpSpPr>
          <p:cNvPr id="3" name="Group 2" descr="A Database sits on top of a file which contains 6 pages worth of data" title="Disk Space Manager">
            <a:extLst>
              <a:ext uri="{FF2B5EF4-FFF2-40B4-BE49-F238E27FC236}">
                <a16:creationId xmlns:a16="http://schemas.microsoft.com/office/drawing/2014/main" id="{D46F0D62-6A4B-C240-85BD-61E954A3E383}"/>
              </a:ext>
            </a:extLst>
          </p:cNvPr>
          <p:cNvGrpSpPr/>
          <p:nvPr/>
        </p:nvGrpSpPr>
        <p:grpSpPr>
          <a:xfrm>
            <a:off x="2757999" y="2919666"/>
            <a:ext cx="1752600" cy="1880630"/>
            <a:chOff x="3639465" y="3037095"/>
            <a:chExt cx="1752600" cy="188063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639465" y="3281990"/>
              <a:ext cx="1752600" cy="1635735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35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9" name="TextBox 106"/>
            <p:cNvSpPr txBox="1">
              <a:spLocks noChangeArrowheads="1"/>
            </p:cNvSpPr>
            <p:nvPr/>
          </p:nvSpPr>
          <p:spPr bwMode="auto">
            <a:xfrm>
              <a:off x="3661016" y="3037095"/>
              <a:ext cx="1712945" cy="257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1500" dirty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Disk Space Management</a:t>
              </a:r>
            </a:p>
          </p:txBody>
        </p:sp>
        <p:sp>
          <p:nvSpPr>
            <p:cNvPr id="20" name="Folded Corner 19"/>
            <p:cNvSpPr/>
            <p:nvPr/>
          </p:nvSpPr>
          <p:spPr bwMode="auto">
            <a:xfrm>
              <a:off x="3737740" y="3378245"/>
              <a:ext cx="730179" cy="38500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0"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Page 1</a:t>
              </a:r>
            </a:p>
          </p:txBody>
        </p:sp>
        <p:sp>
          <p:nvSpPr>
            <p:cNvPr id="21" name="Folded Corner 20"/>
            <p:cNvSpPr/>
            <p:nvPr/>
          </p:nvSpPr>
          <p:spPr bwMode="auto">
            <a:xfrm>
              <a:off x="4555850" y="3378245"/>
              <a:ext cx="730178" cy="38500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0"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Page 2</a:t>
              </a:r>
            </a:p>
          </p:txBody>
        </p:sp>
        <p:sp>
          <p:nvSpPr>
            <p:cNvPr id="22" name="Folded Corner 21"/>
            <p:cNvSpPr/>
            <p:nvPr/>
          </p:nvSpPr>
          <p:spPr bwMode="auto">
            <a:xfrm>
              <a:off x="3737740" y="3871056"/>
              <a:ext cx="730179" cy="38500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0"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Page 3</a:t>
              </a:r>
            </a:p>
          </p:txBody>
        </p:sp>
        <p:sp>
          <p:nvSpPr>
            <p:cNvPr id="23" name="Folded Corner 22"/>
            <p:cNvSpPr/>
            <p:nvPr/>
          </p:nvSpPr>
          <p:spPr bwMode="auto">
            <a:xfrm>
              <a:off x="4555850" y="3871056"/>
              <a:ext cx="730178" cy="38500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0"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Page 4</a:t>
              </a:r>
            </a:p>
          </p:txBody>
        </p:sp>
        <p:sp>
          <p:nvSpPr>
            <p:cNvPr id="24" name="Folded Corner 23"/>
            <p:cNvSpPr/>
            <p:nvPr/>
          </p:nvSpPr>
          <p:spPr bwMode="auto">
            <a:xfrm>
              <a:off x="3737614" y="4360303"/>
              <a:ext cx="730179" cy="385000"/>
            </a:xfrm>
            <a:prstGeom prst="foldedCorner">
              <a:avLst/>
            </a:prstGeom>
            <a:solidFill>
              <a:srgbClr val="74B5DE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0"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Page 5</a:t>
              </a:r>
            </a:p>
          </p:txBody>
        </p:sp>
        <p:sp>
          <p:nvSpPr>
            <p:cNvPr id="25" name="Folded Corner 24"/>
            <p:cNvSpPr/>
            <p:nvPr/>
          </p:nvSpPr>
          <p:spPr bwMode="auto">
            <a:xfrm>
              <a:off x="4555724" y="4360303"/>
              <a:ext cx="730178" cy="385000"/>
            </a:xfrm>
            <a:prstGeom prst="foldedCorner">
              <a:avLst/>
            </a:prstGeom>
            <a:solidFill>
              <a:srgbClr val="A2D7F8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0"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605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5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Disks and Files: Summary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Magnetic (hard) disks and SSDs</a:t>
            </a:r>
          </a:p>
          <a:p>
            <a:pPr lvl="1"/>
            <a:r>
              <a:rPr lang="en-US" dirty="0"/>
              <a:t>Basic HDD mechanics</a:t>
            </a:r>
          </a:p>
          <a:p>
            <a:pPr lvl="1"/>
            <a:r>
              <a:rPr lang="en-US" dirty="0"/>
              <a:t>SSD write amplification</a:t>
            </a:r>
          </a:p>
          <a:p>
            <a:pPr lvl="1"/>
            <a:r>
              <a:rPr lang="en-US" dirty="0"/>
              <a:t>Concept of “near” pages and how it relates to cost of access</a:t>
            </a:r>
          </a:p>
          <a:p>
            <a:pPr lvl="1"/>
            <a:r>
              <a:rPr lang="en-US" dirty="0"/>
              <a:t>Relative cost of </a:t>
            </a:r>
          </a:p>
          <a:p>
            <a:pPr lvl="2"/>
            <a:r>
              <a:rPr lang="en-US" dirty="0"/>
              <a:t>Random vs. sequential disk access (10x)</a:t>
            </a:r>
          </a:p>
          <a:p>
            <a:pPr lvl="2"/>
            <a:r>
              <a:rPr lang="en-US" dirty="0"/>
              <a:t>Disk (</a:t>
            </a:r>
            <a:r>
              <a:rPr lang="en-US" dirty="0" err="1"/>
              <a:t>pluto</a:t>
            </a:r>
            <a:r>
              <a:rPr lang="en-US" dirty="0"/>
              <a:t>) vs RAM (</a:t>
            </a:r>
            <a:r>
              <a:rPr lang="en-US" dirty="0" err="1"/>
              <a:t>sacramento</a:t>
            </a:r>
            <a:r>
              <a:rPr lang="en-US" dirty="0"/>
              <a:t>) vs. registers (your head)</a:t>
            </a:r>
          </a:p>
          <a:p>
            <a:pPr lvl="3"/>
            <a:r>
              <a:rPr lang="en-US" dirty="0"/>
              <a:t>Big, big differences!</a:t>
            </a:r>
          </a:p>
        </p:txBody>
      </p:sp>
    </p:spTree>
    <p:extLst>
      <p:ext uri="{BB962C8B-B14F-4D97-AF65-F5344CB8AC3E}">
        <p14:creationId xmlns:p14="http://schemas.microsoft.com/office/powerpoint/2010/main" val="15336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229600" cy="857250"/>
          </a:xfrm>
        </p:spPr>
        <p:txBody>
          <a:bodyPr/>
          <a:lstStyle/>
          <a:p>
            <a:r>
              <a:rPr lang="en-US" dirty="0"/>
              <a:t>DBMS: Relational Operators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5394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Purpose: </a:t>
            </a:r>
            <a:r>
              <a:rPr lang="en-US" sz="1800" dirty="0"/>
              <a:t>Execute a dataflow by </a:t>
            </a:r>
          </a:p>
          <a:p>
            <a:pPr marL="0" indent="0">
              <a:buNone/>
            </a:pPr>
            <a:r>
              <a:rPr lang="en-US" sz="1800" dirty="0"/>
              <a:t>operating on </a:t>
            </a:r>
            <a:r>
              <a:rPr lang="en-US" sz="1800" b="1" dirty="0"/>
              <a:t>records</a:t>
            </a:r>
            <a:r>
              <a:rPr lang="en-US" sz="1800" dirty="0"/>
              <a:t> and </a:t>
            </a:r>
            <a:r>
              <a:rPr lang="en-US" sz="1800" b="1" dirty="0"/>
              <a:t>files</a:t>
            </a:r>
          </a:p>
        </p:txBody>
      </p:sp>
      <p:grpSp>
        <p:nvGrpSpPr>
          <p:cNvPr id="45" name="Group 44" descr="Heap Scan Reserves Index Scan Sailors. Do an indexed join on both tables and group by age" title="QueryPlan"/>
          <p:cNvGrpSpPr/>
          <p:nvPr/>
        </p:nvGrpSpPr>
        <p:grpSpPr>
          <a:xfrm>
            <a:off x="529665" y="2836899"/>
            <a:ext cx="2505641" cy="1729658"/>
            <a:chOff x="904666" y="4294873"/>
            <a:chExt cx="3340854" cy="230621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904666" y="6107361"/>
              <a:ext cx="1421296" cy="493722"/>
            </a:xfrm>
            <a:prstGeom prst="round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050" kern="0" dirty="0">
                  <a:solidFill>
                    <a:srgbClr val="000000"/>
                  </a:solidFill>
                  <a:latin typeface="Helvetica Neue"/>
                  <a:ea typeface=""/>
                  <a:cs typeface=""/>
                </a:rPr>
                <a:t>Heap Scan Reserves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824224" y="6107361"/>
              <a:ext cx="1421296" cy="493722"/>
            </a:xfrm>
            <a:prstGeom prst="round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050" kern="0" dirty="0">
                  <a:solidFill>
                    <a:srgbClr val="000000"/>
                  </a:solidFill>
                  <a:latin typeface="Helvetica Neue"/>
                  <a:ea typeface=""/>
                  <a:cs typeface=""/>
                </a:rPr>
                <a:t>Indexed Scan Sailors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956425" y="5064167"/>
              <a:ext cx="1315630" cy="696421"/>
              <a:chOff x="1457387" y="4630952"/>
              <a:chExt cx="1315630" cy="696421"/>
            </a:xfrm>
          </p:grpSpPr>
          <p:sp>
            <p:nvSpPr>
              <p:cNvPr id="53" name="Rounded Rectangle 52"/>
              <p:cNvSpPr/>
              <p:nvPr/>
            </p:nvSpPr>
            <p:spPr bwMode="auto">
              <a:xfrm>
                <a:off x="1457387" y="4630952"/>
                <a:ext cx="1315630" cy="696421"/>
              </a:xfrm>
              <a:prstGeom prst="roundRect">
                <a:avLst/>
              </a:prstGeom>
              <a:solidFill>
                <a:srgbClr val="95A5A6"/>
              </a:solidFill>
              <a:ln w="38100" cap="flat" cmpd="sng" algn="ctr">
                <a:solidFill>
                  <a:sysClr val="window" lastClr="FFFFFF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1050" kern="0" dirty="0">
                    <a:solidFill>
                      <a:srgbClr val="000000"/>
                    </a:solidFill>
                    <a:latin typeface="Helvetica Neue"/>
                    <a:ea typeface=""/>
                    <a:cs typeface=""/>
                  </a:rPr>
                  <a:t>Indexed Join</a:t>
                </a: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1842977" y="4969053"/>
                <a:ext cx="518899" cy="300896"/>
                <a:chOff x="3322069" y="5156009"/>
                <a:chExt cx="814419" cy="472260"/>
              </a:xfrm>
              <a:noFill/>
            </p:grpSpPr>
            <p:sp>
              <p:nvSpPr>
                <p:cNvPr id="55" name="Triangle 54"/>
                <p:cNvSpPr/>
                <p:nvPr/>
              </p:nvSpPr>
              <p:spPr bwMode="auto">
                <a:xfrm rot="5400000">
                  <a:off x="3289852" y="5188226"/>
                  <a:ext cx="467139" cy="40270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F2F2F2">
                      <a:lumMod val="10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  <a:defRPr/>
                  </a:pPr>
                  <a:endParaRPr lang="en-US" sz="900" kern="0" dirty="0">
                    <a:solidFill>
                      <a:srgbClr val="000000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  <p:sp>
              <p:nvSpPr>
                <p:cNvPr id="56" name="Triangle 55"/>
                <p:cNvSpPr/>
                <p:nvPr/>
              </p:nvSpPr>
              <p:spPr bwMode="auto">
                <a:xfrm rot="16200000">
                  <a:off x="3701565" y="5193347"/>
                  <a:ext cx="467139" cy="40270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F2F2F2">
                      <a:lumMod val="10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  <a:defRPr/>
                  </a:pPr>
                  <a:endParaRPr lang="en-US" sz="900" kern="0" dirty="0">
                    <a:solidFill>
                      <a:srgbClr val="000000"/>
                    </a:solidFill>
                    <a:latin typeface="Helvetica Neue"/>
                    <a:ea typeface=""/>
                    <a:cs typeface=""/>
                  </a:endParaRPr>
                </a:p>
              </p:txBody>
            </p:sp>
          </p:grpSp>
        </p:grpSp>
        <p:cxnSp>
          <p:nvCxnSpPr>
            <p:cNvPr id="49" name="Straight Arrow Connector 48"/>
            <p:cNvCxnSpPr/>
            <p:nvPr/>
          </p:nvCxnSpPr>
          <p:spPr bwMode="auto">
            <a:xfrm flipH="1" flipV="1">
              <a:off x="2800063" y="5809115"/>
              <a:ext cx="672153" cy="227045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1673306" y="5809114"/>
              <a:ext cx="712453" cy="227045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Rounded Rectangle 50" descr="A tree structure of query plan. A Heap Scan of Reserves and an Index scan are children of an Indexed join. The Indexed join of those two tables is a child of a group by age clause" title="Query Plan"/>
            <p:cNvSpPr/>
            <p:nvPr/>
          </p:nvSpPr>
          <p:spPr bwMode="auto">
            <a:xfrm>
              <a:off x="1903592" y="4294873"/>
              <a:ext cx="1421296" cy="493722"/>
            </a:xfrm>
            <a:prstGeom prst="round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050" kern="0" dirty="0" err="1">
                  <a:solidFill>
                    <a:srgbClr val="000000"/>
                  </a:solidFill>
                  <a:latin typeface="Helvetica Neue"/>
                  <a:ea typeface=""/>
                  <a:cs typeface=""/>
                </a:rPr>
                <a:t>GroupBy</a:t>
              </a:r>
              <a:r>
                <a:rPr lang="en-US" sz="1050" kern="0" dirty="0">
                  <a:solidFill>
                    <a:srgbClr val="000000"/>
                  </a:solidFill>
                  <a:latin typeface="Helvetica Neue"/>
                  <a:ea typeface=""/>
                  <a:cs typeface=""/>
                </a:rPr>
                <a:t> (Age)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 flipV="1">
              <a:off x="2598595" y="4833638"/>
              <a:ext cx="1" cy="227045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2" name="Group 21" descr="Large system under SQL client that contains databases " title="DBMS">
            <a:extLst>
              <a:ext uri="{FF2B5EF4-FFF2-40B4-BE49-F238E27FC236}">
                <a16:creationId xmlns:a16="http://schemas.microsoft.com/office/drawing/2014/main" id="{5548814E-0617-D340-A39B-8D2AAE877CA2}"/>
              </a:ext>
            </a:extLst>
          </p:cNvPr>
          <p:cNvGrpSpPr/>
          <p:nvPr/>
        </p:nvGrpSpPr>
        <p:grpSpPr>
          <a:xfrm>
            <a:off x="4114800" y="2105563"/>
            <a:ext cx="2295674" cy="2745249"/>
            <a:chOff x="3304624" y="1625956"/>
            <a:chExt cx="2686050" cy="3394153"/>
          </a:xfrm>
        </p:grpSpPr>
        <p:sp>
          <p:nvSpPr>
            <p:cNvPr id="23" name="Rectangle 22" descr="Large system under SQL client that contains databases " title="DBMS">
              <a:extLst>
                <a:ext uri="{FF2B5EF4-FFF2-40B4-BE49-F238E27FC236}">
                  <a16:creationId xmlns:a16="http://schemas.microsoft.com/office/drawing/2014/main" id="{1AED91A2-7740-6748-86CD-4F371F48D48B}"/>
                </a:ext>
              </a:extLst>
            </p:cNvPr>
            <p:cNvSpPr/>
            <p:nvPr/>
          </p:nvSpPr>
          <p:spPr bwMode="auto">
            <a:xfrm>
              <a:off x="3304624" y="1625956"/>
              <a:ext cx="2686050" cy="3394153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27" name="Can 26" descr="A database lies inside the DBMS" title="Database">
              <a:extLst>
                <a:ext uri="{FF2B5EF4-FFF2-40B4-BE49-F238E27FC236}">
                  <a16:creationId xmlns:a16="http://schemas.microsoft.com/office/drawing/2014/main" id="{83DF9C80-9739-DC43-9FA4-AB918316166F}"/>
                </a:ext>
              </a:extLst>
            </p:cNvPr>
            <p:cNvSpPr/>
            <p:nvPr/>
          </p:nvSpPr>
          <p:spPr bwMode="auto">
            <a:xfrm>
              <a:off x="3666545" y="4242328"/>
              <a:ext cx="1742140" cy="77778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</p:grpSp>
      <p:sp>
        <p:nvSpPr>
          <p:cNvPr id="28" name="Rectangle 27" descr="Query Parsing and Optimization is the top layer of a DBMS" title="Query Parsing">
            <a:extLst>
              <a:ext uri="{FF2B5EF4-FFF2-40B4-BE49-F238E27FC236}">
                <a16:creationId xmlns:a16="http://schemas.microsoft.com/office/drawing/2014/main" id="{41B871FE-2328-7E4B-9A72-98451C55EFE6}"/>
              </a:ext>
            </a:extLst>
          </p:cNvPr>
          <p:cNvSpPr/>
          <p:nvPr/>
        </p:nvSpPr>
        <p:spPr bwMode="auto">
          <a:xfrm>
            <a:off x="4175441" y="2334163"/>
            <a:ext cx="2174389" cy="341235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 Parsing &amp; Optimization</a:t>
            </a:r>
          </a:p>
        </p:txBody>
      </p:sp>
      <p:sp>
        <p:nvSpPr>
          <p:cNvPr id="29" name="Rectangle 28" descr="Relational Operators are the next level of the DBMs below parsing and optimization" title="Relational Operators">
            <a:extLst>
              <a:ext uri="{FF2B5EF4-FFF2-40B4-BE49-F238E27FC236}">
                <a16:creationId xmlns:a16="http://schemas.microsoft.com/office/drawing/2014/main" id="{92EE238A-D474-AB4E-9605-C858ED6D0153}"/>
              </a:ext>
            </a:extLst>
          </p:cNvPr>
          <p:cNvSpPr/>
          <p:nvPr/>
        </p:nvSpPr>
        <p:spPr bwMode="auto">
          <a:xfrm>
            <a:off x="4175440" y="2694941"/>
            <a:ext cx="2174389" cy="34443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34" name="Rectangle 33" descr="The SQL Client lies on top of the database Management System" title="SQL Client">
            <a:extLst>
              <a:ext uri="{FF2B5EF4-FFF2-40B4-BE49-F238E27FC236}">
                <a16:creationId xmlns:a16="http://schemas.microsoft.com/office/drawing/2014/main" id="{3A80EB00-A298-3F43-9AB7-73211F66C4FB}"/>
              </a:ext>
            </a:extLst>
          </p:cNvPr>
          <p:cNvSpPr/>
          <p:nvPr/>
        </p:nvSpPr>
        <p:spPr bwMode="auto">
          <a:xfrm>
            <a:off x="4185714" y="1768491"/>
            <a:ext cx="2167991" cy="448283"/>
          </a:xfrm>
          <a:prstGeom prst="rect">
            <a:avLst/>
          </a:prstGeom>
          <a:gradFill rotWithShape="1">
            <a:gsLst>
              <a:gs pos="0">
                <a:srgbClr val="2980B9">
                  <a:shade val="51000"/>
                  <a:satMod val="130000"/>
                </a:srgbClr>
              </a:gs>
              <a:gs pos="80000">
                <a:srgbClr val="2980B9">
                  <a:shade val="93000"/>
                  <a:satMod val="130000"/>
                </a:srgbClr>
              </a:gs>
              <a:gs pos="100000">
                <a:srgbClr val="2980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980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lang="en-US" sz="1350" kern="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705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Files: Summary Pt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File storage</a:t>
            </a:r>
          </a:p>
          <a:p>
            <a:pPr lvl="1"/>
            <a:r>
              <a:rPr lang="en-US" dirty="0"/>
              <a:t>Typically over FS file(s)</a:t>
            </a:r>
          </a:p>
          <a:p>
            <a:pPr>
              <a:spcBef>
                <a:spcPts val="2000"/>
              </a:spcBef>
            </a:pPr>
            <a:r>
              <a:rPr lang="en-US" dirty="0"/>
              <a:t>Disk space manager loads and stores pages</a:t>
            </a:r>
          </a:p>
          <a:p>
            <a:pPr lvl="1"/>
            <a:r>
              <a:rPr lang="en-US" dirty="0"/>
              <a:t>Block level reasoning</a:t>
            </a:r>
          </a:p>
          <a:p>
            <a:pPr lvl="1"/>
            <a:r>
              <a:rPr lang="en-US" dirty="0"/>
              <a:t>Abstracts device and file system; provides fast “next”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8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229600" cy="857250"/>
          </a:xfrm>
        </p:spPr>
        <p:txBody>
          <a:bodyPr/>
          <a:lstStyle/>
          <a:p>
            <a:r>
              <a:rPr lang="en-US" dirty="0"/>
              <a:t>DBMS: Files and Index Management</a:t>
            </a:r>
          </a:p>
        </p:txBody>
      </p:sp>
      <p:sp>
        <p:nvSpPr>
          <p:cNvPr id="242" name="Content Placeholder 5"/>
          <p:cNvSpPr>
            <a:spLocks noGrp="1"/>
          </p:cNvSpPr>
          <p:nvPr>
            <p:ph idx="1"/>
          </p:nvPr>
        </p:nvSpPr>
        <p:spPr>
          <a:xfrm>
            <a:off x="228600" y="15394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Purpose</a:t>
            </a:r>
            <a:r>
              <a:rPr lang="en-US" sz="1800" dirty="0"/>
              <a:t>: Organize tables and </a:t>
            </a:r>
          </a:p>
          <a:p>
            <a:pPr marL="0" indent="0">
              <a:buNone/>
            </a:pPr>
            <a:r>
              <a:rPr lang="en-US" sz="1800" dirty="0"/>
              <a:t>Records as groups of pages in </a:t>
            </a:r>
          </a:p>
          <a:p>
            <a:pPr marL="0" indent="0">
              <a:buNone/>
            </a:pPr>
            <a:r>
              <a:rPr lang="en-US" sz="1800" dirty="0"/>
              <a:t>a logical file</a:t>
            </a:r>
          </a:p>
        </p:txBody>
      </p:sp>
      <p:graphicFrame>
        <p:nvGraphicFramePr>
          <p:cNvPr id="265" name="Table 264" descr="Table with rows for SSN, Last Name, First Name, Age, Salary" title="Data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28290"/>
              </p:ext>
            </p:extLst>
          </p:nvPr>
        </p:nvGraphicFramePr>
        <p:xfrm>
          <a:off x="1748207" y="2266950"/>
          <a:ext cx="1882410" cy="1074420"/>
        </p:xfrm>
        <a:graphic>
          <a:graphicData uri="http://schemas.openxmlformats.org/drawingml/2006/table">
            <a:tbl>
              <a:tblPr firstRow="1" bandRow="1"/>
              <a:tblGrid>
                <a:gridCol w="376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Helvetica Neue"/>
                        </a:rPr>
                        <a:t>SSN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Helvetica Neue"/>
                        </a:rPr>
                        <a:t>Last Name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Helvetica Neue"/>
                        </a:rPr>
                        <a:t>First Name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Helvetica Neue"/>
                        </a:rPr>
                        <a:t>Age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Helvetica Neue"/>
                        </a:rPr>
                        <a:t>Salary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123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Adams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Elmo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31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$400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443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Grouch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Oscar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32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$300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244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Oz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Bert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55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$140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134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Sanders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Ernie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55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600" dirty="0">
                          <a:solidFill>
                            <a:schemeClr val="tx2"/>
                          </a:solidFill>
                          <a:latin typeface="Helvetica Neue"/>
                        </a:rPr>
                        <a:t>$400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80B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0" name="Left Arrow 489" descr="A table is internally organized into files and indexes" title="Arrow"/>
          <p:cNvSpPr/>
          <p:nvPr/>
        </p:nvSpPr>
        <p:spPr>
          <a:xfrm rot="16200000">
            <a:off x="2562130" y="3406442"/>
            <a:ext cx="205352" cy="222791"/>
          </a:xfrm>
          <a:prstGeom prst="leftArrow">
            <a:avLst/>
          </a:prstGeom>
          <a:solidFill>
            <a:srgbClr val="2980B9"/>
          </a:solidFill>
          <a:ln w="25400" cap="flat" cmpd="sng" algn="ctr">
            <a:solidFill>
              <a:srgbClr val="2980B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 dirty="0">
              <a:solidFill>
                <a:prstClr val="white"/>
              </a:solidFill>
              <a:latin typeface="Helvetica Neue"/>
              <a:ea typeface=""/>
              <a:cs typeface=""/>
            </a:endParaRPr>
          </a:p>
        </p:txBody>
      </p:sp>
      <p:pic>
        <p:nvPicPr>
          <p:cNvPr id="7" name="Picture 6" descr="Tables are organized on files full of pages with page headers and tuples organized in slots with pointers" title="Files">
            <a:extLst>
              <a:ext uri="{FF2B5EF4-FFF2-40B4-BE49-F238E27FC236}">
                <a16:creationId xmlns:a16="http://schemas.microsoft.com/office/drawing/2014/main" id="{C793A2C4-23AD-1D4B-95B8-8978DF09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22" y="3694305"/>
            <a:ext cx="1443037" cy="1120120"/>
          </a:xfrm>
          <a:prstGeom prst="rect">
            <a:avLst/>
          </a:prstGeom>
        </p:spPr>
      </p:pic>
      <p:grpSp>
        <p:nvGrpSpPr>
          <p:cNvPr id="15" name="Group 14" descr="Large system under SQL client that contains databases " title="DBMS">
            <a:extLst>
              <a:ext uri="{FF2B5EF4-FFF2-40B4-BE49-F238E27FC236}">
                <a16:creationId xmlns:a16="http://schemas.microsoft.com/office/drawing/2014/main" id="{E70253E5-BA4D-C54A-993C-165427A235BD}"/>
              </a:ext>
            </a:extLst>
          </p:cNvPr>
          <p:cNvGrpSpPr/>
          <p:nvPr/>
        </p:nvGrpSpPr>
        <p:grpSpPr>
          <a:xfrm>
            <a:off x="4114800" y="2105563"/>
            <a:ext cx="2295674" cy="2745249"/>
            <a:chOff x="3304624" y="1625956"/>
            <a:chExt cx="2686050" cy="3394153"/>
          </a:xfrm>
        </p:grpSpPr>
        <p:sp>
          <p:nvSpPr>
            <p:cNvPr id="16" name="Rectangle 15" descr="Large system under SQL client that contains databases " title="DBMS">
              <a:extLst>
                <a:ext uri="{FF2B5EF4-FFF2-40B4-BE49-F238E27FC236}">
                  <a16:creationId xmlns:a16="http://schemas.microsoft.com/office/drawing/2014/main" id="{89C064A7-779E-5E44-AD9C-6ABE9E89B624}"/>
                </a:ext>
              </a:extLst>
            </p:cNvPr>
            <p:cNvSpPr/>
            <p:nvPr/>
          </p:nvSpPr>
          <p:spPr bwMode="auto">
            <a:xfrm>
              <a:off x="3304624" y="1625956"/>
              <a:ext cx="2686050" cy="3394153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17" name="Can 16" descr="A database lies inside the DBMS" title="Database">
              <a:extLst>
                <a:ext uri="{FF2B5EF4-FFF2-40B4-BE49-F238E27FC236}">
                  <a16:creationId xmlns:a16="http://schemas.microsoft.com/office/drawing/2014/main" id="{99B9E839-8709-B94C-BFE3-B93AE8C491F6}"/>
                </a:ext>
              </a:extLst>
            </p:cNvPr>
            <p:cNvSpPr/>
            <p:nvPr/>
          </p:nvSpPr>
          <p:spPr bwMode="auto">
            <a:xfrm>
              <a:off x="3666545" y="4242328"/>
              <a:ext cx="1742140" cy="77778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</p:grpSp>
      <p:sp>
        <p:nvSpPr>
          <p:cNvPr id="18" name="Rectangle 17" descr="Query Parsing and Optimization is the top layer of a DBMS" title="Query Parsing">
            <a:extLst>
              <a:ext uri="{FF2B5EF4-FFF2-40B4-BE49-F238E27FC236}">
                <a16:creationId xmlns:a16="http://schemas.microsoft.com/office/drawing/2014/main" id="{68E51476-8CCF-924E-9672-84E47EAB2802}"/>
              </a:ext>
            </a:extLst>
          </p:cNvPr>
          <p:cNvSpPr/>
          <p:nvPr/>
        </p:nvSpPr>
        <p:spPr bwMode="auto">
          <a:xfrm>
            <a:off x="4175441" y="2334163"/>
            <a:ext cx="2174389" cy="341235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 Parsing &amp; Optimization</a:t>
            </a:r>
          </a:p>
        </p:txBody>
      </p:sp>
      <p:sp>
        <p:nvSpPr>
          <p:cNvPr id="19" name="Rectangle 18" descr="Relational Operators are the next level of the DBMs below parsing and optimization" title="Relational Operators">
            <a:extLst>
              <a:ext uri="{FF2B5EF4-FFF2-40B4-BE49-F238E27FC236}">
                <a16:creationId xmlns:a16="http://schemas.microsoft.com/office/drawing/2014/main" id="{251A1EA1-9904-F84B-9380-8DE2C128C730}"/>
              </a:ext>
            </a:extLst>
          </p:cNvPr>
          <p:cNvSpPr/>
          <p:nvPr/>
        </p:nvSpPr>
        <p:spPr bwMode="auto">
          <a:xfrm>
            <a:off x="4175440" y="2694941"/>
            <a:ext cx="2174389" cy="34443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20" name="Rectangle 19" descr="Files and index management are the next level in the DBMS below Relational Operators" title="Files and Index Management">
            <a:extLst>
              <a:ext uri="{FF2B5EF4-FFF2-40B4-BE49-F238E27FC236}">
                <a16:creationId xmlns:a16="http://schemas.microsoft.com/office/drawing/2014/main" id="{74115A1C-8F9F-7040-BD6D-4EE4485ACAE4}"/>
              </a:ext>
            </a:extLst>
          </p:cNvPr>
          <p:cNvSpPr/>
          <p:nvPr/>
        </p:nvSpPr>
        <p:spPr bwMode="auto">
          <a:xfrm>
            <a:off x="4175440" y="3047088"/>
            <a:ext cx="2167991" cy="346594"/>
          </a:xfrm>
          <a:prstGeom prst="rect">
            <a:avLst/>
          </a:prstGeom>
          <a:gradFill rotWithShape="1">
            <a:gsLst>
              <a:gs pos="0">
                <a:srgbClr val="74B5DE">
                  <a:shade val="51000"/>
                  <a:satMod val="130000"/>
                </a:srgbClr>
              </a:gs>
              <a:gs pos="80000">
                <a:srgbClr val="74B5DE">
                  <a:shade val="93000"/>
                  <a:satMod val="130000"/>
                </a:srgbClr>
              </a:gs>
              <a:gs pos="100000">
                <a:srgbClr val="74B5D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23" name="Rectangle 22" descr="The SQL Client lies on top of the database Management System" title="SQL Client">
            <a:extLst>
              <a:ext uri="{FF2B5EF4-FFF2-40B4-BE49-F238E27FC236}">
                <a16:creationId xmlns:a16="http://schemas.microsoft.com/office/drawing/2014/main" id="{71B1F3BD-596F-0B45-A962-1DCEF3BDDC12}"/>
              </a:ext>
            </a:extLst>
          </p:cNvPr>
          <p:cNvSpPr/>
          <p:nvPr/>
        </p:nvSpPr>
        <p:spPr bwMode="auto">
          <a:xfrm>
            <a:off x="4185714" y="1768491"/>
            <a:ext cx="2167991" cy="448283"/>
          </a:xfrm>
          <a:prstGeom prst="rect">
            <a:avLst/>
          </a:prstGeom>
          <a:gradFill rotWithShape="1">
            <a:gsLst>
              <a:gs pos="0">
                <a:srgbClr val="2980B9">
                  <a:shade val="51000"/>
                  <a:satMod val="130000"/>
                </a:srgbClr>
              </a:gs>
              <a:gs pos="80000">
                <a:srgbClr val="2980B9">
                  <a:shade val="93000"/>
                  <a:satMod val="130000"/>
                </a:srgbClr>
              </a:gs>
              <a:gs pos="100000">
                <a:srgbClr val="2980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980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lang="en-US" sz="1350" kern="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3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229600" cy="857250"/>
          </a:xfrm>
        </p:spPr>
        <p:txBody>
          <a:bodyPr/>
          <a:lstStyle/>
          <a:p>
            <a:r>
              <a:rPr lang="en-US" dirty="0"/>
              <a:t>DBMS: Buffer Management</a:t>
            </a:r>
          </a:p>
        </p:txBody>
      </p:sp>
      <p:grpSp>
        <p:nvGrpSpPr>
          <p:cNvPr id="6" name="Group 5" descr="The buffer manager speaks to the Disk Space Manager providing a layer of abstraction for higher level systems" title="Buffer Manager to Disk Space Manager"/>
          <p:cNvGrpSpPr/>
          <p:nvPr/>
        </p:nvGrpSpPr>
        <p:grpSpPr>
          <a:xfrm>
            <a:off x="457200" y="2613492"/>
            <a:ext cx="2743200" cy="2296271"/>
            <a:chOff x="307747" y="1811190"/>
            <a:chExt cx="3153624" cy="2786293"/>
          </a:xfrm>
        </p:grpSpPr>
        <p:sp>
          <p:nvSpPr>
            <p:cNvPr id="247" name="Rectangle 246"/>
            <p:cNvSpPr/>
            <p:nvPr/>
          </p:nvSpPr>
          <p:spPr bwMode="auto">
            <a:xfrm>
              <a:off x="307747" y="1811190"/>
              <a:ext cx="3153624" cy="1629188"/>
            </a:xfrm>
            <a:prstGeom prst="rect">
              <a:avLst/>
            </a:prstGeom>
            <a:solidFill>
              <a:srgbClr val="2A80B7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b" anchorCtr="1"/>
            <a:lstStyle/>
            <a:p>
              <a:pPr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RAM</a:t>
              </a:r>
            </a:p>
          </p:txBody>
        </p:sp>
        <p:sp>
          <p:nvSpPr>
            <p:cNvPr id="248" name="Folded Corner 247"/>
            <p:cNvSpPr/>
            <p:nvPr/>
          </p:nvSpPr>
          <p:spPr bwMode="auto">
            <a:xfrm>
              <a:off x="464819" y="1956281"/>
              <a:ext cx="863672" cy="566498"/>
            </a:xfrm>
            <a:prstGeom prst="foldedCorner">
              <a:avLst/>
            </a:prstGeom>
            <a:solidFill>
              <a:srgbClr val="ABD2EB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1"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 charset="0"/>
                  <a:ea typeface="Helvetica Neue" charset="0"/>
                  <a:cs typeface="Helvetica Neue" charset="0"/>
                </a:rPr>
                <a:t>Page 1</a:t>
              </a:r>
            </a:p>
          </p:txBody>
        </p:sp>
        <p:sp>
          <p:nvSpPr>
            <p:cNvPr id="249" name="Folded Corner 248"/>
            <p:cNvSpPr/>
            <p:nvPr/>
          </p:nvSpPr>
          <p:spPr bwMode="auto">
            <a:xfrm>
              <a:off x="1469142" y="1956281"/>
              <a:ext cx="863672" cy="566498"/>
            </a:xfrm>
            <a:prstGeom prst="foldedCorner">
              <a:avLst/>
            </a:prstGeom>
            <a:solidFill>
              <a:srgbClr val="ABD2EB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1"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 charset="0"/>
                  <a:ea typeface="Helvetica Neue" charset="0"/>
                  <a:cs typeface="Helvetica Neue" charset="0"/>
                </a:rPr>
                <a:t>Page 2</a:t>
              </a:r>
            </a:p>
          </p:txBody>
        </p:sp>
        <p:sp>
          <p:nvSpPr>
            <p:cNvPr id="250" name="Folded Corner 249"/>
            <p:cNvSpPr/>
            <p:nvPr/>
          </p:nvSpPr>
          <p:spPr bwMode="auto">
            <a:xfrm>
              <a:off x="2473467" y="1956281"/>
              <a:ext cx="863672" cy="566498"/>
            </a:xfrm>
            <a:prstGeom prst="foldedCorner">
              <a:avLst/>
            </a:prstGeom>
            <a:solidFill>
              <a:srgbClr val="ABD2EB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1"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 charset="0"/>
                  <a:ea typeface="Helvetica Neue" charset="0"/>
                  <a:cs typeface="Helvetica Neue" charset="0"/>
                </a:rPr>
                <a:t>Page 3</a:t>
              </a: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482948" y="4138152"/>
              <a:ext cx="2775736" cy="459331"/>
            </a:xfrm>
            <a:prstGeom prst="rect">
              <a:avLst/>
            </a:prstGeom>
            <a:gradFill rotWithShape="1">
              <a:gsLst>
                <a:gs pos="0">
                  <a:srgbClr val="0070C0">
                    <a:shade val="51000"/>
                    <a:satMod val="130000"/>
                  </a:srgbClr>
                </a:gs>
                <a:gs pos="80000">
                  <a:srgbClr val="0070C0">
                    <a:shade val="93000"/>
                    <a:satMod val="130000"/>
                  </a:srgbClr>
                </a:gs>
                <a:gs pos="100000">
                  <a:srgbClr val="0070C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70C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Disk Space Management</a:t>
              </a:r>
            </a:p>
          </p:txBody>
        </p:sp>
        <p:sp>
          <p:nvSpPr>
            <p:cNvPr id="252" name="Left Arrow 251"/>
            <p:cNvSpPr/>
            <p:nvPr/>
          </p:nvSpPr>
          <p:spPr>
            <a:xfrm rot="16200000">
              <a:off x="1493342" y="3623093"/>
              <a:ext cx="299852" cy="297614"/>
            </a:xfrm>
            <a:prstGeom prst="leftArrow">
              <a:avLst/>
            </a:prstGeom>
            <a:solidFill>
              <a:srgbClr val="2980B9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prstClr val="white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253" name="Left Arrow 252"/>
            <p:cNvSpPr/>
            <p:nvPr/>
          </p:nvSpPr>
          <p:spPr>
            <a:xfrm rot="5400000">
              <a:off x="1870464" y="3563469"/>
              <a:ext cx="299852" cy="297614"/>
            </a:xfrm>
            <a:prstGeom prst="leftArrow">
              <a:avLst/>
            </a:prstGeom>
            <a:solidFill>
              <a:srgbClr val="2980B9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prstClr val="white"/>
                </a:solidFill>
                <a:latin typeface="Helvetica Neue"/>
                <a:ea typeface=""/>
                <a:cs typeface=""/>
              </a:endParaRPr>
            </a:p>
          </p:txBody>
        </p:sp>
      </p:grp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C1E27B8-295B-814E-9964-A58D6606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39876"/>
            <a:ext cx="8229600" cy="993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Purpose:</a:t>
            </a:r>
          </a:p>
          <a:p>
            <a:pPr marL="0" indent="0">
              <a:buNone/>
            </a:pPr>
            <a:r>
              <a:rPr lang="en-US" sz="1800" dirty="0"/>
              <a:t>Provide the illusion of operating </a:t>
            </a:r>
          </a:p>
          <a:p>
            <a:pPr marL="0" indent="0">
              <a:buNone/>
            </a:pPr>
            <a:r>
              <a:rPr lang="en-US" sz="1800" dirty="0"/>
              <a:t>in memory</a:t>
            </a:r>
          </a:p>
        </p:txBody>
      </p:sp>
      <p:grpSp>
        <p:nvGrpSpPr>
          <p:cNvPr id="20" name="Group 19" descr="Large system under SQL client that contains databases " title="DBMS">
            <a:extLst>
              <a:ext uri="{FF2B5EF4-FFF2-40B4-BE49-F238E27FC236}">
                <a16:creationId xmlns:a16="http://schemas.microsoft.com/office/drawing/2014/main" id="{25B43323-4205-764D-BB69-1382F123B961}"/>
              </a:ext>
            </a:extLst>
          </p:cNvPr>
          <p:cNvGrpSpPr/>
          <p:nvPr/>
        </p:nvGrpSpPr>
        <p:grpSpPr>
          <a:xfrm>
            <a:off x="4114800" y="2105563"/>
            <a:ext cx="2295674" cy="2745249"/>
            <a:chOff x="3304624" y="1625956"/>
            <a:chExt cx="2686050" cy="3394153"/>
          </a:xfrm>
        </p:grpSpPr>
        <p:sp>
          <p:nvSpPr>
            <p:cNvPr id="21" name="Rectangle 20" descr="Large system under SQL client that contains databases " title="DBMS">
              <a:extLst>
                <a:ext uri="{FF2B5EF4-FFF2-40B4-BE49-F238E27FC236}">
                  <a16:creationId xmlns:a16="http://schemas.microsoft.com/office/drawing/2014/main" id="{A7B6FB81-C39D-AB47-81A1-1B3BEA7BFB3C}"/>
                </a:ext>
              </a:extLst>
            </p:cNvPr>
            <p:cNvSpPr/>
            <p:nvPr/>
          </p:nvSpPr>
          <p:spPr bwMode="auto">
            <a:xfrm>
              <a:off x="3304624" y="1625956"/>
              <a:ext cx="2686050" cy="3394153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23" name="Can 22" descr="A database lies inside the DBMS" title="Database">
              <a:extLst>
                <a:ext uri="{FF2B5EF4-FFF2-40B4-BE49-F238E27FC236}">
                  <a16:creationId xmlns:a16="http://schemas.microsoft.com/office/drawing/2014/main" id="{5EA8F0F5-A885-284C-839A-6A1851944123}"/>
                </a:ext>
              </a:extLst>
            </p:cNvPr>
            <p:cNvSpPr/>
            <p:nvPr/>
          </p:nvSpPr>
          <p:spPr bwMode="auto">
            <a:xfrm>
              <a:off x="3666545" y="4242328"/>
              <a:ext cx="1742140" cy="77778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</p:grpSp>
      <p:sp>
        <p:nvSpPr>
          <p:cNvPr id="24" name="Rectangle 23" descr="Query Parsing and Optimization is the top layer of a DBMS" title="Query Parsing">
            <a:extLst>
              <a:ext uri="{FF2B5EF4-FFF2-40B4-BE49-F238E27FC236}">
                <a16:creationId xmlns:a16="http://schemas.microsoft.com/office/drawing/2014/main" id="{249846EF-3FAE-694E-B276-7F2709B91D6C}"/>
              </a:ext>
            </a:extLst>
          </p:cNvPr>
          <p:cNvSpPr/>
          <p:nvPr/>
        </p:nvSpPr>
        <p:spPr bwMode="auto">
          <a:xfrm>
            <a:off x="4175441" y="2334163"/>
            <a:ext cx="2174389" cy="341235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 Parsing &amp; Optimization</a:t>
            </a:r>
          </a:p>
        </p:txBody>
      </p:sp>
      <p:sp>
        <p:nvSpPr>
          <p:cNvPr id="25" name="Rectangle 24" descr="Relational Operators are the next level of the DBMs below parsing and optimization" title="Relational Operators">
            <a:extLst>
              <a:ext uri="{FF2B5EF4-FFF2-40B4-BE49-F238E27FC236}">
                <a16:creationId xmlns:a16="http://schemas.microsoft.com/office/drawing/2014/main" id="{DE925089-BBC0-B445-BA1C-C8136C7D8F21}"/>
              </a:ext>
            </a:extLst>
          </p:cNvPr>
          <p:cNvSpPr/>
          <p:nvPr/>
        </p:nvSpPr>
        <p:spPr bwMode="auto">
          <a:xfrm>
            <a:off x="4175440" y="2694941"/>
            <a:ext cx="2174389" cy="34443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26" name="Rectangle 25" descr="Files and index management are the next level in the DBMS below Relational Operators" title="Files and Index Management">
            <a:extLst>
              <a:ext uri="{FF2B5EF4-FFF2-40B4-BE49-F238E27FC236}">
                <a16:creationId xmlns:a16="http://schemas.microsoft.com/office/drawing/2014/main" id="{552106FF-FC3C-CD4E-9CAB-4E9AF3F01997}"/>
              </a:ext>
            </a:extLst>
          </p:cNvPr>
          <p:cNvSpPr/>
          <p:nvPr/>
        </p:nvSpPr>
        <p:spPr bwMode="auto">
          <a:xfrm>
            <a:off x="4175440" y="3047088"/>
            <a:ext cx="2167991" cy="346594"/>
          </a:xfrm>
          <a:prstGeom prst="rect">
            <a:avLst/>
          </a:prstGeom>
          <a:gradFill rotWithShape="1">
            <a:gsLst>
              <a:gs pos="0">
                <a:srgbClr val="74B5DE">
                  <a:shade val="51000"/>
                  <a:satMod val="130000"/>
                </a:srgbClr>
              </a:gs>
              <a:gs pos="80000">
                <a:srgbClr val="74B5DE">
                  <a:shade val="93000"/>
                  <a:satMod val="130000"/>
                </a:srgbClr>
              </a:gs>
              <a:gs pos="100000">
                <a:srgbClr val="74B5D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27" name="Rectangle 26" descr="Buffer Management is the next layer below Files and index mangement in a DBMS" title="Buffer Management">
            <a:extLst>
              <a:ext uri="{FF2B5EF4-FFF2-40B4-BE49-F238E27FC236}">
                <a16:creationId xmlns:a16="http://schemas.microsoft.com/office/drawing/2014/main" id="{7312F763-1ECF-B849-ABF8-F0B528FCF8EB}"/>
              </a:ext>
            </a:extLst>
          </p:cNvPr>
          <p:cNvSpPr/>
          <p:nvPr/>
        </p:nvSpPr>
        <p:spPr bwMode="auto">
          <a:xfrm>
            <a:off x="4175439" y="3401392"/>
            <a:ext cx="2167991" cy="30664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29" name="Rectangle 28" descr="The SQL Client lies on top of the database Management System" title="SQL Client">
            <a:extLst>
              <a:ext uri="{FF2B5EF4-FFF2-40B4-BE49-F238E27FC236}">
                <a16:creationId xmlns:a16="http://schemas.microsoft.com/office/drawing/2014/main" id="{33CFDB9C-064A-224D-847A-3790199658AC}"/>
              </a:ext>
            </a:extLst>
          </p:cNvPr>
          <p:cNvSpPr/>
          <p:nvPr/>
        </p:nvSpPr>
        <p:spPr bwMode="auto">
          <a:xfrm>
            <a:off x="4185714" y="1768491"/>
            <a:ext cx="2167991" cy="448283"/>
          </a:xfrm>
          <a:prstGeom prst="rect">
            <a:avLst/>
          </a:prstGeom>
          <a:gradFill rotWithShape="1">
            <a:gsLst>
              <a:gs pos="0">
                <a:srgbClr val="2980B9">
                  <a:shade val="51000"/>
                  <a:satMod val="130000"/>
                </a:srgbClr>
              </a:gs>
              <a:gs pos="80000">
                <a:srgbClr val="2980B9">
                  <a:shade val="93000"/>
                  <a:satMod val="130000"/>
                </a:srgbClr>
              </a:gs>
              <a:gs pos="100000">
                <a:srgbClr val="2980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980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lang="en-US" sz="1350" kern="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9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229600" cy="857250"/>
          </a:xfrm>
        </p:spPr>
        <p:txBody>
          <a:bodyPr/>
          <a:lstStyle/>
          <a:p>
            <a:r>
              <a:rPr lang="en-US" dirty="0"/>
              <a:t>DBMS: Disk Space 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39478"/>
            <a:ext cx="3314701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Helvetica Neue"/>
              </a:rPr>
              <a:t>Purpose:</a:t>
            </a:r>
            <a:r>
              <a:rPr lang="en-US" sz="1800" dirty="0">
                <a:latin typeface="Helvetica Neue"/>
              </a:rPr>
              <a:t> Translate page requests into physical bytes on one or more device(s)</a:t>
            </a:r>
          </a:p>
        </p:txBody>
      </p:sp>
      <p:grpSp>
        <p:nvGrpSpPr>
          <p:cNvPr id="7" name="Group 6" descr="Information from Disk is all written into blocks" title="Disk To Blocks"/>
          <p:cNvGrpSpPr/>
          <p:nvPr/>
        </p:nvGrpSpPr>
        <p:grpSpPr>
          <a:xfrm>
            <a:off x="334822" y="2702591"/>
            <a:ext cx="2951736" cy="2389417"/>
            <a:chOff x="248886" y="2183196"/>
            <a:chExt cx="3388650" cy="3006571"/>
          </a:xfrm>
        </p:grpSpPr>
        <p:grpSp>
          <p:nvGrpSpPr>
            <p:cNvPr id="6" name="Group 5"/>
            <p:cNvGrpSpPr/>
            <p:nvPr/>
          </p:nvGrpSpPr>
          <p:grpSpPr>
            <a:xfrm>
              <a:off x="400712" y="2183196"/>
              <a:ext cx="3236824" cy="817019"/>
              <a:chOff x="322503" y="2136929"/>
              <a:chExt cx="3236824" cy="817019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322503" y="2136929"/>
                <a:ext cx="3236824" cy="817019"/>
              </a:xfrm>
              <a:prstGeom prst="rect">
                <a:avLst/>
              </a:prstGeom>
              <a:solidFill>
                <a:srgbClr val="95A5A6"/>
              </a:solidFill>
              <a:ln w="38100" cap="flat" cmpd="sng" algn="ctr">
                <a:solidFill>
                  <a:sysClr val="window" lastClr="FFFFFF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defTabSz="685800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endParaRPr lang="en-US" sz="1350" kern="0" dirty="0">
                  <a:solidFill>
                    <a:prstClr val="white"/>
                  </a:solidFill>
                  <a:latin typeface="Helvetica Neue"/>
                  <a:ea typeface=""/>
                  <a:cs typeface=""/>
                </a:endParaRPr>
              </a:p>
            </p:txBody>
          </p:sp>
          <p:sp>
            <p:nvSpPr>
              <p:cNvPr id="32" name="Folded Corner 31"/>
              <p:cNvSpPr/>
              <p:nvPr/>
            </p:nvSpPr>
            <p:spPr bwMode="auto">
              <a:xfrm>
                <a:off x="489292" y="2262189"/>
                <a:ext cx="863672" cy="566498"/>
              </a:xfrm>
              <a:prstGeom prst="foldedCorner">
                <a:avLst/>
              </a:prstGeom>
              <a:solidFill>
                <a:srgbClr val="ABD2EB"/>
              </a:solidFill>
              <a:ln w="38100" cap="flat" cmpd="sng" algn="ctr">
                <a:solidFill>
                  <a:sysClr val="window" lastClr="FFFFFF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 anchorCtr="1"/>
              <a:lstStyle/>
              <a:p>
                <a:pPr algn="ctr" defTabSz="685800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1500" kern="0" dirty="0">
                    <a:latin typeface="Helvetica Neue" charset="0"/>
                    <a:ea typeface="Helvetica Neue" charset="0"/>
                    <a:cs typeface="Helvetica Neue" charset="0"/>
                  </a:rPr>
                  <a:t>Block 1</a:t>
                </a:r>
              </a:p>
            </p:txBody>
          </p:sp>
          <p:sp>
            <p:nvSpPr>
              <p:cNvPr id="33" name="Folded Corner 32"/>
              <p:cNvSpPr/>
              <p:nvPr/>
            </p:nvSpPr>
            <p:spPr bwMode="auto">
              <a:xfrm>
                <a:off x="1503473" y="2262189"/>
                <a:ext cx="863672" cy="566498"/>
              </a:xfrm>
              <a:prstGeom prst="foldedCorner">
                <a:avLst/>
              </a:prstGeom>
              <a:solidFill>
                <a:srgbClr val="ABD2EB"/>
              </a:solidFill>
              <a:ln w="38100" cap="flat" cmpd="sng" algn="ctr">
                <a:solidFill>
                  <a:sysClr val="window" lastClr="FFFFFF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 anchorCtr="1"/>
              <a:lstStyle/>
              <a:p>
                <a:pPr algn="ctr" defTabSz="685800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1500" kern="0" dirty="0">
                    <a:latin typeface="Helvetica Neue" charset="0"/>
                    <a:ea typeface="Helvetica Neue" charset="0"/>
                    <a:cs typeface="Helvetica Neue" charset="0"/>
                  </a:rPr>
                  <a:t>Block 2</a:t>
                </a:r>
              </a:p>
            </p:txBody>
          </p:sp>
          <p:sp>
            <p:nvSpPr>
              <p:cNvPr id="34" name="Folded Corner 33"/>
              <p:cNvSpPr/>
              <p:nvPr/>
            </p:nvSpPr>
            <p:spPr bwMode="auto">
              <a:xfrm>
                <a:off x="2517654" y="2262189"/>
                <a:ext cx="863672" cy="566498"/>
              </a:xfrm>
              <a:prstGeom prst="foldedCorner">
                <a:avLst/>
              </a:prstGeom>
              <a:solidFill>
                <a:srgbClr val="ABD2EB"/>
              </a:solidFill>
              <a:ln w="38100" cap="flat" cmpd="sng" algn="ctr">
                <a:solidFill>
                  <a:sysClr val="window" lastClr="FFFFFF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 anchorCtr="1"/>
              <a:lstStyle/>
              <a:p>
                <a:pPr algn="ctr" defTabSz="685800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1500" kern="0" dirty="0">
                    <a:latin typeface="Helvetica Neue" charset="0"/>
                    <a:ea typeface="Helvetica Neue" charset="0"/>
                    <a:cs typeface="Helvetica Neue" charset="0"/>
                  </a:rPr>
                  <a:t>Block 3</a:t>
                </a:r>
              </a:p>
            </p:txBody>
          </p:sp>
        </p:grpSp>
        <p:sp>
          <p:nvSpPr>
            <p:cNvPr id="35" name="Left Arrow 34"/>
            <p:cNvSpPr/>
            <p:nvPr/>
          </p:nvSpPr>
          <p:spPr>
            <a:xfrm rot="16200000">
              <a:off x="1627756" y="3152536"/>
              <a:ext cx="299852" cy="297614"/>
            </a:xfrm>
            <a:prstGeom prst="leftArrow">
              <a:avLst/>
            </a:prstGeom>
            <a:solidFill>
              <a:srgbClr val="2980B9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prstClr val="white"/>
                </a:solidFill>
                <a:latin typeface="Helvetica Neue"/>
                <a:ea typeface=""/>
                <a:cs typeface=""/>
              </a:endParaRPr>
            </a:p>
          </p:txBody>
        </p:sp>
        <p:sp>
          <p:nvSpPr>
            <p:cNvPr id="36" name="Left Arrow 35"/>
            <p:cNvSpPr/>
            <p:nvPr/>
          </p:nvSpPr>
          <p:spPr>
            <a:xfrm rot="5400000">
              <a:off x="2156422" y="3152536"/>
              <a:ext cx="299852" cy="297614"/>
            </a:xfrm>
            <a:prstGeom prst="leftArrow">
              <a:avLst/>
            </a:prstGeom>
            <a:solidFill>
              <a:srgbClr val="2980B9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prstClr val="white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04954" y="3697914"/>
              <a:ext cx="1745456" cy="1491853"/>
              <a:chOff x="1295400" y="2669833"/>
              <a:chExt cx="2327275" cy="1989137"/>
            </a:xfrm>
          </p:grpSpPr>
          <p:pic>
            <p:nvPicPr>
              <p:cNvPr id="39" name="Picture 69" descr="Picture of a disk" title="Disk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2669833"/>
                <a:ext cx="2327275" cy="1989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Arc 51"/>
              <p:cNvSpPr/>
              <p:nvPr/>
            </p:nvSpPr>
            <p:spPr bwMode="auto">
              <a:xfrm>
                <a:off x="2603500" y="3084170"/>
                <a:ext cx="401637" cy="396875"/>
              </a:xfrm>
              <a:prstGeom prst="arc">
                <a:avLst/>
              </a:prstGeom>
              <a:noFill/>
              <a:ln w="762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endParaRPr lang="en-US" sz="1350" dirty="0">
                  <a:latin typeface="Helvetica Neue"/>
                </a:endParaRPr>
              </a:p>
            </p:txBody>
          </p:sp>
        </p:grpSp>
        <p:cxnSp>
          <p:nvCxnSpPr>
            <p:cNvPr id="53" name="Straight Connector 72"/>
            <p:cNvCxnSpPr>
              <a:cxnSpLocks noChangeShapeType="1"/>
            </p:cNvCxnSpPr>
            <p:nvPr/>
          </p:nvCxnSpPr>
          <p:spPr bwMode="auto">
            <a:xfrm>
              <a:off x="248886" y="2962043"/>
              <a:ext cx="1439930" cy="1046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73"/>
            <p:cNvCxnSpPr>
              <a:cxnSpLocks noChangeShapeType="1"/>
            </p:cNvCxnSpPr>
            <p:nvPr/>
          </p:nvCxnSpPr>
          <p:spPr bwMode="auto">
            <a:xfrm flipH="1">
              <a:off x="1977323" y="2988543"/>
              <a:ext cx="1654162" cy="11954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5" descr="Large system under SQL client that contains databases " title="DBMS">
            <a:extLst>
              <a:ext uri="{FF2B5EF4-FFF2-40B4-BE49-F238E27FC236}">
                <a16:creationId xmlns:a16="http://schemas.microsoft.com/office/drawing/2014/main" id="{983C70D7-0046-FB47-95E6-28F8B28D4C68}"/>
              </a:ext>
            </a:extLst>
          </p:cNvPr>
          <p:cNvGrpSpPr/>
          <p:nvPr/>
        </p:nvGrpSpPr>
        <p:grpSpPr>
          <a:xfrm>
            <a:off x="4114800" y="2105563"/>
            <a:ext cx="2295674" cy="2745249"/>
            <a:chOff x="3304624" y="1625956"/>
            <a:chExt cx="2686050" cy="3394153"/>
          </a:xfrm>
        </p:grpSpPr>
        <p:sp>
          <p:nvSpPr>
            <p:cNvPr id="27" name="Rectangle 26" descr="Large system under SQL client that contains databases " title="DBMS">
              <a:extLst>
                <a:ext uri="{FF2B5EF4-FFF2-40B4-BE49-F238E27FC236}">
                  <a16:creationId xmlns:a16="http://schemas.microsoft.com/office/drawing/2014/main" id="{A5A4A612-A356-0E4A-A7EB-A4C83C7B5B62}"/>
                </a:ext>
              </a:extLst>
            </p:cNvPr>
            <p:cNvSpPr/>
            <p:nvPr/>
          </p:nvSpPr>
          <p:spPr bwMode="auto">
            <a:xfrm>
              <a:off x="3304624" y="1625956"/>
              <a:ext cx="2686050" cy="3394153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28" name="Can 27" descr="A database lies inside the DBMS" title="Database">
              <a:extLst>
                <a:ext uri="{FF2B5EF4-FFF2-40B4-BE49-F238E27FC236}">
                  <a16:creationId xmlns:a16="http://schemas.microsoft.com/office/drawing/2014/main" id="{E8509567-8DD4-4941-AFDA-E6D7DB359F6E}"/>
                </a:ext>
              </a:extLst>
            </p:cNvPr>
            <p:cNvSpPr/>
            <p:nvPr/>
          </p:nvSpPr>
          <p:spPr bwMode="auto">
            <a:xfrm>
              <a:off x="3666545" y="4242328"/>
              <a:ext cx="1742140" cy="77778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</p:grpSp>
      <p:sp>
        <p:nvSpPr>
          <p:cNvPr id="29" name="Rectangle 28" descr="Query Parsing and Optimization is the top layer of a DBMS" title="Query Parsing">
            <a:extLst>
              <a:ext uri="{FF2B5EF4-FFF2-40B4-BE49-F238E27FC236}">
                <a16:creationId xmlns:a16="http://schemas.microsoft.com/office/drawing/2014/main" id="{CCAAAA2B-93C9-304A-8C7D-DF337E1C6E42}"/>
              </a:ext>
            </a:extLst>
          </p:cNvPr>
          <p:cNvSpPr/>
          <p:nvPr/>
        </p:nvSpPr>
        <p:spPr bwMode="auto">
          <a:xfrm>
            <a:off x="4175441" y="2334163"/>
            <a:ext cx="2174389" cy="341235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 Parsing &amp; Optimization</a:t>
            </a:r>
          </a:p>
        </p:txBody>
      </p:sp>
      <p:sp>
        <p:nvSpPr>
          <p:cNvPr id="30" name="Rectangle 29" descr="Relational Operators are the next level of the DBMs below parsing and optimization" title="Relational Operators">
            <a:extLst>
              <a:ext uri="{FF2B5EF4-FFF2-40B4-BE49-F238E27FC236}">
                <a16:creationId xmlns:a16="http://schemas.microsoft.com/office/drawing/2014/main" id="{9E1DB65A-3E09-504E-BA33-252A631592D4}"/>
              </a:ext>
            </a:extLst>
          </p:cNvPr>
          <p:cNvSpPr/>
          <p:nvPr/>
        </p:nvSpPr>
        <p:spPr bwMode="auto">
          <a:xfrm>
            <a:off x="4175440" y="2694941"/>
            <a:ext cx="2174389" cy="34443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37" name="Rectangle 36" descr="Files and index management are the next level in the DBMS below Relational Operators" title="Files and Index Management">
            <a:extLst>
              <a:ext uri="{FF2B5EF4-FFF2-40B4-BE49-F238E27FC236}">
                <a16:creationId xmlns:a16="http://schemas.microsoft.com/office/drawing/2014/main" id="{0CC66FEF-7A89-394D-889B-7D68A2937D37}"/>
              </a:ext>
            </a:extLst>
          </p:cNvPr>
          <p:cNvSpPr/>
          <p:nvPr/>
        </p:nvSpPr>
        <p:spPr bwMode="auto">
          <a:xfrm>
            <a:off x="4175440" y="3047088"/>
            <a:ext cx="2167991" cy="346594"/>
          </a:xfrm>
          <a:prstGeom prst="rect">
            <a:avLst/>
          </a:prstGeom>
          <a:gradFill rotWithShape="1">
            <a:gsLst>
              <a:gs pos="0">
                <a:srgbClr val="74B5DE">
                  <a:shade val="51000"/>
                  <a:satMod val="130000"/>
                </a:srgbClr>
              </a:gs>
              <a:gs pos="80000">
                <a:srgbClr val="74B5DE">
                  <a:shade val="93000"/>
                  <a:satMod val="130000"/>
                </a:srgbClr>
              </a:gs>
              <a:gs pos="100000">
                <a:srgbClr val="74B5D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38" name="Rectangle 37" descr="Buffer Management is the next layer below Files and index mangement in a DBMS" title="Buffer Management">
            <a:extLst>
              <a:ext uri="{FF2B5EF4-FFF2-40B4-BE49-F238E27FC236}">
                <a16:creationId xmlns:a16="http://schemas.microsoft.com/office/drawing/2014/main" id="{9B2722D2-E396-B048-AAA9-3D108120CC48}"/>
              </a:ext>
            </a:extLst>
          </p:cNvPr>
          <p:cNvSpPr/>
          <p:nvPr/>
        </p:nvSpPr>
        <p:spPr bwMode="auto">
          <a:xfrm>
            <a:off x="4175439" y="3401392"/>
            <a:ext cx="2167991" cy="30664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40" name="Rectangle 39" descr="Disk space management is the lowest level of a DBMS" title="Disk Space Management">
            <a:extLst>
              <a:ext uri="{FF2B5EF4-FFF2-40B4-BE49-F238E27FC236}">
                <a16:creationId xmlns:a16="http://schemas.microsoft.com/office/drawing/2014/main" id="{B6FF8576-0156-B84B-8F51-809E9B8E2635}"/>
              </a:ext>
            </a:extLst>
          </p:cNvPr>
          <p:cNvSpPr/>
          <p:nvPr/>
        </p:nvSpPr>
        <p:spPr bwMode="auto">
          <a:xfrm>
            <a:off x="4185714" y="3705763"/>
            <a:ext cx="2164115" cy="341030"/>
          </a:xfrm>
          <a:prstGeom prst="rect">
            <a:avLst/>
          </a:prstGeom>
          <a:solidFill>
            <a:srgbClr val="A2D7F8"/>
          </a:soli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sp>
        <p:nvSpPr>
          <p:cNvPr id="41" name="Rectangle 40" descr="The SQL Client lies on top of the database Management System" title="SQL Client">
            <a:extLst>
              <a:ext uri="{FF2B5EF4-FFF2-40B4-BE49-F238E27FC236}">
                <a16:creationId xmlns:a16="http://schemas.microsoft.com/office/drawing/2014/main" id="{419AE9F7-B5DE-B44B-9340-3A1B1F714071}"/>
              </a:ext>
            </a:extLst>
          </p:cNvPr>
          <p:cNvSpPr/>
          <p:nvPr/>
        </p:nvSpPr>
        <p:spPr bwMode="auto">
          <a:xfrm>
            <a:off x="4185714" y="1768491"/>
            <a:ext cx="2167991" cy="448283"/>
          </a:xfrm>
          <a:prstGeom prst="rect">
            <a:avLst/>
          </a:prstGeom>
          <a:gradFill rotWithShape="1">
            <a:gsLst>
              <a:gs pos="0">
                <a:srgbClr val="2980B9">
                  <a:shade val="51000"/>
                  <a:satMod val="130000"/>
                </a:srgbClr>
              </a:gs>
              <a:gs pos="80000">
                <a:srgbClr val="2980B9">
                  <a:shade val="93000"/>
                  <a:satMod val="130000"/>
                </a:srgbClr>
              </a:gs>
              <a:gs pos="100000">
                <a:srgbClr val="2980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980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lang="en-US" sz="1350" kern="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40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229600" cy="857250"/>
          </a:xfrm>
        </p:spPr>
        <p:txBody>
          <a:bodyPr/>
          <a:lstStyle/>
          <a:p>
            <a:r>
              <a:rPr lang="en-US" dirty="0"/>
              <a:t>Architecture of a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3" y="1422204"/>
            <a:ext cx="3993243" cy="3394472"/>
          </a:xfrm>
        </p:spPr>
        <p:txBody>
          <a:bodyPr>
            <a:normAutofit/>
          </a:bodyPr>
          <a:lstStyle/>
          <a:p>
            <a:r>
              <a:rPr lang="en-US" sz="1800" dirty="0"/>
              <a:t>Organized in layers</a:t>
            </a:r>
          </a:p>
          <a:p>
            <a:r>
              <a:rPr lang="en-US" sz="1800" dirty="0"/>
              <a:t>Each layer abstracts the layer below</a:t>
            </a:r>
          </a:p>
          <a:p>
            <a:pPr lvl="1"/>
            <a:r>
              <a:rPr lang="en-US" sz="1600" dirty="0"/>
              <a:t>Manage complexity</a:t>
            </a:r>
          </a:p>
          <a:p>
            <a:pPr lvl="1"/>
            <a:r>
              <a:rPr lang="en-US" sz="1600" dirty="0"/>
              <a:t>Performance assumptions</a:t>
            </a:r>
          </a:p>
          <a:p>
            <a:r>
              <a:rPr lang="en-US" sz="1800" dirty="0"/>
              <a:t>Example of good systems design</a:t>
            </a:r>
          </a:p>
        </p:txBody>
      </p:sp>
      <p:grpSp>
        <p:nvGrpSpPr>
          <p:cNvPr id="22" name="Group 21" descr="Large system under SQL client that contains databases " title="DBMS">
            <a:extLst>
              <a:ext uri="{FF2B5EF4-FFF2-40B4-BE49-F238E27FC236}">
                <a16:creationId xmlns:a16="http://schemas.microsoft.com/office/drawing/2014/main" id="{CB71925B-09EC-0E4A-99F3-443FA2E16645}"/>
              </a:ext>
            </a:extLst>
          </p:cNvPr>
          <p:cNvGrpSpPr/>
          <p:nvPr/>
        </p:nvGrpSpPr>
        <p:grpSpPr>
          <a:xfrm>
            <a:off x="4114800" y="2105563"/>
            <a:ext cx="2295674" cy="2745249"/>
            <a:chOff x="3304624" y="1625956"/>
            <a:chExt cx="2686050" cy="3394153"/>
          </a:xfrm>
        </p:grpSpPr>
        <p:sp>
          <p:nvSpPr>
            <p:cNvPr id="23" name="Rectangle 22" descr="Large system under SQL client that contains databases " title="DBMS">
              <a:extLst>
                <a:ext uri="{FF2B5EF4-FFF2-40B4-BE49-F238E27FC236}">
                  <a16:creationId xmlns:a16="http://schemas.microsoft.com/office/drawing/2014/main" id="{E6CF5929-6722-4445-8F58-7AF967028E82}"/>
                </a:ext>
              </a:extLst>
            </p:cNvPr>
            <p:cNvSpPr/>
            <p:nvPr/>
          </p:nvSpPr>
          <p:spPr bwMode="auto">
            <a:xfrm>
              <a:off x="3304624" y="1625956"/>
              <a:ext cx="2686050" cy="3394153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24" name="Can 23" descr="A database lies inside the DBMS" title="Database">
              <a:extLst>
                <a:ext uri="{FF2B5EF4-FFF2-40B4-BE49-F238E27FC236}">
                  <a16:creationId xmlns:a16="http://schemas.microsoft.com/office/drawing/2014/main" id="{A4040C7A-4BE3-464D-9BF8-606A5CC70872}"/>
                </a:ext>
              </a:extLst>
            </p:cNvPr>
            <p:cNvSpPr/>
            <p:nvPr/>
          </p:nvSpPr>
          <p:spPr bwMode="auto">
            <a:xfrm>
              <a:off x="3666545" y="4242328"/>
              <a:ext cx="1742140" cy="77778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</p:grpSp>
      <p:sp>
        <p:nvSpPr>
          <p:cNvPr id="25" name="Rectangle 24" descr="Query Parsing and Optimization is the top layer of a DBMS" title="Query Parsing">
            <a:extLst>
              <a:ext uri="{FF2B5EF4-FFF2-40B4-BE49-F238E27FC236}">
                <a16:creationId xmlns:a16="http://schemas.microsoft.com/office/drawing/2014/main" id="{B06D40FD-F1F0-D142-9793-EC8AE33722A0}"/>
              </a:ext>
            </a:extLst>
          </p:cNvPr>
          <p:cNvSpPr/>
          <p:nvPr/>
        </p:nvSpPr>
        <p:spPr bwMode="auto">
          <a:xfrm>
            <a:off x="4175441" y="2334163"/>
            <a:ext cx="2174389" cy="341235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 Parsing &amp; Optimization</a:t>
            </a:r>
          </a:p>
        </p:txBody>
      </p:sp>
      <p:sp>
        <p:nvSpPr>
          <p:cNvPr id="26" name="Rectangle 25" descr="Relational Operators are the next level of the DBMs below parsing and optimization" title="Relational Operators">
            <a:extLst>
              <a:ext uri="{FF2B5EF4-FFF2-40B4-BE49-F238E27FC236}">
                <a16:creationId xmlns:a16="http://schemas.microsoft.com/office/drawing/2014/main" id="{D4403D8E-007A-E744-82D9-96F27807924B}"/>
              </a:ext>
            </a:extLst>
          </p:cNvPr>
          <p:cNvSpPr/>
          <p:nvPr/>
        </p:nvSpPr>
        <p:spPr bwMode="auto">
          <a:xfrm>
            <a:off x="4175440" y="2694941"/>
            <a:ext cx="2174389" cy="34443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27" name="Rectangle 26" descr="Files and index management are the next level in the DBMS below Relational Operators" title="Files and Index Management">
            <a:extLst>
              <a:ext uri="{FF2B5EF4-FFF2-40B4-BE49-F238E27FC236}">
                <a16:creationId xmlns:a16="http://schemas.microsoft.com/office/drawing/2014/main" id="{82BDE725-5518-B74E-A48C-70A509550863}"/>
              </a:ext>
            </a:extLst>
          </p:cNvPr>
          <p:cNvSpPr/>
          <p:nvPr/>
        </p:nvSpPr>
        <p:spPr bwMode="auto">
          <a:xfrm>
            <a:off x="4175440" y="3047088"/>
            <a:ext cx="2167991" cy="346594"/>
          </a:xfrm>
          <a:prstGeom prst="rect">
            <a:avLst/>
          </a:prstGeom>
          <a:gradFill rotWithShape="1">
            <a:gsLst>
              <a:gs pos="0">
                <a:srgbClr val="74B5DE">
                  <a:shade val="51000"/>
                  <a:satMod val="130000"/>
                </a:srgbClr>
              </a:gs>
              <a:gs pos="80000">
                <a:srgbClr val="74B5DE">
                  <a:shade val="93000"/>
                  <a:satMod val="130000"/>
                </a:srgbClr>
              </a:gs>
              <a:gs pos="100000">
                <a:srgbClr val="74B5D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28" name="Rectangle 27" descr="Buffer Management is the next layer below Files and index mangement in a DBMS" title="Buffer Management">
            <a:extLst>
              <a:ext uri="{FF2B5EF4-FFF2-40B4-BE49-F238E27FC236}">
                <a16:creationId xmlns:a16="http://schemas.microsoft.com/office/drawing/2014/main" id="{929100C9-DB30-5647-A359-D3D4ADFEFB95}"/>
              </a:ext>
            </a:extLst>
          </p:cNvPr>
          <p:cNvSpPr/>
          <p:nvPr/>
        </p:nvSpPr>
        <p:spPr bwMode="auto">
          <a:xfrm>
            <a:off x="4175439" y="3401392"/>
            <a:ext cx="2167991" cy="30664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29" name="Rectangle 28" descr="Disk space management is the lowest level of a DBMS" title="Disk Space Management">
            <a:extLst>
              <a:ext uri="{FF2B5EF4-FFF2-40B4-BE49-F238E27FC236}">
                <a16:creationId xmlns:a16="http://schemas.microsoft.com/office/drawing/2014/main" id="{BB303896-C294-574F-B94F-B56A27289713}"/>
              </a:ext>
            </a:extLst>
          </p:cNvPr>
          <p:cNvSpPr/>
          <p:nvPr/>
        </p:nvSpPr>
        <p:spPr bwMode="auto">
          <a:xfrm>
            <a:off x="4185714" y="3705763"/>
            <a:ext cx="2164115" cy="341030"/>
          </a:xfrm>
          <a:prstGeom prst="rect">
            <a:avLst/>
          </a:prstGeom>
          <a:solidFill>
            <a:srgbClr val="A2D7F8"/>
          </a:soli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sp>
        <p:nvSpPr>
          <p:cNvPr id="30" name="Rectangle 29" descr="The SQL Client lies on top of the database Management System" title="SQL Client">
            <a:extLst>
              <a:ext uri="{FF2B5EF4-FFF2-40B4-BE49-F238E27FC236}">
                <a16:creationId xmlns:a16="http://schemas.microsoft.com/office/drawing/2014/main" id="{EE88F548-D91D-7C42-9D13-08D2D6017CF7}"/>
              </a:ext>
            </a:extLst>
          </p:cNvPr>
          <p:cNvSpPr/>
          <p:nvPr/>
        </p:nvSpPr>
        <p:spPr bwMode="auto">
          <a:xfrm>
            <a:off x="4185714" y="1768491"/>
            <a:ext cx="2167991" cy="448283"/>
          </a:xfrm>
          <a:prstGeom prst="rect">
            <a:avLst/>
          </a:prstGeom>
          <a:gradFill rotWithShape="1">
            <a:gsLst>
              <a:gs pos="0">
                <a:srgbClr val="2980B9">
                  <a:shade val="51000"/>
                  <a:satMod val="130000"/>
                </a:srgbClr>
              </a:gs>
              <a:gs pos="80000">
                <a:srgbClr val="2980B9">
                  <a:shade val="93000"/>
                  <a:satMod val="130000"/>
                </a:srgbClr>
              </a:gs>
              <a:gs pos="100000">
                <a:srgbClr val="2980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980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lang="en-US" sz="1350" kern="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3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541B27"/>
      </a:dk2>
      <a:lt2>
        <a:srgbClr val="AACDCA"/>
      </a:lt2>
      <a:accent1>
        <a:srgbClr val="D72C2F"/>
      </a:accent1>
      <a:accent2>
        <a:srgbClr val="44516F"/>
      </a:accent2>
      <a:accent3>
        <a:srgbClr val="79C6C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07066D9F-7382-EB44-B453-DDAD9AB5CA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CEBAC97C-41B9-7340-8D0A-3D484B4F57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BRCOE updated template</Template>
  <TotalTime>327</TotalTime>
  <Words>2066</Words>
  <Application>Microsoft Macintosh PowerPoint</Application>
  <PresentationFormat>On-screen Show (16:9)</PresentationFormat>
  <Paragraphs>453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ＭＳ Ｐゴシック</vt:lpstr>
      <vt:lpstr>Osaka</vt:lpstr>
      <vt:lpstr>Arial</vt:lpstr>
      <vt:lpstr>Calibri</vt:lpstr>
      <vt:lpstr>Calibri Light</vt:lpstr>
      <vt:lpstr>Century Gothic</vt:lpstr>
      <vt:lpstr>Helvetica</vt:lpstr>
      <vt:lpstr>Helvetica Neue</vt:lpstr>
      <vt:lpstr>Mangal</vt:lpstr>
      <vt:lpstr>Menlo</vt:lpstr>
      <vt:lpstr>Office Theme</vt:lpstr>
      <vt:lpstr>Custom Design</vt:lpstr>
      <vt:lpstr>Storing Data: Disks and Buffers</vt:lpstr>
      <vt:lpstr>Big picture:  Architecture of a DBMS</vt:lpstr>
      <vt:lpstr>Architecture of a DBMS: SQL Client</vt:lpstr>
      <vt:lpstr>DBMS: Parsing &amp; Optimization</vt:lpstr>
      <vt:lpstr>DBMS: Relational Operators</vt:lpstr>
      <vt:lpstr>DBMS: Files and Index Management</vt:lpstr>
      <vt:lpstr>DBMS: Buffer Management</vt:lpstr>
      <vt:lpstr>DBMS: Disk Space Management</vt:lpstr>
      <vt:lpstr>Architecture of a DBMS</vt:lpstr>
      <vt:lpstr>DBMS: Concurrency &amp; Recovery</vt:lpstr>
      <vt:lpstr>Context</vt:lpstr>
      <vt:lpstr>Context, cont.</vt:lpstr>
      <vt:lpstr>Before We Begin: Storage Media</vt:lpstr>
      <vt:lpstr>Disks</vt:lpstr>
      <vt:lpstr>Economics</vt:lpstr>
      <vt:lpstr>Storage Hierarchy</vt:lpstr>
      <vt:lpstr>Hierarchy - Storage Latencies</vt:lpstr>
      <vt:lpstr>How Far Away is the Data?</vt:lpstr>
      <vt:lpstr>Components of a Disk, Pt. 1</vt:lpstr>
      <vt:lpstr>Components of a Disk, Pt. 2</vt:lpstr>
      <vt:lpstr>Components of a Disk, Pt. 3</vt:lpstr>
      <vt:lpstr>Components of a Disk, Pt. 4</vt:lpstr>
      <vt:lpstr>Components of a Disk, Pt. 5</vt:lpstr>
      <vt:lpstr>Components of a Disk, Pt. 6</vt:lpstr>
      <vt:lpstr>Accessing a Disk page</vt:lpstr>
      <vt:lpstr>Content Break</vt:lpstr>
      <vt:lpstr>Notes on Flash (SSD)</vt:lpstr>
      <vt:lpstr>Notes on Flash (SSD), Pt. 2</vt:lpstr>
      <vt:lpstr>Notes on Flash (SSD), cont</vt:lpstr>
      <vt:lpstr>Is Flash Faster than Disk?</vt:lpstr>
      <vt:lpstr>Is Flash Faster Than Disk Pt 2.</vt:lpstr>
      <vt:lpstr>Storage Pragmatics &amp; Trends</vt:lpstr>
      <vt:lpstr>Storage Trends Pt. 2 </vt:lpstr>
      <vt:lpstr>Bottom Line (last few years)</vt:lpstr>
      <vt:lpstr>Bottom Line Pt. 2</vt:lpstr>
      <vt:lpstr>Content Break 2</vt:lpstr>
      <vt:lpstr>Disk Space Management</vt:lpstr>
      <vt:lpstr>Disks and Files</vt:lpstr>
      <vt:lpstr>Block Level Storage</vt:lpstr>
      <vt:lpstr>A Note on Terminology</vt:lpstr>
      <vt:lpstr>Arranging Blocks on Disk</vt:lpstr>
      <vt:lpstr>Disk Space Management, cont</vt:lpstr>
      <vt:lpstr>Disk Space Management: Requesting Pages</vt:lpstr>
      <vt:lpstr>Disk Space Management: Implementation</vt:lpstr>
      <vt:lpstr>Disk Space Management: Implementation 2</vt:lpstr>
      <vt:lpstr>Using Local Filesystem</vt:lpstr>
      <vt:lpstr>Summary: Disk Space Management</vt:lpstr>
      <vt:lpstr>Content Break 3</vt:lpstr>
      <vt:lpstr>Disks and Files: Summary</vt:lpstr>
      <vt:lpstr>Files: Summary Pt 2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Name of Course</dc:subject>
  <dc:creator>Daphne Nhuch</dc:creator>
  <cp:keywords/>
  <dc:description/>
  <cp:lastModifiedBy>Daphne Nhuch</cp:lastModifiedBy>
  <cp:revision>73</cp:revision>
  <dcterms:created xsi:type="dcterms:W3CDTF">2018-03-13T04:30:50Z</dcterms:created>
  <dcterms:modified xsi:type="dcterms:W3CDTF">2018-08-27T19:42:12Z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