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9" r:id="rId2"/>
  </p:sldMasterIdLst>
  <p:notesMasterIdLst>
    <p:notesMasterId r:id="rId38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302" r:id="rId12"/>
    <p:sldId id="266" r:id="rId13"/>
    <p:sldId id="267" r:id="rId14"/>
    <p:sldId id="270" r:id="rId15"/>
    <p:sldId id="271" r:id="rId16"/>
    <p:sldId id="273" r:id="rId17"/>
    <p:sldId id="275" r:id="rId18"/>
    <p:sldId id="277" r:id="rId19"/>
    <p:sldId id="303" r:id="rId20"/>
    <p:sldId id="278" r:id="rId21"/>
    <p:sldId id="279" r:id="rId22"/>
    <p:sldId id="281" r:id="rId23"/>
    <p:sldId id="283" r:id="rId24"/>
    <p:sldId id="284" r:id="rId25"/>
    <p:sldId id="285" r:id="rId26"/>
    <p:sldId id="287" r:id="rId27"/>
    <p:sldId id="289" r:id="rId28"/>
    <p:sldId id="290" r:id="rId29"/>
    <p:sldId id="291" r:id="rId30"/>
    <p:sldId id="292" r:id="rId31"/>
    <p:sldId id="294" r:id="rId32"/>
    <p:sldId id="296" r:id="rId33"/>
    <p:sldId id="297" r:id="rId34"/>
    <p:sldId id="298" r:id="rId35"/>
    <p:sldId id="300" r:id="rId36"/>
    <p:sldId id="301" r:id="rId3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00">
          <p15:clr>
            <a:srgbClr val="A4A3A4"/>
          </p15:clr>
        </p15:guide>
        <p15:guide id="2" pos="51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DCDA"/>
    <a:srgbClr val="44516F"/>
    <a:srgbClr val="74B5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8" autoAdjust="0"/>
    <p:restoredTop sz="86452" autoAdjust="0"/>
  </p:normalViewPr>
  <p:slideViewPr>
    <p:cSldViewPr>
      <p:cViewPr varScale="1">
        <p:scale>
          <a:sx n="128" d="100"/>
          <a:sy n="128" d="100"/>
        </p:scale>
        <p:origin x="192" y="232"/>
      </p:cViewPr>
      <p:guideLst>
        <p:guide orient="horz" pos="2700"/>
        <p:guide pos="51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E7B2F-76B0-4CCC-83FA-00CA85CD8DA2}" type="datetimeFigureOut">
              <a:rPr lang="en-US" smtClean="0"/>
              <a:t>8/27/18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A6495-08A5-4780-AF01-64577BB6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9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9D20C9FA-EDB0-D340-97B4-9D2A1C295789}" type="slidenum">
              <a:rPr lang="en-US" sz="1000">
                <a:solidFill>
                  <a:schemeClr val="tx1"/>
                </a:solidFill>
                <a:latin typeface="Helvetica Neue"/>
              </a:rPr>
              <a:pPr/>
              <a:t>1</a:t>
            </a:fld>
            <a:endParaRPr lang="en-US" sz="1000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04894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150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04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00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9BCC6B-5E9B-304F-981F-FAC9971AEC6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35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9BCC6B-5E9B-304F-981F-FAC9971AEC6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663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46888" y="971550"/>
            <a:ext cx="6629400" cy="1600200"/>
          </a:xfrm>
        </p:spPr>
        <p:txBody>
          <a:bodyPr anchor="t">
            <a:normAutofit/>
          </a:bodyPr>
          <a:lstStyle>
            <a:lvl1pPr algn="l">
              <a:defRPr sz="4400" b="1" baseline="0">
                <a:solidFill>
                  <a:schemeClr val="tx1"/>
                </a:solidFill>
                <a:latin typeface="Helvetica Neue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246888" y="2771486"/>
            <a:ext cx="5437632" cy="1565401"/>
          </a:xfrm>
        </p:spPr>
        <p:txBody>
          <a:bodyPr>
            <a:noAutofit/>
          </a:bodyPr>
          <a:lstStyle>
            <a:lvl1pPr marL="0" indent="0" algn="r">
              <a:buNone/>
              <a:defRPr sz="2800" baseline="0">
                <a:solidFill>
                  <a:sysClr val="windowText" lastClr="000000"/>
                </a:solidFill>
                <a:latin typeface="Helvetica Neue" charset="0"/>
              </a:defRPr>
            </a:lvl1pPr>
          </a:lstStyle>
          <a:p>
            <a:pPr lvl="0"/>
            <a:r>
              <a:rPr lang="en-US" dirty="0"/>
              <a:t>Lecture Name</a:t>
            </a:r>
          </a:p>
        </p:txBody>
      </p:sp>
      <p:pic>
        <p:nvPicPr>
          <p:cNvPr id="6" name="Shape 15" descr="skitched-3-4.jpg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5791200" y="3257550"/>
            <a:ext cx="3132137" cy="172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660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72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81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21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8/27/18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2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8/27/18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36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8/27/18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03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96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160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89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d 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46888" y="285750"/>
            <a:ext cx="6534912" cy="1340358"/>
          </a:xfrm>
        </p:spPr>
        <p:txBody>
          <a:bodyPr anchor="t">
            <a:noAutofit/>
          </a:bodyPr>
          <a:lstStyle>
            <a:lvl1pPr algn="l">
              <a:defRPr sz="4400" b="1" baseline="0">
                <a:solidFill>
                  <a:schemeClr val="tx1"/>
                </a:solidFill>
                <a:latin typeface="Helvetica Neue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sz="quarter" idx="10"/>
          </p:nvPr>
        </p:nvSpPr>
        <p:spPr>
          <a:xfrm>
            <a:off x="246888" y="1962150"/>
            <a:ext cx="8741664" cy="2743200"/>
          </a:xfrm>
        </p:spPr>
        <p:txBody>
          <a:bodyPr>
            <a:noAutofit/>
          </a:bodyPr>
          <a:lstStyle>
            <a:lvl1pPr marL="0" indent="0" algn="l">
              <a:buNone/>
              <a:defRPr sz="3200" baseline="0">
                <a:solidFill>
                  <a:schemeClr val="tx1"/>
                </a:solidFill>
                <a:latin typeface="Helvetica Neue" charset="0"/>
                <a:cs typeface="Helvetica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Shape 15" descr="skitched-3-4.jpg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186942" y="285750"/>
            <a:ext cx="1830918" cy="1009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17406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9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Imag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310896"/>
            <a:ext cx="7144512" cy="768096"/>
          </a:xfrm>
        </p:spPr>
        <p:txBody>
          <a:bodyPr anchor="t">
            <a:noAutofit/>
          </a:bodyPr>
          <a:lstStyle>
            <a:lvl1pPr algn="l">
              <a:defRPr sz="3200" baseline="0">
                <a:latin typeface="Helvetica Neue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246888" y="1078992"/>
            <a:ext cx="4343400" cy="30175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4663440" y="1078992"/>
            <a:ext cx="4224528" cy="3044952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87293" y="320736"/>
            <a:ext cx="1377815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0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 Title and Conten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6888" y="310896"/>
            <a:ext cx="7068312" cy="667512"/>
          </a:xfrm>
        </p:spPr>
        <p:txBody>
          <a:bodyPr anchor="t">
            <a:normAutofit/>
          </a:bodyPr>
          <a:lstStyle>
            <a:lvl1pPr algn="l"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Click3 to edit Master title style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/>
          </p:nvPr>
        </p:nvSpPr>
        <p:spPr>
          <a:xfrm>
            <a:off x="246888" y="1060704"/>
            <a:ext cx="8668512" cy="3090672"/>
          </a:xfrm>
        </p:spPr>
        <p:txBody>
          <a:bodyPr>
            <a:normAutofit/>
          </a:bodyPr>
          <a:lstStyle>
            <a:lvl1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</a:defRPr>
            </a:lvl1pPr>
            <a:lvl2pPr marL="742950" indent="-285750">
              <a:buClr>
                <a:schemeClr val="accent2"/>
              </a:buClr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Deck Title text box"/>
          <p:cNvSpPr txBox="1">
            <a:spLocks noChangeArrowheads="1"/>
          </p:cNvSpPr>
          <p:nvPr userDrawn="1"/>
        </p:nvSpPr>
        <p:spPr bwMode="auto">
          <a:xfrm>
            <a:off x="4667250" y="4379976"/>
            <a:ext cx="42243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>
                <a:solidFill>
                  <a:schemeClr val="bg1"/>
                </a:solidFill>
                <a:latin typeface="Century Gothic" charset="0"/>
                <a:cs typeface="Century Gothic" charset="0"/>
              </a:rPr>
              <a:t>Slide Deck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3773" y="310896"/>
            <a:ext cx="1377815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5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d Title and Conten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6888" y="310896"/>
            <a:ext cx="7525512" cy="1143000"/>
          </a:xfrm>
        </p:spPr>
        <p:txBody>
          <a:bodyPr anchor="t">
            <a:normAutofit/>
          </a:bodyPr>
          <a:lstStyle>
            <a:lvl1pPr algn="l"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/>
          </p:nvPr>
        </p:nvSpPr>
        <p:spPr>
          <a:xfrm>
            <a:off x="228600" y="1536192"/>
            <a:ext cx="8668512" cy="2615184"/>
          </a:xfrm>
        </p:spPr>
        <p:txBody>
          <a:bodyPr>
            <a:normAutofit/>
          </a:bodyPr>
          <a:lstStyle>
            <a:lvl1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  <a:defRPr sz="2800"/>
            </a:lvl1pPr>
            <a:lvl2pPr marL="742950" indent="-285750">
              <a:buClr>
                <a:schemeClr val="accent2"/>
              </a:buClr>
              <a:buFont typeface="Arial" panose="020B0604020202020204" pitchFamily="34" charset="0"/>
              <a:buChar char="•"/>
              <a:defRPr sz="2600"/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3pPr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3773" y="545526"/>
            <a:ext cx="1377815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2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lined Content and Imag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310896"/>
            <a:ext cx="7449312" cy="1161288"/>
          </a:xfrm>
          <a:solidFill>
            <a:schemeClr val="bg1"/>
          </a:solidFill>
        </p:spPr>
        <p:txBody>
          <a:bodyPr anchor="t">
            <a:normAutofit/>
          </a:bodyPr>
          <a:lstStyle>
            <a:lvl1pPr algn="l">
              <a:defRPr sz="3200" baseline="0">
                <a:latin typeface="Helvetica Neue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246888" y="1554480"/>
            <a:ext cx="4343400" cy="2633472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4663440" y="1554480"/>
            <a:ext cx="4224528" cy="2633472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0153" y="444147"/>
            <a:ext cx="1377815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3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46888" y="971550"/>
            <a:ext cx="6629400" cy="1600200"/>
          </a:xfrm>
        </p:spPr>
        <p:txBody>
          <a:bodyPr anchor="t">
            <a:normAutofit/>
          </a:bodyPr>
          <a:lstStyle>
            <a:lvl1pPr algn="l">
              <a:defRPr sz="4400" b="1" baseline="0">
                <a:solidFill>
                  <a:schemeClr val="tx1"/>
                </a:solidFill>
                <a:latin typeface="Helvetica Neue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246888" y="2771486"/>
            <a:ext cx="5437632" cy="1565401"/>
          </a:xfrm>
        </p:spPr>
        <p:txBody>
          <a:bodyPr>
            <a:noAutofit/>
          </a:bodyPr>
          <a:lstStyle>
            <a:lvl1pPr marL="0" indent="0" algn="r">
              <a:buNone/>
              <a:defRPr sz="2800" baseline="0">
                <a:solidFill>
                  <a:sysClr val="windowText" lastClr="000000"/>
                </a:solidFill>
                <a:latin typeface="Helvetica Neue" charset="0"/>
              </a:defRPr>
            </a:lvl1pPr>
          </a:lstStyle>
          <a:p>
            <a:pPr lvl="0"/>
            <a:r>
              <a:rPr lang="en-US" dirty="0"/>
              <a:t>Lecture Name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1"/>
          </p:nvPr>
        </p:nvSpPr>
        <p:spPr>
          <a:xfrm>
            <a:off x="4943856" y="4336888"/>
            <a:ext cx="3864864" cy="577088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Shape 15" descr="skitched-3-4.jpg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6172200" y="1929316"/>
            <a:ext cx="3132137" cy="172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774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84267-D271-3C43-A608-FB4A870ECE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6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22405-2E08-4242-8FD0-A2A778523DA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0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FFD81-3213-4789-B5DF-194594E817CD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FCA20-D3C1-4D02-835D-77BA55FE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8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0" r:id="rId2"/>
    <p:sldLayoutId id="2147483668" r:id="rId3"/>
    <p:sldLayoutId id="2147483673" r:id="rId4"/>
    <p:sldLayoutId id="2147483666" r:id="rId5"/>
    <p:sldLayoutId id="2147483667" r:id="rId6"/>
    <p:sldLayoutId id="2147483691" r:id="rId7"/>
    <p:sldLayoutId id="2147483692" r:id="rId8"/>
    <p:sldLayoutId id="2147483693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Helvetica Neue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Helvetica Neue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Helvetica Neue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Helvetica Neue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783B0-C189-9248-9374-C3851D12A000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6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Organizations</a:t>
            </a:r>
            <a:endParaRPr lang="en-US" dirty="0"/>
          </a:p>
        </p:txBody>
      </p:sp>
      <p:sp>
        <p:nvSpPr>
          <p:cNvPr id="17410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R &amp; G - Chapter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0161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Challenge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0"/>
              </a:spcBef>
            </a:pPr>
            <a:r>
              <a:rPr lang="en-US" sz="2600" dirty="0">
                <a:ea typeface="Helvetica Neue" charset="0"/>
                <a:cs typeface="Helvetica Neue" charset="0"/>
              </a:rPr>
              <a:t>After understanding these slides </a:t>
            </a:r>
            <a:r>
              <a:rPr lang="mr-IN" sz="2600" dirty="0">
                <a:ea typeface="Helvetica Neue" charset="0"/>
                <a:cs typeface="Helvetica Neue" charset="0"/>
              </a:rPr>
              <a:t>…</a:t>
            </a:r>
            <a:endParaRPr lang="en-US" sz="2600" dirty="0">
              <a:ea typeface="Helvetica Neue" charset="0"/>
              <a:cs typeface="Helvetica Neue" charset="0"/>
            </a:endParaRPr>
          </a:p>
          <a:p>
            <a:pPr lvl="1">
              <a:spcBef>
                <a:spcPts val="2000"/>
              </a:spcBef>
            </a:pPr>
            <a:r>
              <a:rPr lang="en-US" sz="2200" dirty="0">
                <a:ea typeface="Helvetica Neue" charset="0"/>
                <a:cs typeface="Helvetica Neue" charset="0"/>
              </a:rPr>
              <a:t>You should question all these assumptions and rework</a:t>
            </a:r>
          </a:p>
          <a:p>
            <a:pPr lvl="1"/>
            <a:r>
              <a:rPr lang="en-US" sz="2200" dirty="0">
                <a:ea typeface="Helvetica Neue" charset="0"/>
                <a:cs typeface="Helvetica Neue" charset="0"/>
              </a:rPr>
              <a:t>Good exercise to study for tests, and generate ideas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39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Files &amp; Sorted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31" y="4007233"/>
            <a:ext cx="8229600" cy="3394472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Helvetica Neue"/>
              </a:rPr>
              <a:t>B: </a:t>
            </a:r>
            <a:r>
              <a:rPr lang="en-US" sz="1600" dirty="0">
                <a:latin typeface="Helvetica Neue"/>
              </a:rPr>
              <a:t>The number of data blocks = 5</a:t>
            </a:r>
          </a:p>
          <a:p>
            <a:r>
              <a:rPr lang="en-US" sz="1600" b="1" dirty="0">
                <a:latin typeface="Helvetica Neue"/>
              </a:rPr>
              <a:t>R: </a:t>
            </a:r>
            <a:r>
              <a:rPr lang="en-US" sz="1600" dirty="0">
                <a:latin typeface="Helvetica Neue"/>
              </a:rPr>
              <a:t>Number of records per block = 2</a:t>
            </a:r>
          </a:p>
          <a:p>
            <a:r>
              <a:rPr lang="en-US" sz="1600" b="1" dirty="0">
                <a:latin typeface="Helvetica Neue"/>
              </a:rPr>
              <a:t>D: </a:t>
            </a:r>
            <a:r>
              <a:rPr lang="en-US" sz="1600" dirty="0">
                <a:latin typeface="Helvetica Neue"/>
              </a:rPr>
              <a:t>(Average) time to read/write disk block = 5ms</a:t>
            </a:r>
          </a:p>
        </p:txBody>
      </p:sp>
      <p:grpSp>
        <p:nvGrpSpPr>
          <p:cNvPr id="4" name="Group 3" descr="A heap file with 5 pages. The 5 pages have the following values - Page 1: 2, 5 Page 2: 1, 6 Page 3: 4, 7 Page 4:3, 10 Page 5: 8, 9" title="Heap File"/>
          <p:cNvGrpSpPr/>
          <p:nvPr/>
        </p:nvGrpSpPr>
        <p:grpSpPr>
          <a:xfrm>
            <a:off x="758929" y="968963"/>
            <a:ext cx="5313826" cy="1204540"/>
            <a:chOff x="2009093" y="1012241"/>
            <a:chExt cx="5313826" cy="1204540"/>
          </a:xfrm>
        </p:grpSpPr>
        <p:grpSp>
          <p:nvGrpSpPr>
            <p:cNvPr id="11" name="Group 10"/>
            <p:cNvGrpSpPr/>
            <p:nvPr/>
          </p:nvGrpSpPr>
          <p:grpSpPr>
            <a:xfrm>
              <a:off x="2060228" y="1399762"/>
              <a:ext cx="5262691" cy="817019"/>
              <a:chOff x="1128456" y="2280027"/>
              <a:chExt cx="7016924" cy="1089358"/>
            </a:xfrm>
          </p:grpSpPr>
          <p:sp>
            <p:nvSpPr>
              <p:cNvPr id="12" name="Rectangle 11" descr="A heap file with 5 pages. The 5 pages have the following values - Page 1: 2, 5 Page 2: 1, 6 Page 3: 4, 7 Page 4:3, 10 Page 5: 8, 9" title="Heap File"/>
              <p:cNvSpPr/>
              <p:nvPr/>
            </p:nvSpPr>
            <p:spPr bwMode="auto">
              <a:xfrm>
                <a:off x="1128456" y="2280027"/>
                <a:ext cx="7016924" cy="108935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  <a:defRPr/>
                </a:pPr>
                <a:endParaRPr lang="en-US" sz="1350" kern="0" dirty="0">
                  <a:latin typeface="Helvetica Neue"/>
                  <a:ea typeface=""/>
                </a:endParaRPr>
              </a:p>
            </p:txBody>
          </p:sp>
          <p:sp>
            <p:nvSpPr>
              <p:cNvPr id="13" name="Folded Corner 12" descr="A heap file with 5 pages. The 5 pages have the following values - Page 1: 2, 5 Page 2: 1, 6 Page 3: 4, 7 Page 4:3, 10 Page 5: 8, 9" title="Heap File"/>
              <p:cNvSpPr/>
              <p:nvPr/>
            </p:nvSpPr>
            <p:spPr bwMode="auto">
              <a:xfrm>
                <a:off x="1350842" y="2447041"/>
                <a:ext cx="1151563" cy="755330"/>
              </a:xfrm>
              <a:prstGeom prst="foldedCorner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anchor="ctr" anchorCtr="1"/>
              <a:lstStyle/>
              <a:p>
                <a:pPr algn="ctr"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  <a:defRPr/>
                </a:pPr>
                <a:r>
                  <a:rPr lang="en-US" sz="2400" kern="0" dirty="0">
                    <a:solidFill>
                      <a:schemeClr val="tx1"/>
                    </a:solidFill>
                    <a:latin typeface="Helvetica Neue"/>
                    <a:ea typeface=""/>
                  </a:rPr>
                  <a:t>2, 5</a:t>
                </a:r>
              </a:p>
            </p:txBody>
          </p:sp>
          <p:sp>
            <p:nvSpPr>
              <p:cNvPr id="14" name="Folded Corner 13" descr="A heap file with 5 pages. The 5 pages have the following values - Page 1: 2, 5 Page 2: 1, 6 Page 3: 4, 7 Page 4:3, 10 Page 5: 8, 9" title="Heap File"/>
              <p:cNvSpPr/>
              <p:nvPr/>
            </p:nvSpPr>
            <p:spPr bwMode="auto">
              <a:xfrm>
                <a:off x="2703083" y="2447041"/>
                <a:ext cx="1151563" cy="755330"/>
              </a:xfrm>
              <a:prstGeom prst="foldedCorner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anchor="ctr" anchorCtr="1"/>
              <a:lstStyle/>
              <a:p>
                <a:pPr algn="ctr"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  <a:defRPr/>
                </a:pPr>
                <a:r>
                  <a:rPr lang="en-US" sz="2400" kern="0" dirty="0">
                    <a:solidFill>
                      <a:schemeClr val="tx1"/>
                    </a:solidFill>
                    <a:latin typeface="Helvetica Neue"/>
                    <a:ea typeface=""/>
                  </a:rPr>
                  <a:t>1, 6</a:t>
                </a:r>
              </a:p>
            </p:txBody>
          </p:sp>
          <p:sp>
            <p:nvSpPr>
              <p:cNvPr id="15" name="Folded Corner 14" descr="A heap file with 5 pages. The 5 pages have the following values - Page 1: 2, 5 Page 2: 1, 6 Page 3: 4, 7 Page 4:3, 10 Page 5: 8, 9" title="Heap File"/>
              <p:cNvSpPr/>
              <p:nvPr/>
            </p:nvSpPr>
            <p:spPr bwMode="auto">
              <a:xfrm>
                <a:off x="4055324" y="2447041"/>
                <a:ext cx="1151563" cy="755330"/>
              </a:xfrm>
              <a:prstGeom prst="foldedCorner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anchor="ctr" anchorCtr="1"/>
              <a:lstStyle/>
              <a:p>
                <a:pPr algn="ctr"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  <a:defRPr/>
                </a:pPr>
                <a:r>
                  <a:rPr lang="en-US" sz="2400" kern="0" dirty="0">
                    <a:solidFill>
                      <a:schemeClr val="tx1"/>
                    </a:solidFill>
                    <a:latin typeface="Helvetica Neue"/>
                    <a:ea typeface=""/>
                  </a:rPr>
                  <a:t>4, 7</a:t>
                </a:r>
              </a:p>
            </p:txBody>
          </p:sp>
          <p:sp>
            <p:nvSpPr>
              <p:cNvPr id="16" name="Folded Corner 15" descr="A heap file with 5 pages. The 5 pages have the following values - Page 1: 2, 5 Page 2: 1, 6 Page 3: 4, 7 Page 4:3, 10 Page 5: 8, 9" title="Heap File"/>
              <p:cNvSpPr/>
              <p:nvPr/>
            </p:nvSpPr>
            <p:spPr bwMode="auto">
              <a:xfrm>
                <a:off x="5407565" y="2447041"/>
                <a:ext cx="1151563" cy="755330"/>
              </a:xfrm>
              <a:prstGeom prst="foldedCorner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anchor="ctr" anchorCtr="1"/>
              <a:lstStyle/>
              <a:p>
                <a:pPr algn="ctr"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  <a:defRPr/>
                </a:pPr>
                <a:r>
                  <a:rPr lang="en-US" sz="2400" kern="0" dirty="0">
                    <a:solidFill>
                      <a:schemeClr val="tx1"/>
                    </a:solidFill>
                    <a:latin typeface="Helvetica Neue"/>
                    <a:ea typeface=""/>
                  </a:rPr>
                  <a:t>3, 10</a:t>
                </a:r>
              </a:p>
            </p:txBody>
          </p:sp>
          <p:sp>
            <p:nvSpPr>
              <p:cNvPr id="17" name="Folded Corner 16" descr="A heap file with 5 pages. The 5 pages have the following values - Page 1: 2, 5 Page 2: 1, 6 Page 3: 4, 7 Page 4:3, 10 Page 5: 8, 9" title="Heap File"/>
              <p:cNvSpPr/>
              <p:nvPr/>
            </p:nvSpPr>
            <p:spPr bwMode="auto">
              <a:xfrm>
                <a:off x="6759807" y="2447041"/>
                <a:ext cx="1151563" cy="755330"/>
              </a:xfrm>
              <a:prstGeom prst="foldedCorner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anchor="ctr" anchorCtr="1"/>
              <a:lstStyle/>
              <a:p>
                <a:pPr algn="ctr"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  <a:defRPr/>
                </a:pPr>
                <a:r>
                  <a:rPr lang="en-US" sz="2400" kern="0" dirty="0">
                    <a:solidFill>
                      <a:schemeClr val="tx1"/>
                    </a:solidFill>
                    <a:latin typeface="Helvetica Neue"/>
                    <a:ea typeface=""/>
                  </a:rPr>
                  <a:t>8, 9</a:t>
                </a:r>
              </a:p>
            </p:txBody>
          </p:sp>
        </p:grpSp>
        <p:sp>
          <p:nvSpPr>
            <p:cNvPr id="30" name="TextBox 29" descr="A heap file with 5 pages. The 5 pages have the following values - Page 1: 2, 5 Page 2: 1, 6 Page 3: 4, 7 Page 4:3, 10 Page 5: 8, 9"/>
            <p:cNvSpPr txBox="1"/>
            <p:nvPr/>
          </p:nvSpPr>
          <p:spPr>
            <a:xfrm>
              <a:off x="2009093" y="1012241"/>
              <a:ext cx="131959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solidFill>
                    <a:schemeClr val="accent2"/>
                  </a:solidFill>
                  <a:latin typeface="Helvetica Neue" charset="0"/>
                  <a:ea typeface="Helvetica Neue" charset="0"/>
                  <a:cs typeface="Helvetica Neue" charset="0"/>
                </a:rPr>
                <a:t>Heap File</a:t>
              </a:r>
            </a:p>
          </p:txBody>
        </p:sp>
      </p:grpSp>
      <p:grpSp>
        <p:nvGrpSpPr>
          <p:cNvPr id="5" name="Group 4" descr="A sorted file with 5 pages. The 5 pages have the following values - Page 1: 1, 2 Page 2: 3, 4 Page 3: 5, 6 Page 4: 7, 8 Page 5: 9, 10" title="Sorted File"/>
          <p:cNvGrpSpPr/>
          <p:nvPr/>
        </p:nvGrpSpPr>
        <p:grpSpPr>
          <a:xfrm>
            <a:off x="759577" y="2266623"/>
            <a:ext cx="5520851" cy="1666734"/>
            <a:chOff x="2009093" y="2310327"/>
            <a:chExt cx="5520851" cy="1666734"/>
          </a:xfrm>
        </p:grpSpPr>
        <p:grpSp>
          <p:nvGrpSpPr>
            <p:cNvPr id="18" name="Group 17"/>
            <p:cNvGrpSpPr/>
            <p:nvPr/>
          </p:nvGrpSpPr>
          <p:grpSpPr>
            <a:xfrm>
              <a:off x="2059580" y="2741865"/>
              <a:ext cx="5262693" cy="817019"/>
              <a:chOff x="1128456" y="2280027"/>
              <a:chExt cx="7016924" cy="1089358"/>
            </a:xfrm>
          </p:grpSpPr>
          <p:sp>
            <p:nvSpPr>
              <p:cNvPr id="19" name="Rectangle 18"/>
              <p:cNvSpPr/>
              <p:nvPr/>
            </p:nvSpPr>
            <p:spPr bwMode="auto">
              <a:xfrm>
                <a:off x="1128456" y="2280027"/>
                <a:ext cx="7016924" cy="108935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  <a:defRPr/>
                </a:pPr>
                <a:endParaRPr lang="en-US" sz="1350" kern="0" dirty="0">
                  <a:latin typeface="Helvetica Neue"/>
                  <a:ea typeface=""/>
                </a:endParaRPr>
              </a:p>
            </p:txBody>
          </p:sp>
          <p:sp>
            <p:nvSpPr>
              <p:cNvPr id="23" name="Folded Corner 22"/>
              <p:cNvSpPr/>
              <p:nvPr/>
            </p:nvSpPr>
            <p:spPr bwMode="auto">
              <a:xfrm>
                <a:off x="1350842" y="2447041"/>
                <a:ext cx="1151563" cy="755330"/>
              </a:xfrm>
              <a:prstGeom prst="foldedCorner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anchor="ctr" anchorCtr="1"/>
              <a:lstStyle/>
              <a:p>
                <a:pPr algn="ctr"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  <a:defRPr/>
                </a:pPr>
                <a:r>
                  <a:rPr lang="en-US" sz="2400" kern="0" dirty="0">
                    <a:solidFill>
                      <a:schemeClr val="tx1"/>
                    </a:solidFill>
                    <a:latin typeface="Helvetica Neue"/>
                    <a:ea typeface=""/>
                  </a:rPr>
                  <a:t>1, 2</a:t>
                </a:r>
              </a:p>
            </p:txBody>
          </p:sp>
          <p:sp>
            <p:nvSpPr>
              <p:cNvPr id="24" name="Folded Corner 23"/>
              <p:cNvSpPr/>
              <p:nvPr/>
            </p:nvSpPr>
            <p:spPr bwMode="auto">
              <a:xfrm>
                <a:off x="2703083" y="2447041"/>
                <a:ext cx="1151563" cy="755330"/>
              </a:xfrm>
              <a:prstGeom prst="foldedCorner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anchor="ctr" anchorCtr="1"/>
              <a:lstStyle/>
              <a:p>
                <a:pPr algn="ctr"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  <a:defRPr/>
                </a:pPr>
                <a:r>
                  <a:rPr lang="en-US" sz="2400" kern="0" dirty="0">
                    <a:solidFill>
                      <a:schemeClr val="tx1"/>
                    </a:solidFill>
                    <a:latin typeface="Helvetica Neue"/>
                    <a:ea typeface=""/>
                  </a:rPr>
                  <a:t>3, 4</a:t>
                </a:r>
              </a:p>
            </p:txBody>
          </p:sp>
          <p:sp>
            <p:nvSpPr>
              <p:cNvPr id="25" name="Folded Corner 24"/>
              <p:cNvSpPr/>
              <p:nvPr/>
            </p:nvSpPr>
            <p:spPr bwMode="auto">
              <a:xfrm>
                <a:off x="4055324" y="2447041"/>
                <a:ext cx="1151563" cy="755330"/>
              </a:xfrm>
              <a:prstGeom prst="foldedCorner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anchor="ctr" anchorCtr="1"/>
              <a:lstStyle/>
              <a:p>
                <a:pPr algn="ctr"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  <a:defRPr/>
                </a:pPr>
                <a:r>
                  <a:rPr lang="en-US" sz="2400" kern="0" dirty="0">
                    <a:solidFill>
                      <a:schemeClr val="tx1"/>
                    </a:solidFill>
                    <a:latin typeface="Helvetica Neue"/>
                    <a:ea typeface=""/>
                  </a:rPr>
                  <a:t>5, 6</a:t>
                </a:r>
              </a:p>
            </p:txBody>
          </p:sp>
          <p:sp>
            <p:nvSpPr>
              <p:cNvPr id="26" name="Folded Corner 25"/>
              <p:cNvSpPr/>
              <p:nvPr/>
            </p:nvSpPr>
            <p:spPr bwMode="auto">
              <a:xfrm>
                <a:off x="5407565" y="2447041"/>
                <a:ext cx="1151563" cy="755330"/>
              </a:xfrm>
              <a:prstGeom prst="foldedCorner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anchor="ctr" anchorCtr="1"/>
              <a:lstStyle/>
              <a:p>
                <a:pPr algn="ctr"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  <a:defRPr/>
                </a:pPr>
                <a:r>
                  <a:rPr lang="en-US" sz="2400" kern="0" dirty="0">
                    <a:solidFill>
                      <a:schemeClr val="tx1"/>
                    </a:solidFill>
                    <a:latin typeface="Helvetica Neue"/>
                    <a:ea typeface=""/>
                  </a:rPr>
                  <a:t>7, 8</a:t>
                </a:r>
              </a:p>
            </p:txBody>
          </p:sp>
          <p:sp>
            <p:nvSpPr>
              <p:cNvPr id="27" name="Folded Corner 26" descr="Worst-case: Pages touched in binary search&#13;log2B&#13;&#13;Average-case: Pages touched in binary search&#13;log2B?&#13;"/>
              <p:cNvSpPr/>
              <p:nvPr/>
            </p:nvSpPr>
            <p:spPr bwMode="auto">
              <a:xfrm>
                <a:off x="6759807" y="2447041"/>
                <a:ext cx="1151563" cy="755330"/>
              </a:xfrm>
              <a:prstGeom prst="foldedCorner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anchor="ctr" anchorCtr="1"/>
              <a:lstStyle/>
              <a:p>
                <a:pPr algn="ctr"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  <a:defRPr/>
                </a:pPr>
                <a:r>
                  <a:rPr lang="en-US" sz="2400" kern="0" dirty="0">
                    <a:solidFill>
                      <a:schemeClr val="tx1"/>
                    </a:solidFill>
                    <a:latin typeface="Helvetica Neue"/>
                    <a:ea typeface=""/>
                  </a:rPr>
                  <a:t>9, 10</a:t>
                </a: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3950887" y="3653896"/>
              <a:ext cx="357905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accent2"/>
                  </a:solidFill>
                  <a:latin typeface="Helvetica Neue" charset="0"/>
                  <a:ea typeface="Helvetica Neue" charset="0"/>
                  <a:cs typeface="Helvetica Neue" charset="0"/>
                </a:rPr>
                <a:t>For illustration, records are just integers</a:t>
              </a:r>
            </a:p>
          </p:txBody>
        </p:sp>
        <p:cxnSp>
          <p:nvCxnSpPr>
            <p:cNvPr id="29" name="Curved Connector 28"/>
            <p:cNvCxnSpPr>
              <a:stCxn id="19" idx="1"/>
            </p:cNvCxnSpPr>
            <p:nvPr/>
          </p:nvCxnSpPr>
          <p:spPr bwMode="auto">
            <a:xfrm rot="10800000">
              <a:off x="3502523" y="3239817"/>
              <a:ext cx="448364" cy="587204"/>
            </a:xfrm>
            <a:prstGeom prst="curvedConnector2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2009093" y="2310327"/>
              <a:ext cx="148470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solidFill>
                    <a:schemeClr val="accent2"/>
                  </a:solidFill>
                  <a:latin typeface="Helvetica Neue" charset="0"/>
                  <a:ea typeface="Helvetica Neue" charset="0"/>
                  <a:cs typeface="Helvetica Neue" charset="0"/>
                </a:rPr>
                <a:t>Sorted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899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Operations: Scan?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285750" y="3867150"/>
            <a:ext cx="8229600" cy="3394472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Helvetica Neue"/>
              </a:rPr>
              <a:t>B: </a:t>
            </a:r>
            <a:r>
              <a:rPr lang="en-US" sz="1600" dirty="0">
                <a:latin typeface="Helvetica Neue"/>
              </a:rPr>
              <a:t>The number of data blocks = 5</a:t>
            </a:r>
          </a:p>
          <a:p>
            <a:r>
              <a:rPr lang="en-US" sz="1600" b="1" dirty="0">
                <a:latin typeface="Helvetica Neue"/>
              </a:rPr>
              <a:t>R: </a:t>
            </a:r>
            <a:r>
              <a:rPr lang="en-US" sz="1600" dirty="0">
                <a:latin typeface="Helvetica Neue"/>
              </a:rPr>
              <a:t>Number of records per block = 2</a:t>
            </a:r>
          </a:p>
          <a:p>
            <a:r>
              <a:rPr lang="en-US" sz="1600" b="1" dirty="0">
                <a:latin typeface="Helvetica Neue"/>
              </a:rPr>
              <a:t>D: </a:t>
            </a:r>
            <a:r>
              <a:rPr lang="en-US" sz="1600" dirty="0">
                <a:latin typeface="Helvetica Neue"/>
              </a:rPr>
              <a:t>(Average) time to read/write disk block = 5ms</a:t>
            </a:r>
          </a:p>
        </p:txBody>
      </p:sp>
      <p:graphicFrame>
        <p:nvGraphicFramePr>
          <p:cNvPr id="3" name="Table 2" descr="Cost of operations for Heap and Sorted Files for different actions" title="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818825"/>
              </p:ext>
            </p:extLst>
          </p:nvPr>
        </p:nvGraphicFramePr>
        <p:xfrm>
          <a:off x="1524000" y="1085276"/>
          <a:ext cx="4572000" cy="2344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672">
                <a:tc>
                  <a:txBody>
                    <a:bodyPr/>
                    <a:lstStyle/>
                    <a:p>
                      <a:endParaRPr lang="en-US" sz="1400" dirty="0">
                        <a:latin typeface="Helvetica Neue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/>
                        </a:rPr>
                        <a:t>Heap</a:t>
                      </a:r>
                      <a:r>
                        <a:rPr lang="en-US" sz="1400" baseline="0" dirty="0">
                          <a:latin typeface="Helvetica Neue"/>
                        </a:rPr>
                        <a:t> File</a:t>
                      </a:r>
                      <a:endParaRPr lang="en-US" sz="1400" dirty="0">
                        <a:latin typeface="Helvetica Neue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/>
                        </a:rPr>
                        <a:t>Sorted</a:t>
                      </a:r>
                      <a:r>
                        <a:rPr lang="en-US" sz="1400" baseline="0" dirty="0">
                          <a:latin typeface="Helvetica Neue"/>
                        </a:rPr>
                        <a:t> File</a:t>
                      </a:r>
                      <a:endParaRPr lang="en-US" sz="1400" dirty="0">
                        <a:latin typeface="Helvetica Neue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67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Scan</a:t>
                      </a:r>
                      <a:r>
                        <a:rPr lang="en-US" sz="1400" baseline="0" dirty="0">
                          <a:solidFill>
                            <a:schemeClr val="tx2"/>
                          </a:solidFill>
                          <a:latin typeface="Helvetica Neue"/>
                        </a:rPr>
                        <a:t> all records</a:t>
                      </a:r>
                      <a:endParaRPr lang="en-US" sz="1400" dirty="0">
                        <a:solidFill>
                          <a:schemeClr val="tx2"/>
                        </a:solidFill>
                        <a:latin typeface="Helvetica Neue"/>
                      </a:endParaRP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/>
                      </a:endParaRPr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/>
                      </a:endParaRPr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67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Equality Search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67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Range Search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67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Insert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67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Delete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883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003603" y="85550"/>
            <a:ext cx="8229600" cy="857250"/>
          </a:xfrm>
        </p:spPr>
        <p:txBody>
          <a:bodyPr/>
          <a:lstStyle/>
          <a:p>
            <a:r>
              <a:rPr lang="en-US" dirty="0"/>
              <a:t>Scan All Records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3446264"/>
            <a:ext cx="8229600" cy="3394472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Helvetica Neue"/>
              </a:rPr>
              <a:t>B: </a:t>
            </a:r>
            <a:r>
              <a:rPr lang="en-US" sz="1600" dirty="0">
                <a:latin typeface="Helvetica Neue"/>
              </a:rPr>
              <a:t>The number of data blocks</a:t>
            </a:r>
          </a:p>
          <a:p>
            <a:r>
              <a:rPr lang="en-US" sz="1600" b="1" dirty="0">
                <a:latin typeface="Helvetica Neue"/>
              </a:rPr>
              <a:t>R: </a:t>
            </a:r>
            <a:r>
              <a:rPr lang="en-US" sz="1600" dirty="0">
                <a:latin typeface="Helvetica Neue"/>
              </a:rPr>
              <a:t>Number of records per block</a:t>
            </a:r>
          </a:p>
          <a:p>
            <a:r>
              <a:rPr lang="en-US" sz="1600" b="1" dirty="0">
                <a:latin typeface="Helvetica Neue"/>
              </a:rPr>
              <a:t>D: </a:t>
            </a:r>
            <a:r>
              <a:rPr lang="en-US" sz="1600" dirty="0">
                <a:latin typeface="Helvetica Neue"/>
              </a:rPr>
              <a:t>Average time to read/write disk block</a:t>
            </a:r>
          </a:p>
          <a:p>
            <a:r>
              <a:rPr lang="en-US" sz="1600" b="1" dirty="0">
                <a:latin typeface="Helvetica Neue"/>
              </a:rPr>
              <a:t>Pages touched: ?</a:t>
            </a:r>
          </a:p>
          <a:p>
            <a:r>
              <a:rPr lang="en-US" sz="1600" b="1" dirty="0">
                <a:latin typeface="Helvetica Neue"/>
              </a:rPr>
              <a:t>Time to read the record: ?</a:t>
            </a:r>
          </a:p>
        </p:txBody>
      </p:sp>
      <p:grpSp>
        <p:nvGrpSpPr>
          <p:cNvPr id="28" name="Group 27" descr="A heap file with 5 pages. The 5 pages have the following values - Page 1: 2, 5 Page 2: 1, 6 Page 3: 4, 7 Page 4: 3, 10 Page 5: 8, 9" title="Heap File"/>
          <p:cNvGrpSpPr/>
          <p:nvPr/>
        </p:nvGrpSpPr>
        <p:grpSpPr>
          <a:xfrm>
            <a:off x="699542" y="773558"/>
            <a:ext cx="5313828" cy="1204540"/>
            <a:chOff x="2009093" y="1012241"/>
            <a:chExt cx="5313828" cy="1204540"/>
          </a:xfrm>
        </p:grpSpPr>
        <p:grpSp>
          <p:nvGrpSpPr>
            <p:cNvPr id="29" name="Group 28"/>
            <p:cNvGrpSpPr/>
            <p:nvPr/>
          </p:nvGrpSpPr>
          <p:grpSpPr>
            <a:xfrm>
              <a:off x="2060228" y="1399762"/>
              <a:ext cx="5262693" cy="817019"/>
              <a:chOff x="1128456" y="2280027"/>
              <a:chExt cx="7016924" cy="1089358"/>
            </a:xfrm>
          </p:grpSpPr>
          <p:sp>
            <p:nvSpPr>
              <p:cNvPr id="44" name="Rectangle 43" title="Heap File"/>
              <p:cNvSpPr/>
              <p:nvPr/>
            </p:nvSpPr>
            <p:spPr bwMode="auto">
              <a:xfrm>
                <a:off x="1128456" y="2280027"/>
                <a:ext cx="7016924" cy="108935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  <a:defRPr/>
                </a:pPr>
                <a:endParaRPr lang="en-US" sz="1350" kern="0" dirty="0">
                  <a:latin typeface="Helvetica Neue"/>
                  <a:ea typeface=""/>
                </a:endParaRPr>
              </a:p>
            </p:txBody>
          </p:sp>
          <p:sp>
            <p:nvSpPr>
              <p:cNvPr id="45" name="Folded Corner 44" title="Heap File"/>
              <p:cNvSpPr/>
              <p:nvPr/>
            </p:nvSpPr>
            <p:spPr bwMode="auto">
              <a:xfrm>
                <a:off x="1350842" y="2447041"/>
                <a:ext cx="1151563" cy="755330"/>
              </a:xfrm>
              <a:prstGeom prst="foldedCorner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anchor="ctr" anchorCtr="1"/>
              <a:lstStyle/>
              <a:p>
                <a:pPr algn="ctr"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  <a:defRPr/>
                </a:pPr>
                <a:r>
                  <a:rPr lang="en-US" sz="2400" kern="0" dirty="0">
                    <a:solidFill>
                      <a:schemeClr val="tx1"/>
                    </a:solidFill>
                    <a:latin typeface="Helvetica Neue"/>
                    <a:ea typeface=""/>
                  </a:rPr>
                  <a:t>2, 5</a:t>
                </a:r>
              </a:p>
            </p:txBody>
          </p:sp>
          <p:sp>
            <p:nvSpPr>
              <p:cNvPr id="46" name="Folded Corner 45" title="Heap File"/>
              <p:cNvSpPr/>
              <p:nvPr/>
            </p:nvSpPr>
            <p:spPr bwMode="auto">
              <a:xfrm>
                <a:off x="2703083" y="2447041"/>
                <a:ext cx="1151563" cy="755330"/>
              </a:xfrm>
              <a:prstGeom prst="foldedCorner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anchor="ctr" anchorCtr="1"/>
              <a:lstStyle/>
              <a:p>
                <a:pPr algn="ctr"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  <a:defRPr/>
                </a:pPr>
                <a:r>
                  <a:rPr lang="en-US" sz="2400" kern="0" dirty="0">
                    <a:solidFill>
                      <a:schemeClr val="tx1"/>
                    </a:solidFill>
                    <a:latin typeface="Helvetica Neue"/>
                    <a:ea typeface=""/>
                  </a:rPr>
                  <a:t>1, 6</a:t>
                </a:r>
              </a:p>
            </p:txBody>
          </p:sp>
          <p:sp>
            <p:nvSpPr>
              <p:cNvPr id="47" name="Folded Corner 46" title="Heap File"/>
              <p:cNvSpPr/>
              <p:nvPr/>
            </p:nvSpPr>
            <p:spPr bwMode="auto">
              <a:xfrm>
                <a:off x="4055324" y="2447041"/>
                <a:ext cx="1151563" cy="755330"/>
              </a:xfrm>
              <a:prstGeom prst="foldedCorner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anchor="ctr" anchorCtr="1"/>
              <a:lstStyle/>
              <a:p>
                <a:pPr algn="ctr"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  <a:defRPr/>
                </a:pPr>
                <a:r>
                  <a:rPr lang="en-US" sz="2400" kern="0" dirty="0">
                    <a:solidFill>
                      <a:schemeClr val="tx1"/>
                    </a:solidFill>
                    <a:latin typeface="Helvetica Neue"/>
                    <a:ea typeface=""/>
                  </a:rPr>
                  <a:t>4, 7</a:t>
                </a:r>
              </a:p>
            </p:txBody>
          </p:sp>
          <p:sp>
            <p:nvSpPr>
              <p:cNvPr id="48" name="Folded Corner 47" title="Heap File"/>
              <p:cNvSpPr/>
              <p:nvPr/>
            </p:nvSpPr>
            <p:spPr bwMode="auto">
              <a:xfrm>
                <a:off x="5407565" y="2447041"/>
                <a:ext cx="1151563" cy="755330"/>
              </a:xfrm>
              <a:prstGeom prst="foldedCorner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anchor="ctr" anchorCtr="1"/>
              <a:lstStyle/>
              <a:p>
                <a:pPr algn="ctr"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  <a:defRPr/>
                </a:pPr>
                <a:r>
                  <a:rPr lang="en-US" sz="2400" kern="0" dirty="0">
                    <a:solidFill>
                      <a:schemeClr val="tx1"/>
                    </a:solidFill>
                    <a:latin typeface="Helvetica Neue"/>
                    <a:ea typeface=""/>
                  </a:rPr>
                  <a:t>3, 10</a:t>
                </a:r>
              </a:p>
            </p:txBody>
          </p:sp>
          <p:sp>
            <p:nvSpPr>
              <p:cNvPr id="49" name="Folded Corner 48" title="Heap File"/>
              <p:cNvSpPr/>
              <p:nvPr/>
            </p:nvSpPr>
            <p:spPr bwMode="auto">
              <a:xfrm>
                <a:off x="6759807" y="2447041"/>
                <a:ext cx="1151563" cy="755330"/>
              </a:xfrm>
              <a:prstGeom prst="foldedCorner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anchor="ctr" anchorCtr="1"/>
              <a:lstStyle/>
              <a:p>
                <a:pPr algn="ctr"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  <a:defRPr/>
                </a:pPr>
                <a:r>
                  <a:rPr lang="en-US" sz="2400" kern="0" dirty="0">
                    <a:solidFill>
                      <a:schemeClr val="tx1"/>
                    </a:solidFill>
                    <a:latin typeface="Helvetica Neue"/>
                    <a:ea typeface=""/>
                  </a:rPr>
                  <a:t>8, 9</a:t>
                </a:r>
              </a:p>
            </p:txBody>
          </p:sp>
        </p:grpSp>
        <p:sp>
          <p:nvSpPr>
            <p:cNvPr id="43" name="TextBox 42" title="Heap File"/>
            <p:cNvSpPr txBox="1"/>
            <p:nvPr/>
          </p:nvSpPr>
          <p:spPr>
            <a:xfrm>
              <a:off x="2009093" y="1012241"/>
              <a:ext cx="131959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solidFill>
                    <a:schemeClr val="accent2"/>
                  </a:solidFill>
                  <a:latin typeface="Helvetica Neue" charset="0"/>
                  <a:ea typeface="Helvetica Neue" charset="0"/>
                  <a:cs typeface="Helvetica Neue" charset="0"/>
                </a:rPr>
                <a:t>Heap File</a:t>
              </a:r>
            </a:p>
          </p:txBody>
        </p:sp>
      </p:grpSp>
      <p:grpSp>
        <p:nvGrpSpPr>
          <p:cNvPr id="50" name="Group 49" descr="For illustration, records are just integers" title="Sorted File"/>
          <p:cNvGrpSpPr/>
          <p:nvPr/>
        </p:nvGrpSpPr>
        <p:grpSpPr>
          <a:xfrm>
            <a:off x="700190" y="2071218"/>
            <a:ext cx="5313180" cy="1248557"/>
            <a:chOff x="2009093" y="2310327"/>
            <a:chExt cx="5313180" cy="1248557"/>
          </a:xfrm>
        </p:grpSpPr>
        <p:grpSp>
          <p:nvGrpSpPr>
            <p:cNvPr id="51" name="Group 50"/>
            <p:cNvGrpSpPr/>
            <p:nvPr/>
          </p:nvGrpSpPr>
          <p:grpSpPr>
            <a:xfrm>
              <a:off x="2059580" y="2741865"/>
              <a:ext cx="5262693" cy="817019"/>
              <a:chOff x="1128456" y="2280027"/>
              <a:chExt cx="7016924" cy="1089358"/>
            </a:xfrm>
          </p:grpSpPr>
          <p:sp>
            <p:nvSpPr>
              <p:cNvPr id="55" name="Rectangle 54" descr="A sorted file with 5 pages. The 5 pages have the following values - Page 1: 1, 2 Page 2: 3, 4 Page 3: 5, 6 Page 4: 7, 8 Page 5: 9, 10" title="Heap File"/>
              <p:cNvSpPr/>
              <p:nvPr/>
            </p:nvSpPr>
            <p:spPr bwMode="auto">
              <a:xfrm>
                <a:off x="1128456" y="2280027"/>
                <a:ext cx="7016924" cy="108935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  <a:defRPr/>
                </a:pPr>
                <a:endParaRPr lang="en-US" sz="1350" kern="0" dirty="0">
                  <a:latin typeface="Helvetica Neue"/>
                  <a:ea typeface=""/>
                </a:endParaRPr>
              </a:p>
            </p:txBody>
          </p:sp>
          <p:sp>
            <p:nvSpPr>
              <p:cNvPr id="56" name="Folded Corner 55" descr="A sorted file with 5 pages. The 5 pages have the following values - Page 1: 1, 2 Page 2: 3, 4 Page 3: 5, 6 Page 4: 7, 8 Page 5: 9, 10" title="Heap File"/>
              <p:cNvSpPr/>
              <p:nvPr/>
            </p:nvSpPr>
            <p:spPr bwMode="auto">
              <a:xfrm>
                <a:off x="1350842" y="2447041"/>
                <a:ext cx="1151563" cy="755330"/>
              </a:xfrm>
              <a:prstGeom prst="foldedCorner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anchor="ctr" anchorCtr="1"/>
              <a:lstStyle/>
              <a:p>
                <a:pPr algn="ctr"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  <a:defRPr/>
                </a:pPr>
                <a:r>
                  <a:rPr lang="en-US" sz="2400" kern="0" dirty="0">
                    <a:solidFill>
                      <a:schemeClr val="tx1"/>
                    </a:solidFill>
                    <a:latin typeface="Helvetica Neue"/>
                    <a:ea typeface=""/>
                  </a:rPr>
                  <a:t>1, 2</a:t>
                </a:r>
              </a:p>
            </p:txBody>
          </p:sp>
          <p:sp>
            <p:nvSpPr>
              <p:cNvPr id="57" name="Folded Corner 56" descr="A sorted file with 5 pages. The 5 pages have the following values - Page 1: 1, 2 Page 2: 3, 4 Page 3: 5, 6 Page 4: 7, 8 Page 5: 9, 10" title="Heap File"/>
              <p:cNvSpPr/>
              <p:nvPr/>
            </p:nvSpPr>
            <p:spPr bwMode="auto">
              <a:xfrm>
                <a:off x="2703083" y="2447041"/>
                <a:ext cx="1151563" cy="755330"/>
              </a:xfrm>
              <a:prstGeom prst="foldedCorner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anchor="ctr" anchorCtr="1"/>
              <a:lstStyle/>
              <a:p>
                <a:pPr algn="ctr"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  <a:defRPr/>
                </a:pPr>
                <a:r>
                  <a:rPr lang="en-US" sz="2400" kern="0" dirty="0">
                    <a:solidFill>
                      <a:schemeClr val="tx1"/>
                    </a:solidFill>
                    <a:latin typeface="Helvetica Neue"/>
                    <a:ea typeface=""/>
                  </a:rPr>
                  <a:t>3, 4</a:t>
                </a:r>
              </a:p>
            </p:txBody>
          </p:sp>
          <p:sp>
            <p:nvSpPr>
              <p:cNvPr id="58" name="Folded Corner 57" descr="A sorted file with 5 pages. The 5 pages have the following values - Page 1: 1, 2 Page 2: 3, 4 Page 3: 5, 6 Page 4: 7, 8 Page 5: 9, 10" title="Heap File"/>
              <p:cNvSpPr/>
              <p:nvPr/>
            </p:nvSpPr>
            <p:spPr bwMode="auto">
              <a:xfrm>
                <a:off x="4055324" y="2447041"/>
                <a:ext cx="1151563" cy="755330"/>
              </a:xfrm>
              <a:prstGeom prst="foldedCorner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anchor="ctr" anchorCtr="1"/>
              <a:lstStyle/>
              <a:p>
                <a:pPr algn="ctr"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  <a:defRPr/>
                </a:pPr>
                <a:r>
                  <a:rPr lang="en-US" sz="2400" kern="0" dirty="0">
                    <a:solidFill>
                      <a:schemeClr val="tx1"/>
                    </a:solidFill>
                    <a:latin typeface="Helvetica Neue"/>
                    <a:ea typeface=""/>
                  </a:rPr>
                  <a:t>5, 6</a:t>
                </a:r>
              </a:p>
            </p:txBody>
          </p:sp>
          <p:sp>
            <p:nvSpPr>
              <p:cNvPr id="59" name="Folded Corner 58" descr="A sorted file with 5 pages. The 5 pages have the following values - Page 1: 1, 2 Page 2: 3, 4 Page 3: 5, 6 Page 4: 7, 8 Page 5: 9, 10" title="Heap File"/>
              <p:cNvSpPr/>
              <p:nvPr/>
            </p:nvSpPr>
            <p:spPr bwMode="auto">
              <a:xfrm>
                <a:off x="5407565" y="2447041"/>
                <a:ext cx="1151563" cy="755330"/>
              </a:xfrm>
              <a:prstGeom prst="foldedCorner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anchor="ctr" anchorCtr="1"/>
              <a:lstStyle/>
              <a:p>
                <a:pPr algn="ctr"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  <a:defRPr/>
                </a:pPr>
                <a:r>
                  <a:rPr lang="en-US" sz="2400" kern="0" dirty="0">
                    <a:solidFill>
                      <a:schemeClr val="tx1"/>
                    </a:solidFill>
                    <a:latin typeface="Helvetica Neue"/>
                    <a:ea typeface=""/>
                  </a:rPr>
                  <a:t>7, 8</a:t>
                </a:r>
              </a:p>
            </p:txBody>
          </p:sp>
          <p:sp>
            <p:nvSpPr>
              <p:cNvPr id="60" name="Folded Corner 59" descr="A sorted file with 5 pages. The 5 pages have the following values - Page 1: 1, 2 Page 2: 3, 4 Page 3: 5, 6 Page 4: 7, 8 Page 5: 9, 10" title="Heap File"/>
              <p:cNvSpPr/>
              <p:nvPr/>
            </p:nvSpPr>
            <p:spPr bwMode="auto">
              <a:xfrm>
                <a:off x="6759807" y="2447041"/>
                <a:ext cx="1151563" cy="755330"/>
              </a:xfrm>
              <a:prstGeom prst="foldedCorner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anchor="ctr" anchorCtr="1"/>
              <a:lstStyle/>
              <a:p>
                <a:pPr algn="ctr"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  <a:defRPr/>
                </a:pPr>
                <a:r>
                  <a:rPr lang="en-US" sz="2400" kern="0" dirty="0">
                    <a:solidFill>
                      <a:schemeClr val="tx1"/>
                    </a:solidFill>
                    <a:latin typeface="Helvetica Neue"/>
                    <a:ea typeface=""/>
                  </a:rPr>
                  <a:t>9, 10</a:t>
                </a:r>
              </a:p>
            </p:txBody>
          </p:sp>
        </p:grpSp>
        <p:sp>
          <p:nvSpPr>
            <p:cNvPr id="54" name="TextBox 53" descr="A sorted file with 5 pages. The 5 pages have the following values - Page 1: 1, 2 Page 2: 3, 4 Page 3: 5, 6 Page 4: 7, 8 Page 5: 9, 10" title="Heap File"/>
            <p:cNvSpPr txBox="1"/>
            <p:nvPr/>
          </p:nvSpPr>
          <p:spPr>
            <a:xfrm>
              <a:off x="2009093" y="2310327"/>
              <a:ext cx="148470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solidFill>
                    <a:schemeClr val="accent2"/>
                  </a:solidFill>
                  <a:latin typeface="Helvetica Neue" charset="0"/>
                  <a:ea typeface="Helvetica Neue" charset="0"/>
                  <a:cs typeface="Helvetica Neue" charset="0"/>
                </a:rPr>
                <a:t>Sorted File</a:t>
              </a:r>
            </a:p>
          </p:txBody>
        </p:sp>
      </p:grpSp>
      <p:sp>
        <p:nvSpPr>
          <p:cNvPr id="61" name="Rectangle 60" descr="A bar that passes over the heap file to emmulate scanning" title="Bar"/>
          <p:cNvSpPr/>
          <p:nvPr/>
        </p:nvSpPr>
        <p:spPr bwMode="auto">
          <a:xfrm>
            <a:off x="524034" y="1161079"/>
            <a:ext cx="166790" cy="99564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135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2" name="Rectangle 61" descr="A bar that passes over the sorted file to emmulate scanning" title="Bar 2"/>
          <p:cNvSpPr/>
          <p:nvPr/>
        </p:nvSpPr>
        <p:spPr bwMode="auto">
          <a:xfrm>
            <a:off x="524034" y="2386808"/>
            <a:ext cx="166790" cy="99564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1350" dirty="0">
              <a:solidFill>
                <a:srgbClr val="00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6366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.00031 L 0.59132 -0.0163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66" y="-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.00031 L 0.59132 -0.0049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66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 of Operations: Scan Cost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609600" y="3814350"/>
            <a:ext cx="8229600" cy="3394472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Helvetica Neue"/>
              </a:rPr>
              <a:t>B: </a:t>
            </a:r>
            <a:r>
              <a:rPr lang="en-US" sz="1600" dirty="0">
                <a:latin typeface="Helvetica Neue"/>
              </a:rPr>
              <a:t>The number of data blocks</a:t>
            </a:r>
          </a:p>
          <a:p>
            <a:r>
              <a:rPr lang="en-US" sz="1600" b="1" dirty="0">
                <a:latin typeface="Helvetica Neue"/>
              </a:rPr>
              <a:t>R: </a:t>
            </a:r>
            <a:r>
              <a:rPr lang="en-US" sz="1600" dirty="0">
                <a:latin typeface="Helvetica Neue"/>
              </a:rPr>
              <a:t>Number of records per block</a:t>
            </a:r>
          </a:p>
          <a:p>
            <a:r>
              <a:rPr lang="en-US" sz="1600" b="1" dirty="0">
                <a:latin typeface="Helvetica Neue"/>
              </a:rPr>
              <a:t>D: </a:t>
            </a:r>
            <a:r>
              <a:rPr lang="en-US" sz="1600" dirty="0">
                <a:latin typeface="Helvetica Neue"/>
              </a:rPr>
              <a:t>Average time to read/write disk bloc</a:t>
            </a:r>
            <a:r>
              <a:rPr lang="en-US" sz="1600" dirty="0"/>
              <a:t> </a:t>
            </a:r>
          </a:p>
        </p:txBody>
      </p:sp>
      <p:graphicFrame>
        <p:nvGraphicFramePr>
          <p:cNvPr id="6" name="Table 5" descr="Cost of operations for Heap and Sorted Files for different actions" title="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090986"/>
              </p:ext>
            </p:extLst>
          </p:nvPr>
        </p:nvGraphicFramePr>
        <p:xfrm>
          <a:off x="1524000" y="1085276"/>
          <a:ext cx="4572000" cy="2344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672">
                <a:tc>
                  <a:txBody>
                    <a:bodyPr/>
                    <a:lstStyle/>
                    <a:p>
                      <a:endParaRPr lang="en-US" sz="1400" dirty="0">
                        <a:latin typeface="Helvetica Neue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/>
                        </a:rPr>
                        <a:t>Heap</a:t>
                      </a:r>
                      <a:r>
                        <a:rPr lang="en-US" sz="1400" baseline="0" dirty="0">
                          <a:latin typeface="Helvetica Neue"/>
                        </a:rPr>
                        <a:t> File</a:t>
                      </a:r>
                      <a:endParaRPr lang="en-US" sz="1400" dirty="0">
                        <a:latin typeface="Helvetica Neue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/>
                        </a:rPr>
                        <a:t>Sorted</a:t>
                      </a:r>
                      <a:r>
                        <a:rPr lang="en-US" sz="1400" baseline="0" dirty="0">
                          <a:latin typeface="Helvetica Neue"/>
                        </a:rPr>
                        <a:t> File</a:t>
                      </a:r>
                      <a:endParaRPr lang="en-US" sz="1400" dirty="0">
                        <a:latin typeface="Helvetica Neue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67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Scan</a:t>
                      </a:r>
                      <a:r>
                        <a:rPr lang="en-US" sz="1400" baseline="0" dirty="0">
                          <a:solidFill>
                            <a:schemeClr val="tx2"/>
                          </a:solidFill>
                          <a:latin typeface="Helvetica Neue"/>
                        </a:rPr>
                        <a:t> all records</a:t>
                      </a:r>
                      <a:endParaRPr lang="en-US" sz="1400" dirty="0">
                        <a:solidFill>
                          <a:schemeClr val="tx2"/>
                        </a:solidFill>
                        <a:latin typeface="Helvetica Neue"/>
                      </a:endParaRP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B*D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B*D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67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Equality Search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67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Range Search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67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Insert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67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Delete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436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 of Operations: Equality Search?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285750" y="3793643"/>
            <a:ext cx="8229600" cy="3394472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Helvetica Neue"/>
              </a:rPr>
              <a:t>B: </a:t>
            </a:r>
            <a:r>
              <a:rPr lang="en-US" sz="1600" dirty="0">
                <a:latin typeface="Helvetica Neue"/>
              </a:rPr>
              <a:t>The number of data blocks</a:t>
            </a:r>
          </a:p>
          <a:p>
            <a:r>
              <a:rPr lang="en-US" sz="1600" b="1" dirty="0">
                <a:latin typeface="Helvetica Neue"/>
              </a:rPr>
              <a:t>R: </a:t>
            </a:r>
            <a:r>
              <a:rPr lang="en-US" sz="1600" dirty="0">
                <a:latin typeface="Helvetica Neue"/>
              </a:rPr>
              <a:t>Number of records per block</a:t>
            </a:r>
          </a:p>
          <a:p>
            <a:r>
              <a:rPr lang="en-US" sz="1600" b="1" dirty="0">
                <a:latin typeface="Helvetica Neue"/>
              </a:rPr>
              <a:t>D: </a:t>
            </a:r>
            <a:r>
              <a:rPr lang="en-US" sz="1600" dirty="0">
                <a:latin typeface="Helvetica Neue"/>
              </a:rPr>
              <a:t>Average time to read/write disk block</a:t>
            </a:r>
          </a:p>
        </p:txBody>
      </p:sp>
      <p:graphicFrame>
        <p:nvGraphicFramePr>
          <p:cNvPr id="3" name="Table 2" descr="Cost of operations for Heap and Sorted Files for different actions" title="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80633"/>
              </p:ext>
            </p:extLst>
          </p:nvPr>
        </p:nvGraphicFramePr>
        <p:xfrm>
          <a:off x="1541124" y="1085276"/>
          <a:ext cx="4572000" cy="2344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672">
                <a:tc>
                  <a:txBody>
                    <a:bodyPr/>
                    <a:lstStyle/>
                    <a:p>
                      <a:endParaRPr lang="en-US" sz="1400" dirty="0">
                        <a:latin typeface="Helvetica Neue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/>
                        </a:rPr>
                        <a:t>Heap</a:t>
                      </a:r>
                      <a:r>
                        <a:rPr lang="en-US" sz="1400" baseline="0" dirty="0">
                          <a:latin typeface="Helvetica Neue"/>
                        </a:rPr>
                        <a:t> File</a:t>
                      </a:r>
                      <a:endParaRPr lang="en-US" sz="1400" dirty="0">
                        <a:latin typeface="Helvetica Neue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/>
                        </a:rPr>
                        <a:t>Sorted</a:t>
                      </a:r>
                      <a:r>
                        <a:rPr lang="en-US" sz="1400" baseline="0" dirty="0">
                          <a:latin typeface="Helvetica Neue"/>
                        </a:rPr>
                        <a:t> File</a:t>
                      </a:r>
                      <a:endParaRPr lang="en-US" sz="1400" dirty="0">
                        <a:latin typeface="Helvetica Neue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67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Scan</a:t>
                      </a:r>
                      <a:r>
                        <a:rPr lang="en-US" sz="1400" baseline="0" dirty="0">
                          <a:solidFill>
                            <a:schemeClr val="tx2"/>
                          </a:solidFill>
                          <a:latin typeface="Helvetica Neue"/>
                        </a:rPr>
                        <a:t> all records</a:t>
                      </a:r>
                      <a:endParaRPr lang="en-US" sz="1400" dirty="0">
                        <a:solidFill>
                          <a:schemeClr val="tx2"/>
                        </a:solidFill>
                        <a:latin typeface="Helvetica Neue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B*D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B*D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67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Equality Search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/>
                      </a:endParaRPr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/>
                      </a:endParaRPr>
                    </a:p>
                  </a:txBody>
                  <a:tcPr marL="68580" marR="68580" marT="34290" marB="3429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67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Range Search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67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Insert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67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Delete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178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Key 8: Heap File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1767" y="2728596"/>
            <a:ext cx="8229600" cy="3394472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Helvetica Neue"/>
              </a:rPr>
              <a:t>P(</a:t>
            </a:r>
            <a:r>
              <a:rPr lang="en-US" sz="1600" b="1" dirty="0" err="1">
                <a:latin typeface="Helvetica Neue"/>
              </a:rPr>
              <a:t>i</a:t>
            </a:r>
            <a:r>
              <a:rPr lang="en-US" sz="1600" b="1" dirty="0">
                <a:latin typeface="Helvetica Neue"/>
              </a:rPr>
              <a:t>): </a:t>
            </a:r>
            <a:r>
              <a:rPr lang="en-US" sz="1600" dirty="0">
                <a:latin typeface="Helvetica Neue"/>
              </a:rPr>
              <a:t>Probability that key is on page </a:t>
            </a:r>
            <a:r>
              <a:rPr lang="en-US" sz="1600" b="1" i="1" dirty="0" err="1">
                <a:latin typeface="Helvetica Neue"/>
              </a:rPr>
              <a:t>i</a:t>
            </a:r>
            <a:r>
              <a:rPr lang="en-US" sz="1600" dirty="0">
                <a:latin typeface="Helvetica Neue"/>
              </a:rPr>
              <a:t> is </a:t>
            </a:r>
            <a:r>
              <a:rPr lang="en-US" sz="1600" b="1" dirty="0">
                <a:latin typeface="Helvetica Neue"/>
              </a:rPr>
              <a:t>1/B</a:t>
            </a:r>
          </a:p>
          <a:p>
            <a:r>
              <a:rPr lang="en-US" sz="1600" b="1" dirty="0">
                <a:latin typeface="Helvetica Neue"/>
              </a:rPr>
              <a:t>T(</a:t>
            </a:r>
            <a:r>
              <a:rPr lang="en-US" sz="1600" b="1" dirty="0" err="1">
                <a:latin typeface="Helvetica Neue"/>
              </a:rPr>
              <a:t>i</a:t>
            </a:r>
            <a:r>
              <a:rPr lang="en-US" sz="1600" b="1" dirty="0">
                <a:latin typeface="Helvetica Neue"/>
              </a:rPr>
              <a:t>): </a:t>
            </a:r>
            <a:r>
              <a:rPr lang="en-US" sz="1600" dirty="0">
                <a:latin typeface="Helvetica Neue"/>
              </a:rPr>
              <a:t>Number of pages touched if key on page </a:t>
            </a:r>
            <a:r>
              <a:rPr lang="en-US" sz="1600" b="1" i="1" dirty="0" err="1">
                <a:latin typeface="Helvetica Neue"/>
              </a:rPr>
              <a:t>i</a:t>
            </a:r>
            <a:r>
              <a:rPr lang="en-US" sz="1600" dirty="0">
                <a:latin typeface="Helvetica Neue"/>
              </a:rPr>
              <a:t> is </a:t>
            </a:r>
            <a:r>
              <a:rPr lang="en-US" sz="1600" b="1" dirty="0" err="1">
                <a:latin typeface="Helvetica Neue"/>
              </a:rPr>
              <a:t>i</a:t>
            </a:r>
            <a:endParaRPr lang="en-US" sz="1600" b="1" dirty="0">
              <a:latin typeface="Helvetica Neue"/>
            </a:endParaRPr>
          </a:p>
          <a:p>
            <a:r>
              <a:rPr lang="en-US" sz="1600" dirty="0">
                <a:latin typeface="Helvetica Neue"/>
              </a:rPr>
              <a:t>Therefore the expected number of pages touched</a:t>
            </a:r>
          </a:p>
          <a:p>
            <a:r>
              <a:rPr lang="en-US" sz="1600" b="1" dirty="0">
                <a:latin typeface="Helvetica Neue"/>
              </a:rPr>
              <a:t>Pages touched on average?</a:t>
            </a:r>
            <a:endParaRPr lang="en-US" sz="1600" dirty="0">
              <a:latin typeface="Helvetica Neue"/>
            </a:endParaRPr>
          </a:p>
        </p:txBody>
      </p:sp>
      <p:grpSp>
        <p:nvGrpSpPr>
          <p:cNvPr id="5" name="Group 4" descr="A heap file with 5 pages. The 5 pages have the following values - Page 1: 2, 5 Page 2: 1, 6 Page 3: 4, 7 Page 4:3, 10 Page 5: 8, 9" title="Heap File"/>
          <p:cNvGrpSpPr/>
          <p:nvPr/>
        </p:nvGrpSpPr>
        <p:grpSpPr>
          <a:xfrm>
            <a:off x="1295400" y="998848"/>
            <a:ext cx="5313180" cy="1289164"/>
            <a:chOff x="2009093" y="1012241"/>
            <a:chExt cx="5313180" cy="1289164"/>
          </a:xfrm>
        </p:grpSpPr>
        <p:sp>
          <p:nvSpPr>
            <p:cNvPr id="30" name="TextBox 29" descr="A heap file with 5 pages. The 5 pages have the following values - Page 1: 2, 5 Page 2: 1, 6 Page 3: 4, 7 Page 4:3, 10 Page 5: 8, 9"/>
            <p:cNvSpPr txBox="1"/>
            <p:nvPr/>
          </p:nvSpPr>
          <p:spPr>
            <a:xfrm>
              <a:off x="2009093" y="1012241"/>
              <a:ext cx="131959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solidFill>
                    <a:schemeClr val="accent2"/>
                  </a:solidFill>
                  <a:latin typeface="Helvetica Neue"/>
                </a:rPr>
                <a:t>Heap File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2059580" y="1484386"/>
              <a:ext cx="5262693" cy="817019"/>
              <a:chOff x="1128456" y="2280027"/>
              <a:chExt cx="7016924" cy="1089358"/>
            </a:xfrm>
          </p:grpSpPr>
          <p:sp>
            <p:nvSpPr>
              <p:cNvPr id="34" name="Rectangle 33" descr="A heap file with 5 pages. The 5 pages have the following values - Page 1: 2, 5 Page 2: 1, 6 Page 3: 4, 7 Page 4:3, 10 Page 5: 8, 9"/>
              <p:cNvSpPr/>
              <p:nvPr/>
            </p:nvSpPr>
            <p:spPr bwMode="auto">
              <a:xfrm>
                <a:off x="1128456" y="2280027"/>
                <a:ext cx="7016924" cy="108935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  <a:defRPr/>
                </a:pPr>
                <a:endParaRPr lang="en-US" sz="1350" kern="0" dirty="0">
                  <a:latin typeface="Helvetica Neue"/>
                  <a:ea typeface=""/>
                </a:endParaRPr>
              </a:p>
            </p:txBody>
          </p:sp>
          <p:sp>
            <p:nvSpPr>
              <p:cNvPr id="35" name="Folded Corner 34" descr="A heap file with 5 pages. The 5 pages have the following values - Page 1: 2, 5 Page 2: 1, 6 Page 3: 4, 7 Page 4:3, 10 Page 5: 8, 9" title="Heap File"/>
              <p:cNvSpPr/>
              <p:nvPr/>
            </p:nvSpPr>
            <p:spPr bwMode="auto">
              <a:xfrm>
                <a:off x="1350842" y="2447041"/>
                <a:ext cx="1151563" cy="755330"/>
              </a:xfrm>
              <a:prstGeom prst="foldedCorner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  <a:defRPr/>
                </a:pPr>
                <a:r>
                  <a:rPr lang="en-US" sz="2400" kern="0" dirty="0">
                    <a:solidFill>
                      <a:schemeClr val="tx1"/>
                    </a:solidFill>
                    <a:latin typeface="Helvetica Neue"/>
                    <a:ea typeface=""/>
                  </a:rPr>
                  <a:t>2, 5</a:t>
                </a:r>
              </a:p>
            </p:txBody>
          </p:sp>
          <p:sp>
            <p:nvSpPr>
              <p:cNvPr id="36" name="Folded Corner 35" descr="A heap file with 5 pages. The 5 pages have the following values - Page 1: 2, 5 Page 2: 1, 6 Page 3: 4, 7 Page 4:3, 10 Page 5: 8, 9" title="Heap File"/>
              <p:cNvSpPr/>
              <p:nvPr/>
            </p:nvSpPr>
            <p:spPr bwMode="auto">
              <a:xfrm>
                <a:off x="2703083" y="2447041"/>
                <a:ext cx="1151563" cy="755330"/>
              </a:xfrm>
              <a:prstGeom prst="foldedCorner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  <a:defRPr/>
                </a:pPr>
                <a:r>
                  <a:rPr lang="en-US" sz="2400" kern="0" dirty="0">
                    <a:solidFill>
                      <a:schemeClr val="tx1"/>
                    </a:solidFill>
                    <a:latin typeface="Helvetica Neue"/>
                    <a:ea typeface=""/>
                  </a:rPr>
                  <a:t>1, 6</a:t>
                </a:r>
              </a:p>
            </p:txBody>
          </p:sp>
          <p:sp>
            <p:nvSpPr>
              <p:cNvPr id="37" name="Folded Corner 36" descr="A heap file with 5 pages. The 5 pages have the following values - Page 1: 2, 5 Page 2: 1, 6 Page 3: 4, 7 Page 4:3, 10 Page 5: 8, 9" title="Heap File"/>
              <p:cNvSpPr/>
              <p:nvPr/>
            </p:nvSpPr>
            <p:spPr bwMode="auto">
              <a:xfrm>
                <a:off x="4055324" y="2447041"/>
                <a:ext cx="1151563" cy="755330"/>
              </a:xfrm>
              <a:prstGeom prst="foldedCorner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  <a:defRPr/>
                </a:pPr>
                <a:r>
                  <a:rPr lang="en-US" sz="2400" kern="0" dirty="0">
                    <a:solidFill>
                      <a:schemeClr val="tx1"/>
                    </a:solidFill>
                    <a:latin typeface="Helvetica Neue"/>
                    <a:ea typeface=""/>
                  </a:rPr>
                  <a:t>4, 7</a:t>
                </a:r>
              </a:p>
            </p:txBody>
          </p:sp>
          <p:sp>
            <p:nvSpPr>
              <p:cNvPr id="38" name="Folded Corner 37" descr="A heap file with 5 pages. The 5 pages have the following values - Page 1: 2, 5 Page 2: 1, 6 Page 3: 4, 7 Page 4:3, 10 Page 5: 8, 9" title="Heap File"/>
              <p:cNvSpPr/>
              <p:nvPr/>
            </p:nvSpPr>
            <p:spPr bwMode="auto">
              <a:xfrm>
                <a:off x="5407565" y="2447041"/>
                <a:ext cx="1151563" cy="755330"/>
              </a:xfrm>
              <a:prstGeom prst="foldedCorner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  <a:defRPr/>
                </a:pPr>
                <a:r>
                  <a:rPr lang="en-US" sz="2400" kern="0" dirty="0">
                    <a:solidFill>
                      <a:schemeClr val="tx1"/>
                    </a:solidFill>
                    <a:latin typeface="Helvetica Neue"/>
                    <a:ea typeface=""/>
                  </a:rPr>
                  <a:t>3, 10</a:t>
                </a:r>
              </a:p>
            </p:txBody>
          </p:sp>
          <p:sp>
            <p:nvSpPr>
              <p:cNvPr id="39" name="Folded Corner 38" descr="A heap file with 5 pages. The 5 pages have the following values - Page 1: 2, 5 Page 2: 1, 6 Page 3: 4, 7 Page 4:3, 10 Page 5: 8, 9" title="Heap File"/>
              <p:cNvSpPr/>
              <p:nvPr/>
            </p:nvSpPr>
            <p:spPr bwMode="auto">
              <a:xfrm>
                <a:off x="6759807" y="2447041"/>
                <a:ext cx="1151563" cy="755330"/>
              </a:xfrm>
              <a:prstGeom prst="foldedCorner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  <a:defRPr/>
                </a:pPr>
                <a:r>
                  <a:rPr lang="en-US" sz="2400" kern="0" dirty="0">
                    <a:solidFill>
                      <a:schemeClr val="tx1"/>
                    </a:solidFill>
                    <a:latin typeface="Helvetica Neue"/>
                    <a:ea typeface=""/>
                  </a:rPr>
                  <a:t>8, 9</a:t>
                </a:r>
              </a:p>
            </p:txBody>
          </p:sp>
        </p:grpSp>
      </p:grpSp>
      <p:sp>
        <p:nvSpPr>
          <p:cNvPr id="40" name="Rectangle 39" descr="A bar that passes over the heap file to emmulate scanning" title="Bar"/>
          <p:cNvSpPr/>
          <p:nvPr/>
        </p:nvSpPr>
        <p:spPr bwMode="auto">
          <a:xfrm>
            <a:off x="1049552" y="1391264"/>
            <a:ext cx="166790" cy="995644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1350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28" name="Picture 27" descr="The summation from i = 1 to B of T(i)P(i) = Summation from i = 1 to B of i*(1/B) = B(B+1)/2B which approximately equals B/2" title="Equ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05" y="4074574"/>
            <a:ext cx="4228478" cy="70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7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95062E-6 L 0.59896 -0.0067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48" y="-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Key 8: Sorted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486150"/>
            <a:ext cx="8229600" cy="3394472"/>
          </a:xfrm>
        </p:spPr>
        <p:txBody>
          <a:bodyPr/>
          <a:lstStyle/>
          <a:p>
            <a:r>
              <a:rPr lang="en-US" sz="1500" b="1" dirty="0">
                <a:latin typeface="Helvetica Neue"/>
              </a:rPr>
              <a:t>Worst-case: </a:t>
            </a:r>
            <a:r>
              <a:rPr lang="en-US" sz="1500" dirty="0">
                <a:latin typeface="Helvetica Neue"/>
              </a:rPr>
              <a:t>Pages touched in binary search</a:t>
            </a:r>
            <a:endParaRPr lang="en-US" sz="1500" b="1" dirty="0">
              <a:latin typeface="Helvetica Neue"/>
            </a:endParaRPr>
          </a:p>
          <a:p>
            <a:pPr lvl="1"/>
            <a:r>
              <a:rPr lang="en-US" sz="1350" b="1" dirty="0">
                <a:latin typeface="Helvetica Neue"/>
              </a:rPr>
              <a:t>log</a:t>
            </a:r>
            <a:r>
              <a:rPr lang="en-US" sz="1350" b="1" baseline="-25000" dirty="0">
                <a:latin typeface="Helvetica Neue"/>
              </a:rPr>
              <a:t>2</a:t>
            </a:r>
            <a:r>
              <a:rPr lang="en-US" sz="1350" b="1" dirty="0">
                <a:latin typeface="Helvetica Neue"/>
              </a:rPr>
              <a:t>B</a:t>
            </a:r>
          </a:p>
          <a:p>
            <a:r>
              <a:rPr lang="en-US" sz="1500" b="1" dirty="0">
                <a:latin typeface="Helvetica Neue"/>
              </a:rPr>
              <a:t>Average-case: </a:t>
            </a:r>
            <a:r>
              <a:rPr lang="en-US" sz="1500" dirty="0">
                <a:latin typeface="Helvetica Neue"/>
              </a:rPr>
              <a:t>Pages touched in binary search</a:t>
            </a:r>
          </a:p>
          <a:p>
            <a:pPr lvl="1"/>
            <a:r>
              <a:rPr lang="en-US" sz="1350" b="1" dirty="0">
                <a:latin typeface="Helvetica Neue"/>
              </a:rPr>
              <a:t>log</a:t>
            </a:r>
            <a:r>
              <a:rPr lang="en-US" sz="1350" b="1" baseline="-25000" dirty="0">
                <a:latin typeface="Helvetica Neue"/>
              </a:rPr>
              <a:t>2</a:t>
            </a:r>
            <a:r>
              <a:rPr lang="en-US" sz="1350" b="1" dirty="0">
                <a:latin typeface="Helvetica Neue"/>
              </a:rPr>
              <a:t>B?</a:t>
            </a:r>
          </a:p>
        </p:txBody>
      </p:sp>
      <p:sp>
        <p:nvSpPr>
          <p:cNvPr id="30" name="TextBox 29" descr="A sorted file with 5 pages. The 5 pages have the following values - Page 1: 1, 2 Page 2: 3, 4 Page 3: 5, 6 Page 4: 7, 8 Page 5: 9, 10" title="Sorted File"/>
          <p:cNvSpPr txBox="1"/>
          <p:nvPr/>
        </p:nvSpPr>
        <p:spPr>
          <a:xfrm>
            <a:off x="1196796" y="1092654"/>
            <a:ext cx="14847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chemeClr val="accent2"/>
                </a:solidFill>
                <a:latin typeface="Helvetica Neue"/>
              </a:rPr>
              <a:t>Sorted File</a:t>
            </a:r>
          </a:p>
        </p:txBody>
      </p:sp>
      <p:grpSp>
        <p:nvGrpSpPr>
          <p:cNvPr id="21" name="Group 20" descr="A sorted file with 5 pages. The 5 pages have the following values - Page 1: 1, 2 Page 2: 3, 4 Page 3: 5, 6 Page 4: 7, 8 Page 5: 9, 10" title="Sorted File"/>
          <p:cNvGrpSpPr/>
          <p:nvPr/>
        </p:nvGrpSpPr>
        <p:grpSpPr>
          <a:xfrm>
            <a:off x="1143000" y="1571970"/>
            <a:ext cx="5262693" cy="817019"/>
            <a:chOff x="1128456" y="2280027"/>
            <a:chExt cx="7016924" cy="108935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1128456" y="2280027"/>
              <a:ext cx="7016924" cy="108935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endParaRPr lang="en-US" sz="1350" kern="0" dirty="0">
                <a:latin typeface="Helvetica Neue"/>
                <a:ea typeface=""/>
              </a:endParaRPr>
            </a:p>
          </p:txBody>
        </p:sp>
        <p:sp>
          <p:nvSpPr>
            <p:cNvPr id="24" name="Folded Corner 23"/>
            <p:cNvSpPr/>
            <p:nvPr/>
          </p:nvSpPr>
          <p:spPr bwMode="auto">
            <a:xfrm>
              <a:off x="1350842" y="2447041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400" kern="0" dirty="0">
                  <a:solidFill>
                    <a:schemeClr val="tx1"/>
                  </a:solidFill>
                  <a:latin typeface="Helvetica Neue"/>
                  <a:ea typeface=""/>
                </a:rPr>
                <a:t>1, 2</a:t>
              </a:r>
            </a:p>
          </p:txBody>
        </p:sp>
        <p:sp>
          <p:nvSpPr>
            <p:cNvPr id="25" name="Folded Corner 24"/>
            <p:cNvSpPr/>
            <p:nvPr/>
          </p:nvSpPr>
          <p:spPr bwMode="auto">
            <a:xfrm>
              <a:off x="2703083" y="2447041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400" kern="0" dirty="0">
                  <a:solidFill>
                    <a:schemeClr val="tx1"/>
                  </a:solidFill>
                  <a:latin typeface="Helvetica Neue"/>
                  <a:ea typeface=""/>
                </a:rPr>
                <a:t>3, 4</a:t>
              </a:r>
            </a:p>
          </p:txBody>
        </p:sp>
        <p:sp>
          <p:nvSpPr>
            <p:cNvPr id="26" name="Folded Corner 25"/>
            <p:cNvSpPr/>
            <p:nvPr/>
          </p:nvSpPr>
          <p:spPr bwMode="auto">
            <a:xfrm>
              <a:off x="4055324" y="2447041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400" kern="0" dirty="0">
                  <a:solidFill>
                    <a:schemeClr val="tx1"/>
                  </a:solidFill>
                  <a:latin typeface="Helvetica Neue"/>
                  <a:ea typeface=""/>
                </a:rPr>
                <a:t>5, 6</a:t>
              </a:r>
            </a:p>
          </p:txBody>
        </p:sp>
        <p:sp>
          <p:nvSpPr>
            <p:cNvPr id="27" name="Folded Corner 26"/>
            <p:cNvSpPr/>
            <p:nvPr/>
          </p:nvSpPr>
          <p:spPr bwMode="auto">
            <a:xfrm>
              <a:off x="5407565" y="2447041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400" kern="0" dirty="0">
                  <a:solidFill>
                    <a:schemeClr val="tx1"/>
                  </a:solidFill>
                  <a:latin typeface="Helvetica Neue"/>
                  <a:ea typeface=""/>
                </a:rPr>
                <a:t>7, 8</a:t>
              </a:r>
            </a:p>
          </p:txBody>
        </p:sp>
        <p:sp>
          <p:nvSpPr>
            <p:cNvPr id="28" name="Folded Corner 27"/>
            <p:cNvSpPr/>
            <p:nvPr/>
          </p:nvSpPr>
          <p:spPr bwMode="auto">
            <a:xfrm>
              <a:off x="6759807" y="2447041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400" kern="0" dirty="0">
                  <a:solidFill>
                    <a:schemeClr val="tx1"/>
                  </a:solidFill>
                  <a:latin typeface="Helvetica Neue"/>
                  <a:ea typeface=""/>
                </a:rPr>
                <a:t>9, 10</a:t>
              </a:r>
            </a:p>
          </p:txBody>
        </p:sp>
      </p:grpSp>
      <p:sp>
        <p:nvSpPr>
          <p:cNvPr id="29" name="Rectangle 28" descr="A bar half way through scanning the sorted file" title="Bar"/>
          <p:cNvSpPr/>
          <p:nvPr/>
        </p:nvSpPr>
        <p:spPr bwMode="auto">
          <a:xfrm>
            <a:off x="3686592" y="1482657"/>
            <a:ext cx="166790" cy="995644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1350" dirty="0">
              <a:solidFill>
                <a:srgbClr val="00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2184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0034 L 0.03004 -0.05062 C 0.03646 -0.06111 0.04601 -0.06667 0.05573 -0.06667 C 0.06719 -0.06667 0.07622 -0.06111 0.08247 -0.05062 L 0.11285 -0.0034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42" y="-3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Case Binary Search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59807" y="1276350"/>
            <a:ext cx="9766305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Helvetica Neue"/>
              </a:rPr>
              <a:t>Expected Number of Reads: 1 (1 / B) + 2 ( 2 / B) + 3 (4 / B) + 4 (8 / B)</a:t>
            </a:r>
            <a:endParaRPr lang="en-US" sz="1800" dirty="0"/>
          </a:p>
        </p:txBody>
      </p:sp>
      <p:sp>
        <p:nvSpPr>
          <p:cNvPr id="7" name="Rectangle 6" descr="Data blocks" title="Blocks"/>
          <p:cNvSpPr/>
          <p:nvPr/>
        </p:nvSpPr>
        <p:spPr bwMode="auto">
          <a:xfrm>
            <a:off x="914400" y="2454737"/>
            <a:ext cx="381451" cy="3814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4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8" name="Rectangle 7" descr="Data blocks" title="Blocks"/>
          <p:cNvSpPr/>
          <p:nvPr/>
        </p:nvSpPr>
        <p:spPr bwMode="auto">
          <a:xfrm>
            <a:off x="1322495" y="2454738"/>
            <a:ext cx="381451" cy="3814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4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" name="Rectangle 8" descr="Data blocks" title="Blocks"/>
          <p:cNvSpPr/>
          <p:nvPr/>
        </p:nvSpPr>
        <p:spPr bwMode="auto">
          <a:xfrm>
            <a:off x="1703946" y="2454739"/>
            <a:ext cx="381451" cy="3814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4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2" name="Rectangle 11" descr="Data blocks" title="Blocks"/>
          <p:cNvSpPr/>
          <p:nvPr/>
        </p:nvSpPr>
        <p:spPr bwMode="auto">
          <a:xfrm>
            <a:off x="2493492" y="2454737"/>
            <a:ext cx="381451" cy="3814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4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3" name="Rectangle 12" descr="Data blocks" title="Blocks"/>
          <p:cNvSpPr/>
          <p:nvPr/>
        </p:nvSpPr>
        <p:spPr bwMode="auto">
          <a:xfrm>
            <a:off x="2909470" y="2454737"/>
            <a:ext cx="381451" cy="3814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4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4" name="Rectangle 13" descr="Data blocks" title="Blocks"/>
          <p:cNvSpPr/>
          <p:nvPr/>
        </p:nvSpPr>
        <p:spPr bwMode="auto">
          <a:xfrm>
            <a:off x="3325448" y="2460267"/>
            <a:ext cx="381451" cy="3814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4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7" name="Rectangle 16" descr="Data blocks" title="Blocks"/>
          <p:cNvSpPr/>
          <p:nvPr/>
        </p:nvSpPr>
        <p:spPr bwMode="auto">
          <a:xfrm>
            <a:off x="4145861" y="2454736"/>
            <a:ext cx="381451" cy="3814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4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8" name="Rectangle 17" descr="Data blocks" title="Blocks"/>
          <p:cNvSpPr/>
          <p:nvPr/>
        </p:nvSpPr>
        <p:spPr bwMode="auto">
          <a:xfrm>
            <a:off x="4572827" y="2454736"/>
            <a:ext cx="381451" cy="3814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4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9" name="Rectangle 18" descr="Data blocks" title="Blocks"/>
          <p:cNvSpPr/>
          <p:nvPr/>
        </p:nvSpPr>
        <p:spPr bwMode="auto">
          <a:xfrm>
            <a:off x="4999793" y="2462521"/>
            <a:ext cx="381451" cy="3814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4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2" name="Rectangle 21" descr="Data blocks" title="Blocks"/>
          <p:cNvSpPr/>
          <p:nvPr/>
        </p:nvSpPr>
        <p:spPr bwMode="auto">
          <a:xfrm>
            <a:off x="2085397" y="2454739"/>
            <a:ext cx="381451" cy="3814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4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3" name="Rectangle 22" descr="Data blocks" title="Blocks"/>
          <p:cNvSpPr/>
          <p:nvPr/>
        </p:nvSpPr>
        <p:spPr bwMode="auto">
          <a:xfrm>
            <a:off x="5397863" y="2454736"/>
            <a:ext cx="381451" cy="3814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4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4" name="Rectangle 23" descr="Data blocks" title="Blocks"/>
          <p:cNvSpPr/>
          <p:nvPr/>
        </p:nvSpPr>
        <p:spPr bwMode="auto">
          <a:xfrm>
            <a:off x="3744150" y="2454737"/>
            <a:ext cx="381451" cy="3814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4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9" name="Rectangle 28" descr="Data blocks" title="Blocks"/>
          <p:cNvSpPr/>
          <p:nvPr/>
        </p:nvSpPr>
        <p:spPr bwMode="auto">
          <a:xfrm>
            <a:off x="5820206" y="2454735"/>
            <a:ext cx="381451" cy="3814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4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0" name="Rectangle 29" descr="Data blocks" title="Blocks"/>
          <p:cNvSpPr/>
          <p:nvPr/>
        </p:nvSpPr>
        <p:spPr bwMode="auto">
          <a:xfrm>
            <a:off x="6242549" y="2454735"/>
            <a:ext cx="381451" cy="3814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4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1" name="Rectangle 30" descr="Data blocks" title="Blocks"/>
          <p:cNvSpPr/>
          <p:nvPr/>
        </p:nvSpPr>
        <p:spPr bwMode="auto">
          <a:xfrm>
            <a:off x="6674799" y="2462521"/>
            <a:ext cx="381451" cy="3814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4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7" name="Rectangle 36" descr="A bar half way through scanning the sorted file" title="Bar"/>
          <p:cNvSpPr/>
          <p:nvPr/>
        </p:nvSpPr>
        <p:spPr bwMode="auto">
          <a:xfrm>
            <a:off x="3877975" y="2114550"/>
            <a:ext cx="166790" cy="995644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1350" dirty="0">
              <a:solidFill>
                <a:srgbClr val="00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366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95062E-6 L 0.04687 0.04012 C 0.05677 0.04907 0.07153 0.05401 0.08681 0.05401 C 0.10434 0.05401 0.11823 0.04907 0.12812 0.04012 L 0.17517 3.95062E-6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517 3.95062E-6 L 0.19948 0.04012 C 0.20469 0.04907 0.21233 0.05401 0.22049 0.05401 C 0.22969 0.05401 0.23698 0.04907 0.24219 0.04012 L 0.26684 3.95062E-6 " pathEditMode="relative" rAng="0" ptsTypes="AAAAA">
                                      <p:cBhvr>
                                        <p:cTn id="1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84 -4.81481E-6 L 0.25556 0.03457 C 0.2533 0.0426 0.24983 0.04692 0.24618 0.04692 C 0.24201 0.04692 0.23854 0.0426 0.23628 0.03457 L 0.22517 -4.81481E-6 " pathEditMode="relative" rAng="0" ptsTypes="AAAAA">
                                      <p:cBhvr>
                                        <p:cTn id="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23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7" grpId="2" animBg="1"/>
      <p:bldP spid="37" grpId="3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Case Binary Search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idx="1"/>
          </p:nvPr>
        </p:nvSpPr>
        <p:spPr>
          <a:xfrm>
            <a:off x="59807" y="1276350"/>
            <a:ext cx="9766305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Helvetica Neue"/>
              </a:rPr>
              <a:t>Expected Number of Reads: 1 (1 / B) + 2 ( 2 / B) + 3 (4 / B) + 4 (8 / B)</a:t>
            </a:r>
            <a:endParaRPr lang="en-US" sz="1800" dirty="0"/>
          </a:p>
          <a:p>
            <a:pPr marL="0" indent="0">
              <a:spcBef>
                <a:spcPts val="2000"/>
              </a:spcBef>
              <a:buNone/>
            </a:pPr>
            <a:r>
              <a:rPr lang="en-US" sz="2200" dirty="0"/>
              <a:t>1 IO</a:t>
            </a:r>
          </a:p>
          <a:p>
            <a:pPr marL="0" indent="0">
              <a:spcBef>
                <a:spcPts val="2500"/>
              </a:spcBef>
              <a:spcAft>
                <a:spcPts val="2500"/>
              </a:spcAft>
              <a:buNone/>
            </a:pPr>
            <a:r>
              <a:rPr lang="en-US" sz="2200" dirty="0"/>
              <a:t>2 IOs</a:t>
            </a:r>
          </a:p>
          <a:p>
            <a:pPr marL="0" indent="0">
              <a:buNone/>
            </a:pPr>
            <a:r>
              <a:rPr lang="en-US" sz="2200" dirty="0"/>
              <a:t>3 IOs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2200" dirty="0"/>
              <a:t>4 IOs</a:t>
            </a:r>
          </a:p>
        </p:txBody>
      </p:sp>
      <p:pic>
        <p:nvPicPr>
          <p:cNvPr id="6" name="Picture 5" descr="Summation from i = 1 to log2(B) of i*(2^(i-1)/B) = 1/B Summation from i = 1 to log2(B) of i*2^(i-1) = log2(B) - (B-1/B)" title="Equ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495" y="4353165"/>
            <a:ext cx="3976180" cy="608712"/>
          </a:xfrm>
          <a:prstGeom prst="rect">
            <a:avLst/>
          </a:prstGeom>
        </p:spPr>
      </p:pic>
      <p:sp>
        <p:nvSpPr>
          <p:cNvPr id="7" name="Rectangle 6" descr="Block of data in a tree data structure" title="Blocks"/>
          <p:cNvSpPr/>
          <p:nvPr/>
        </p:nvSpPr>
        <p:spPr bwMode="auto">
          <a:xfrm>
            <a:off x="1069880" y="3714298"/>
            <a:ext cx="381451" cy="3814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4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8" name="Rectangle 7" descr="Block of data in a tree data structure" title="Blocks"/>
          <p:cNvSpPr/>
          <p:nvPr/>
        </p:nvSpPr>
        <p:spPr bwMode="auto">
          <a:xfrm>
            <a:off x="1450068" y="3054968"/>
            <a:ext cx="381451" cy="3814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4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" name="Rectangle 8" descr="Block of data in a tree data structure" title="Blocks"/>
          <p:cNvSpPr/>
          <p:nvPr/>
        </p:nvSpPr>
        <p:spPr bwMode="auto">
          <a:xfrm>
            <a:off x="1830255" y="3714296"/>
            <a:ext cx="381451" cy="3814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400" dirty="0">
              <a:solidFill>
                <a:srgbClr val="000000"/>
              </a:solidFill>
              <a:latin typeface="Helvetica Neue"/>
            </a:endParaRPr>
          </a:p>
        </p:txBody>
      </p:sp>
      <p:cxnSp>
        <p:nvCxnSpPr>
          <p:cNvPr id="10" name="Straight Arrow Connector 9" descr="Block of data in a tree data structure" title="Blocks"/>
          <p:cNvCxnSpPr/>
          <p:nvPr/>
        </p:nvCxnSpPr>
        <p:spPr bwMode="auto">
          <a:xfrm flipH="1">
            <a:off x="1260605" y="3436419"/>
            <a:ext cx="380188" cy="277879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 descr="Block of data in a tree data structure" title="Blocks"/>
          <p:cNvCxnSpPr/>
          <p:nvPr/>
        </p:nvCxnSpPr>
        <p:spPr bwMode="auto">
          <a:xfrm>
            <a:off x="1640793" y="3436419"/>
            <a:ext cx="380187" cy="277877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Rectangle 11" descr="Block of data in a tree data structure" title="Blocks"/>
          <p:cNvSpPr/>
          <p:nvPr/>
        </p:nvSpPr>
        <p:spPr bwMode="auto">
          <a:xfrm>
            <a:off x="2383486" y="3714298"/>
            <a:ext cx="381451" cy="3814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4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3" name="Rectangle 12" descr="Block of data in a tree data structure" title="Blocks"/>
          <p:cNvSpPr/>
          <p:nvPr/>
        </p:nvSpPr>
        <p:spPr bwMode="auto">
          <a:xfrm>
            <a:off x="2763673" y="3054968"/>
            <a:ext cx="381451" cy="3814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4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4" name="Rectangle 13" descr="Block of data in a tree data structure" title="Blocks"/>
          <p:cNvSpPr/>
          <p:nvPr/>
        </p:nvSpPr>
        <p:spPr bwMode="auto">
          <a:xfrm>
            <a:off x="3143860" y="3714296"/>
            <a:ext cx="381451" cy="3814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400" dirty="0">
              <a:solidFill>
                <a:srgbClr val="000000"/>
              </a:solidFill>
              <a:latin typeface="Helvetica Neue"/>
            </a:endParaRPr>
          </a:p>
        </p:txBody>
      </p:sp>
      <p:cxnSp>
        <p:nvCxnSpPr>
          <p:cNvPr id="15" name="Straight Arrow Connector 14" descr="Block of data in a tree data structure" title="Blocks"/>
          <p:cNvCxnSpPr/>
          <p:nvPr/>
        </p:nvCxnSpPr>
        <p:spPr bwMode="auto">
          <a:xfrm flipH="1">
            <a:off x="2574211" y="3436419"/>
            <a:ext cx="380188" cy="277879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 descr="Block of data in a tree data structure" title="Blocks"/>
          <p:cNvCxnSpPr/>
          <p:nvPr/>
        </p:nvCxnSpPr>
        <p:spPr bwMode="auto">
          <a:xfrm>
            <a:off x="2954399" y="3436419"/>
            <a:ext cx="380187" cy="277877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Rectangle 16" descr="Block of data in a tree data structure" title="Blocks"/>
          <p:cNvSpPr/>
          <p:nvPr/>
        </p:nvSpPr>
        <p:spPr bwMode="auto">
          <a:xfrm>
            <a:off x="3904235" y="3714299"/>
            <a:ext cx="381451" cy="3814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4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8" name="Rectangle 17" descr="Block of data in a tree data structure" title="Blocks"/>
          <p:cNvSpPr/>
          <p:nvPr/>
        </p:nvSpPr>
        <p:spPr bwMode="auto">
          <a:xfrm>
            <a:off x="4284423" y="3054970"/>
            <a:ext cx="381451" cy="3814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4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9" name="Rectangle 18" descr="Block of data in a tree data structure" title="Blocks"/>
          <p:cNvSpPr/>
          <p:nvPr/>
        </p:nvSpPr>
        <p:spPr bwMode="auto">
          <a:xfrm>
            <a:off x="4664609" y="3714298"/>
            <a:ext cx="381451" cy="3814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400" dirty="0">
              <a:solidFill>
                <a:srgbClr val="000000"/>
              </a:solidFill>
              <a:latin typeface="Helvetica Neue"/>
            </a:endParaRPr>
          </a:p>
        </p:txBody>
      </p:sp>
      <p:cxnSp>
        <p:nvCxnSpPr>
          <p:cNvPr id="20" name="Straight Arrow Connector 19" descr="Block of data in a tree data structure" title="Blocks"/>
          <p:cNvCxnSpPr/>
          <p:nvPr/>
        </p:nvCxnSpPr>
        <p:spPr bwMode="auto">
          <a:xfrm flipH="1">
            <a:off x="4094961" y="3436420"/>
            <a:ext cx="380188" cy="277879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 descr="Block of data in a tree data structure" title="Blocks"/>
          <p:cNvCxnSpPr/>
          <p:nvPr/>
        </p:nvCxnSpPr>
        <p:spPr bwMode="auto">
          <a:xfrm>
            <a:off x="4475148" y="3436420"/>
            <a:ext cx="380187" cy="277877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Rectangle 21" descr="Block of data in a tree data structure" title="Blocks"/>
          <p:cNvSpPr/>
          <p:nvPr/>
        </p:nvSpPr>
        <p:spPr bwMode="auto">
          <a:xfrm>
            <a:off x="2085397" y="2454739"/>
            <a:ext cx="381451" cy="3814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4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3" name="Rectangle 22" descr="Block of data in a tree data structure" title="Blocks"/>
          <p:cNvSpPr/>
          <p:nvPr/>
        </p:nvSpPr>
        <p:spPr bwMode="auto">
          <a:xfrm>
            <a:off x="4939418" y="2454739"/>
            <a:ext cx="381451" cy="3814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4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4" name="Rectangle 23" descr="Block of data in a tree data structure" title="Blocks"/>
          <p:cNvSpPr/>
          <p:nvPr/>
        </p:nvSpPr>
        <p:spPr bwMode="auto">
          <a:xfrm>
            <a:off x="3525311" y="1897286"/>
            <a:ext cx="381451" cy="3814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400" dirty="0">
              <a:solidFill>
                <a:srgbClr val="000000"/>
              </a:solidFill>
              <a:latin typeface="Helvetica Neue"/>
            </a:endParaRPr>
          </a:p>
        </p:txBody>
      </p:sp>
      <p:cxnSp>
        <p:nvCxnSpPr>
          <p:cNvPr id="25" name="Straight Arrow Connector 24" descr="Block of data in a tree data structure" title="Blocks"/>
          <p:cNvCxnSpPr/>
          <p:nvPr/>
        </p:nvCxnSpPr>
        <p:spPr bwMode="auto">
          <a:xfrm flipH="1">
            <a:off x="1640793" y="2645464"/>
            <a:ext cx="444604" cy="40950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 descr="Block of data in a tree data structure" title="Blocks"/>
          <p:cNvCxnSpPr/>
          <p:nvPr/>
        </p:nvCxnSpPr>
        <p:spPr bwMode="auto">
          <a:xfrm>
            <a:off x="2466848" y="2645464"/>
            <a:ext cx="487551" cy="40950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 descr="Block of data in a tree data structure" title="Blocks"/>
          <p:cNvCxnSpPr/>
          <p:nvPr/>
        </p:nvCxnSpPr>
        <p:spPr bwMode="auto">
          <a:xfrm flipH="1">
            <a:off x="2276123" y="2088011"/>
            <a:ext cx="1249189" cy="366727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 descr="Block of data in a tree data structure" title="Blocks"/>
          <p:cNvCxnSpPr/>
          <p:nvPr/>
        </p:nvCxnSpPr>
        <p:spPr bwMode="auto">
          <a:xfrm flipH="1">
            <a:off x="4475148" y="2645465"/>
            <a:ext cx="464269" cy="40950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Rectangle 28" descr="Block of data in a tree data structure" title="Blocks"/>
          <p:cNvSpPr/>
          <p:nvPr/>
        </p:nvSpPr>
        <p:spPr bwMode="auto">
          <a:xfrm>
            <a:off x="5216577" y="3714298"/>
            <a:ext cx="381451" cy="3814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4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0" name="Rectangle 29" descr="Block of data in a tree data structure" title="Blocks"/>
          <p:cNvSpPr/>
          <p:nvPr/>
        </p:nvSpPr>
        <p:spPr bwMode="auto">
          <a:xfrm>
            <a:off x="5596764" y="3054968"/>
            <a:ext cx="381451" cy="3814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4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1" name="Rectangle 30" descr="Block of data in a tree data structure" title="Blocks"/>
          <p:cNvSpPr/>
          <p:nvPr/>
        </p:nvSpPr>
        <p:spPr bwMode="auto">
          <a:xfrm>
            <a:off x="5976951" y="3714296"/>
            <a:ext cx="381451" cy="3814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400" dirty="0">
              <a:solidFill>
                <a:srgbClr val="000000"/>
              </a:solidFill>
              <a:latin typeface="Helvetica Neue"/>
            </a:endParaRPr>
          </a:p>
        </p:txBody>
      </p:sp>
      <p:cxnSp>
        <p:nvCxnSpPr>
          <p:cNvPr id="32" name="Straight Arrow Connector 31" descr="Block of data in a tree data structure" title="Blocks"/>
          <p:cNvCxnSpPr/>
          <p:nvPr/>
        </p:nvCxnSpPr>
        <p:spPr bwMode="auto">
          <a:xfrm flipH="1">
            <a:off x="5407302" y="3436419"/>
            <a:ext cx="380188" cy="277879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 descr="Block of data in a tree data structure" title="Blocks"/>
          <p:cNvCxnSpPr/>
          <p:nvPr/>
        </p:nvCxnSpPr>
        <p:spPr bwMode="auto">
          <a:xfrm>
            <a:off x="5787490" y="3436419"/>
            <a:ext cx="380187" cy="277877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 descr="Block of data in a tree data structure" title="Blocks"/>
          <p:cNvCxnSpPr/>
          <p:nvPr/>
        </p:nvCxnSpPr>
        <p:spPr bwMode="auto">
          <a:xfrm>
            <a:off x="5320869" y="2645465"/>
            <a:ext cx="466622" cy="409504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 descr="Block of data in a tree data structure" title="Blocks"/>
          <p:cNvCxnSpPr/>
          <p:nvPr/>
        </p:nvCxnSpPr>
        <p:spPr bwMode="auto">
          <a:xfrm>
            <a:off x="3906762" y="2088011"/>
            <a:ext cx="1223381" cy="366728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54348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83921"/>
            <a:ext cx="8229600" cy="857250"/>
          </a:xfrm>
        </p:spPr>
        <p:txBody>
          <a:bodyPr/>
          <a:lstStyle/>
          <a:p>
            <a:r>
              <a:rPr lang="en-US" dirty="0"/>
              <a:t>Architecture of a DBMS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idx="1"/>
          </p:nvPr>
        </p:nvSpPr>
        <p:spPr>
          <a:xfrm>
            <a:off x="685800" y="1149978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Completed</a:t>
            </a:r>
          </a:p>
          <a:p>
            <a:pPr marL="0" indent="0">
              <a:spcBef>
                <a:spcPts val="11500"/>
              </a:spcBef>
              <a:buNone/>
            </a:pPr>
            <a:r>
              <a:rPr lang="en-US" sz="1600" dirty="0"/>
              <a:t>And We’ll Visit</a:t>
            </a:r>
          </a:p>
          <a:p>
            <a:pPr marL="0" indent="0">
              <a:spcBef>
                <a:spcPts val="5000"/>
              </a:spcBef>
              <a:buNone/>
            </a:pPr>
            <a:r>
              <a:rPr lang="en-US" sz="1600" dirty="0"/>
              <a:t>You are Here</a:t>
            </a:r>
          </a:p>
        </p:txBody>
      </p:sp>
      <p:sp>
        <p:nvSpPr>
          <p:cNvPr id="25" name="Left Arrow 24" descr="We will start to learn about Disk Space Management now" title="You are here"/>
          <p:cNvSpPr/>
          <p:nvPr/>
        </p:nvSpPr>
        <p:spPr>
          <a:xfrm flipH="1">
            <a:off x="2323316" y="3713637"/>
            <a:ext cx="299852" cy="2976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0" name="Left Arrow 39" descr="You have completed learning about the SQL Client" title="Completed"/>
          <p:cNvSpPr/>
          <p:nvPr/>
        </p:nvSpPr>
        <p:spPr>
          <a:xfrm flipH="1">
            <a:off x="2303718" y="1222956"/>
            <a:ext cx="299852" cy="297614"/>
          </a:xfrm>
          <a:prstGeom prst="lef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1" name="Left Arrow 40" descr="Soon we will visit Files and Index Management" title="We'll Visit"/>
          <p:cNvSpPr/>
          <p:nvPr/>
        </p:nvSpPr>
        <p:spPr>
          <a:xfrm flipH="1">
            <a:off x="2303718" y="2851082"/>
            <a:ext cx="299852" cy="2976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42" name="Group 41" descr="Large system under SQL client that contains databases " title="DBMS"/>
          <p:cNvGrpSpPr/>
          <p:nvPr/>
        </p:nvGrpSpPr>
        <p:grpSpPr>
          <a:xfrm>
            <a:off x="2743200" y="1496753"/>
            <a:ext cx="2686050" cy="3394153"/>
            <a:chOff x="3304624" y="1625956"/>
            <a:chExt cx="2686050" cy="3394153"/>
          </a:xfrm>
        </p:grpSpPr>
        <p:sp>
          <p:nvSpPr>
            <p:cNvPr id="43" name="Rectangle 42" descr="Large system under SQL client that contains databases " title="DBMS"/>
            <p:cNvSpPr/>
            <p:nvPr/>
          </p:nvSpPr>
          <p:spPr bwMode="auto">
            <a:xfrm>
              <a:off x="3304624" y="1625956"/>
              <a:ext cx="2686050" cy="3394153"/>
            </a:xfrm>
            <a:prstGeom prst="rect">
              <a:avLst/>
            </a:prstGeom>
            <a:gradFill rotWithShape="1">
              <a:gsLst>
                <a:gs pos="0">
                  <a:srgbClr val="15405B">
                    <a:tint val="50000"/>
                    <a:satMod val="300000"/>
                  </a:srgbClr>
                </a:gs>
                <a:gs pos="35000">
                  <a:srgbClr val="15405B">
                    <a:tint val="37000"/>
                    <a:satMod val="300000"/>
                  </a:srgbClr>
                </a:gs>
                <a:gs pos="100000">
                  <a:srgbClr val="15405B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15405B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100" kern="0" dirty="0">
                  <a:solidFill>
                    <a:srgbClr val="14405C"/>
                  </a:solidFill>
                  <a:latin typeface="Helvetica Neue" charset="0"/>
                  <a:ea typeface="Helvetica Neue" charset="0"/>
                  <a:cs typeface="Helvetica Neue" charset="0"/>
                </a:rPr>
                <a:t>Database Management</a:t>
              </a:r>
            </a:p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100" kern="0" dirty="0">
                  <a:solidFill>
                    <a:srgbClr val="14405C"/>
                  </a:solidFill>
                  <a:latin typeface="Helvetica Neue" charset="0"/>
                  <a:ea typeface="Helvetica Neue" charset="0"/>
                  <a:cs typeface="Helvetica Neue" charset="0"/>
                </a:rPr>
                <a:t>System</a:t>
              </a:r>
            </a:p>
          </p:txBody>
        </p:sp>
        <p:sp>
          <p:nvSpPr>
            <p:cNvPr id="44" name="Can 43" descr="A database lies inside the DBMS" title="Database"/>
            <p:cNvSpPr/>
            <p:nvPr/>
          </p:nvSpPr>
          <p:spPr bwMode="auto">
            <a:xfrm>
              <a:off x="3666545" y="4242328"/>
              <a:ext cx="1742140" cy="777781"/>
            </a:xfrm>
            <a:prstGeom prst="can">
              <a:avLst>
                <a:gd name="adj" fmla="val 41129"/>
              </a:avLst>
            </a:prstGeom>
            <a:gradFill rotWithShape="1">
              <a:gsLst>
                <a:gs pos="0">
                  <a:srgbClr val="ABD2EB">
                    <a:shade val="51000"/>
                    <a:satMod val="130000"/>
                  </a:srgbClr>
                </a:gs>
                <a:gs pos="80000">
                  <a:srgbClr val="ABD2EB">
                    <a:shade val="93000"/>
                    <a:satMod val="130000"/>
                  </a:srgbClr>
                </a:gs>
                <a:gs pos="100000">
                  <a:srgbClr val="ABD2EB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ABD2EB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350" kern="0" dirty="0">
                  <a:solidFill>
                    <a:prstClr val="white"/>
                  </a:solidFill>
                  <a:latin typeface="Helvetica Neue" charset="0"/>
                  <a:ea typeface="Helvetica Neue" charset="0"/>
                  <a:cs typeface="Helvetica Neue" charset="0"/>
                </a:rPr>
                <a:t>Database</a:t>
              </a:r>
            </a:p>
          </p:txBody>
        </p:sp>
      </p:grpSp>
      <p:sp>
        <p:nvSpPr>
          <p:cNvPr id="45" name="Rectangle 44" descr="Query Parsing and Optimization is the top layer of a DBMS" title="Query Parsing"/>
          <p:cNvSpPr/>
          <p:nvPr/>
        </p:nvSpPr>
        <p:spPr bwMode="auto">
          <a:xfrm>
            <a:off x="2874759" y="1738464"/>
            <a:ext cx="2430685" cy="479795"/>
          </a:xfrm>
          <a:prstGeom prst="rect">
            <a:avLst/>
          </a:prstGeom>
          <a:gradFill rotWithShape="1">
            <a:gsLst>
              <a:gs pos="0">
                <a:srgbClr val="15405B">
                  <a:shade val="51000"/>
                  <a:satMod val="130000"/>
                </a:srgbClr>
              </a:gs>
              <a:gs pos="80000">
                <a:srgbClr val="15405B">
                  <a:shade val="93000"/>
                  <a:satMod val="130000"/>
                </a:srgbClr>
              </a:gs>
              <a:gs pos="100000">
                <a:srgbClr val="15405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15405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350" kern="0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Query Parsing</a:t>
            </a:r>
            <a:br>
              <a:rPr lang="en-US" sz="1350" kern="0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1350" kern="0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&amp; Optimization</a:t>
            </a:r>
          </a:p>
        </p:txBody>
      </p:sp>
      <p:sp>
        <p:nvSpPr>
          <p:cNvPr id="46" name="Rectangle 45" descr="Relational Operators are the next level of the DBMs below parsing and optimization" title="Relational Operators"/>
          <p:cNvSpPr/>
          <p:nvPr/>
        </p:nvSpPr>
        <p:spPr bwMode="auto">
          <a:xfrm>
            <a:off x="2874759" y="2230793"/>
            <a:ext cx="2430685" cy="477488"/>
          </a:xfrm>
          <a:prstGeom prst="rect">
            <a:avLst/>
          </a:prstGeom>
          <a:gradFill rotWithShape="1">
            <a:gsLst>
              <a:gs pos="0">
                <a:srgbClr val="2A80B7">
                  <a:shade val="51000"/>
                  <a:satMod val="130000"/>
                </a:srgbClr>
              </a:gs>
              <a:gs pos="80000">
                <a:srgbClr val="2A80B7">
                  <a:shade val="93000"/>
                  <a:satMod val="130000"/>
                </a:srgbClr>
              </a:gs>
              <a:gs pos="100000">
                <a:srgbClr val="2A80B7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2A80B7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350" kern="0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Relational Operators</a:t>
            </a:r>
          </a:p>
        </p:txBody>
      </p:sp>
      <p:sp>
        <p:nvSpPr>
          <p:cNvPr id="47" name="Rectangle 46" descr="Files and index management are the next level in the DBMS below Relational Operators" title="Files and Index Management"/>
          <p:cNvSpPr/>
          <p:nvPr/>
        </p:nvSpPr>
        <p:spPr bwMode="auto">
          <a:xfrm>
            <a:off x="2870883" y="2725547"/>
            <a:ext cx="2430685" cy="468283"/>
          </a:xfrm>
          <a:prstGeom prst="rect">
            <a:avLst/>
          </a:prstGeom>
          <a:gradFill rotWithShape="1">
            <a:gsLst>
              <a:gs pos="0">
                <a:srgbClr val="74B5DE">
                  <a:shade val="51000"/>
                  <a:satMod val="130000"/>
                </a:srgbClr>
              </a:gs>
              <a:gs pos="80000">
                <a:srgbClr val="74B5DE">
                  <a:shade val="93000"/>
                  <a:satMod val="130000"/>
                </a:srgbClr>
              </a:gs>
              <a:gs pos="100000">
                <a:srgbClr val="74B5DE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74B5DE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350" kern="0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Files and Index Management</a:t>
            </a:r>
          </a:p>
        </p:txBody>
      </p:sp>
      <p:sp>
        <p:nvSpPr>
          <p:cNvPr id="48" name="Rectangle 47" descr="Buffer Management is the next layer below Files and index mangement in a DBMS" title="Buffer Management"/>
          <p:cNvSpPr/>
          <p:nvPr/>
        </p:nvSpPr>
        <p:spPr bwMode="auto">
          <a:xfrm>
            <a:off x="2870883" y="3197246"/>
            <a:ext cx="2430685" cy="459331"/>
          </a:xfrm>
          <a:prstGeom prst="rect">
            <a:avLst/>
          </a:prstGeom>
          <a:gradFill rotWithShape="1">
            <a:gsLst>
              <a:gs pos="0">
                <a:srgbClr val="ABD2EB">
                  <a:shade val="51000"/>
                  <a:satMod val="130000"/>
                </a:srgbClr>
              </a:gs>
              <a:gs pos="80000">
                <a:srgbClr val="ABD2EB">
                  <a:shade val="93000"/>
                  <a:satMod val="130000"/>
                </a:srgbClr>
              </a:gs>
              <a:gs pos="100000">
                <a:srgbClr val="ABD2EB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ABD2EB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350" kern="0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Buffer Management</a:t>
            </a:r>
          </a:p>
        </p:txBody>
      </p:sp>
      <p:sp>
        <p:nvSpPr>
          <p:cNvPr id="49" name="Rectangle 48" descr="Disk space management is the lowest level of a DBMS" title="Disk Space Management"/>
          <p:cNvSpPr/>
          <p:nvPr/>
        </p:nvSpPr>
        <p:spPr bwMode="auto">
          <a:xfrm>
            <a:off x="2874759" y="3656577"/>
            <a:ext cx="2430685" cy="459331"/>
          </a:xfrm>
          <a:prstGeom prst="rect">
            <a:avLst/>
          </a:prstGeom>
          <a:gradFill rotWithShape="1">
            <a:gsLst>
              <a:gs pos="0">
                <a:srgbClr val="0070C0">
                  <a:shade val="51000"/>
                  <a:satMod val="130000"/>
                </a:srgbClr>
              </a:gs>
              <a:gs pos="80000">
                <a:srgbClr val="0070C0">
                  <a:shade val="93000"/>
                  <a:satMod val="130000"/>
                </a:srgbClr>
              </a:gs>
              <a:gs pos="100000">
                <a:srgbClr val="0070C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70C0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350" kern="0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Disk Space Management</a:t>
            </a:r>
          </a:p>
        </p:txBody>
      </p:sp>
      <p:sp>
        <p:nvSpPr>
          <p:cNvPr id="50" name="Rectangle 49" descr="The SQL Client lies on top of the database Management System" title="SQL Client"/>
          <p:cNvSpPr/>
          <p:nvPr/>
        </p:nvSpPr>
        <p:spPr bwMode="auto">
          <a:xfrm>
            <a:off x="2870883" y="1120277"/>
            <a:ext cx="2430685" cy="514065"/>
          </a:xfrm>
          <a:prstGeom prst="rect">
            <a:avLst/>
          </a:prstGeom>
          <a:gradFill rotWithShape="1">
            <a:gsLst>
              <a:gs pos="0">
                <a:srgbClr val="2980B9">
                  <a:shade val="51000"/>
                  <a:satMod val="130000"/>
                </a:srgbClr>
              </a:gs>
              <a:gs pos="80000">
                <a:srgbClr val="2980B9">
                  <a:shade val="93000"/>
                  <a:satMod val="130000"/>
                </a:srgbClr>
              </a:gs>
              <a:gs pos="100000">
                <a:srgbClr val="2980B9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2980B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350" kern="0" dirty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rPr>
              <a:t>SQL Client</a:t>
            </a:r>
            <a:endParaRPr lang="en-US" sz="1350" kern="0" dirty="0">
              <a:solidFill>
                <a:srgbClr val="0000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90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 of Operations: Equation Search Cost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3795375"/>
            <a:ext cx="8229600" cy="3394472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Helvetica Neue"/>
              </a:rPr>
              <a:t>B: </a:t>
            </a:r>
            <a:r>
              <a:rPr lang="en-US" sz="1800" dirty="0">
                <a:latin typeface="Helvetica Neue"/>
              </a:rPr>
              <a:t>The number of data blocks</a:t>
            </a:r>
          </a:p>
          <a:p>
            <a:r>
              <a:rPr lang="en-US" sz="1800" b="1" dirty="0">
                <a:latin typeface="Helvetica Neue"/>
              </a:rPr>
              <a:t>R: </a:t>
            </a:r>
            <a:r>
              <a:rPr lang="en-US" sz="1800" dirty="0">
                <a:latin typeface="Helvetica Neue"/>
              </a:rPr>
              <a:t>Number of records per block</a:t>
            </a:r>
          </a:p>
          <a:p>
            <a:r>
              <a:rPr lang="en-US" sz="1800" b="1" dirty="0">
                <a:latin typeface="Helvetica Neue"/>
              </a:rPr>
              <a:t>D: </a:t>
            </a:r>
            <a:r>
              <a:rPr lang="en-US" sz="1800" dirty="0">
                <a:latin typeface="Helvetica Neue"/>
              </a:rPr>
              <a:t>Average time to read/write disk block</a:t>
            </a:r>
          </a:p>
        </p:txBody>
      </p:sp>
      <p:graphicFrame>
        <p:nvGraphicFramePr>
          <p:cNvPr id="3" name="Table 2" descr="Cost of operations for Heap and Sorted Files for different actions" title="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093658"/>
              </p:ext>
            </p:extLst>
          </p:nvPr>
        </p:nvGraphicFramePr>
        <p:xfrm>
          <a:off x="1752600" y="1142118"/>
          <a:ext cx="4343400" cy="2344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672">
                <a:tc>
                  <a:txBody>
                    <a:bodyPr/>
                    <a:lstStyle/>
                    <a:p>
                      <a:endParaRPr lang="en-US" sz="1400" dirty="0">
                        <a:latin typeface="Helvetica Neue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 Neue"/>
                        </a:rPr>
                        <a:t>Heap</a:t>
                      </a:r>
                      <a:r>
                        <a:rPr lang="en-US" sz="1400" baseline="0" dirty="0">
                          <a:latin typeface="Helvetica Neue"/>
                        </a:rPr>
                        <a:t> File</a:t>
                      </a:r>
                      <a:endParaRPr lang="en-US" sz="1400" dirty="0">
                        <a:latin typeface="Helvetica Neue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 Neue"/>
                        </a:rPr>
                        <a:t>Sorted</a:t>
                      </a:r>
                      <a:r>
                        <a:rPr lang="en-US" sz="1400" baseline="0" dirty="0">
                          <a:latin typeface="Helvetica Neue"/>
                        </a:rPr>
                        <a:t> File</a:t>
                      </a:r>
                      <a:endParaRPr lang="en-US" sz="1400" dirty="0">
                        <a:latin typeface="Helvetica Neue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67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Scan</a:t>
                      </a:r>
                      <a:r>
                        <a:rPr lang="en-US" sz="1400" baseline="0" dirty="0">
                          <a:solidFill>
                            <a:schemeClr val="tx2"/>
                          </a:solidFill>
                          <a:latin typeface="Helvetica Neue"/>
                        </a:rPr>
                        <a:t> all records</a:t>
                      </a:r>
                      <a:endParaRPr lang="en-US" sz="1400" dirty="0">
                        <a:solidFill>
                          <a:schemeClr val="tx2"/>
                        </a:solidFill>
                        <a:latin typeface="Helvetica Neue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B*D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B*D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67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Equality Search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0.5</a:t>
                      </a:r>
                      <a:r>
                        <a:rPr lang="en-US" sz="1400" baseline="0" dirty="0">
                          <a:solidFill>
                            <a:schemeClr val="tx2"/>
                          </a:solidFill>
                          <a:latin typeface="Helvetica Neue"/>
                        </a:rPr>
                        <a:t>*B*D</a:t>
                      </a:r>
                      <a:endParaRPr lang="en-US" sz="1400" dirty="0">
                        <a:solidFill>
                          <a:schemeClr val="tx2"/>
                        </a:solidFill>
                        <a:latin typeface="Helvetica Neue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(log</a:t>
                      </a:r>
                      <a:r>
                        <a:rPr lang="en-US" sz="1400" baseline="-25000" dirty="0">
                          <a:solidFill>
                            <a:schemeClr val="tx2"/>
                          </a:solidFill>
                          <a:latin typeface="Helvetica Neue"/>
                        </a:rPr>
                        <a:t>2</a:t>
                      </a:r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B)*D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67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Range Search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2"/>
                        </a:solidFill>
                        <a:latin typeface="Helvetica Neue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2"/>
                        </a:solidFill>
                        <a:latin typeface="Helvetica Neue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67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Insert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2"/>
                        </a:solidFill>
                        <a:latin typeface="Helvetica Neue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2"/>
                        </a:solidFill>
                        <a:latin typeface="Helvetica Neue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67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Delete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2"/>
                        </a:solidFill>
                        <a:latin typeface="Helvetica Neue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2"/>
                        </a:solidFill>
                        <a:latin typeface="Helvetica Neue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059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 of Operations: Range Search?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285750" y="4019550"/>
            <a:ext cx="8229600" cy="3394472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Helvetica Neue"/>
              </a:rPr>
              <a:t>B: </a:t>
            </a:r>
            <a:r>
              <a:rPr lang="en-US" sz="1800" dirty="0">
                <a:latin typeface="Helvetica Neue"/>
              </a:rPr>
              <a:t>The number of data blocks</a:t>
            </a:r>
          </a:p>
          <a:p>
            <a:r>
              <a:rPr lang="en-US" sz="1800" b="1" dirty="0">
                <a:latin typeface="Helvetica Neue"/>
              </a:rPr>
              <a:t>R: </a:t>
            </a:r>
            <a:r>
              <a:rPr lang="en-US" sz="1800" dirty="0">
                <a:latin typeface="Helvetica Neue"/>
              </a:rPr>
              <a:t>Number of records per block</a:t>
            </a:r>
          </a:p>
          <a:p>
            <a:r>
              <a:rPr lang="en-US" sz="1800" b="1" dirty="0">
                <a:latin typeface="Helvetica Neue"/>
              </a:rPr>
              <a:t>D: </a:t>
            </a:r>
            <a:r>
              <a:rPr lang="en-US" sz="1800" dirty="0">
                <a:latin typeface="Helvetica Neue"/>
              </a:rPr>
              <a:t>Average time to read/write disk block</a:t>
            </a:r>
          </a:p>
        </p:txBody>
      </p:sp>
      <p:graphicFrame>
        <p:nvGraphicFramePr>
          <p:cNvPr id="3" name="Table 2" descr="Cost of operations for Heap and Sorted Files for different actions" title="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954588"/>
              </p:ext>
            </p:extLst>
          </p:nvPr>
        </p:nvGraphicFramePr>
        <p:xfrm>
          <a:off x="1524000" y="1107323"/>
          <a:ext cx="4572000" cy="2344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672">
                <a:tc>
                  <a:txBody>
                    <a:bodyPr/>
                    <a:lstStyle/>
                    <a:p>
                      <a:endParaRPr lang="en-US" sz="1400" dirty="0">
                        <a:latin typeface="Helvetica Neue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/>
                        </a:rPr>
                        <a:t>Heap</a:t>
                      </a:r>
                      <a:r>
                        <a:rPr lang="en-US" sz="1400" baseline="0" dirty="0">
                          <a:latin typeface="Helvetica Neue"/>
                        </a:rPr>
                        <a:t> File</a:t>
                      </a:r>
                      <a:endParaRPr lang="en-US" sz="1400" dirty="0">
                        <a:latin typeface="Helvetica Neue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/>
                        </a:rPr>
                        <a:t>Sorted</a:t>
                      </a:r>
                      <a:r>
                        <a:rPr lang="en-US" sz="1400" baseline="0" dirty="0">
                          <a:latin typeface="Helvetica Neue"/>
                        </a:rPr>
                        <a:t> File</a:t>
                      </a:r>
                      <a:endParaRPr lang="en-US" sz="1400" dirty="0">
                        <a:latin typeface="Helvetica Neue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67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Scan</a:t>
                      </a:r>
                      <a:r>
                        <a:rPr lang="en-US" sz="1400" baseline="0" dirty="0">
                          <a:solidFill>
                            <a:schemeClr val="tx2"/>
                          </a:solidFill>
                          <a:latin typeface="Helvetica Neue"/>
                        </a:rPr>
                        <a:t> all records</a:t>
                      </a:r>
                      <a:endParaRPr lang="en-US" sz="1400" dirty="0">
                        <a:solidFill>
                          <a:schemeClr val="tx2"/>
                        </a:solidFill>
                        <a:latin typeface="Helvetica Neue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B*D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B*D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67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Equality Search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0.5</a:t>
                      </a:r>
                      <a:r>
                        <a:rPr lang="en-US" sz="1400" baseline="0" dirty="0">
                          <a:solidFill>
                            <a:schemeClr val="tx2"/>
                          </a:solidFill>
                          <a:latin typeface="Helvetica Neue"/>
                        </a:rPr>
                        <a:t>*B*D</a:t>
                      </a:r>
                      <a:endParaRPr lang="en-US" sz="1400" dirty="0">
                        <a:solidFill>
                          <a:schemeClr val="tx2"/>
                        </a:solidFill>
                        <a:latin typeface="Helvetica Neue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(log</a:t>
                      </a:r>
                      <a:r>
                        <a:rPr lang="en-US" sz="1400" baseline="-25000" dirty="0">
                          <a:solidFill>
                            <a:schemeClr val="tx2"/>
                          </a:solidFill>
                          <a:latin typeface="Helvetica Neue"/>
                        </a:rPr>
                        <a:t>2</a:t>
                      </a:r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B)*D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67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Range Search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2"/>
                        </a:solidFill>
                        <a:latin typeface="Helvetica Neue"/>
                      </a:endParaRP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2"/>
                        </a:solidFill>
                        <a:latin typeface="Helvetica Neue"/>
                      </a:endParaRP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67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Insert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2"/>
                        </a:solidFill>
                        <a:latin typeface="Helvetica Neue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2"/>
                        </a:solidFill>
                        <a:latin typeface="Helvetica Neue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67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Delete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2"/>
                        </a:solidFill>
                        <a:latin typeface="Helvetica Neue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2"/>
                        </a:solidFill>
                        <a:latin typeface="Helvetica Neue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810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Keys Between 7 and 9: Heap File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3699875"/>
            <a:ext cx="8229600" cy="3394472"/>
          </a:xfrm>
        </p:spPr>
        <p:txBody>
          <a:bodyPr/>
          <a:lstStyle/>
          <a:p>
            <a:r>
              <a:rPr lang="en-US" dirty="0">
                <a:latin typeface="Helvetica Neue"/>
              </a:rPr>
              <a:t>Always touch all blocks. Why?</a:t>
            </a:r>
          </a:p>
        </p:txBody>
      </p:sp>
      <p:sp>
        <p:nvSpPr>
          <p:cNvPr id="30" name="TextBox 29" descr="A heap file with 5 pages. The 5 pages have the following values - Page 1: 2, 5 Page 2: 1, 6 Page 3: 4, 7 Page 4: 3, 10 Page 5: 8, 9" title="Heap File"/>
          <p:cNvSpPr txBox="1"/>
          <p:nvPr/>
        </p:nvSpPr>
        <p:spPr>
          <a:xfrm>
            <a:off x="990600" y="1581150"/>
            <a:ext cx="13195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chemeClr val="accent2"/>
                </a:solidFill>
                <a:latin typeface="Helvetica Neue"/>
              </a:rPr>
              <a:t>Heap File</a:t>
            </a:r>
          </a:p>
        </p:txBody>
      </p:sp>
      <p:grpSp>
        <p:nvGrpSpPr>
          <p:cNvPr id="33" name="Group 32" descr="A heap file with 5 pages. The 5 pages have the following values - Page 1: 2, 5 Page 2: 1, 6 Page 3: 4, 7 Page 4: 3, 10 Page 5: 8, 9" title="Heap File"/>
          <p:cNvGrpSpPr/>
          <p:nvPr/>
        </p:nvGrpSpPr>
        <p:grpSpPr>
          <a:xfrm>
            <a:off x="1041087" y="2053295"/>
            <a:ext cx="5262693" cy="817019"/>
            <a:chOff x="1128456" y="2280027"/>
            <a:chExt cx="7016924" cy="1089358"/>
          </a:xfrm>
        </p:grpSpPr>
        <p:sp>
          <p:nvSpPr>
            <p:cNvPr id="34" name="Rectangle 33"/>
            <p:cNvSpPr/>
            <p:nvPr/>
          </p:nvSpPr>
          <p:spPr bwMode="auto">
            <a:xfrm>
              <a:off x="1128456" y="2280027"/>
              <a:ext cx="7016924" cy="108935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endParaRPr lang="en-US" sz="1350" kern="0" dirty="0">
                <a:latin typeface="Helvetica Neue"/>
                <a:ea typeface=""/>
              </a:endParaRPr>
            </a:p>
          </p:txBody>
        </p:sp>
        <p:sp>
          <p:nvSpPr>
            <p:cNvPr id="35" name="Folded Corner 34"/>
            <p:cNvSpPr/>
            <p:nvPr/>
          </p:nvSpPr>
          <p:spPr bwMode="auto">
            <a:xfrm>
              <a:off x="1350842" y="2447041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400" kern="0" dirty="0">
                  <a:latin typeface="Helvetica Neue"/>
                  <a:ea typeface=""/>
                </a:rPr>
                <a:t>2, 5</a:t>
              </a:r>
            </a:p>
          </p:txBody>
        </p:sp>
        <p:sp>
          <p:nvSpPr>
            <p:cNvPr id="36" name="Folded Corner 35"/>
            <p:cNvSpPr/>
            <p:nvPr/>
          </p:nvSpPr>
          <p:spPr bwMode="auto">
            <a:xfrm>
              <a:off x="2703083" y="2447041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400" kern="0" dirty="0">
                  <a:latin typeface="Helvetica Neue"/>
                  <a:ea typeface=""/>
                </a:rPr>
                <a:t>1, 6</a:t>
              </a:r>
            </a:p>
          </p:txBody>
        </p:sp>
        <p:sp>
          <p:nvSpPr>
            <p:cNvPr id="37" name="Folded Corner 36"/>
            <p:cNvSpPr/>
            <p:nvPr/>
          </p:nvSpPr>
          <p:spPr bwMode="auto">
            <a:xfrm>
              <a:off x="4055324" y="2447041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400" kern="0" dirty="0">
                  <a:latin typeface="Helvetica Neue"/>
                  <a:ea typeface=""/>
                </a:rPr>
                <a:t>4, 7</a:t>
              </a:r>
            </a:p>
          </p:txBody>
        </p:sp>
        <p:sp>
          <p:nvSpPr>
            <p:cNvPr id="38" name="Folded Corner 37"/>
            <p:cNvSpPr/>
            <p:nvPr/>
          </p:nvSpPr>
          <p:spPr bwMode="auto">
            <a:xfrm>
              <a:off x="5407565" y="2447041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400" kern="0" dirty="0">
                  <a:latin typeface="Helvetica Neue"/>
                  <a:ea typeface=""/>
                </a:rPr>
                <a:t>3, 10</a:t>
              </a:r>
            </a:p>
          </p:txBody>
        </p:sp>
        <p:sp>
          <p:nvSpPr>
            <p:cNvPr id="39" name="Folded Corner 38"/>
            <p:cNvSpPr/>
            <p:nvPr/>
          </p:nvSpPr>
          <p:spPr bwMode="auto">
            <a:xfrm>
              <a:off x="6759807" y="2447041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400" kern="0" dirty="0">
                  <a:latin typeface="Helvetica Neue"/>
                  <a:ea typeface=""/>
                </a:rPr>
                <a:t>8, 9</a:t>
              </a:r>
            </a:p>
          </p:txBody>
        </p:sp>
      </p:grpSp>
      <p:sp>
        <p:nvSpPr>
          <p:cNvPr id="40" name="Rectangle 39" descr="A bar abou to scan the heap file" title="Bar"/>
          <p:cNvSpPr/>
          <p:nvPr/>
        </p:nvSpPr>
        <p:spPr bwMode="auto">
          <a:xfrm>
            <a:off x="744752" y="1963982"/>
            <a:ext cx="166790" cy="995644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1350" dirty="0">
              <a:solidFill>
                <a:srgbClr val="00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2597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4.93827E-6 L 0.59896 -0.008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Keys Between 7 and 9: Comparison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-1066800" y="2394946"/>
            <a:ext cx="8229600" cy="3394472"/>
          </a:xfrm>
        </p:spPr>
        <p:txBody>
          <a:bodyPr>
            <a:normAutofit/>
          </a:bodyPr>
          <a:lstStyle/>
          <a:p>
            <a:pPr marL="1828800"/>
            <a:r>
              <a:rPr lang="en-US" sz="1800" dirty="0">
                <a:latin typeface="Helvetica Neue"/>
              </a:rPr>
              <a:t>Find beginning of range</a:t>
            </a:r>
          </a:p>
          <a:p>
            <a:pPr marL="1828800">
              <a:spcBef>
                <a:spcPts val="14000"/>
              </a:spcBef>
            </a:pPr>
            <a:r>
              <a:rPr lang="en-US" sz="1800" dirty="0">
                <a:latin typeface="Helvetica Neue"/>
              </a:rPr>
              <a:t>Search for start of range</a:t>
            </a:r>
          </a:p>
          <a:p>
            <a:pPr marL="1828800">
              <a:spcBef>
                <a:spcPts val="0"/>
              </a:spcBef>
            </a:pPr>
            <a:r>
              <a:rPr lang="en-US" sz="1800" dirty="0">
                <a:latin typeface="Helvetica Neue"/>
              </a:rPr>
              <a:t>Scan right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13693" y="1012241"/>
            <a:ext cx="13195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chemeClr val="accent2"/>
                </a:solidFill>
                <a:latin typeface="Helvetica Neue"/>
              </a:rPr>
              <a:t>Heap File</a:t>
            </a:r>
          </a:p>
        </p:txBody>
      </p:sp>
      <p:grpSp>
        <p:nvGrpSpPr>
          <p:cNvPr id="33" name="Group 32" descr="A Heap file with Blocks, (1, 5), (1,6), (4, 7), (3, 10), (8, 9)" title="Heap File"/>
          <p:cNvGrpSpPr/>
          <p:nvPr/>
        </p:nvGrpSpPr>
        <p:grpSpPr>
          <a:xfrm>
            <a:off x="835083" y="1560707"/>
            <a:ext cx="5262693" cy="817019"/>
            <a:chOff x="1128456" y="2280027"/>
            <a:chExt cx="7016924" cy="1089358"/>
          </a:xfrm>
        </p:grpSpPr>
        <p:sp>
          <p:nvSpPr>
            <p:cNvPr id="34" name="Rectangle 33"/>
            <p:cNvSpPr/>
            <p:nvPr/>
          </p:nvSpPr>
          <p:spPr bwMode="auto">
            <a:xfrm>
              <a:off x="1128456" y="2280027"/>
              <a:ext cx="7016924" cy="108935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endParaRPr lang="en-US" sz="1350" kern="0" dirty="0">
                <a:latin typeface="Helvetica Neue"/>
                <a:ea typeface=""/>
              </a:endParaRPr>
            </a:p>
          </p:txBody>
        </p:sp>
        <p:sp>
          <p:nvSpPr>
            <p:cNvPr id="35" name="Folded Corner 34" descr="A heap file with 5 pages. The 5 pages have the following values - Page 1: 2, 5 Page 2: 1, 6 Page 3: 4, 7 Page 4: 3, 10 Page 5: 8, 9" title="Heap File"/>
            <p:cNvSpPr/>
            <p:nvPr/>
          </p:nvSpPr>
          <p:spPr bwMode="auto">
            <a:xfrm>
              <a:off x="1350842" y="2447041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400" kern="0" dirty="0">
                  <a:solidFill>
                    <a:schemeClr val="tx1"/>
                  </a:solidFill>
                  <a:latin typeface="Helvetica Neue"/>
                  <a:ea typeface=""/>
                </a:rPr>
                <a:t>2, 5</a:t>
              </a:r>
            </a:p>
          </p:txBody>
        </p:sp>
        <p:sp>
          <p:nvSpPr>
            <p:cNvPr id="36" name="Folded Corner 35" descr="A heap file with 5 pages. The 5 pages have the following values - Page 1: 2, 5 Page 2: 1, 6 Page 3: 4, 7 Page 4: 3, 10 Page 5: 8, 9" title="Heap File"/>
            <p:cNvSpPr/>
            <p:nvPr/>
          </p:nvSpPr>
          <p:spPr bwMode="auto">
            <a:xfrm>
              <a:off x="2703083" y="2447041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400" kern="0" dirty="0">
                  <a:solidFill>
                    <a:schemeClr val="tx1"/>
                  </a:solidFill>
                  <a:latin typeface="Helvetica Neue"/>
                  <a:ea typeface=""/>
                </a:rPr>
                <a:t>1, 6</a:t>
              </a:r>
            </a:p>
          </p:txBody>
        </p:sp>
        <p:sp>
          <p:nvSpPr>
            <p:cNvPr id="37" name="Folded Corner 36" descr="A heap file with 5 pages. The 5 pages have the following values - Page 1: 2, 5 Page 2: 1, 6 Page 3: 4, 7 Page 4: 3, 10 Page 5: 8, 9" title="Heap File"/>
            <p:cNvSpPr/>
            <p:nvPr/>
          </p:nvSpPr>
          <p:spPr bwMode="auto">
            <a:xfrm>
              <a:off x="4055324" y="2447041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400" kern="0" dirty="0">
                  <a:solidFill>
                    <a:schemeClr val="tx1"/>
                  </a:solidFill>
                  <a:latin typeface="Helvetica Neue"/>
                  <a:ea typeface=""/>
                </a:rPr>
                <a:t>4, 7</a:t>
              </a:r>
            </a:p>
          </p:txBody>
        </p:sp>
        <p:sp>
          <p:nvSpPr>
            <p:cNvPr id="38" name="Folded Corner 37" descr="A heap file with 5 pages. The 5 pages have the following values - Page 1: 2, 5 Page 2: 1, 6 Page 3: 4, 7 Page 4: 3, 10 Page 5: 8, 9" title="Heap File"/>
            <p:cNvSpPr/>
            <p:nvPr/>
          </p:nvSpPr>
          <p:spPr bwMode="auto">
            <a:xfrm>
              <a:off x="5407565" y="2447041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400" kern="0" dirty="0">
                  <a:solidFill>
                    <a:schemeClr val="tx1"/>
                  </a:solidFill>
                  <a:latin typeface="Helvetica Neue"/>
                  <a:ea typeface=""/>
                </a:rPr>
                <a:t>3, 10</a:t>
              </a:r>
            </a:p>
          </p:txBody>
        </p:sp>
        <p:sp>
          <p:nvSpPr>
            <p:cNvPr id="39" name="Folded Corner 38" descr="A heap file with 5 pages. The 5 pages have the following values - Page 1: 2, 5 Page 2: 1, 6 Page 3: 4, 7 Page 4: 3, 10 Page 5: 8, 9" title="Heap File"/>
            <p:cNvSpPr/>
            <p:nvPr/>
          </p:nvSpPr>
          <p:spPr bwMode="auto">
            <a:xfrm>
              <a:off x="6759807" y="2447041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400" kern="0" dirty="0">
                  <a:solidFill>
                    <a:schemeClr val="tx1"/>
                  </a:solidFill>
                  <a:latin typeface="Helvetica Neue"/>
                  <a:ea typeface=""/>
                </a:rPr>
                <a:t>8, 9</a:t>
              </a:r>
            </a:p>
          </p:txBody>
        </p:sp>
      </p:grpSp>
      <p:sp>
        <p:nvSpPr>
          <p:cNvPr id="40" name="Rectangle 39" descr="A bar that just scanned the heap file" title="Bar"/>
          <p:cNvSpPr/>
          <p:nvPr/>
        </p:nvSpPr>
        <p:spPr bwMode="auto">
          <a:xfrm>
            <a:off x="6206369" y="1461772"/>
            <a:ext cx="166790" cy="995644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135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8" name="TextBox 17" title="Sorted File"/>
          <p:cNvSpPr txBox="1"/>
          <p:nvPr/>
        </p:nvSpPr>
        <p:spPr>
          <a:xfrm>
            <a:off x="784596" y="2855693"/>
            <a:ext cx="14847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chemeClr val="accent2"/>
                </a:solidFill>
                <a:latin typeface="Helvetica Neue"/>
              </a:rPr>
              <a:t>Sorted File</a:t>
            </a:r>
          </a:p>
        </p:txBody>
      </p:sp>
      <p:grpSp>
        <p:nvGrpSpPr>
          <p:cNvPr id="19" name="Group 18" title="Sorted File"/>
          <p:cNvGrpSpPr/>
          <p:nvPr/>
        </p:nvGrpSpPr>
        <p:grpSpPr>
          <a:xfrm>
            <a:off x="838200" y="3284056"/>
            <a:ext cx="5262693" cy="817019"/>
            <a:chOff x="1128456" y="2280027"/>
            <a:chExt cx="7016924" cy="1089358"/>
          </a:xfrm>
        </p:grpSpPr>
        <p:sp>
          <p:nvSpPr>
            <p:cNvPr id="21" name="Rectangle 20"/>
            <p:cNvSpPr/>
            <p:nvPr/>
          </p:nvSpPr>
          <p:spPr bwMode="auto">
            <a:xfrm>
              <a:off x="1128456" y="2280027"/>
              <a:ext cx="7016924" cy="108935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endParaRPr lang="en-US" sz="1350" kern="0" dirty="0">
                <a:latin typeface="Helvetica Neue"/>
                <a:ea typeface=""/>
              </a:endParaRPr>
            </a:p>
          </p:txBody>
        </p:sp>
        <p:sp>
          <p:nvSpPr>
            <p:cNvPr id="23" name="Folded Corner 22" descr="A sorted file with 5 pages. The 5 pages have the following values - Page 1: 1, 2 Page 2: 3, 4 Page 3: 5, 6 Page 4: 7, 8 Page 5: 9, 10" title="Sorted File"/>
            <p:cNvSpPr/>
            <p:nvPr/>
          </p:nvSpPr>
          <p:spPr bwMode="auto">
            <a:xfrm>
              <a:off x="1350842" y="2447041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400" kern="0" dirty="0">
                  <a:solidFill>
                    <a:schemeClr val="tx1"/>
                  </a:solidFill>
                  <a:latin typeface="Helvetica Neue"/>
                  <a:ea typeface=""/>
                </a:rPr>
                <a:t>1, 2</a:t>
              </a:r>
            </a:p>
          </p:txBody>
        </p:sp>
        <p:sp>
          <p:nvSpPr>
            <p:cNvPr id="24" name="Folded Corner 23" descr="A sorted file with 5 pages. The 5 pages have the following values - Page 1: 1, 2 Page 2: 3, 4 Page 3: 5, 6 Page 4: 7, 8 Page 5: 9, 10" title="Sorted File"/>
            <p:cNvSpPr/>
            <p:nvPr/>
          </p:nvSpPr>
          <p:spPr bwMode="auto">
            <a:xfrm>
              <a:off x="2703083" y="2447041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400" kern="0" dirty="0">
                  <a:solidFill>
                    <a:schemeClr val="tx1"/>
                  </a:solidFill>
                  <a:latin typeface="Helvetica Neue"/>
                  <a:ea typeface=""/>
                </a:rPr>
                <a:t>3, 4</a:t>
              </a:r>
            </a:p>
          </p:txBody>
        </p:sp>
        <p:sp>
          <p:nvSpPr>
            <p:cNvPr id="25" name="Folded Corner 24" descr="A sorted file with 5 pages. The 5 pages have the following values - Page 1: 1, 2 Page 2: 3, 4 Page 3: 5, 6 Page 4: 7, 8 Page 5: 9, 10" title="Sorted File"/>
            <p:cNvSpPr/>
            <p:nvPr/>
          </p:nvSpPr>
          <p:spPr bwMode="auto">
            <a:xfrm>
              <a:off x="4055324" y="2447041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400" kern="0" dirty="0">
                  <a:solidFill>
                    <a:schemeClr val="tx1"/>
                  </a:solidFill>
                  <a:latin typeface="Helvetica Neue"/>
                  <a:ea typeface=""/>
                </a:rPr>
                <a:t>5, 6</a:t>
              </a:r>
            </a:p>
          </p:txBody>
        </p:sp>
        <p:sp>
          <p:nvSpPr>
            <p:cNvPr id="26" name="Folded Corner 25" descr="A sorted file with 5 pages. The 5 pages have the following values - Page 1: 1, 2 Page 2: 3, 4 Page 3: 5, 6 Page 4: 7, 8 Page 5: 9, 10" title="Sorted File"/>
            <p:cNvSpPr/>
            <p:nvPr/>
          </p:nvSpPr>
          <p:spPr bwMode="auto">
            <a:xfrm>
              <a:off x="5407565" y="2447041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400" kern="0" dirty="0">
                  <a:solidFill>
                    <a:schemeClr val="tx1"/>
                  </a:solidFill>
                  <a:latin typeface="Helvetica Neue"/>
                  <a:ea typeface=""/>
                </a:rPr>
                <a:t>7, 8</a:t>
              </a:r>
            </a:p>
          </p:txBody>
        </p:sp>
        <p:sp>
          <p:nvSpPr>
            <p:cNvPr id="27" name="Folded Corner 26" descr="A sorted file with 5 pages. The 5 pages have the following values - Page 1: 1, 2 Page 2: 3, 4 Page 3: 5, 6 Page 4: 7, 8 Page 5: 9, 10" title="Sorted File"/>
            <p:cNvSpPr/>
            <p:nvPr/>
          </p:nvSpPr>
          <p:spPr bwMode="auto">
            <a:xfrm>
              <a:off x="6759807" y="2447041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400" kern="0" dirty="0">
                  <a:solidFill>
                    <a:schemeClr val="tx1"/>
                  </a:solidFill>
                  <a:latin typeface="Helvetica Neue"/>
                  <a:ea typeface=""/>
                </a:rPr>
                <a:t>9, 10</a:t>
              </a:r>
            </a:p>
          </p:txBody>
        </p:sp>
      </p:grpSp>
      <p:sp>
        <p:nvSpPr>
          <p:cNvPr id="28" name="Rectangle 27" descr="Bar that is scanning the sorted file" title="Sorted File Bars"/>
          <p:cNvSpPr/>
          <p:nvPr/>
        </p:nvSpPr>
        <p:spPr bwMode="auto">
          <a:xfrm>
            <a:off x="3435558" y="3194743"/>
            <a:ext cx="166790" cy="995644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1350" dirty="0">
              <a:solidFill>
                <a:srgbClr val="00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5253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52 -0.01142 0.00035 -0.02284 0.00157 -0.03395 C 0.00191 -0.03796 0.00348 -0.04135 0.00469 -0.04506 C 0.00677 -0.05154 0.00921 -0.0574 0.01268 -0.06203 C 0.01563 -0.06605 0.01893 -0.06944 0.02223 -0.07314 C 0.02379 -0.0753 0.02518 -0.07777 0.02691 -0.07901 L 0.03646 -0.08456 C 0.03802 -0.08642 0.03941 -0.08889 0.04115 -0.09012 C 0.04427 -0.09259 0.0507 -0.09568 0.0507 -0.09568 C 0.05868 -0.09475 0.06667 -0.09444 0.07448 -0.0929 C 0.07622 -0.09259 0.07813 -0.09228 0.07934 -0.09012 C 0.09462 -0.06296 0.06441 -0.10123 0.08559 -0.07623 C 0.08612 -0.07314 0.08646 -0.07037 0.08716 -0.06759 C 0.08907 -0.06172 0.09237 -0.05709 0.09358 -0.05061 C 0.0941 -0.04784 0.09445 -0.04506 0.09514 -0.04228 C 0.09601 -0.03919 0.09757 -0.03703 0.09827 -0.03395 C 0.09966 -0.02839 0.10052 -0.02253 0.10157 -0.01697 L 0.10469 0 C 0.10521 0.00278 0.10539 0.00587 0.10625 0.00834 L 0.10938 0.01698 C 0.11268 0.01605 0.1158 0.01544 0.11893 0.0142 C 0.12066 0.01328 0.12205 0.01111 0.12379 0.01111 C 0.13108 0.01111 0.13855 0.01358 0.14601 0.0142 C 0.17882 0.01574 0.21164 0.01605 0.24445 0.01698 L 0.26337 0.01976 C 0.26823 0.02037 0.27292 0.02192 0.27778 0.02253 C 0.28091 0.02284 0.28403 0.02253 0.28733 0.02253 L 0.28733 0.02253 " pathEditMode="relative" ptsTypes="AAAAAAAAAAAAAAAAAAAAAAAAAAA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 of Operations: Range Search Cost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914400" y="3898271"/>
            <a:ext cx="8229600" cy="3394472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Helvetica Neue"/>
              </a:rPr>
              <a:t>B: </a:t>
            </a:r>
            <a:r>
              <a:rPr lang="en-US" sz="1800" dirty="0">
                <a:latin typeface="Helvetica Neue"/>
              </a:rPr>
              <a:t>The number of data blocks</a:t>
            </a:r>
          </a:p>
          <a:p>
            <a:r>
              <a:rPr lang="en-US" sz="1800" b="1" dirty="0">
                <a:latin typeface="Helvetica Neue"/>
              </a:rPr>
              <a:t>R: </a:t>
            </a:r>
            <a:r>
              <a:rPr lang="en-US" sz="1800" dirty="0">
                <a:latin typeface="Helvetica Neue"/>
              </a:rPr>
              <a:t>Number of records per block</a:t>
            </a:r>
          </a:p>
          <a:p>
            <a:r>
              <a:rPr lang="en-US" sz="1800" b="1" dirty="0">
                <a:latin typeface="Helvetica Neue"/>
              </a:rPr>
              <a:t>D: </a:t>
            </a:r>
            <a:r>
              <a:rPr lang="en-US" sz="1800" dirty="0">
                <a:latin typeface="Helvetica Neue"/>
              </a:rPr>
              <a:t>Average time to read/write disk block</a:t>
            </a:r>
          </a:p>
        </p:txBody>
      </p:sp>
      <p:graphicFrame>
        <p:nvGraphicFramePr>
          <p:cNvPr id="3" name="Table 2" descr="Cost of operations for Heap and Sorted Files for different actions" title="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654482"/>
              </p:ext>
            </p:extLst>
          </p:nvPr>
        </p:nvGraphicFramePr>
        <p:xfrm>
          <a:off x="1551398" y="1063229"/>
          <a:ext cx="4572000" cy="2448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672">
                <a:tc>
                  <a:txBody>
                    <a:bodyPr/>
                    <a:lstStyle/>
                    <a:p>
                      <a:endParaRPr lang="en-US" sz="1400" dirty="0">
                        <a:latin typeface="Helvetica Neue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/>
                        </a:rPr>
                        <a:t>Heap</a:t>
                      </a:r>
                      <a:r>
                        <a:rPr lang="en-US" sz="1400" baseline="0" dirty="0">
                          <a:latin typeface="Helvetica Neue"/>
                        </a:rPr>
                        <a:t> File</a:t>
                      </a:r>
                      <a:endParaRPr lang="en-US" sz="1400" dirty="0">
                        <a:latin typeface="Helvetica Neue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/>
                        </a:rPr>
                        <a:t>Sorted</a:t>
                      </a:r>
                      <a:r>
                        <a:rPr lang="en-US" sz="1400" baseline="0" dirty="0">
                          <a:latin typeface="Helvetica Neue"/>
                        </a:rPr>
                        <a:t> File</a:t>
                      </a:r>
                      <a:endParaRPr lang="en-US" sz="1400" dirty="0">
                        <a:latin typeface="Helvetica Neue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67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Scan</a:t>
                      </a:r>
                      <a:r>
                        <a:rPr lang="en-US" sz="1400" baseline="0" dirty="0">
                          <a:solidFill>
                            <a:schemeClr val="tx2"/>
                          </a:solidFill>
                          <a:latin typeface="Helvetica Neue"/>
                        </a:rPr>
                        <a:t> all records</a:t>
                      </a:r>
                      <a:endParaRPr lang="en-US" sz="1400" dirty="0">
                        <a:solidFill>
                          <a:schemeClr val="tx2"/>
                        </a:solidFill>
                        <a:latin typeface="Helvetica Neue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B*D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B*D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67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Equality Search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0.5</a:t>
                      </a:r>
                      <a:r>
                        <a:rPr lang="en-US" sz="1400" baseline="0" dirty="0">
                          <a:solidFill>
                            <a:schemeClr val="tx2"/>
                          </a:solidFill>
                          <a:latin typeface="Helvetica Neue"/>
                        </a:rPr>
                        <a:t>*B*D</a:t>
                      </a:r>
                      <a:endParaRPr lang="en-US" sz="1400" dirty="0">
                        <a:solidFill>
                          <a:schemeClr val="tx2"/>
                        </a:solidFill>
                        <a:latin typeface="Helvetica Neue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(log</a:t>
                      </a:r>
                      <a:r>
                        <a:rPr lang="en-US" sz="1400" baseline="-25000" dirty="0">
                          <a:solidFill>
                            <a:schemeClr val="tx2"/>
                          </a:solidFill>
                          <a:latin typeface="Helvetica Neue"/>
                        </a:rPr>
                        <a:t>2</a:t>
                      </a:r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B)*D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67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Range Search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B</a:t>
                      </a:r>
                      <a:r>
                        <a:rPr lang="en-US" sz="1400" baseline="0" dirty="0">
                          <a:solidFill>
                            <a:schemeClr val="tx2"/>
                          </a:solidFill>
                          <a:latin typeface="Helvetica Neue"/>
                        </a:rPr>
                        <a:t>*D</a:t>
                      </a:r>
                      <a:endParaRPr lang="en-US" sz="1400" dirty="0">
                        <a:solidFill>
                          <a:schemeClr val="tx2"/>
                        </a:solidFill>
                        <a:latin typeface="Helvetica Neue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((log</a:t>
                      </a:r>
                      <a:r>
                        <a:rPr lang="en-US" sz="1400" baseline="-25000" dirty="0">
                          <a:solidFill>
                            <a:schemeClr val="tx2"/>
                          </a:solidFill>
                          <a:latin typeface="Helvetica Neue"/>
                        </a:rPr>
                        <a:t>2</a:t>
                      </a:r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B)+pages)*D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67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Insert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2"/>
                        </a:solidFill>
                        <a:latin typeface="Helvetica Neue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2"/>
                        </a:solidFill>
                        <a:latin typeface="Helvetica Neue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67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Delete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2"/>
                        </a:solidFill>
                        <a:latin typeface="Helvetica Neue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2"/>
                        </a:solidFill>
                        <a:latin typeface="Helvetica Neue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303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Operations: Insert?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1624" y="3779471"/>
            <a:ext cx="8229600" cy="3394472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Helvetica Neue"/>
              </a:rPr>
              <a:t>B: </a:t>
            </a:r>
            <a:r>
              <a:rPr lang="en-US" sz="1800" dirty="0">
                <a:latin typeface="Helvetica Neue"/>
              </a:rPr>
              <a:t>The number of data blocks</a:t>
            </a:r>
          </a:p>
          <a:p>
            <a:r>
              <a:rPr lang="en-US" sz="1800" b="1" dirty="0">
                <a:latin typeface="Helvetica Neue"/>
              </a:rPr>
              <a:t>R: </a:t>
            </a:r>
            <a:r>
              <a:rPr lang="en-US" sz="1800" dirty="0">
                <a:latin typeface="Helvetica Neue"/>
              </a:rPr>
              <a:t>Number of records per block</a:t>
            </a:r>
          </a:p>
          <a:p>
            <a:r>
              <a:rPr lang="en-US" sz="1800" b="1" dirty="0">
                <a:latin typeface="Helvetica Neue"/>
              </a:rPr>
              <a:t>D: </a:t>
            </a:r>
            <a:r>
              <a:rPr lang="en-US" sz="1800" dirty="0">
                <a:latin typeface="Helvetica Neue"/>
              </a:rPr>
              <a:t>Average time to read/write disk block</a:t>
            </a:r>
          </a:p>
        </p:txBody>
      </p:sp>
      <p:graphicFrame>
        <p:nvGraphicFramePr>
          <p:cNvPr id="3" name="Table 2" descr="Cost of operations for Heap and Sorted Files for different actions" title="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137942"/>
              </p:ext>
            </p:extLst>
          </p:nvPr>
        </p:nvGraphicFramePr>
        <p:xfrm>
          <a:off x="1371600" y="1047604"/>
          <a:ext cx="4572000" cy="2448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672">
                <a:tc>
                  <a:txBody>
                    <a:bodyPr/>
                    <a:lstStyle/>
                    <a:p>
                      <a:endParaRPr lang="en-US" sz="1400" dirty="0">
                        <a:latin typeface="Helvetica Neue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/>
                        </a:rPr>
                        <a:t>Heap</a:t>
                      </a:r>
                      <a:r>
                        <a:rPr lang="en-US" sz="1400" baseline="0" dirty="0">
                          <a:latin typeface="Helvetica Neue"/>
                        </a:rPr>
                        <a:t> File</a:t>
                      </a:r>
                      <a:endParaRPr lang="en-US" sz="1400" dirty="0">
                        <a:latin typeface="Helvetica Neue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/>
                        </a:rPr>
                        <a:t>Sorted</a:t>
                      </a:r>
                      <a:r>
                        <a:rPr lang="en-US" sz="1400" baseline="0" dirty="0">
                          <a:latin typeface="Helvetica Neue"/>
                        </a:rPr>
                        <a:t> File</a:t>
                      </a:r>
                      <a:endParaRPr lang="en-US" sz="1400" dirty="0">
                        <a:latin typeface="Helvetica Neue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67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Scan</a:t>
                      </a:r>
                      <a:r>
                        <a:rPr lang="en-US" sz="1400" baseline="0" dirty="0">
                          <a:solidFill>
                            <a:schemeClr val="tx2"/>
                          </a:solidFill>
                          <a:latin typeface="Helvetica Neue"/>
                        </a:rPr>
                        <a:t> all records</a:t>
                      </a:r>
                      <a:endParaRPr lang="en-US" sz="1400" dirty="0">
                        <a:solidFill>
                          <a:schemeClr val="tx2"/>
                        </a:solidFill>
                        <a:latin typeface="Helvetica Neue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B*D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B*D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67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Equality Search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0.5</a:t>
                      </a:r>
                      <a:r>
                        <a:rPr lang="en-US" sz="1400" baseline="0" dirty="0">
                          <a:solidFill>
                            <a:schemeClr val="tx2"/>
                          </a:solidFill>
                          <a:latin typeface="Helvetica Neue"/>
                        </a:rPr>
                        <a:t>*B*D</a:t>
                      </a:r>
                      <a:endParaRPr lang="en-US" sz="1400" dirty="0">
                        <a:solidFill>
                          <a:schemeClr val="tx2"/>
                        </a:solidFill>
                        <a:latin typeface="Helvetica Neue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(log</a:t>
                      </a:r>
                      <a:r>
                        <a:rPr lang="en-US" sz="1400" baseline="-25000" dirty="0">
                          <a:solidFill>
                            <a:schemeClr val="tx2"/>
                          </a:solidFill>
                          <a:latin typeface="Helvetica Neue"/>
                        </a:rPr>
                        <a:t>2</a:t>
                      </a:r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B)*D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67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Range Search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B</a:t>
                      </a:r>
                      <a:r>
                        <a:rPr lang="en-US" sz="1400" baseline="0" dirty="0">
                          <a:solidFill>
                            <a:schemeClr val="tx2"/>
                          </a:solidFill>
                          <a:latin typeface="Helvetica Neue"/>
                        </a:rPr>
                        <a:t>*D</a:t>
                      </a:r>
                      <a:endParaRPr lang="en-US" sz="1400" dirty="0">
                        <a:solidFill>
                          <a:schemeClr val="tx2"/>
                        </a:solidFill>
                        <a:latin typeface="Helvetica Neue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((log</a:t>
                      </a:r>
                      <a:r>
                        <a:rPr lang="en-US" sz="1400" baseline="-25000" dirty="0">
                          <a:solidFill>
                            <a:schemeClr val="tx2"/>
                          </a:solidFill>
                          <a:latin typeface="Helvetica Neue"/>
                        </a:rPr>
                        <a:t>2</a:t>
                      </a:r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B)+pages)*D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67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Insert</a:t>
                      </a: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2"/>
                        </a:solidFill>
                        <a:latin typeface="Helvetica Neue"/>
                      </a:endParaRP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2"/>
                        </a:solidFill>
                        <a:latin typeface="Helvetica Neue"/>
                      </a:endParaRP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67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Delete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2"/>
                        </a:solidFill>
                        <a:latin typeface="Helvetica Neue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2"/>
                        </a:solidFill>
                        <a:latin typeface="Helvetica Neue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761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 descr="A heap file with 5 pages. The 5 pages have the following values - Page 1: 2, 5 Page 2: 1, 6 Page 3: 4, 7 Page 4:3, 10 Page 5: 8, 9" title="Heap File"/>
          <p:cNvSpPr/>
          <p:nvPr/>
        </p:nvSpPr>
        <p:spPr bwMode="auto">
          <a:xfrm>
            <a:off x="1064634" y="1930087"/>
            <a:ext cx="6228740" cy="8170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latin typeface="Helvetica Neue"/>
              <a:ea typeface="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4.5: Heap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2268" y="3181350"/>
            <a:ext cx="8229600" cy="3394472"/>
          </a:xfrm>
        </p:spPr>
        <p:txBody>
          <a:bodyPr/>
          <a:lstStyle/>
          <a:p>
            <a:r>
              <a:rPr lang="en-US" dirty="0"/>
              <a:t>Stick at end of file</a:t>
            </a:r>
          </a:p>
          <a:p>
            <a:r>
              <a:rPr lang="en-US" dirty="0"/>
              <a:t>Cost = 2*D</a:t>
            </a:r>
          </a:p>
          <a:p>
            <a:r>
              <a:rPr lang="en-US" dirty="0"/>
              <a:t>Why 2?</a:t>
            </a:r>
          </a:p>
        </p:txBody>
      </p:sp>
      <p:sp>
        <p:nvSpPr>
          <p:cNvPr id="30" name="TextBox 29" descr="A heap file with 5 pages. The 5 pages have the following values - Page 1: 2, 5 Page 2: 1, 6 Page 3: 4, 7 Page 4:3, 10 Page 5: 8, 9" title="Heap File"/>
          <p:cNvSpPr txBox="1"/>
          <p:nvPr/>
        </p:nvSpPr>
        <p:spPr>
          <a:xfrm>
            <a:off x="1001138" y="1423413"/>
            <a:ext cx="13195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chemeClr val="accent2"/>
                </a:solidFill>
                <a:latin typeface="Helvetica Neue"/>
              </a:rPr>
              <a:t>Heap File</a:t>
            </a:r>
          </a:p>
        </p:txBody>
      </p:sp>
      <p:sp>
        <p:nvSpPr>
          <p:cNvPr id="35" name="Folded Corner 34" descr="A heap file with 5 pages. The 5 pages have the following values - Page 1: 2, 5 Page 2: 1, 6 Page 3: 4, 7 Page 4:3, 10 Page 5: 8, 9" title="Heap File"/>
          <p:cNvSpPr/>
          <p:nvPr/>
        </p:nvSpPr>
        <p:spPr bwMode="auto">
          <a:xfrm>
            <a:off x="1218414" y="202081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2400" kern="0" dirty="0">
                <a:latin typeface="Helvetica Neue"/>
                <a:ea typeface=""/>
              </a:rPr>
              <a:t>2, 5</a:t>
            </a:r>
          </a:p>
        </p:txBody>
      </p:sp>
      <p:sp>
        <p:nvSpPr>
          <p:cNvPr id="36" name="Folded Corner 35" descr="A heap file with 5 pages. The 5 pages have the following values - Page 1: 2, 5 Page 2: 1, 6 Page 3: 4, 7 Page 4:3, 10 Page 5: 8, 9" title="Heap File"/>
          <p:cNvSpPr/>
          <p:nvPr/>
        </p:nvSpPr>
        <p:spPr bwMode="auto">
          <a:xfrm>
            <a:off x="2232595" y="202081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2400" kern="0" dirty="0">
                <a:latin typeface="Helvetica Neue"/>
                <a:ea typeface=""/>
              </a:rPr>
              <a:t>1, 6</a:t>
            </a:r>
          </a:p>
        </p:txBody>
      </p:sp>
      <p:sp>
        <p:nvSpPr>
          <p:cNvPr id="37" name="Folded Corner 36" descr="A heap file with 5 pages. The 5 pages have the following values - Page 1: 2, 5 Page 2: 1, 6 Page 3: 4, 7 Page 4:3, 10 Page 5: 8, 9" title="Heap File"/>
          <p:cNvSpPr/>
          <p:nvPr/>
        </p:nvSpPr>
        <p:spPr bwMode="auto">
          <a:xfrm>
            <a:off x="3246776" y="202081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2400" kern="0" dirty="0">
                <a:latin typeface="Helvetica Neue"/>
                <a:ea typeface=""/>
              </a:rPr>
              <a:t>4, 7</a:t>
            </a:r>
          </a:p>
        </p:txBody>
      </p:sp>
      <p:sp>
        <p:nvSpPr>
          <p:cNvPr id="38" name="Folded Corner 37" descr="A heap file with 5 pages. The 5 pages have the following values - Page 1: 2, 5 Page 2: 1, 6 Page 3: 4, 7 Page 4:3, 10 Page 5: 8, 9" title="Heap File"/>
          <p:cNvSpPr/>
          <p:nvPr/>
        </p:nvSpPr>
        <p:spPr bwMode="auto">
          <a:xfrm>
            <a:off x="4260956" y="202081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2400" kern="0" dirty="0">
                <a:latin typeface="Helvetica Neue"/>
                <a:ea typeface=""/>
              </a:rPr>
              <a:t>3, 10</a:t>
            </a:r>
          </a:p>
        </p:txBody>
      </p:sp>
      <p:sp>
        <p:nvSpPr>
          <p:cNvPr id="39" name="Folded Corner 38" descr="A heap file with 5 pages. The 5 pages have the following values - Page 1: 2, 5 Page 2: 1, 6 Page 3: 4, 7 Page 4:3, 10 Page 5: 8, 9" title="Heap File"/>
          <p:cNvSpPr/>
          <p:nvPr/>
        </p:nvSpPr>
        <p:spPr bwMode="auto">
          <a:xfrm>
            <a:off x="5275138" y="202081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2400" kern="0" dirty="0">
                <a:latin typeface="Helvetica Neue"/>
                <a:ea typeface=""/>
              </a:rPr>
              <a:t>8, 9</a:t>
            </a:r>
          </a:p>
        </p:txBody>
      </p:sp>
      <p:sp>
        <p:nvSpPr>
          <p:cNvPr id="17" name="Folded Corner 16" descr="A heap file with 5 pages. The 5 pages have the following values - Page 1: 2, 5 Page 2: 1, 6 Page 3: 4, 7 Page 4:3, 10 Page 5: 8, 9" title="Heap File"/>
          <p:cNvSpPr/>
          <p:nvPr/>
        </p:nvSpPr>
        <p:spPr bwMode="auto">
          <a:xfrm>
            <a:off x="6280706" y="2025363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2400" kern="0" dirty="0">
                <a:latin typeface="Helvetica Neue"/>
                <a:ea typeface=""/>
              </a:rPr>
              <a:t>4.5,_</a:t>
            </a:r>
          </a:p>
        </p:txBody>
      </p:sp>
    </p:spTree>
    <p:extLst>
      <p:ext uri="{BB962C8B-B14F-4D97-AF65-F5344CB8AC3E}">
        <p14:creationId xmlns:p14="http://schemas.microsoft.com/office/powerpoint/2010/main" val="118999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 descr="A heap file with 5 pages. The 5 pages have the following values - Page 1: 2, 5 Page 2: 1, 6 Page 3: 4, 7 Page 4:3, 10 Page 5: 8, 9" title="Heap File"/>
          <p:cNvSpPr/>
          <p:nvPr/>
        </p:nvSpPr>
        <p:spPr bwMode="auto">
          <a:xfrm>
            <a:off x="279087" y="1438416"/>
            <a:ext cx="6228740" cy="8170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latin typeface="Helvetica Neue"/>
              <a:ea typeface="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4.5: Heap VS Sorted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26845"/>
            <a:ext cx="8229600" cy="3394472"/>
          </a:xfrm>
        </p:spPr>
        <p:txBody>
          <a:bodyPr>
            <a:normAutofit/>
          </a:bodyPr>
          <a:lstStyle/>
          <a:p>
            <a:pPr marL="0"/>
            <a:r>
              <a:rPr lang="en-US" sz="1800" dirty="0"/>
              <a:t>Read last page, append, write. Cost = 2*D</a:t>
            </a:r>
          </a:p>
          <a:p>
            <a:pPr marL="0">
              <a:spcBef>
                <a:spcPts val="15000"/>
              </a:spcBef>
            </a:pPr>
            <a:r>
              <a:rPr lang="en-US" sz="1800" dirty="0"/>
              <a:t>Find location for record. Cost = log</a:t>
            </a:r>
            <a:r>
              <a:rPr lang="en-US" sz="1800" baseline="-25000" dirty="0"/>
              <a:t>2</a:t>
            </a:r>
            <a:r>
              <a:rPr lang="en-US" sz="1800" dirty="0"/>
              <a:t>BD</a:t>
            </a:r>
          </a:p>
        </p:txBody>
      </p:sp>
      <p:sp>
        <p:nvSpPr>
          <p:cNvPr id="30" name="TextBox 29" descr="A heap file with 5 pages. The 5 pages have the following values - Page 1: 2, 5 Page 2: 1, 6 Page 3: 4, 7 Page 4:3, 10 Page 5: 8, 9" title="Heap File"/>
          <p:cNvSpPr txBox="1"/>
          <p:nvPr/>
        </p:nvSpPr>
        <p:spPr>
          <a:xfrm>
            <a:off x="228600" y="971550"/>
            <a:ext cx="13195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chemeClr val="accent2"/>
                </a:solidFill>
                <a:latin typeface="Helvetica Neue"/>
              </a:rPr>
              <a:t>Heap File</a:t>
            </a:r>
          </a:p>
        </p:txBody>
      </p:sp>
      <p:sp>
        <p:nvSpPr>
          <p:cNvPr id="35" name="Folded Corner 34" descr="A heap file with 5 pages. The 5 pages have the following values - Page 1: 2, 5 Page 2: 1, 6 Page 3: 4, 7 Page 4:3, 10 Page 5: 8, 9" title="Heap File"/>
          <p:cNvSpPr/>
          <p:nvPr/>
        </p:nvSpPr>
        <p:spPr bwMode="auto">
          <a:xfrm>
            <a:off x="445876" y="1568955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2400" kern="0" dirty="0">
                <a:latin typeface="Helvetica Neue"/>
                <a:ea typeface=""/>
              </a:rPr>
              <a:t>2, 5</a:t>
            </a:r>
          </a:p>
        </p:txBody>
      </p:sp>
      <p:sp>
        <p:nvSpPr>
          <p:cNvPr id="36" name="Folded Corner 35" descr="A heap file with 5 pages. The 5 pages have the following values - Page 1: 2, 5 Page 2: 1, 6 Page 3: 4, 7 Page 4:3, 10 Page 5: 8, 9" title="Heap File"/>
          <p:cNvSpPr/>
          <p:nvPr/>
        </p:nvSpPr>
        <p:spPr bwMode="auto">
          <a:xfrm>
            <a:off x="1460057" y="1546592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2400" kern="0" dirty="0">
                <a:latin typeface="Helvetica Neue"/>
                <a:ea typeface=""/>
              </a:rPr>
              <a:t>1, 6</a:t>
            </a:r>
          </a:p>
        </p:txBody>
      </p:sp>
      <p:sp>
        <p:nvSpPr>
          <p:cNvPr id="37" name="Folded Corner 36" descr="A heap file with 5 pages. The 5 pages have the following values - Page 1: 2, 5 Page 2: 1, 6 Page 3: 4, 7 Page 4:3, 10 Page 5: 8, 9" title="Heap File"/>
          <p:cNvSpPr/>
          <p:nvPr/>
        </p:nvSpPr>
        <p:spPr bwMode="auto">
          <a:xfrm>
            <a:off x="2474238" y="1546592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2400" kern="0" dirty="0">
                <a:latin typeface="Helvetica Neue"/>
                <a:ea typeface=""/>
              </a:rPr>
              <a:t>4, 7</a:t>
            </a:r>
          </a:p>
        </p:txBody>
      </p:sp>
      <p:sp>
        <p:nvSpPr>
          <p:cNvPr id="38" name="Folded Corner 37" descr="A heap file with 5 pages. The 5 pages have the following values - Page 1: 2, 5 Page 2: 1, 6 Page 3: 4, 7 Page 4:3, 10 Page 5: 8, 9" title="Heap File"/>
          <p:cNvSpPr/>
          <p:nvPr/>
        </p:nvSpPr>
        <p:spPr bwMode="auto">
          <a:xfrm>
            <a:off x="3488418" y="1546592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2400" kern="0" dirty="0">
                <a:latin typeface="Helvetica Neue"/>
                <a:ea typeface=""/>
              </a:rPr>
              <a:t>3, 10</a:t>
            </a:r>
          </a:p>
        </p:txBody>
      </p:sp>
      <p:sp>
        <p:nvSpPr>
          <p:cNvPr id="39" name="Folded Corner 38" descr="A heap file with 5 pages. The 5 pages have the following values - Page 1: 2, 5 Page 2: 1, 6 Page 3: 4, 7 Page 4:3, 10 Page 5: 8, 9" title="Heap File"/>
          <p:cNvSpPr/>
          <p:nvPr/>
        </p:nvSpPr>
        <p:spPr bwMode="auto">
          <a:xfrm>
            <a:off x="4502600" y="1546592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2400" kern="0" dirty="0">
                <a:latin typeface="Helvetica Neue"/>
                <a:ea typeface=""/>
              </a:rPr>
              <a:t>8, 9</a:t>
            </a:r>
          </a:p>
        </p:txBody>
      </p:sp>
      <p:sp>
        <p:nvSpPr>
          <p:cNvPr id="17" name="Folded Corner 16" descr="A heap file with 5 pages. The 5 pages have the following values - Page 1: 2, 5 Page 2: 1, 6 Page 3: 4, 7 Page 4:3, 10 Page 5: 8, 9" title="Heap File"/>
          <p:cNvSpPr/>
          <p:nvPr/>
        </p:nvSpPr>
        <p:spPr bwMode="auto">
          <a:xfrm>
            <a:off x="5508168" y="1551137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2400" kern="0" dirty="0">
                <a:latin typeface="Helvetica Neue"/>
                <a:ea typeface=""/>
              </a:rPr>
              <a:t>4.5,</a:t>
            </a:r>
          </a:p>
        </p:txBody>
      </p:sp>
      <p:sp>
        <p:nvSpPr>
          <p:cNvPr id="33" name="TextBox 32" descr="A sorted file with 5 pages. The 5 pages have the following values - Page 1: 1, 2 Page 2: 3, 4 Page 3: 5, 6 Page 4: 7, 8 Page 5: 9, 10" title="Sorted File"/>
          <p:cNvSpPr txBox="1"/>
          <p:nvPr/>
        </p:nvSpPr>
        <p:spPr>
          <a:xfrm>
            <a:off x="300084" y="2695103"/>
            <a:ext cx="14847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chemeClr val="accent2"/>
                </a:solidFill>
                <a:latin typeface="Helvetica Neue"/>
              </a:rPr>
              <a:t>Sorted File</a:t>
            </a:r>
          </a:p>
        </p:txBody>
      </p:sp>
      <p:grpSp>
        <p:nvGrpSpPr>
          <p:cNvPr id="21" name="Group 20" descr="A sorted file with 5 pages. The 5 pages have the following values - Page 1: 1, 2 Page 2: 3, 4 Page 3: 5, 6 Page 4: 7, 8 Page 5: 9, 10" title="Sorted File">
            <a:extLst>
              <a:ext uri="{FF2B5EF4-FFF2-40B4-BE49-F238E27FC236}">
                <a16:creationId xmlns:a16="http://schemas.microsoft.com/office/drawing/2014/main" id="{F9426D86-BF4F-B94A-B6C4-6D2101403D5C}"/>
              </a:ext>
            </a:extLst>
          </p:cNvPr>
          <p:cNvGrpSpPr/>
          <p:nvPr/>
        </p:nvGrpSpPr>
        <p:grpSpPr>
          <a:xfrm>
            <a:off x="152400" y="3173231"/>
            <a:ext cx="6276005" cy="817019"/>
            <a:chOff x="1128456" y="2280027"/>
            <a:chExt cx="8368007" cy="108935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F5A9D47-1D8B-8C4E-9C18-F059AFE3CBF7}"/>
                </a:ext>
              </a:extLst>
            </p:cNvPr>
            <p:cNvSpPr/>
            <p:nvPr/>
          </p:nvSpPr>
          <p:spPr bwMode="auto">
            <a:xfrm>
              <a:off x="1128456" y="2280027"/>
              <a:ext cx="8368007" cy="108935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endParaRPr lang="en-US" sz="1350" kern="0" dirty="0">
                <a:latin typeface="Helvetica Neue"/>
                <a:ea typeface=""/>
              </a:endParaRPr>
            </a:p>
          </p:txBody>
        </p:sp>
        <p:sp>
          <p:nvSpPr>
            <p:cNvPr id="23" name="Folded Corner 22">
              <a:extLst>
                <a:ext uri="{FF2B5EF4-FFF2-40B4-BE49-F238E27FC236}">
                  <a16:creationId xmlns:a16="http://schemas.microsoft.com/office/drawing/2014/main" id="{E7EBCB31-7427-AA47-9179-DE9464E0D42B}"/>
                </a:ext>
              </a:extLst>
            </p:cNvPr>
            <p:cNvSpPr/>
            <p:nvPr/>
          </p:nvSpPr>
          <p:spPr bwMode="auto">
            <a:xfrm>
              <a:off x="1350842" y="2447041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400" kern="0" dirty="0">
                  <a:latin typeface="Helvetica Neue"/>
                  <a:ea typeface=""/>
                </a:rPr>
                <a:t>1, 2</a:t>
              </a:r>
            </a:p>
          </p:txBody>
        </p:sp>
        <p:sp>
          <p:nvSpPr>
            <p:cNvPr id="24" name="Folded Corner 23">
              <a:extLst>
                <a:ext uri="{FF2B5EF4-FFF2-40B4-BE49-F238E27FC236}">
                  <a16:creationId xmlns:a16="http://schemas.microsoft.com/office/drawing/2014/main" id="{2DE1A29C-4286-AF44-812B-576E54626303}"/>
                </a:ext>
              </a:extLst>
            </p:cNvPr>
            <p:cNvSpPr/>
            <p:nvPr/>
          </p:nvSpPr>
          <p:spPr bwMode="auto">
            <a:xfrm>
              <a:off x="2703083" y="2447041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400" kern="0" dirty="0">
                  <a:latin typeface="Helvetica Neue"/>
                  <a:ea typeface=""/>
                </a:rPr>
                <a:t>3, 4</a:t>
              </a:r>
            </a:p>
          </p:txBody>
        </p:sp>
        <p:sp>
          <p:nvSpPr>
            <p:cNvPr id="25" name="Folded Corner 24">
              <a:extLst>
                <a:ext uri="{FF2B5EF4-FFF2-40B4-BE49-F238E27FC236}">
                  <a16:creationId xmlns:a16="http://schemas.microsoft.com/office/drawing/2014/main" id="{9C373C80-91C8-324C-BA86-BA751231EB78}"/>
                </a:ext>
              </a:extLst>
            </p:cNvPr>
            <p:cNvSpPr/>
            <p:nvPr/>
          </p:nvSpPr>
          <p:spPr bwMode="auto">
            <a:xfrm>
              <a:off x="4055323" y="2447042"/>
              <a:ext cx="1352241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400" kern="0" dirty="0">
                  <a:latin typeface="Helvetica Neue"/>
                  <a:ea typeface=""/>
                </a:rPr>
                <a:t>5, 6</a:t>
              </a:r>
            </a:p>
          </p:txBody>
        </p:sp>
        <p:sp>
          <p:nvSpPr>
            <p:cNvPr id="26" name="Folded Corner 25">
              <a:extLst>
                <a:ext uri="{FF2B5EF4-FFF2-40B4-BE49-F238E27FC236}">
                  <a16:creationId xmlns:a16="http://schemas.microsoft.com/office/drawing/2014/main" id="{BC81107F-8C07-7B40-8C3E-6C270EE8BF9E}"/>
                </a:ext>
              </a:extLst>
            </p:cNvPr>
            <p:cNvSpPr/>
            <p:nvPr/>
          </p:nvSpPr>
          <p:spPr bwMode="auto">
            <a:xfrm>
              <a:off x="5524596" y="2449195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400" kern="0" dirty="0">
                  <a:latin typeface="Helvetica Neue"/>
                  <a:ea typeface=""/>
                </a:rPr>
                <a:t>7, 8</a:t>
              </a:r>
            </a:p>
          </p:txBody>
        </p:sp>
        <p:sp>
          <p:nvSpPr>
            <p:cNvPr id="28" name="Folded Corner 27">
              <a:extLst>
                <a:ext uri="{FF2B5EF4-FFF2-40B4-BE49-F238E27FC236}">
                  <a16:creationId xmlns:a16="http://schemas.microsoft.com/office/drawing/2014/main" id="{F20653C6-3C1D-814E-BC90-21272BDBAB29}"/>
                </a:ext>
              </a:extLst>
            </p:cNvPr>
            <p:cNvSpPr/>
            <p:nvPr/>
          </p:nvSpPr>
          <p:spPr bwMode="auto">
            <a:xfrm>
              <a:off x="6876232" y="2447042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400" kern="0" dirty="0">
                  <a:latin typeface="Helvetica Neue"/>
                  <a:ea typeface=""/>
                </a:rPr>
                <a:t>9, _</a:t>
              </a:r>
            </a:p>
          </p:txBody>
        </p:sp>
      </p:grpSp>
      <p:sp>
        <p:nvSpPr>
          <p:cNvPr id="29" name="Rectangle 28" descr="Bar scanning the sorted file" title="Bar">
            <a:extLst>
              <a:ext uri="{FF2B5EF4-FFF2-40B4-BE49-F238E27FC236}">
                <a16:creationId xmlns:a16="http://schemas.microsoft.com/office/drawing/2014/main" id="{1E4133FD-094D-0346-8B95-3535115D6F71}"/>
              </a:ext>
            </a:extLst>
          </p:cNvPr>
          <p:cNvSpPr/>
          <p:nvPr/>
        </p:nvSpPr>
        <p:spPr bwMode="auto">
          <a:xfrm>
            <a:off x="3337910" y="2910401"/>
            <a:ext cx="166790" cy="12173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1350" dirty="0">
              <a:solidFill>
                <a:srgbClr val="00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4356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179 C -0.03281 -0.0716 -0.06632 -0.16049 -0.08958 -0.16111 C -0.1125 -0.16265 -0.13837 0.00895 -0.13837 0.00957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79" y="-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4.5: Heap Vs Sorted Pt 2</a:t>
            </a:r>
          </a:p>
        </p:txBody>
      </p:sp>
      <p:sp>
        <p:nvSpPr>
          <p:cNvPr id="87" name="Content Placeholder 2"/>
          <p:cNvSpPr>
            <a:spLocks noGrp="1"/>
          </p:cNvSpPr>
          <p:nvPr>
            <p:ph idx="1"/>
          </p:nvPr>
        </p:nvSpPr>
        <p:spPr>
          <a:xfrm>
            <a:off x="609600" y="2326845"/>
            <a:ext cx="8229600" cy="3394472"/>
          </a:xfrm>
        </p:spPr>
        <p:txBody>
          <a:bodyPr>
            <a:normAutofit/>
          </a:bodyPr>
          <a:lstStyle/>
          <a:p>
            <a:pPr marL="0"/>
            <a:r>
              <a:rPr lang="en-US" sz="1800" dirty="0"/>
              <a:t>Read last page, append, write. Cost = 2*D</a:t>
            </a:r>
          </a:p>
          <a:p>
            <a:pPr marL="0">
              <a:spcBef>
                <a:spcPts val="14000"/>
              </a:spcBef>
            </a:pPr>
            <a:r>
              <a:rPr lang="en-US" sz="1800" dirty="0"/>
              <a:t>Find location for record. Cost = log</a:t>
            </a:r>
            <a:r>
              <a:rPr lang="en-US" sz="1800" baseline="-25000" dirty="0"/>
              <a:t>2</a:t>
            </a:r>
            <a:r>
              <a:rPr lang="en-US" sz="1800" dirty="0"/>
              <a:t>BD</a:t>
            </a:r>
          </a:p>
          <a:p>
            <a:pPr marL="0">
              <a:spcBef>
                <a:spcPts val="0"/>
              </a:spcBef>
            </a:pPr>
            <a:r>
              <a:rPr lang="en-US" sz="1800" dirty="0">
                <a:latin typeface="Helvetica Neue"/>
              </a:rPr>
              <a:t>Insert and shift rest of file</a:t>
            </a:r>
          </a:p>
          <a:p>
            <a:pPr marL="0">
              <a:spcBef>
                <a:spcPts val="15000"/>
              </a:spcBef>
            </a:pPr>
            <a:endParaRPr lang="en-US" sz="1800" dirty="0"/>
          </a:p>
        </p:txBody>
      </p:sp>
      <p:sp>
        <p:nvSpPr>
          <p:cNvPr id="22" name="Rectangle 21" descr="A heap file with 5 pages. The 5 pages have the following values - Page 1: 2, 5 Page 2: 1, 6 Page 3: 4, 7 Page 4:3, 10 Page 5: 8, 9" title="Heap File">
            <a:extLst>
              <a:ext uri="{FF2B5EF4-FFF2-40B4-BE49-F238E27FC236}">
                <a16:creationId xmlns:a16="http://schemas.microsoft.com/office/drawing/2014/main" id="{D6AEFC02-C92F-A940-99E8-91B4B09247F0}"/>
              </a:ext>
            </a:extLst>
          </p:cNvPr>
          <p:cNvSpPr/>
          <p:nvPr/>
        </p:nvSpPr>
        <p:spPr bwMode="auto">
          <a:xfrm>
            <a:off x="279087" y="1438416"/>
            <a:ext cx="6228740" cy="8170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latin typeface="Helvetica Neue"/>
              <a:ea typeface=""/>
            </a:endParaRPr>
          </a:p>
        </p:txBody>
      </p:sp>
      <p:sp>
        <p:nvSpPr>
          <p:cNvPr id="25" name="Rectangle 24" descr="Sorted file with pages (1, 2), (3, 4), (4.5, 5), (6, 7), (8, 9), (10)" title="Sorted File">
            <a:extLst>
              <a:ext uri="{FF2B5EF4-FFF2-40B4-BE49-F238E27FC236}">
                <a16:creationId xmlns:a16="http://schemas.microsoft.com/office/drawing/2014/main" id="{4C09E02A-AF55-ED4C-A853-5CA27A4061C6}"/>
              </a:ext>
            </a:extLst>
          </p:cNvPr>
          <p:cNvSpPr/>
          <p:nvPr/>
        </p:nvSpPr>
        <p:spPr bwMode="auto">
          <a:xfrm>
            <a:off x="152400" y="3173231"/>
            <a:ext cx="6276005" cy="8170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latin typeface="Helvetica Neue"/>
              <a:ea typeface=""/>
            </a:endParaRPr>
          </a:p>
        </p:txBody>
      </p:sp>
      <p:sp>
        <p:nvSpPr>
          <p:cNvPr id="26" name="Folded Corner 25">
            <a:extLst>
              <a:ext uri="{FF2B5EF4-FFF2-40B4-BE49-F238E27FC236}">
                <a16:creationId xmlns:a16="http://schemas.microsoft.com/office/drawing/2014/main" id="{FE32270A-125B-A241-B1C6-127A8F7DC0A6}"/>
              </a:ext>
            </a:extLst>
          </p:cNvPr>
          <p:cNvSpPr/>
          <p:nvPr/>
        </p:nvSpPr>
        <p:spPr bwMode="auto">
          <a:xfrm>
            <a:off x="319189" y="3298493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2400" kern="0" dirty="0">
                <a:solidFill>
                  <a:schemeClr val="tx1"/>
                </a:solidFill>
                <a:latin typeface="Helvetica Neue"/>
                <a:ea typeface=""/>
              </a:rPr>
              <a:t>1, 2</a:t>
            </a:r>
          </a:p>
        </p:txBody>
      </p:sp>
      <p:sp>
        <p:nvSpPr>
          <p:cNvPr id="27" name="Folded Corner 26">
            <a:extLst>
              <a:ext uri="{FF2B5EF4-FFF2-40B4-BE49-F238E27FC236}">
                <a16:creationId xmlns:a16="http://schemas.microsoft.com/office/drawing/2014/main" id="{367C1869-FD93-ED47-9391-05E37CDD8D04}"/>
              </a:ext>
            </a:extLst>
          </p:cNvPr>
          <p:cNvSpPr/>
          <p:nvPr/>
        </p:nvSpPr>
        <p:spPr bwMode="auto">
          <a:xfrm>
            <a:off x="1333371" y="3298491"/>
            <a:ext cx="863672" cy="566499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2400" kern="0" dirty="0">
                <a:solidFill>
                  <a:schemeClr val="tx1"/>
                </a:solidFill>
                <a:latin typeface="Helvetica Neue"/>
                <a:ea typeface=""/>
              </a:rPr>
              <a:t>3, 4</a:t>
            </a:r>
          </a:p>
        </p:txBody>
      </p:sp>
      <p:sp>
        <p:nvSpPr>
          <p:cNvPr id="28" name="Folded Corner 27">
            <a:extLst>
              <a:ext uri="{FF2B5EF4-FFF2-40B4-BE49-F238E27FC236}">
                <a16:creationId xmlns:a16="http://schemas.microsoft.com/office/drawing/2014/main" id="{CE171FD3-70D0-A340-8E18-06BBE62BBC94}"/>
              </a:ext>
            </a:extLst>
          </p:cNvPr>
          <p:cNvSpPr/>
          <p:nvPr/>
        </p:nvSpPr>
        <p:spPr bwMode="auto">
          <a:xfrm>
            <a:off x="2347550" y="3298495"/>
            <a:ext cx="1014181" cy="566499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2400" kern="0" dirty="0">
                <a:solidFill>
                  <a:schemeClr val="tx1"/>
                </a:solidFill>
                <a:latin typeface="Helvetica Neue"/>
                <a:ea typeface=""/>
              </a:rPr>
              <a:t>5, 6</a:t>
            </a:r>
          </a:p>
        </p:txBody>
      </p:sp>
      <p:sp>
        <p:nvSpPr>
          <p:cNvPr id="29" name="Folded Corner 28">
            <a:extLst>
              <a:ext uri="{FF2B5EF4-FFF2-40B4-BE49-F238E27FC236}">
                <a16:creationId xmlns:a16="http://schemas.microsoft.com/office/drawing/2014/main" id="{ABB44CD3-5953-0845-BB0A-72924C2D42B4}"/>
              </a:ext>
            </a:extLst>
          </p:cNvPr>
          <p:cNvSpPr/>
          <p:nvPr/>
        </p:nvSpPr>
        <p:spPr bwMode="auto">
          <a:xfrm>
            <a:off x="3449506" y="3300110"/>
            <a:ext cx="863672" cy="566499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2400" kern="0" dirty="0">
                <a:solidFill>
                  <a:schemeClr val="tx1"/>
                </a:solidFill>
                <a:latin typeface="Helvetica Neue"/>
                <a:ea typeface=""/>
              </a:rPr>
              <a:t>7, 8</a:t>
            </a:r>
          </a:p>
        </p:txBody>
      </p:sp>
      <p:sp>
        <p:nvSpPr>
          <p:cNvPr id="30" name="Folded Corner 29">
            <a:extLst>
              <a:ext uri="{FF2B5EF4-FFF2-40B4-BE49-F238E27FC236}">
                <a16:creationId xmlns:a16="http://schemas.microsoft.com/office/drawing/2014/main" id="{D558A505-B410-964F-872D-B90993C0AE4E}"/>
              </a:ext>
            </a:extLst>
          </p:cNvPr>
          <p:cNvSpPr/>
          <p:nvPr/>
        </p:nvSpPr>
        <p:spPr bwMode="auto">
          <a:xfrm>
            <a:off x="4463232" y="3298496"/>
            <a:ext cx="863672" cy="566499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2400" kern="0" dirty="0">
                <a:solidFill>
                  <a:schemeClr val="tx1"/>
                </a:solidFill>
                <a:latin typeface="Helvetica Neue"/>
                <a:ea typeface=""/>
              </a:rPr>
              <a:t>9, 10</a:t>
            </a:r>
          </a:p>
        </p:txBody>
      </p:sp>
      <p:sp>
        <p:nvSpPr>
          <p:cNvPr id="32" name="Folded Corner 31" descr="A heap file with 5 pages. The 5 pages have the following values - Page 1: 2, 5 Page 2: 1, 6 Page 3: 4, 7 Page 4:3, 10 Page 5: 8, 9" title="Heap File">
            <a:extLst>
              <a:ext uri="{FF2B5EF4-FFF2-40B4-BE49-F238E27FC236}">
                <a16:creationId xmlns:a16="http://schemas.microsoft.com/office/drawing/2014/main" id="{10807D7C-92A9-A746-AB2B-85939EAC2090}"/>
              </a:ext>
            </a:extLst>
          </p:cNvPr>
          <p:cNvSpPr/>
          <p:nvPr/>
        </p:nvSpPr>
        <p:spPr bwMode="auto">
          <a:xfrm>
            <a:off x="445876" y="1568955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2400" kern="0" dirty="0">
                <a:solidFill>
                  <a:schemeClr val="tx1"/>
                </a:solidFill>
                <a:latin typeface="Helvetica Neue"/>
                <a:ea typeface=""/>
              </a:rPr>
              <a:t>2, 5</a:t>
            </a:r>
          </a:p>
        </p:txBody>
      </p:sp>
      <p:sp>
        <p:nvSpPr>
          <p:cNvPr id="33" name="Folded Corner 32" descr="A heap file with 5 pages. The 5 pages have the following values - Page 1: 2, 5 Page 2: 1, 6 Page 3: 4, 7 Page 4:3, 10 Page 5: 8, 9" title="Heap File">
            <a:extLst>
              <a:ext uri="{FF2B5EF4-FFF2-40B4-BE49-F238E27FC236}">
                <a16:creationId xmlns:a16="http://schemas.microsoft.com/office/drawing/2014/main" id="{6BF2C0AF-2AC9-1E41-8355-20AFFB3A22E0}"/>
              </a:ext>
            </a:extLst>
          </p:cNvPr>
          <p:cNvSpPr/>
          <p:nvPr/>
        </p:nvSpPr>
        <p:spPr bwMode="auto">
          <a:xfrm>
            <a:off x="1460057" y="1546592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2400" kern="0" dirty="0">
                <a:solidFill>
                  <a:schemeClr val="tx1"/>
                </a:solidFill>
                <a:latin typeface="Helvetica Neue"/>
                <a:ea typeface=""/>
              </a:rPr>
              <a:t>1, 6</a:t>
            </a:r>
          </a:p>
        </p:txBody>
      </p:sp>
      <p:sp>
        <p:nvSpPr>
          <p:cNvPr id="34" name="Folded Corner 33" descr="A heap file with 5 pages. The 5 pages have the following values - Page 1: 2, 5 Page 2: 1, 6 Page 3: 4, 7 Page 4:3, 10 Page 5: 8, 9" title="Heap File">
            <a:extLst>
              <a:ext uri="{FF2B5EF4-FFF2-40B4-BE49-F238E27FC236}">
                <a16:creationId xmlns:a16="http://schemas.microsoft.com/office/drawing/2014/main" id="{897412CA-375A-A243-8BCD-AD96F4245D1D}"/>
              </a:ext>
            </a:extLst>
          </p:cNvPr>
          <p:cNvSpPr/>
          <p:nvPr/>
        </p:nvSpPr>
        <p:spPr bwMode="auto">
          <a:xfrm>
            <a:off x="2474238" y="1546592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2400" kern="0" dirty="0">
                <a:solidFill>
                  <a:schemeClr val="tx1"/>
                </a:solidFill>
                <a:latin typeface="Helvetica Neue"/>
                <a:ea typeface=""/>
              </a:rPr>
              <a:t>4, 7</a:t>
            </a:r>
          </a:p>
        </p:txBody>
      </p:sp>
      <p:sp>
        <p:nvSpPr>
          <p:cNvPr id="35" name="Folded Corner 34" descr="A heap file with 5 pages. The 5 pages have the following values - Page 1: 2, 5 Page 2: 1, 6 Page 3: 4, 7 Page 4:3, 10 Page 5: 8, 9" title="Heap File">
            <a:extLst>
              <a:ext uri="{FF2B5EF4-FFF2-40B4-BE49-F238E27FC236}">
                <a16:creationId xmlns:a16="http://schemas.microsoft.com/office/drawing/2014/main" id="{6089CE5A-F9FF-6E4A-88C8-D6F9FCFD9211}"/>
              </a:ext>
            </a:extLst>
          </p:cNvPr>
          <p:cNvSpPr/>
          <p:nvPr/>
        </p:nvSpPr>
        <p:spPr bwMode="auto">
          <a:xfrm>
            <a:off x="3488418" y="1546592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2400" kern="0" dirty="0">
                <a:solidFill>
                  <a:schemeClr val="tx1"/>
                </a:solidFill>
                <a:latin typeface="Helvetica Neue"/>
                <a:ea typeface=""/>
              </a:rPr>
              <a:t>3, 10</a:t>
            </a:r>
          </a:p>
        </p:txBody>
      </p:sp>
      <p:sp>
        <p:nvSpPr>
          <p:cNvPr id="36" name="Folded Corner 35" descr="A heap file with 5 pages. The 5 pages have the following values - Page 1: 2, 5 Page 2: 1, 6 Page 3: 4, 7 Page 4:3, 10 Page 5: 8, 9" title="Heap File">
            <a:extLst>
              <a:ext uri="{FF2B5EF4-FFF2-40B4-BE49-F238E27FC236}">
                <a16:creationId xmlns:a16="http://schemas.microsoft.com/office/drawing/2014/main" id="{068BCA21-0689-9648-86F3-0295B3BD5413}"/>
              </a:ext>
            </a:extLst>
          </p:cNvPr>
          <p:cNvSpPr/>
          <p:nvPr/>
        </p:nvSpPr>
        <p:spPr bwMode="auto">
          <a:xfrm>
            <a:off x="4502600" y="1546592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2400" kern="0" dirty="0">
                <a:solidFill>
                  <a:schemeClr val="tx1"/>
                </a:solidFill>
                <a:latin typeface="Helvetica Neue"/>
                <a:ea typeface=""/>
              </a:rPr>
              <a:t>8, 9</a:t>
            </a:r>
          </a:p>
        </p:txBody>
      </p:sp>
      <p:sp>
        <p:nvSpPr>
          <p:cNvPr id="37" name="Folded Corner 36" descr="A heap file with 5 pages. The 5 pages have the following values - Page 1: 2, 5 Page 2: 1, 6 Page 3: 4, 7 Page 4:3, 10 Page 5: 8, 9" title="Heap File">
            <a:extLst>
              <a:ext uri="{FF2B5EF4-FFF2-40B4-BE49-F238E27FC236}">
                <a16:creationId xmlns:a16="http://schemas.microsoft.com/office/drawing/2014/main" id="{97DCB2CE-8C66-2743-9F80-BD25014ED65B}"/>
              </a:ext>
            </a:extLst>
          </p:cNvPr>
          <p:cNvSpPr/>
          <p:nvPr/>
        </p:nvSpPr>
        <p:spPr bwMode="auto">
          <a:xfrm>
            <a:off x="5508168" y="1551137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2400" kern="0" dirty="0">
                <a:solidFill>
                  <a:schemeClr val="tx1"/>
                </a:solidFill>
                <a:latin typeface="Helvetica Neue"/>
                <a:ea typeface=""/>
              </a:rPr>
              <a:t>4.5,</a:t>
            </a:r>
          </a:p>
        </p:txBody>
      </p:sp>
      <p:sp>
        <p:nvSpPr>
          <p:cNvPr id="38" name="Folded Corner 37">
            <a:extLst>
              <a:ext uri="{FF2B5EF4-FFF2-40B4-BE49-F238E27FC236}">
                <a16:creationId xmlns:a16="http://schemas.microsoft.com/office/drawing/2014/main" id="{FBF4999E-84AE-9E41-8502-5423E240C498}"/>
              </a:ext>
            </a:extLst>
          </p:cNvPr>
          <p:cNvSpPr/>
          <p:nvPr/>
        </p:nvSpPr>
        <p:spPr bwMode="auto">
          <a:xfrm>
            <a:off x="5486400" y="3298491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2400" kern="0" dirty="0">
                <a:solidFill>
                  <a:schemeClr val="tx1"/>
                </a:solidFill>
                <a:latin typeface="Helvetica Neue"/>
                <a:ea typeface=""/>
              </a:rPr>
              <a:t>10, _</a:t>
            </a:r>
          </a:p>
        </p:txBody>
      </p:sp>
      <p:sp>
        <p:nvSpPr>
          <p:cNvPr id="43" name="Rectangle 42" descr="Bar scanning the sorted file" title="Bar">
            <a:extLst>
              <a:ext uri="{FF2B5EF4-FFF2-40B4-BE49-F238E27FC236}">
                <a16:creationId xmlns:a16="http://schemas.microsoft.com/office/drawing/2014/main" id="{A477ACB1-97C1-B044-8461-7AA8E8BE5C5D}"/>
              </a:ext>
            </a:extLst>
          </p:cNvPr>
          <p:cNvSpPr/>
          <p:nvPr/>
        </p:nvSpPr>
        <p:spPr bwMode="auto">
          <a:xfrm>
            <a:off x="2072718" y="2959304"/>
            <a:ext cx="166790" cy="12173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135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4" name="TextBox 23" descr="A heap file with 5 pages. The 5 pages have the following values - Page 1: 2, 5 Page 2: 1, 6 Page 3: 4, 7 Page 4:3, 10 Page 5: 8, 9" title="Heap File"/>
          <p:cNvSpPr txBox="1"/>
          <p:nvPr/>
        </p:nvSpPr>
        <p:spPr>
          <a:xfrm>
            <a:off x="228600" y="971550"/>
            <a:ext cx="13195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chemeClr val="accent2"/>
                </a:solidFill>
                <a:latin typeface="Helvetica Neue"/>
              </a:rPr>
              <a:t>Heap File</a:t>
            </a:r>
          </a:p>
        </p:txBody>
      </p:sp>
      <p:sp>
        <p:nvSpPr>
          <p:cNvPr id="39" name="TextBox 38" descr="A sorted file with 5 pages. The 5 pages have the following values - Page 1: 1, 2 Page 2: 3, 4 Page 3: 5, 6 Page 4: 7, 8 Page 5: 9, 10" title="Sorted File"/>
          <p:cNvSpPr txBox="1"/>
          <p:nvPr/>
        </p:nvSpPr>
        <p:spPr>
          <a:xfrm>
            <a:off x="300084" y="2695103"/>
            <a:ext cx="14847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chemeClr val="accent2"/>
                </a:solidFill>
                <a:latin typeface="Helvetica Neue"/>
              </a:rPr>
              <a:t>Sorted File</a:t>
            </a:r>
          </a:p>
        </p:txBody>
      </p:sp>
      <p:sp>
        <p:nvSpPr>
          <p:cNvPr id="45" name="Folded Corner 44">
            <a:extLst>
              <a:ext uri="{FF2B5EF4-FFF2-40B4-BE49-F238E27FC236}">
                <a16:creationId xmlns:a16="http://schemas.microsoft.com/office/drawing/2014/main" id="{F1B28A3C-1341-1942-A018-32CF03806A1F}"/>
              </a:ext>
            </a:extLst>
          </p:cNvPr>
          <p:cNvSpPr/>
          <p:nvPr/>
        </p:nvSpPr>
        <p:spPr bwMode="auto">
          <a:xfrm>
            <a:off x="2362200" y="3298491"/>
            <a:ext cx="1014181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2400" kern="0" dirty="0">
                <a:solidFill>
                  <a:schemeClr val="tx1"/>
                </a:solidFill>
                <a:latin typeface="Helvetica Neue"/>
                <a:ea typeface=""/>
              </a:rPr>
              <a:t>4.5, 5</a:t>
            </a:r>
          </a:p>
        </p:txBody>
      </p:sp>
      <p:sp>
        <p:nvSpPr>
          <p:cNvPr id="46" name="Folded Corner 45">
            <a:extLst>
              <a:ext uri="{FF2B5EF4-FFF2-40B4-BE49-F238E27FC236}">
                <a16:creationId xmlns:a16="http://schemas.microsoft.com/office/drawing/2014/main" id="{3CB84428-E65F-C444-9DA3-A4AF9676929B}"/>
              </a:ext>
            </a:extLst>
          </p:cNvPr>
          <p:cNvSpPr/>
          <p:nvPr/>
        </p:nvSpPr>
        <p:spPr bwMode="auto">
          <a:xfrm>
            <a:off x="3449506" y="3298491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2400" kern="0" dirty="0">
                <a:solidFill>
                  <a:schemeClr val="tx1"/>
                </a:solidFill>
                <a:latin typeface="Helvetica Neue"/>
                <a:ea typeface=""/>
              </a:rPr>
              <a:t>6, 7</a:t>
            </a:r>
          </a:p>
        </p:txBody>
      </p:sp>
      <p:sp>
        <p:nvSpPr>
          <p:cNvPr id="47" name="Folded Corner 46">
            <a:extLst>
              <a:ext uri="{FF2B5EF4-FFF2-40B4-BE49-F238E27FC236}">
                <a16:creationId xmlns:a16="http://schemas.microsoft.com/office/drawing/2014/main" id="{16415F8C-A573-6247-8F09-ED91EBA1B7D2}"/>
              </a:ext>
            </a:extLst>
          </p:cNvPr>
          <p:cNvSpPr/>
          <p:nvPr/>
        </p:nvSpPr>
        <p:spPr bwMode="auto">
          <a:xfrm>
            <a:off x="4463232" y="3298491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2400" kern="0" dirty="0">
                <a:solidFill>
                  <a:schemeClr val="tx1"/>
                </a:solidFill>
                <a:latin typeface="Helvetica Neue"/>
                <a:ea typeface=""/>
              </a:rPr>
              <a:t>8, 9</a:t>
            </a:r>
          </a:p>
        </p:txBody>
      </p:sp>
    </p:spTree>
    <p:extLst>
      <p:ext uri="{BB962C8B-B14F-4D97-AF65-F5344CB8AC3E}">
        <p14:creationId xmlns:p14="http://schemas.microsoft.com/office/powerpoint/2010/main" val="7282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566 0 " pathEditMode="relative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8" grpId="0" animBg="1"/>
      <p:bldP spid="43" grpId="0" animBg="1"/>
      <p:bldP spid="45" grpId="0" animBg="1"/>
      <p:bldP spid="46" grpId="0" animBg="1"/>
      <p:bldP spid="4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 of Operations: Insert Cost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285750" y="3734352"/>
            <a:ext cx="8229600" cy="3394472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Helvetica Neue"/>
              </a:rPr>
              <a:t>B: </a:t>
            </a:r>
            <a:r>
              <a:rPr lang="en-US" sz="1800" dirty="0">
                <a:latin typeface="Helvetica Neue"/>
              </a:rPr>
              <a:t>The number of data blocks</a:t>
            </a:r>
          </a:p>
          <a:p>
            <a:r>
              <a:rPr lang="en-US" sz="1800" b="1" dirty="0">
                <a:latin typeface="Helvetica Neue"/>
              </a:rPr>
              <a:t>R: </a:t>
            </a:r>
            <a:r>
              <a:rPr lang="en-US" sz="1800" dirty="0">
                <a:latin typeface="Helvetica Neue"/>
              </a:rPr>
              <a:t>Number of records per block</a:t>
            </a:r>
          </a:p>
          <a:p>
            <a:r>
              <a:rPr lang="en-US" sz="1800" b="1" dirty="0">
                <a:latin typeface="Helvetica Neue"/>
              </a:rPr>
              <a:t>D: </a:t>
            </a:r>
            <a:r>
              <a:rPr lang="en-US" sz="1800" dirty="0">
                <a:latin typeface="Helvetica Neue"/>
              </a:rPr>
              <a:t>Average time to read/write disk block</a:t>
            </a:r>
          </a:p>
        </p:txBody>
      </p:sp>
      <p:graphicFrame>
        <p:nvGraphicFramePr>
          <p:cNvPr id="3" name="Table 2" descr="Cost of operations for Heap and Sorted Files for different actions" title="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270282"/>
              </p:ext>
            </p:extLst>
          </p:nvPr>
        </p:nvGraphicFramePr>
        <p:xfrm>
          <a:off x="1371600" y="1063229"/>
          <a:ext cx="4572000" cy="2448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672">
                <a:tc>
                  <a:txBody>
                    <a:bodyPr/>
                    <a:lstStyle/>
                    <a:p>
                      <a:endParaRPr lang="en-US" sz="1400" dirty="0">
                        <a:latin typeface="Helvetica Neue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/>
                        </a:rPr>
                        <a:t>Heap</a:t>
                      </a:r>
                      <a:r>
                        <a:rPr lang="en-US" sz="1400" baseline="0" dirty="0">
                          <a:latin typeface="Helvetica Neue"/>
                        </a:rPr>
                        <a:t> File</a:t>
                      </a:r>
                      <a:endParaRPr lang="en-US" sz="1400" dirty="0">
                        <a:latin typeface="Helvetica Neue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/>
                        </a:rPr>
                        <a:t>Sorted</a:t>
                      </a:r>
                      <a:r>
                        <a:rPr lang="en-US" sz="1400" baseline="0" dirty="0">
                          <a:latin typeface="Helvetica Neue"/>
                        </a:rPr>
                        <a:t> File</a:t>
                      </a:r>
                      <a:endParaRPr lang="en-US" sz="1400" dirty="0">
                        <a:latin typeface="Helvetica Neue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67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Scan</a:t>
                      </a:r>
                      <a:r>
                        <a:rPr lang="en-US" sz="1400" baseline="0" dirty="0">
                          <a:solidFill>
                            <a:schemeClr val="tx2"/>
                          </a:solidFill>
                          <a:latin typeface="Helvetica Neue"/>
                        </a:rPr>
                        <a:t> all records</a:t>
                      </a:r>
                      <a:endParaRPr lang="en-US" sz="1400" dirty="0">
                        <a:solidFill>
                          <a:schemeClr val="tx2"/>
                        </a:solidFill>
                        <a:latin typeface="Helvetica Neue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B*D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B*D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67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Equality Search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0.5</a:t>
                      </a:r>
                      <a:r>
                        <a:rPr lang="en-US" sz="1400" baseline="0" dirty="0">
                          <a:solidFill>
                            <a:schemeClr val="tx2"/>
                          </a:solidFill>
                          <a:latin typeface="Helvetica Neue"/>
                        </a:rPr>
                        <a:t>*B*D</a:t>
                      </a:r>
                      <a:endParaRPr lang="en-US" sz="1400" dirty="0">
                        <a:solidFill>
                          <a:schemeClr val="tx2"/>
                        </a:solidFill>
                        <a:latin typeface="Helvetica Neue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(log</a:t>
                      </a:r>
                      <a:r>
                        <a:rPr lang="en-US" sz="1400" baseline="-25000" dirty="0">
                          <a:solidFill>
                            <a:schemeClr val="tx2"/>
                          </a:solidFill>
                          <a:latin typeface="Helvetica Neue"/>
                        </a:rPr>
                        <a:t>2</a:t>
                      </a:r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B)*D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67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Range Search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B</a:t>
                      </a:r>
                      <a:r>
                        <a:rPr lang="en-US" sz="1400" baseline="0" dirty="0">
                          <a:solidFill>
                            <a:schemeClr val="tx2"/>
                          </a:solidFill>
                          <a:latin typeface="Helvetica Neue"/>
                        </a:rPr>
                        <a:t>*D</a:t>
                      </a:r>
                      <a:endParaRPr lang="en-US" sz="1400" dirty="0">
                        <a:solidFill>
                          <a:schemeClr val="tx2"/>
                        </a:solidFill>
                        <a:latin typeface="Helvetica Neue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((log</a:t>
                      </a:r>
                      <a:r>
                        <a:rPr lang="en-US" sz="1400" baseline="-25000" dirty="0">
                          <a:solidFill>
                            <a:schemeClr val="tx2"/>
                          </a:solidFill>
                          <a:latin typeface="Helvetica Neue"/>
                        </a:rPr>
                        <a:t>2</a:t>
                      </a:r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B)+pages)*D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67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Insert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2*D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((log</a:t>
                      </a:r>
                      <a:r>
                        <a:rPr lang="en-US" sz="1400" baseline="-25000" dirty="0">
                          <a:solidFill>
                            <a:schemeClr val="tx2"/>
                          </a:solidFill>
                          <a:latin typeface="Helvetica Neue"/>
                        </a:rPr>
                        <a:t>2</a:t>
                      </a:r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B)+B)*D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67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Delete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2"/>
                        </a:solidFill>
                        <a:latin typeface="Helvetica Neue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2"/>
                        </a:solidFill>
                        <a:latin typeface="Helvetica Neue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51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Heap Files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Unordered collection of records</a:t>
            </a:r>
          </a:p>
          <a:p>
            <a:pPr lvl="0">
              <a:spcBef>
                <a:spcPts val="2000"/>
              </a:spcBef>
              <a:buClr>
                <a:srgbClr val="44516F"/>
              </a:buClr>
            </a:pPr>
            <a:r>
              <a:rPr lang="en-US" sz="1800" dirty="0">
                <a:solidFill>
                  <a:prstClr val="black"/>
                </a:solidFill>
              </a:rPr>
              <a:t>Recall API for higher layers of the DBMS. </a:t>
            </a:r>
            <a:br>
              <a:rPr lang="en-US" sz="1800" dirty="0">
                <a:solidFill>
                  <a:prstClr val="black"/>
                </a:solidFill>
              </a:rPr>
            </a:br>
            <a:r>
              <a:rPr lang="en-US" sz="1800" dirty="0">
                <a:solidFill>
                  <a:prstClr val="black"/>
                </a:solidFill>
              </a:rPr>
              <a:t>Today we’ll ask: “How? At what cost?”</a:t>
            </a:r>
          </a:p>
          <a:p>
            <a:pPr lvl="1">
              <a:buClr>
                <a:srgbClr val="44516F"/>
              </a:buClr>
            </a:pPr>
            <a:r>
              <a:rPr lang="en-US" sz="1800" dirty="0">
                <a:solidFill>
                  <a:prstClr val="black"/>
                </a:solidFill>
              </a:rPr>
              <a:t>Insert/delete/modify record</a:t>
            </a:r>
          </a:p>
          <a:p>
            <a:pPr lvl="1">
              <a:buClr>
                <a:srgbClr val="44516F"/>
              </a:buClr>
            </a:pPr>
            <a:r>
              <a:rPr lang="en-US" sz="1800" dirty="0">
                <a:solidFill>
                  <a:prstClr val="black"/>
                </a:solidFill>
              </a:rPr>
              <a:t>Fetch a particular record by </a:t>
            </a:r>
            <a:r>
              <a:rPr lang="en-US" sz="1800" b="1" i="1" dirty="0">
                <a:solidFill>
                  <a:prstClr val="black"/>
                </a:solidFill>
              </a:rPr>
              <a:t>record id </a:t>
            </a:r>
            <a:r>
              <a:rPr lang="is-IS" sz="1800" dirty="0">
                <a:solidFill>
                  <a:prstClr val="black"/>
                </a:solidFill>
              </a:rPr>
              <a:t>…</a:t>
            </a:r>
          </a:p>
          <a:p>
            <a:pPr lvl="2">
              <a:buClr>
                <a:srgbClr val="44516F"/>
              </a:buClr>
            </a:pPr>
            <a:r>
              <a:rPr lang="is-IS" sz="1600" dirty="0">
                <a:solidFill>
                  <a:prstClr val="black"/>
                </a:solidFill>
              </a:rPr>
              <a:t>Record id is a pointer encoding pair of (</a:t>
            </a:r>
            <a:r>
              <a:rPr lang="is-IS" sz="1600" b="1" dirty="0">
                <a:solidFill>
                  <a:prstClr val="black"/>
                </a:solidFill>
              </a:rPr>
              <a:t>pageID, location</a:t>
            </a:r>
            <a:r>
              <a:rPr lang="is-IS" sz="1600" dirty="0">
                <a:solidFill>
                  <a:prstClr val="black"/>
                </a:solidFill>
              </a:rPr>
              <a:t> on page)</a:t>
            </a:r>
          </a:p>
          <a:p>
            <a:pPr lvl="1">
              <a:buClr>
                <a:srgbClr val="44516F"/>
              </a:buClr>
            </a:pPr>
            <a:r>
              <a:rPr lang="en-US" sz="1800" dirty="0">
                <a:solidFill>
                  <a:prstClr val="black"/>
                </a:solidFill>
              </a:rPr>
              <a:t>S</a:t>
            </a:r>
            <a:r>
              <a:rPr lang="is-IS" sz="1800" dirty="0">
                <a:solidFill>
                  <a:prstClr val="black"/>
                </a:solidFill>
              </a:rPr>
              <a:t>can all records </a:t>
            </a:r>
          </a:p>
          <a:p>
            <a:pPr lvl="2">
              <a:buClr>
                <a:srgbClr val="44516F"/>
              </a:buClr>
            </a:pPr>
            <a:r>
              <a:rPr lang="is-IS" sz="1600" dirty="0">
                <a:solidFill>
                  <a:prstClr val="black"/>
                </a:solidFill>
              </a:rPr>
              <a:t>Possibly with some conditions on the records to be retrieved</a:t>
            </a:r>
          </a:p>
        </p:txBody>
      </p:sp>
    </p:spTree>
    <p:extLst>
      <p:ext uri="{BB962C8B-B14F-4D97-AF65-F5344CB8AC3E}">
        <p14:creationId xmlns:p14="http://schemas.microsoft.com/office/powerpoint/2010/main" val="34074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Operations: Delete?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73927" y="3928057"/>
            <a:ext cx="8229600" cy="3394472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Helvetica Neue"/>
              </a:rPr>
              <a:t>B: </a:t>
            </a:r>
            <a:r>
              <a:rPr lang="en-US" sz="1800" dirty="0">
                <a:latin typeface="Helvetica Neue"/>
              </a:rPr>
              <a:t>The number of data blocks</a:t>
            </a:r>
          </a:p>
          <a:p>
            <a:r>
              <a:rPr lang="en-US" sz="1800" b="1" dirty="0">
                <a:latin typeface="Helvetica Neue"/>
              </a:rPr>
              <a:t>R: </a:t>
            </a:r>
            <a:r>
              <a:rPr lang="en-US" sz="1800" dirty="0">
                <a:latin typeface="Helvetica Neue"/>
              </a:rPr>
              <a:t>Number of records per block</a:t>
            </a:r>
          </a:p>
          <a:p>
            <a:r>
              <a:rPr lang="en-US" sz="1800" b="1" dirty="0">
                <a:latin typeface="Helvetica Neue"/>
              </a:rPr>
              <a:t>D: </a:t>
            </a:r>
            <a:r>
              <a:rPr lang="en-US" sz="1800" dirty="0">
                <a:latin typeface="Helvetica Neue"/>
              </a:rPr>
              <a:t>Average time to read/write disk block</a:t>
            </a:r>
          </a:p>
        </p:txBody>
      </p:sp>
      <p:graphicFrame>
        <p:nvGraphicFramePr>
          <p:cNvPr id="3" name="Table 2" descr="Cost of operations for Heap and Sorted Files for different actions" title="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168045"/>
              </p:ext>
            </p:extLst>
          </p:nvPr>
        </p:nvGraphicFramePr>
        <p:xfrm>
          <a:off x="1371600" y="1097262"/>
          <a:ext cx="4572000" cy="2448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672">
                <a:tc>
                  <a:txBody>
                    <a:bodyPr/>
                    <a:lstStyle/>
                    <a:p>
                      <a:endParaRPr lang="en-US" sz="1400" dirty="0">
                        <a:latin typeface="Helvetica Neue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/>
                        </a:rPr>
                        <a:t>Heap</a:t>
                      </a:r>
                      <a:r>
                        <a:rPr lang="en-US" sz="1400" baseline="0" dirty="0">
                          <a:latin typeface="Helvetica Neue"/>
                        </a:rPr>
                        <a:t> File</a:t>
                      </a:r>
                      <a:endParaRPr lang="en-US" sz="1400" dirty="0">
                        <a:latin typeface="Helvetica Neue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 Neue"/>
                        </a:rPr>
                        <a:t>Sorted</a:t>
                      </a:r>
                      <a:r>
                        <a:rPr lang="en-US" sz="1400" baseline="0" dirty="0">
                          <a:latin typeface="Helvetica Neue"/>
                        </a:rPr>
                        <a:t> File</a:t>
                      </a:r>
                      <a:endParaRPr lang="en-US" sz="1400" dirty="0">
                        <a:latin typeface="Helvetica Neue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67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Scan</a:t>
                      </a:r>
                      <a:r>
                        <a:rPr lang="en-US" sz="1400" baseline="0" dirty="0">
                          <a:solidFill>
                            <a:schemeClr val="tx2"/>
                          </a:solidFill>
                          <a:latin typeface="Helvetica Neue"/>
                        </a:rPr>
                        <a:t> all records</a:t>
                      </a:r>
                      <a:endParaRPr lang="en-US" sz="1400" dirty="0">
                        <a:solidFill>
                          <a:schemeClr val="tx2"/>
                        </a:solidFill>
                        <a:latin typeface="Helvetica Neue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B*D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B*D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67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Equality Search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0.5</a:t>
                      </a:r>
                      <a:r>
                        <a:rPr lang="en-US" sz="1400" baseline="0" dirty="0">
                          <a:solidFill>
                            <a:schemeClr val="tx2"/>
                          </a:solidFill>
                          <a:latin typeface="Helvetica Neue"/>
                        </a:rPr>
                        <a:t>*B*D</a:t>
                      </a:r>
                      <a:endParaRPr lang="en-US" sz="1400" dirty="0">
                        <a:solidFill>
                          <a:schemeClr val="tx2"/>
                        </a:solidFill>
                        <a:latin typeface="Helvetica Neue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(log</a:t>
                      </a:r>
                      <a:r>
                        <a:rPr lang="en-US" sz="1400" baseline="-25000" dirty="0">
                          <a:solidFill>
                            <a:schemeClr val="tx2"/>
                          </a:solidFill>
                          <a:latin typeface="Helvetica Neue"/>
                        </a:rPr>
                        <a:t>2</a:t>
                      </a:r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B)*D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67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Range Search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B</a:t>
                      </a:r>
                      <a:r>
                        <a:rPr lang="en-US" sz="1400" baseline="0" dirty="0">
                          <a:solidFill>
                            <a:schemeClr val="tx2"/>
                          </a:solidFill>
                          <a:latin typeface="Helvetica Neue"/>
                        </a:rPr>
                        <a:t>*D</a:t>
                      </a:r>
                      <a:endParaRPr lang="en-US" sz="1400" dirty="0">
                        <a:solidFill>
                          <a:schemeClr val="tx2"/>
                        </a:solidFill>
                        <a:latin typeface="Helvetica Neue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((log</a:t>
                      </a:r>
                      <a:r>
                        <a:rPr lang="en-US" sz="1400" baseline="-25000" dirty="0">
                          <a:solidFill>
                            <a:schemeClr val="tx2"/>
                          </a:solidFill>
                          <a:latin typeface="Helvetica Neue"/>
                        </a:rPr>
                        <a:t>2</a:t>
                      </a:r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B)+pages)*D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67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Insert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2*D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((log</a:t>
                      </a:r>
                      <a:r>
                        <a:rPr lang="en-US" sz="1400" baseline="-25000" dirty="0">
                          <a:solidFill>
                            <a:schemeClr val="tx2"/>
                          </a:solidFill>
                          <a:latin typeface="Helvetica Neue"/>
                        </a:rPr>
                        <a:t>2</a:t>
                      </a:r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B)+B)*D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67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  <a:latin typeface="Helvetica Neue"/>
                        </a:rPr>
                        <a:t>Delete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2"/>
                        </a:solidFill>
                        <a:latin typeface="Helvetica Neue"/>
                      </a:endParaRP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2"/>
                        </a:solidFill>
                        <a:latin typeface="Helvetica Neue"/>
                      </a:endParaRPr>
                    </a:p>
                  </a:txBody>
                  <a:tcPr marL="68580" marR="68580" marT="34290" marB="3429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436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76282" y="203677"/>
            <a:ext cx="8229600" cy="857250"/>
          </a:xfrm>
        </p:spPr>
        <p:txBody>
          <a:bodyPr/>
          <a:lstStyle/>
          <a:p>
            <a:r>
              <a:rPr lang="en-US" dirty="0"/>
              <a:t>Delete 4.5: Heap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393" y="3077349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Helvetica Neue"/>
              </a:rPr>
              <a:t>Average case to find the record:  </a:t>
            </a:r>
            <a:r>
              <a:rPr lang="en-US" sz="2000" b="1" dirty="0">
                <a:latin typeface="Helvetica Neue"/>
              </a:rPr>
              <a:t>B/2 reads</a:t>
            </a:r>
          </a:p>
          <a:p>
            <a:r>
              <a:rPr lang="en-US" sz="2000" dirty="0">
                <a:latin typeface="Helvetica Neue"/>
              </a:rPr>
              <a:t>Delete record from page</a:t>
            </a:r>
          </a:p>
          <a:p>
            <a:r>
              <a:rPr lang="en-US" sz="2000" dirty="0"/>
              <a:t>Cost = (B/2 + 1) * D</a:t>
            </a:r>
          </a:p>
          <a:p>
            <a:pPr lvl="1"/>
            <a:r>
              <a:rPr lang="en-US" sz="2000" dirty="0"/>
              <a:t>Why + 1?</a:t>
            </a:r>
          </a:p>
        </p:txBody>
      </p:sp>
      <p:sp>
        <p:nvSpPr>
          <p:cNvPr id="30" name="TextBox 29" descr="A heap file with 5 pages. The 5 pages have the following values - Page 1: 2, 5 Page 2: 1, 6 Page 3: 4, 7 Page 4:3, 10 Page 5: 8, 9" title="Heap File"/>
          <p:cNvSpPr txBox="1"/>
          <p:nvPr/>
        </p:nvSpPr>
        <p:spPr>
          <a:xfrm>
            <a:off x="863601" y="1168149"/>
            <a:ext cx="13195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chemeClr val="accent2"/>
                </a:solidFill>
                <a:latin typeface="Helvetica Neue"/>
              </a:rPr>
              <a:t>Heap File</a:t>
            </a:r>
          </a:p>
        </p:txBody>
      </p:sp>
      <p:sp>
        <p:nvSpPr>
          <p:cNvPr id="24" name="Rectangle 23" descr="A heap file with 5 pages. The 5 pages have the following values - Page 1: 2, 5 Page 2: 1, 6 Page 3: 4, 7 Page 4:3, 10 Page 5: 8, 9" title="Heap File"/>
          <p:cNvSpPr/>
          <p:nvPr/>
        </p:nvSpPr>
        <p:spPr bwMode="auto">
          <a:xfrm>
            <a:off x="920683" y="1705091"/>
            <a:ext cx="6216932" cy="8170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latin typeface="Helvetica Neue"/>
              <a:ea typeface=""/>
            </a:endParaRPr>
          </a:p>
        </p:txBody>
      </p:sp>
      <p:sp>
        <p:nvSpPr>
          <p:cNvPr id="25" name="Folded Corner 24" descr="A heap file with 5 pages. The 5 pages have the following values - Page 1: 2, 5 Page 2: 1, 6 Page 3: 4, 7 Page 4:3, 10 Page 5: 8, 9" title="Heap File"/>
          <p:cNvSpPr/>
          <p:nvPr/>
        </p:nvSpPr>
        <p:spPr bwMode="auto">
          <a:xfrm>
            <a:off x="1091756" y="182406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2400" kern="0" dirty="0">
                <a:solidFill>
                  <a:schemeClr val="tx1"/>
                </a:solidFill>
                <a:latin typeface="Helvetica Neue"/>
                <a:ea typeface=""/>
              </a:rPr>
              <a:t>2, 5</a:t>
            </a:r>
          </a:p>
        </p:txBody>
      </p:sp>
      <p:sp>
        <p:nvSpPr>
          <p:cNvPr id="26" name="Folded Corner 25" descr="A heap file with 5 pages. The 5 pages have the following values - Page 1: 2, 5 Page 2: 1, 6 Page 3: 4, 7 Page 4:3, 10 Page 5: 8, 9" title="Heap File"/>
          <p:cNvSpPr/>
          <p:nvPr/>
        </p:nvSpPr>
        <p:spPr bwMode="auto">
          <a:xfrm>
            <a:off x="2105937" y="182406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2400" kern="0" dirty="0">
                <a:solidFill>
                  <a:schemeClr val="tx1"/>
                </a:solidFill>
                <a:latin typeface="Helvetica Neue"/>
                <a:ea typeface=""/>
              </a:rPr>
              <a:t>1, 6</a:t>
            </a:r>
          </a:p>
        </p:txBody>
      </p:sp>
      <p:sp>
        <p:nvSpPr>
          <p:cNvPr id="33" name="Folded Corner 32" descr="A heap file with 5 pages. The 5 pages have the following values - Page 1: 2, 5 Page 2: 1, 6 Page 3: 4, 7 Page 4:3, 10 Page 5: 8, 9" title="Heap File"/>
          <p:cNvSpPr/>
          <p:nvPr/>
        </p:nvSpPr>
        <p:spPr bwMode="auto">
          <a:xfrm>
            <a:off x="3120117" y="182406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2400" kern="0" dirty="0">
                <a:solidFill>
                  <a:schemeClr val="tx1"/>
                </a:solidFill>
                <a:latin typeface="Helvetica Neue"/>
                <a:ea typeface=""/>
              </a:rPr>
              <a:t>4, 7</a:t>
            </a:r>
          </a:p>
        </p:txBody>
      </p:sp>
      <p:sp>
        <p:nvSpPr>
          <p:cNvPr id="40" name="Folded Corner 39" descr="A heap file with 5 pages. The 5 pages have the following values - Page 1: 2, 5 Page 2: 1, 6 Page 3: 4, 7 Page 4:3, 10 Page 5: 8, 9" title="Heap File"/>
          <p:cNvSpPr/>
          <p:nvPr/>
        </p:nvSpPr>
        <p:spPr bwMode="auto">
          <a:xfrm>
            <a:off x="4134298" y="182406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2400" kern="0" dirty="0">
                <a:solidFill>
                  <a:schemeClr val="tx1"/>
                </a:solidFill>
                <a:latin typeface="Helvetica Neue"/>
                <a:ea typeface=""/>
              </a:rPr>
              <a:t>3, 10</a:t>
            </a:r>
          </a:p>
        </p:txBody>
      </p:sp>
      <p:sp>
        <p:nvSpPr>
          <p:cNvPr id="41" name="Folded Corner 40" descr="A heap file with 5 pages. The 5 pages have the following values - Page 1: 2, 5 Page 2: 1, 6 Page 3: 4, 7 Page 4:3, 10 Page 5: 8, 9" title="Heap File"/>
          <p:cNvSpPr/>
          <p:nvPr/>
        </p:nvSpPr>
        <p:spPr bwMode="auto">
          <a:xfrm>
            <a:off x="5148480" y="182406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2400" kern="0" dirty="0">
                <a:solidFill>
                  <a:schemeClr val="tx1"/>
                </a:solidFill>
                <a:latin typeface="Helvetica Neue"/>
                <a:ea typeface=""/>
              </a:rPr>
              <a:t>8, 9</a:t>
            </a:r>
          </a:p>
        </p:txBody>
      </p:sp>
      <p:sp>
        <p:nvSpPr>
          <p:cNvPr id="42" name="Folded Corner 41" descr="A heap file with 5 pages. The 5 pages have the following values - Page 1: 2, 5 Page 2: 1, 6 Page 3: 4, 7 Page 4:3, 10 Page 5: 8, 9" title="Heap File"/>
          <p:cNvSpPr/>
          <p:nvPr/>
        </p:nvSpPr>
        <p:spPr bwMode="auto">
          <a:xfrm>
            <a:off x="6156311" y="182406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2400" kern="0" dirty="0">
                <a:solidFill>
                  <a:schemeClr val="tx1"/>
                </a:solidFill>
                <a:latin typeface="Helvetica Neue"/>
                <a:ea typeface=""/>
              </a:rPr>
              <a:t>4.5,</a:t>
            </a:r>
          </a:p>
        </p:txBody>
      </p:sp>
      <p:sp>
        <p:nvSpPr>
          <p:cNvPr id="43" name="Rectangle 42" descr="A Bar about to scan the heap file" title="Bar"/>
          <p:cNvSpPr/>
          <p:nvPr/>
        </p:nvSpPr>
        <p:spPr bwMode="auto">
          <a:xfrm>
            <a:off x="838200" y="1504950"/>
            <a:ext cx="166790" cy="12173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1350" dirty="0">
              <a:solidFill>
                <a:srgbClr val="00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6169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.00031 L 0.67987 0.000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-0.19537 " pathEditMode="relative" ptsTypes="AA">
                                      <p:cBhvr>
                                        <p:cTn id="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1" animBg="1"/>
      <p:bldP spid="4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 4.5: Heap File Vs Sorted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0151"/>
            <a:ext cx="8229600" cy="3394472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Helvetica Neue"/>
              </a:rPr>
              <a:t>Average case runtime:  (</a:t>
            </a:r>
            <a:r>
              <a:rPr lang="en-US" sz="1800" b="1" dirty="0">
                <a:latin typeface="Helvetica Neue"/>
              </a:rPr>
              <a:t>B/2+1) * D</a:t>
            </a:r>
          </a:p>
          <a:p>
            <a:pPr>
              <a:spcBef>
                <a:spcPts val="12000"/>
              </a:spcBef>
            </a:pPr>
            <a:r>
              <a:rPr lang="en-US" sz="1800" dirty="0">
                <a:latin typeface="Helvetica Neue"/>
              </a:rPr>
              <a:t>Find location for record: </a:t>
            </a:r>
            <a:r>
              <a:rPr lang="en-US" sz="1800" b="1" dirty="0">
                <a:latin typeface="Helvetica Neue"/>
              </a:rPr>
              <a:t>log</a:t>
            </a:r>
            <a:r>
              <a:rPr lang="en-US" sz="1800" b="1" baseline="-25000" dirty="0">
                <a:latin typeface="Helvetica Neue"/>
              </a:rPr>
              <a:t>2</a:t>
            </a:r>
            <a:r>
              <a:rPr lang="en-US" sz="1800" b="1" dirty="0">
                <a:latin typeface="Helvetica Neue"/>
              </a:rPr>
              <a:t>B</a:t>
            </a:r>
          </a:p>
          <a:p>
            <a:r>
              <a:rPr lang="en-US" sz="1800" dirty="0">
                <a:latin typeface="Helvetica Neue"/>
              </a:rPr>
              <a:t>Delete record in page </a:t>
            </a:r>
            <a:r>
              <a:rPr lang="en-US" sz="1800" dirty="0">
                <a:latin typeface="Helvetica Neue"/>
                <a:sym typeface="Wingdings"/>
              </a:rPr>
              <a:t> Gap</a:t>
            </a:r>
            <a:endParaRPr lang="en-US" sz="1800" dirty="0">
              <a:latin typeface="Helvetica Neue"/>
            </a:endParaRPr>
          </a:p>
        </p:txBody>
      </p:sp>
      <p:sp>
        <p:nvSpPr>
          <p:cNvPr id="74" name="TextBox 73" descr="A heap file with 5 pages. The 5 pages have the following values - Page 1: 2, 5 Page 2: 1, 6 Page 3: 4, 7 Page 4:3, 10 Page 5: 8, 9" title="Heap File"/>
          <p:cNvSpPr txBox="1"/>
          <p:nvPr/>
        </p:nvSpPr>
        <p:spPr>
          <a:xfrm>
            <a:off x="346596" y="850902"/>
            <a:ext cx="13195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chemeClr val="accent2"/>
                </a:solidFill>
                <a:latin typeface="Helvetica Neue"/>
              </a:rPr>
              <a:t>Heap File</a:t>
            </a:r>
          </a:p>
        </p:txBody>
      </p:sp>
      <p:grpSp>
        <p:nvGrpSpPr>
          <p:cNvPr id="4" name="Group 3" descr="A heap file with 5 pages. The 5 pages have the following values - Page 1: 2, 5 Page 2: 1, 6 Page 3: 4, 7 Page 4:3, 10 Page 5: 8, 9" title="Heap File"/>
          <p:cNvGrpSpPr/>
          <p:nvPr/>
        </p:nvGrpSpPr>
        <p:grpSpPr>
          <a:xfrm>
            <a:off x="304800" y="1283591"/>
            <a:ext cx="6228740" cy="817019"/>
            <a:chOff x="3255596" y="1005374"/>
            <a:chExt cx="6228740" cy="817019"/>
          </a:xfrm>
        </p:grpSpPr>
        <p:sp>
          <p:nvSpPr>
            <p:cNvPr id="73" name="Rectangle 72" descr="A heap file with 5 pages. The 5 pages have the following values - Page 1: 2, 5 Page 2: 1, 6 Page 3: 4, 7 Page 4:3, 10 Page 5: 8, 9" title="Heap File"/>
            <p:cNvSpPr/>
            <p:nvPr/>
          </p:nvSpPr>
          <p:spPr bwMode="auto">
            <a:xfrm>
              <a:off x="3255596" y="1005374"/>
              <a:ext cx="6228740" cy="81701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endParaRPr lang="en-US" sz="1350" kern="0" dirty="0">
                <a:latin typeface="Helvetica Neue"/>
                <a:ea typeface=""/>
              </a:endParaRPr>
            </a:p>
          </p:txBody>
        </p:sp>
        <p:sp>
          <p:nvSpPr>
            <p:cNvPr id="75" name="Folded Corner 74" descr="A heap file with 5 pages. The 5 pages have the following values - Page 1: 2, 5 Page 2: 1, 6 Page 3: 4, 7 Page 4:3, 10 Page 5: 8, 9" title="Heap File"/>
            <p:cNvSpPr/>
            <p:nvPr/>
          </p:nvSpPr>
          <p:spPr bwMode="auto">
            <a:xfrm>
              <a:off x="3422385" y="1135913"/>
              <a:ext cx="863672" cy="566498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400" kern="0" dirty="0">
                  <a:solidFill>
                    <a:schemeClr val="tx1"/>
                  </a:solidFill>
                  <a:latin typeface="Helvetica Neue"/>
                  <a:ea typeface=""/>
                </a:rPr>
                <a:t>2, 5</a:t>
              </a:r>
            </a:p>
          </p:txBody>
        </p:sp>
        <p:sp>
          <p:nvSpPr>
            <p:cNvPr id="76" name="Folded Corner 75" descr="A heap file with 5 pages. The 5 pages have the following values - Page 1: 2, 5 Page 2: 1, 6 Page 3: 4, 7 Page 4:3, 10 Page 5: 8, 9" title="Heap File"/>
            <p:cNvSpPr/>
            <p:nvPr/>
          </p:nvSpPr>
          <p:spPr bwMode="auto">
            <a:xfrm>
              <a:off x="4436566" y="1113550"/>
              <a:ext cx="863672" cy="566498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400" kern="0" dirty="0">
                  <a:solidFill>
                    <a:schemeClr val="tx1"/>
                  </a:solidFill>
                  <a:latin typeface="Helvetica Neue"/>
                  <a:ea typeface=""/>
                </a:rPr>
                <a:t>1, 6</a:t>
              </a:r>
            </a:p>
          </p:txBody>
        </p:sp>
        <p:sp>
          <p:nvSpPr>
            <p:cNvPr id="77" name="Folded Corner 76" descr="A heap file with 5 pages. The 5 pages have the following values - Page 1: 2, 5 Page 2: 1, 6 Page 3: 4, 7 Page 4:3, 10 Page 5: 8, 9" title="Heap File"/>
            <p:cNvSpPr/>
            <p:nvPr/>
          </p:nvSpPr>
          <p:spPr bwMode="auto">
            <a:xfrm>
              <a:off x="5450747" y="1113550"/>
              <a:ext cx="863672" cy="566498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400" kern="0" dirty="0">
                  <a:solidFill>
                    <a:schemeClr val="tx1"/>
                  </a:solidFill>
                  <a:latin typeface="Helvetica Neue"/>
                  <a:ea typeface=""/>
                </a:rPr>
                <a:t>4, 7</a:t>
              </a:r>
            </a:p>
          </p:txBody>
        </p:sp>
        <p:sp>
          <p:nvSpPr>
            <p:cNvPr id="78" name="Folded Corner 77" descr="A heap file with 5 pages. The 5 pages have the following values - Page 1: 2, 5 Page 2: 1, 6 Page 3: 4, 7 Page 4:3, 10 Page 5: 8, 9" title="Heap File"/>
            <p:cNvSpPr/>
            <p:nvPr/>
          </p:nvSpPr>
          <p:spPr bwMode="auto">
            <a:xfrm>
              <a:off x="6464927" y="1113550"/>
              <a:ext cx="863672" cy="566498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400" kern="0" dirty="0">
                  <a:solidFill>
                    <a:schemeClr val="tx1"/>
                  </a:solidFill>
                  <a:latin typeface="Helvetica Neue"/>
                  <a:ea typeface=""/>
                </a:rPr>
                <a:t>3, 10</a:t>
              </a:r>
            </a:p>
          </p:txBody>
        </p:sp>
        <p:sp>
          <p:nvSpPr>
            <p:cNvPr id="79" name="Folded Corner 78" descr="A heap file with 5 pages. The 5 pages have the following values - Page 1: 2, 5 Page 2: 1, 6 Page 3: 4, 7 Page 4:3, 10 Page 5: 8, 9" title="Heap File"/>
            <p:cNvSpPr/>
            <p:nvPr/>
          </p:nvSpPr>
          <p:spPr bwMode="auto">
            <a:xfrm>
              <a:off x="7479109" y="1113550"/>
              <a:ext cx="863672" cy="566498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400" kern="0" dirty="0">
                  <a:solidFill>
                    <a:schemeClr val="tx1"/>
                  </a:solidFill>
                  <a:latin typeface="Helvetica Neue"/>
                  <a:ea typeface=""/>
                </a:rPr>
                <a:t>8, 9</a:t>
              </a:r>
            </a:p>
          </p:txBody>
        </p:sp>
      </p:grpSp>
      <p:sp>
        <p:nvSpPr>
          <p:cNvPr id="81" name="TextBox 80" descr="A sorted file with 5 pages. The 5 pages have the following values - Page 1: 1, 2 Page 2: 3, 4 Page 3: 5, 6 Page 4: 7, 8 Page 5: 9, 10" title="Sorted File"/>
          <p:cNvSpPr txBox="1"/>
          <p:nvPr/>
        </p:nvSpPr>
        <p:spPr>
          <a:xfrm>
            <a:off x="838200" y="2789344"/>
            <a:ext cx="18595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accent2"/>
                </a:solidFill>
                <a:latin typeface="Helvetica Neue"/>
              </a:rPr>
              <a:t>Sorted File</a:t>
            </a:r>
          </a:p>
        </p:txBody>
      </p:sp>
      <p:sp>
        <p:nvSpPr>
          <p:cNvPr id="89" name="Rectangle 88" descr="Pointer scanning the heap file" title="Pointer"/>
          <p:cNvSpPr/>
          <p:nvPr/>
        </p:nvSpPr>
        <p:spPr bwMode="auto">
          <a:xfrm>
            <a:off x="6526345" y="1083450"/>
            <a:ext cx="166790" cy="12173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1350" dirty="0">
              <a:solidFill>
                <a:srgbClr val="000000"/>
              </a:solidFill>
              <a:latin typeface="Helvetica Neue"/>
            </a:endParaRPr>
          </a:p>
        </p:txBody>
      </p:sp>
      <p:grpSp>
        <p:nvGrpSpPr>
          <p:cNvPr id="25" name="Group 24" descr="A sorted file with 5 pages. The 5 pages have the following values - Page 1: 1, 2 Page 2: 3, 4 Page 3: 5, 6 Page 4: 7, 8 Page 5: 9, 10" title="Sorted File">
            <a:extLst>
              <a:ext uri="{FF2B5EF4-FFF2-40B4-BE49-F238E27FC236}">
                <a16:creationId xmlns:a16="http://schemas.microsoft.com/office/drawing/2014/main" id="{02E0DD3E-C9EF-6249-95D6-894A22364F9A}"/>
              </a:ext>
            </a:extLst>
          </p:cNvPr>
          <p:cNvGrpSpPr/>
          <p:nvPr/>
        </p:nvGrpSpPr>
        <p:grpSpPr>
          <a:xfrm>
            <a:off x="152400" y="3173231"/>
            <a:ext cx="6276005" cy="817019"/>
            <a:chOff x="1128456" y="2280027"/>
            <a:chExt cx="8368007" cy="108935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6D801E4-CECC-A541-9BBA-FBC1B4D10106}"/>
                </a:ext>
              </a:extLst>
            </p:cNvPr>
            <p:cNvSpPr/>
            <p:nvPr/>
          </p:nvSpPr>
          <p:spPr bwMode="auto">
            <a:xfrm>
              <a:off x="1128456" y="2280027"/>
              <a:ext cx="8368007" cy="108935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endParaRPr lang="en-US" sz="1350" kern="0" dirty="0">
                <a:latin typeface="Helvetica Neue"/>
                <a:ea typeface=""/>
              </a:endParaRPr>
            </a:p>
          </p:txBody>
        </p:sp>
        <p:sp>
          <p:nvSpPr>
            <p:cNvPr id="27" name="Folded Corner 26">
              <a:extLst>
                <a:ext uri="{FF2B5EF4-FFF2-40B4-BE49-F238E27FC236}">
                  <a16:creationId xmlns:a16="http://schemas.microsoft.com/office/drawing/2014/main" id="{3A2B2258-778D-7A43-A054-B493BE5E406C}"/>
                </a:ext>
              </a:extLst>
            </p:cNvPr>
            <p:cNvSpPr/>
            <p:nvPr/>
          </p:nvSpPr>
          <p:spPr bwMode="auto">
            <a:xfrm>
              <a:off x="1350842" y="2447041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400" kern="0" dirty="0">
                  <a:solidFill>
                    <a:schemeClr val="tx1"/>
                  </a:solidFill>
                  <a:latin typeface="Helvetica Neue"/>
                  <a:ea typeface=""/>
                </a:rPr>
                <a:t>1, 2</a:t>
              </a:r>
            </a:p>
          </p:txBody>
        </p:sp>
        <p:sp>
          <p:nvSpPr>
            <p:cNvPr id="28" name="Folded Corner 27">
              <a:extLst>
                <a:ext uri="{FF2B5EF4-FFF2-40B4-BE49-F238E27FC236}">
                  <a16:creationId xmlns:a16="http://schemas.microsoft.com/office/drawing/2014/main" id="{23E4C16A-F3F0-7B46-8EFD-A01FA27A1D2E}"/>
                </a:ext>
              </a:extLst>
            </p:cNvPr>
            <p:cNvSpPr/>
            <p:nvPr/>
          </p:nvSpPr>
          <p:spPr bwMode="auto">
            <a:xfrm>
              <a:off x="2703083" y="2447041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400" kern="0" dirty="0">
                  <a:solidFill>
                    <a:schemeClr val="tx1"/>
                  </a:solidFill>
                  <a:latin typeface="Helvetica Neue"/>
                  <a:ea typeface=""/>
                </a:rPr>
                <a:t>3, 4</a:t>
              </a:r>
            </a:p>
          </p:txBody>
        </p:sp>
        <p:sp>
          <p:nvSpPr>
            <p:cNvPr id="29" name="Folded Corner 28">
              <a:extLst>
                <a:ext uri="{FF2B5EF4-FFF2-40B4-BE49-F238E27FC236}">
                  <a16:creationId xmlns:a16="http://schemas.microsoft.com/office/drawing/2014/main" id="{BBEE4A55-E8B4-FB4A-A712-F98B135E1251}"/>
                </a:ext>
              </a:extLst>
            </p:cNvPr>
            <p:cNvSpPr/>
            <p:nvPr/>
          </p:nvSpPr>
          <p:spPr bwMode="auto">
            <a:xfrm>
              <a:off x="4055323" y="2447042"/>
              <a:ext cx="1352241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400" kern="0" dirty="0">
                  <a:solidFill>
                    <a:schemeClr val="tx1"/>
                  </a:solidFill>
                  <a:latin typeface="Helvetica Neue"/>
                  <a:ea typeface=""/>
                </a:rPr>
                <a:t>4.5, 5</a:t>
              </a:r>
            </a:p>
          </p:txBody>
        </p:sp>
        <p:sp>
          <p:nvSpPr>
            <p:cNvPr id="30" name="Folded Corner 29">
              <a:extLst>
                <a:ext uri="{FF2B5EF4-FFF2-40B4-BE49-F238E27FC236}">
                  <a16:creationId xmlns:a16="http://schemas.microsoft.com/office/drawing/2014/main" id="{7905FAB6-899B-F64A-B06A-173026E3B192}"/>
                </a:ext>
              </a:extLst>
            </p:cNvPr>
            <p:cNvSpPr/>
            <p:nvPr/>
          </p:nvSpPr>
          <p:spPr bwMode="auto">
            <a:xfrm>
              <a:off x="5524596" y="2449195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400" kern="0" dirty="0">
                  <a:solidFill>
                    <a:schemeClr val="tx1"/>
                  </a:solidFill>
                  <a:latin typeface="Helvetica Neue"/>
                  <a:ea typeface=""/>
                </a:rPr>
                <a:t>6, 7</a:t>
              </a:r>
            </a:p>
          </p:txBody>
        </p:sp>
        <p:sp>
          <p:nvSpPr>
            <p:cNvPr id="31" name="Folded Corner 30">
              <a:extLst>
                <a:ext uri="{FF2B5EF4-FFF2-40B4-BE49-F238E27FC236}">
                  <a16:creationId xmlns:a16="http://schemas.microsoft.com/office/drawing/2014/main" id="{A56B9A4E-998A-5C4A-9003-9A0DD4B744E3}"/>
                </a:ext>
              </a:extLst>
            </p:cNvPr>
            <p:cNvSpPr/>
            <p:nvPr/>
          </p:nvSpPr>
          <p:spPr bwMode="auto">
            <a:xfrm>
              <a:off x="6876232" y="2447042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400" kern="0" dirty="0">
                  <a:solidFill>
                    <a:schemeClr val="tx1"/>
                  </a:solidFill>
                  <a:latin typeface="Helvetica Neue"/>
                  <a:ea typeface=""/>
                </a:rPr>
                <a:t>8, 9</a:t>
              </a:r>
            </a:p>
          </p:txBody>
        </p:sp>
      </p:grpSp>
      <p:sp>
        <p:nvSpPr>
          <p:cNvPr id="33" name="Folded Corner 32">
            <a:extLst>
              <a:ext uri="{FF2B5EF4-FFF2-40B4-BE49-F238E27FC236}">
                <a16:creationId xmlns:a16="http://schemas.microsoft.com/office/drawing/2014/main" id="{1A19C7E5-CA4F-D14F-823B-70819BC24847}"/>
              </a:ext>
            </a:extLst>
          </p:cNvPr>
          <p:cNvSpPr/>
          <p:nvPr/>
        </p:nvSpPr>
        <p:spPr bwMode="auto">
          <a:xfrm>
            <a:off x="5432133" y="3304319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2400" kern="0" dirty="0">
                <a:solidFill>
                  <a:schemeClr val="tx1"/>
                </a:solidFill>
                <a:latin typeface="Helvetica Neue"/>
                <a:ea typeface=""/>
              </a:rPr>
              <a:t>10, _</a:t>
            </a:r>
          </a:p>
        </p:txBody>
      </p:sp>
      <p:sp>
        <p:nvSpPr>
          <p:cNvPr id="34" name="Folded Corner 33">
            <a:extLst>
              <a:ext uri="{FF2B5EF4-FFF2-40B4-BE49-F238E27FC236}">
                <a16:creationId xmlns:a16="http://schemas.microsoft.com/office/drawing/2014/main" id="{86CA7843-5C10-274B-8FBF-1C1CD6B12676}"/>
              </a:ext>
            </a:extLst>
          </p:cNvPr>
          <p:cNvSpPr/>
          <p:nvPr/>
        </p:nvSpPr>
        <p:spPr bwMode="auto">
          <a:xfrm>
            <a:off x="2456736" y="3385484"/>
            <a:ext cx="421361" cy="433424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2400" kern="0" dirty="0">
                <a:solidFill>
                  <a:schemeClr val="tx1"/>
                </a:solidFill>
                <a:latin typeface="Helvetica Neue"/>
                <a:ea typeface=""/>
              </a:rPr>
              <a:t>_</a:t>
            </a:r>
          </a:p>
        </p:txBody>
      </p:sp>
      <p:sp>
        <p:nvSpPr>
          <p:cNvPr id="35" name="Rectangle 34" descr="Pointer scanning the sorted file" title="Pointer 2">
            <a:extLst>
              <a:ext uri="{FF2B5EF4-FFF2-40B4-BE49-F238E27FC236}">
                <a16:creationId xmlns:a16="http://schemas.microsoft.com/office/drawing/2014/main" id="{4BB3A6CF-D25F-514E-B50E-F4F87C66348D}"/>
              </a:ext>
            </a:extLst>
          </p:cNvPr>
          <p:cNvSpPr/>
          <p:nvPr/>
        </p:nvSpPr>
        <p:spPr bwMode="auto">
          <a:xfrm>
            <a:off x="3597708" y="3014460"/>
            <a:ext cx="166790" cy="12173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1350" dirty="0">
              <a:solidFill>
                <a:srgbClr val="00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7932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01173 C -0.01389 -0.03981 -0.06424 -0.06944 -0.08889 -0.06944 C -0.11406 -0.06944 -0.12656 -0.04691 -0.14965 -0.01173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83" y="-29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 4.5: Heap File Vs Sorted File Pt 2</a:t>
            </a:r>
          </a:p>
        </p:txBody>
      </p:sp>
      <p:sp>
        <p:nvSpPr>
          <p:cNvPr id="113" name="Content Placeholder 2"/>
          <p:cNvSpPr>
            <a:spLocks noGrp="1"/>
          </p:cNvSpPr>
          <p:nvPr>
            <p:ph idx="1"/>
          </p:nvPr>
        </p:nvSpPr>
        <p:spPr>
          <a:xfrm>
            <a:off x="699799" y="2280151"/>
            <a:ext cx="8229600" cy="3394472"/>
          </a:xfrm>
        </p:spPr>
        <p:txBody>
          <a:bodyPr>
            <a:normAutofit/>
          </a:bodyPr>
          <a:lstStyle/>
          <a:p>
            <a:r>
              <a:rPr lang="en-US" sz="1800" dirty="0"/>
              <a:t>Average case runtime:  (B/2+1) * D</a:t>
            </a:r>
          </a:p>
          <a:p>
            <a:pPr>
              <a:spcBef>
                <a:spcPts val="12000"/>
              </a:spcBef>
            </a:pPr>
            <a:r>
              <a:rPr lang="en-US" sz="1800" dirty="0"/>
              <a:t>Find location for record: log2B</a:t>
            </a:r>
          </a:p>
          <a:p>
            <a:r>
              <a:rPr lang="en-US" sz="1800" dirty="0"/>
              <a:t>Shift the rest by 1 record  2 * (B/2)</a:t>
            </a:r>
          </a:p>
        </p:txBody>
      </p:sp>
      <p:sp>
        <p:nvSpPr>
          <p:cNvPr id="115" name="TextBox 114" descr="A heap file with 5 pages. The 5 pages have the following values - Page 1: 2, 5 Page 2: 1, 6 Page 3: 4, 7 Page 4:3, 10 Page 5: 8, 9" title="Heap File"/>
          <p:cNvSpPr txBox="1"/>
          <p:nvPr/>
        </p:nvSpPr>
        <p:spPr>
          <a:xfrm>
            <a:off x="346596" y="850902"/>
            <a:ext cx="13195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chemeClr val="accent2"/>
                </a:solidFill>
                <a:latin typeface="Helvetica Neue"/>
              </a:rPr>
              <a:t>Heap File</a:t>
            </a:r>
          </a:p>
        </p:txBody>
      </p:sp>
      <p:grpSp>
        <p:nvGrpSpPr>
          <p:cNvPr id="116" name="Group 115" descr="A heap file with 5 pages. The 5 pages have the following values - Page 1: 2, 5 Page 2: 1, 6 Page 3: 4, 7 Page 4:3, 10 Page 5: 8, 9" title="Heap File"/>
          <p:cNvGrpSpPr/>
          <p:nvPr/>
        </p:nvGrpSpPr>
        <p:grpSpPr>
          <a:xfrm>
            <a:off x="304800" y="1283591"/>
            <a:ext cx="6228740" cy="817019"/>
            <a:chOff x="3255596" y="1005374"/>
            <a:chExt cx="6228740" cy="817019"/>
          </a:xfrm>
        </p:grpSpPr>
        <p:sp>
          <p:nvSpPr>
            <p:cNvPr id="117" name="Rectangle 116" descr="A heap file with 5 pages. The 5 pages have the following values - Page 1: 2, 5 Page 2: 1, 6 Page 3: 4, 7 Page 4:3, 10 Page 5: 8, 9" title="Heap File"/>
            <p:cNvSpPr/>
            <p:nvPr/>
          </p:nvSpPr>
          <p:spPr bwMode="auto">
            <a:xfrm>
              <a:off x="3255596" y="1005374"/>
              <a:ext cx="6228740" cy="81701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endParaRPr lang="en-US" sz="1350" kern="0" dirty="0">
                <a:latin typeface="Helvetica Neue"/>
                <a:ea typeface=""/>
              </a:endParaRPr>
            </a:p>
          </p:txBody>
        </p:sp>
        <p:sp>
          <p:nvSpPr>
            <p:cNvPr id="118" name="Folded Corner 117" descr="A heap file with 5 pages. The 5 pages have the following values - Page 1: 2, 5 Page 2: 1, 6 Page 3: 4, 7 Page 4:3, 10 Page 5: 8, 9" title="Heap File"/>
            <p:cNvSpPr/>
            <p:nvPr/>
          </p:nvSpPr>
          <p:spPr bwMode="auto">
            <a:xfrm>
              <a:off x="3422385" y="1135913"/>
              <a:ext cx="863672" cy="566498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400" kern="0" dirty="0">
                  <a:solidFill>
                    <a:schemeClr val="tx1"/>
                  </a:solidFill>
                  <a:latin typeface="Helvetica Neue"/>
                  <a:ea typeface=""/>
                </a:rPr>
                <a:t>2, 5</a:t>
              </a:r>
            </a:p>
          </p:txBody>
        </p:sp>
        <p:sp>
          <p:nvSpPr>
            <p:cNvPr id="119" name="Folded Corner 118" descr="A heap file with 5 pages. The 5 pages have the following values - Page 1: 2, 5 Page 2: 1, 6 Page 3: 4, 7 Page 4:3, 10 Page 5: 8, 9" title="Heap File"/>
            <p:cNvSpPr/>
            <p:nvPr/>
          </p:nvSpPr>
          <p:spPr bwMode="auto">
            <a:xfrm>
              <a:off x="4436566" y="1113550"/>
              <a:ext cx="863672" cy="566498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400" kern="0" dirty="0">
                  <a:solidFill>
                    <a:schemeClr val="tx1"/>
                  </a:solidFill>
                  <a:latin typeface="Helvetica Neue"/>
                  <a:ea typeface=""/>
                </a:rPr>
                <a:t>1, 6</a:t>
              </a:r>
            </a:p>
          </p:txBody>
        </p:sp>
        <p:sp>
          <p:nvSpPr>
            <p:cNvPr id="120" name="Folded Corner 119" descr="A heap file with 5 pages. The 5 pages have the following values - Page 1: 2, 5 Page 2: 1, 6 Page 3: 4, 7 Page 4:3, 10 Page 5: 8, 9" title="Heap File"/>
            <p:cNvSpPr/>
            <p:nvPr/>
          </p:nvSpPr>
          <p:spPr bwMode="auto">
            <a:xfrm>
              <a:off x="5450747" y="1113550"/>
              <a:ext cx="863672" cy="566498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400" kern="0" dirty="0">
                  <a:solidFill>
                    <a:schemeClr val="tx1"/>
                  </a:solidFill>
                  <a:latin typeface="Helvetica Neue"/>
                  <a:ea typeface=""/>
                </a:rPr>
                <a:t>4, 7</a:t>
              </a:r>
            </a:p>
          </p:txBody>
        </p:sp>
        <p:sp>
          <p:nvSpPr>
            <p:cNvPr id="121" name="Folded Corner 120" descr="A heap file with 5 pages. The 5 pages have the following values - Page 1: 2, 5 Page 2: 1, 6 Page 3: 4, 7 Page 4:3, 10 Page 5: 8, 9" title="Heap File"/>
            <p:cNvSpPr/>
            <p:nvPr/>
          </p:nvSpPr>
          <p:spPr bwMode="auto">
            <a:xfrm>
              <a:off x="6464927" y="1113550"/>
              <a:ext cx="863672" cy="566498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400" kern="0" dirty="0">
                  <a:solidFill>
                    <a:schemeClr val="tx1"/>
                  </a:solidFill>
                  <a:latin typeface="Helvetica Neue"/>
                  <a:ea typeface=""/>
                </a:rPr>
                <a:t>3, 10</a:t>
              </a:r>
            </a:p>
          </p:txBody>
        </p:sp>
        <p:sp>
          <p:nvSpPr>
            <p:cNvPr id="122" name="Folded Corner 121" descr="A heap file with 5 pages. The 5 pages have the following values - Page 1: 2, 5 Page 2: 1, 6 Page 3: 4, 7 Page 4:3, 10 Page 5: 8, 9" title="Heap File"/>
            <p:cNvSpPr/>
            <p:nvPr/>
          </p:nvSpPr>
          <p:spPr bwMode="auto">
            <a:xfrm>
              <a:off x="7479109" y="1113550"/>
              <a:ext cx="863672" cy="566498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2400" kern="0" dirty="0">
                  <a:solidFill>
                    <a:schemeClr val="tx1"/>
                  </a:solidFill>
                  <a:latin typeface="Helvetica Neue"/>
                  <a:ea typeface=""/>
                </a:rPr>
                <a:t>8, 9</a:t>
              </a:r>
            </a:p>
          </p:txBody>
        </p:sp>
      </p:grpSp>
      <p:sp>
        <p:nvSpPr>
          <p:cNvPr id="124" name="TextBox 123" descr="A sorted file with 5 pages. The 5 pages have the following values - Page 1: 1, 2 Page 2: 3, 4 Page 3: 5, 6 Page 4: 7, 8 Page 5: 9, 10" title="Sorted File"/>
          <p:cNvSpPr txBox="1"/>
          <p:nvPr/>
        </p:nvSpPr>
        <p:spPr>
          <a:xfrm>
            <a:off x="838200" y="2789344"/>
            <a:ext cx="185959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accent2"/>
                </a:solidFill>
                <a:latin typeface="Helvetica Neue"/>
              </a:rPr>
              <a:t>Sorted File</a:t>
            </a:r>
          </a:p>
        </p:txBody>
      </p:sp>
      <p:sp>
        <p:nvSpPr>
          <p:cNvPr id="132" name="Rectangle 131" descr="A bar which just finished scanning the heap file" title="Bar"/>
          <p:cNvSpPr/>
          <p:nvPr/>
        </p:nvSpPr>
        <p:spPr bwMode="auto">
          <a:xfrm>
            <a:off x="6533540" y="1083450"/>
            <a:ext cx="166790" cy="12173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135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2" name="Rectangle 41" descr="Sorted file with pages (1, 2), (3, 4), (4.5, 5), (6, 7), (8, 9), (10)" title="Sorted File">
            <a:extLst>
              <a:ext uri="{FF2B5EF4-FFF2-40B4-BE49-F238E27FC236}">
                <a16:creationId xmlns:a16="http://schemas.microsoft.com/office/drawing/2014/main" id="{1A73B69B-C11E-F24D-87A5-831377A7F0C1}"/>
              </a:ext>
            </a:extLst>
          </p:cNvPr>
          <p:cNvSpPr/>
          <p:nvPr/>
        </p:nvSpPr>
        <p:spPr bwMode="auto">
          <a:xfrm>
            <a:off x="152400" y="3173231"/>
            <a:ext cx="6276005" cy="8170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latin typeface="Helvetica Neue"/>
              <a:ea typeface=""/>
            </a:endParaRPr>
          </a:p>
        </p:txBody>
      </p:sp>
      <p:sp>
        <p:nvSpPr>
          <p:cNvPr id="43" name="Folded Corner 42">
            <a:extLst>
              <a:ext uri="{FF2B5EF4-FFF2-40B4-BE49-F238E27FC236}">
                <a16:creationId xmlns:a16="http://schemas.microsoft.com/office/drawing/2014/main" id="{037E19E6-6F8B-5042-A527-AE5C4695AA5B}"/>
              </a:ext>
            </a:extLst>
          </p:cNvPr>
          <p:cNvSpPr/>
          <p:nvPr/>
        </p:nvSpPr>
        <p:spPr bwMode="auto">
          <a:xfrm>
            <a:off x="319189" y="3300651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2400" kern="0" dirty="0">
                <a:solidFill>
                  <a:schemeClr val="tx1"/>
                </a:solidFill>
                <a:latin typeface="Helvetica Neue"/>
                <a:ea typeface=""/>
              </a:rPr>
              <a:t>1, 2</a:t>
            </a:r>
          </a:p>
        </p:txBody>
      </p:sp>
      <p:sp>
        <p:nvSpPr>
          <p:cNvPr id="44" name="Folded Corner 43">
            <a:extLst>
              <a:ext uri="{FF2B5EF4-FFF2-40B4-BE49-F238E27FC236}">
                <a16:creationId xmlns:a16="http://schemas.microsoft.com/office/drawing/2014/main" id="{C169CA63-58EF-7C4D-9815-5767F1C3ADF7}"/>
              </a:ext>
            </a:extLst>
          </p:cNvPr>
          <p:cNvSpPr/>
          <p:nvPr/>
        </p:nvSpPr>
        <p:spPr bwMode="auto">
          <a:xfrm>
            <a:off x="1333371" y="3300651"/>
            <a:ext cx="863672" cy="566499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2400" kern="0" dirty="0">
                <a:solidFill>
                  <a:schemeClr val="tx1"/>
                </a:solidFill>
                <a:latin typeface="Helvetica Neue"/>
                <a:ea typeface=""/>
              </a:rPr>
              <a:t>3, 4</a:t>
            </a:r>
          </a:p>
        </p:txBody>
      </p:sp>
      <p:sp>
        <p:nvSpPr>
          <p:cNvPr id="45" name="Folded Corner 44">
            <a:extLst>
              <a:ext uri="{FF2B5EF4-FFF2-40B4-BE49-F238E27FC236}">
                <a16:creationId xmlns:a16="http://schemas.microsoft.com/office/drawing/2014/main" id="{28F693C4-BFB7-3347-98A2-59E4FF53C7EF}"/>
              </a:ext>
            </a:extLst>
          </p:cNvPr>
          <p:cNvSpPr/>
          <p:nvPr/>
        </p:nvSpPr>
        <p:spPr bwMode="auto">
          <a:xfrm>
            <a:off x="2347550" y="3300651"/>
            <a:ext cx="1014181" cy="566499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2400" kern="0" dirty="0">
                <a:solidFill>
                  <a:schemeClr val="tx1"/>
                </a:solidFill>
                <a:latin typeface="Helvetica Neue"/>
                <a:ea typeface=""/>
              </a:rPr>
              <a:t>__, 5</a:t>
            </a:r>
          </a:p>
        </p:txBody>
      </p:sp>
      <p:sp>
        <p:nvSpPr>
          <p:cNvPr id="46" name="Folded Corner 45">
            <a:extLst>
              <a:ext uri="{FF2B5EF4-FFF2-40B4-BE49-F238E27FC236}">
                <a16:creationId xmlns:a16="http://schemas.microsoft.com/office/drawing/2014/main" id="{9459E166-8287-0E41-B2D6-32D5B4D05814}"/>
              </a:ext>
            </a:extLst>
          </p:cNvPr>
          <p:cNvSpPr/>
          <p:nvPr/>
        </p:nvSpPr>
        <p:spPr bwMode="auto">
          <a:xfrm>
            <a:off x="3449506" y="3300651"/>
            <a:ext cx="863672" cy="566499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2400" kern="0" dirty="0">
                <a:solidFill>
                  <a:schemeClr val="tx1"/>
                </a:solidFill>
                <a:latin typeface="Helvetica Neue"/>
                <a:ea typeface=""/>
              </a:rPr>
              <a:t>6, 7</a:t>
            </a:r>
          </a:p>
        </p:txBody>
      </p:sp>
      <p:sp>
        <p:nvSpPr>
          <p:cNvPr id="47" name="Folded Corner 46">
            <a:extLst>
              <a:ext uri="{FF2B5EF4-FFF2-40B4-BE49-F238E27FC236}">
                <a16:creationId xmlns:a16="http://schemas.microsoft.com/office/drawing/2014/main" id="{09A04C54-0E0C-FA46-BA49-97C4F495998C}"/>
              </a:ext>
            </a:extLst>
          </p:cNvPr>
          <p:cNvSpPr/>
          <p:nvPr/>
        </p:nvSpPr>
        <p:spPr bwMode="auto">
          <a:xfrm>
            <a:off x="4463232" y="3300651"/>
            <a:ext cx="863672" cy="566499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2400" kern="0" dirty="0">
                <a:solidFill>
                  <a:schemeClr val="tx1"/>
                </a:solidFill>
                <a:latin typeface="Helvetica Neue"/>
                <a:ea typeface=""/>
              </a:rPr>
              <a:t>8, 9</a:t>
            </a:r>
          </a:p>
        </p:txBody>
      </p:sp>
      <p:sp>
        <p:nvSpPr>
          <p:cNvPr id="48" name="Folded Corner 47">
            <a:extLst>
              <a:ext uri="{FF2B5EF4-FFF2-40B4-BE49-F238E27FC236}">
                <a16:creationId xmlns:a16="http://schemas.microsoft.com/office/drawing/2014/main" id="{41CC34B6-849D-9548-A9D9-8B1240A8B4D8}"/>
              </a:ext>
            </a:extLst>
          </p:cNvPr>
          <p:cNvSpPr/>
          <p:nvPr/>
        </p:nvSpPr>
        <p:spPr bwMode="auto">
          <a:xfrm>
            <a:off x="5425175" y="3300651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2400" kern="0" dirty="0">
                <a:solidFill>
                  <a:schemeClr val="tx1"/>
                </a:solidFill>
                <a:latin typeface="Helvetica Neue"/>
                <a:ea typeface=""/>
              </a:rPr>
              <a:t>10, _</a:t>
            </a:r>
          </a:p>
        </p:txBody>
      </p:sp>
      <p:sp>
        <p:nvSpPr>
          <p:cNvPr id="52" name="Rectangle 51" descr="A bar which just finished scanning the sorted file" title="Bar 2">
            <a:extLst>
              <a:ext uri="{FF2B5EF4-FFF2-40B4-BE49-F238E27FC236}">
                <a16:creationId xmlns:a16="http://schemas.microsoft.com/office/drawing/2014/main" id="{438C6ED6-4033-1042-9C10-2A0D4877BE5A}"/>
              </a:ext>
            </a:extLst>
          </p:cNvPr>
          <p:cNvSpPr/>
          <p:nvPr/>
        </p:nvSpPr>
        <p:spPr bwMode="auto">
          <a:xfrm>
            <a:off x="2218345" y="2944598"/>
            <a:ext cx="166790" cy="12173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135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3" name="Folded Corner 32">
            <a:extLst>
              <a:ext uri="{FF2B5EF4-FFF2-40B4-BE49-F238E27FC236}">
                <a16:creationId xmlns:a16="http://schemas.microsoft.com/office/drawing/2014/main" id="{897F4F6D-5FCC-2347-8EB9-29AB72C79C22}"/>
              </a:ext>
            </a:extLst>
          </p:cNvPr>
          <p:cNvSpPr/>
          <p:nvPr/>
        </p:nvSpPr>
        <p:spPr bwMode="auto">
          <a:xfrm>
            <a:off x="3436123" y="3300651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2400" kern="0" dirty="0">
                <a:solidFill>
                  <a:schemeClr val="tx1"/>
                </a:solidFill>
                <a:latin typeface="Helvetica Neue"/>
                <a:ea typeface=""/>
              </a:rPr>
              <a:t>7, 8</a:t>
            </a:r>
          </a:p>
        </p:txBody>
      </p:sp>
      <p:sp>
        <p:nvSpPr>
          <p:cNvPr id="34" name="Folded Corner 33">
            <a:extLst>
              <a:ext uri="{FF2B5EF4-FFF2-40B4-BE49-F238E27FC236}">
                <a16:creationId xmlns:a16="http://schemas.microsoft.com/office/drawing/2014/main" id="{F250E9FB-C8CA-1349-9EF7-6B0AC57AA31D}"/>
              </a:ext>
            </a:extLst>
          </p:cNvPr>
          <p:cNvSpPr/>
          <p:nvPr/>
        </p:nvSpPr>
        <p:spPr bwMode="auto">
          <a:xfrm>
            <a:off x="4487111" y="3300651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2400" kern="0" dirty="0">
                <a:solidFill>
                  <a:schemeClr val="tx1"/>
                </a:solidFill>
                <a:latin typeface="Helvetica Neue"/>
                <a:ea typeface=""/>
              </a:rPr>
              <a:t>9, 10</a:t>
            </a:r>
          </a:p>
        </p:txBody>
      </p:sp>
    </p:spTree>
    <p:extLst>
      <p:ext uri="{BB962C8B-B14F-4D97-AF65-F5344CB8AC3E}">
        <p14:creationId xmlns:p14="http://schemas.microsoft.com/office/powerpoint/2010/main" val="137755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3 0.01914 L 0.44722 0.01914 " pathEditMode="relative" ptsTypes="AA">
                                      <p:cBhvr>
                                        <p:cTn id="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52" grpId="0" animBg="1"/>
      <p:bldP spid="33" grpId="0" animBg="1"/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Operations Complete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533400" y="3486150"/>
            <a:ext cx="8229600" cy="3394472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Helvetica Neue"/>
              </a:rPr>
              <a:t>B: </a:t>
            </a:r>
            <a:r>
              <a:rPr lang="en-US" sz="1800" dirty="0">
                <a:latin typeface="Helvetica Neue"/>
              </a:rPr>
              <a:t>The number of data blocks</a:t>
            </a:r>
          </a:p>
          <a:p>
            <a:r>
              <a:rPr lang="en-US" sz="1800" b="1" dirty="0">
                <a:latin typeface="Helvetica Neue"/>
              </a:rPr>
              <a:t>R: </a:t>
            </a:r>
            <a:r>
              <a:rPr lang="en-US" sz="1800" dirty="0">
                <a:latin typeface="Helvetica Neue"/>
              </a:rPr>
              <a:t>Number of records per block</a:t>
            </a:r>
          </a:p>
          <a:p>
            <a:r>
              <a:rPr lang="en-US" sz="1800" b="1" dirty="0">
                <a:latin typeface="Helvetica Neue"/>
              </a:rPr>
              <a:t>D: </a:t>
            </a:r>
            <a:r>
              <a:rPr lang="en-US" sz="1800" dirty="0">
                <a:latin typeface="Helvetica Neue"/>
              </a:rPr>
              <a:t>Average time to read/write disk block</a:t>
            </a:r>
          </a:p>
        </p:txBody>
      </p:sp>
      <p:graphicFrame>
        <p:nvGraphicFramePr>
          <p:cNvPr id="6" name="Table 5" title="Table">
            <a:extLst>
              <a:ext uri="{FF2B5EF4-FFF2-40B4-BE49-F238E27FC236}">
                <a16:creationId xmlns:a16="http://schemas.microsoft.com/office/drawing/2014/main" id="{5DB2CA92-879B-2545-B8C7-F8DE5C228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752343"/>
              </p:ext>
            </p:extLst>
          </p:nvPr>
        </p:nvGraphicFramePr>
        <p:xfrm>
          <a:off x="1371600" y="1057189"/>
          <a:ext cx="4572000" cy="2352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4542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Helvetica Neue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Helvetica Neue"/>
                        </a:rPr>
                        <a:t>Heap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  <a:latin typeface="Helvetica Neue"/>
                        </a:rPr>
                        <a:t> File</a:t>
                      </a:r>
                      <a:endParaRPr lang="en-US" sz="1400" dirty="0">
                        <a:solidFill>
                          <a:schemeClr val="bg1"/>
                        </a:solidFill>
                        <a:latin typeface="Helvetica Neue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Helvetica Neue"/>
                        </a:rPr>
                        <a:t>Sorted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  <a:latin typeface="Helvetica Neue"/>
                        </a:rPr>
                        <a:t> File</a:t>
                      </a:r>
                      <a:endParaRPr lang="en-US" sz="1400" dirty="0">
                        <a:solidFill>
                          <a:schemeClr val="bg1"/>
                        </a:solidFill>
                        <a:latin typeface="Helvetica Neue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67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 Neue"/>
                        </a:rPr>
                        <a:t>Scan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Helvetica Neue"/>
                        </a:rPr>
                        <a:t> all records</a:t>
                      </a:r>
                      <a:endParaRPr lang="en-US" sz="1400" dirty="0">
                        <a:solidFill>
                          <a:schemeClr val="tx1"/>
                        </a:solidFill>
                        <a:latin typeface="Helvetica Neue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 Neue"/>
                        </a:rPr>
                        <a:t>B*D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 Neue"/>
                        </a:rPr>
                        <a:t>B*D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67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 Neue"/>
                        </a:rPr>
                        <a:t>Equality Search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 Neue"/>
                        </a:rPr>
                        <a:t>0.5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Helvetica Neue"/>
                        </a:rPr>
                        <a:t>*B*D</a:t>
                      </a:r>
                      <a:endParaRPr lang="en-US" sz="1400" dirty="0">
                        <a:solidFill>
                          <a:schemeClr val="tx1"/>
                        </a:solidFill>
                        <a:latin typeface="Helvetica Neue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 Neue"/>
                        </a:rPr>
                        <a:t>(log</a:t>
                      </a:r>
                      <a:r>
                        <a:rPr lang="en-US" sz="1400" baseline="-25000" dirty="0">
                          <a:solidFill>
                            <a:schemeClr val="tx1"/>
                          </a:solidFill>
                          <a:latin typeface="Helvetica Neue"/>
                        </a:rPr>
                        <a:t>2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 Neue"/>
                        </a:rPr>
                        <a:t>B)*D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67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 Neue"/>
                        </a:rPr>
                        <a:t>Range Search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 Neue"/>
                        </a:rPr>
                        <a:t>B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Helvetica Neue"/>
                        </a:rPr>
                        <a:t>*D</a:t>
                      </a:r>
                      <a:endParaRPr lang="en-US" sz="1400" dirty="0">
                        <a:solidFill>
                          <a:schemeClr val="tx1"/>
                        </a:solidFill>
                        <a:latin typeface="Helvetica Neue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 Neue"/>
                        </a:rPr>
                        <a:t>((log</a:t>
                      </a:r>
                      <a:r>
                        <a:rPr lang="en-US" sz="1400" baseline="-25000" dirty="0">
                          <a:solidFill>
                            <a:schemeClr val="tx1"/>
                          </a:solidFill>
                          <a:latin typeface="Helvetica Neue"/>
                        </a:rPr>
                        <a:t>2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 Neue"/>
                        </a:rPr>
                        <a:t>B)+pages)*D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67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 Neue"/>
                        </a:rPr>
                        <a:t>Insert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 Neue"/>
                        </a:rPr>
                        <a:t>2*D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 Neue"/>
                        </a:rPr>
                        <a:t>((log</a:t>
                      </a:r>
                      <a:r>
                        <a:rPr lang="en-US" sz="1400" baseline="-25000" dirty="0">
                          <a:solidFill>
                            <a:schemeClr val="tx1"/>
                          </a:solidFill>
                          <a:latin typeface="Helvetica Neue"/>
                        </a:rPr>
                        <a:t>2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 Neue"/>
                        </a:rPr>
                        <a:t>B)+B)*D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67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 Neue"/>
                        </a:rPr>
                        <a:t>Delete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 Neue"/>
                        </a:rPr>
                        <a:t>(0.5*B+1)*D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 Neue"/>
                        </a:rPr>
                        <a:t>((log</a:t>
                      </a:r>
                      <a:r>
                        <a:rPr lang="en-US" sz="1400" baseline="-25000" dirty="0">
                          <a:solidFill>
                            <a:schemeClr val="tx1"/>
                          </a:solidFill>
                          <a:latin typeface="Helvetica Neue"/>
                        </a:rPr>
                        <a:t>2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 Neue"/>
                        </a:rPr>
                        <a:t>B)+B)*D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1915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Cost of Operations Complete Pt 2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533400" y="3486150"/>
            <a:ext cx="8229600" cy="3394472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Helvetica Neue"/>
              </a:rPr>
              <a:t>B: </a:t>
            </a:r>
            <a:r>
              <a:rPr lang="en-US" sz="1800" dirty="0">
                <a:latin typeface="Helvetica Neue"/>
              </a:rPr>
              <a:t>The number of data blocks</a:t>
            </a:r>
          </a:p>
          <a:p>
            <a:r>
              <a:rPr lang="en-US" sz="1800" b="1" dirty="0">
                <a:latin typeface="Helvetica Neue"/>
              </a:rPr>
              <a:t>R: </a:t>
            </a:r>
            <a:r>
              <a:rPr lang="en-US" sz="1800" dirty="0">
                <a:latin typeface="Helvetica Neue"/>
              </a:rPr>
              <a:t>Number of records per block</a:t>
            </a:r>
          </a:p>
          <a:p>
            <a:r>
              <a:rPr lang="en-US" sz="1800" b="1" dirty="0">
                <a:latin typeface="Helvetica Neue"/>
              </a:rPr>
              <a:t>D: </a:t>
            </a:r>
            <a:r>
              <a:rPr lang="en-US" sz="1800" dirty="0">
                <a:latin typeface="Helvetica Neue"/>
              </a:rPr>
              <a:t>Average time to read/write disk block</a:t>
            </a:r>
          </a:p>
          <a:p>
            <a:r>
              <a:rPr lang="en-US" sz="1800" dirty="0">
                <a:latin typeface="Helvetica Neue"/>
              </a:rPr>
              <a:t>Can we do better?</a:t>
            </a:r>
          </a:p>
          <a:p>
            <a:pPr lvl="1"/>
            <a:r>
              <a:rPr lang="en-US" sz="1800" dirty="0">
                <a:latin typeface="Helvetica Neue"/>
              </a:rPr>
              <a:t>Indexes!</a:t>
            </a:r>
          </a:p>
          <a:p>
            <a:endParaRPr lang="en-US" sz="1800" dirty="0"/>
          </a:p>
        </p:txBody>
      </p:sp>
      <p:graphicFrame>
        <p:nvGraphicFramePr>
          <p:cNvPr id="3" name="Table 2" title="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958013"/>
              </p:ext>
            </p:extLst>
          </p:nvPr>
        </p:nvGraphicFramePr>
        <p:xfrm>
          <a:off x="1371600" y="1057189"/>
          <a:ext cx="4572000" cy="2352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4542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Helvetica Neue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Helvetica Neue"/>
                        </a:rPr>
                        <a:t>Heap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  <a:latin typeface="Helvetica Neue"/>
                        </a:rPr>
                        <a:t> File</a:t>
                      </a:r>
                      <a:endParaRPr lang="en-US" sz="1400" dirty="0">
                        <a:solidFill>
                          <a:schemeClr val="bg1"/>
                        </a:solidFill>
                        <a:latin typeface="Helvetica Neue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Helvetica Neue"/>
                        </a:rPr>
                        <a:t>Sorted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  <a:latin typeface="Helvetica Neue"/>
                        </a:rPr>
                        <a:t> File</a:t>
                      </a:r>
                      <a:endParaRPr lang="en-US" sz="1400" dirty="0">
                        <a:solidFill>
                          <a:schemeClr val="bg1"/>
                        </a:solidFill>
                        <a:latin typeface="Helvetica Neue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67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 Neue"/>
                        </a:rPr>
                        <a:t>Scan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Helvetica Neue"/>
                        </a:rPr>
                        <a:t> all records</a:t>
                      </a:r>
                      <a:endParaRPr lang="en-US" sz="1400" dirty="0">
                        <a:solidFill>
                          <a:schemeClr val="tx1"/>
                        </a:solidFill>
                        <a:latin typeface="Helvetica Neue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 Neue"/>
                        </a:rPr>
                        <a:t>B*D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 Neue"/>
                        </a:rPr>
                        <a:t>B*D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67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 Neue"/>
                        </a:rPr>
                        <a:t>Equality Search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 Neue"/>
                        </a:rPr>
                        <a:t>0.5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Helvetica Neue"/>
                        </a:rPr>
                        <a:t>*B*D</a:t>
                      </a:r>
                      <a:endParaRPr lang="en-US" sz="1400" dirty="0">
                        <a:solidFill>
                          <a:schemeClr val="tx1"/>
                        </a:solidFill>
                        <a:latin typeface="Helvetica Neue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 Neue"/>
                        </a:rPr>
                        <a:t>(log</a:t>
                      </a:r>
                      <a:r>
                        <a:rPr lang="en-US" sz="1400" baseline="-25000" dirty="0">
                          <a:solidFill>
                            <a:schemeClr val="tx1"/>
                          </a:solidFill>
                          <a:latin typeface="Helvetica Neue"/>
                        </a:rPr>
                        <a:t>2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 Neue"/>
                        </a:rPr>
                        <a:t>B)*D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67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 Neue"/>
                        </a:rPr>
                        <a:t>Range Search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 Neue"/>
                        </a:rPr>
                        <a:t>B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Helvetica Neue"/>
                        </a:rPr>
                        <a:t>*D</a:t>
                      </a:r>
                      <a:endParaRPr lang="en-US" sz="1400" dirty="0">
                        <a:solidFill>
                          <a:schemeClr val="tx1"/>
                        </a:solidFill>
                        <a:latin typeface="Helvetica Neue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 Neue"/>
                        </a:rPr>
                        <a:t>((log</a:t>
                      </a:r>
                      <a:r>
                        <a:rPr lang="en-US" sz="1400" baseline="-25000" dirty="0">
                          <a:solidFill>
                            <a:schemeClr val="tx1"/>
                          </a:solidFill>
                          <a:latin typeface="Helvetica Neue"/>
                        </a:rPr>
                        <a:t>2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 Neue"/>
                        </a:rPr>
                        <a:t>B)+pages)*D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67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 Neue"/>
                        </a:rPr>
                        <a:t>Insert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 Neue"/>
                        </a:rPr>
                        <a:t>2*D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 Neue"/>
                        </a:rPr>
                        <a:t>((log</a:t>
                      </a:r>
                      <a:r>
                        <a:rPr lang="en-US" sz="1400" baseline="-25000" dirty="0">
                          <a:solidFill>
                            <a:schemeClr val="tx1"/>
                          </a:solidFill>
                          <a:latin typeface="Helvetica Neue"/>
                        </a:rPr>
                        <a:t>2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 Neue"/>
                        </a:rPr>
                        <a:t>B)+B)*D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67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 Neue"/>
                        </a:rPr>
                        <a:t>Delete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 Neue"/>
                        </a:rPr>
                        <a:t>(0.5*B+1)*D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 Neue"/>
                        </a:rPr>
                        <a:t>((log</a:t>
                      </a:r>
                      <a:r>
                        <a:rPr lang="en-US" sz="1400" baseline="-25000" dirty="0">
                          <a:solidFill>
                            <a:schemeClr val="tx1"/>
                          </a:solidFill>
                          <a:latin typeface="Helvetica Neue"/>
                        </a:rPr>
                        <a:t>2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Helvetica Neue"/>
                        </a:rPr>
                        <a:t>B)+B)*D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10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Multiple File Organizations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Many alternatives exist, each good in some situations and less so in others. </a:t>
            </a:r>
          </a:p>
          <a:p>
            <a:pPr marL="0" indent="0">
              <a:buNone/>
            </a:pPr>
            <a:r>
              <a:rPr lang="en-US" sz="1800" dirty="0"/>
              <a:t>	This is a theme in DB systems work!</a:t>
            </a:r>
          </a:p>
          <a:p>
            <a:pPr>
              <a:spcBef>
                <a:spcPts val="2000"/>
              </a:spcBef>
            </a:pPr>
            <a:r>
              <a:rPr lang="en-US" sz="1800" b="1" dirty="0">
                <a:latin typeface="Helvetica Neue"/>
              </a:rPr>
              <a:t>Heap Files: </a:t>
            </a:r>
            <a:r>
              <a:rPr lang="en-US" sz="1600" dirty="0">
                <a:latin typeface="Helvetica Neue"/>
              </a:rPr>
              <a:t>Suitable when typical access is a full scan of all records</a:t>
            </a:r>
          </a:p>
          <a:p>
            <a:r>
              <a:rPr lang="en-US" sz="1800" b="1" dirty="0">
                <a:latin typeface="Helvetica Neue"/>
              </a:rPr>
              <a:t>Sorted Files: </a:t>
            </a:r>
            <a:r>
              <a:rPr lang="en-US" sz="1600" dirty="0">
                <a:latin typeface="Helvetica Neue"/>
              </a:rPr>
              <a:t>Best for retrieval in order, or when a range of records is needed</a:t>
            </a:r>
          </a:p>
          <a:p>
            <a:r>
              <a:rPr lang="en-US" sz="1800" b="1" dirty="0">
                <a:latin typeface="Helvetica Neue"/>
              </a:rPr>
              <a:t>Clustered Files &amp; Indexes: </a:t>
            </a:r>
            <a:r>
              <a:rPr lang="en-US" sz="1600" dirty="0">
                <a:latin typeface="Helvetica Neue"/>
              </a:rPr>
              <a:t>Group data into blocks to enable fast lookup </a:t>
            </a:r>
            <a:r>
              <a:rPr lang="en-US" sz="1600" i="1" dirty="0">
                <a:latin typeface="Helvetica Neue"/>
              </a:rPr>
              <a:t>and</a:t>
            </a:r>
            <a:r>
              <a:rPr lang="en-US" sz="1600" dirty="0">
                <a:latin typeface="Helvetica Neue"/>
              </a:rPr>
              <a:t> efficient modifications</a:t>
            </a:r>
            <a:r>
              <a:rPr lang="en-US" sz="1800" dirty="0">
                <a:latin typeface="Helvetica Neue"/>
              </a:rPr>
              <a:t>. </a:t>
            </a:r>
          </a:p>
          <a:p>
            <a:pPr lvl="1"/>
            <a:r>
              <a:rPr lang="en-US" sz="1500" dirty="0">
                <a:latin typeface="Helvetica Neue"/>
              </a:rPr>
              <a:t>More on this soon </a:t>
            </a:r>
            <a:r>
              <a:rPr lang="is-IS" sz="1500" dirty="0">
                <a:latin typeface="Helvetica Neue"/>
              </a:rPr>
              <a:t>…</a:t>
            </a:r>
            <a:endParaRPr lang="en-US" sz="1500" dirty="0">
              <a:latin typeface="Helvetica Neue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9381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Bigger Questions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7162800" cy="3394472"/>
          </a:xfrm>
        </p:spPr>
        <p:txBody>
          <a:bodyPr>
            <a:normAutofit/>
          </a:bodyPr>
          <a:lstStyle/>
          <a:p>
            <a:r>
              <a:rPr lang="en-US" sz="2000" dirty="0"/>
              <a:t>What is the “best” file organization?</a:t>
            </a:r>
          </a:p>
          <a:p>
            <a:pPr lvl="1"/>
            <a:r>
              <a:rPr lang="en-US" sz="2000" dirty="0"/>
              <a:t>Depends on access patterns </a:t>
            </a:r>
            <a:r>
              <a:rPr lang="is-IS" sz="2000" dirty="0"/>
              <a:t>…</a:t>
            </a:r>
          </a:p>
          <a:p>
            <a:pPr lvl="1"/>
            <a:r>
              <a:rPr lang="is-IS" sz="2000" dirty="0"/>
              <a:t>How? What are common access patterns anyway?</a:t>
            </a:r>
            <a:endParaRPr lang="en-US" sz="2000" dirty="0"/>
          </a:p>
          <a:p>
            <a:pPr>
              <a:spcBef>
                <a:spcPts val="2000"/>
              </a:spcBef>
            </a:pPr>
            <a:r>
              <a:rPr lang="en-US" sz="2000" dirty="0"/>
              <a:t>Can we be quantitative about tradeoffs?</a:t>
            </a:r>
          </a:p>
          <a:p>
            <a:pPr lvl="1"/>
            <a:r>
              <a:rPr lang="en-US" sz="2000" dirty="0"/>
              <a:t>If one is better </a:t>
            </a:r>
            <a:r>
              <a:rPr lang="mr-IN" sz="2000" dirty="0">
                <a:sym typeface="Wingdings"/>
              </a:rPr>
              <a:t>…</a:t>
            </a:r>
            <a:r>
              <a:rPr lang="en-US" sz="2000" dirty="0">
                <a:sym typeface="Wingdings"/>
              </a:rPr>
              <a:t> by how much?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226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228600" y="1200151"/>
            <a:ext cx="6705600" cy="3394472"/>
          </a:xfrm>
        </p:spPr>
        <p:txBody>
          <a:bodyPr>
            <a:noAutofit/>
          </a:bodyPr>
          <a:lstStyle/>
          <a:p>
            <a:r>
              <a:rPr lang="en-US" sz="1800" dirty="0"/>
              <a:t>Big picture overheads for data access</a:t>
            </a:r>
          </a:p>
          <a:p>
            <a:pPr lvl="1"/>
            <a:r>
              <a:rPr lang="en-US" sz="1600" dirty="0"/>
              <a:t>We’ll (overly) simplify performance models to provide insight, not to get perfect performance</a:t>
            </a:r>
          </a:p>
          <a:p>
            <a:pPr lvl="1"/>
            <a:r>
              <a:rPr lang="en-US" sz="1600" dirty="0"/>
              <a:t>Still, a bit of discipline:</a:t>
            </a:r>
          </a:p>
          <a:p>
            <a:pPr lvl="2"/>
            <a:r>
              <a:rPr lang="en-US" sz="1600" b="1" dirty="0"/>
              <a:t>Clearly identify assumptions up front</a:t>
            </a:r>
          </a:p>
          <a:p>
            <a:pPr lvl="2"/>
            <a:r>
              <a:rPr lang="en-US" sz="1600" b="1" dirty="0"/>
              <a:t>Then estimate cost in a principled way</a:t>
            </a:r>
            <a:endParaRPr lang="en-US" sz="1600" dirty="0"/>
          </a:p>
          <a:p>
            <a:pPr>
              <a:spcBef>
                <a:spcPts val="3000"/>
              </a:spcBef>
            </a:pPr>
            <a:r>
              <a:rPr lang="en-US" sz="1800" dirty="0"/>
              <a:t>Foundation for query optimization</a:t>
            </a:r>
          </a:p>
          <a:p>
            <a:pPr lvl="1"/>
            <a:r>
              <a:rPr lang="en-US" sz="1500" dirty="0"/>
              <a:t>Can’t choose the fastest scheme without an estimate of speed!</a:t>
            </a:r>
          </a:p>
        </p:txBody>
      </p:sp>
    </p:spTree>
    <p:extLst>
      <p:ext uri="{BB962C8B-B14F-4D97-AF65-F5344CB8AC3E}">
        <p14:creationId xmlns:p14="http://schemas.microsoft.com/office/powerpoint/2010/main" val="37598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Model and Analysis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3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Model for Analysis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66457" y="1366452"/>
            <a:ext cx="8229600" cy="3394472"/>
          </a:xfrm>
        </p:spPr>
        <p:txBody>
          <a:bodyPr>
            <a:normAutofit/>
          </a:bodyPr>
          <a:lstStyle/>
          <a:p>
            <a:r>
              <a:rPr lang="en-US" sz="1600" b="1" dirty="0"/>
              <a:t>B</a:t>
            </a:r>
            <a:r>
              <a:rPr lang="en-US" sz="1600" dirty="0"/>
              <a:t>: The number of data blocks in the file</a:t>
            </a:r>
          </a:p>
          <a:p>
            <a:r>
              <a:rPr lang="en-US" sz="1600" b="1" dirty="0"/>
              <a:t>R</a:t>
            </a:r>
            <a:r>
              <a:rPr lang="en-US" sz="1600" dirty="0"/>
              <a:t>: Number of records per block</a:t>
            </a:r>
          </a:p>
          <a:p>
            <a:r>
              <a:rPr lang="en-US" sz="1600" b="1" dirty="0"/>
              <a:t>D</a:t>
            </a:r>
            <a:r>
              <a:rPr lang="en-US" sz="1600" dirty="0"/>
              <a:t>: (Average) time to read/write disk block</a:t>
            </a:r>
          </a:p>
          <a:p>
            <a:pPr>
              <a:spcBef>
                <a:spcPts val="3000"/>
              </a:spcBef>
              <a:spcAft>
                <a:spcPts val="1000"/>
              </a:spcAft>
            </a:pPr>
            <a:r>
              <a:rPr lang="en-US" sz="1600" dirty="0"/>
              <a:t>Focus: Average case analysis for uniform random workloads</a:t>
            </a:r>
          </a:p>
          <a:p>
            <a:r>
              <a:rPr lang="en-US" sz="1600" dirty="0"/>
              <a:t>For now, we will ignore</a:t>
            </a:r>
          </a:p>
          <a:p>
            <a:pPr lvl="1"/>
            <a:r>
              <a:rPr lang="en-US" sz="1600" dirty="0"/>
              <a:t>Sequential vs Random I/O</a:t>
            </a:r>
          </a:p>
          <a:p>
            <a:pPr lvl="1"/>
            <a:r>
              <a:rPr lang="en-US" sz="1600" dirty="0"/>
              <a:t>Pre-fetching</a:t>
            </a:r>
          </a:p>
          <a:p>
            <a:pPr lvl="1"/>
            <a:r>
              <a:rPr lang="en-US" sz="1600" dirty="0"/>
              <a:t>Any in-memory costs</a:t>
            </a:r>
          </a:p>
          <a:p>
            <a:r>
              <a:rPr lang="en-US" sz="1600" dirty="0"/>
              <a:t>Good enough to show the overall trends</a:t>
            </a:r>
          </a:p>
        </p:txBody>
      </p:sp>
      <p:sp>
        <p:nvSpPr>
          <p:cNvPr id="9" name="Rectangle 8" descr="B blocks of data" title="Data Blocks">
            <a:extLst>
              <a:ext uri="{FF2B5EF4-FFF2-40B4-BE49-F238E27FC236}">
                <a16:creationId xmlns:a16="http://schemas.microsoft.com/office/drawing/2014/main" id="{019BA476-4B1B-A34D-90CD-C22230166B09}"/>
              </a:ext>
            </a:extLst>
          </p:cNvPr>
          <p:cNvSpPr/>
          <p:nvPr/>
        </p:nvSpPr>
        <p:spPr bwMode="auto">
          <a:xfrm>
            <a:off x="4648200" y="971550"/>
            <a:ext cx="4272093" cy="8170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latin typeface="Helvetica Neue"/>
              <a:ea typeface=""/>
            </a:endParaRPr>
          </a:p>
        </p:txBody>
      </p:sp>
      <p:sp>
        <p:nvSpPr>
          <p:cNvPr id="10" name="Folded Corner 9" descr="B blocks of data" title="Data Blocks">
            <a:extLst>
              <a:ext uri="{FF2B5EF4-FFF2-40B4-BE49-F238E27FC236}">
                <a16:creationId xmlns:a16="http://schemas.microsoft.com/office/drawing/2014/main" id="{42894A99-1E8F-F340-9216-D3B3B6F49FA2}"/>
              </a:ext>
            </a:extLst>
          </p:cNvPr>
          <p:cNvSpPr/>
          <p:nvPr/>
        </p:nvSpPr>
        <p:spPr bwMode="auto">
          <a:xfrm>
            <a:off x="4814990" y="1096811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200" kern="0" dirty="0">
                <a:solidFill>
                  <a:schemeClr val="tx1"/>
                </a:solidFill>
                <a:latin typeface="Helvetica Neue"/>
                <a:ea typeface=""/>
              </a:rPr>
              <a:t>Block 1</a:t>
            </a:r>
          </a:p>
        </p:txBody>
      </p:sp>
      <p:sp>
        <p:nvSpPr>
          <p:cNvPr id="11" name="Folded Corner 10" descr="B blocks of data" title="Data Blocks">
            <a:extLst>
              <a:ext uri="{FF2B5EF4-FFF2-40B4-BE49-F238E27FC236}">
                <a16:creationId xmlns:a16="http://schemas.microsoft.com/office/drawing/2014/main" id="{D3FBBA2D-EF74-EA4D-AE8A-ED687BBF606D}"/>
              </a:ext>
            </a:extLst>
          </p:cNvPr>
          <p:cNvSpPr/>
          <p:nvPr/>
        </p:nvSpPr>
        <p:spPr bwMode="auto">
          <a:xfrm>
            <a:off x="5829170" y="1096811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200" kern="0" dirty="0">
                <a:solidFill>
                  <a:schemeClr val="tx1"/>
                </a:solidFill>
                <a:latin typeface="Helvetica Neue"/>
                <a:ea typeface=""/>
              </a:rPr>
              <a:t>Block 2</a:t>
            </a:r>
          </a:p>
        </p:txBody>
      </p:sp>
      <p:sp>
        <p:nvSpPr>
          <p:cNvPr id="13" name="Folded Corner 12" descr="B blocks of data" title="Data Blocks">
            <a:extLst>
              <a:ext uri="{FF2B5EF4-FFF2-40B4-BE49-F238E27FC236}">
                <a16:creationId xmlns:a16="http://schemas.microsoft.com/office/drawing/2014/main" id="{E1CA584C-343D-354D-A61B-C70269F35D01}"/>
              </a:ext>
            </a:extLst>
          </p:cNvPr>
          <p:cNvSpPr/>
          <p:nvPr/>
        </p:nvSpPr>
        <p:spPr bwMode="auto">
          <a:xfrm>
            <a:off x="6847710" y="1096811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600" kern="0" dirty="0">
                <a:solidFill>
                  <a:schemeClr val="tx1"/>
                </a:solidFill>
                <a:latin typeface="Helvetica Neue"/>
                <a:ea typeface=""/>
              </a:rPr>
              <a:t>…</a:t>
            </a:r>
          </a:p>
        </p:txBody>
      </p:sp>
      <p:sp>
        <p:nvSpPr>
          <p:cNvPr id="14" name="Folded Corner 13" descr="B blocks of data" title="Data Blocks">
            <a:extLst>
              <a:ext uri="{FF2B5EF4-FFF2-40B4-BE49-F238E27FC236}">
                <a16:creationId xmlns:a16="http://schemas.microsoft.com/office/drawing/2014/main" id="{32BB327E-404F-4043-9759-3DC845E3A17A}"/>
              </a:ext>
            </a:extLst>
          </p:cNvPr>
          <p:cNvSpPr/>
          <p:nvPr/>
        </p:nvSpPr>
        <p:spPr bwMode="auto">
          <a:xfrm>
            <a:off x="7866250" y="111363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200" kern="0" dirty="0">
                <a:solidFill>
                  <a:schemeClr val="tx1"/>
                </a:solidFill>
                <a:latin typeface="Helvetica Neue"/>
                <a:ea typeface=""/>
              </a:rPr>
              <a:t>Block B</a:t>
            </a:r>
          </a:p>
        </p:txBody>
      </p:sp>
      <p:grpSp>
        <p:nvGrpSpPr>
          <p:cNvPr id="4" name="Group 3" descr="Block 2 consists of R records" title="Block 2 expanded"/>
          <p:cNvGrpSpPr/>
          <p:nvPr/>
        </p:nvGrpSpPr>
        <p:grpSpPr>
          <a:xfrm>
            <a:off x="6333808" y="2173937"/>
            <a:ext cx="1636195" cy="1138113"/>
            <a:chOff x="5679005" y="2193185"/>
            <a:chExt cx="1125240" cy="1138113"/>
          </a:xfrm>
        </p:grpSpPr>
        <p:sp>
          <p:nvSpPr>
            <p:cNvPr id="18" name="Folded Corner 17">
              <a:extLst>
                <a:ext uri="{FF2B5EF4-FFF2-40B4-BE49-F238E27FC236}">
                  <a16:creationId xmlns:a16="http://schemas.microsoft.com/office/drawing/2014/main" id="{DF073255-F3B7-F24A-B229-3B4C44BB31F6}"/>
                </a:ext>
              </a:extLst>
            </p:cNvPr>
            <p:cNvSpPr/>
            <p:nvPr/>
          </p:nvSpPr>
          <p:spPr bwMode="auto">
            <a:xfrm>
              <a:off x="5679005" y="2193185"/>
              <a:ext cx="1125240" cy="1138113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endParaRPr lang="en-US" sz="1200" kern="0" dirty="0">
                <a:solidFill>
                  <a:schemeClr val="tx1"/>
                </a:solidFill>
                <a:latin typeface="Helvetica Neue"/>
                <a:ea typeface="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C551D93-FAC2-204C-957E-E85E5E13040D}"/>
                </a:ext>
              </a:extLst>
            </p:cNvPr>
            <p:cNvSpPr/>
            <p:nvPr/>
          </p:nvSpPr>
          <p:spPr>
            <a:xfrm>
              <a:off x="5773649" y="2276590"/>
              <a:ext cx="935951" cy="16940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Record 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07023D2-9EE1-FE4C-8A22-79FDE0C52C86}"/>
                </a:ext>
              </a:extLst>
            </p:cNvPr>
            <p:cNvSpPr/>
            <p:nvPr/>
          </p:nvSpPr>
          <p:spPr>
            <a:xfrm>
              <a:off x="5773649" y="2534314"/>
              <a:ext cx="935951" cy="16940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Record 2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D59D963-0366-C045-B7AB-58052AE96D68}"/>
                </a:ext>
              </a:extLst>
            </p:cNvPr>
            <p:cNvSpPr/>
            <p:nvPr/>
          </p:nvSpPr>
          <p:spPr>
            <a:xfrm>
              <a:off x="5773649" y="2724150"/>
              <a:ext cx="935951" cy="1694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2D1254F-41B4-4D47-AA35-A7306D0B12F9}"/>
                </a:ext>
              </a:extLst>
            </p:cNvPr>
            <p:cNvSpPr/>
            <p:nvPr/>
          </p:nvSpPr>
          <p:spPr>
            <a:xfrm>
              <a:off x="5773649" y="2991402"/>
              <a:ext cx="935951" cy="16940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Record R</a:t>
              </a:r>
            </a:p>
          </p:txBody>
        </p:sp>
      </p:grpSp>
      <p:sp>
        <p:nvSpPr>
          <p:cNvPr id="6" name="Freeform 5" descr="Block 2 consists of R records" title="Block 2 expanded"/>
          <p:cNvSpPr/>
          <p:nvPr/>
        </p:nvSpPr>
        <p:spPr>
          <a:xfrm>
            <a:off x="5943600" y="1676400"/>
            <a:ext cx="1888782" cy="489626"/>
          </a:xfrm>
          <a:custGeom>
            <a:avLst/>
            <a:gdLst>
              <a:gd name="connsiteX0" fmla="*/ 0 w 2156298"/>
              <a:gd name="connsiteY0" fmla="*/ 0 h 489626"/>
              <a:gd name="connsiteX1" fmla="*/ 489626 w 2156298"/>
              <a:gd name="connsiteY1" fmla="*/ 476655 h 489626"/>
              <a:gd name="connsiteX2" fmla="*/ 2156298 w 2156298"/>
              <a:gd name="connsiteY2" fmla="*/ 489626 h 489626"/>
              <a:gd name="connsiteX3" fmla="*/ 875490 w 2156298"/>
              <a:gd name="connsiteY3" fmla="*/ 0 h 489626"/>
              <a:gd name="connsiteX4" fmla="*/ 0 w 2156298"/>
              <a:gd name="connsiteY4" fmla="*/ 0 h 48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298" h="489626">
                <a:moveTo>
                  <a:pt x="0" y="0"/>
                </a:moveTo>
                <a:lnTo>
                  <a:pt x="489626" y="476655"/>
                </a:lnTo>
                <a:lnTo>
                  <a:pt x="2156298" y="489626"/>
                </a:lnTo>
                <a:lnTo>
                  <a:pt x="875490" y="0"/>
                </a:lnTo>
                <a:lnTo>
                  <a:pt x="0" y="0"/>
                </a:lnTo>
                <a:close/>
              </a:path>
            </a:pathLst>
          </a:custGeom>
          <a:solidFill>
            <a:srgbClr val="B8DC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2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Assumptions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52400" y="1276350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b="1" dirty="0">
                <a:ea typeface="Helvetica Neue" charset="0"/>
                <a:cs typeface="Helvetica Neue" charset="0"/>
              </a:rPr>
              <a:t>Single record </a:t>
            </a:r>
            <a:r>
              <a:rPr lang="en-US" sz="2000" dirty="0">
                <a:ea typeface="Helvetica Neue" charset="0"/>
                <a:cs typeface="Helvetica Neue" charset="0"/>
              </a:rPr>
              <a:t>insert and delete</a:t>
            </a:r>
          </a:p>
          <a:p>
            <a:pPr>
              <a:spcBef>
                <a:spcPts val="1500"/>
              </a:spcBef>
            </a:pPr>
            <a:r>
              <a:rPr lang="en-US" sz="2000" dirty="0">
                <a:ea typeface="Helvetica Neue" charset="0"/>
                <a:cs typeface="Helvetica Neue" charset="0"/>
              </a:rPr>
              <a:t>Equality selection – </a:t>
            </a:r>
            <a:r>
              <a:rPr lang="en-US" sz="2000" b="1" dirty="0">
                <a:ea typeface="Helvetica Neue" charset="0"/>
                <a:cs typeface="Helvetica Neue" charset="0"/>
              </a:rPr>
              <a:t>exactly one match</a:t>
            </a:r>
          </a:p>
          <a:p>
            <a:pPr>
              <a:spcBef>
                <a:spcPts val="1500"/>
              </a:spcBef>
            </a:pPr>
            <a:r>
              <a:rPr lang="en-US" sz="2000" dirty="0">
                <a:ea typeface="Helvetica Neue" charset="0"/>
                <a:cs typeface="Helvetica Neue" charset="0"/>
              </a:rPr>
              <a:t>For Heap Files:</a:t>
            </a:r>
          </a:p>
          <a:p>
            <a:pPr lvl="1"/>
            <a:r>
              <a:rPr lang="en-US" sz="2000" dirty="0">
                <a:ea typeface="Helvetica Neue" charset="0"/>
                <a:cs typeface="Helvetica Neue" charset="0"/>
              </a:rPr>
              <a:t>Insert always </a:t>
            </a:r>
            <a:r>
              <a:rPr lang="en-US" sz="2000" b="1" dirty="0">
                <a:ea typeface="Helvetica Neue" charset="0"/>
                <a:cs typeface="Helvetica Neue" charset="0"/>
              </a:rPr>
              <a:t>appends to end of file.</a:t>
            </a:r>
          </a:p>
          <a:p>
            <a:pPr>
              <a:spcBef>
                <a:spcPts val="1500"/>
              </a:spcBef>
            </a:pPr>
            <a:r>
              <a:rPr lang="en-US" sz="2000" dirty="0">
                <a:ea typeface="Helvetica Neue" charset="0"/>
                <a:cs typeface="Helvetica Neue" charset="0"/>
              </a:rPr>
              <a:t>For Sorted Files:</a:t>
            </a:r>
          </a:p>
          <a:p>
            <a:pPr lvl="1"/>
            <a:r>
              <a:rPr lang="en-US" sz="2000" b="1" dirty="0">
                <a:ea typeface="Helvetica Neue" charset="0"/>
                <a:cs typeface="Helvetica Neue" charset="0"/>
              </a:rPr>
              <a:t>Packed</a:t>
            </a:r>
            <a:r>
              <a:rPr lang="en-US" sz="2000" dirty="0">
                <a:ea typeface="Helvetica Neue" charset="0"/>
                <a:cs typeface="Helvetica Neue" charset="0"/>
              </a:rPr>
              <a:t>: Files compacted after deletions.</a:t>
            </a:r>
          </a:p>
          <a:p>
            <a:pPr lvl="1"/>
            <a:r>
              <a:rPr lang="en-US" sz="2000" dirty="0">
                <a:ea typeface="Helvetica Neue" charset="0"/>
                <a:cs typeface="Helvetica Neue" charset="0"/>
              </a:rPr>
              <a:t>Sorted according to search key</a:t>
            </a:r>
          </a:p>
        </p:txBody>
      </p:sp>
    </p:spTree>
    <p:extLst>
      <p:ext uri="{BB962C8B-B14F-4D97-AF65-F5344CB8AC3E}">
        <p14:creationId xmlns:p14="http://schemas.microsoft.com/office/powerpoint/2010/main" val="207346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541B27"/>
      </a:dk2>
      <a:lt2>
        <a:srgbClr val="AACDCA"/>
      </a:lt2>
      <a:accent1>
        <a:srgbClr val="D72C2F"/>
      </a:accent1>
      <a:accent2>
        <a:srgbClr val="44516F"/>
      </a:accent2>
      <a:accent3>
        <a:srgbClr val="79C6C1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COE updated template" id="{E7FA4F46-C946-B543-8CAA-6C2DD81F0FF0}" vid="{07066D9F-7382-EB44-B453-DDAD9AB5CA43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COE updated template" id="{E7FA4F46-C946-B543-8CAA-6C2DD81F0FF0}" vid="{CEBAC97C-41B9-7340-8D0A-3D484B4F570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BRCOE updated template</Template>
  <TotalTime>453</TotalTime>
  <Words>1879</Words>
  <Application>Microsoft Macintosh PowerPoint</Application>
  <PresentationFormat>On-screen Show (16:9)</PresentationFormat>
  <Paragraphs>450</Paragraphs>
  <Slides>35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ＭＳ Ｐゴシック</vt:lpstr>
      <vt:lpstr>Arial</vt:lpstr>
      <vt:lpstr>Calibri</vt:lpstr>
      <vt:lpstr>Calibri Light</vt:lpstr>
      <vt:lpstr>Century Gothic</vt:lpstr>
      <vt:lpstr>Helvetica</vt:lpstr>
      <vt:lpstr>Helvetica Neue</vt:lpstr>
      <vt:lpstr>Mangal</vt:lpstr>
      <vt:lpstr>Wingdings</vt:lpstr>
      <vt:lpstr>Office Theme</vt:lpstr>
      <vt:lpstr>Custom Design</vt:lpstr>
      <vt:lpstr>File Organizations</vt:lpstr>
      <vt:lpstr>Architecture of a DBMS</vt:lpstr>
      <vt:lpstr>Recall: Heap Files</vt:lpstr>
      <vt:lpstr>Recall: Multiple File Organizations</vt:lpstr>
      <vt:lpstr>Bigger Questions</vt:lpstr>
      <vt:lpstr>Goals </vt:lpstr>
      <vt:lpstr>Cost Model and Analysis</vt:lpstr>
      <vt:lpstr>Cost Model for Analysis</vt:lpstr>
      <vt:lpstr>More Assumptions</vt:lpstr>
      <vt:lpstr>Extra Challenge </vt:lpstr>
      <vt:lpstr>Heap Files &amp; Sorted Files</vt:lpstr>
      <vt:lpstr>Cost of Operations: Scan?</vt:lpstr>
      <vt:lpstr>Scan All Records</vt:lpstr>
      <vt:lpstr>Cost of Operations: Scan Cost</vt:lpstr>
      <vt:lpstr>Cost of Operations: Equality Search?</vt:lpstr>
      <vt:lpstr>Find Key 8: Heap File</vt:lpstr>
      <vt:lpstr>Find Key 8: Sorted File</vt:lpstr>
      <vt:lpstr>Average Case Binary Search</vt:lpstr>
      <vt:lpstr>Average Case Binary Search cont</vt:lpstr>
      <vt:lpstr>Cost of Operations: Equation Search Cost</vt:lpstr>
      <vt:lpstr>Cost of Operations: Range Search?</vt:lpstr>
      <vt:lpstr>Find Keys Between 7 and 9: Heap File</vt:lpstr>
      <vt:lpstr>Find Keys Between 7 and 9: Comparison</vt:lpstr>
      <vt:lpstr>Cost of Operations: Range Search Cost</vt:lpstr>
      <vt:lpstr>Cost of Operations: Insert?</vt:lpstr>
      <vt:lpstr>Insert 4.5: Heap File</vt:lpstr>
      <vt:lpstr>Insert 4.5: Heap VS Sorted File</vt:lpstr>
      <vt:lpstr>Insert 4.5: Heap Vs Sorted Pt 2</vt:lpstr>
      <vt:lpstr>Cost of Operations: Insert Cost</vt:lpstr>
      <vt:lpstr>Cost of Operations: Delete?</vt:lpstr>
      <vt:lpstr>Delete 4.5: Heap File</vt:lpstr>
      <vt:lpstr>Delete 4.5: Heap File Vs Sorted File</vt:lpstr>
      <vt:lpstr>Delete 4.5: Heap File Vs Sorted File Pt 2</vt:lpstr>
      <vt:lpstr>Cost of Operations Complete</vt:lpstr>
      <vt:lpstr>Cost of Operations Complete Pt 2</vt:lpstr>
    </vt:vector>
  </TitlesOfParts>
  <Manager/>
  <Company/>
  <LinksUpToDate>false</LinksUpToDate>
  <SharedDoc>false</SharedDoc>
  <HyperlinkBase/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Name of Course</dc:subject>
  <dc:creator>Daphne Nhuch</dc:creator>
  <cp:keywords/>
  <dc:description/>
  <cp:lastModifiedBy>Daphne Nhuch</cp:lastModifiedBy>
  <cp:revision>41</cp:revision>
  <dcterms:created xsi:type="dcterms:W3CDTF">2018-03-13T04:30:50Z</dcterms:created>
  <dcterms:modified xsi:type="dcterms:W3CDTF">2018-08-27T21:16:54Z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