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66"/>
  </p:notesMasterIdLst>
  <p:sldIdLst>
    <p:sldId id="322" r:id="rId3"/>
    <p:sldId id="396" r:id="rId4"/>
    <p:sldId id="323" r:id="rId5"/>
    <p:sldId id="324" r:id="rId6"/>
    <p:sldId id="381" r:id="rId7"/>
    <p:sldId id="325" r:id="rId8"/>
    <p:sldId id="326" r:id="rId9"/>
    <p:sldId id="327" r:id="rId10"/>
    <p:sldId id="328" r:id="rId11"/>
    <p:sldId id="404" r:id="rId12"/>
    <p:sldId id="395" r:id="rId13"/>
    <p:sldId id="330" r:id="rId14"/>
    <p:sldId id="383" r:id="rId15"/>
    <p:sldId id="331" r:id="rId16"/>
    <p:sldId id="333" r:id="rId17"/>
    <p:sldId id="382" r:id="rId18"/>
    <p:sldId id="337" r:id="rId19"/>
    <p:sldId id="339" r:id="rId20"/>
    <p:sldId id="340" r:id="rId21"/>
    <p:sldId id="341" r:id="rId22"/>
    <p:sldId id="342" r:id="rId23"/>
    <p:sldId id="402" r:id="rId24"/>
    <p:sldId id="397" r:id="rId25"/>
    <p:sldId id="345" r:id="rId26"/>
    <p:sldId id="399" r:id="rId27"/>
    <p:sldId id="400" r:id="rId28"/>
    <p:sldId id="398" r:id="rId29"/>
    <p:sldId id="403" r:id="rId30"/>
    <p:sldId id="349" r:id="rId31"/>
    <p:sldId id="350" r:id="rId32"/>
    <p:sldId id="351" r:id="rId33"/>
    <p:sldId id="352" r:id="rId34"/>
    <p:sldId id="353" r:id="rId35"/>
    <p:sldId id="354" r:id="rId36"/>
    <p:sldId id="355" r:id="rId37"/>
    <p:sldId id="384" r:id="rId38"/>
    <p:sldId id="356" r:id="rId39"/>
    <p:sldId id="357" r:id="rId40"/>
    <p:sldId id="358" r:id="rId41"/>
    <p:sldId id="359" r:id="rId42"/>
    <p:sldId id="360" r:id="rId43"/>
    <p:sldId id="361" r:id="rId44"/>
    <p:sldId id="362" r:id="rId45"/>
    <p:sldId id="363" r:id="rId46"/>
    <p:sldId id="364" r:id="rId47"/>
    <p:sldId id="366" r:id="rId48"/>
    <p:sldId id="365" r:id="rId49"/>
    <p:sldId id="367" r:id="rId50"/>
    <p:sldId id="368" r:id="rId51"/>
    <p:sldId id="369" r:id="rId52"/>
    <p:sldId id="370" r:id="rId53"/>
    <p:sldId id="405" r:id="rId54"/>
    <p:sldId id="371" r:id="rId55"/>
    <p:sldId id="372" r:id="rId56"/>
    <p:sldId id="373" r:id="rId57"/>
    <p:sldId id="374" r:id="rId58"/>
    <p:sldId id="385" r:id="rId59"/>
    <p:sldId id="386" r:id="rId60"/>
    <p:sldId id="387" r:id="rId61"/>
    <p:sldId id="388" r:id="rId62"/>
    <p:sldId id="379" r:id="rId63"/>
    <p:sldId id="380" r:id="rId64"/>
    <p:sldId id="389" r:id="rId6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0">
          <p15:clr>
            <a:srgbClr val="A4A3A4"/>
          </p15:clr>
        </p15:guide>
        <p15:guide id="2" pos="51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F00"/>
    <a:srgbClr val="E20000"/>
    <a:srgbClr val="F8E9E8"/>
    <a:srgbClr val="FFC000"/>
    <a:srgbClr val="F0CDCE"/>
    <a:srgbClr val="4848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58" autoAdjust="0"/>
    <p:restoredTop sz="86418" autoAdjust="0"/>
  </p:normalViewPr>
  <p:slideViewPr>
    <p:cSldViewPr>
      <p:cViewPr varScale="1">
        <p:scale>
          <a:sx n="147" d="100"/>
          <a:sy n="147" d="100"/>
        </p:scale>
        <p:origin x="488" y="192"/>
      </p:cViewPr>
      <p:guideLst>
        <p:guide orient="horz" pos="2700"/>
        <p:guide pos="5184"/>
      </p:guideLst>
    </p:cSldViewPr>
  </p:slideViewPr>
  <p:outlineViewPr>
    <p:cViewPr>
      <p:scale>
        <a:sx n="33" d="100"/>
        <a:sy n="33" d="100"/>
      </p:scale>
      <p:origin x="0" y="-51200"/>
    </p:cViewPr>
  </p:outlineViewPr>
  <p:notesTextViewPr>
    <p:cViewPr>
      <p:scale>
        <a:sx n="65" d="100"/>
        <a:sy n="65"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BE7B2F-76B0-4CCC-83FA-00CA85CD8DA2}" type="datetimeFigureOut">
              <a:rPr lang="en-US" smtClean="0"/>
              <a:t>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DA6495-08A5-4780-AF01-64577BB694EC}" type="slidenum">
              <a:rPr lang="en-US" smtClean="0"/>
              <a:t>‹#›</a:t>
            </a:fld>
            <a:endParaRPr lang="en-US"/>
          </a:p>
        </p:txBody>
      </p:sp>
    </p:spTree>
    <p:extLst>
      <p:ext uri="{BB962C8B-B14F-4D97-AF65-F5344CB8AC3E}">
        <p14:creationId xmlns:p14="http://schemas.microsoft.com/office/powerpoint/2010/main" val="159869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8688">
              <a:defRPr sz="3600">
                <a:solidFill>
                  <a:srgbClr val="CF0E30"/>
                </a:solidFill>
                <a:latin typeface="Book Antiqua" charset="0"/>
                <a:ea typeface="ＭＳ Ｐゴシック" charset="0"/>
                <a:cs typeface="ＭＳ Ｐゴシック" charset="0"/>
              </a:defRPr>
            </a:lvl1pPr>
            <a:lvl2pPr marL="742950" indent="-285750" defTabSz="928688">
              <a:defRPr sz="3600">
                <a:solidFill>
                  <a:srgbClr val="CF0E30"/>
                </a:solidFill>
                <a:latin typeface="Book Antiqua" charset="0"/>
                <a:ea typeface="ＭＳ Ｐゴシック" charset="0"/>
              </a:defRPr>
            </a:lvl2pPr>
            <a:lvl3pPr marL="1143000" indent="-228600" defTabSz="928688">
              <a:defRPr sz="3600">
                <a:solidFill>
                  <a:srgbClr val="CF0E30"/>
                </a:solidFill>
                <a:latin typeface="Book Antiqua" charset="0"/>
                <a:ea typeface="ＭＳ Ｐゴシック" charset="0"/>
              </a:defRPr>
            </a:lvl3pPr>
            <a:lvl4pPr marL="1600200" indent="-228600" defTabSz="928688">
              <a:defRPr sz="3600">
                <a:solidFill>
                  <a:srgbClr val="CF0E30"/>
                </a:solidFill>
                <a:latin typeface="Book Antiqua" charset="0"/>
                <a:ea typeface="ＭＳ Ｐゴシック" charset="0"/>
              </a:defRPr>
            </a:lvl4pPr>
            <a:lvl5pPr marL="2057400" indent="-228600" defTabSz="928688">
              <a:defRPr sz="3600">
                <a:solidFill>
                  <a:srgbClr val="CF0E30"/>
                </a:solidFill>
                <a:latin typeface="Book Antiqua" charset="0"/>
                <a:ea typeface="ＭＳ Ｐゴシック" charset="0"/>
              </a:defRPr>
            </a:lvl5pPr>
            <a:lvl6pPr marL="2514600" indent="-228600" defTabSz="928688" eaLnBrk="0" fontAlgn="base" hangingPunct="0">
              <a:spcBef>
                <a:spcPct val="0"/>
              </a:spcBef>
              <a:spcAft>
                <a:spcPct val="0"/>
              </a:spcAft>
              <a:defRPr sz="3600">
                <a:solidFill>
                  <a:srgbClr val="CF0E30"/>
                </a:solidFill>
                <a:latin typeface="Book Antiqua" charset="0"/>
                <a:ea typeface="ＭＳ Ｐゴシック" charset="0"/>
              </a:defRPr>
            </a:lvl6pPr>
            <a:lvl7pPr marL="2971800" indent="-228600" defTabSz="928688" eaLnBrk="0" fontAlgn="base" hangingPunct="0">
              <a:spcBef>
                <a:spcPct val="0"/>
              </a:spcBef>
              <a:spcAft>
                <a:spcPct val="0"/>
              </a:spcAft>
              <a:defRPr sz="3600">
                <a:solidFill>
                  <a:srgbClr val="CF0E30"/>
                </a:solidFill>
                <a:latin typeface="Book Antiqua" charset="0"/>
                <a:ea typeface="ＭＳ Ｐゴシック" charset="0"/>
              </a:defRPr>
            </a:lvl7pPr>
            <a:lvl8pPr marL="3429000" indent="-228600" defTabSz="928688" eaLnBrk="0" fontAlgn="base" hangingPunct="0">
              <a:spcBef>
                <a:spcPct val="0"/>
              </a:spcBef>
              <a:spcAft>
                <a:spcPct val="0"/>
              </a:spcAft>
              <a:defRPr sz="3600">
                <a:solidFill>
                  <a:srgbClr val="CF0E30"/>
                </a:solidFill>
                <a:latin typeface="Book Antiqua" charset="0"/>
                <a:ea typeface="ＭＳ Ｐゴシック" charset="0"/>
              </a:defRPr>
            </a:lvl8pPr>
            <a:lvl9pPr marL="3886200" indent="-228600" defTabSz="928688" eaLnBrk="0" fontAlgn="base" hangingPunct="0">
              <a:spcBef>
                <a:spcPct val="0"/>
              </a:spcBef>
              <a:spcAft>
                <a:spcPct val="0"/>
              </a:spcAft>
              <a:defRPr sz="3600">
                <a:solidFill>
                  <a:srgbClr val="CF0E30"/>
                </a:solidFill>
                <a:latin typeface="Book Antiqua" charset="0"/>
                <a:ea typeface="ＭＳ Ｐゴシック" charset="0"/>
              </a:defRPr>
            </a:lvl9pPr>
          </a:lstStyle>
          <a:p>
            <a:fld id="{9D20C9FA-EDB0-D340-97B4-9D2A1C295789}" type="slidenum">
              <a:rPr lang="en-US" sz="1000">
                <a:solidFill>
                  <a:schemeClr val="tx1"/>
                </a:solidFill>
                <a:latin typeface="Helvetica Neue"/>
              </a:rPr>
              <a:pPr/>
              <a:t>1</a:t>
            </a:fld>
            <a:endParaRPr lang="en-US" sz="1000" dirty="0">
              <a:solidFill>
                <a:schemeClr val="tx1"/>
              </a:solidFill>
              <a:latin typeface="Helvetica Neue"/>
            </a:endParaRPr>
          </a:p>
        </p:txBody>
      </p:sp>
      <p:sp>
        <p:nvSpPr>
          <p:cNvPr id="18434" name="Rectangle 2"/>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32</a:t>
            </a:fld>
            <a:endParaRPr lang="en-US"/>
          </a:p>
        </p:txBody>
      </p:sp>
    </p:spTree>
    <p:extLst>
      <p:ext uri="{BB962C8B-B14F-4D97-AF65-F5344CB8AC3E}">
        <p14:creationId xmlns:p14="http://schemas.microsoft.com/office/powerpoint/2010/main" val="242962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38</a:t>
            </a:fld>
            <a:endParaRPr lang="en-US"/>
          </a:p>
        </p:txBody>
      </p:sp>
    </p:spTree>
    <p:extLst>
      <p:ext uri="{BB962C8B-B14F-4D97-AF65-F5344CB8AC3E}">
        <p14:creationId xmlns:p14="http://schemas.microsoft.com/office/powerpoint/2010/main" val="274920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40</a:t>
            </a:fld>
            <a:endParaRPr lang="en-US"/>
          </a:p>
        </p:txBody>
      </p:sp>
    </p:spTree>
    <p:extLst>
      <p:ext uri="{BB962C8B-B14F-4D97-AF65-F5344CB8AC3E}">
        <p14:creationId xmlns:p14="http://schemas.microsoft.com/office/powerpoint/2010/main" val="4140193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51</a:t>
            </a:fld>
            <a:endParaRPr lang="en-US" dirty="0"/>
          </a:p>
        </p:txBody>
      </p:sp>
    </p:spTree>
    <p:extLst>
      <p:ext uri="{BB962C8B-B14F-4D97-AF65-F5344CB8AC3E}">
        <p14:creationId xmlns:p14="http://schemas.microsoft.com/office/powerpoint/2010/main" val="1120383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52</a:t>
            </a:fld>
            <a:endParaRPr lang="en-US" dirty="0"/>
          </a:p>
        </p:txBody>
      </p:sp>
    </p:spTree>
    <p:extLst>
      <p:ext uri="{BB962C8B-B14F-4D97-AF65-F5344CB8AC3E}">
        <p14:creationId xmlns:p14="http://schemas.microsoft.com/office/powerpoint/2010/main" val="1357013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53</a:t>
            </a:fld>
            <a:endParaRPr lang="en-US"/>
          </a:p>
        </p:txBody>
      </p:sp>
    </p:spTree>
    <p:extLst>
      <p:ext uri="{BB962C8B-B14F-4D97-AF65-F5344CB8AC3E}">
        <p14:creationId xmlns:p14="http://schemas.microsoft.com/office/powerpoint/2010/main" val="1478581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4</a:t>
            </a:fld>
            <a:endParaRPr lang="en-US" dirty="0"/>
          </a:p>
        </p:txBody>
      </p:sp>
    </p:spTree>
    <p:extLst>
      <p:ext uri="{BB962C8B-B14F-4D97-AF65-F5344CB8AC3E}">
        <p14:creationId xmlns:p14="http://schemas.microsoft.com/office/powerpoint/2010/main" val="234422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8</a:t>
            </a:fld>
            <a:endParaRPr lang="en-US"/>
          </a:p>
        </p:txBody>
      </p:sp>
    </p:spTree>
    <p:extLst>
      <p:ext uri="{BB962C8B-B14F-4D97-AF65-F5344CB8AC3E}">
        <p14:creationId xmlns:p14="http://schemas.microsoft.com/office/powerpoint/2010/main" val="20244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11</a:t>
            </a:fld>
            <a:endParaRPr lang="en-US"/>
          </a:p>
        </p:txBody>
      </p:sp>
    </p:spTree>
    <p:extLst>
      <p:ext uri="{BB962C8B-B14F-4D97-AF65-F5344CB8AC3E}">
        <p14:creationId xmlns:p14="http://schemas.microsoft.com/office/powerpoint/2010/main" val="863437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25</a:t>
            </a:fld>
            <a:endParaRPr lang="en-US" dirty="0"/>
          </a:p>
        </p:txBody>
      </p:sp>
    </p:spTree>
    <p:extLst>
      <p:ext uri="{BB962C8B-B14F-4D97-AF65-F5344CB8AC3E}">
        <p14:creationId xmlns:p14="http://schemas.microsoft.com/office/powerpoint/2010/main" val="2319614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26</a:t>
            </a:fld>
            <a:endParaRPr lang="en-US" dirty="0"/>
          </a:p>
        </p:txBody>
      </p:sp>
    </p:spTree>
    <p:extLst>
      <p:ext uri="{BB962C8B-B14F-4D97-AF65-F5344CB8AC3E}">
        <p14:creationId xmlns:p14="http://schemas.microsoft.com/office/powerpoint/2010/main" val="3726259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27</a:t>
            </a:fld>
            <a:endParaRPr lang="en-US" dirty="0"/>
          </a:p>
        </p:txBody>
      </p:sp>
    </p:spTree>
    <p:extLst>
      <p:ext uri="{BB962C8B-B14F-4D97-AF65-F5344CB8AC3E}">
        <p14:creationId xmlns:p14="http://schemas.microsoft.com/office/powerpoint/2010/main" val="1187660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28</a:t>
            </a:fld>
            <a:endParaRPr lang="en-US"/>
          </a:p>
        </p:txBody>
      </p:sp>
    </p:spTree>
    <p:extLst>
      <p:ext uri="{BB962C8B-B14F-4D97-AF65-F5344CB8AC3E}">
        <p14:creationId xmlns:p14="http://schemas.microsoft.com/office/powerpoint/2010/main" val="3789885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29</a:t>
            </a:fld>
            <a:endParaRPr lang="en-US"/>
          </a:p>
        </p:txBody>
      </p:sp>
    </p:spTree>
    <p:extLst>
      <p:ext uri="{BB962C8B-B14F-4D97-AF65-F5344CB8AC3E}">
        <p14:creationId xmlns:p14="http://schemas.microsoft.com/office/powerpoint/2010/main" val="745989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Cover">
    <p:spTree>
      <p:nvGrpSpPr>
        <p:cNvPr id="1" name=""/>
        <p:cNvGrpSpPr/>
        <p:nvPr/>
      </p:nvGrpSpPr>
      <p:grpSpPr>
        <a:xfrm>
          <a:off x="0" y="0"/>
          <a:ext cx="0" cy="0"/>
          <a:chOff x="0" y="0"/>
          <a:chExt cx="0" cy="0"/>
        </a:xfrm>
      </p:grpSpPr>
      <p:sp>
        <p:nvSpPr>
          <p:cNvPr id="15" name="Title 1"/>
          <p:cNvSpPr>
            <a:spLocks noGrp="1"/>
          </p:cNvSpPr>
          <p:nvPr>
            <p:ph type="title"/>
          </p:nvPr>
        </p:nvSpPr>
        <p:spPr>
          <a:xfrm>
            <a:off x="246888" y="971550"/>
            <a:ext cx="6629400" cy="1600200"/>
          </a:xfrm>
        </p:spPr>
        <p:txBody>
          <a:bodyPr anchor="t">
            <a:norm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hasCustomPrompt="1"/>
          </p:nvPr>
        </p:nvSpPr>
        <p:spPr>
          <a:xfrm>
            <a:off x="246888" y="2771486"/>
            <a:ext cx="5437632" cy="1565401"/>
          </a:xfrm>
        </p:spPr>
        <p:txBody>
          <a:bodyPr>
            <a:noAutofit/>
          </a:bodyPr>
          <a:lstStyle>
            <a:lvl1pPr marL="0" indent="0" algn="r">
              <a:buNone/>
              <a:defRPr sz="2800" baseline="0">
                <a:solidFill>
                  <a:sysClr val="windowText" lastClr="000000"/>
                </a:solidFill>
                <a:latin typeface="Helvetica Neue" charset="0"/>
              </a:defRPr>
            </a:lvl1pPr>
          </a:lstStyle>
          <a:p>
            <a:pPr lvl="0"/>
            <a:r>
              <a:rPr lang="en-US" dirty="0"/>
              <a:t>Lecture Name</a:t>
            </a:r>
          </a:p>
        </p:txBody>
      </p:sp>
      <p:pic>
        <p:nvPicPr>
          <p:cNvPr id="6" name="Shape 15" descr="skitched-3-4.jpg"/>
          <p:cNvPicPr preferRelativeResize="0"/>
          <p:nvPr userDrawn="1"/>
        </p:nvPicPr>
        <p:blipFill rotWithShape="1">
          <a:blip r:embed="rId2">
            <a:alphaModFix/>
          </a:blip>
          <a:srcRect/>
          <a:stretch/>
        </p:blipFill>
        <p:spPr>
          <a:xfrm>
            <a:off x="5791200" y="3257550"/>
            <a:ext cx="3132137" cy="1727200"/>
          </a:xfrm>
          <a:prstGeom prst="rect">
            <a:avLst/>
          </a:prstGeom>
          <a:noFill/>
          <a:ln>
            <a:noFill/>
          </a:ln>
        </p:spPr>
      </p:pic>
    </p:spTree>
    <p:extLst>
      <p:ext uri="{BB962C8B-B14F-4D97-AF65-F5344CB8AC3E}">
        <p14:creationId xmlns:p14="http://schemas.microsoft.com/office/powerpoint/2010/main" val="277660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F783B0-C189-9248-9374-C3851D12A000}" type="datetimeFigureOut">
              <a:rPr lang="en-US" smtClean="0"/>
              <a:t>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4412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769672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F783B0-C189-9248-9374-C3851D12A000}" type="datetimeFigureOut">
              <a:rPr lang="en-US" smtClean="0"/>
              <a:t>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599281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F783B0-C189-9248-9374-C3851D12A000}" type="datetimeFigureOut">
              <a:rPr lang="en-US" smtClean="0"/>
              <a:t>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20121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F783B0-C189-9248-9374-C3851D12A000}" type="datetimeFigureOut">
              <a:rPr lang="en-US" smtClean="0"/>
              <a:t>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68772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F783B0-C189-9248-9374-C3851D12A000}" type="datetimeFigureOut">
              <a:rPr lang="en-US" smtClean="0"/>
              <a:t>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103936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783B0-C189-9248-9374-C3851D12A000}" type="datetimeFigureOut">
              <a:rPr lang="en-US" smtClean="0"/>
              <a:t>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750503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926296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68016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06548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lined Cover">
    <p:bg>
      <p:bgPr>
        <a:solidFill>
          <a:schemeClr val="bg1"/>
        </a:solid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246888" y="285750"/>
            <a:ext cx="6534912" cy="1340358"/>
          </a:xfrm>
        </p:spPr>
        <p:txBody>
          <a:bodyPr anchor="t">
            <a:no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p:nvPr>
        </p:nvSpPr>
        <p:spPr>
          <a:xfrm>
            <a:off x="246888" y="1962150"/>
            <a:ext cx="8741664" cy="2743200"/>
          </a:xfrm>
        </p:spPr>
        <p:txBody>
          <a:bodyPr>
            <a:noAutofit/>
          </a:bodyPr>
          <a:lstStyle>
            <a:lvl1pPr marL="0" indent="0" algn="l">
              <a:buNone/>
              <a:defRPr sz="3200" baseline="0">
                <a:solidFill>
                  <a:schemeClr val="tx1"/>
                </a:solidFill>
                <a:latin typeface="Helvetica Neue" charset="0"/>
                <a:cs typeface="Helvetica" panose="020B0604020202020204" pitchFamily="34" charset="0"/>
              </a:defRPr>
            </a:lvl1pPr>
          </a:lstStyle>
          <a:p>
            <a:pPr lvl="0"/>
            <a:r>
              <a:rPr lang="en-US"/>
              <a:t>Click to edit Master text styles</a:t>
            </a:r>
          </a:p>
        </p:txBody>
      </p:sp>
      <p:pic>
        <p:nvPicPr>
          <p:cNvPr id="5" name="Shape 15" descr="skitched-3-4.jpg"/>
          <p:cNvPicPr preferRelativeResize="0"/>
          <p:nvPr userDrawn="1"/>
        </p:nvPicPr>
        <p:blipFill rotWithShape="1">
          <a:blip r:embed="rId2">
            <a:alphaModFix/>
          </a:blip>
          <a:srcRect/>
          <a:stretch/>
        </p:blipFill>
        <p:spPr>
          <a:xfrm>
            <a:off x="7186942" y="285750"/>
            <a:ext cx="1830918" cy="1009650"/>
          </a:xfrm>
          <a:prstGeom prst="rect">
            <a:avLst/>
          </a:prstGeom>
          <a:noFill/>
          <a:ln>
            <a:noFill/>
          </a:ln>
        </p:spPr>
      </p:pic>
    </p:spTree>
    <p:extLst>
      <p:ext uri="{BB962C8B-B14F-4D97-AF65-F5344CB8AC3E}">
        <p14:creationId xmlns:p14="http://schemas.microsoft.com/office/powerpoint/2010/main" val="38017406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609797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144512" cy="768096"/>
          </a:xfrm>
        </p:spPr>
        <p:txBody>
          <a:bodyPr anchor="t">
            <a:no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078992"/>
            <a:ext cx="4343400" cy="3017520"/>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078992"/>
            <a:ext cx="4224528" cy="304495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p:cNvPicPr>
            <a:picLocks noChangeAspect="1"/>
          </p:cNvPicPr>
          <p:nvPr userDrawn="1"/>
        </p:nvPicPr>
        <p:blipFill>
          <a:blip r:embed="rId2"/>
          <a:stretch>
            <a:fillRect/>
          </a:stretch>
        </p:blipFill>
        <p:spPr>
          <a:xfrm>
            <a:off x="7487293" y="320736"/>
            <a:ext cx="1377815" cy="762066"/>
          </a:xfrm>
          <a:prstGeom prst="rect">
            <a:avLst/>
          </a:prstGeom>
        </p:spPr>
      </p:pic>
    </p:spTree>
    <p:extLst>
      <p:ext uri="{BB962C8B-B14F-4D97-AF65-F5344CB8AC3E}">
        <p14:creationId xmlns:p14="http://schemas.microsoft.com/office/powerpoint/2010/main" val="192910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068312" cy="667512"/>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Click3 to edit Master title style</a:t>
            </a:r>
          </a:p>
        </p:txBody>
      </p:sp>
      <p:sp>
        <p:nvSpPr>
          <p:cNvPr id="7" name="Content Placeholder 1"/>
          <p:cNvSpPr>
            <a:spLocks noGrp="1"/>
          </p:cNvSpPr>
          <p:nvPr>
            <p:ph sz="quarter" idx="13"/>
          </p:nvPr>
        </p:nvSpPr>
        <p:spPr>
          <a:xfrm>
            <a:off x="246888" y="1060704"/>
            <a:ext cx="8668512" cy="3090672"/>
          </a:xfrm>
        </p:spPr>
        <p:txBody>
          <a:bodyPr>
            <a:normAutofit/>
          </a:bodyPr>
          <a:lstStyle>
            <a:lvl1pPr marL="342900" indent="-342900">
              <a:buClr>
                <a:schemeClr val="accent2"/>
              </a:buClr>
              <a:buFont typeface="Arial" panose="020B0604020202020204" pitchFamily="34" charset="0"/>
              <a:buChar char="•"/>
              <a:defRPr sz="2800">
                <a:solidFill>
                  <a:schemeClr val="tx1"/>
                </a:solidFill>
              </a:defRPr>
            </a:lvl1pPr>
            <a:lvl2pPr marL="742950" indent="-285750">
              <a:buClr>
                <a:schemeClr val="accent2"/>
              </a:buClr>
              <a:buFont typeface="Arial" panose="020B0604020202020204" pitchFamily="34" charset="0"/>
              <a:buChar char="•"/>
              <a:defRPr sz="2600">
                <a:solidFill>
                  <a:schemeClr val="tx1"/>
                </a:solidFill>
              </a:defRPr>
            </a:lvl2pPr>
            <a:lvl3pPr marL="1143000" indent="-228600">
              <a:buClr>
                <a:schemeClr val="accent2"/>
              </a:buClr>
              <a:buFont typeface="Arial" panose="020B0604020202020204" pitchFamily="34" charset="0"/>
              <a:buChar char="•"/>
              <a:defRPr sz="2400">
                <a:solidFill>
                  <a:schemeClr val="tx1"/>
                </a:solidFill>
              </a:defRPr>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sp>
        <p:nvSpPr>
          <p:cNvPr id="6" name="Slide Deck Title text box"/>
          <p:cNvSpPr txBox="1">
            <a:spLocks noChangeArrowheads="1"/>
          </p:cNvSpPr>
          <p:nvPr userDrawn="1"/>
        </p:nvSpPr>
        <p:spPr bwMode="auto">
          <a:xfrm>
            <a:off x="4667250" y="4379976"/>
            <a:ext cx="422433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Rockwell" charset="0"/>
                <a:ea typeface="ＭＳ Ｐゴシック" charset="0"/>
                <a:cs typeface="ＭＳ Ｐゴシック" charset="0"/>
              </a:defRPr>
            </a:lvl1pPr>
            <a:lvl2pPr marL="742950" indent="-285750" eaLnBrk="0" hangingPunct="0">
              <a:defRPr sz="2400">
                <a:solidFill>
                  <a:schemeClr val="tx1"/>
                </a:solidFill>
                <a:latin typeface="Rockwell" charset="0"/>
                <a:ea typeface="ＭＳ Ｐゴシック" charset="0"/>
              </a:defRPr>
            </a:lvl2pPr>
            <a:lvl3pPr marL="1143000" indent="-228600" eaLnBrk="0" hangingPunct="0">
              <a:defRPr sz="2400">
                <a:solidFill>
                  <a:schemeClr val="tx1"/>
                </a:solidFill>
                <a:latin typeface="Rockwell" charset="0"/>
                <a:ea typeface="ＭＳ Ｐゴシック" charset="0"/>
              </a:defRPr>
            </a:lvl3pPr>
            <a:lvl4pPr marL="1600200" indent="-228600" eaLnBrk="0" hangingPunct="0">
              <a:defRPr sz="2400">
                <a:solidFill>
                  <a:schemeClr val="tx1"/>
                </a:solidFill>
                <a:latin typeface="Rockwell" charset="0"/>
                <a:ea typeface="ＭＳ Ｐゴシック" charset="0"/>
              </a:defRPr>
            </a:lvl4pPr>
            <a:lvl5pPr marL="2057400" indent="-228600" eaLnBrk="0" hangingPunct="0">
              <a:defRPr sz="2400">
                <a:solidFill>
                  <a:schemeClr val="tx1"/>
                </a:solidFill>
                <a:latin typeface="Rockwell" charset="0"/>
                <a:ea typeface="ＭＳ Ｐゴシック" charset="0"/>
              </a:defRPr>
            </a:lvl5pPr>
            <a:lvl6pPr marL="2514600" indent="-228600" eaLnBrk="0" fontAlgn="base" hangingPunct="0">
              <a:spcBef>
                <a:spcPct val="0"/>
              </a:spcBef>
              <a:spcAft>
                <a:spcPct val="0"/>
              </a:spcAft>
              <a:defRPr sz="2400">
                <a:solidFill>
                  <a:schemeClr val="tx1"/>
                </a:solidFill>
                <a:latin typeface="Rockwell" charset="0"/>
                <a:ea typeface="ＭＳ Ｐゴシック" charset="0"/>
              </a:defRPr>
            </a:lvl6pPr>
            <a:lvl7pPr marL="2971800" indent="-228600" eaLnBrk="0" fontAlgn="base" hangingPunct="0">
              <a:spcBef>
                <a:spcPct val="0"/>
              </a:spcBef>
              <a:spcAft>
                <a:spcPct val="0"/>
              </a:spcAft>
              <a:defRPr sz="2400">
                <a:solidFill>
                  <a:schemeClr val="tx1"/>
                </a:solidFill>
                <a:latin typeface="Rockwell" charset="0"/>
                <a:ea typeface="ＭＳ Ｐゴシック" charset="0"/>
              </a:defRPr>
            </a:lvl7pPr>
            <a:lvl8pPr marL="3429000" indent="-228600" eaLnBrk="0" fontAlgn="base" hangingPunct="0">
              <a:spcBef>
                <a:spcPct val="0"/>
              </a:spcBef>
              <a:spcAft>
                <a:spcPct val="0"/>
              </a:spcAft>
              <a:defRPr sz="2400">
                <a:solidFill>
                  <a:schemeClr val="tx1"/>
                </a:solidFill>
                <a:latin typeface="Rockwell" charset="0"/>
                <a:ea typeface="ＭＳ Ｐゴシック" charset="0"/>
              </a:defRPr>
            </a:lvl8pPr>
            <a:lvl9pPr marL="3886200" indent="-228600" eaLnBrk="0" fontAlgn="base" hangingPunct="0">
              <a:spcBef>
                <a:spcPct val="0"/>
              </a:spcBef>
              <a:spcAft>
                <a:spcPct val="0"/>
              </a:spcAft>
              <a:defRPr sz="2400">
                <a:solidFill>
                  <a:schemeClr val="tx1"/>
                </a:solidFill>
                <a:latin typeface="Rockwell" charset="0"/>
                <a:ea typeface="ＭＳ Ｐゴシック" charset="0"/>
              </a:defRPr>
            </a:lvl9pPr>
          </a:lstStyle>
          <a:p>
            <a:pPr algn="r" eaLnBrk="1" hangingPunct="1">
              <a:defRPr/>
            </a:pPr>
            <a:r>
              <a:rPr lang="en-US" sz="1400" dirty="0">
                <a:solidFill>
                  <a:schemeClr val="bg1"/>
                </a:solidFill>
                <a:latin typeface="Century Gothic" charset="0"/>
                <a:cs typeface="Century Gothic" charset="0"/>
              </a:rPr>
              <a:t>Slide Deck Title</a:t>
            </a:r>
          </a:p>
        </p:txBody>
      </p:sp>
      <p:pic>
        <p:nvPicPr>
          <p:cNvPr id="3" name="Picture 2"/>
          <p:cNvPicPr>
            <a:picLocks noChangeAspect="1"/>
          </p:cNvPicPr>
          <p:nvPr userDrawn="1"/>
        </p:nvPicPr>
        <p:blipFill>
          <a:blip r:embed="rId2"/>
          <a:stretch>
            <a:fillRect/>
          </a:stretch>
        </p:blipFill>
        <p:spPr>
          <a:xfrm>
            <a:off x="7513773" y="310896"/>
            <a:ext cx="1377815" cy="762066"/>
          </a:xfrm>
          <a:prstGeom prst="rect">
            <a:avLst/>
          </a:prstGeom>
        </p:spPr>
      </p:pic>
    </p:spTree>
    <p:extLst>
      <p:ext uri="{BB962C8B-B14F-4D97-AF65-F5344CB8AC3E}">
        <p14:creationId xmlns:p14="http://schemas.microsoft.com/office/powerpoint/2010/main" val="387285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lined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525512" cy="1143000"/>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 to edit Master title style</a:t>
            </a:r>
            <a:br>
              <a:rPr lang="en-US" dirty="0"/>
            </a:br>
            <a:endParaRPr lang="en-US" dirty="0"/>
          </a:p>
        </p:txBody>
      </p:sp>
      <p:sp>
        <p:nvSpPr>
          <p:cNvPr id="7" name="Content Placeholder 1"/>
          <p:cNvSpPr>
            <a:spLocks noGrp="1"/>
          </p:cNvSpPr>
          <p:nvPr>
            <p:ph sz="quarter" idx="13"/>
          </p:nvPr>
        </p:nvSpPr>
        <p:spPr>
          <a:xfrm>
            <a:off x="228600" y="1536192"/>
            <a:ext cx="8668512" cy="2615184"/>
          </a:xfrm>
        </p:spPr>
        <p:txBody>
          <a:bodyPr>
            <a:normAutofit/>
          </a:bodyPr>
          <a:lstStyle>
            <a:lvl1pPr marL="342900" indent="-342900">
              <a:buClr>
                <a:schemeClr val="accent2"/>
              </a:buClr>
              <a:buFont typeface="Arial" panose="020B0604020202020204" pitchFamily="34" charset="0"/>
              <a:buChar char="•"/>
              <a:defRPr sz="2800"/>
            </a:lvl1pPr>
            <a:lvl2pPr marL="742950" indent="-285750">
              <a:buClr>
                <a:schemeClr val="accent2"/>
              </a:buClr>
              <a:buFont typeface="Arial" panose="020B0604020202020204" pitchFamily="34" charset="0"/>
              <a:buChar char="•"/>
              <a:defRPr sz="2600"/>
            </a:lvl2pPr>
            <a:lvl3pPr marL="1143000" indent="-228600">
              <a:buClr>
                <a:schemeClr val="accent2"/>
              </a:buClr>
              <a:buFont typeface="Arial" panose="020B0604020202020204" pitchFamily="34" charset="0"/>
              <a:buChar char="•"/>
              <a:defRPr sz="2400"/>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pic>
        <p:nvPicPr>
          <p:cNvPr id="3" name="Picture 2"/>
          <p:cNvPicPr>
            <a:picLocks noChangeAspect="1"/>
          </p:cNvPicPr>
          <p:nvPr userDrawn="1"/>
        </p:nvPicPr>
        <p:blipFill>
          <a:blip r:embed="rId2"/>
          <a:stretch>
            <a:fillRect/>
          </a:stretch>
        </p:blipFill>
        <p:spPr>
          <a:xfrm>
            <a:off x="7513773" y="545526"/>
            <a:ext cx="1377815" cy="762066"/>
          </a:xfrm>
          <a:prstGeom prst="rect">
            <a:avLst/>
          </a:prstGeom>
        </p:spPr>
      </p:pic>
    </p:spTree>
    <p:extLst>
      <p:ext uri="{BB962C8B-B14F-4D97-AF65-F5344CB8AC3E}">
        <p14:creationId xmlns:p14="http://schemas.microsoft.com/office/powerpoint/2010/main" val="200472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lined Content and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449312" cy="1161288"/>
          </a:xfrm>
          <a:solidFill>
            <a:schemeClr val="bg1"/>
          </a:solidFill>
        </p:spPr>
        <p:txBody>
          <a:bodyPr anchor="t">
            <a:norm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554480"/>
            <a:ext cx="4343400"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554480"/>
            <a:ext cx="4224528"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pic>
        <p:nvPicPr>
          <p:cNvPr id="4" name="Picture 3"/>
          <p:cNvPicPr>
            <a:picLocks noChangeAspect="1"/>
          </p:cNvPicPr>
          <p:nvPr userDrawn="1"/>
        </p:nvPicPr>
        <p:blipFill>
          <a:blip r:embed="rId2"/>
          <a:stretch>
            <a:fillRect/>
          </a:stretch>
        </p:blipFill>
        <p:spPr>
          <a:xfrm>
            <a:off x="7510153" y="444147"/>
            <a:ext cx="1377815" cy="762066"/>
          </a:xfrm>
          <a:prstGeom prst="rect">
            <a:avLst/>
          </a:prstGeom>
        </p:spPr>
      </p:pic>
    </p:spTree>
    <p:extLst>
      <p:ext uri="{BB962C8B-B14F-4D97-AF65-F5344CB8AC3E}">
        <p14:creationId xmlns:p14="http://schemas.microsoft.com/office/powerpoint/2010/main" val="136913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4D122405-2E08-4242-8FD0-A2A778523DA5}" type="slidenum">
              <a:rPr lang="en-US" smtClean="0"/>
              <a:pPr>
                <a:defRPr/>
              </a:pPr>
              <a:t>‹#›</a:t>
            </a:fld>
            <a:endParaRPr lang="en-US"/>
          </a:p>
        </p:txBody>
      </p:sp>
    </p:spTree>
    <p:extLst>
      <p:ext uri="{BB962C8B-B14F-4D97-AF65-F5344CB8AC3E}">
        <p14:creationId xmlns:p14="http://schemas.microsoft.com/office/powerpoint/2010/main" val="1258695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68884267-D271-3C43-A608-FB4A870ECEE6}" type="slidenum">
              <a:rPr lang="en-US" smtClean="0"/>
              <a:pPr>
                <a:defRPr/>
              </a:pPr>
              <a:t>‹#›</a:t>
            </a:fld>
            <a:endParaRPr lang="en-US"/>
          </a:p>
        </p:txBody>
      </p:sp>
    </p:spTree>
    <p:extLst>
      <p:ext uri="{BB962C8B-B14F-4D97-AF65-F5344CB8AC3E}">
        <p14:creationId xmlns:p14="http://schemas.microsoft.com/office/powerpoint/2010/main" val="35105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5" descr="skitched-3-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1864" y="2933700"/>
            <a:ext cx="3132137"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1618" name="Rectangle 2"/>
          <p:cNvSpPr>
            <a:spLocks noGrp="1" noChangeArrowheads="1"/>
          </p:cNvSpPr>
          <p:nvPr>
            <p:ph type="ctrTitle"/>
          </p:nvPr>
        </p:nvSpPr>
        <p:spPr>
          <a:xfrm>
            <a:off x="685800" y="1436675"/>
            <a:ext cx="7620000" cy="857250"/>
          </a:xfrm>
        </p:spPr>
        <p:txBody>
          <a:bodyPr/>
          <a:lstStyle>
            <a:lvl1pPr algn="l">
              <a:defRPr>
                <a:latin typeface="Helvetica Neue" charset="0"/>
                <a:ea typeface="Helvetica Neue" charset="0"/>
                <a:cs typeface="Helvetica Neue" charset="0"/>
              </a:defRPr>
            </a:lvl1pPr>
          </a:lstStyle>
          <a:p>
            <a:r>
              <a:rPr lang="en-US" dirty="0"/>
              <a:t>Click to edit Master title style</a:t>
            </a:r>
          </a:p>
        </p:txBody>
      </p:sp>
      <p:sp>
        <p:nvSpPr>
          <p:cNvPr id="111619" name="Rectangle 3"/>
          <p:cNvSpPr>
            <a:spLocks noGrp="1" noChangeArrowheads="1"/>
          </p:cNvSpPr>
          <p:nvPr>
            <p:ph type="subTitle" idx="1"/>
          </p:nvPr>
        </p:nvSpPr>
        <p:spPr>
          <a:xfrm>
            <a:off x="1371600" y="3048000"/>
            <a:ext cx="4572000" cy="1047750"/>
          </a:xfrm>
        </p:spPr>
        <p:txBody>
          <a:bodyPr anchor="b" anchorCtr="0"/>
          <a:lstStyle>
            <a:lvl1pPr marL="0" indent="0" algn="r">
              <a:buFontTx/>
              <a:buNone/>
              <a:defRPr>
                <a:latin typeface="Helvetica Neue" charset="0"/>
                <a:ea typeface="Helvetica Neue" charset="0"/>
                <a:cs typeface="Helvetica Neue" charset="0"/>
              </a:defRPr>
            </a:lvl1pPr>
          </a:lstStyle>
          <a:p>
            <a:r>
              <a:rPr lang="en-US"/>
              <a:t>Click to edit Master subtitle style</a:t>
            </a:r>
            <a:endParaRPr lang="en-US" dirty="0"/>
          </a:p>
        </p:txBody>
      </p:sp>
      <p:sp>
        <p:nvSpPr>
          <p:cNvPr id="5" name="Date Placeholder 4"/>
          <p:cNvSpPr>
            <a:spLocks noGrp="1" noChangeArrowheads="1"/>
          </p:cNvSpPr>
          <p:nvPr>
            <p:ph type="dt" sz="half" idx="10"/>
          </p:nvPr>
        </p:nvSpPr>
        <p:spPr bwMode="auto">
          <a:xfrm>
            <a:off x="685800" y="4686300"/>
            <a:ext cx="1905000" cy="3429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050">
                <a:solidFill>
                  <a:schemeClr val="tx1"/>
                </a:solidFill>
                <a:latin typeface="Helvetica Neue" charset="0"/>
                <a:ea typeface="Helvetica Neue" charset="0"/>
                <a:cs typeface="Helvetica Neue" charset="0"/>
              </a:defRPr>
            </a:lvl1pPr>
          </a:lstStyle>
          <a:p>
            <a:pPr>
              <a:defRPr/>
            </a:pPr>
            <a:endParaRPr lang="en-US"/>
          </a:p>
        </p:txBody>
      </p:sp>
      <p:sp>
        <p:nvSpPr>
          <p:cNvPr id="6" name="Footer Placeholder 5"/>
          <p:cNvSpPr>
            <a:spLocks noGrp="1" noChangeArrowheads="1"/>
          </p:cNvSpPr>
          <p:nvPr>
            <p:ph type="ftr" sz="quarter" idx="11"/>
          </p:nvPr>
        </p:nvSpPr>
        <p:spPr bwMode="auto">
          <a:xfrm>
            <a:off x="3124200" y="4686300"/>
            <a:ext cx="2895600" cy="3429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defRPr sz="1050">
                <a:solidFill>
                  <a:schemeClr val="tx1"/>
                </a:solidFill>
                <a:latin typeface="Helvetica Neue" charset="0"/>
                <a:ea typeface="Helvetica Neue" charset="0"/>
                <a:cs typeface="Helvetica Neue" charset="0"/>
              </a:defRPr>
            </a:lvl1pPr>
          </a:lstStyle>
          <a:p>
            <a:pPr>
              <a:defRPr/>
            </a:pPr>
            <a:endParaRPr lang="en-US"/>
          </a:p>
        </p:txBody>
      </p:sp>
      <p:sp>
        <p:nvSpPr>
          <p:cNvPr id="7" name="Rectangle 6"/>
          <p:cNvSpPr>
            <a:spLocks noGrp="1" noChangeArrowheads="1"/>
          </p:cNvSpPr>
          <p:nvPr>
            <p:ph type="sldNum" sz="quarter" idx="12"/>
          </p:nvPr>
        </p:nvSpPr>
        <p:spPr>
          <a:xfrm>
            <a:off x="6553200" y="4686300"/>
            <a:ext cx="1905000" cy="342900"/>
          </a:xfrm>
        </p:spPr>
        <p:txBody>
          <a:bodyPr/>
          <a:lstStyle>
            <a:lvl1pPr>
              <a:defRPr>
                <a:latin typeface="Helvetica Neue" charset="0"/>
                <a:ea typeface="Helvetica Neue" charset="0"/>
                <a:cs typeface="Helvetica Neue" charset="0"/>
              </a:defRPr>
            </a:lvl1pPr>
          </a:lstStyle>
          <a:p>
            <a:pPr>
              <a:defRPr/>
            </a:pPr>
            <a:fld id="{59B8027A-901F-8D4B-BEEB-5E526ED1FF3C}" type="slidenum">
              <a:rPr lang="en-US" smtClean="0"/>
              <a:pPr>
                <a:defRPr/>
              </a:pPr>
              <a:t>‹#›</a:t>
            </a:fld>
            <a:endParaRPr lang="en-US"/>
          </a:p>
        </p:txBody>
      </p:sp>
      <p:pic>
        <p:nvPicPr>
          <p:cNvPr id="8" name="Picture 5" descr="skitched-3-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11864" y="2933700"/>
            <a:ext cx="3132137"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6796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F8FFD81-3213-4789-B5DF-194594E817CD}" type="datetimeFigureOut">
              <a:rPr lang="en-US" smtClean="0"/>
              <a:t>2/20/19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12FCA20-D3C1-4D02-835D-77BA55FE14B2}" type="slidenum">
              <a:rPr lang="en-US" smtClean="0"/>
              <a:t>‹#›</a:t>
            </a:fld>
            <a:endParaRPr lang="en-US"/>
          </a:p>
        </p:txBody>
      </p:sp>
      <p:sp>
        <p:nvSpPr>
          <p:cNvPr id="7" name="Rectangle 6"/>
          <p:cNvSpPr/>
          <p:nvPr userDrawn="1"/>
        </p:nvSpPr>
        <p:spPr>
          <a:xfrm>
            <a:off x="6574971" y="3692071"/>
            <a:ext cx="2569029" cy="14514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982671"/>
      </p:ext>
    </p:extLst>
  </p:cSld>
  <p:clrMap bg1="lt1" tx1="dk1" bg2="lt2" tx2="dk2" accent1="accent1" accent2="accent2" accent3="accent3" accent4="accent4" accent5="accent5" accent6="accent6" hlink="hlink" folHlink="folHlink"/>
  <p:sldLayoutIdLst>
    <p:sldLayoutId id="2147483678" r:id="rId1"/>
    <p:sldLayoutId id="2147483660" r:id="rId2"/>
    <p:sldLayoutId id="2147483668" r:id="rId3"/>
    <p:sldLayoutId id="2147483673" r:id="rId4"/>
    <p:sldLayoutId id="2147483666" r:id="rId5"/>
    <p:sldLayoutId id="2147483667" r:id="rId6"/>
    <p:sldLayoutId id="2147483693" r:id="rId7"/>
    <p:sldLayoutId id="2147483694" r:id="rId8"/>
    <p:sldLayoutId id="2147483695" r:id="rId9"/>
  </p:sldLayoutIdLst>
  <p:txStyles>
    <p:titleStyle>
      <a:lvl1pPr algn="l" defTabSz="914400" rtl="0" eaLnBrk="1" latinLnBrk="0" hangingPunct="1">
        <a:spcBef>
          <a:spcPct val="0"/>
        </a:spcBef>
        <a:buNone/>
        <a:defRPr sz="3200" kern="1200" baseline="0">
          <a:solidFill>
            <a:schemeClr val="tx1"/>
          </a:solidFill>
          <a:latin typeface="Helvetica Neue" charset="0"/>
          <a:ea typeface="+mj-ea"/>
          <a:cs typeface="+mj-cs"/>
        </a:defRPr>
      </a:lvl1pPr>
    </p:titleStyle>
    <p:bodyStyle>
      <a:lvl1pPr marL="342900" indent="-342900" algn="l" defTabSz="914400" rtl="0" eaLnBrk="1" latinLnBrk="0" hangingPunct="1">
        <a:spcBef>
          <a:spcPct val="20000"/>
        </a:spcBef>
        <a:buClr>
          <a:schemeClr val="accent2"/>
        </a:buClr>
        <a:buFont typeface="Arial" panose="020B0604020202020204" pitchFamily="34" charset="0"/>
        <a:buChar char="•"/>
        <a:defRPr sz="20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18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16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9F783B0-C189-9248-9374-C3851D12A000}" type="datetimeFigureOut">
              <a:rPr lang="en-US" smtClean="0"/>
              <a:t>2/20/19</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D0DBE92-7D83-6C40-B90C-DDFD8E85BD1A}" type="slidenum">
              <a:rPr lang="en-US" smtClean="0"/>
              <a:t>‹#›</a:t>
            </a:fld>
            <a:endParaRPr lang="en-US"/>
          </a:p>
        </p:txBody>
      </p:sp>
    </p:spTree>
    <p:extLst>
      <p:ext uri="{BB962C8B-B14F-4D97-AF65-F5344CB8AC3E}">
        <p14:creationId xmlns:p14="http://schemas.microsoft.com/office/powerpoint/2010/main" val="75756974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K-d_tree" TargetMode="External"/><Relationship Id="rId2" Type="http://schemas.openxmlformats.org/officeDocument/2006/relationships/hyperlink" Target="https://en.wikipedia.org/wiki/R-tree" TargetMode="External"/><Relationship Id="rId1" Type="http://schemas.openxmlformats.org/officeDocument/2006/relationships/slideLayout" Target="../slideLayouts/slideLayout8.xml"/><Relationship Id="rId6" Type="http://schemas.openxmlformats.org/officeDocument/2006/relationships/hyperlink" Target="https://www.datasciencecentral.com/profiles/blogs/implementing-kd-tree-for-fast-range-search-nearest-neighbor" TargetMode="External"/><Relationship Id="rId5" Type="http://schemas.openxmlformats.org/officeDocument/2006/relationships/image" Target="NULL"/><Relationship Id="rId4" Type="http://schemas.openxmlformats.org/officeDocument/2006/relationships/hyperlink" Target="https://en.wikipedia.org/wiki/GiST"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normAutofit/>
          </a:bodyPr>
          <a:lstStyle/>
          <a:p>
            <a:r>
              <a:rPr lang="en-US" dirty="0"/>
              <a:t>Index Files and </a:t>
            </a:r>
            <a:br>
              <a:rPr lang="en-US" dirty="0"/>
            </a:br>
            <a:r>
              <a:rPr lang="en-US" dirty="0" err="1"/>
              <a:t>B+Tree</a:t>
            </a:r>
            <a:r>
              <a:rPr lang="en-US" dirty="0"/>
              <a:t> Refinements</a:t>
            </a:r>
          </a:p>
        </p:txBody>
      </p:sp>
      <p:sp>
        <p:nvSpPr>
          <p:cNvPr id="17410" name="Rectangle 3"/>
          <p:cNvSpPr>
            <a:spLocks noGrp="1" noChangeArrowheads="1"/>
          </p:cNvSpPr>
          <p:nvPr>
            <p:ph sz="quarter" idx="10"/>
          </p:nvPr>
        </p:nvSpPr>
        <p:spPr/>
        <p:txBody>
          <a:bodyPr/>
          <a:lstStyle/>
          <a:p>
            <a:r>
              <a:rPr lang="en-US"/>
              <a:t>R &amp; G - Chapter 9-10</a:t>
            </a: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descr="Students table including information about SSN, Last Name, First Name, Age, Salary" title="Table"/>
          <p:cNvGraphicFramePr>
            <a:graphicFrameLocks noGrp="1"/>
          </p:cNvGraphicFramePr>
          <p:nvPr>
            <p:extLst>
              <p:ext uri="{D42A27DB-BD31-4B8C-83A1-F6EECF244321}">
                <p14:modId xmlns:p14="http://schemas.microsoft.com/office/powerpoint/2010/main" val="117489486"/>
              </p:ext>
            </p:extLst>
          </p:nvPr>
        </p:nvGraphicFramePr>
        <p:xfrm>
          <a:off x="5592962" y="1631214"/>
          <a:ext cx="3107716" cy="1611630"/>
        </p:xfrm>
        <a:graphic>
          <a:graphicData uri="http://schemas.openxmlformats.org/drawingml/2006/table">
            <a:tbl>
              <a:tblPr firstRow="1" bandRow="1">
                <a:tableStyleId>{21E4AEA4-8DFA-4A89-87EB-49C32662AFE0}</a:tableStyleId>
              </a:tblPr>
              <a:tblGrid>
                <a:gridCol w="621543">
                  <a:extLst>
                    <a:ext uri="{9D8B030D-6E8A-4147-A177-3AD203B41FA5}">
                      <a16:colId xmlns:a16="http://schemas.microsoft.com/office/drawing/2014/main" val="20000"/>
                    </a:ext>
                  </a:extLst>
                </a:gridCol>
                <a:gridCol w="644525">
                  <a:extLst>
                    <a:ext uri="{9D8B030D-6E8A-4147-A177-3AD203B41FA5}">
                      <a16:colId xmlns:a16="http://schemas.microsoft.com/office/drawing/2014/main" val="20001"/>
                    </a:ext>
                  </a:extLst>
                </a:gridCol>
                <a:gridCol w="598562">
                  <a:extLst>
                    <a:ext uri="{9D8B030D-6E8A-4147-A177-3AD203B41FA5}">
                      <a16:colId xmlns:a16="http://schemas.microsoft.com/office/drawing/2014/main" val="20002"/>
                    </a:ext>
                  </a:extLst>
                </a:gridCol>
                <a:gridCol w="601587">
                  <a:extLst>
                    <a:ext uri="{9D8B030D-6E8A-4147-A177-3AD203B41FA5}">
                      <a16:colId xmlns:a16="http://schemas.microsoft.com/office/drawing/2014/main" val="20003"/>
                    </a:ext>
                  </a:extLst>
                </a:gridCol>
                <a:gridCol w="641499">
                  <a:extLst>
                    <a:ext uri="{9D8B030D-6E8A-4147-A177-3AD203B41FA5}">
                      <a16:colId xmlns:a16="http://schemas.microsoft.com/office/drawing/2014/main" val="20004"/>
                    </a:ext>
                  </a:extLst>
                </a:gridCol>
              </a:tblGrid>
              <a:tr h="411480">
                <a:tc>
                  <a:txBody>
                    <a:bodyPr/>
                    <a:lstStyle/>
                    <a:p>
                      <a:pPr algn="ctr"/>
                      <a:r>
                        <a:rPr lang="en-US" sz="1100" dirty="0"/>
                        <a:t>SSN</a:t>
                      </a:r>
                    </a:p>
                  </a:txBody>
                  <a:tcPr marL="68580" marR="68580" marT="34290" marB="34290"/>
                </a:tc>
                <a:tc>
                  <a:txBody>
                    <a:bodyPr/>
                    <a:lstStyle/>
                    <a:p>
                      <a:pPr algn="ctr"/>
                      <a:r>
                        <a:rPr lang="en-US" sz="1100" dirty="0"/>
                        <a:t>Last Name</a:t>
                      </a:r>
                    </a:p>
                  </a:txBody>
                  <a:tcPr marL="68580" marR="68580" marT="34290" marB="34290"/>
                </a:tc>
                <a:tc>
                  <a:txBody>
                    <a:bodyPr/>
                    <a:lstStyle/>
                    <a:p>
                      <a:pPr algn="ctr"/>
                      <a:r>
                        <a:rPr lang="en-US" sz="1100" dirty="0"/>
                        <a:t>First Name</a:t>
                      </a:r>
                    </a:p>
                  </a:txBody>
                  <a:tcPr marL="68580" marR="68580" marT="34290" marB="34290"/>
                </a:tc>
                <a:tc>
                  <a:txBody>
                    <a:bodyPr/>
                    <a:lstStyle/>
                    <a:p>
                      <a:pPr algn="ctr"/>
                      <a:r>
                        <a:rPr lang="en-US" sz="1100" dirty="0"/>
                        <a:t>Age</a:t>
                      </a:r>
                    </a:p>
                  </a:txBody>
                  <a:tcPr marL="68580" marR="68580" marT="34290" marB="34290"/>
                </a:tc>
                <a:tc>
                  <a:txBody>
                    <a:bodyPr/>
                    <a:lstStyle/>
                    <a:p>
                      <a:pPr algn="ctr"/>
                      <a:r>
                        <a:rPr lang="en-US" sz="1100" dirty="0"/>
                        <a:t>Salary</a:t>
                      </a:r>
                    </a:p>
                  </a:txBody>
                  <a:tcPr marL="68580" marR="68580" marT="34290" marB="34290"/>
                </a:tc>
                <a:extLst>
                  <a:ext uri="{0D108BD9-81ED-4DB2-BD59-A6C34878D82A}">
                    <a16:rowId xmlns:a16="http://schemas.microsoft.com/office/drawing/2014/main" val="10000"/>
                  </a:ext>
                </a:extLst>
              </a:tr>
              <a:tr h="240030">
                <a:tc>
                  <a:txBody>
                    <a:bodyPr/>
                    <a:lstStyle/>
                    <a:p>
                      <a:pPr algn="ctr"/>
                      <a:r>
                        <a:rPr lang="en-US" sz="1100" dirty="0"/>
                        <a:t>123</a:t>
                      </a:r>
                      <a:endParaRPr lang="en-US" sz="1100" dirty="0">
                        <a:solidFill>
                          <a:schemeClr val="tx2"/>
                        </a:solidFill>
                      </a:endParaRPr>
                    </a:p>
                  </a:txBody>
                  <a:tcPr marL="68580" marR="68580" marT="34290" marB="34290"/>
                </a:tc>
                <a:tc>
                  <a:txBody>
                    <a:bodyPr/>
                    <a:lstStyle/>
                    <a:p>
                      <a:pPr algn="ctr"/>
                      <a:r>
                        <a:rPr lang="en-US" sz="1100" dirty="0"/>
                        <a:t>Adams</a:t>
                      </a:r>
                      <a:endParaRPr lang="en-US" sz="1100" dirty="0">
                        <a:solidFill>
                          <a:schemeClr val="tx2"/>
                        </a:solidFill>
                      </a:endParaRPr>
                    </a:p>
                  </a:txBody>
                  <a:tcPr marL="68580" marR="68580" marT="34290" marB="34290"/>
                </a:tc>
                <a:tc>
                  <a:txBody>
                    <a:bodyPr/>
                    <a:lstStyle/>
                    <a:p>
                      <a:pPr algn="ctr"/>
                      <a:r>
                        <a:rPr lang="en-US" sz="1100" dirty="0"/>
                        <a:t>Elmo</a:t>
                      </a:r>
                      <a:endParaRPr lang="en-US" sz="1100" dirty="0">
                        <a:solidFill>
                          <a:schemeClr val="tx2"/>
                        </a:solidFill>
                      </a:endParaRPr>
                    </a:p>
                  </a:txBody>
                  <a:tcPr marL="68580" marR="68580" marT="34290" marB="34290"/>
                </a:tc>
                <a:tc>
                  <a:txBody>
                    <a:bodyPr/>
                    <a:lstStyle/>
                    <a:p>
                      <a:pPr algn="ctr"/>
                      <a:r>
                        <a:rPr lang="en-US" sz="1100" dirty="0"/>
                        <a:t>31</a:t>
                      </a:r>
                      <a:endParaRPr lang="en-US" sz="1100" dirty="0">
                        <a:solidFill>
                          <a:schemeClr val="tx2"/>
                        </a:solidFill>
                      </a:endParaRPr>
                    </a:p>
                  </a:txBody>
                  <a:tcPr marL="68580" marR="68580" marT="34290" marB="34290"/>
                </a:tc>
                <a:tc>
                  <a:txBody>
                    <a:bodyPr/>
                    <a:lstStyle/>
                    <a:p>
                      <a:pPr algn="ctr"/>
                      <a:r>
                        <a:rPr lang="en-US" sz="1100" dirty="0"/>
                        <a:t>$300</a:t>
                      </a:r>
                      <a:endParaRPr lang="en-US" sz="1100" dirty="0">
                        <a:solidFill>
                          <a:schemeClr val="tx2"/>
                        </a:solidFill>
                      </a:endParaRPr>
                    </a:p>
                  </a:txBody>
                  <a:tcPr marL="68580" marR="68580" marT="34290" marB="34290"/>
                </a:tc>
                <a:extLst>
                  <a:ext uri="{0D108BD9-81ED-4DB2-BD59-A6C34878D82A}">
                    <a16:rowId xmlns:a16="http://schemas.microsoft.com/office/drawing/2014/main" val="10001"/>
                  </a:ext>
                </a:extLst>
              </a:tr>
              <a:tr h="240030">
                <a:tc>
                  <a:txBody>
                    <a:bodyPr/>
                    <a:lstStyle/>
                    <a:p>
                      <a:pPr algn="ctr"/>
                      <a:r>
                        <a:rPr lang="en-US" sz="1100" dirty="0"/>
                        <a:t>443</a:t>
                      </a:r>
                      <a:endParaRPr lang="en-US" sz="1100" dirty="0">
                        <a:solidFill>
                          <a:schemeClr val="tx2"/>
                        </a:solidFill>
                      </a:endParaRPr>
                    </a:p>
                  </a:txBody>
                  <a:tcPr marL="68580" marR="68580" marT="34290" marB="34290"/>
                </a:tc>
                <a:tc>
                  <a:txBody>
                    <a:bodyPr/>
                    <a:lstStyle/>
                    <a:p>
                      <a:pPr algn="ctr"/>
                      <a:r>
                        <a:rPr lang="en-US" sz="1100" dirty="0"/>
                        <a:t>Grouch</a:t>
                      </a:r>
                      <a:endParaRPr lang="en-US" sz="1100" dirty="0">
                        <a:solidFill>
                          <a:schemeClr val="tx2"/>
                        </a:solidFill>
                      </a:endParaRPr>
                    </a:p>
                  </a:txBody>
                  <a:tcPr marL="68580" marR="68580" marT="34290" marB="34290"/>
                </a:tc>
                <a:tc>
                  <a:txBody>
                    <a:bodyPr/>
                    <a:lstStyle/>
                    <a:p>
                      <a:pPr algn="ctr"/>
                      <a:r>
                        <a:rPr lang="en-US" sz="1100" dirty="0"/>
                        <a:t>Oscar</a:t>
                      </a:r>
                      <a:endParaRPr lang="en-US" sz="1100" dirty="0">
                        <a:solidFill>
                          <a:schemeClr val="tx2"/>
                        </a:solidFill>
                      </a:endParaRPr>
                    </a:p>
                  </a:txBody>
                  <a:tcPr marL="68580" marR="68580" marT="34290" marB="34290"/>
                </a:tc>
                <a:tc>
                  <a:txBody>
                    <a:bodyPr/>
                    <a:lstStyle/>
                    <a:p>
                      <a:pPr algn="ctr"/>
                      <a:r>
                        <a:rPr lang="en-US" sz="1100" dirty="0"/>
                        <a:t>32</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2"/>
                  </a:ext>
                </a:extLst>
              </a:tr>
              <a:tr h="240030">
                <a:tc>
                  <a:txBody>
                    <a:bodyPr/>
                    <a:lstStyle/>
                    <a:p>
                      <a:pPr algn="ctr"/>
                      <a:r>
                        <a:rPr lang="en-US" sz="1100" dirty="0"/>
                        <a:t>244</a:t>
                      </a:r>
                      <a:endParaRPr lang="en-US" sz="1100" dirty="0">
                        <a:solidFill>
                          <a:schemeClr val="tx2"/>
                        </a:solidFill>
                      </a:endParaRPr>
                    </a:p>
                  </a:txBody>
                  <a:tcPr marL="68580" marR="68580" marT="34290" marB="34290"/>
                </a:tc>
                <a:tc>
                  <a:txBody>
                    <a:bodyPr/>
                    <a:lstStyle/>
                    <a:p>
                      <a:pPr algn="ctr"/>
                      <a:r>
                        <a:rPr lang="en-US" sz="1100" dirty="0"/>
                        <a:t>Oz</a:t>
                      </a:r>
                      <a:endParaRPr lang="en-US" sz="1100" dirty="0">
                        <a:solidFill>
                          <a:schemeClr val="tx2"/>
                        </a:solidFill>
                      </a:endParaRPr>
                    </a:p>
                  </a:txBody>
                  <a:tcPr marL="68580" marR="68580" marT="34290" marB="34290"/>
                </a:tc>
                <a:tc>
                  <a:txBody>
                    <a:bodyPr/>
                    <a:lstStyle/>
                    <a:p>
                      <a:pPr algn="ctr"/>
                      <a:r>
                        <a:rPr lang="en-US" sz="1100" dirty="0"/>
                        <a:t>Bert</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$140</a:t>
                      </a:r>
                      <a:endParaRPr lang="en-US" sz="1100" dirty="0">
                        <a:solidFill>
                          <a:schemeClr val="tx2"/>
                        </a:solidFill>
                      </a:endParaRPr>
                    </a:p>
                  </a:txBody>
                  <a:tcPr marL="68580" marR="68580" marT="34290" marB="34290"/>
                </a:tc>
                <a:extLst>
                  <a:ext uri="{0D108BD9-81ED-4DB2-BD59-A6C34878D82A}">
                    <a16:rowId xmlns:a16="http://schemas.microsoft.com/office/drawing/2014/main" val="10003"/>
                  </a:ext>
                </a:extLst>
              </a:tr>
              <a:tr h="240030">
                <a:tc>
                  <a:txBody>
                    <a:bodyPr/>
                    <a:lstStyle/>
                    <a:p>
                      <a:pPr algn="ctr"/>
                      <a:r>
                        <a:rPr lang="en-US" sz="1100" dirty="0"/>
                        <a:t>134</a:t>
                      </a:r>
                      <a:endParaRPr lang="en-US" sz="1100" dirty="0">
                        <a:solidFill>
                          <a:schemeClr val="tx2"/>
                        </a:solidFill>
                      </a:endParaRPr>
                    </a:p>
                  </a:txBody>
                  <a:tcPr marL="68580" marR="68580" marT="34290" marB="34290"/>
                </a:tc>
                <a:tc>
                  <a:txBody>
                    <a:bodyPr/>
                    <a:lstStyle/>
                    <a:p>
                      <a:pPr algn="ctr"/>
                      <a:r>
                        <a:rPr lang="en-US" sz="1100" dirty="0"/>
                        <a:t>Sanders</a:t>
                      </a:r>
                      <a:endParaRPr lang="en-US" sz="1100" dirty="0">
                        <a:solidFill>
                          <a:schemeClr val="tx2"/>
                        </a:solidFill>
                      </a:endParaRPr>
                    </a:p>
                  </a:txBody>
                  <a:tcPr marL="68580" marR="68580" marT="34290" marB="34290"/>
                </a:tc>
                <a:tc>
                  <a:txBody>
                    <a:bodyPr/>
                    <a:lstStyle/>
                    <a:p>
                      <a:pPr algn="ctr"/>
                      <a:r>
                        <a:rPr lang="en-US" sz="1100" dirty="0"/>
                        <a:t>Ernie</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4"/>
                  </a:ext>
                </a:extLst>
              </a:tr>
              <a:tr h="240030">
                <a:tc>
                  <a:txBody>
                    <a:bodyPr/>
                    <a:lstStyle/>
                    <a:p>
                      <a:pPr algn="ctr"/>
                      <a:r>
                        <a:rPr lang="en-US" sz="1100" dirty="0">
                          <a:solidFill>
                            <a:schemeClr val="tx1"/>
                          </a:solidFill>
                        </a:rPr>
                        <a:t>176</a:t>
                      </a:r>
                    </a:p>
                  </a:txBody>
                  <a:tcPr marL="68580" marR="68580" marT="34290" marB="34290"/>
                </a:tc>
                <a:tc>
                  <a:txBody>
                    <a:bodyPr/>
                    <a:lstStyle/>
                    <a:p>
                      <a:pPr algn="ctr"/>
                      <a:r>
                        <a:rPr lang="en-US" sz="1100" dirty="0">
                          <a:solidFill>
                            <a:schemeClr val="tx1"/>
                          </a:solidFill>
                        </a:rPr>
                        <a:t>Grump</a:t>
                      </a:r>
                    </a:p>
                  </a:txBody>
                  <a:tcPr marL="68580" marR="68580" marT="34290" marB="34290"/>
                </a:tc>
                <a:tc>
                  <a:txBody>
                    <a:bodyPr/>
                    <a:lstStyle/>
                    <a:p>
                      <a:pPr algn="ctr"/>
                      <a:r>
                        <a:rPr lang="en-US" sz="1100" dirty="0">
                          <a:solidFill>
                            <a:schemeClr val="tx1"/>
                          </a:solidFill>
                        </a:rPr>
                        <a:t>Donald</a:t>
                      </a:r>
                    </a:p>
                  </a:txBody>
                  <a:tcPr marL="68580" marR="68580" marT="34290" marB="34290"/>
                </a:tc>
                <a:tc>
                  <a:txBody>
                    <a:bodyPr/>
                    <a:lstStyle/>
                    <a:p>
                      <a:pPr algn="ctr"/>
                      <a:r>
                        <a:rPr lang="en-US" sz="1100" dirty="0">
                          <a:solidFill>
                            <a:schemeClr val="tx1"/>
                          </a:solidFill>
                        </a:rPr>
                        <a:t>79</a:t>
                      </a:r>
                    </a:p>
                  </a:txBody>
                  <a:tcPr marL="68580" marR="68580" marT="34290" marB="34290"/>
                </a:tc>
                <a:tc>
                  <a:txBody>
                    <a:bodyPr/>
                    <a:lstStyle/>
                    <a:p>
                      <a:pPr algn="ctr"/>
                      <a:r>
                        <a:rPr lang="en-US" sz="1100" dirty="0">
                          <a:solidFill>
                            <a:schemeClr val="tx1"/>
                          </a:solidFill>
                        </a:rPr>
                        <a:t>$300</a:t>
                      </a:r>
                    </a:p>
                  </a:txBody>
                  <a:tcPr marL="68580" marR="68580" marT="34290" marB="34290"/>
                </a:tc>
                <a:extLst>
                  <a:ext uri="{0D108BD9-81ED-4DB2-BD59-A6C34878D82A}">
                    <a16:rowId xmlns:a16="http://schemas.microsoft.com/office/drawing/2014/main" val="10005"/>
                  </a:ext>
                </a:extLst>
              </a:tr>
            </a:tbl>
          </a:graphicData>
        </a:graphic>
      </p:graphicFrame>
      <p:sp>
        <p:nvSpPr>
          <p:cNvPr id="20" name="Title 1"/>
          <p:cNvSpPr>
            <a:spLocks noGrp="1"/>
          </p:cNvSpPr>
          <p:nvPr>
            <p:ph type="title"/>
          </p:nvPr>
        </p:nvSpPr>
        <p:spPr/>
        <p:txBody>
          <a:bodyPr/>
          <a:lstStyle/>
          <a:p>
            <a:r>
              <a:rPr lang="en-US" dirty="0"/>
              <a:t>Search Key and Ordering, Pt 4</a:t>
            </a:r>
          </a:p>
        </p:txBody>
      </p:sp>
      <p:sp>
        <p:nvSpPr>
          <p:cNvPr id="21" name="Content Placeholder 2"/>
          <p:cNvSpPr>
            <a:spLocks noGrp="1"/>
          </p:cNvSpPr>
          <p:nvPr>
            <p:ph idx="1"/>
          </p:nvPr>
        </p:nvSpPr>
        <p:spPr/>
        <p:txBody>
          <a:bodyPr>
            <a:normAutofit/>
          </a:bodyPr>
          <a:lstStyle/>
          <a:p>
            <a:r>
              <a:rPr lang="en-US" dirty="0"/>
              <a:t> </a:t>
            </a:r>
            <a:r>
              <a:rPr lang="en-US" b="1" dirty="0"/>
              <a:t>Composite Keys: </a:t>
            </a:r>
            <a:r>
              <a:rPr lang="en-US" dirty="0"/>
              <a:t>more than one column</a:t>
            </a:r>
          </a:p>
          <a:p>
            <a:pPr lvl="1"/>
            <a:r>
              <a:rPr lang="en-US" sz="2000" b="1" dirty="0"/>
              <a:t>Lexicographic order</a:t>
            </a:r>
          </a:p>
          <a:p>
            <a:pPr lvl="1"/>
            <a:r>
              <a:rPr lang="en-US" sz="2000" dirty="0"/>
              <a:t>Search a </a:t>
            </a:r>
            <a:r>
              <a:rPr lang="en-US" sz="2000" i="1" dirty="0"/>
              <a:t>range?</a:t>
            </a:r>
            <a:endParaRPr lang="en-US" sz="2000" dirty="0"/>
          </a:p>
          <a:p>
            <a:pPr lvl="1"/>
            <a:r>
              <a:rPr lang="en-US" sz="2000" dirty="0"/>
              <a:t>&lt;Age, Salary&gt;:</a:t>
            </a:r>
          </a:p>
          <a:p>
            <a:pPr lvl="2"/>
            <a:r>
              <a:rPr lang="en-US" sz="2000" dirty="0"/>
              <a:t>Age = 31 &amp; Salary = 400</a:t>
            </a:r>
          </a:p>
        </p:txBody>
      </p:sp>
      <p:sp>
        <p:nvSpPr>
          <p:cNvPr id="6" name="Rectangle 5" descr="(443, Grouch, Oscar, 32, $400)" title="Highlighted Row">
            <a:extLst>
              <a:ext uri="{FF2B5EF4-FFF2-40B4-BE49-F238E27FC236}">
                <a16:creationId xmlns:a16="http://schemas.microsoft.com/office/drawing/2014/main" id="{CA63471B-5FF5-9D45-8905-AD955018DF36}"/>
              </a:ext>
            </a:extLst>
          </p:cNvPr>
          <p:cNvSpPr/>
          <p:nvPr/>
        </p:nvSpPr>
        <p:spPr bwMode="auto">
          <a:xfrm>
            <a:off x="5592962" y="2266950"/>
            <a:ext cx="3107715" cy="228600"/>
          </a:xfrm>
          <a:prstGeom prst="rect">
            <a:avLst/>
          </a:prstGeom>
          <a:solidFill>
            <a:srgbClr val="E20000">
              <a:alpha val="18824"/>
            </a:srgbClr>
          </a:solidFill>
          <a:ln w="28575" cap="flat" cmpd="sng" algn="ctr">
            <a:solidFill>
              <a:srgbClr val="F7B21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Arial" charset="0"/>
            </a:endParaRPr>
          </a:p>
        </p:txBody>
      </p:sp>
    </p:spTree>
    <p:extLst>
      <p:ext uri="{BB962C8B-B14F-4D97-AF65-F5344CB8AC3E}">
        <p14:creationId xmlns:p14="http://schemas.microsoft.com/office/powerpoint/2010/main" val="37914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descr="Students table including information about SSN, Last Name, First Name, Age, Salary" title="Table"/>
          <p:cNvGraphicFramePr>
            <a:graphicFrameLocks noGrp="1"/>
          </p:cNvGraphicFramePr>
          <p:nvPr>
            <p:extLst>
              <p:ext uri="{D42A27DB-BD31-4B8C-83A1-F6EECF244321}">
                <p14:modId xmlns:p14="http://schemas.microsoft.com/office/powerpoint/2010/main" val="886320142"/>
              </p:ext>
            </p:extLst>
          </p:nvPr>
        </p:nvGraphicFramePr>
        <p:xfrm>
          <a:off x="5592962" y="1631214"/>
          <a:ext cx="3107716" cy="1611630"/>
        </p:xfrm>
        <a:graphic>
          <a:graphicData uri="http://schemas.openxmlformats.org/drawingml/2006/table">
            <a:tbl>
              <a:tblPr firstRow="1" bandRow="1">
                <a:tableStyleId>{21E4AEA4-8DFA-4A89-87EB-49C32662AFE0}</a:tableStyleId>
              </a:tblPr>
              <a:tblGrid>
                <a:gridCol w="621543">
                  <a:extLst>
                    <a:ext uri="{9D8B030D-6E8A-4147-A177-3AD203B41FA5}">
                      <a16:colId xmlns:a16="http://schemas.microsoft.com/office/drawing/2014/main" val="20000"/>
                    </a:ext>
                  </a:extLst>
                </a:gridCol>
                <a:gridCol w="644525">
                  <a:extLst>
                    <a:ext uri="{9D8B030D-6E8A-4147-A177-3AD203B41FA5}">
                      <a16:colId xmlns:a16="http://schemas.microsoft.com/office/drawing/2014/main" val="20001"/>
                    </a:ext>
                  </a:extLst>
                </a:gridCol>
                <a:gridCol w="598562">
                  <a:extLst>
                    <a:ext uri="{9D8B030D-6E8A-4147-A177-3AD203B41FA5}">
                      <a16:colId xmlns:a16="http://schemas.microsoft.com/office/drawing/2014/main" val="20002"/>
                    </a:ext>
                  </a:extLst>
                </a:gridCol>
                <a:gridCol w="601587">
                  <a:extLst>
                    <a:ext uri="{9D8B030D-6E8A-4147-A177-3AD203B41FA5}">
                      <a16:colId xmlns:a16="http://schemas.microsoft.com/office/drawing/2014/main" val="20003"/>
                    </a:ext>
                  </a:extLst>
                </a:gridCol>
                <a:gridCol w="641499">
                  <a:extLst>
                    <a:ext uri="{9D8B030D-6E8A-4147-A177-3AD203B41FA5}">
                      <a16:colId xmlns:a16="http://schemas.microsoft.com/office/drawing/2014/main" val="20004"/>
                    </a:ext>
                  </a:extLst>
                </a:gridCol>
              </a:tblGrid>
              <a:tr h="411480">
                <a:tc>
                  <a:txBody>
                    <a:bodyPr/>
                    <a:lstStyle/>
                    <a:p>
                      <a:pPr algn="ctr"/>
                      <a:r>
                        <a:rPr lang="en-US" sz="1100" dirty="0"/>
                        <a:t>SSN</a:t>
                      </a:r>
                    </a:p>
                  </a:txBody>
                  <a:tcPr marL="68580" marR="68580" marT="34290" marB="34290"/>
                </a:tc>
                <a:tc>
                  <a:txBody>
                    <a:bodyPr/>
                    <a:lstStyle/>
                    <a:p>
                      <a:pPr algn="ctr"/>
                      <a:r>
                        <a:rPr lang="en-US" sz="1100" dirty="0"/>
                        <a:t>Last Name</a:t>
                      </a:r>
                    </a:p>
                  </a:txBody>
                  <a:tcPr marL="68580" marR="68580" marT="34290" marB="34290"/>
                </a:tc>
                <a:tc>
                  <a:txBody>
                    <a:bodyPr/>
                    <a:lstStyle/>
                    <a:p>
                      <a:pPr algn="ctr"/>
                      <a:r>
                        <a:rPr lang="en-US" sz="1100" dirty="0"/>
                        <a:t>First Name</a:t>
                      </a:r>
                    </a:p>
                  </a:txBody>
                  <a:tcPr marL="68580" marR="68580" marT="34290" marB="34290"/>
                </a:tc>
                <a:tc>
                  <a:txBody>
                    <a:bodyPr/>
                    <a:lstStyle/>
                    <a:p>
                      <a:pPr algn="ctr"/>
                      <a:r>
                        <a:rPr lang="en-US" sz="1100" dirty="0"/>
                        <a:t>Age</a:t>
                      </a:r>
                    </a:p>
                  </a:txBody>
                  <a:tcPr marL="68580" marR="68580" marT="34290" marB="34290"/>
                </a:tc>
                <a:tc>
                  <a:txBody>
                    <a:bodyPr/>
                    <a:lstStyle/>
                    <a:p>
                      <a:pPr algn="ctr"/>
                      <a:r>
                        <a:rPr lang="en-US" sz="1100" dirty="0"/>
                        <a:t>Salary</a:t>
                      </a:r>
                    </a:p>
                  </a:txBody>
                  <a:tcPr marL="68580" marR="68580" marT="34290" marB="34290"/>
                </a:tc>
                <a:extLst>
                  <a:ext uri="{0D108BD9-81ED-4DB2-BD59-A6C34878D82A}">
                    <a16:rowId xmlns:a16="http://schemas.microsoft.com/office/drawing/2014/main" val="10000"/>
                  </a:ext>
                </a:extLst>
              </a:tr>
              <a:tr h="240030">
                <a:tc>
                  <a:txBody>
                    <a:bodyPr/>
                    <a:lstStyle/>
                    <a:p>
                      <a:pPr algn="ctr"/>
                      <a:r>
                        <a:rPr lang="en-US" sz="1100" dirty="0"/>
                        <a:t>123</a:t>
                      </a:r>
                      <a:endParaRPr lang="en-US" sz="1100" dirty="0">
                        <a:solidFill>
                          <a:schemeClr val="tx2"/>
                        </a:solidFill>
                      </a:endParaRPr>
                    </a:p>
                  </a:txBody>
                  <a:tcPr marL="68580" marR="68580" marT="34290" marB="34290"/>
                </a:tc>
                <a:tc>
                  <a:txBody>
                    <a:bodyPr/>
                    <a:lstStyle/>
                    <a:p>
                      <a:pPr algn="ctr"/>
                      <a:r>
                        <a:rPr lang="en-US" sz="1100" dirty="0"/>
                        <a:t>Adams</a:t>
                      </a:r>
                      <a:endParaRPr lang="en-US" sz="1100" dirty="0">
                        <a:solidFill>
                          <a:schemeClr val="tx2"/>
                        </a:solidFill>
                      </a:endParaRPr>
                    </a:p>
                  </a:txBody>
                  <a:tcPr marL="68580" marR="68580" marT="34290" marB="34290"/>
                </a:tc>
                <a:tc>
                  <a:txBody>
                    <a:bodyPr/>
                    <a:lstStyle/>
                    <a:p>
                      <a:pPr algn="ctr"/>
                      <a:r>
                        <a:rPr lang="en-US" sz="1100" dirty="0"/>
                        <a:t>Elmo</a:t>
                      </a:r>
                      <a:endParaRPr lang="en-US" sz="1100" dirty="0">
                        <a:solidFill>
                          <a:schemeClr val="tx2"/>
                        </a:solidFill>
                      </a:endParaRPr>
                    </a:p>
                  </a:txBody>
                  <a:tcPr marL="68580" marR="68580" marT="34290" marB="34290"/>
                </a:tc>
                <a:tc>
                  <a:txBody>
                    <a:bodyPr/>
                    <a:lstStyle/>
                    <a:p>
                      <a:pPr algn="ctr"/>
                      <a:r>
                        <a:rPr lang="en-US" sz="1100" dirty="0"/>
                        <a:t>31</a:t>
                      </a:r>
                      <a:endParaRPr lang="en-US" sz="1100" dirty="0">
                        <a:solidFill>
                          <a:schemeClr val="tx2"/>
                        </a:solidFill>
                      </a:endParaRPr>
                    </a:p>
                  </a:txBody>
                  <a:tcPr marL="68580" marR="68580" marT="34290" marB="34290"/>
                </a:tc>
                <a:tc>
                  <a:txBody>
                    <a:bodyPr/>
                    <a:lstStyle/>
                    <a:p>
                      <a:pPr algn="ctr"/>
                      <a:r>
                        <a:rPr lang="en-US" sz="1100" dirty="0"/>
                        <a:t>$300</a:t>
                      </a:r>
                      <a:endParaRPr lang="en-US" sz="1100" dirty="0">
                        <a:solidFill>
                          <a:schemeClr val="tx2"/>
                        </a:solidFill>
                      </a:endParaRPr>
                    </a:p>
                  </a:txBody>
                  <a:tcPr marL="68580" marR="68580" marT="34290" marB="34290"/>
                </a:tc>
                <a:extLst>
                  <a:ext uri="{0D108BD9-81ED-4DB2-BD59-A6C34878D82A}">
                    <a16:rowId xmlns:a16="http://schemas.microsoft.com/office/drawing/2014/main" val="10001"/>
                  </a:ext>
                </a:extLst>
              </a:tr>
              <a:tr h="240030">
                <a:tc>
                  <a:txBody>
                    <a:bodyPr/>
                    <a:lstStyle/>
                    <a:p>
                      <a:pPr algn="ctr"/>
                      <a:r>
                        <a:rPr lang="en-US" sz="1100" dirty="0"/>
                        <a:t>443</a:t>
                      </a:r>
                      <a:endParaRPr lang="en-US" sz="1100" dirty="0">
                        <a:solidFill>
                          <a:schemeClr val="tx2"/>
                        </a:solidFill>
                      </a:endParaRPr>
                    </a:p>
                  </a:txBody>
                  <a:tcPr marL="68580" marR="68580" marT="34290" marB="34290"/>
                </a:tc>
                <a:tc>
                  <a:txBody>
                    <a:bodyPr/>
                    <a:lstStyle/>
                    <a:p>
                      <a:pPr algn="ctr"/>
                      <a:r>
                        <a:rPr lang="en-US" sz="1100" dirty="0"/>
                        <a:t>Grouch</a:t>
                      </a:r>
                      <a:endParaRPr lang="en-US" sz="1100" dirty="0">
                        <a:solidFill>
                          <a:schemeClr val="tx2"/>
                        </a:solidFill>
                      </a:endParaRPr>
                    </a:p>
                  </a:txBody>
                  <a:tcPr marL="68580" marR="68580" marT="34290" marB="34290"/>
                </a:tc>
                <a:tc>
                  <a:txBody>
                    <a:bodyPr/>
                    <a:lstStyle/>
                    <a:p>
                      <a:pPr algn="ctr"/>
                      <a:r>
                        <a:rPr lang="en-US" sz="1100" dirty="0"/>
                        <a:t>Oscar</a:t>
                      </a:r>
                      <a:endParaRPr lang="en-US" sz="1100" dirty="0">
                        <a:solidFill>
                          <a:schemeClr val="tx2"/>
                        </a:solidFill>
                      </a:endParaRPr>
                    </a:p>
                  </a:txBody>
                  <a:tcPr marL="68580" marR="68580" marT="34290" marB="34290"/>
                </a:tc>
                <a:tc>
                  <a:txBody>
                    <a:bodyPr/>
                    <a:lstStyle/>
                    <a:p>
                      <a:pPr algn="ctr"/>
                      <a:r>
                        <a:rPr lang="en-US" sz="1100" dirty="0"/>
                        <a:t>32</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2"/>
                  </a:ext>
                </a:extLst>
              </a:tr>
              <a:tr h="240030">
                <a:tc>
                  <a:txBody>
                    <a:bodyPr/>
                    <a:lstStyle/>
                    <a:p>
                      <a:pPr algn="ctr"/>
                      <a:r>
                        <a:rPr lang="en-US" sz="1100" dirty="0"/>
                        <a:t>244</a:t>
                      </a:r>
                      <a:endParaRPr lang="en-US" sz="1100" dirty="0">
                        <a:solidFill>
                          <a:schemeClr val="tx2"/>
                        </a:solidFill>
                      </a:endParaRPr>
                    </a:p>
                  </a:txBody>
                  <a:tcPr marL="68580" marR="68580" marT="34290" marB="34290"/>
                </a:tc>
                <a:tc>
                  <a:txBody>
                    <a:bodyPr/>
                    <a:lstStyle/>
                    <a:p>
                      <a:pPr algn="ctr"/>
                      <a:r>
                        <a:rPr lang="en-US" sz="1100" dirty="0"/>
                        <a:t>Oz</a:t>
                      </a:r>
                      <a:endParaRPr lang="en-US" sz="1100" dirty="0">
                        <a:solidFill>
                          <a:schemeClr val="tx2"/>
                        </a:solidFill>
                      </a:endParaRPr>
                    </a:p>
                  </a:txBody>
                  <a:tcPr marL="68580" marR="68580" marT="34290" marB="34290"/>
                </a:tc>
                <a:tc>
                  <a:txBody>
                    <a:bodyPr/>
                    <a:lstStyle/>
                    <a:p>
                      <a:pPr algn="ctr"/>
                      <a:r>
                        <a:rPr lang="en-US" sz="1100" dirty="0"/>
                        <a:t>Bert</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$140</a:t>
                      </a:r>
                      <a:endParaRPr lang="en-US" sz="1100" dirty="0">
                        <a:solidFill>
                          <a:schemeClr val="tx2"/>
                        </a:solidFill>
                      </a:endParaRPr>
                    </a:p>
                  </a:txBody>
                  <a:tcPr marL="68580" marR="68580" marT="34290" marB="34290"/>
                </a:tc>
                <a:extLst>
                  <a:ext uri="{0D108BD9-81ED-4DB2-BD59-A6C34878D82A}">
                    <a16:rowId xmlns:a16="http://schemas.microsoft.com/office/drawing/2014/main" val="10003"/>
                  </a:ext>
                </a:extLst>
              </a:tr>
              <a:tr h="240030">
                <a:tc>
                  <a:txBody>
                    <a:bodyPr/>
                    <a:lstStyle/>
                    <a:p>
                      <a:pPr algn="ctr"/>
                      <a:r>
                        <a:rPr lang="en-US" sz="1100" dirty="0"/>
                        <a:t>134</a:t>
                      </a:r>
                      <a:endParaRPr lang="en-US" sz="1100" dirty="0">
                        <a:solidFill>
                          <a:schemeClr val="tx2"/>
                        </a:solidFill>
                      </a:endParaRPr>
                    </a:p>
                  </a:txBody>
                  <a:tcPr marL="68580" marR="68580" marT="34290" marB="34290"/>
                </a:tc>
                <a:tc>
                  <a:txBody>
                    <a:bodyPr/>
                    <a:lstStyle/>
                    <a:p>
                      <a:pPr algn="ctr"/>
                      <a:r>
                        <a:rPr lang="en-US" sz="1100" dirty="0"/>
                        <a:t>Sanders</a:t>
                      </a:r>
                      <a:endParaRPr lang="en-US" sz="1100" dirty="0">
                        <a:solidFill>
                          <a:schemeClr val="tx2"/>
                        </a:solidFill>
                      </a:endParaRPr>
                    </a:p>
                  </a:txBody>
                  <a:tcPr marL="68580" marR="68580" marT="34290" marB="34290"/>
                </a:tc>
                <a:tc>
                  <a:txBody>
                    <a:bodyPr/>
                    <a:lstStyle/>
                    <a:p>
                      <a:pPr algn="ctr"/>
                      <a:r>
                        <a:rPr lang="en-US" sz="1100" dirty="0"/>
                        <a:t>Ernie</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4"/>
                  </a:ext>
                </a:extLst>
              </a:tr>
              <a:tr h="240030">
                <a:tc>
                  <a:txBody>
                    <a:bodyPr/>
                    <a:lstStyle/>
                    <a:p>
                      <a:pPr algn="ctr"/>
                      <a:r>
                        <a:rPr lang="en-US" sz="1100" dirty="0">
                          <a:solidFill>
                            <a:schemeClr val="tx1"/>
                          </a:solidFill>
                        </a:rPr>
                        <a:t>176</a:t>
                      </a:r>
                    </a:p>
                  </a:txBody>
                  <a:tcPr marL="68580" marR="68580" marT="34290" marB="34290"/>
                </a:tc>
                <a:tc>
                  <a:txBody>
                    <a:bodyPr/>
                    <a:lstStyle/>
                    <a:p>
                      <a:pPr algn="ctr"/>
                      <a:r>
                        <a:rPr lang="en-US" sz="1100" dirty="0">
                          <a:solidFill>
                            <a:schemeClr val="tx1"/>
                          </a:solidFill>
                        </a:rPr>
                        <a:t>Grump</a:t>
                      </a:r>
                    </a:p>
                  </a:txBody>
                  <a:tcPr marL="68580" marR="68580" marT="34290" marB="34290"/>
                </a:tc>
                <a:tc>
                  <a:txBody>
                    <a:bodyPr/>
                    <a:lstStyle/>
                    <a:p>
                      <a:pPr algn="ctr"/>
                      <a:r>
                        <a:rPr lang="en-US" sz="1100" dirty="0">
                          <a:solidFill>
                            <a:schemeClr val="tx1"/>
                          </a:solidFill>
                        </a:rPr>
                        <a:t>Donald</a:t>
                      </a:r>
                    </a:p>
                  </a:txBody>
                  <a:tcPr marL="68580" marR="68580" marT="34290" marB="34290"/>
                </a:tc>
                <a:tc>
                  <a:txBody>
                    <a:bodyPr/>
                    <a:lstStyle/>
                    <a:p>
                      <a:pPr algn="ctr"/>
                      <a:r>
                        <a:rPr lang="en-US" sz="1100" dirty="0">
                          <a:solidFill>
                            <a:schemeClr val="tx1"/>
                          </a:solidFill>
                        </a:rPr>
                        <a:t>79</a:t>
                      </a:r>
                    </a:p>
                  </a:txBody>
                  <a:tcPr marL="68580" marR="68580" marT="34290" marB="34290"/>
                </a:tc>
                <a:tc>
                  <a:txBody>
                    <a:bodyPr/>
                    <a:lstStyle/>
                    <a:p>
                      <a:pPr algn="ctr"/>
                      <a:r>
                        <a:rPr lang="en-US" sz="1100" dirty="0">
                          <a:solidFill>
                            <a:schemeClr val="tx1"/>
                          </a:solidFill>
                        </a:rPr>
                        <a:t>$300</a:t>
                      </a:r>
                    </a:p>
                  </a:txBody>
                  <a:tcPr marL="68580" marR="68580" marT="34290" marB="34290"/>
                </a:tc>
                <a:extLst>
                  <a:ext uri="{0D108BD9-81ED-4DB2-BD59-A6C34878D82A}">
                    <a16:rowId xmlns:a16="http://schemas.microsoft.com/office/drawing/2014/main" val="10005"/>
                  </a:ext>
                </a:extLst>
              </a:tr>
            </a:tbl>
          </a:graphicData>
        </a:graphic>
      </p:graphicFrame>
      <p:sp>
        <p:nvSpPr>
          <p:cNvPr id="20" name="Title 1"/>
          <p:cNvSpPr>
            <a:spLocks noGrp="1"/>
          </p:cNvSpPr>
          <p:nvPr>
            <p:ph type="title"/>
          </p:nvPr>
        </p:nvSpPr>
        <p:spPr/>
        <p:txBody>
          <a:bodyPr/>
          <a:lstStyle/>
          <a:p>
            <a:r>
              <a:rPr lang="en-US" dirty="0"/>
              <a:t>Search Key and Ordering, Pt 5</a:t>
            </a:r>
          </a:p>
        </p:txBody>
      </p:sp>
      <p:sp>
        <p:nvSpPr>
          <p:cNvPr id="21" name="Content Placeholder 2"/>
          <p:cNvSpPr>
            <a:spLocks noGrp="1"/>
          </p:cNvSpPr>
          <p:nvPr>
            <p:ph idx="1"/>
          </p:nvPr>
        </p:nvSpPr>
        <p:spPr/>
        <p:txBody>
          <a:bodyPr>
            <a:normAutofit/>
          </a:bodyPr>
          <a:lstStyle/>
          <a:p>
            <a:r>
              <a:rPr lang="en-US" dirty="0"/>
              <a:t> </a:t>
            </a:r>
            <a:r>
              <a:rPr lang="en-US" b="1" dirty="0"/>
              <a:t>Composite Keys: </a:t>
            </a:r>
            <a:r>
              <a:rPr lang="en-US" dirty="0"/>
              <a:t>more than one column</a:t>
            </a:r>
          </a:p>
          <a:p>
            <a:pPr lvl="1"/>
            <a:r>
              <a:rPr lang="en-US" sz="2000" b="1" dirty="0"/>
              <a:t>Lexicographic order</a:t>
            </a:r>
          </a:p>
          <a:p>
            <a:pPr lvl="1"/>
            <a:r>
              <a:rPr lang="en-US" sz="2000" dirty="0"/>
              <a:t>Search a </a:t>
            </a:r>
            <a:r>
              <a:rPr lang="en-US" sz="2000" i="1" dirty="0"/>
              <a:t>range?</a:t>
            </a:r>
            <a:endParaRPr lang="en-US" sz="2000" dirty="0"/>
          </a:p>
          <a:p>
            <a:pPr lvl="1"/>
            <a:r>
              <a:rPr lang="en-US" sz="2000" dirty="0"/>
              <a:t>&lt;Age, Salary&gt;:</a:t>
            </a:r>
          </a:p>
          <a:p>
            <a:pPr lvl="2"/>
            <a:r>
              <a:rPr lang="en-US" sz="2000" dirty="0"/>
              <a:t>Age = 31 &amp; Salary = 400</a:t>
            </a:r>
          </a:p>
        </p:txBody>
      </p:sp>
      <p:sp>
        <p:nvSpPr>
          <p:cNvPr id="8" name="TextBox 7">
            <a:extLst>
              <a:ext uri="{FF2B5EF4-FFF2-40B4-BE49-F238E27FC236}">
                <a16:creationId xmlns:a16="http://schemas.microsoft.com/office/drawing/2014/main" id="{B56D5338-947A-8A46-B776-E90EFEF2CF14}"/>
              </a:ext>
            </a:extLst>
          </p:cNvPr>
          <p:cNvSpPr txBox="1"/>
          <p:nvPr/>
        </p:nvSpPr>
        <p:spPr>
          <a:xfrm>
            <a:off x="990600" y="2571750"/>
            <a:ext cx="492443" cy="461665"/>
          </a:xfrm>
          <a:prstGeom prst="rect">
            <a:avLst/>
          </a:prstGeom>
          <a:noFill/>
        </p:spPr>
        <p:txBody>
          <a:bodyPr wrap="none" rtlCol="0">
            <a:spAutoFit/>
          </a:bodyPr>
          <a:lstStyle/>
          <a:p>
            <a:r>
              <a:rPr lang="en-US" sz="2400" dirty="0">
                <a:solidFill>
                  <a:srgbClr val="00B050"/>
                </a:solidFill>
              </a:rPr>
              <a:t>✓</a:t>
            </a:r>
          </a:p>
        </p:txBody>
      </p:sp>
      <p:sp>
        <p:nvSpPr>
          <p:cNvPr id="9" name="Rectangle 8" descr="(443, Grouch, Oscar, 32, $400)" title="Highlighted Row">
            <a:extLst>
              <a:ext uri="{FF2B5EF4-FFF2-40B4-BE49-F238E27FC236}">
                <a16:creationId xmlns:a16="http://schemas.microsoft.com/office/drawing/2014/main" id="{CA63471B-5FF5-9D45-8905-AD955018DF36}"/>
              </a:ext>
            </a:extLst>
          </p:cNvPr>
          <p:cNvSpPr/>
          <p:nvPr/>
        </p:nvSpPr>
        <p:spPr bwMode="auto">
          <a:xfrm>
            <a:off x="5592962" y="2266950"/>
            <a:ext cx="3107715" cy="228600"/>
          </a:xfrm>
          <a:prstGeom prst="rect">
            <a:avLst/>
          </a:prstGeom>
          <a:solidFill>
            <a:srgbClr val="E20000">
              <a:alpha val="18824"/>
            </a:srgbClr>
          </a:solidFill>
          <a:ln w="28575" cap="flat" cmpd="sng" algn="ctr">
            <a:solidFill>
              <a:srgbClr val="F7B21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Arial" charset="0"/>
            </a:endParaRPr>
          </a:p>
        </p:txBody>
      </p:sp>
    </p:spTree>
    <p:extLst>
      <p:ext uri="{BB962C8B-B14F-4D97-AF65-F5344CB8AC3E}">
        <p14:creationId xmlns:p14="http://schemas.microsoft.com/office/powerpoint/2010/main" val="173217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descr="Students table including information about SSN, Last Name, First Name, Age, Salary" title="Table"/>
          <p:cNvGraphicFramePr>
            <a:graphicFrameLocks noGrp="1"/>
          </p:cNvGraphicFramePr>
          <p:nvPr>
            <p:extLst>
              <p:ext uri="{D42A27DB-BD31-4B8C-83A1-F6EECF244321}">
                <p14:modId xmlns:p14="http://schemas.microsoft.com/office/powerpoint/2010/main" val="637128770"/>
              </p:ext>
            </p:extLst>
          </p:nvPr>
        </p:nvGraphicFramePr>
        <p:xfrm>
          <a:off x="5592962" y="1631214"/>
          <a:ext cx="3107716" cy="1611630"/>
        </p:xfrm>
        <a:graphic>
          <a:graphicData uri="http://schemas.openxmlformats.org/drawingml/2006/table">
            <a:tbl>
              <a:tblPr firstRow="1" bandRow="1">
                <a:tableStyleId>{21E4AEA4-8DFA-4A89-87EB-49C32662AFE0}</a:tableStyleId>
              </a:tblPr>
              <a:tblGrid>
                <a:gridCol w="621543">
                  <a:extLst>
                    <a:ext uri="{9D8B030D-6E8A-4147-A177-3AD203B41FA5}">
                      <a16:colId xmlns:a16="http://schemas.microsoft.com/office/drawing/2014/main" val="20000"/>
                    </a:ext>
                  </a:extLst>
                </a:gridCol>
                <a:gridCol w="644525">
                  <a:extLst>
                    <a:ext uri="{9D8B030D-6E8A-4147-A177-3AD203B41FA5}">
                      <a16:colId xmlns:a16="http://schemas.microsoft.com/office/drawing/2014/main" val="20001"/>
                    </a:ext>
                  </a:extLst>
                </a:gridCol>
                <a:gridCol w="598562">
                  <a:extLst>
                    <a:ext uri="{9D8B030D-6E8A-4147-A177-3AD203B41FA5}">
                      <a16:colId xmlns:a16="http://schemas.microsoft.com/office/drawing/2014/main" val="20002"/>
                    </a:ext>
                  </a:extLst>
                </a:gridCol>
                <a:gridCol w="601587">
                  <a:extLst>
                    <a:ext uri="{9D8B030D-6E8A-4147-A177-3AD203B41FA5}">
                      <a16:colId xmlns:a16="http://schemas.microsoft.com/office/drawing/2014/main" val="20003"/>
                    </a:ext>
                  </a:extLst>
                </a:gridCol>
                <a:gridCol w="641499">
                  <a:extLst>
                    <a:ext uri="{9D8B030D-6E8A-4147-A177-3AD203B41FA5}">
                      <a16:colId xmlns:a16="http://schemas.microsoft.com/office/drawing/2014/main" val="20004"/>
                    </a:ext>
                  </a:extLst>
                </a:gridCol>
              </a:tblGrid>
              <a:tr h="411480">
                <a:tc>
                  <a:txBody>
                    <a:bodyPr/>
                    <a:lstStyle/>
                    <a:p>
                      <a:pPr algn="ctr"/>
                      <a:r>
                        <a:rPr lang="en-US" sz="1100" dirty="0"/>
                        <a:t>SSN</a:t>
                      </a:r>
                    </a:p>
                  </a:txBody>
                  <a:tcPr marL="68580" marR="68580" marT="34290" marB="34290"/>
                </a:tc>
                <a:tc>
                  <a:txBody>
                    <a:bodyPr/>
                    <a:lstStyle/>
                    <a:p>
                      <a:pPr algn="ctr"/>
                      <a:r>
                        <a:rPr lang="en-US" sz="1100" dirty="0"/>
                        <a:t>Last Name</a:t>
                      </a:r>
                    </a:p>
                  </a:txBody>
                  <a:tcPr marL="68580" marR="68580" marT="34290" marB="34290"/>
                </a:tc>
                <a:tc>
                  <a:txBody>
                    <a:bodyPr/>
                    <a:lstStyle/>
                    <a:p>
                      <a:pPr algn="ctr"/>
                      <a:r>
                        <a:rPr lang="en-US" sz="1100" dirty="0"/>
                        <a:t>First Name</a:t>
                      </a:r>
                    </a:p>
                  </a:txBody>
                  <a:tcPr marL="68580" marR="68580" marT="34290" marB="34290"/>
                </a:tc>
                <a:tc>
                  <a:txBody>
                    <a:bodyPr/>
                    <a:lstStyle/>
                    <a:p>
                      <a:pPr algn="ctr"/>
                      <a:r>
                        <a:rPr lang="en-US" sz="1100" dirty="0"/>
                        <a:t>Age</a:t>
                      </a:r>
                    </a:p>
                  </a:txBody>
                  <a:tcPr marL="68580" marR="68580" marT="34290" marB="34290"/>
                </a:tc>
                <a:tc>
                  <a:txBody>
                    <a:bodyPr/>
                    <a:lstStyle/>
                    <a:p>
                      <a:pPr algn="ctr"/>
                      <a:r>
                        <a:rPr lang="en-US" sz="1100" dirty="0"/>
                        <a:t>Salary</a:t>
                      </a:r>
                    </a:p>
                  </a:txBody>
                  <a:tcPr marL="68580" marR="68580" marT="34290" marB="34290"/>
                </a:tc>
                <a:extLst>
                  <a:ext uri="{0D108BD9-81ED-4DB2-BD59-A6C34878D82A}">
                    <a16:rowId xmlns:a16="http://schemas.microsoft.com/office/drawing/2014/main" val="10000"/>
                  </a:ext>
                </a:extLst>
              </a:tr>
              <a:tr h="240030">
                <a:tc>
                  <a:txBody>
                    <a:bodyPr/>
                    <a:lstStyle/>
                    <a:p>
                      <a:pPr algn="ctr"/>
                      <a:r>
                        <a:rPr lang="en-US" sz="1100" dirty="0"/>
                        <a:t>123</a:t>
                      </a:r>
                      <a:endParaRPr lang="en-US" sz="1100" dirty="0">
                        <a:solidFill>
                          <a:schemeClr val="tx2"/>
                        </a:solidFill>
                      </a:endParaRPr>
                    </a:p>
                  </a:txBody>
                  <a:tcPr marL="68580" marR="68580" marT="34290" marB="34290"/>
                </a:tc>
                <a:tc>
                  <a:txBody>
                    <a:bodyPr/>
                    <a:lstStyle/>
                    <a:p>
                      <a:pPr algn="ctr"/>
                      <a:r>
                        <a:rPr lang="en-US" sz="1100" dirty="0"/>
                        <a:t>Adams</a:t>
                      </a:r>
                      <a:endParaRPr lang="en-US" sz="1100" dirty="0">
                        <a:solidFill>
                          <a:schemeClr val="tx2"/>
                        </a:solidFill>
                      </a:endParaRPr>
                    </a:p>
                  </a:txBody>
                  <a:tcPr marL="68580" marR="68580" marT="34290" marB="34290"/>
                </a:tc>
                <a:tc>
                  <a:txBody>
                    <a:bodyPr/>
                    <a:lstStyle/>
                    <a:p>
                      <a:pPr algn="ctr"/>
                      <a:r>
                        <a:rPr lang="en-US" sz="1100" dirty="0"/>
                        <a:t>Elmo</a:t>
                      </a:r>
                      <a:endParaRPr lang="en-US" sz="1100" dirty="0">
                        <a:solidFill>
                          <a:schemeClr val="tx2"/>
                        </a:solidFill>
                      </a:endParaRPr>
                    </a:p>
                  </a:txBody>
                  <a:tcPr marL="68580" marR="68580" marT="34290" marB="34290"/>
                </a:tc>
                <a:tc>
                  <a:txBody>
                    <a:bodyPr/>
                    <a:lstStyle/>
                    <a:p>
                      <a:pPr algn="ctr"/>
                      <a:r>
                        <a:rPr lang="en-US" sz="1100" dirty="0"/>
                        <a:t>31</a:t>
                      </a:r>
                      <a:endParaRPr lang="en-US" sz="1100" dirty="0">
                        <a:solidFill>
                          <a:schemeClr val="tx2"/>
                        </a:solidFill>
                      </a:endParaRPr>
                    </a:p>
                  </a:txBody>
                  <a:tcPr marL="68580" marR="68580" marT="34290" marB="34290"/>
                </a:tc>
                <a:tc>
                  <a:txBody>
                    <a:bodyPr/>
                    <a:lstStyle/>
                    <a:p>
                      <a:pPr algn="ctr"/>
                      <a:r>
                        <a:rPr lang="en-US" sz="1100" dirty="0"/>
                        <a:t>$300</a:t>
                      </a:r>
                      <a:endParaRPr lang="en-US" sz="1100" dirty="0">
                        <a:solidFill>
                          <a:schemeClr val="tx2"/>
                        </a:solidFill>
                      </a:endParaRPr>
                    </a:p>
                  </a:txBody>
                  <a:tcPr marL="68580" marR="68580" marT="34290" marB="34290"/>
                </a:tc>
                <a:extLst>
                  <a:ext uri="{0D108BD9-81ED-4DB2-BD59-A6C34878D82A}">
                    <a16:rowId xmlns:a16="http://schemas.microsoft.com/office/drawing/2014/main" val="10001"/>
                  </a:ext>
                </a:extLst>
              </a:tr>
              <a:tr h="240030">
                <a:tc>
                  <a:txBody>
                    <a:bodyPr/>
                    <a:lstStyle/>
                    <a:p>
                      <a:pPr algn="ctr"/>
                      <a:r>
                        <a:rPr lang="en-US" sz="1100" dirty="0"/>
                        <a:t>443</a:t>
                      </a:r>
                      <a:endParaRPr lang="en-US" sz="1100" dirty="0">
                        <a:solidFill>
                          <a:schemeClr val="tx2"/>
                        </a:solidFill>
                      </a:endParaRPr>
                    </a:p>
                  </a:txBody>
                  <a:tcPr marL="68580" marR="68580" marT="34290" marB="34290"/>
                </a:tc>
                <a:tc>
                  <a:txBody>
                    <a:bodyPr/>
                    <a:lstStyle/>
                    <a:p>
                      <a:pPr algn="ctr"/>
                      <a:r>
                        <a:rPr lang="en-US" sz="1100" dirty="0"/>
                        <a:t>Grouch</a:t>
                      </a:r>
                      <a:endParaRPr lang="en-US" sz="1100" dirty="0">
                        <a:solidFill>
                          <a:schemeClr val="tx2"/>
                        </a:solidFill>
                      </a:endParaRPr>
                    </a:p>
                  </a:txBody>
                  <a:tcPr marL="68580" marR="68580" marT="34290" marB="34290"/>
                </a:tc>
                <a:tc>
                  <a:txBody>
                    <a:bodyPr/>
                    <a:lstStyle/>
                    <a:p>
                      <a:pPr algn="ctr"/>
                      <a:r>
                        <a:rPr lang="en-US" sz="1100" dirty="0"/>
                        <a:t>Oscar</a:t>
                      </a:r>
                      <a:endParaRPr lang="en-US" sz="1100" dirty="0">
                        <a:solidFill>
                          <a:schemeClr val="tx2"/>
                        </a:solidFill>
                      </a:endParaRPr>
                    </a:p>
                  </a:txBody>
                  <a:tcPr marL="68580" marR="68580" marT="34290" marB="34290"/>
                </a:tc>
                <a:tc>
                  <a:txBody>
                    <a:bodyPr/>
                    <a:lstStyle/>
                    <a:p>
                      <a:pPr algn="ctr"/>
                      <a:r>
                        <a:rPr lang="en-US" sz="1100" dirty="0"/>
                        <a:t>32</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2"/>
                  </a:ext>
                </a:extLst>
              </a:tr>
              <a:tr h="240030">
                <a:tc>
                  <a:txBody>
                    <a:bodyPr/>
                    <a:lstStyle/>
                    <a:p>
                      <a:pPr algn="ctr"/>
                      <a:r>
                        <a:rPr lang="en-US" sz="1100" dirty="0"/>
                        <a:t>244</a:t>
                      </a:r>
                      <a:endParaRPr lang="en-US" sz="1100" dirty="0">
                        <a:solidFill>
                          <a:schemeClr val="tx2"/>
                        </a:solidFill>
                      </a:endParaRPr>
                    </a:p>
                  </a:txBody>
                  <a:tcPr marL="68580" marR="68580" marT="34290" marB="34290"/>
                </a:tc>
                <a:tc>
                  <a:txBody>
                    <a:bodyPr/>
                    <a:lstStyle/>
                    <a:p>
                      <a:pPr algn="ctr"/>
                      <a:r>
                        <a:rPr lang="en-US" sz="1100" dirty="0"/>
                        <a:t>Oz</a:t>
                      </a:r>
                      <a:endParaRPr lang="en-US" sz="1100" dirty="0">
                        <a:solidFill>
                          <a:schemeClr val="tx2"/>
                        </a:solidFill>
                      </a:endParaRPr>
                    </a:p>
                  </a:txBody>
                  <a:tcPr marL="68580" marR="68580" marT="34290" marB="34290"/>
                </a:tc>
                <a:tc>
                  <a:txBody>
                    <a:bodyPr/>
                    <a:lstStyle/>
                    <a:p>
                      <a:pPr algn="ctr"/>
                      <a:r>
                        <a:rPr lang="en-US" sz="1100" dirty="0"/>
                        <a:t>Bert</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$140</a:t>
                      </a:r>
                      <a:endParaRPr lang="en-US" sz="1100" dirty="0">
                        <a:solidFill>
                          <a:schemeClr val="tx2"/>
                        </a:solidFill>
                      </a:endParaRPr>
                    </a:p>
                  </a:txBody>
                  <a:tcPr marL="68580" marR="68580" marT="34290" marB="34290"/>
                </a:tc>
                <a:extLst>
                  <a:ext uri="{0D108BD9-81ED-4DB2-BD59-A6C34878D82A}">
                    <a16:rowId xmlns:a16="http://schemas.microsoft.com/office/drawing/2014/main" val="10003"/>
                  </a:ext>
                </a:extLst>
              </a:tr>
              <a:tr h="240030">
                <a:tc>
                  <a:txBody>
                    <a:bodyPr/>
                    <a:lstStyle/>
                    <a:p>
                      <a:pPr algn="ctr"/>
                      <a:r>
                        <a:rPr lang="en-US" sz="1100" dirty="0"/>
                        <a:t>134</a:t>
                      </a:r>
                      <a:endParaRPr lang="en-US" sz="1100" dirty="0">
                        <a:solidFill>
                          <a:schemeClr val="tx2"/>
                        </a:solidFill>
                      </a:endParaRPr>
                    </a:p>
                  </a:txBody>
                  <a:tcPr marL="68580" marR="68580" marT="34290" marB="34290"/>
                </a:tc>
                <a:tc>
                  <a:txBody>
                    <a:bodyPr/>
                    <a:lstStyle/>
                    <a:p>
                      <a:pPr algn="ctr"/>
                      <a:r>
                        <a:rPr lang="en-US" sz="1100" dirty="0"/>
                        <a:t>Sanders</a:t>
                      </a:r>
                      <a:endParaRPr lang="en-US" sz="1100" dirty="0">
                        <a:solidFill>
                          <a:schemeClr val="tx2"/>
                        </a:solidFill>
                      </a:endParaRPr>
                    </a:p>
                  </a:txBody>
                  <a:tcPr marL="68580" marR="68580" marT="34290" marB="34290"/>
                </a:tc>
                <a:tc>
                  <a:txBody>
                    <a:bodyPr/>
                    <a:lstStyle/>
                    <a:p>
                      <a:pPr algn="ctr"/>
                      <a:r>
                        <a:rPr lang="en-US" sz="1100" dirty="0"/>
                        <a:t>Ernie</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4"/>
                  </a:ext>
                </a:extLst>
              </a:tr>
              <a:tr h="240030">
                <a:tc>
                  <a:txBody>
                    <a:bodyPr/>
                    <a:lstStyle/>
                    <a:p>
                      <a:pPr algn="ctr"/>
                      <a:r>
                        <a:rPr lang="en-US" sz="1100" dirty="0">
                          <a:solidFill>
                            <a:schemeClr val="tx1"/>
                          </a:solidFill>
                        </a:rPr>
                        <a:t>176</a:t>
                      </a:r>
                    </a:p>
                  </a:txBody>
                  <a:tcPr marL="68580" marR="68580" marT="34290" marB="34290"/>
                </a:tc>
                <a:tc>
                  <a:txBody>
                    <a:bodyPr/>
                    <a:lstStyle/>
                    <a:p>
                      <a:pPr algn="ctr"/>
                      <a:r>
                        <a:rPr lang="en-US" sz="1100" dirty="0">
                          <a:solidFill>
                            <a:schemeClr val="tx1"/>
                          </a:solidFill>
                        </a:rPr>
                        <a:t>Grump</a:t>
                      </a:r>
                    </a:p>
                  </a:txBody>
                  <a:tcPr marL="68580" marR="68580" marT="34290" marB="34290"/>
                </a:tc>
                <a:tc>
                  <a:txBody>
                    <a:bodyPr/>
                    <a:lstStyle/>
                    <a:p>
                      <a:pPr algn="ctr"/>
                      <a:r>
                        <a:rPr lang="en-US" sz="1100" dirty="0">
                          <a:solidFill>
                            <a:schemeClr val="tx1"/>
                          </a:solidFill>
                        </a:rPr>
                        <a:t>Donald</a:t>
                      </a:r>
                    </a:p>
                  </a:txBody>
                  <a:tcPr marL="68580" marR="68580" marT="34290" marB="34290"/>
                </a:tc>
                <a:tc>
                  <a:txBody>
                    <a:bodyPr/>
                    <a:lstStyle/>
                    <a:p>
                      <a:pPr algn="ctr"/>
                      <a:r>
                        <a:rPr lang="en-US" sz="1100" dirty="0">
                          <a:solidFill>
                            <a:schemeClr val="tx1"/>
                          </a:solidFill>
                        </a:rPr>
                        <a:t>79</a:t>
                      </a:r>
                    </a:p>
                  </a:txBody>
                  <a:tcPr marL="68580" marR="68580" marT="34290" marB="34290"/>
                </a:tc>
                <a:tc>
                  <a:txBody>
                    <a:bodyPr/>
                    <a:lstStyle/>
                    <a:p>
                      <a:pPr algn="ctr"/>
                      <a:r>
                        <a:rPr lang="en-US" sz="1100" dirty="0">
                          <a:solidFill>
                            <a:schemeClr val="tx1"/>
                          </a:solidFill>
                        </a:rPr>
                        <a:t>$300</a:t>
                      </a:r>
                    </a:p>
                  </a:txBody>
                  <a:tcPr marL="68580" marR="68580" marT="34290" marB="34290"/>
                </a:tc>
                <a:extLst>
                  <a:ext uri="{0D108BD9-81ED-4DB2-BD59-A6C34878D82A}">
                    <a16:rowId xmlns:a16="http://schemas.microsoft.com/office/drawing/2014/main" val="10005"/>
                  </a:ext>
                </a:extLst>
              </a:tr>
            </a:tbl>
          </a:graphicData>
        </a:graphic>
      </p:graphicFrame>
      <p:sp>
        <p:nvSpPr>
          <p:cNvPr id="20" name="Title 1"/>
          <p:cNvSpPr>
            <a:spLocks noGrp="1"/>
          </p:cNvSpPr>
          <p:nvPr>
            <p:ph type="title"/>
          </p:nvPr>
        </p:nvSpPr>
        <p:spPr/>
        <p:txBody>
          <a:bodyPr/>
          <a:lstStyle/>
          <a:p>
            <a:r>
              <a:rPr lang="en-US" dirty="0"/>
              <a:t>Search Key and Ordering, Pt 6</a:t>
            </a:r>
          </a:p>
        </p:txBody>
      </p:sp>
      <p:sp>
        <p:nvSpPr>
          <p:cNvPr id="21" name="Content Placeholder 2"/>
          <p:cNvSpPr>
            <a:spLocks noGrp="1"/>
          </p:cNvSpPr>
          <p:nvPr>
            <p:ph idx="1"/>
          </p:nvPr>
        </p:nvSpPr>
        <p:spPr/>
        <p:txBody>
          <a:bodyPr/>
          <a:lstStyle/>
          <a:p>
            <a:r>
              <a:rPr lang="en-US" dirty="0">
                <a:solidFill>
                  <a:srgbClr val="484848"/>
                </a:solidFill>
              </a:rPr>
              <a:t> </a:t>
            </a:r>
            <a:r>
              <a:rPr lang="en-US" b="1" dirty="0">
                <a:solidFill>
                  <a:srgbClr val="484848"/>
                </a:solidFill>
              </a:rPr>
              <a:t>Composite Keys: </a:t>
            </a:r>
            <a:r>
              <a:rPr lang="en-US" dirty="0">
                <a:solidFill>
                  <a:srgbClr val="484848"/>
                </a:solidFill>
              </a:rPr>
              <a:t>more than one column</a:t>
            </a:r>
          </a:p>
          <a:p>
            <a:pPr lvl="1"/>
            <a:r>
              <a:rPr lang="en-US" sz="2000" b="1" dirty="0">
                <a:solidFill>
                  <a:srgbClr val="484848"/>
                </a:solidFill>
              </a:rPr>
              <a:t>Lexicographic order</a:t>
            </a:r>
          </a:p>
          <a:p>
            <a:pPr lvl="1"/>
            <a:r>
              <a:rPr lang="en-US" sz="2000" dirty="0">
                <a:solidFill>
                  <a:srgbClr val="484848"/>
                </a:solidFill>
              </a:rPr>
              <a:t>Search a </a:t>
            </a:r>
            <a:r>
              <a:rPr lang="en-US" sz="2000" i="1" dirty="0">
                <a:solidFill>
                  <a:srgbClr val="484848"/>
                </a:solidFill>
              </a:rPr>
              <a:t>range?</a:t>
            </a:r>
            <a:endParaRPr lang="en-US" sz="2000" dirty="0">
              <a:solidFill>
                <a:srgbClr val="484848"/>
              </a:solidFill>
            </a:endParaRPr>
          </a:p>
          <a:p>
            <a:pPr lvl="1"/>
            <a:r>
              <a:rPr lang="en-US" sz="2000" dirty="0">
                <a:solidFill>
                  <a:srgbClr val="484848"/>
                </a:solidFill>
              </a:rPr>
              <a:t>&lt;Age, Salary&gt;:</a:t>
            </a:r>
          </a:p>
          <a:p>
            <a:pPr lvl="2"/>
            <a:r>
              <a:rPr lang="en-US" sz="2000" dirty="0">
                <a:solidFill>
                  <a:srgbClr val="484848"/>
                </a:solidFill>
              </a:rPr>
              <a:t>Age = 31 &amp; Salary = 400</a:t>
            </a:r>
          </a:p>
          <a:p>
            <a:pPr lvl="2"/>
            <a:r>
              <a:rPr lang="en-US" sz="2000" dirty="0">
                <a:solidFill>
                  <a:srgbClr val="484848"/>
                </a:solidFill>
              </a:rPr>
              <a:t>Age = 55 &amp; Salary &gt; 200</a:t>
            </a:r>
          </a:p>
        </p:txBody>
      </p:sp>
      <p:sp>
        <p:nvSpPr>
          <p:cNvPr id="42" name="TextBox 41"/>
          <p:cNvSpPr txBox="1"/>
          <p:nvPr/>
        </p:nvSpPr>
        <p:spPr>
          <a:xfrm>
            <a:off x="990600" y="2571750"/>
            <a:ext cx="492443" cy="461665"/>
          </a:xfrm>
          <a:prstGeom prst="rect">
            <a:avLst/>
          </a:prstGeom>
          <a:noFill/>
        </p:spPr>
        <p:txBody>
          <a:bodyPr wrap="none" rtlCol="0">
            <a:spAutoFit/>
          </a:bodyPr>
          <a:lstStyle/>
          <a:p>
            <a:r>
              <a:rPr lang="en-US" sz="2400" dirty="0">
                <a:solidFill>
                  <a:srgbClr val="00B050"/>
                </a:solidFill>
              </a:rPr>
              <a:t>✓</a:t>
            </a:r>
          </a:p>
        </p:txBody>
      </p:sp>
      <p:sp>
        <p:nvSpPr>
          <p:cNvPr id="45" name="Rectangle 44" descr="(134, Sanders, Ernie, 55, $400)" title="Highlighted Row"/>
          <p:cNvSpPr/>
          <p:nvPr/>
        </p:nvSpPr>
        <p:spPr bwMode="auto">
          <a:xfrm>
            <a:off x="5579085" y="2783087"/>
            <a:ext cx="3107715" cy="228600"/>
          </a:xfrm>
          <a:prstGeom prst="rect">
            <a:avLst/>
          </a:prstGeom>
          <a:solidFill>
            <a:srgbClr val="00EF00">
              <a:alpha val="18824"/>
            </a:srgbClr>
          </a:solidFill>
          <a:ln w="28575" cap="flat" cmpd="sng" algn="ctr">
            <a:solidFill>
              <a:srgbClr val="F7B21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Arial" charset="0"/>
            </a:endParaRPr>
          </a:p>
        </p:txBody>
      </p:sp>
      <p:sp>
        <p:nvSpPr>
          <p:cNvPr id="8" name="Rectangle 7" descr="(443, Grouch, Oscar, 32, $400)" title="Highlighted Row">
            <a:extLst>
              <a:ext uri="{FF2B5EF4-FFF2-40B4-BE49-F238E27FC236}">
                <a16:creationId xmlns:a16="http://schemas.microsoft.com/office/drawing/2014/main" id="{CA63471B-5FF5-9D45-8905-AD955018DF36}"/>
              </a:ext>
            </a:extLst>
          </p:cNvPr>
          <p:cNvSpPr/>
          <p:nvPr/>
        </p:nvSpPr>
        <p:spPr bwMode="auto">
          <a:xfrm>
            <a:off x="5579085" y="3032178"/>
            <a:ext cx="3107715" cy="228600"/>
          </a:xfrm>
          <a:prstGeom prst="rect">
            <a:avLst/>
          </a:prstGeom>
          <a:solidFill>
            <a:srgbClr val="E20000">
              <a:alpha val="18824"/>
            </a:srgbClr>
          </a:solidFill>
          <a:ln w="28575" cap="flat" cmpd="sng" algn="ctr">
            <a:solidFill>
              <a:srgbClr val="F7B21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Arial" charset="0"/>
            </a:endParaRPr>
          </a:p>
        </p:txBody>
      </p:sp>
    </p:spTree>
    <p:extLst>
      <p:ext uri="{BB962C8B-B14F-4D97-AF65-F5344CB8AC3E}">
        <p14:creationId xmlns:p14="http://schemas.microsoft.com/office/powerpoint/2010/main" val="94127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descr="Students table including information about SSN, Last Name, First Name, Age, Salary" title="Table"/>
          <p:cNvGraphicFramePr>
            <a:graphicFrameLocks noGrp="1"/>
          </p:cNvGraphicFramePr>
          <p:nvPr>
            <p:extLst>
              <p:ext uri="{D42A27DB-BD31-4B8C-83A1-F6EECF244321}">
                <p14:modId xmlns:p14="http://schemas.microsoft.com/office/powerpoint/2010/main" val="1738613472"/>
              </p:ext>
            </p:extLst>
          </p:nvPr>
        </p:nvGraphicFramePr>
        <p:xfrm>
          <a:off x="5592962" y="1631214"/>
          <a:ext cx="3107716" cy="1611630"/>
        </p:xfrm>
        <a:graphic>
          <a:graphicData uri="http://schemas.openxmlformats.org/drawingml/2006/table">
            <a:tbl>
              <a:tblPr firstRow="1" bandRow="1">
                <a:tableStyleId>{21E4AEA4-8DFA-4A89-87EB-49C32662AFE0}</a:tableStyleId>
              </a:tblPr>
              <a:tblGrid>
                <a:gridCol w="621543">
                  <a:extLst>
                    <a:ext uri="{9D8B030D-6E8A-4147-A177-3AD203B41FA5}">
                      <a16:colId xmlns:a16="http://schemas.microsoft.com/office/drawing/2014/main" val="20000"/>
                    </a:ext>
                  </a:extLst>
                </a:gridCol>
                <a:gridCol w="644525">
                  <a:extLst>
                    <a:ext uri="{9D8B030D-6E8A-4147-A177-3AD203B41FA5}">
                      <a16:colId xmlns:a16="http://schemas.microsoft.com/office/drawing/2014/main" val="20001"/>
                    </a:ext>
                  </a:extLst>
                </a:gridCol>
                <a:gridCol w="598562">
                  <a:extLst>
                    <a:ext uri="{9D8B030D-6E8A-4147-A177-3AD203B41FA5}">
                      <a16:colId xmlns:a16="http://schemas.microsoft.com/office/drawing/2014/main" val="20002"/>
                    </a:ext>
                  </a:extLst>
                </a:gridCol>
                <a:gridCol w="601587">
                  <a:extLst>
                    <a:ext uri="{9D8B030D-6E8A-4147-A177-3AD203B41FA5}">
                      <a16:colId xmlns:a16="http://schemas.microsoft.com/office/drawing/2014/main" val="20003"/>
                    </a:ext>
                  </a:extLst>
                </a:gridCol>
                <a:gridCol w="641499">
                  <a:extLst>
                    <a:ext uri="{9D8B030D-6E8A-4147-A177-3AD203B41FA5}">
                      <a16:colId xmlns:a16="http://schemas.microsoft.com/office/drawing/2014/main" val="20004"/>
                    </a:ext>
                  </a:extLst>
                </a:gridCol>
              </a:tblGrid>
              <a:tr h="411480">
                <a:tc>
                  <a:txBody>
                    <a:bodyPr/>
                    <a:lstStyle/>
                    <a:p>
                      <a:pPr algn="ctr"/>
                      <a:r>
                        <a:rPr lang="en-US" sz="1100" dirty="0"/>
                        <a:t>SSN</a:t>
                      </a:r>
                    </a:p>
                  </a:txBody>
                  <a:tcPr marL="68580" marR="68580" marT="34290" marB="34290"/>
                </a:tc>
                <a:tc>
                  <a:txBody>
                    <a:bodyPr/>
                    <a:lstStyle/>
                    <a:p>
                      <a:pPr algn="ctr"/>
                      <a:r>
                        <a:rPr lang="en-US" sz="1100" dirty="0"/>
                        <a:t>Last Name</a:t>
                      </a:r>
                    </a:p>
                  </a:txBody>
                  <a:tcPr marL="68580" marR="68580" marT="34290" marB="34290"/>
                </a:tc>
                <a:tc>
                  <a:txBody>
                    <a:bodyPr/>
                    <a:lstStyle/>
                    <a:p>
                      <a:pPr algn="ctr"/>
                      <a:r>
                        <a:rPr lang="en-US" sz="1100" dirty="0"/>
                        <a:t>First Name</a:t>
                      </a:r>
                    </a:p>
                  </a:txBody>
                  <a:tcPr marL="68580" marR="68580" marT="34290" marB="34290"/>
                </a:tc>
                <a:tc>
                  <a:txBody>
                    <a:bodyPr/>
                    <a:lstStyle/>
                    <a:p>
                      <a:pPr algn="ctr"/>
                      <a:r>
                        <a:rPr lang="en-US" sz="1100" dirty="0"/>
                        <a:t>Age</a:t>
                      </a:r>
                    </a:p>
                  </a:txBody>
                  <a:tcPr marL="68580" marR="68580" marT="34290" marB="34290"/>
                </a:tc>
                <a:tc>
                  <a:txBody>
                    <a:bodyPr/>
                    <a:lstStyle/>
                    <a:p>
                      <a:pPr algn="ctr"/>
                      <a:r>
                        <a:rPr lang="en-US" sz="1100" dirty="0"/>
                        <a:t>Salary</a:t>
                      </a:r>
                    </a:p>
                  </a:txBody>
                  <a:tcPr marL="68580" marR="68580" marT="34290" marB="34290"/>
                </a:tc>
                <a:extLst>
                  <a:ext uri="{0D108BD9-81ED-4DB2-BD59-A6C34878D82A}">
                    <a16:rowId xmlns:a16="http://schemas.microsoft.com/office/drawing/2014/main" val="10000"/>
                  </a:ext>
                </a:extLst>
              </a:tr>
              <a:tr h="240030">
                <a:tc>
                  <a:txBody>
                    <a:bodyPr/>
                    <a:lstStyle/>
                    <a:p>
                      <a:pPr algn="ctr"/>
                      <a:r>
                        <a:rPr lang="en-US" sz="1100" dirty="0"/>
                        <a:t>123</a:t>
                      </a:r>
                      <a:endParaRPr lang="en-US" sz="1100" dirty="0">
                        <a:solidFill>
                          <a:schemeClr val="tx2"/>
                        </a:solidFill>
                      </a:endParaRPr>
                    </a:p>
                  </a:txBody>
                  <a:tcPr marL="68580" marR="68580" marT="34290" marB="34290"/>
                </a:tc>
                <a:tc>
                  <a:txBody>
                    <a:bodyPr/>
                    <a:lstStyle/>
                    <a:p>
                      <a:pPr algn="ctr"/>
                      <a:r>
                        <a:rPr lang="en-US" sz="1100" dirty="0"/>
                        <a:t>Adams</a:t>
                      </a:r>
                      <a:endParaRPr lang="en-US" sz="1100" dirty="0">
                        <a:solidFill>
                          <a:schemeClr val="tx2"/>
                        </a:solidFill>
                      </a:endParaRPr>
                    </a:p>
                  </a:txBody>
                  <a:tcPr marL="68580" marR="68580" marT="34290" marB="34290"/>
                </a:tc>
                <a:tc>
                  <a:txBody>
                    <a:bodyPr/>
                    <a:lstStyle/>
                    <a:p>
                      <a:pPr algn="ctr"/>
                      <a:r>
                        <a:rPr lang="en-US" sz="1100" dirty="0"/>
                        <a:t>Elmo</a:t>
                      </a:r>
                      <a:endParaRPr lang="en-US" sz="1100" dirty="0">
                        <a:solidFill>
                          <a:schemeClr val="tx2"/>
                        </a:solidFill>
                      </a:endParaRPr>
                    </a:p>
                  </a:txBody>
                  <a:tcPr marL="68580" marR="68580" marT="34290" marB="34290"/>
                </a:tc>
                <a:tc>
                  <a:txBody>
                    <a:bodyPr/>
                    <a:lstStyle/>
                    <a:p>
                      <a:pPr algn="ctr"/>
                      <a:r>
                        <a:rPr lang="en-US" sz="1100" dirty="0"/>
                        <a:t>31</a:t>
                      </a:r>
                      <a:endParaRPr lang="en-US" sz="1100" dirty="0">
                        <a:solidFill>
                          <a:schemeClr val="tx2"/>
                        </a:solidFill>
                      </a:endParaRPr>
                    </a:p>
                  </a:txBody>
                  <a:tcPr marL="68580" marR="68580" marT="34290" marB="34290"/>
                </a:tc>
                <a:tc>
                  <a:txBody>
                    <a:bodyPr/>
                    <a:lstStyle/>
                    <a:p>
                      <a:pPr algn="ctr"/>
                      <a:r>
                        <a:rPr lang="en-US" sz="1100" dirty="0"/>
                        <a:t>$300</a:t>
                      </a:r>
                      <a:endParaRPr lang="en-US" sz="1100" dirty="0">
                        <a:solidFill>
                          <a:schemeClr val="tx2"/>
                        </a:solidFill>
                      </a:endParaRPr>
                    </a:p>
                  </a:txBody>
                  <a:tcPr marL="68580" marR="68580" marT="34290" marB="34290"/>
                </a:tc>
                <a:extLst>
                  <a:ext uri="{0D108BD9-81ED-4DB2-BD59-A6C34878D82A}">
                    <a16:rowId xmlns:a16="http://schemas.microsoft.com/office/drawing/2014/main" val="10001"/>
                  </a:ext>
                </a:extLst>
              </a:tr>
              <a:tr h="240030">
                <a:tc>
                  <a:txBody>
                    <a:bodyPr/>
                    <a:lstStyle/>
                    <a:p>
                      <a:pPr algn="ctr"/>
                      <a:r>
                        <a:rPr lang="en-US" sz="1100" dirty="0"/>
                        <a:t>443</a:t>
                      </a:r>
                      <a:endParaRPr lang="en-US" sz="1100" dirty="0">
                        <a:solidFill>
                          <a:schemeClr val="tx2"/>
                        </a:solidFill>
                      </a:endParaRPr>
                    </a:p>
                  </a:txBody>
                  <a:tcPr marL="68580" marR="68580" marT="34290" marB="34290"/>
                </a:tc>
                <a:tc>
                  <a:txBody>
                    <a:bodyPr/>
                    <a:lstStyle/>
                    <a:p>
                      <a:pPr algn="ctr"/>
                      <a:r>
                        <a:rPr lang="en-US" sz="1100" dirty="0"/>
                        <a:t>Grouch</a:t>
                      </a:r>
                      <a:endParaRPr lang="en-US" sz="1100" dirty="0">
                        <a:solidFill>
                          <a:schemeClr val="tx2"/>
                        </a:solidFill>
                      </a:endParaRPr>
                    </a:p>
                  </a:txBody>
                  <a:tcPr marL="68580" marR="68580" marT="34290" marB="34290"/>
                </a:tc>
                <a:tc>
                  <a:txBody>
                    <a:bodyPr/>
                    <a:lstStyle/>
                    <a:p>
                      <a:pPr algn="ctr"/>
                      <a:r>
                        <a:rPr lang="en-US" sz="1100" dirty="0"/>
                        <a:t>Oscar</a:t>
                      </a:r>
                      <a:endParaRPr lang="en-US" sz="1100" dirty="0">
                        <a:solidFill>
                          <a:schemeClr val="tx2"/>
                        </a:solidFill>
                      </a:endParaRPr>
                    </a:p>
                  </a:txBody>
                  <a:tcPr marL="68580" marR="68580" marT="34290" marB="34290"/>
                </a:tc>
                <a:tc>
                  <a:txBody>
                    <a:bodyPr/>
                    <a:lstStyle/>
                    <a:p>
                      <a:pPr algn="ctr"/>
                      <a:r>
                        <a:rPr lang="en-US" sz="1100" dirty="0"/>
                        <a:t>32</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2"/>
                  </a:ext>
                </a:extLst>
              </a:tr>
              <a:tr h="240030">
                <a:tc>
                  <a:txBody>
                    <a:bodyPr/>
                    <a:lstStyle/>
                    <a:p>
                      <a:pPr algn="ctr"/>
                      <a:r>
                        <a:rPr lang="en-US" sz="1100" dirty="0"/>
                        <a:t>244</a:t>
                      </a:r>
                      <a:endParaRPr lang="en-US" sz="1100" dirty="0">
                        <a:solidFill>
                          <a:schemeClr val="tx2"/>
                        </a:solidFill>
                      </a:endParaRPr>
                    </a:p>
                  </a:txBody>
                  <a:tcPr marL="68580" marR="68580" marT="34290" marB="34290"/>
                </a:tc>
                <a:tc>
                  <a:txBody>
                    <a:bodyPr/>
                    <a:lstStyle/>
                    <a:p>
                      <a:pPr algn="ctr"/>
                      <a:r>
                        <a:rPr lang="en-US" sz="1100" dirty="0"/>
                        <a:t>Oz</a:t>
                      </a:r>
                      <a:endParaRPr lang="en-US" sz="1100" dirty="0">
                        <a:solidFill>
                          <a:schemeClr val="tx2"/>
                        </a:solidFill>
                      </a:endParaRPr>
                    </a:p>
                  </a:txBody>
                  <a:tcPr marL="68580" marR="68580" marT="34290" marB="34290"/>
                </a:tc>
                <a:tc>
                  <a:txBody>
                    <a:bodyPr/>
                    <a:lstStyle/>
                    <a:p>
                      <a:pPr algn="ctr"/>
                      <a:r>
                        <a:rPr lang="en-US" sz="1100" dirty="0"/>
                        <a:t>Bert</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$140</a:t>
                      </a:r>
                      <a:endParaRPr lang="en-US" sz="1100" dirty="0">
                        <a:solidFill>
                          <a:schemeClr val="tx2"/>
                        </a:solidFill>
                      </a:endParaRPr>
                    </a:p>
                  </a:txBody>
                  <a:tcPr marL="68580" marR="68580" marT="34290" marB="34290"/>
                </a:tc>
                <a:extLst>
                  <a:ext uri="{0D108BD9-81ED-4DB2-BD59-A6C34878D82A}">
                    <a16:rowId xmlns:a16="http://schemas.microsoft.com/office/drawing/2014/main" val="10003"/>
                  </a:ext>
                </a:extLst>
              </a:tr>
              <a:tr h="240030">
                <a:tc>
                  <a:txBody>
                    <a:bodyPr/>
                    <a:lstStyle/>
                    <a:p>
                      <a:pPr algn="ctr"/>
                      <a:r>
                        <a:rPr lang="en-US" sz="1100" dirty="0"/>
                        <a:t>134</a:t>
                      </a:r>
                      <a:endParaRPr lang="en-US" sz="1100" dirty="0">
                        <a:solidFill>
                          <a:schemeClr val="tx2"/>
                        </a:solidFill>
                      </a:endParaRPr>
                    </a:p>
                  </a:txBody>
                  <a:tcPr marL="68580" marR="68580" marT="34290" marB="34290"/>
                </a:tc>
                <a:tc>
                  <a:txBody>
                    <a:bodyPr/>
                    <a:lstStyle/>
                    <a:p>
                      <a:pPr algn="ctr"/>
                      <a:r>
                        <a:rPr lang="en-US" sz="1100" dirty="0"/>
                        <a:t>Sanders</a:t>
                      </a:r>
                      <a:endParaRPr lang="en-US" sz="1100" dirty="0">
                        <a:solidFill>
                          <a:schemeClr val="tx2"/>
                        </a:solidFill>
                      </a:endParaRPr>
                    </a:p>
                  </a:txBody>
                  <a:tcPr marL="68580" marR="68580" marT="34290" marB="34290"/>
                </a:tc>
                <a:tc>
                  <a:txBody>
                    <a:bodyPr/>
                    <a:lstStyle/>
                    <a:p>
                      <a:pPr algn="ctr"/>
                      <a:r>
                        <a:rPr lang="en-US" sz="1100" dirty="0"/>
                        <a:t>Ernie</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4"/>
                  </a:ext>
                </a:extLst>
              </a:tr>
              <a:tr h="240030">
                <a:tc>
                  <a:txBody>
                    <a:bodyPr/>
                    <a:lstStyle/>
                    <a:p>
                      <a:pPr algn="ctr"/>
                      <a:r>
                        <a:rPr lang="en-US" sz="1100" dirty="0">
                          <a:solidFill>
                            <a:schemeClr val="tx1"/>
                          </a:solidFill>
                        </a:rPr>
                        <a:t>176</a:t>
                      </a:r>
                    </a:p>
                  </a:txBody>
                  <a:tcPr marL="68580" marR="68580" marT="34290" marB="34290"/>
                </a:tc>
                <a:tc>
                  <a:txBody>
                    <a:bodyPr/>
                    <a:lstStyle/>
                    <a:p>
                      <a:pPr algn="ctr"/>
                      <a:r>
                        <a:rPr lang="en-US" sz="1100" dirty="0">
                          <a:solidFill>
                            <a:schemeClr val="tx1"/>
                          </a:solidFill>
                        </a:rPr>
                        <a:t>Grump</a:t>
                      </a:r>
                    </a:p>
                  </a:txBody>
                  <a:tcPr marL="68580" marR="68580" marT="34290" marB="34290"/>
                </a:tc>
                <a:tc>
                  <a:txBody>
                    <a:bodyPr/>
                    <a:lstStyle/>
                    <a:p>
                      <a:pPr algn="ctr"/>
                      <a:r>
                        <a:rPr lang="en-US" sz="1100" dirty="0">
                          <a:solidFill>
                            <a:schemeClr val="tx1"/>
                          </a:solidFill>
                        </a:rPr>
                        <a:t>Donald</a:t>
                      </a:r>
                    </a:p>
                  </a:txBody>
                  <a:tcPr marL="68580" marR="68580" marT="34290" marB="34290"/>
                </a:tc>
                <a:tc>
                  <a:txBody>
                    <a:bodyPr/>
                    <a:lstStyle/>
                    <a:p>
                      <a:pPr algn="ctr"/>
                      <a:r>
                        <a:rPr lang="en-US" sz="1100" dirty="0">
                          <a:solidFill>
                            <a:schemeClr val="tx1"/>
                          </a:solidFill>
                        </a:rPr>
                        <a:t>79</a:t>
                      </a:r>
                    </a:p>
                  </a:txBody>
                  <a:tcPr marL="68580" marR="68580" marT="34290" marB="34290"/>
                </a:tc>
                <a:tc>
                  <a:txBody>
                    <a:bodyPr/>
                    <a:lstStyle/>
                    <a:p>
                      <a:pPr algn="ctr"/>
                      <a:r>
                        <a:rPr lang="en-US" sz="1100" dirty="0">
                          <a:solidFill>
                            <a:schemeClr val="tx1"/>
                          </a:solidFill>
                        </a:rPr>
                        <a:t>$300</a:t>
                      </a:r>
                    </a:p>
                  </a:txBody>
                  <a:tcPr marL="68580" marR="68580" marT="34290" marB="34290"/>
                </a:tc>
                <a:extLst>
                  <a:ext uri="{0D108BD9-81ED-4DB2-BD59-A6C34878D82A}">
                    <a16:rowId xmlns:a16="http://schemas.microsoft.com/office/drawing/2014/main" val="10005"/>
                  </a:ext>
                </a:extLst>
              </a:tr>
            </a:tbl>
          </a:graphicData>
        </a:graphic>
      </p:graphicFrame>
      <p:sp>
        <p:nvSpPr>
          <p:cNvPr id="20" name="Title 1"/>
          <p:cNvSpPr>
            <a:spLocks noGrp="1"/>
          </p:cNvSpPr>
          <p:nvPr>
            <p:ph type="title"/>
          </p:nvPr>
        </p:nvSpPr>
        <p:spPr/>
        <p:txBody>
          <a:bodyPr/>
          <a:lstStyle/>
          <a:p>
            <a:r>
              <a:rPr lang="en-US" dirty="0"/>
              <a:t>Search Key and Ordering, Pt 6, </a:t>
            </a:r>
            <a:r>
              <a:rPr lang="en-US" dirty="0" err="1"/>
              <a:t>cont</a:t>
            </a:r>
            <a:endParaRPr lang="en-US" dirty="0"/>
          </a:p>
        </p:txBody>
      </p:sp>
      <p:sp>
        <p:nvSpPr>
          <p:cNvPr id="21" name="Content Placeholder 2"/>
          <p:cNvSpPr>
            <a:spLocks noGrp="1"/>
          </p:cNvSpPr>
          <p:nvPr>
            <p:ph idx="1"/>
          </p:nvPr>
        </p:nvSpPr>
        <p:spPr/>
        <p:txBody>
          <a:bodyPr/>
          <a:lstStyle/>
          <a:p>
            <a:r>
              <a:rPr lang="en-US" dirty="0">
                <a:solidFill>
                  <a:srgbClr val="484848"/>
                </a:solidFill>
              </a:rPr>
              <a:t> </a:t>
            </a:r>
            <a:r>
              <a:rPr lang="en-US" b="1" dirty="0">
                <a:solidFill>
                  <a:srgbClr val="484848"/>
                </a:solidFill>
              </a:rPr>
              <a:t>Composite Keys: </a:t>
            </a:r>
            <a:r>
              <a:rPr lang="en-US" dirty="0">
                <a:solidFill>
                  <a:srgbClr val="484848"/>
                </a:solidFill>
              </a:rPr>
              <a:t>more than one column</a:t>
            </a:r>
          </a:p>
          <a:p>
            <a:pPr lvl="1"/>
            <a:r>
              <a:rPr lang="en-US" sz="2000" b="1" dirty="0">
                <a:solidFill>
                  <a:srgbClr val="484848"/>
                </a:solidFill>
              </a:rPr>
              <a:t>Lexicographic order</a:t>
            </a:r>
          </a:p>
          <a:p>
            <a:pPr lvl="1"/>
            <a:r>
              <a:rPr lang="en-US" sz="2000" dirty="0">
                <a:solidFill>
                  <a:srgbClr val="484848"/>
                </a:solidFill>
              </a:rPr>
              <a:t>Search a </a:t>
            </a:r>
            <a:r>
              <a:rPr lang="en-US" sz="2000" i="1" dirty="0">
                <a:solidFill>
                  <a:srgbClr val="484848"/>
                </a:solidFill>
              </a:rPr>
              <a:t>range?</a:t>
            </a:r>
            <a:endParaRPr lang="en-US" sz="2000" dirty="0">
              <a:solidFill>
                <a:srgbClr val="484848"/>
              </a:solidFill>
            </a:endParaRPr>
          </a:p>
          <a:p>
            <a:pPr lvl="1"/>
            <a:r>
              <a:rPr lang="en-US" sz="2000" dirty="0">
                <a:solidFill>
                  <a:srgbClr val="484848"/>
                </a:solidFill>
              </a:rPr>
              <a:t>&lt;Age, Salary&gt;:</a:t>
            </a:r>
          </a:p>
          <a:p>
            <a:pPr lvl="2"/>
            <a:r>
              <a:rPr lang="en-US" sz="2000" dirty="0">
                <a:solidFill>
                  <a:srgbClr val="484848"/>
                </a:solidFill>
              </a:rPr>
              <a:t>Age = 31 &amp; Salary = 400</a:t>
            </a:r>
          </a:p>
          <a:p>
            <a:pPr lvl="2"/>
            <a:r>
              <a:rPr lang="en-US" sz="2000" dirty="0">
                <a:solidFill>
                  <a:srgbClr val="484848"/>
                </a:solidFill>
              </a:rPr>
              <a:t>Age = 55 &amp; Salary &gt; 200</a:t>
            </a:r>
          </a:p>
        </p:txBody>
      </p:sp>
      <p:sp>
        <p:nvSpPr>
          <p:cNvPr id="22" name="TextBox 21"/>
          <p:cNvSpPr txBox="1"/>
          <p:nvPr/>
        </p:nvSpPr>
        <p:spPr>
          <a:xfrm>
            <a:off x="955357" y="3028950"/>
            <a:ext cx="492443" cy="461665"/>
          </a:xfrm>
          <a:prstGeom prst="rect">
            <a:avLst/>
          </a:prstGeom>
          <a:noFill/>
        </p:spPr>
        <p:txBody>
          <a:bodyPr wrap="none" rtlCol="0">
            <a:spAutoFit/>
          </a:bodyPr>
          <a:lstStyle/>
          <a:p>
            <a:r>
              <a:rPr lang="en-US" sz="2400" dirty="0">
                <a:solidFill>
                  <a:srgbClr val="00B050"/>
                </a:solidFill>
              </a:rPr>
              <a:t>✓</a:t>
            </a:r>
          </a:p>
        </p:txBody>
      </p:sp>
      <p:sp>
        <p:nvSpPr>
          <p:cNvPr id="42" name="TextBox 41"/>
          <p:cNvSpPr txBox="1"/>
          <p:nvPr/>
        </p:nvSpPr>
        <p:spPr>
          <a:xfrm>
            <a:off x="990600" y="2571750"/>
            <a:ext cx="492443" cy="461665"/>
          </a:xfrm>
          <a:prstGeom prst="rect">
            <a:avLst/>
          </a:prstGeom>
          <a:noFill/>
        </p:spPr>
        <p:txBody>
          <a:bodyPr wrap="none" rtlCol="0">
            <a:spAutoFit/>
          </a:bodyPr>
          <a:lstStyle/>
          <a:p>
            <a:r>
              <a:rPr lang="en-US" sz="2400" dirty="0">
                <a:solidFill>
                  <a:srgbClr val="00B050"/>
                </a:solidFill>
              </a:rPr>
              <a:t>✓</a:t>
            </a:r>
          </a:p>
        </p:txBody>
      </p:sp>
      <p:sp>
        <p:nvSpPr>
          <p:cNvPr id="11" name="Rectangle 10" descr="(134, Sanders, Ernie, 55, $400)" title="Highlighted Row"/>
          <p:cNvSpPr/>
          <p:nvPr/>
        </p:nvSpPr>
        <p:spPr bwMode="auto">
          <a:xfrm>
            <a:off x="5579085" y="2783087"/>
            <a:ext cx="3107715" cy="228600"/>
          </a:xfrm>
          <a:prstGeom prst="rect">
            <a:avLst/>
          </a:prstGeom>
          <a:solidFill>
            <a:srgbClr val="00EF00">
              <a:alpha val="18824"/>
            </a:srgbClr>
          </a:solidFill>
          <a:ln w="28575" cap="flat" cmpd="sng" algn="ctr">
            <a:solidFill>
              <a:srgbClr val="F7B21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Arial" charset="0"/>
            </a:endParaRPr>
          </a:p>
        </p:txBody>
      </p:sp>
      <p:sp>
        <p:nvSpPr>
          <p:cNvPr id="12" name="Rectangle 11" descr="(443, Grouch, Oscar, 32, $400)" title="Highlighted Row">
            <a:extLst>
              <a:ext uri="{FF2B5EF4-FFF2-40B4-BE49-F238E27FC236}">
                <a16:creationId xmlns:a16="http://schemas.microsoft.com/office/drawing/2014/main" id="{CA63471B-5FF5-9D45-8905-AD955018DF36}"/>
              </a:ext>
            </a:extLst>
          </p:cNvPr>
          <p:cNvSpPr/>
          <p:nvPr/>
        </p:nvSpPr>
        <p:spPr bwMode="auto">
          <a:xfrm>
            <a:off x="5579085" y="3032178"/>
            <a:ext cx="3107715" cy="228600"/>
          </a:xfrm>
          <a:prstGeom prst="rect">
            <a:avLst/>
          </a:prstGeom>
          <a:solidFill>
            <a:srgbClr val="E20000">
              <a:alpha val="18824"/>
            </a:srgbClr>
          </a:solidFill>
          <a:ln w="28575" cap="flat" cmpd="sng" algn="ctr">
            <a:solidFill>
              <a:srgbClr val="F7B21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Arial" charset="0"/>
            </a:endParaRPr>
          </a:p>
        </p:txBody>
      </p:sp>
    </p:spTree>
    <p:extLst>
      <p:ext uri="{BB962C8B-B14F-4D97-AF65-F5344CB8AC3E}">
        <p14:creationId xmlns:p14="http://schemas.microsoft.com/office/powerpoint/2010/main" val="114234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descr="Students table including information about SSN, Last Name, First Name, Age, Salary" title="Table"/>
          <p:cNvGraphicFramePr>
            <a:graphicFrameLocks noGrp="1"/>
          </p:cNvGraphicFramePr>
          <p:nvPr>
            <p:extLst>
              <p:ext uri="{D42A27DB-BD31-4B8C-83A1-F6EECF244321}">
                <p14:modId xmlns:p14="http://schemas.microsoft.com/office/powerpoint/2010/main" val="44294650"/>
              </p:ext>
            </p:extLst>
          </p:nvPr>
        </p:nvGraphicFramePr>
        <p:xfrm>
          <a:off x="5592962" y="1631214"/>
          <a:ext cx="3107716" cy="1611630"/>
        </p:xfrm>
        <a:graphic>
          <a:graphicData uri="http://schemas.openxmlformats.org/drawingml/2006/table">
            <a:tbl>
              <a:tblPr firstRow="1" bandRow="1">
                <a:tableStyleId>{21E4AEA4-8DFA-4A89-87EB-49C32662AFE0}</a:tableStyleId>
              </a:tblPr>
              <a:tblGrid>
                <a:gridCol w="621543">
                  <a:extLst>
                    <a:ext uri="{9D8B030D-6E8A-4147-A177-3AD203B41FA5}">
                      <a16:colId xmlns:a16="http://schemas.microsoft.com/office/drawing/2014/main" val="20000"/>
                    </a:ext>
                  </a:extLst>
                </a:gridCol>
                <a:gridCol w="644525">
                  <a:extLst>
                    <a:ext uri="{9D8B030D-6E8A-4147-A177-3AD203B41FA5}">
                      <a16:colId xmlns:a16="http://schemas.microsoft.com/office/drawing/2014/main" val="20001"/>
                    </a:ext>
                  </a:extLst>
                </a:gridCol>
                <a:gridCol w="598562">
                  <a:extLst>
                    <a:ext uri="{9D8B030D-6E8A-4147-A177-3AD203B41FA5}">
                      <a16:colId xmlns:a16="http://schemas.microsoft.com/office/drawing/2014/main" val="20002"/>
                    </a:ext>
                  </a:extLst>
                </a:gridCol>
                <a:gridCol w="601587">
                  <a:extLst>
                    <a:ext uri="{9D8B030D-6E8A-4147-A177-3AD203B41FA5}">
                      <a16:colId xmlns:a16="http://schemas.microsoft.com/office/drawing/2014/main" val="20003"/>
                    </a:ext>
                  </a:extLst>
                </a:gridCol>
                <a:gridCol w="641499">
                  <a:extLst>
                    <a:ext uri="{9D8B030D-6E8A-4147-A177-3AD203B41FA5}">
                      <a16:colId xmlns:a16="http://schemas.microsoft.com/office/drawing/2014/main" val="20004"/>
                    </a:ext>
                  </a:extLst>
                </a:gridCol>
              </a:tblGrid>
              <a:tr h="411480">
                <a:tc>
                  <a:txBody>
                    <a:bodyPr/>
                    <a:lstStyle/>
                    <a:p>
                      <a:pPr algn="ctr"/>
                      <a:r>
                        <a:rPr lang="en-US" sz="1100" dirty="0"/>
                        <a:t>SSN</a:t>
                      </a:r>
                    </a:p>
                  </a:txBody>
                  <a:tcPr marL="68580" marR="68580" marT="34290" marB="34290"/>
                </a:tc>
                <a:tc>
                  <a:txBody>
                    <a:bodyPr/>
                    <a:lstStyle/>
                    <a:p>
                      <a:pPr algn="ctr"/>
                      <a:r>
                        <a:rPr lang="en-US" sz="1100" dirty="0"/>
                        <a:t>Last Name</a:t>
                      </a:r>
                    </a:p>
                  </a:txBody>
                  <a:tcPr marL="68580" marR="68580" marT="34290" marB="34290"/>
                </a:tc>
                <a:tc>
                  <a:txBody>
                    <a:bodyPr/>
                    <a:lstStyle/>
                    <a:p>
                      <a:pPr algn="ctr"/>
                      <a:r>
                        <a:rPr lang="en-US" sz="1100" dirty="0"/>
                        <a:t>First Name</a:t>
                      </a:r>
                    </a:p>
                  </a:txBody>
                  <a:tcPr marL="68580" marR="68580" marT="34290" marB="34290"/>
                </a:tc>
                <a:tc>
                  <a:txBody>
                    <a:bodyPr/>
                    <a:lstStyle/>
                    <a:p>
                      <a:pPr algn="ctr"/>
                      <a:r>
                        <a:rPr lang="en-US" sz="1100" dirty="0"/>
                        <a:t>Age</a:t>
                      </a:r>
                    </a:p>
                  </a:txBody>
                  <a:tcPr marL="68580" marR="68580" marT="34290" marB="34290"/>
                </a:tc>
                <a:tc>
                  <a:txBody>
                    <a:bodyPr/>
                    <a:lstStyle/>
                    <a:p>
                      <a:pPr algn="ctr"/>
                      <a:r>
                        <a:rPr lang="en-US" sz="1100" dirty="0"/>
                        <a:t>Salary</a:t>
                      </a:r>
                    </a:p>
                  </a:txBody>
                  <a:tcPr marL="68580" marR="68580" marT="34290" marB="34290"/>
                </a:tc>
                <a:extLst>
                  <a:ext uri="{0D108BD9-81ED-4DB2-BD59-A6C34878D82A}">
                    <a16:rowId xmlns:a16="http://schemas.microsoft.com/office/drawing/2014/main" val="10000"/>
                  </a:ext>
                </a:extLst>
              </a:tr>
              <a:tr h="240030">
                <a:tc>
                  <a:txBody>
                    <a:bodyPr/>
                    <a:lstStyle/>
                    <a:p>
                      <a:pPr algn="ctr"/>
                      <a:r>
                        <a:rPr lang="en-US" sz="1100" dirty="0"/>
                        <a:t>123</a:t>
                      </a:r>
                      <a:endParaRPr lang="en-US" sz="1100" dirty="0">
                        <a:solidFill>
                          <a:schemeClr val="tx2"/>
                        </a:solidFill>
                      </a:endParaRPr>
                    </a:p>
                  </a:txBody>
                  <a:tcPr marL="68580" marR="68580" marT="34290" marB="34290"/>
                </a:tc>
                <a:tc>
                  <a:txBody>
                    <a:bodyPr/>
                    <a:lstStyle/>
                    <a:p>
                      <a:pPr algn="ctr"/>
                      <a:r>
                        <a:rPr lang="en-US" sz="1100" dirty="0"/>
                        <a:t>Adams</a:t>
                      </a:r>
                      <a:endParaRPr lang="en-US" sz="1100" dirty="0">
                        <a:solidFill>
                          <a:schemeClr val="tx2"/>
                        </a:solidFill>
                      </a:endParaRPr>
                    </a:p>
                  </a:txBody>
                  <a:tcPr marL="68580" marR="68580" marT="34290" marB="34290"/>
                </a:tc>
                <a:tc>
                  <a:txBody>
                    <a:bodyPr/>
                    <a:lstStyle/>
                    <a:p>
                      <a:pPr algn="ctr"/>
                      <a:r>
                        <a:rPr lang="en-US" sz="1100" dirty="0"/>
                        <a:t>Elmo</a:t>
                      </a:r>
                      <a:endParaRPr lang="en-US" sz="1100" dirty="0">
                        <a:solidFill>
                          <a:schemeClr val="tx2"/>
                        </a:solidFill>
                      </a:endParaRPr>
                    </a:p>
                  </a:txBody>
                  <a:tcPr marL="68580" marR="68580" marT="34290" marB="34290"/>
                </a:tc>
                <a:tc>
                  <a:txBody>
                    <a:bodyPr/>
                    <a:lstStyle/>
                    <a:p>
                      <a:pPr algn="ctr"/>
                      <a:r>
                        <a:rPr lang="en-US" sz="1100" dirty="0"/>
                        <a:t>31</a:t>
                      </a:r>
                      <a:endParaRPr lang="en-US" sz="1100" dirty="0">
                        <a:solidFill>
                          <a:schemeClr val="tx2"/>
                        </a:solidFill>
                      </a:endParaRPr>
                    </a:p>
                  </a:txBody>
                  <a:tcPr marL="68580" marR="68580" marT="34290" marB="34290"/>
                </a:tc>
                <a:tc>
                  <a:txBody>
                    <a:bodyPr/>
                    <a:lstStyle/>
                    <a:p>
                      <a:pPr algn="ctr"/>
                      <a:r>
                        <a:rPr lang="en-US" sz="1100" dirty="0"/>
                        <a:t>$300</a:t>
                      </a:r>
                      <a:endParaRPr lang="en-US" sz="1100" dirty="0">
                        <a:solidFill>
                          <a:schemeClr val="tx2"/>
                        </a:solidFill>
                      </a:endParaRPr>
                    </a:p>
                  </a:txBody>
                  <a:tcPr marL="68580" marR="68580" marT="34290" marB="34290"/>
                </a:tc>
                <a:extLst>
                  <a:ext uri="{0D108BD9-81ED-4DB2-BD59-A6C34878D82A}">
                    <a16:rowId xmlns:a16="http://schemas.microsoft.com/office/drawing/2014/main" val="10001"/>
                  </a:ext>
                </a:extLst>
              </a:tr>
              <a:tr h="240030">
                <a:tc>
                  <a:txBody>
                    <a:bodyPr/>
                    <a:lstStyle/>
                    <a:p>
                      <a:pPr algn="ctr"/>
                      <a:r>
                        <a:rPr lang="en-US" sz="1100" dirty="0"/>
                        <a:t>443</a:t>
                      </a:r>
                      <a:endParaRPr lang="en-US" sz="1100" dirty="0">
                        <a:solidFill>
                          <a:schemeClr val="tx2"/>
                        </a:solidFill>
                      </a:endParaRPr>
                    </a:p>
                  </a:txBody>
                  <a:tcPr marL="68580" marR="68580" marT="34290" marB="34290"/>
                </a:tc>
                <a:tc>
                  <a:txBody>
                    <a:bodyPr/>
                    <a:lstStyle/>
                    <a:p>
                      <a:pPr algn="ctr"/>
                      <a:r>
                        <a:rPr lang="en-US" sz="1100" dirty="0"/>
                        <a:t>Grouch</a:t>
                      </a:r>
                      <a:endParaRPr lang="en-US" sz="1100" dirty="0">
                        <a:solidFill>
                          <a:schemeClr val="tx2"/>
                        </a:solidFill>
                      </a:endParaRPr>
                    </a:p>
                  </a:txBody>
                  <a:tcPr marL="68580" marR="68580" marT="34290" marB="34290"/>
                </a:tc>
                <a:tc>
                  <a:txBody>
                    <a:bodyPr/>
                    <a:lstStyle/>
                    <a:p>
                      <a:pPr algn="ctr"/>
                      <a:r>
                        <a:rPr lang="en-US" sz="1100" dirty="0"/>
                        <a:t>Oscar</a:t>
                      </a:r>
                      <a:endParaRPr lang="en-US" sz="1100" dirty="0">
                        <a:solidFill>
                          <a:schemeClr val="tx2"/>
                        </a:solidFill>
                      </a:endParaRPr>
                    </a:p>
                  </a:txBody>
                  <a:tcPr marL="68580" marR="68580" marT="34290" marB="34290"/>
                </a:tc>
                <a:tc>
                  <a:txBody>
                    <a:bodyPr/>
                    <a:lstStyle/>
                    <a:p>
                      <a:pPr algn="ctr"/>
                      <a:r>
                        <a:rPr lang="en-US" sz="1100" dirty="0"/>
                        <a:t>32</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2"/>
                  </a:ext>
                </a:extLst>
              </a:tr>
              <a:tr h="240030">
                <a:tc>
                  <a:txBody>
                    <a:bodyPr/>
                    <a:lstStyle/>
                    <a:p>
                      <a:pPr algn="ctr"/>
                      <a:r>
                        <a:rPr lang="en-US" sz="1100" dirty="0"/>
                        <a:t>244</a:t>
                      </a:r>
                      <a:endParaRPr lang="en-US" sz="1100" dirty="0">
                        <a:solidFill>
                          <a:schemeClr val="tx2"/>
                        </a:solidFill>
                      </a:endParaRPr>
                    </a:p>
                  </a:txBody>
                  <a:tcPr marL="68580" marR="68580" marT="34290" marB="34290"/>
                </a:tc>
                <a:tc>
                  <a:txBody>
                    <a:bodyPr/>
                    <a:lstStyle/>
                    <a:p>
                      <a:pPr algn="ctr"/>
                      <a:r>
                        <a:rPr lang="en-US" sz="1100" dirty="0"/>
                        <a:t>Oz</a:t>
                      </a:r>
                      <a:endParaRPr lang="en-US" sz="1100" dirty="0">
                        <a:solidFill>
                          <a:schemeClr val="tx2"/>
                        </a:solidFill>
                      </a:endParaRPr>
                    </a:p>
                  </a:txBody>
                  <a:tcPr marL="68580" marR="68580" marT="34290" marB="34290"/>
                </a:tc>
                <a:tc>
                  <a:txBody>
                    <a:bodyPr/>
                    <a:lstStyle/>
                    <a:p>
                      <a:pPr algn="ctr"/>
                      <a:r>
                        <a:rPr lang="en-US" sz="1100" dirty="0"/>
                        <a:t>Bert</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$140</a:t>
                      </a:r>
                      <a:endParaRPr lang="en-US" sz="1100" dirty="0">
                        <a:solidFill>
                          <a:schemeClr val="tx2"/>
                        </a:solidFill>
                      </a:endParaRPr>
                    </a:p>
                  </a:txBody>
                  <a:tcPr marL="68580" marR="68580" marT="34290" marB="34290"/>
                </a:tc>
                <a:extLst>
                  <a:ext uri="{0D108BD9-81ED-4DB2-BD59-A6C34878D82A}">
                    <a16:rowId xmlns:a16="http://schemas.microsoft.com/office/drawing/2014/main" val="10003"/>
                  </a:ext>
                </a:extLst>
              </a:tr>
              <a:tr h="240030">
                <a:tc>
                  <a:txBody>
                    <a:bodyPr/>
                    <a:lstStyle/>
                    <a:p>
                      <a:pPr algn="ctr"/>
                      <a:r>
                        <a:rPr lang="en-US" sz="1100" dirty="0"/>
                        <a:t>134</a:t>
                      </a:r>
                      <a:endParaRPr lang="en-US" sz="1100" dirty="0">
                        <a:solidFill>
                          <a:schemeClr val="tx2"/>
                        </a:solidFill>
                      </a:endParaRPr>
                    </a:p>
                  </a:txBody>
                  <a:tcPr marL="68580" marR="68580" marT="34290" marB="34290"/>
                </a:tc>
                <a:tc>
                  <a:txBody>
                    <a:bodyPr/>
                    <a:lstStyle/>
                    <a:p>
                      <a:pPr algn="ctr"/>
                      <a:r>
                        <a:rPr lang="en-US" sz="1100" dirty="0"/>
                        <a:t>Sanders</a:t>
                      </a:r>
                      <a:endParaRPr lang="en-US" sz="1100" dirty="0">
                        <a:solidFill>
                          <a:schemeClr val="tx2"/>
                        </a:solidFill>
                      </a:endParaRPr>
                    </a:p>
                  </a:txBody>
                  <a:tcPr marL="68580" marR="68580" marT="34290" marB="34290"/>
                </a:tc>
                <a:tc>
                  <a:txBody>
                    <a:bodyPr/>
                    <a:lstStyle/>
                    <a:p>
                      <a:pPr algn="ctr"/>
                      <a:r>
                        <a:rPr lang="en-US" sz="1100" dirty="0"/>
                        <a:t>Ernie</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4"/>
                  </a:ext>
                </a:extLst>
              </a:tr>
              <a:tr h="240030">
                <a:tc>
                  <a:txBody>
                    <a:bodyPr/>
                    <a:lstStyle/>
                    <a:p>
                      <a:pPr algn="ctr"/>
                      <a:r>
                        <a:rPr lang="en-US" sz="1100" dirty="0">
                          <a:solidFill>
                            <a:schemeClr val="tx1"/>
                          </a:solidFill>
                        </a:rPr>
                        <a:t>176</a:t>
                      </a:r>
                    </a:p>
                  </a:txBody>
                  <a:tcPr marL="68580" marR="68580" marT="34290" marB="34290"/>
                </a:tc>
                <a:tc>
                  <a:txBody>
                    <a:bodyPr/>
                    <a:lstStyle/>
                    <a:p>
                      <a:pPr algn="ctr"/>
                      <a:r>
                        <a:rPr lang="en-US" sz="1100" dirty="0">
                          <a:solidFill>
                            <a:schemeClr val="tx1"/>
                          </a:solidFill>
                        </a:rPr>
                        <a:t>Grump</a:t>
                      </a:r>
                    </a:p>
                  </a:txBody>
                  <a:tcPr marL="68580" marR="68580" marT="34290" marB="34290"/>
                </a:tc>
                <a:tc>
                  <a:txBody>
                    <a:bodyPr/>
                    <a:lstStyle/>
                    <a:p>
                      <a:pPr algn="ctr"/>
                      <a:r>
                        <a:rPr lang="en-US" sz="1100" dirty="0">
                          <a:solidFill>
                            <a:schemeClr val="tx1"/>
                          </a:solidFill>
                        </a:rPr>
                        <a:t>Donald</a:t>
                      </a:r>
                    </a:p>
                  </a:txBody>
                  <a:tcPr marL="68580" marR="68580" marT="34290" marB="34290"/>
                </a:tc>
                <a:tc>
                  <a:txBody>
                    <a:bodyPr/>
                    <a:lstStyle/>
                    <a:p>
                      <a:pPr algn="ctr"/>
                      <a:r>
                        <a:rPr lang="en-US" sz="1100" dirty="0">
                          <a:solidFill>
                            <a:schemeClr val="tx1"/>
                          </a:solidFill>
                        </a:rPr>
                        <a:t>79</a:t>
                      </a:r>
                    </a:p>
                  </a:txBody>
                  <a:tcPr marL="68580" marR="68580" marT="34290" marB="34290"/>
                </a:tc>
                <a:tc>
                  <a:txBody>
                    <a:bodyPr/>
                    <a:lstStyle/>
                    <a:p>
                      <a:pPr algn="ctr"/>
                      <a:r>
                        <a:rPr lang="en-US" sz="1100" dirty="0">
                          <a:solidFill>
                            <a:schemeClr val="tx1"/>
                          </a:solidFill>
                        </a:rPr>
                        <a:t>$300</a:t>
                      </a:r>
                    </a:p>
                  </a:txBody>
                  <a:tcPr marL="68580" marR="68580" marT="34290" marB="34290"/>
                </a:tc>
                <a:extLst>
                  <a:ext uri="{0D108BD9-81ED-4DB2-BD59-A6C34878D82A}">
                    <a16:rowId xmlns:a16="http://schemas.microsoft.com/office/drawing/2014/main" val="10005"/>
                  </a:ext>
                </a:extLst>
              </a:tr>
            </a:tbl>
          </a:graphicData>
        </a:graphic>
      </p:graphicFrame>
      <p:sp>
        <p:nvSpPr>
          <p:cNvPr id="20" name="Title 1"/>
          <p:cNvSpPr>
            <a:spLocks noGrp="1"/>
          </p:cNvSpPr>
          <p:nvPr>
            <p:ph type="title"/>
          </p:nvPr>
        </p:nvSpPr>
        <p:spPr/>
        <p:txBody>
          <a:bodyPr/>
          <a:lstStyle/>
          <a:p>
            <a:r>
              <a:rPr lang="en-US" dirty="0"/>
              <a:t>Search Key and Ordering, Pt. 7</a:t>
            </a:r>
          </a:p>
        </p:txBody>
      </p:sp>
      <p:sp>
        <p:nvSpPr>
          <p:cNvPr id="21" name="Content Placeholder 2"/>
          <p:cNvSpPr>
            <a:spLocks noGrp="1"/>
          </p:cNvSpPr>
          <p:nvPr>
            <p:ph idx="1"/>
          </p:nvPr>
        </p:nvSpPr>
        <p:spPr/>
        <p:txBody>
          <a:bodyPr/>
          <a:lstStyle/>
          <a:p>
            <a:r>
              <a:rPr lang="en-US" dirty="0">
                <a:solidFill>
                  <a:srgbClr val="484848"/>
                </a:solidFill>
              </a:rPr>
              <a:t> </a:t>
            </a:r>
            <a:r>
              <a:rPr lang="en-US" b="1" dirty="0">
                <a:solidFill>
                  <a:srgbClr val="484848"/>
                </a:solidFill>
              </a:rPr>
              <a:t>Composite Keys: </a:t>
            </a:r>
            <a:r>
              <a:rPr lang="en-US" dirty="0">
                <a:solidFill>
                  <a:srgbClr val="484848"/>
                </a:solidFill>
              </a:rPr>
              <a:t>more than one column</a:t>
            </a:r>
          </a:p>
          <a:p>
            <a:pPr lvl="1"/>
            <a:r>
              <a:rPr lang="en-US" sz="2000" b="1" dirty="0">
                <a:solidFill>
                  <a:srgbClr val="484848"/>
                </a:solidFill>
              </a:rPr>
              <a:t>Lexicographic order</a:t>
            </a:r>
          </a:p>
          <a:p>
            <a:pPr lvl="1"/>
            <a:r>
              <a:rPr lang="en-US" sz="2000" dirty="0">
                <a:solidFill>
                  <a:srgbClr val="484848"/>
                </a:solidFill>
              </a:rPr>
              <a:t>Search a </a:t>
            </a:r>
            <a:r>
              <a:rPr lang="en-US" sz="2000" i="1" dirty="0">
                <a:solidFill>
                  <a:srgbClr val="484848"/>
                </a:solidFill>
              </a:rPr>
              <a:t>range?</a:t>
            </a:r>
            <a:endParaRPr lang="en-US" sz="2000" dirty="0">
              <a:solidFill>
                <a:srgbClr val="484848"/>
              </a:solidFill>
            </a:endParaRPr>
          </a:p>
          <a:p>
            <a:pPr lvl="1"/>
            <a:r>
              <a:rPr lang="en-US" sz="2000" dirty="0">
                <a:solidFill>
                  <a:srgbClr val="484848"/>
                </a:solidFill>
              </a:rPr>
              <a:t>&lt;Age, Salary&gt;:</a:t>
            </a:r>
          </a:p>
          <a:p>
            <a:pPr lvl="2"/>
            <a:r>
              <a:rPr lang="en-US" sz="2000" dirty="0">
                <a:solidFill>
                  <a:srgbClr val="484848"/>
                </a:solidFill>
              </a:rPr>
              <a:t>Age = 31 &amp; Salary = 400</a:t>
            </a:r>
          </a:p>
          <a:p>
            <a:pPr lvl="2"/>
            <a:r>
              <a:rPr lang="en-US" sz="2000" dirty="0">
                <a:solidFill>
                  <a:srgbClr val="484848"/>
                </a:solidFill>
              </a:rPr>
              <a:t>Age = 55 &amp; Salary &gt; 200</a:t>
            </a:r>
          </a:p>
          <a:p>
            <a:pPr lvl="2"/>
            <a:r>
              <a:rPr lang="en-US" sz="2000" dirty="0">
                <a:solidFill>
                  <a:srgbClr val="484848"/>
                </a:solidFill>
              </a:rPr>
              <a:t>Age &gt; 31 &amp; Salary = 400</a:t>
            </a:r>
            <a:r>
              <a:rPr lang="en-US" dirty="0"/>
              <a:t> </a:t>
            </a:r>
          </a:p>
        </p:txBody>
      </p:sp>
      <p:sp>
        <p:nvSpPr>
          <p:cNvPr id="13" name="TextBox 12"/>
          <p:cNvSpPr txBox="1"/>
          <p:nvPr/>
        </p:nvSpPr>
        <p:spPr>
          <a:xfrm>
            <a:off x="990600" y="2571750"/>
            <a:ext cx="492443" cy="461665"/>
          </a:xfrm>
          <a:prstGeom prst="rect">
            <a:avLst/>
          </a:prstGeom>
          <a:noFill/>
        </p:spPr>
        <p:txBody>
          <a:bodyPr wrap="none" rtlCol="0">
            <a:spAutoFit/>
          </a:bodyPr>
          <a:lstStyle/>
          <a:p>
            <a:r>
              <a:rPr lang="en-US" sz="2400" dirty="0">
                <a:solidFill>
                  <a:srgbClr val="00B050"/>
                </a:solidFill>
              </a:rPr>
              <a:t>✓</a:t>
            </a:r>
          </a:p>
        </p:txBody>
      </p:sp>
      <p:sp>
        <p:nvSpPr>
          <p:cNvPr id="31" name="TextBox 30"/>
          <p:cNvSpPr txBox="1"/>
          <p:nvPr/>
        </p:nvSpPr>
        <p:spPr>
          <a:xfrm>
            <a:off x="955357" y="3028950"/>
            <a:ext cx="492443" cy="461665"/>
          </a:xfrm>
          <a:prstGeom prst="rect">
            <a:avLst/>
          </a:prstGeom>
          <a:noFill/>
        </p:spPr>
        <p:txBody>
          <a:bodyPr wrap="none" rtlCol="0">
            <a:spAutoFit/>
          </a:bodyPr>
          <a:lstStyle/>
          <a:p>
            <a:r>
              <a:rPr lang="en-US" sz="2400" dirty="0">
                <a:solidFill>
                  <a:srgbClr val="00B050"/>
                </a:solidFill>
              </a:rPr>
              <a:t>✓</a:t>
            </a:r>
          </a:p>
        </p:txBody>
      </p:sp>
      <p:sp>
        <p:nvSpPr>
          <p:cNvPr id="11" name="Rectangle 10" descr="(443, Grouch, Oscar, 32, $400)" title="Highlighted Row 2">
            <a:extLst>
              <a:ext uri="{FF2B5EF4-FFF2-40B4-BE49-F238E27FC236}">
                <a16:creationId xmlns:a16="http://schemas.microsoft.com/office/drawing/2014/main" id="{37DFEB56-1EB4-4640-BB83-FBEF4DAB0E6C}"/>
              </a:ext>
            </a:extLst>
          </p:cNvPr>
          <p:cNvSpPr/>
          <p:nvPr/>
        </p:nvSpPr>
        <p:spPr bwMode="auto">
          <a:xfrm>
            <a:off x="5579085" y="2266950"/>
            <a:ext cx="3107715" cy="228600"/>
          </a:xfrm>
          <a:prstGeom prst="rect">
            <a:avLst/>
          </a:prstGeom>
          <a:solidFill>
            <a:srgbClr val="00EF00">
              <a:alpha val="29000"/>
            </a:srgbClr>
          </a:solidFill>
          <a:ln w="28575" cap="flat" cmpd="sng" algn="ctr">
            <a:solidFill>
              <a:srgbClr val="F7B21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Arial" charset="0"/>
            </a:endParaRPr>
          </a:p>
        </p:txBody>
      </p:sp>
      <p:sp>
        <p:nvSpPr>
          <p:cNvPr id="12" name="Rectangle 11" descr="(134, Sanders, Ernie, 55, $400)" title="Highlighted Row"/>
          <p:cNvSpPr/>
          <p:nvPr/>
        </p:nvSpPr>
        <p:spPr bwMode="auto">
          <a:xfrm>
            <a:off x="5579085" y="2783087"/>
            <a:ext cx="3107715" cy="228600"/>
          </a:xfrm>
          <a:prstGeom prst="rect">
            <a:avLst/>
          </a:prstGeom>
          <a:solidFill>
            <a:srgbClr val="00EF00">
              <a:alpha val="18824"/>
            </a:srgbClr>
          </a:solidFill>
          <a:ln w="28575" cap="flat" cmpd="sng" algn="ctr">
            <a:solidFill>
              <a:srgbClr val="F7B21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Arial" charset="0"/>
            </a:endParaRPr>
          </a:p>
        </p:txBody>
      </p:sp>
      <p:sp>
        <p:nvSpPr>
          <p:cNvPr id="15" name="Rectangle 14" descr="(443, Grouch, Oscar, 32, $400)" title="Highlighted Row">
            <a:extLst>
              <a:ext uri="{FF2B5EF4-FFF2-40B4-BE49-F238E27FC236}">
                <a16:creationId xmlns:a16="http://schemas.microsoft.com/office/drawing/2014/main" id="{CA63471B-5FF5-9D45-8905-AD955018DF36}"/>
              </a:ext>
            </a:extLst>
          </p:cNvPr>
          <p:cNvSpPr/>
          <p:nvPr/>
        </p:nvSpPr>
        <p:spPr bwMode="auto">
          <a:xfrm>
            <a:off x="5579085" y="3032178"/>
            <a:ext cx="3107715" cy="228600"/>
          </a:xfrm>
          <a:prstGeom prst="rect">
            <a:avLst/>
          </a:prstGeom>
          <a:solidFill>
            <a:srgbClr val="E20000">
              <a:alpha val="18824"/>
            </a:srgbClr>
          </a:solidFill>
          <a:ln w="28575" cap="flat" cmpd="sng" algn="ctr">
            <a:solidFill>
              <a:srgbClr val="F7B21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Arial" charset="0"/>
            </a:endParaRPr>
          </a:p>
        </p:txBody>
      </p:sp>
      <p:sp>
        <p:nvSpPr>
          <p:cNvPr id="16" name="Rectangle 15" descr="(443, Grouch, Oscar, 32, $400)" title="Highlighted Row">
            <a:extLst>
              <a:ext uri="{FF2B5EF4-FFF2-40B4-BE49-F238E27FC236}">
                <a16:creationId xmlns:a16="http://schemas.microsoft.com/office/drawing/2014/main" id="{CA63471B-5FF5-9D45-8905-AD955018DF36}"/>
              </a:ext>
            </a:extLst>
          </p:cNvPr>
          <p:cNvSpPr/>
          <p:nvPr/>
        </p:nvSpPr>
        <p:spPr bwMode="auto">
          <a:xfrm>
            <a:off x="5579085" y="2530048"/>
            <a:ext cx="3107715" cy="228600"/>
          </a:xfrm>
          <a:prstGeom prst="rect">
            <a:avLst/>
          </a:prstGeom>
          <a:solidFill>
            <a:srgbClr val="E20000">
              <a:alpha val="18824"/>
            </a:srgbClr>
          </a:solidFill>
          <a:ln w="28575" cap="flat" cmpd="sng" algn="ctr">
            <a:solidFill>
              <a:srgbClr val="F7B21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Arial" charset="0"/>
            </a:endParaRPr>
          </a:p>
        </p:txBody>
      </p:sp>
    </p:spTree>
    <p:extLst>
      <p:ext uri="{BB962C8B-B14F-4D97-AF65-F5344CB8AC3E}">
        <p14:creationId xmlns:p14="http://schemas.microsoft.com/office/powerpoint/2010/main" val="49945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descr="Students table including information about SSN, Last Name, First Name, Age, Salary" title="Table"/>
          <p:cNvGraphicFramePr>
            <a:graphicFrameLocks noGrp="1"/>
          </p:cNvGraphicFramePr>
          <p:nvPr>
            <p:extLst>
              <p:ext uri="{D42A27DB-BD31-4B8C-83A1-F6EECF244321}">
                <p14:modId xmlns:p14="http://schemas.microsoft.com/office/powerpoint/2010/main" val="372690197"/>
              </p:ext>
            </p:extLst>
          </p:nvPr>
        </p:nvGraphicFramePr>
        <p:xfrm>
          <a:off x="5592962" y="1631214"/>
          <a:ext cx="3107716" cy="1611630"/>
        </p:xfrm>
        <a:graphic>
          <a:graphicData uri="http://schemas.openxmlformats.org/drawingml/2006/table">
            <a:tbl>
              <a:tblPr firstRow="1" bandRow="1">
                <a:tableStyleId>{21E4AEA4-8DFA-4A89-87EB-49C32662AFE0}</a:tableStyleId>
              </a:tblPr>
              <a:tblGrid>
                <a:gridCol w="621543">
                  <a:extLst>
                    <a:ext uri="{9D8B030D-6E8A-4147-A177-3AD203B41FA5}">
                      <a16:colId xmlns:a16="http://schemas.microsoft.com/office/drawing/2014/main" val="20000"/>
                    </a:ext>
                  </a:extLst>
                </a:gridCol>
                <a:gridCol w="644525">
                  <a:extLst>
                    <a:ext uri="{9D8B030D-6E8A-4147-A177-3AD203B41FA5}">
                      <a16:colId xmlns:a16="http://schemas.microsoft.com/office/drawing/2014/main" val="20001"/>
                    </a:ext>
                  </a:extLst>
                </a:gridCol>
                <a:gridCol w="598562">
                  <a:extLst>
                    <a:ext uri="{9D8B030D-6E8A-4147-A177-3AD203B41FA5}">
                      <a16:colId xmlns:a16="http://schemas.microsoft.com/office/drawing/2014/main" val="20002"/>
                    </a:ext>
                  </a:extLst>
                </a:gridCol>
                <a:gridCol w="601587">
                  <a:extLst>
                    <a:ext uri="{9D8B030D-6E8A-4147-A177-3AD203B41FA5}">
                      <a16:colId xmlns:a16="http://schemas.microsoft.com/office/drawing/2014/main" val="20003"/>
                    </a:ext>
                  </a:extLst>
                </a:gridCol>
                <a:gridCol w="641499">
                  <a:extLst>
                    <a:ext uri="{9D8B030D-6E8A-4147-A177-3AD203B41FA5}">
                      <a16:colId xmlns:a16="http://schemas.microsoft.com/office/drawing/2014/main" val="20004"/>
                    </a:ext>
                  </a:extLst>
                </a:gridCol>
              </a:tblGrid>
              <a:tr h="411480">
                <a:tc>
                  <a:txBody>
                    <a:bodyPr/>
                    <a:lstStyle/>
                    <a:p>
                      <a:pPr algn="ctr"/>
                      <a:r>
                        <a:rPr lang="en-US" sz="1100" dirty="0"/>
                        <a:t>SSN</a:t>
                      </a:r>
                    </a:p>
                  </a:txBody>
                  <a:tcPr marL="68580" marR="68580" marT="34290" marB="34290"/>
                </a:tc>
                <a:tc>
                  <a:txBody>
                    <a:bodyPr/>
                    <a:lstStyle/>
                    <a:p>
                      <a:pPr algn="ctr"/>
                      <a:r>
                        <a:rPr lang="en-US" sz="1100" dirty="0"/>
                        <a:t>Last Name</a:t>
                      </a:r>
                    </a:p>
                  </a:txBody>
                  <a:tcPr marL="68580" marR="68580" marT="34290" marB="34290"/>
                </a:tc>
                <a:tc>
                  <a:txBody>
                    <a:bodyPr/>
                    <a:lstStyle/>
                    <a:p>
                      <a:pPr algn="ctr"/>
                      <a:r>
                        <a:rPr lang="en-US" sz="1100" dirty="0"/>
                        <a:t>First Name</a:t>
                      </a:r>
                    </a:p>
                  </a:txBody>
                  <a:tcPr marL="68580" marR="68580" marT="34290" marB="34290"/>
                </a:tc>
                <a:tc>
                  <a:txBody>
                    <a:bodyPr/>
                    <a:lstStyle/>
                    <a:p>
                      <a:pPr algn="ctr"/>
                      <a:r>
                        <a:rPr lang="en-US" sz="1100" dirty="0"/>
                        <a:t>Age</a:t>
                      </a:r>
                    </a:p>
                  </a:txBody>
                  <a:tcPr marL="68580" marR="68580" marT="34290" marB="34290"/>
                </a:tc>
                <a:tc>
                  <a:txBody>
                    <a:bodyPr/>
                    <a:lstStyle/>
                    <a:p>
                      <a:pPr algn="ctr"/>
                      <a:r>
                        <a:rPr lang="en-US" sz="1100" dirty="0"/>
                        <a:t>Salary</a:t>
                      </a:r>
                    </a:p>
                  </a:txBody>
                  <a:tcPr marL="68580" marR="68580" marT="34290" marB="34290"/>
                </a:tc>
                <a:extLst>
                  <a:ext uri="{0D108BD9-81ED-4DB2-BD59-A6C34878D82A}">
                    <a16:rowId xmlns:a16="http://schemas.microsoft.com/office/drawing/2014/main" val="10000"/>
                  </a:ext>
                </a:extLst>
              </a:tr>
              <a:tr h="240030">
                <a:tc>
                  <a:txBody>
                    <a:bodyPr/>
                    <a:lstStyle/>
                    <a:p>
                      <a:pPr algn="ctr"/>
                      <a:r>
                        <a:rPr lang="en-US" sz="1100" dirty="0"/>
                        <a:t>123</a:t>
                      </a:r>
                      <a:endParaRPr lang="en-US" sz="1100" dirty="0">
                        <a:solidFill>
                          <a:schemeClr val="tx2"/>
                        </a:solidFill>
                      </a:endParaRPr>
                    </a:p>
                  </a:txBody>
                  <a:tcPr marL="68580" marR="68580" marT="34290" marB="34290"/>
                </a:tc>
                <a:tc>
                  <a:txBody>
                    <a:bodyPr/>
                    <a:lstStyle/>
                    <a:p>
                      <a:pPr algn="ctr"/>
                      <a:r>
                        <a:rPr lang="en-US" sz="1100" dirty="0"/>
                        <a:t>Adams</a:t>
                      </a:r>
                      <a:endParaRPr lang="en-US" sz="1100" dirty="0">
                        <a:solidFill>
                          <a:schemeClr val="tx2"/>
                        </a:solidFill>
                      </a:endParaRPr>
                    </a:p>
                  </a:txBody>
                  <a:tcPr marL="68580" marR="68580" marT="34290" marB="34290"/>
                </a:tc>
                <a:tc>
                  <a:txBody>
                    <a:bodyPr/>
                    <a:lstStyle/>
                    <a:p>
                      <a:pPr algn="ctr"/>
                      <a:r>
                        <a:rPr lang="en-US" sz="1100" dirty="0"/>
                        <a:t>Elmo</a:t>
                      </a:r>
                      <a:endParaRPr lang="en-US" sz="1100" dirty="0">
                        <a:solidFill>
                          <a:schemeClr val="tx2"/>
                        </a:solidFill>
                      </a:endParaRPr>
                    </a:p>
                  </a:txBody>
                  <a:tcPr marL="68580" marR="68580" marT="34290" marB="34290"/>
                </a:tc>
                <a:tc>
                  <a:txBody>
                    <a:bodyPr/>
                    <a:lstStyle/>
                    <a:p>
                      <a:pPr algn="ctr"/>
                      <a:r>
                        <a:rPr lang="en-US" sz="1100" dirty="0"/>
                        <a:t>31</a:t>
                      </a:r>
                      <a:endParaRPr lang="en-US" sz="1100" dirty="0">
                        <a:solidFill>
                          <a:schemeClr val="tx2"/>
                        </a:solidFill>
                      </a:endParaRPr>
                    </a:p>
                  </a:txBody>
                  <a:tcPr marL="68580" marR="68580" marT="34290" marB="34290"/>
                </a:tc>
                <a:tc>
                  <a:txBody>
                    <a:bodyPr/>
                    <a:lstStyle/>
                    <a:p>
                      <a:pPr algn="ctr"/>
                      <a:r>
                        <a:rPr lang="en-US" sz="1100" dirty="0"/>
                        <a:t>$300</a:t>
                      </a:r>
                      <a:endParaRPr lang="en-US" sz="1100" dirty="0">
                        <a:solidFill>
                          <a:schemeClr val="tx2"/>
                        </a:solidFill>
                      </a:endParaRPr>
                    </a:p>
                  </a:txBody>
                  <a:tcPr marL="68580" marR="68580" marT="34290" marB="34290"/>
                </a:tc>
                <a:extLst>
                  <a:ext uri="{0D108BD9-81ED-4DB2-BD59-A6C34878D82A}">
                    <a16:rowId xmlns:a16="http://schemas.microsoft.com/office/drawing/2014/main" val="10001"/>
                  </a:ext>
                </a:extLst>
              </a:tr>
              <a:tr h="240030">
                <a:tc>
                  <a:txBody>
                    <a:bodyPr/>
                    <a:lstStyle/>
                    <a:p>
                      <a:pPr algn="ctr"/>
                      <a:r>
                        <a:rPr lang="en-US" sz="1100" dirty="0"/>
                        <a:t>443</a:t>
                      </a:r>
                      <a:endParaRPr lang="en-US" sz="1100" dirty="0">
                        <a:solidFill>
                          <a:schemeClr val="tx2"/>
                        </a:solidFill>
                      </a:endParaRPr>
                    </a:p>
                  </a:txBody>
                  <a:tcPr marL="68580" marR="68580" marT="34290" marB="34290"/>
                </a:tc>
                <a:tc>
                  <a:txBody>
                    <a:bodyPr/>
                    <a:lstStyle/>
                    <a:p>
                      <a:pPr algn="ctr"/>
                      <a:r>
                        <a:rPr lang="en-US" sz="1100" dirty="0"/>
                        <a:t>Grouch</a:t>
                      </a:r>
                      <a:endParaRPr lang="en-US" sz="1100" dirty="0">
                        <a:solidFill>
                          <a:schemeClr val="tx2"/>
                        </a:solidFill>
                      </a:endParaRPr>
                    </a:p>
                  </a:txBody>
                  <a:tcPr marL="68580" marR="68580" marT="34290" marB="34290"/>
                </a:tc>
                <a:tc>
                  <a:txBody>
                    <a:bodyPr/>
                    <a:lstStyle/>
                    <a:p>
                      <a:pPr algn="ctr"/>
                      <a:r>
                        <a:rPr lang="en-US" sz="1100" dirty="0"/>
                        <a:t>Oscar</a:t>
                      </a:r>
                      <a:endParaRPr lang="en-US" sz="1100" dirty="0">
                        <a:solidFill>
                          <a:schemeClr val="tx2"/>
                        </a:solidFill>
                      </a:endParaRPr>
                    </a:p>
                  </a:txBody>
                  <a:tcPr marL="68580" marR="68580" marT="34290" marB="34290"/>
                </a:tc>
                <a:tc>
                  <a:txBody>
                    <a:bodyPr/>
                    <a:lstStyle/>
                    <a:p>
                      <a:pPr algn="ctr"/>
                      <a:r>
                        <a:rPr lang="en-US" sz="1100" dirty="0"/>
                        <a:t>32</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2"/>
                  </a:ext>
                </a:extLst>
              </a:tr>
              <a:tr h="240030">
                <a:tc>
                  <a:txBody>
                    <a:bodyPr/>
                    <a:lstStyle/>
                    <a:p>
                      <a:pPr algn="ctr"/>
                      <a:r>
                        <a:rPr lang="en-US" sz="1100" dirty="0"/>
                        <a:t>244</a:t>
                      </a:r>
                      <a:endParaRPr lang="en-US" sz="1100" dirty="0">
                        <a:solidFill>
                          <a:schemeClr val="tx2"/>
                        </a:solidFill>
                      </a:endParaRPr>
                    </a:p>
                  </a:txBody>
                  <a:tcPr marL="68580" marR="68580" marT="34290" marB="34290"/>
                </a:tc>
                <a:tc>
                  <a:txBody>
                    <a:bodyPr/>
                    <a:lstStyle/>
                    <a:p>
                      <a:pPr algn="ctr"/>
                      <a:r>
                        <a:rPr lang="en-US" sz="1100" dirty="0"/>
                        <a:t>Oz</a:t>
                      </a:r>
                      <a:endParaRPr lang="en-US" sz="1100" dirty="0">
                        <a:solidFill>
                          <a:schemeClr val="tx2"/>
                        </a:solidFill>
                      </a:endParaRPr>
                    </a:p>
                  </a:txBody>
                  <a:tcPr marL="68580" marR="68580" marT="34290" marB="34290"/>
                </a:tc>
                <a:tc>
                  <a:txBody>
                    <a:bodyPr/>
                    <a:lstStyle/>
                    <a:p>
                      <a:pPr algn="ctr"/>
                      <a:r>
                        <a:rPr lang="en-US" sz="1100" dirty="0"/>
                        <a:t>Bert</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$140</a:t>
                      </a:r>
                      <a:endParaRPr lang="en-US" sz="1100" dirty="0">
                        <a:solidFill>
                          <a:schemeClr val="tx2"/>
                        </a:solidFill>
                      </a:endParaRPr>
                    </a:p>
                  </a:txBody>
                  <a:tcPr marL="68580" marR="68580" marT="34290" marB="34290"/>
                </a:tc>
                <a:extLst>
                  <a:ext uri="{0D108BD9-81ED-4DB2-BD59-A6C34878D82A}">
                    <a16:rowId xmlns:a16="http://schemas.microsoft.com/office/drawing/2014/main" val="10003"/>
                  </a:ext>
                </a:extLst>
              </a:tr>
              <a:tr h="240030">
                <a:tc>
                  <a:txBody>
                    <a:bodyPr/>
                    <a:lstStyle/>
                    <a:p>
                      <a:pPr algn="ctr"/>
                      <a:r>
                        <a:rPr lang="en-US" sz="1100" dirty="0"/>
                        <a:t>134</a:t>
                      </a:r>
                      <a:endParaRPr lang="en-US" sz="1100" dirty="0">
                        <a:solidFill>
                          <a:schemeClr val="tx2"/>
                        </a:solidFill>
                      </a:endParaRPr>
                    </a:p>
                  </a:txBody>
                  <a:tcPr marL="68580" marR="68580" marT="34290" marB="34290"/>
                </a:tc>
                <a:tc>
                  <a:txBody>
                    <a:bodyPr/>
                    <a:lstStyle/>
                    <a:p>
                      <a:pPr algn="ctr"/>
                      <a:r>
                        <a:rPr lang="en-US" sz="1100" dirty="0"/>
                        <a:t>Sanders</a:t>
                      </a:r>
                      <a:endParaRPr lang="en-US" sz="1100" dirty="0">
                        <a:solidFill>
                          <a:schemeClr val="tx2"/>
                        </a:solidFill>
                      </a:endParaRPr>
                    </a:p>
                  </a:txBody>
                  <a:tcPr marL="68580" marR="68580" marT="34290" marB="34290"/>
                </a:tc>
                <a:tc>
                  <a:txBody>
                    <a:bodyPr/>
                    <a:lstStyle/>
                    <a:p>
                      <a:pPr algn="ctr"/>
                      <a:r>
                        <a:rPr lang="en-US" sz="1100" dirty="0"/>
                        <a:t>Ernie</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4"/>
                  </a:ext>
                </a:extLst>
              </a:tr>
              <a:tr h="240030">
                <a:tc>
                  <a:txBody>
                    <a:bodyPr/>
                    <a:lstStyle/>
                    <a:p>
                      <a:pPr algn="ctr"/>
                      <a:r>
                        <a:rPr lang="en-US" sz="1100" dirty="0">
                          <a:solidFill>
                            <a:schemeClr val="tx1"/>
                          </a:solidFill>
                        </a:rPr>
                        <a:t>176</a:t>
                      </a:r>
                    </a:p>
                  </a:txBody>
                  <a:tcPr marL="68580" marR="68580" marT="34290" marB="34290"/>
                </a:tc>
                <a:tc>
                  <a:txBody>
                    <a:bodyPr/>
                    <a:lstStyle/>
                    <a:p>
                      <a:pPr algn="ctr"/>
                      <a:r>
                        <a:rPr lang="en-US" sz="1100" dirty="0">
                          <a:solidFill>
                            <a:schemeClr val="tx1"/>
                          </a:solidFill>
                        </a:rPr>
                        <a:t>Grump</a:t>
                      </a:r>
                    </a:p>
                  </a:txBody>
                  <a:tcPr marL="68580" marR="68580" marT="34290" marB="34290"/>
                </a:tc>
                <a:tc>
                  <a:txBody>
                    <a:bodyPr/>
                    <a:lstStyle/>
                    <a:p>
                      <a:pPr algn="ctr"/>
                      <a:r>
                        <a:rPr lang="en-US" sz="1100" dirty="0">
                          <a:solidFill>
                            <a:schemeClr val="tx1"/>
                          </a:solidFill>
                        </a:rPr>
                        <a:t>Donald</a:t>
                      </a:r>
                    </a:p>
                  </a:txBody>
                  <a:tcPr marL="68580" marR="68580" marT="34290" marB="34290"/>
                </a:tc>
                <a:tc>
                  <a:txBody>
                    <a:bodyPr/>
                    <a:lstStyle/>
                    <a:p>
                      <a:pPr algn="ctr"/>
                      <a:r>
                        <a:rPr lang="en-US" sz="1100" dirty="0">
                          <a:solidFill>
                            <a:schemeClr val="tx1"/>
                          </a:solidFill>
                        </a:rPr>
                        <a:t>79</a:t>
                      </a:r>
                    </a:p>
                  </a:txBody>
                  <a:tcPr marL="68580" marR="68580" marT="34290" marB="34290"/>
                </a:tc>
                <a:tc>
                  <a:txBody>
                    <a:bodyPr/>
                    <a:lstStyle/>
                    <a:p>
                      <a:pPr algn="ctr"/>
                      <a:r>
                        <a:rPr lang="en-US" sz="1100" dirty="0">
                          <a:solidFill>
                            <a:schemeClr val="tx1"/>
                          </a:solidFill>
                        </a:rPr>
                        <a:t>$300</a:t>
                      </a:r>
                    </a:p>
                  </a:txBody>
                  <a:tcPr marL="68580" marR="68580" marT="34290" marB="34290"/>
                </a:tc>
                <a:extLst>
                  <a:ext uri="{0D108BD9-81ED-4DB2-BD59-A6C34878D82A}">
                    <a16:rowId xmlns:a16="http://schemas.microsoft.com/office/drawing/2014/main" val="10005"/>
                  </a:ext>
                </a:extLst>
              </a:tr>
            </a:tbl>
          </a:graphicData>
        </a:graphic>
      </p:graphicFrame>
      <p:sp>
        <p:nvSpPr>
          <p:cNvPr id="20" name="Title 1"/>
          <p:cNvSpPr>
            <a:spLocks noGrp="1"/>
          </p:cNvSpPr>
          <p:nvPr>
            <p:ph type="title"/>
          </p:nvPr>
        </p:nvSpPr>
        <p:spPr/>
        <p:txBody>
          <a:bodyPr/>
          <a:lstStyle/>
          <a:p>
            <a:r>
              <a:rPr lang="en-US" dirty="0"/>
              <a:t>Search Key and Ordering, Pt 8</a:t>
            </a:r>
          </a:p>
        </p:txBody>
      </p:sp>
      <p:sp>
        <p:nvSpPr>
          <p:cNvPr id="7" name="Content Placeholder 6"/>
          <p:cNvSpPr>
            <a:spLocks noGrp="1"/>
          </p:cNvSpPr>
          <p:nvPr>
            <p:ph idx="1"/>
          </p:nvPr>
        </p:nvSpPr>
        <p:spPr/>
        <p:txBody>
          <a:bodyPr/>
          <a:lstStyle/>
          <a:p>
            <a:r>
              <a:rPr lang="en-US" dirty="0">
                <a:solidFill>
                  <a:srgbClr val="484848"/>
                </a:solidFill>
              </a:rPr>
              <a:t> </a:t>
            </a:r>
            <a:r>
              <a:rPr lang="en-US" b="1" dirty="0">
                <a:solidFill>
                  <a:srgbClr val="484848"/>
                </a:solidFill>
              </a:rPr>
              <a:t>Composite Keys: </a:t>
            </a:r>
            <a:r>
              <a:rPr lang="en-US" dirty="0">
                <a:solidFill>
                  <a:srgbClr val="484848"/>
                </a:solidFill>
              </a:rPr>
              <a:t>more than one column</a:t>
            </a:r>
          </a:p>
          <a:p>
            <a:pPr lvl="1"/>
            <a:r>
              <a:rPr lang="en-US" sz="2000" b="1" dirty="0">
                <a:solidFill>
                  <a:srgbClr val="484848"/>
                </a:solidFill>
              </a:rPr>
              <a:t>Lexicographic order</a:t>
            </a:r>
          </a:p>
          <a:p>
            <a:pPr lvl="1"/>
            <a:r>
              <a:rPr lang="en-US" sz="2000" dirty="0">
                <a:solidFill>
                  <a:srgbClr val="484848"/>
                </a:solidFill>
              </a:rPr>
              <a:t>Search a </a:t>
            </a:r>
            <a:r>
              <a:rPr lang="en-US" sz="2000" i="1" dirty="0">
                <a:solidFill>
                  <a:srgbClr val="484848"/>
                </a:solidFill>
              </a:rPr>
              <a:t>range?</a:t>
            </a:r>
            <a:endParaRPr lang="en-US" sz="2000" dirty="0">
              <a:solidFill>
                <a:srgbClr val="484848"/>
              </a:solidFill>
            </a:endParaRPr>
          </a:p>
          <a:p>
            <a:pPr lvl="1"/>
            <a:r>
              <a:rPr lang="en-US" sz="2000" dirty="0">
                <a:solidFill>
                  <a:srgbClr val="484848"/>
                </a:solidFill>
              </a:rPr>
              <a:t>&lt;Age, Salary&gt;:</a:t>
            </a:r>
          </a:p>
          <a:p>
            <a:pPr lvl="2"/>
            <a:r>
              <a:rPr lang="en-US" sz="2000" dirty="0">
                <a:solidFill>
                  <a:srgbClr val="484848"/>
                </a:solidFill>
              </a:rPr>
              <a:t>Age = 31 &amp; Salary = 400</a:t>
            </a:r>
          </a:p>
          <a:p>
            <a:pPr lvl="2"/>
            <a:r>
              <a:rPr lang="en-US" sz="2000" dirty="0">
                <a:solidFill>
                  <a:srgbClr val="484848"/>
                </a:solidFill>
              </a:rPr>
              <a:t>Age = 55 &amp; Salary &gt; 200</a:t>
            </a:r>
          </a:p>
          <a:p>
            <a:pPr lvl="2"/>
            <a:r>
              <a:rPr lang="en-US" sz="2000" dirty="0">
                <a:solidFill>
                  <a:srgbClr val="484848"/>
                </a:solidFill>
              </a:rPr>
              <a:t>Age &gt; 31 &amp; Salary = 400</a:t>
            </a:r>
            <a:r>
              <a:rPr lang="en-US" dirty="0"/>
              <a:t>   </a:t>
            </a:r>
          </a:p>
        </p:txBody>
      </p:sp>
      <p:sp>
        <p:nvSpPr>
          <p:cNvPr id="24" name="TextBox 23"/>
          <p:cNvSpPr txBox="1"/>
          <p:nvPr/>
        </p:nvSpPr>
        <p:spPr>
          <a:xfrm>
            <a:off x="939243" y="3396704"/>
            <a:ext cx="595156" cy="461665"/>
          </a:xfrm>
          <a:prstGeom prst="rect">
            <a:avLst/>
          </a:prstGeom>
          <a:noFill/>
        </p:spPr>
        <p:txBody>
          <a:bodyPr wrap="square" rtlCol="0">
            <a:spAutoFit/>
          </a:bodyPr>
          <a:lstStyle/>
          <a:p>
            <a:r>
              <a:rPr lang="en-US" sz="2400" dirty="0">
                <a:solidFill>
                  <a:srgbClr val="C00000"/>
                </a:solidFill>
              </a:rPr>
              <a:t>✗</a:t>
            </a:r>
          </a:p>
        </p:txBody>
      </p:sp>
      <p:sp>
        <p:nvSpPr>
          <p:cNvPr id="23" name="TextBox 22"/>
          <p:cNvSpPr txBox="1"/>
          <p:nvPr/>
        </p:nvSpPr>
        <p:spPr>
          <a:xfrm>
            <a:off x="3962400" y="4369248"/>
            <a:ext cx="2638917" cy="646331"/>
          </a:xfrm>
          <a:prstGeom prst="rect">
            <a:avLst/>
          </a:prstGeom>
          <a:noFill/>
        </p:spPr>
        <p:txBody>
          <a:bodyPr wrap="square" rtlCol="0">
            <a:spAutoFit/>
          </a:bodyPr>
          <a:lstStyle/>
          <a:p>
            <a:r>
              <a:rPr lang="en-US" sz="1200" dirty="0">
                <a:solidFill>
                  <a:srgbClr val="484848"/>
                </a:solidFill>
                <a:latin typeface="Helvetica Neue" charset="0"/>
                <a:ea typeface="Helvetica Neue" charset="0"/>
                <a:cs typeface="Helvetica Neue" charset="0"/>
              </a:rPr>
              <a:t>Not a lexicographic range. Either visits useless rows or has to “bounce through” the index.</a:t>
            </a:r>
          </a:p>
        </p:txBody>
      </p:sp>
      <p:sp>
        <p:nvSpPr>
          <p:cNvPr id="28" name="TextBox 27"/>
          <p:cNvSpPr txBox="1"/>
          <p:nvPr/>
        </p:nvSpPr>
        <p:spPr>
          <a:xfrm>
            <a:off x="3627881" y="4461580"/>
            <a:ext cx="595156" cy="461665"/>
          </a:xfrm>
          <a:prstGeom prst="rect">
            <a:avLst/>
          </a:prstGeom>
          <a:noFill/>
        </p:spPr>
        <p:txBody>
          <a:bodyPr wrap="square" rtlCol="0">
            <a:spAutoFit/>
          </a:bodyPr>
          <a:lstStyle/>
          <a:p>
            <a:r>
              <a:rPr lang="en-US" sz="2400" dirty="0">
                <a:solidFill>
                  <a:srgbClr val="C00000"/>
                </a:solidFill>
              </a:rPr>
              <a:t>✗</a:t>
            </a:r>
          </a:p>
        </p:txBody>
      </p:sp>
      <p:sp>
        <p:nvSpPr>
          <p:cNvPr id="29" name="TextBox 28"/>
          <p:cNvSpPr txBox="1"/>
          <p:nvPr/>
        </p:nvSpPr>
        <p:spPr>
          <a:xfrm>
            <a:off x="990600" y="2571750"/>
            <a:ext cx="492443" cy="461665"/>
          </a:xfrm>
          <a:prstGeom prst="rect">
            <a:avLst/>
          </a:prstGeom>
          <a:noFill/>
        </p:spPr>
        <p:txBody>
          <a:bodyPr wrap="none" rtlCol="0">
            <a:spAutoFit/>
          </a:bodyPr>
          <a:lstStyle/>
          <a:p>
            <a:r>
              <a:rPr lang="en-US" sz="2400" dirty="0">
                <a:solidFill>
                  <a:srgbClr val="00B050"/>
                </a:solidFill>
              </a:rPr>
              <a:t>✓</a:t>
            </a:r>
          </a:p>
        </p:txBody>
      </p:sp>
      <p:sp>
        <p:nvSpPr>
          <p:cNvPr id="30" name="TextBox 29"/>
          <p:cNvSpPr txBox="1"/>
          <p:nvPr/>
        </p:nvSpPr>
        <p:spPr>
          <a:xfrm>
            <a:off x="955357" y="3028950"/>
            <a:ext cx="492443" cy="461665"/>
          </a:xfrm>
          <a:prstGeom prst="rect">
            <a:avLst/>
          </a:prstGeom>
          <a:noFill/>
        </p:spPr>
        <p:txBody>
          <a:bodyPr wrap="none" rtlCol="0">
            <a:spAutoFit/>
          </a:bodyPr>
          <a:lstStyle/>
          <a:p>
            <a:r>
              <a:rPr lang="en-US" sz="2400" dirty="0">
                <a:solidFill>
                  <a:srgbClr val="00B050"/>
                </a:solidFill>
              </a:rPr>
              <a:t>✓</a:t>
            </a:r>
          </a:p>
        </p:txBody>
      </p:sp>
      <p:sp>
        <p:nvSpPr>
          <p:cNvPr id="14" name="Rectangle 13" descr="(443, Grouch, Oscar, 32, $400)" title="Highlighted Row 2">
            <a:extLst>
              <a:ext uri="{FF2B5EF4-FFF2-40B4-BE49-F238E27FC236}">
                <a16:creationId xmlns:a16="http://schemas.microsoft.com/office/drawing/2014/main" id="{37DFEB56-1EB4-4640-BB83-FBEF4DAB0E6C}"/>
              </a:ext>
            </a:extLst>
          </p:cNvPr>
          <p:cNvSpPr/>
          <p:nvPr/>
        </p:nvSpPr>
        <p:spPr bwMode="auto">
          <a:xfrm>
            <a:off x="5579085" y="2266950"/>
            <a:ext cx="3107715" cy="228600"/>
          </a:xfrm>
          <a:prstGeom prst="rect">
            <a:avLst/>
          </a:prstGeom>
          <a:solidFill>
            <a:srgbClr val="00EF00">
              <a:alpha val="29000"/>
            </a:srgbClr>
          </a:solidFill>
          <a:ln w="28575" cap="flat" cmpd="sng" algn="ctr">
            <a:solidFill>
              <a:srgbClr val="F7B21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Arial" charset="0"/>
            </a:endParaRPr>
          </a:p>
        </p:txBody>
      </p:sp>
      <p:sp>
        <p:nvSpPr>
          <p:cNvPr id="16" name="Rectangle 15" descr="(134, Sanders, Ernie, 55, $400)" title="Highlighted Row"/>
          <p:cNvSpPr/>
          <p:nvPr/>
        </p:nvSpPr>
        <p:spPr bwMode="auto">
          <a:xfrm>
            <a:off x="5579085" y="2783087"/>
            <a:ext cx="3107715" cy="228600"/>
          </a:xfrm>
          <a:prstGeom prst="rect">
            <a:avLst/>
          </a:prstGeom>
          <a:solidFill>
            <a:srgbClr val="00EF00">
              <a:alpha val="18824"/>
            </a:srgbClr>
          </a:solidFill>
          <a:ln w="28575" cap="flat" cmpd="sng" algn="ctr">
            <a:solidFill>
              <a:srgbClr val="F7B21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Arial" charset="0"/>
            </a:endParaRPr>
          </a:p>
        </p:txBody>
      </p:sp>
      <p:sp>
        <p:nvSpPr>
          <p:cNvPr id="17" name="Rectangle 16" descr="(443, Grouch, Oscar, 32, $400)" title="Highlighted Row">
            <a:extLst>
              <a:ext uri="{FF2B5EF4-FFF2-40B4-BE49-F238E27FC236}">
                <a16:creationId xmlns:a16="http://schemas.microsoft.com/office/drawing/2014/main" id="{CA63471B-5FF5-9D45-8905-AD955018DF36}"/>
              </a:ext>
            </a:extLst>
          </p:cNvPr>
          <p:cNvSpPr/>
          <p:nvPr/>
        </p:nvSpPr>
        <p:spPr bwMode="auto">
          <a:xfrm>
            <a:off x="5579085" y="3032178"/>
            <a:ext cx="3107715" cy="228600"/>
          </a:xfrm>
          <a:prstGeom prst="rect">
            <a:avLst/>
          </a:prstGeom>
          <a:solidFill>
            <a:srgbClr val="E20000">
              <a:alpha val="18824"/>
            </a:srgbClr>
          </a:solidFill>
          <a:ln w="28575" cap="flat" cmpd="sng" algn="ctr">
            <a:solidFill>
              <a:srgbClr val="F7B21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Arial" charset="0"/>
            </a:endParaRPr>
          </a:p>
        </p:txBody>
      </p:sp>
      <p:sp>
        <p:nvSpPr>
          <p:cNvPr id="18" name="Rectangle 17" descr="(443, Grouch, Oscar, 32, $400)" title="Highlighted Row">
            <a:extLst>
              <a:ext uri="{FF2B5EF4-FFF2-40B4-BE49-F238E27FC236}">
                <a16:creationId xmlns:a16="http://schemas.microsoft.com/office/drawing/2014/main" id="{CA63471B-5FF5-9D45-8905-AD955018DF36}"/>
              </a:ext>
            </a:extLst>
          </p:cNvPr>
          <p:cNvSpPr/>
          <p:nvPr/>
        </p:nvSpPr>
        <p:spPr bwMode="auto">
          <a:xfrm>
            <a:off x="5579085" y="2530048"/>
            <a:ext cx="3107715" cy="228600"/>
          </a:xfrm>
          <a:prstGeom prst="rect">
            <a:avLst/>
          </a:prstGeom>
          <a:solidFill>
            <a:srgbClr val="E20000">
              <a:alpha val="18824"/>
            </a:srgbClr>
          </a:solidFill>
          <a:ln w="28575" cap="flat" cmpd="sng" algn="ctr">
            <a:solidFill>
              <a:srgbClr val="F7B21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Arial" charset="0"/>
            </a:endParaRPr>
          </a:p>
        </p:txBody>
      </p:sp>
    </p:spTree>
    <p:extLst>
      <p:ext uri="{BB962C8B-B14F-4D97-AF65-F5344CB8AC3E}">
        <p14:creationId xmlns:p14="http://schemas.microsoft.com/office/powerpoint/2010/main" val="158719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descr="Students table including information about SSN, Last Name, First Name, Age, Salary" title="Table"/>
          <p:cNvGraphicFramePr>
            <a:graphicFrameLocks noGrp="1"/>
          </p:cNvGraphicFramePr>
          <p:nvPr>
            <p:extLst>
              <p:ext uri="{D42A27DB-BD31-4B8C-83A1-F6EECF244321}">
                <p14:modId xmlns:p14="http://schemas.microsoft.com/office/powerpoint/2010/main" val="805688056"/>
              </p:ext>
            </p:extLst>
          </p:nvPr>
        </p:nvGraphicFramePr>
        <p:xfrm>
          <a:off x="5592962" y="1631214"/>
          <a:ext cx="3107716" cy="1611630"/>
        </p:xfrm>
        <a:graphic>
          <a:graphicData uri="http://schemas.openxmlformats.org/drawingml/2006/table">
            <a:tbl>
              <a:tblPr firstRow="1" bandRow="1">
                <a:tableStyleId>{21E4AEA4-8DFA-4A89-87EB-49C32662AFE0}</a:tableStyleId>
              </a:tblPr>
              <a:tblGrid>
                <a:gridCol w="621543">
                  <a:extLst>
                    <a:ext uri="{9D8B030D-6E8A-4147-A177-3AD203B41FA5}">
                      <a16:colId xmlns:a16="http://schemas.microsoft.com/office/drawing/2014/main" val="20000"/>
                    </a:ext>
                  </a:extLst>
                </a:gridCol>
                <a:gridCol w="644525">
                  <a:extLst>
                    <a:ext uri="{9D8B030D-6E8A-4147-A177-3AD203B41FA5}">
                      <a16:colId xmlns:a16="http://schemas.microsoft.com/office/drawing/2014/main" val="20001"/>
                    </a:ext>
                  </a:extLst>
                </a:gridCol>
                <a:gridCol w="598562">
                  <a:extLst>
                    <a:ext uri="{9D8B030D-6E8A-4147-A177-3AD203B41FA5}">
                      <a16:colId xmlns:a16="http://schemas.microsoft.com/office/drawing/2014/main" val="20002"/>
                    </a:ext>
                  </a:extLst>
                </a:gridCol>
                <a:gridCol w="601587">
                  <a:extLst>
                    <a:ext uri="{9D8B030D-6E8A-4147-A177-3AD203B41FA5}">
                      <a16:colId xmlns:a16="http://schemas.microsoft.com/office/drawing/2014/main" val="20003"/>
                    </a:ext>
                  </a:extLst>
                </a:gridCol>
                <a:gridCol w="641499">
                  <a:extLst>
                    <a:ext uri="{9D8B030D-6E8A-4147-A177-3AD203B41FA5}">
                      <a16:colId xmlns:a16="http://schemas.microsoft.com/office/drawing/2014/main" val="20004"/>
                    </a:ext>
                  </a:extLst>
                </a:gridCol>
              </a:tblGrid>
              <a:tr h="411480">
                <a:tc>
                  <a:txBody>
                    <a:bodyPr/>
                    <a:lstStyle/>
                    <a:p>
                      <a:pPr algn="ctr"/>
                      <a:r>
                        <a:rPr lang="en-US" sz="1100" dirty="0"/>
                        <a:t>SSN</a:t>
                      </a:r>
                    </a:p>
                  </a:txBody>
                  <a:tcPr marL="68580" marR="68580" marT="34290" marB="34290"/>
                </a:tc>
                <a:tc>
                  <a:txBody>
                    <a:bodyPr/>
                    <a:lstStyle/>
                    <a:p>
                      <a:pPr algn="ctr"/>
                      <a:r>
                        <a:rPr lang="en-US" sz="1100" dirty="0"/>
                        <a:t>Last Name</a:t>
                      </a:r>
                    </a:p>
                  </a:txBody>
                  <a:tcPr marL="68580" marR="68580" marT="34290" marB="34290"/>
                </a:tc>
                <a:tc>
                  <a:txBody>
                    <a:bodyPr/>
                    <a:lstStyle/>
                    <a:p>
                      <a:pPr algn="ctr"/>
                      <a:r>
                        <a:rPr lang="en-US" sz="1100" dirty="0"/>
                        <a:t>First Name</a:t>
                      </a:r>
                    </a:p>
                  </a:txBody>
                  <a:tcPr marL="68580" marR="68580" marT="34290" marB="34290"/>
                </a:tc>
                <a:tc>
                  <a:txBody>
                    <a:bodyPr/>
                    <a:lstStyle/>
                    <a:p>
                      <a:pPr algn="ctr"/>
                      <a:r>
                        <a:rPr lang="en-US" sz="1100" dirty="0"/>
                        <a:t>Age</a:t>
                      </a:r>
                    </a:p>
                  </a:txBody>
                  <a:tcPr marL="68580" marR="68580" marT="34290" marB="34290"/>
                </a:tc>
                <a:tc>
                  <a:txBody>
                    <a:bodyPr/>
                    <a:lstStyle/>
                    <a:p>
                      <a:pPr algn="ctr"/>
                      <a:r>
                        <a:rPr lang="en-US" sz="1100" dirty="0"/>
                        <a:t>Salary</a:t>
                      </a:r>
                    </a:p>
                  </a:txBody>
                  <a:tcPr marL="68580" marR="68580" marT="34290" marB="34290"/>
                </a:tc>
                <a:extLst>
                  <a:ext uri="{0D108BD9-81ED-4DB2-BD59-A6C34878D82A}">
                    <a16:rowId xmlns:a16="http://schemas.microsoft.com/office/drawing/2014/main" val="10000"/>
                  </a:ext>
                </a:extLst>
              </a:tr>
              <a:tr h="240030">
                <a:tc>
                  <a:txBody>
                    <a:bodyPr/>
                    <a:lstStyle/>
                    <a:p>
                      <a:pPr algn="ctr"/>
                      <a:r>
                        <a:rPr lang="en-US" sz="1100" dirty="0"/>
                        <a:t>123</a:t>
                      </a:r>
                      <a:endParaRPr lang="en-US" sz="1100" dirty="0">
                        <a:solidFill>
                          <a:schemeClr val="tx2"/>
                        </a:solidFill>
                      </a:endParaRPr>
                    </a:p>
                  </a:txBody>
                  <a:tcPr marL="68580" marR="68580" marT="34290" marB="34290"/>
                </a:tc>
                <a:tc>
                  <a:txBody>
                    <a:bodyPr/>
                    <a:lstStyle/>
                    <a:p>
                      <a:pPr algn="ctr"/>
                      <a:r>
                        <a:rPr lang="en-US" sz="1100" dirty="0"/>
                        <a:t>Adams</a:t>
                      </a:r>
                      <a:endParaRPr lang="en-US" sz="1100" dirty="0">
                        <a:solidFill>
                          <a:schemeClr val="tx2"/>
                        </a:solidFill>
                      </a:endParaRPr>
                    </a:p>
                  </a:txBody>
                  <a:tcPr marL="68580" marR="68580" marT="34290" marB="34290"/>
                </a:tc>
                <a:tc>
                  <a:txBody>
                    <a:bodyPr/>
                    <a:lstStyle/>
                    <a:p>
                      <a:pPr algn="ctr"/>
                      <a:r>
                        <a:rPr lang="en-US" sz="1100" dirty="0"/>
                        <a:t>Elmo</a:t>
                      </a:r>
                      <a:endParaRPr lang="en-US" sz="1100" dirty="0">
                        <a:solidFill>
                          <a:schemeClr val="tx2"/>
                        </a:solidFill>
                      </a:endParaRPr>
                    </a:p>
                  </a:txBody>
                  <a:tcPr marL="68580" marR="68580" marT="34290" marB="34290"/>
                </a:tc>
                <a:tc>
                  <a:txBody>
                    <a:bodyPr/>
                    <a:lstStyle/>
                    <a:p>
                      <a:pPr algn="ctr"/>
                      <a:r>
                        <a:rPr lang="en-US" sz="1100" dirty="0"/>
                        <a:t>31</a:t>
                      </a:r>
                      <a:endParaRPr lang="en-US" sz="1100" dirty="0">
                        <a:solidFill>
                          <a:schemeClr val="tx2"/>
                        </a:solidFill>
                      </a:endParaRPr>
                    </a:p>
                  </a:txBody>
                  <a:tcPr marL="68580" marR="68580" marT="34290" marB="34290"/>
                </a:tc>
                <a:tc>
                  <a:txBody>
                    <a:bodyPr/>
                    <a:lstStyle/>
                    <a:p>
                      <a:pPr algn="ctr"/>
                      <a:r>
                        <a:rPr lang="en-US" sz="1100" dirty="0"/>
                        <a:t>$300</a:t>
                      </a:r>
                      <a:endParaRPr lang="en-US" sz="1100" dirty="0">
                        <a:solidFill>
                          <a:schemeClr val="tx2"/>
                        </a:solidFill>
                      </a:endParaRPr>
                    </a:p>
                  </a:txBody>
                  <a:tcPr marL="68580" marR="68580" marT="34290" marB="34290"/>
                </a:tc>
                <a:extLst>
                  <a:ext uri="{0D108BD9-81ED-4DB2-BD59-A6C34878D82A}">
                    <a16:rowId xmlns:a16="http://schemas.microsoft.com/office/drawing/2014/main" val="10001"/>
                  </a:ext>
                </a:extLst>
              </a:tr>
              <a:tr h="240030">
                <a:tc>
                  <a:txBody>
                    <a:bodyPr/>
                    <a:lstStyle/>
                    <a:p>
                      <a:pPr algn="ctr"/>
                      <a:r>
                        <a:rPr lang="en-US" sz="1100" dirty="0"/>
                        <a:t>443</a:t>
                      </a:r>
                      <a:endParaRPr lang="en-US" sz="1100" dirty="0">
                        <a:solidFill>
                          <a:schemeClr val="tx2"/>
                        </a:solidFill>
                      </a:endParaRPr>
                    </a:p>
                  </a:txBody>
                  <a:tcPr marL="68580" marR="68580" marT="34290" marB="34290"/>
                </a:tc>
                <a:tc>
                  <a:txBody>
                    <a:bodyPr/>
                    <a:lstStyle/>
                    <a:p>
                      <a:pPr algn="ctr"/>
                      <a:r>
                        <a:rPr lang="en-US" sz="1100" dirty="0"/>
                        <a:t>Grouch</a:t>
                      </a:r>
                      <a:endParaRPr lang="en-US" sz="1100" dirty="0">
                        <a:solidFill>
                          <a:schemeClr val="tx2"/>
                        </a:solidFill>
                      </a:endParaRPr>
                    </a:p>
                  </a:txBody>
                  <a:tcPr marL="68580" marR="68580" marT="34290" marB="34290"/>
                </a:tc>
                <a:tc>
                  <a:txBody>
                    <a:bodyPr/>
                    <a:lstStyle/>
                    <a:p>
                      <a:pPr algn="ctr"/>
                      <a:r>
                        <a:rPr lang="en-US" sz="1100" dirty="0"/>
                        <a:t>Oscar</a:t>
                      </a:r>
                      <a:endParaRPr lang="en-US" sz="1100" dirty="0">
                        <a:solidFill>
                          <a:schemeClr val="tx2"/>
                        </a:solidFill>
                      </a:endParaRPr>
                    </a:p>
                  </a:txBody>
                  <a:tcPr marL="68580" marR="68580" marT="34290" marB="34290"/>
                </a:tc>
                <a:tc>
                  <a:txBody>
                    <a:bodyPr/>
                    <a:lstStyle/>
                    <a:p>
                      <a:pPr algn="ctr"/>
                      <a:r>
                        <a:rPr lang="en-US" sz="1100" dirty="0"/>
                        <a:t>32</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2"/>
                  </a:ext>
                </a:extLst>
              </a:tr>
              <a:tr h="240030">
                <a:tc>
                  <a:txBody>
                    <a:bodyPr/>
                    <a:lstStyle/>
                    <a:p>
                      <a:pPr algn="ctr"/>
                      <a:r>
                        <a:rPr lang="en-US" sz="1100" dirty="0"/>
                        <a:t>244</a:t>
                      </a:r>
                      <a:endParaRPr lang="en-US" sz="1100" dirty="0">
                        <a:solidFill>
                          <a:schemeClr val="tx2"/>
                        </a:solidFill>
                      </a:endParaRPr>
                    </a:p>
                  </a:txBody>
                  <a:tcPr marL="68580" marR="68580" marT="34290" marB="34290"/>
                </a:tc>
                <a:tc>
                  <a:txBody>
                    <a:bodyPr/>
                    <a:lstStyle/>
                    <a:p>
                      <a:pPr algn="ctr"/>
                      <a:r>
                        <a:rPr lang="en-US" sz="1100" dirty="0"/>
                        <a:t>Oz</a:t>
                      </a:r>
                      <a:endParaRPr lang="en-US" sz="1100" dirty="0">
                        <a:solidFill>
                          <a:schemeClr val="tx2"/>
                        </a:solidFill>
                      </a:endParaRPr>
                    </a:p>
                  </a:txBody>
                  <a:tcPr marL="68580" marR="68580" marT="34290" marB="34290"/>
                </a:tc>
                <a:tc>
                  <a:txBody>
                    <a:bodyPr/>
                    <a:lstStyle/>
                    <a:p>
                      <a:pPr algn="ctr"/>
                      <a:r>
                        <a:rPr lang="en-US" sz="1100" dirty="0"/>
                        <a:t>Bert</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$140</a:t>
                      </a:r>
                      <a:endParaRPr lang="en-US" sz="1100" dirty="0">
                        <a:solidFill>
                          <a:schemeClr val="tx2"/>
                        </a:solidFill>
                      </a:endParaRPr>
                    </a:p>
                  </a:txBody>
                  <a:tcPr marL="68580" marR="68580" marT="34290" marB="34290"/>
                </a:tc>
                <a:extLst>
                  <a:ext uri="{0D108BD9-81ED-4DB2-BD59-A6C34878D82A}">
                    <a16:rowId xmlns:a16="http://schemas.microsoft.com/office/drawing/2014/main" val="10003"/>
                  </a:ext>
                </a:extLst>
              </a:tr>
              <a:tr h="240030">
                <a:tc>
                  <a:txBody>
                    <a:bodyPr/>
                    <a:lstStyle/>
                    <a:p>
                      <a:pPr algn="ctr"/>
                      <a:r>
                        <a:rPr lang="en-US" sz="1100" dirty="0"/>
                        <a:t>134</a:t>
                      </a:r>
                      <a:endParaRPr lang="en-US" sz="1100" dirty="0">
                        <a:solidFill>
                          <a:schemeClr val="tx2"/>
                        </a:solidFill>
                      </a:endParaRPr>
                    </a:p>
                  </a:txBody>
                  <a:tcPr marL="68580" marR="68580" marT="34290" marB="34290"/>
                </a:tc>
                <a:tc>
                  <a:txBody>
                    <a:bodyPr/>
                    <a:lstStyle/>
                    <a:p>
                      <a:pPr algn="ctr"/>
                      <a:r>
                        <a:rPr lang="en-US" sz="1100" dirty="0"/>
                        <a:t>Sanders</a:t>
                      </a:r>
                      <a:endParaRPr lang="en-US" sz="1100" dirty="0">
                        <a:solidFill>
                          <a:schemeClr val="tx2"/>
                        </a:solidFill>
                      </a:endParaRPr>
                    </a:p>
                  </a:txBody>
                  <a:tcPr marL="68580" marR="68580" marT="34290" marB="34290"/>
                </a:tc>
                <a:tc>
                  <a:txBody>
                    <a:bodyPr/>
                    <a:lstStyle/>
                    <a:p>
                      <a:pPr algn="ctr"/>
                      <a:r>
                        <a:rPr lang="en-US" sz="1100" dirty="0"/>
                        <a:t>Ernie</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4"/>
                  </a:ext>
                </a:extLst>
              </a:tr>
              <a:tr h="240030">
                <a:tc>
                  <a:txBody>
                    <a:bodyPr/>
                    <a:lstStyle/>
                    <a:p>
                      <a:pPr algn="ctr"/>
                      <a:r>
                        <a:rPr lang="en-US" sz="1100" dirty="0">
                          <a:solidFill>
                            <a:schemeClr val="tx1"/>
                          </a:solidFill>
                        </a:rPr>
                        <a:t>176</a:t>
                      </a:r>
                    </a:p>
                  </a:txBody>
                  <a:tcPr marL="68580" marR="68580" marT="34290" marB="34290"/>
                </a:tc>
                <a:tc>
                  <a:txBody>
                    <a:bodyPr/>
                    <a:lstStyle/>
                    <a:p>
                      <a:pPr algn="ctr"/>
                      <a:r>
                        <a:rPr lang="en-US" sz="1100" dirty="0">
                          <a:solidFill>
                            <a:schemeClr val="tx1"/>
                          </a:solidFill>
                        </a:rPr>
                        <a:t>Grump</a:t>
                      </a:r>
                    </a:p>
                  </a:txBody>
                  <a:tcPr marL="68580" marR="68580" marT="34290" marB="34290"/>
                </a:tc>
                <a:tc>
                  <a:txBody>
                    <a:bodyPr/>
                    <a:lstStyle/>
                    <a:p>
                      <a:pPr algn="ctr"/>
                      <a:r>
                        <a:rPr lang="en-US" sz="1100" dirty="0">
                          <a:solidFill>
                            <a:schemeClr val="tx1"/>
                          </a:solidFill>
                        </a:rPr>
                        <a:t>Donald</a:t>
                      </a:r>
                    </a:p>
                  </a:txBody>
                  <a:tcPr marL="68580" marR="68580" marT="34290" marB="34290"/>
                </a:tc>
                <a:tc>
                  <a:txBody>
                    <a:bodyPr/>
                    <a:lstStyle/>
                    <a:p>
                      <a:pPr algn="ctr"/>
                      <a:r>
                        <a:rPr lang="en-US" sz="1100" dirty="0">
                          <a:solidFill>
                            <a:schemeClr val="tx1"/>
                          </a:solidFill>
                        </a:rPr>
                        <a:t>79</a:t>
                      </a:r>
                    </a:p>
                  </a:txBody>
                  <a:tcPr marL="68580" marR="68580" marT="34290" marB="34290"/>
                </a:tc>
                <a:tc>
                  <a:txBody>
                    <a:bodyPr/>
                    <a:lstStyle/>
                    <a:p>
                      <a:pPr algn="ctr"/>
                      <a:r>
                        <a:rPr lang="en-US" sz="1100" dirty="0">
                          <a:solidFill>
                            <a:schemeClr val="tx1"/>
                          </a:solidFill>
                        </a:rPr>
                        <a:t>$300</a:t>
                      </a:r>
                    </a:p>
                  </a:txBody>
                  <a:tcPr marL="68580" marR="68580" marT="34290" marB="34290"/>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Search Key and Ordering, Pt 9</a:t>
            </a:r>
          </a:p>
        </p:txBody>
      </p:sp>
      <p:sp>
        <p:nvSpPr>
          <p:cNvPr id="16" name="Content Placeholder 15"/>
          <p:cNvSpPr>
            <a:spLocks noGrp="1"/>
          </p:cNvSpPr>
          <p:nvPr>
            <p:ph idx="1"/>
          </p:nvPr>
        </p:nvSpPr>
        <p:spPr/>
        <p:txBody>
          <a:bodyPr/>
          <a:lstStyle/>
          <a:p>
            <a:r>
              <a:rPr lang="en-US" dirty="0">
                <a:solidFill>
                  <a:srgbClr val="484848"/>
                </a:solidFill>
              </a:rPr>
              <a:t> </a:t>
            </a:r>
            <a:r>
              <a:rPr lang="en-US" b="1" dirty="0">
                <a:solidFill>
                  <a:srgbClr val="484848"/>
                </a:solidFill>
              </a:rPr>
              <a:t>Composite Keys: </a:t>
            </a:r>
            <a:r>
              <a:rPr lang="en-US" dirty="0">
                <a:solidFill>
                  <a:srgbClr val="484848"/>
                </a:solidFill>
              </a:rPr>
              <a:t>more than one column</a:t>
            </a:r>
          </a:p>
          <a:p>
            <a:pPr lvl="1"/>
            <a:r>
              <a:rPr lang="en-US" sz="2000" b="1" dirty="0">
                <a:solidFill>
                  <a:srgbClr val="484848"/>
                </a:solidFill>
              </a:rPr>
              <a:t>Lexicographic order</a:t>
            </a:r>
          </a:p>
          <a:p>
            <a:pPr lvl="1"/>
            <a:r>
              <a:rPr lang="en-US" sz="2000" dirty="0">
                <a:solidFill>
                  <a:srgbClr val="484848"/>
                </a:solidFill>
              </a:rPr>
              <a:t>Search a </a:t>
            </a:r>
            <a:r>
              <a:rPr lang="en-US" sz="2000" i="1" dirty="0">
                <a:solidFill>
                  <a:srgbClr val="484848"/>
                </a:solidFill>
              </a:rPr>
              <a:t>range?</a:t>
            </a:r>
            <a:endParaRPr lang="en-US" sz="2000" dirty="0">
              <a:solidFill>
                <a:srgbClr val="484848"/>
              </a:solidFill>
            </a:endParaRPr>
          </a:p>
          <a:p>
            <a:pPr lvl="1"/>
            <a:r>
              <a:rPr lang="en-US" sz="2000" dirty="0">
                <a:solidFill>
                  <a:srgbClr val="484848"/>
                </a:solidFill>
              </a:rPr>
              <a:t>&lt;Age, Salary&gt;:</a:t>
            </a:r>
          </a:p>
          <a:p>
            <a:pPr lvl="2"/>
            <a:r>
              <a:rPr lang="en-US" sz="2000" dirty="0">
                <a:solidFill>
                  <a:srgbClr val="484848"/>
                </a:solidFill>
              </a:rPr>
              <a:t>Age = 31 &amp; Salary = 400</a:t>
            </a:r>
          </a:p>
          <a:p>
            <a:pPr lvl="2"/>
            <a:r>
              <a:rPr lang="en-US" sz="2000" dirty="0">
                <a:solidFill>
                  <a:srgbClr val="484848"/>
                </a:solidFill>
              </a:rPr>
              <a:t>Age = 55 &amp; Salary &gt; 200</a:t>
            </a:r>
          </a:p>
          <a:p>
            <a:pPr lvl="2"/>
            <a:r>
              <a:rPr lang="en-US" sz="2000" dirty="0">
                <a:solidFill>
                  <a:srgbClr val="484848"/>
                </a:solidFill>
              </a:rPr>
              <a:t>Age &gt; 31 &amp; Salary = 400</a:t>
            </a:r>
          </a:p>
          <a:p>
            <a:pPr lvl="2"/>
            <a:r>
              <a:rPr lang="en-US" sz="2000" dirty="0">
                <a:solidFill>
                  <a:srgbClr val="484848"/>
                </a:solidFill>
              </a:rPr>
              <a:t>Age = 31</a:t>
            </a:r>
          </a:p>
        </p:txBody>
      </p:sp>
      <p:sp>
        <p:nvSpPr>
          <p:cNvPr id="20" name="TextBox 19"/>
          <p:cNvSpPr txBox="1"/>
          <p:nvPr/>
        </p:nvSpPr>
        <p:spPr>
          <a:xfrm>
            <a:off x="3962400" y="4369248"/>
            <a:ext cx="2638917" cy="646331"/>
          </a:xfrm>
          <a:prstGeom prst="rect">
            <a:avLst/>
          </a:prstGeom>
          <a:noFill/>
        </p:spPr>
        <p:txBody>
          <a:bodyPr wrap="square" rtlCol="0">
            <a:spAutoFit/>
          </a:bodyPr>
          <a:lstStyle/>
          <a:p>
            <a:r>
              <a:rPr lang="en-US" sz="1200" dirty="0">
                <a:solidFill>
                  <a:srgbClr val="484848"/>
                </a:solidFill>
                <a:latin typeface="Helvetica Neue" charset="0"/>
                <a:ea typeface="Helvetica Neue" charset="0"/>
                <a:cs typeface="Helvetica Neue" charset="0"/>
              </a:rPr>
              <a:t>Not a lexicographic range. Either visits useless rows or has to “bounce through” the index.</a:t>
            </a:r>
          </a:p>
        </p:txBody>
      </p:sp>
      <p:sp>
        <p:nvSpPr>
          <p:cNvPr id="21" name="TextBox 20"/>
          <p:cNvSpPr txBox="1"/>
          <p:nvPr/>
        </p:nvSpPr>
        <p:spPr>
          <a:xfrm>
            <a:off x="3627881" y="4461580"/>
            <a:ext cx="595156" cy="461665"/>
          </a:xfrm>
          <a:prstGeom prst="rect">
            <a:avLst/>
          </a:prstGeom>
          <a:noFill/>
        </p:spPr>
        <p:txBody>
          <a:bodyPr wrap="square" rtlCol="0">
            <a:spAutoFit/>
          </a:bodyPr>
          <a:lstStyle/>
          <a:p>
            <a:r>
              <a:rPr lang="en-US" sz="2400" dirty="0">
                <a:solidFill>
                  <a:srgbClr val="C00000"/>
                </a:solidFill>
              </a:rPr>
              <a:t>✗</a:t>
            </a:r>
          </a:p>
        </p:txBody>
      </p:sp>
      <p:sp>
        <p:nvSpPr>
          <p:cNvPr id="22" name="TextBox 21"/>
          <p:cNvSpPr txBox="1"/>
          <p:nvPr/>
        </p:nvSpPr>
        <p:spPr>
          <a:xfrm>
            <a:off x="939243" y="3396704"/>
            <a:ext cx="595156" cy="461665"/>
          </a:xfrm>
          <a:prstGeom prst="rect">
            <a:avLst/>
          </a:prstGeom>
          <a:noFill/>
        </p:spPr>
        <p:txBody>
          <a:bodyPr wrap="square" rtlCol="0">
            <a:spAutoFit/>
          </a:bodyPr>
          <a:lstStyle/>
          <a:p>
            <a:r>
              <a:rPr lang="en-US" sz="2400" dirty="0">
                <a:solidFill>
                  <a:srgbClr val="C00000"/>
                </a:solidFill>
              </a:rPr>
              <a:t>✗</a:t>
            </a:r>
          </a:p>
        </p:txBody>
      </p:sp>
      <p:sp>
        <p:nvSpPr>
          <p:cNvPr id="23" name="TextBox 22"/>
          <p:cNvSpPr txBox="1"/>
          <p:nvPr/>
        </p:nvSpPr>
        <p:spPr>
          <a:xfrm>
            <a:off x="990600" y="2571750"/>
            <a:ext cx="492443" cy="461665"/>
          </a:xfrm>
          <a:prstGeom prst="rect">
            <a:avLst/>
          </a:prstGeom>
          <a:noFill/>
        </p:spPr>
        <p:txBody>
          <a:bodyPr wrap="none" rtlCol="0">
            <a:spAutoFit/>
          </a:bodyPr>
          <a:lstStyle/>
          <a:p>
            <a:r>
              <a:rPr lang="en-US" sz="2400" dirty="0">
                <a:solidFill>
                  <a:srgbClr val="00B050"/>
                </a:solidFill>
              </a:rPr>
              <a:t>✓</a:t>
            </a:r>
          </a:p>
        </p:txBody>
      </p:sp>
      <p:sp>
        <p:nvSpPr>
          <p:cNvPr id="24" name="TextBox 23"/>
          <p:cNvSpPr txBox="1"/>
          <p:nvPr/>
        </p:nvSpPr>
        <p:spPr>
          <a:xfrm>
            <a:off x="955357" y="3028950"/>
            <a:ext cx="492443" cy="461665"/>
          </a:xfrm>
          <a:prstGeom prst="rect">
            <a:avLst/>
          </a:prstGeom>
          <a:noFill/>
        </p:spPr>
        <p:txBody>
          <a:bodyPr wrap="none" rtlCol="0">
            <a:spAutoFit/>
          </a:bodyPr>
          <a:lstStyle/>
          <a:p>
            <a:r>
              <a:rPr lang="en-US" sz="2400" dirty="0">
                <a:solidFill>
                  <a:srgbClr val="00B050"/>
                </a:solidFill>
              </a:rPr>
              <a:t>✓</a:t>
            </a:r>
          </a:p>
        </p:txBody>
      </p:sp>
      <p:sp>
        <p:nvSpPr>
          <p:cNvPr id="26" name="Rectangle 25" descr="(123, Adams, Elmo, 31, $300)" title="Highlighted Row"/>
          <p:cNvSpPr/>
          <p:nvPr/>
        </p:nvSpPr>
        <p:spPr bwMode="auto">
          <a:xfrm>
            <a:off x="5592962" y="2038350"/>
            <a:ext cx="3107715" cy="228600"/>
          </a:xfrm>
          <a:prstGeom prst="rect">
            <a:avLst/>
          </a:prstGeom>
          <a:solidFill>
            <a:srgbClr val="00EF00">
              <a:alpha val="18824"/>
            </a:srgbClr>
          </a:solidFill>
          <a:ln w="28575" cap="flat" cmpd="sng" algn="ctr">
            <a:solidFill>
              <a:srgbClr val="F7B21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Arial" charset="0"/>
            </a:endParaRPr>
          </a:p>
        </p:txBody>
      </p:sp>
      <p:sp>
        <p:nvSpPr>
          <p:cNvPr id="12" name="Rectangle 11" descr="(443, Grouch, Oscar, 32, $400)" title="Highlighted Row">
            <a:extLst>
              <a:ext uri="{FF2B5EF4-FFF2-40B4-BE49-F238E27FC236}">
                <a16:creationId xmlns:a16="http://schemas.microsoft.com/office/drawing/2014/main" id="{CA63471B-5FF5-9D45-8905-AD955018DF36}"/>
              </a:ext>
            </a:extLst>
          </p:cNvPr>
          <p:cNvSpPr/>
          <p:nvPr/>
        </p:nvSpPr>
        <p:spPr bwMode="auto">
          <a:xfrm>
            <a:off x="5592961" y="2289572"/>
            <a:ext cx="3107715" cy="228600"/>
          </a:xfrm>
          <a:prstGeom prst="rect">
            <a:avLst/>
          </a:prstGeom>
          <a:solidFill>
            <a:srgbClr val="E20000">
              <a:alpha val="18824"/>
            </a:srgbClr>
          </a:solidFill>
          <a:ln w="28575" cap="flat" cmpd="sng" algn="ctr">
            <a:solidFill>
              <a:srgbClr val="F7B21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Arial" charset="0"/>
            </a:endParaRPr>
          </a:p>
        </p:txBody>
      </p:sp>
    </p:spTree>
    <p:extLst>
      <p:ext uri="{BB962C8B-B14F-4D97-AF65-F5344CB8AC3E}">
        <p14:creationId xmlns:p14="http://schemas.microsoft.com/office/powerpoint/2010/main" val="691408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descr="Students table including information about SSN, Last Name, First Name, Age, Salary" title="Table"/>
          <p:cNvGraphicFramePr>
            <a:graphicFrameLocks noGrp="1"/>
          </p:cNvGraphicFramePr>
          <p:nvPr>
            <p:extLst>
              <p:ext uri="{D42A27DB-BD31-4B8C-83A1-F6EECF244321}">
                <p14:modId xmlns:p14="http://schemas.microsoft.com/office/powerpoint/2010/main" val="38744649"/>
              </p:ext>
            </p:extLst>
          </p:nvPr>
        </p:nvGraphicFramePr>
        <p:xfrm>
          <a:off x="5592962" y="1631214"/>
          <a:ext cx="3107716" cy="1611630"/>
        </p:xfrm>
        <a:graphic>
          <a:graphicData uri="http://schemas.openxmlformats.org/drawingml/2006/table">
            <a:tbl>
              <a:tblPr firstRow="1" bandRow="1">
                <a:tableStyleId>{21E4AEA4-8DFA-4A89-87EB-49C32662AFE0}</a:tableStyleId>
              </a:tblPr>
              <a:tblGrid>
                <a:gridCol w="621543">
                  <a:extLst>
                    <a:ext uri="{9D8B030D-6E8A-4147-A177-3AD203B41FA5}">
                      <a16:colId xmlns:a16="http://schemas.microsoft.com/office/drawing/2014/main" val="20000"/>
                    </a:ext>
                  </a:extLst>
                </a:gridCol>
                <a:gridCol w="644525">
                  <a:extLst>
                    <a:ext uri="{9D8B030D-6E8A-4147-A177-3AD203B41FA5}">
                      <a16:colId xmlns:a16="http://schemas.microsoft.com/office/drawing/2014/main" val="20001"/>
                    </a:ext>
                  </a:extLst>
                </a:gridCol>
                <a:gridCol w="598562">
                  <a:extLst>
                    <a:ext uri="{9D8B030D-6E8A-4147-A177-3AD203B41FA5}">
                      <a16:colId xmlns:a16="http://schemas.microsoft.com/office/drawing/2014/main" val="20002"/>
                    </a:ext>
                  </a:extLst>
                </a:gridCol>
                <a:gridCol w="601587">
                  <a:extLst>
                    <a:ext uri="{9D8B030D-6E8A-4147-A177-3AD203B41FA5}">
                      <a16:colId xmlns:a16="http://schemas.microsoft.com/office/drawing/2014/main" val="20003"/>
                    </a:ext>
                  </a:extLst>
                </a:gridCol>
                <a:gridCol w="641499">
                  <a:extLst>
                    <a:ext uri="{9D8B030D-6E8A-4147-A177-3AD203B41FA5}">
                      <a16:colId xmlns:a16="http://schemas.microsoft.com/office/drawing/2014/main" val="20004"/>
                    </a:ext>
                  </a:extLst>
                </a:gridCol>
              </a:tblGrid>
              <a:tr h="411480">
                <a:tc>
                  <a:txBody>
                    <a:bodyPr/>
                    <a:lstStyle/>
                    <a:p>
                      <a:pPr algn="ctr"/>
                      <a:r>
                        <a:rPr lang="en-US" sz="1100" dirty="0"/>
                        <a:t>SSN</a:t>
                      </a:r>
                    </a:p>
                  </a:txBody>
                  <a:tcPr marL="68580" marR="68580" marT="34290" marB="34290"/>
                </a:tc>
                <a:tc>
                  <a:txBody>
                    <a:bodyPr/>
                    <a:lstStyle/>
                    <a:p>
                      <a:pPr algn="ctr"/>
                      <a:r>
                        <a:rPr lang="en-US" sz="1100" dirty="0"/>
                        <a:t>Last Name</a:t>
                      </a:r>
                    </a:p>
                  </a:txBody>
                  <a:tcPr marL="68580" marR="68580" marT="34290" marB="34290"/>
                </a:tc>
                <a:tc>
                  <a:txBody>
                    <a:bodyPr/>
                    <a:lstStyle/>
                    <a:p>
                      <a:pPr algn="ctr"/>
                      <a:r>
                        <a:rPr lang="en-US" sz="1100" dirty="0"/>
                        <a:t>First Name</a:t>
                      </a:r>
                    </a:p>
                  </a:txBody>
                  <a:tcPr marL="68580" marR="68580" marT="34290" marB="34290"/>
                </a:tc>
                <a:tc>
                  <a:txBody>
                    <a:bodyPr/>
                    <a:lstStyle/>
                    <a:p>
                      <a:pPr algn="ctr"/>
                      <a:r>
                        <a:rPr lang="en-US" sz="1100" dirty="0"/>
                        <a:t>Age</a:t>
                      </a:r>
                    </a:p>
                  </a:txBody>
                  <a:tcPr marL="68580" marR="68580" marT="34290" marB="34290"/>
                </a:tc>
                <a:tc>
                  <a:txBody>
                    <a:bodyPr/>
                    <a:lstStyle/>
                    <a:p>
                      <a:pPr algn="ctr"/>
                      <a:r>
                        <a:rPr lang="en-US" sz="1100" dirty="0"/>
                        <a:t>Salary</a:t>
                      </a:r>
                    </a:p>
                  </a:txBody>
                  <a:tcPr marL="68580" marR="68580" marT="34290" marB="34290"/>
                </a:tc>
                <a:extLst>
                  <a:ext uri="{0D108BD9-81ED-4DB2-BD59-A6C34878D82A}">
                    <a16:rowId xmlns:a16="http://schemas.microsoft.com/office/drawing/2014/main" val="10000"/>
                  </a:ext>
                </a:extLst>
              </a:tr>
              <a:tr h="240030">
                <a:tc>
                  <a:txBody>
                    <a:bodyPr/>
                    <a:lstStyle/>
                    <a:p>
                      <a:pPr algn="ctr"/>
                      <a:r>
                        <a:rPr lang="en-US" sz="1100" dirty="0"/>
                        <a:t>123</a:t>
                      </a:r>
                      <a:endParaRPr lang="en-US" sz="1100" dirty="0">
                        <a:solidFill>
                          <a:schemeClr val="tx2"/>
                        </a:solidFill>
                      </a:endParaRPr>
                    </a:p>
                  </a:txBody>
                  <a:tcPr marL="68580" marR="68580" marT="34290" marB="34290"/>
                </a:tc>
                <a:tc>
                  <a:txBody>
                    <a:bodyPr/>
                    <a:lstStyle/>
                    <a:p>
                      <a:pPr algn="ctr"/>
                      <a:r>
                        <a:rPr lang="en-US" sz="1100" dirty="0"/>
                        <a:t>Adams</a:t>
                      </a:r>
                      <a:endParaRPr lang="en-US" sz="1100" dirty="0">
                        <a:solidFill>
                          <a:schemeClr val="tx2"/>
                        </a:solidFill>
                      </a:endParaRPr>
                    </a:p>
                  </a:txBody>
                  <a:tcPr marL="68580" marR="68580" marT="34290" marB="34290"/>
                </a:tc>
                <a:tc>
                  <a:txBody>
                    <a:bodyPr/>
                    <a:lstStyle/>
                    <a:p>
                      <a:pPr algn="ctr"/>
                      <a:r>
                        <a:rPr lang="en-US" sz="1100" dirty="0"/>
                        <a:t>Elmo</a:t>
                      </a:r>
                      <a:endParaRPr lang="en-US" sz="1100" dirty="0">
                        <a:solidFill>
                          <a:schemeClr val="tx2"/>
                        </a:solidFill>
                      </a:endParaRPr>
                    </a:p>
                  </a:txBody>
                  <a:tcPr marL="68580" marR="68580" marT="34290" marB="34290"/>
                </a:tc>
                <a:tc>
                  <a:txBody>
                    <a:bodyPr/>
                    <a:lstStyle/>
                    <a:p>
                      <a:pPr algn="ctr"/>
                      <a:r>
                        <a:rPr lang="en-US" sz="1100" dirty="0"/>
                        <a:t>31</a:t>
                      </a:r>
                      <a:endParaRPr lang="en-US" sz="1100" dirty="0">
                        <a:solidFill>
                          <a:schemeClr val="tx2"/>
                        </a:solidFill>
                      </a:endParaRPr>
                    </a:p>
                  </a:txBody>
                  <a:tcPr marL="68580" marR="68580" marT="34290" marB="34290"/>
                </a:tc>
                <a:tc>
                  <a:txBody>
                    <a:bodyPr/>
                    <a:lstStyle/>
                    <a:p>
                      <a:pPr algn="ctr"/>
                      <a:r>
                        <a:rPr lang="en-US" sz="1100" dirty="0"/>
                        <a:t>$300</a:t>
                      </a:r>
                      <a:endParaRPr lang="en-US" sz="1100" dirty="0">
                        <a:solidFill>
                          <a:schemeClr val="tx2"/>
                        </a:solidFill>
                      </a:endParaRPr>
                    </a:p>
                  </a:txBody>
                  <a:tcPr marL="68580" marR="68580" marT="34290" marB="34290"/>
                </a:tc>
                <a:extLst>
                  <a:ext uri="{0D108BD9-81ED-4DB2-BD59-A6C34878D82A}">
                    <a16:rowId xmlns:a16="http://schemas.microsoft.com/office/drawing/2014/main" val="10001"/>
                  </a:ext>
                </a:extLst>
              </a:tr>
              <a:tr h="240030">
                <a:tc>
                  <a:txBody>
                    <a:bodyPr/>
                    <a:lstStyle/>
                    <a:p>
                      <a:pPr algn="ctr"/>
                      <a:r>
                        <a:rPr lang="en-US" sz="1100" dirty="0"/>
                        <a:t>443</a:t>
                      </a:r>
                      <a:endParaRPr lang="en-US" sz="1100" dirty="0">
                        <a:solidFill>
                          <a:schemeClr val="tx2"/>
                        </a:solidFill>
                      </a:endParaRPr>
                    </a:p>
                  </a:txBody>
                  <a:tcPr marL="68580" marR="68580" marT="34290" marB="34290"/>
                </a:tc>
                <a:tc>
                  <a:txBody>
                    <a:bodyPr/>
                    <a:lstStyle/>
                    <a:p>
                      <a:pPr algn="ctr"/>
                      <a:r>
                        <a:rPr lang="en-US" sz="1100" dirty="0"/>
                        <a:t>Grouch</a:t>
                      </a:r>
                      <a:endParaRPr lang="en-US" sz="1100" dirty="0">
                        <a:solidFill>
                          <a:schemeClr val="tx2"/>
                        </a:solidFill>
                      </a:endParaRPr>
                    </a:p>
                  </a:txBody>
                  <a:tcPr marL="68580" marR="68580" marT="34290" marB="34290"/>
                </a:tc>
                <a:tc>
                  <a:txBody>
                    <a:bodyPr/>
                    <a:lstStyle/>
                    <a:p>
                      <a:pPr algn="ctr"/>
                      <a:r>
                        <a:rPr lang="en-US" sz="1100" dirty="0"/>
                        <a:t>Oscar</a:t>
                      </a:r>
                      <a:endParaRPr lang="en-US" sz="1100" dirty="0">
                        <a:solidFill>
                          <a:schemeClr val="tx2"/>
                        </a:solidFill>
                      </a:endParaRPr>
                    </a:p>
                  </a:txBody>
                  <a:tcPr marL="68580" marR="68580" marT="34290" marB="34290"/>
                </a:tc>
                <a:tc>
                  <a:txBody>
                    <a:bodyPr/>
                    <a:lstStyle/>
                    <a:p>
                      <a:pPr algn="ctr"/>
                      <a:r>
                        <a:rPr lang="en-US" sz="1100" dirty="0"/>
                        <a:t>32</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2"/>
                  </a:ext>
                </a:extLst>
              </a:tr>
              <a:tr h="240030">
                <a:tc>
                  <a:txBody>
                    <a:bodyPr/>
                    <a:lstStyle/>
                    <a:p>
                      <a:pPr algn="ctr"/>
                      <a:r>
                        <a:rPr lang="en-US" sz="1100" dirty="0"/>
                        <a:t>244</a:t>
                      </a:r>
                      <a:endParaRPr lang="en-US" sz="1100" dirty="0">
                        <a:solidFill>
                          <a:schemeClr val="tx2"/>
                        </a:solidFill>
                      </a:endParaRPr>
                    </a:p>
                  </a:txBody>
                  <a:tcPr marL="68580" marR="68580" marT="34290" marB="34290"/>
                </a:tc>
                <a:tc>
                  <a:txBody>
                    <a:bodyPr/>
                    <a:lstStyle/>
                    <a:p>
                      <a:pPr algn="ctr"/>
                      <a:r>
                        <a:rPr lang="en-US" sz="1100" dirty="0"/>
                        <a:t>Oz</a:t>
                      </a:r>
                      <a:endParaRPr lang="en-US" sz="1100" dirty="0">
                        <a:solidFill>
                          <a:schemeClr val="tx2"/>
                        </a:solidFill>
                      </a:endParaRPr>
                    </a:p>
                  </a:txBody>
                  <a:tcPr marL="68580" marR="68580" marT="34290" marB="34290"/>
                </a:tc>
                <a:tc>
                  <a:txBody>
                    <a:bodyPr/>
                    <a:lstStyle/>
                    <a:p>
                      <a:pPr algn="ctr"/>
                      <a:r>
                        <a:rPr lang="en-US" sz="1100" dirty="0"/>
                        <a:t>Bert</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$140</a:t>
                      </a:r>
                      <a:endParaRPr lang="en-US" sz="1100" dirty="0">
                        <a:solidFill>
                          <a:schemeClr val="tx2"/>
                        </a:solidFill>
                      </a:endParaRPr>
                    </a:p>
                  </a:txBody>
                  <a:tcPr marL="68580" marR="68580" marT="34290" marB="34290"/>
                </a:tc>
                <a:extLst>
                  <a:ext uri="{0D108BD9-81ED-4DB2-BD59-A6C34878D82A}">
                    <a16:rowId xmlns:a16="http://schemas.microsoft.com/office/drawing/2014/main" val="10003"/>
                  </a:ext>
                </a:extLst>
              </a:tr>
              <a:tr h="240030">
                <a:tc>
                  <a:txBody>
                    <a:bodyPr/>
                    <a:lstStyle/>
                    <a:p>
                      <a:pPr algn="ctr"/>
                      <a:r>
                        <a:rPr lang="en-US" sz="1100" dirty="0"/>
                        <a:t>134</a:t>
                      </a:r>
                      <a:endParaRPr lang="en-US" sz="1100" dirty="0">
                        <a:solidFill>
                          <a:schemeClr val="tx2"/>
                        </a:solidFill>
                      </a:endParaRPr>
                    </a:p>
                  </a:txBody>
                  <a:tcPr marL="68580" marR="68580" marT="34290" marB="34290"/>
                </a:tc>
                <a:tc>
                  <a:txBody>
                    <a:bodyPr/>
                    <a:lstStyle/>
                    <a:p>
                      <a:pPr algn="ctr"/>
                      <a:r>
                        <a:rPr lang="en-US" sz="1100" dirty="0"/>
                        <a:t>Sanders</a:t>
                      </a:r>
                      <a:endParaRPr lang="en-US" sz="1100" dirty="0">
                        <a:solidFill>
                          <a:schemeClr val="tx2"/>
                        </a:solidFill>
                      </a:endParaRPr>
                    </a:p>
                  </a:txBody>
                  <a:tcPr marL="68580" marR="68580" marT="34290" marB="34290"/>
                </a:tc>
                <a:tc>
                  <a:txBody>
                    <a:bodyPr/>
                    <a:lstStyle/>
                    <a:p>
                      <a:pPr algn="ctr"/>
                      <a:r>
                        <a:rPr lang="en-US" sz="1100" dirty="0"/>
                        <a:t>Ernie</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4"/>
                  </a:ext>
                </a:extLst>
              </a:tr>
              <a:tr h="240030">
                <a:tc>
                  <a:txBody>
                    <a:bodyPr/>
                    <a:lstStyle/>
                    <a:p>
                      <a:pPr algn="ctr"/>
                      <a:r>
                        <a:rPr lang="en-US" sz="1100" dirty="0">
                          <a:solidFill>
                            <a:schemeClr val="tx1"/>
                          </a:solidFill>
                        </a:rPr>
                        <a:t>176</a:t>
                      </a:r>
                    </a:p>
                  </a:txBody>
                  <a:tcPr marL="68580" marR="68580" marT="34290" marB="34290"/>
                </a:tc>
                <a:tc>
                  <a:txBody>
                    <a:bodyPr/>
                    <a:lstStyle/>
                    <a:p>
                      <a:pPr algn="ctr"/>
                      <a:r>
                        <a:rPr lang="en-US" sz="1100" dirty="0">
                          <a:solidFill>
                            <a:schemeClr val="tx1"/>
                          </a:solidFill>
                        </a:rPr>
                        <a:t>Grump</a:t>
                      </a:r>
                    </a:p>
                  </a:txBody>
                  <a:tcPr marL="68580" marR="68580" marT="34290" marB="34290"/>
                </a:tc>
                <a:tc>
                  <a:txBody>
                    <a:bodyPr/>
                    <a:lstStyle/>
                    <a:p>
                      <a:pPr algn="ctr"/>
                      <a:r>
                        <a:rPr lang="en-US" sz="1100" dirty="0">
                          <a:solidFill>
                            <a:schemeClr val="tx1"/>
                          </a:solidFill>
                        </a:rPr>
                        <a:t>Donald</a:t>
                      </a:r>
                    </a:p>
                  </a:txBody>
                  <a:tcPr marL="68580" marR="68580" marT="34290" marB="34290"/>
                </a:tc>
                <a:tc>
                  <a:txBody>
                    <a:bodyPr/>
                    <a:lstStyle/>
                    <a:p>
                      <a:pPr algn="ctr"/>
                      <a:r>
                        <a:rPr lang="en-US" sz="1100" dirty="0">
                          <a:solidFill>
                            <a:schemeClr val="tx1"/>
                          </a:solidFill>
                        </a:rPr>
                        <a:t>79</a:t>
                      </a:r>
                    </a:p>
                  </a:txBody>
                  <a:tcPr marL="68580" marR="68580" marT="34290" marB="34290"/>
                </a:tc>
                <a:tc>
                  <a:txBody>
                    <a:bodyPr/>
                    <a:lstStyle/>
                    <a:p>
                      <a:pPr algn="ctr"/>
                      <a:r>
                        <a:rPr lang="en-US" sz="1100" dirty="0">
                          <a:solidFill>
                            <a:schemeClr val="tx1"/>
                          </a:solidFill>
                        </a:rPr>
                        <a:t>$300</a:t>
                      </a:r>
                    </a:p>
                  </a:txBody>
                  <a:tcPr marL="68580" marR="68580" marT="34290" marB="34290"/>
                </a:tc>
                <a:extLst>
                  <a:ext uri="{0D108BD9-81ED-4DB2-BD59-A6C34878D82A}">
                    <a16:rowId xmlns:a16="http://schemas.microsoft.com/office/drawing/2014/main" val="10005"/>
                  </a:ext>
                </a:extLst>
              </a:tr>
            </a:tbl>
          </a:graphicData>
        </a:graphic>
      </p:graphicFrame>
      <p:sp>
        <p:nvSpPr>
          <p:cNvPr id="20" name="Title 1"/>
          <p:cNvSpPr>
            <a:spLocks noGrp="1"/>
          </p:cNvSpPr>
          <p:nvPr>
            <p:ph type="title"/>
          </p:nvPr>
        </p:nvSpPr>
        <p:spPr/>
        <p:txBody>
          <a:bodyPr/>
          <a:lstStyle/>
          <a:p>
            <a:r>
              <a:rPr lang="en-US" dirty="0"/>
              <a:t>Search Key and Ordering, Pt 10</a:t>
            </a:r>
          </a:p>
        </p:txBody>
      </p:sp>
      <p:sp>
        <p:nvSpPr>
          <p:cNvPr id="21" name="Content Placeholder 2"/>
          <p:cNvSpPr>
            <a:spLocks noGrp="1"/>
          </p:cNvSpPr>
          <p:nvPr>
            <p:ph idx="1"/>
          </p:nvPr>
        </p:nvSpPr>
        <p:spPr/>
        <p:txBody>
          <a:bodyPr/>
          <a:lstStyle/>
          <a:p>
            <a:r>
              <a:rPr lang="en-US" dirty="0">
                <a:solidFill>
                  <a:srgbClr val="484848"/>
                </a:solidFill>
              </a:rPr>
              <a:t> </a:t>
            </a:r>
            <a:r>
              <a:rPr lang="en-US" b="1" dirty="0">
                <a:solidFill>
                  <a:srgbClr val="484848"/>
                </a:solidFill>
              </a:rPr>
              <a:t>Composite Keys: </a:t>
            </a:r>
            <a:r>
              <a:rPr lang="en-US" dirty="0">
                <a:solidFill>
                  <a:srgbClr val="484848"/>
                </a:solidFill>
              </a:rPr>
              <a:t>more than one column</a:t>
            </a:r>
          </a:p>
          <a:p>
            <a:pPr lvl="1"/>
            <a:r>
              <a:rPr lang="en-US" sz="2000" b="1" dirty="0">
                <a:solidFill>
                  <a:srgbClr val="484848"/>
                </a:solidFill>
              </a:rPr>
              <a:t>Lexicographic order</a:t>
            </a:r>
          </a:p>
          <a:p>
            <a:pPr lvl="1"/>
            <a:r>
              <a:rPr lang="en-US" sz="2000" dirty="0">
                <a:solidFill>
                  <a:srgbClr val="484848"/>
                </a:solidFill>
              </a:rPr>
              <a:t>Search a </a:t>
            </a:r>
            <a:r>
              <a:rPr lang="en-US" sz="2000" i="1" dirty="0">
                <a:solidFill>
                  <a:srgbClr val="484848"/>
                </a:solidFill>
              </a:rPr>
              <a:t>range?</a:t>
            </a:r>
            <a:endParaRPr lang="en-US" sz="2000" dirty="0">
              <a:solidFill>
                <a:srgbClr val="484848"/>
              </a:solidFill>
            </a:endParaRPr>
          </a:p>
          <a:p>
            <a:pPr lvl="1"/>
            <a:r>
              <a:rPr lang="en-US" sz="2000" dirty="0">
                <a:solidFill>
                  <a:srgbClr val="484848"/>
                </a:solidFill>
              </a:rPr>
              <a:t>&lt;Age, Salary&gt;:</a:t>
            </a:r>
          </a:p>
          <a:p>
            <a:pPr lvl="2"/>
            <a:r>
              <a:rPr lang="en-US" sz="2000" dirty="0">
                <a:solidFill>
                  <a:srgbClr val="484848"/>
                </a:solidFill>
              </a:rPr>
              <a:t>Age = 31 &amp; Salary = 400</a:t>
            </a:r>
          </a:p>
          <a:p>
            <a:pPr lvl="2"/>
            <a:r>
              <a:rPr lang="en-US" sz="2000" dirty="0">
                <a:solidFill>
                  <a:srgbClr val="484848"/>
                </a:solidFill>
              </a:rPr>
              <a:t>Age = 55 &amp; Salary &gt; 200</a:t>
            </a:r>
          </a:p>
          <a:p>
            <a:pPr lvl="2"/>
            <a:r>
              <a:rPr lang="en-US" sz="2000" dirty="0">
                <a:solidFill>
                  <a:srgbClr val="484848"/>
                </a:solidFill>
              </a:rPr>
              <a:t>Age &gt; 31 &amp; Salary = 400</a:t>
            </a:r>
          </a:p>
          <a:p>
            <a:pPr lvl="2"/>
            <a:r>
              <a:rPr lang="en-US" sz="2000" dirty="0">
                <a:solidFill>
                  <a:srgbClr val="484848"/>
                </a:solidFill>
              </a:rPr>
              <a:t>Age = 31</a:t>
            </a:r>
            <a:r>
              <a:rPr lang="en-US" dirty="0"/>
              <a:t> </a:t>
            </a:r>
          </a:p>
        </p:txBody>
      </p:sp>
      <p:sp>
        <p:nvSpPr>
          <p:cNvPr id="19" name="TextBox 18"/>
          <p:cNvSpPr txBox="1"/>
          <p:nvPr/>
        </p:nvSpPr>
        <p:spPr>
          <a:xfrm>
            <a:off x="963762" y="3818965"/>
            <a:ext cx="546117" cy="461665"/>
          </a:xfrm>
          <a:prstGeom prst="rect">
            <a:avLst/>
          </a:prstGeom>
          <a:noFill/>
        </p:spPr>
        <p:txBody>
          <a:bodyPr wrap="square" rtlCol="0">
            <a:spAutoFit/>
          </a:bodyPr>
          <a:lstStyle/>
          <a:p>
            <a:r>
              <a:rPr lang="en-US" sz="2400" dirty="0">
                <a:solidFill>
                  <a:srgbClr val="00B050"/>
                </a:solidFill>
              </a:rPr>
              <a:t>✓</a:t>
            </a:r>
          </a:p>
        </p:txBody>
      </p:sp>
      <p:sp>
        <p:nvSpPr>
          <p:cNvPr id="25" name="TextBox 24"/>
          <p:cNvSpPr txBox="1"/>
          <p:nvPr/>
        </p:nvSpPr>
        <p:spPr>
          <a:xfrm>
            <a:off x="3962400" y="4369248"/>
            <a:ext cx="2638917" cy="646331"/>
          </a:xfrm>
          <a:prstGeom prst="rect">
            <a:avLst/>
          </a:prstGeom>
          <a:noFill/>
        </p:spPr>
        <p:txBody>
          <a:bodyPr wrap="square" rtlCol="0">
            <a:spAutoFit/>
          </a:bodyPr>
          <a:lstStyle/>
          <a:p>
            <a:r>
              <a:rPr lang="en-US" sz="1200" dirty="0">
                <a:solidFill>
                  <a:srgbClr val="484848"/>
                </a:solidFill>
                <a:latin typeface="Helvetica Neue" charset="0"/>
                <a:ea typeface="Helvetica Neue" charset="0"/>
                <a:cs typeface="Helvetica Neue" charset="0"/>
              </a:rPr>
              <a:t>Not a lexicographic range. Either visits useless rows or has to “bounce through” the index.</a:t>
            </a:r>
          </a:p>
        </p:txBody>
      </p:sp>
      <p:sp>
        <p:nvSpPr>
          <p:cNvPr id="26" name="TextBox 25"/>
          <p:cNvSpPr txBox="1"/>
          <p:nvPr/>
        </p:nvSpPr>
        <p:spPr>
          <a:xfrm>
            <a:off x="3627881" y="4461580"/>
            <a:ext cx="595156" cy="461665"/>
          </a:xfrm>
          <a:prstGeom prst="rect">
            <a:avLst/>
          </a:prstGeom>
          <a:noFill/>
        </p:spPr>
        <p:txBody>
          <a:bodyPr wrap="square" rtlCol="0">
            <a:spAutoFit/>
          </a:bodyPr>
          <a:lstStyle/>
          <a:p>
            <a:r>
              <a:rPr lang="en-US" sz="2400" dirty="0">
                <a:solidFill>
                  <a:srgbClr val="C00000"/>
                </a:solidFill>
              </a:rPr>
              <a:t>✗</a:t>
            </a:r>
          </a:p>
        </p:txBody>
      </p:sp>
      <p:sp>
        <p:nvSpPr>
          <p:cNvPr id="27" name="TextBox 26"/>
          <p:cNvSpPr txBox="1"/>
          <p:nvPr/>
        </p:nvSpPr>
        <p:spPr>
          <a:xfrm>
            <a:off x="939243" y="3396704"/>
            <a:ext cx="595156" cy="461665"/>
          </a:xfrm>
          <a:prstGeom prst="rect">
            <a:avLst/>
          </a:prstGeom>
          <a:noFill/>
        </p:spPr>
        <p:txBody>
          <a:bodyPr wrap="square" rtlCol="0">
            <a:spAutoFit/>
          </a:bodyPr>
          <a:lstStyle/>
          <a:p>
            <a:r>
              <a:rPr lang="en-US" sz="2400" dirty="0">
                <a:solidFill>
                  <a:srgbClr val="C00000"/>
                </a:solidFill>
              </a:rPr>
              <a:t>✗</a:t>
            </a:r>
          </a:p>
        </p:txBody>
      </p:sp>
      <p:sp>
        <p:nvSpPr>
          <p:cNvPr id="31" name="TextBox 30"/>
          <p:cNvSpPr txBox="1"/>
          <p:nvPr/>
        </p:nvSpPr>
        <p:spPr>
          <a:xfrm>
            <a:off x="990600" y="2571750"/>
            <a:ext cx="492443" cy="461665"/>
          </a:xfrm>
          <a:prstGeom prst="rect">
            <a:avLst/>
          </a:prstGeom>
          <a:noFill/>
        </p:spPr>
        <p:txBody>
          <a:bodyPr wrap="none" rtlCol="0">
            <a:spAutoFit/>
          </a:bodyPr>
          <a:lstStyle/>
          <a:p>
            <a:r>
              <a:rPr lang="en-US" sz="2400" dirty="0">
                <a:solidFill>
                  <a:srgbClr val="00B050"/>
                </a:solidFill>
              </a:rPr>
              <a:t>✓</a:t>
            </a:r>
          </a:p>
        </p:txBody>
      </p:sp>
      <p:sp>
        <p:nvSpPr>
          <p:cNvPr id="32" name="TextBox 31"/>
          <p:cNvSpPr txBox="1"/>
          <p:nvPr/>
        </p:nvSpPr>
        <p:spPr>
          <a:xfrm>
            <a:off x="955357" y="3028950"/>
            <a:ext cx="492443" cy="461665"/>
          </a:xfrm>
          <a:prstGeom prst="rect">
            <a:avLst/>
          </a:prstGeom>
          <a:noFill/>
        </p:spPr>
        <p:txBody>
          <a:bodyPr wrap="none" rtlCol="0">
            <a:spAutoFit/>
          </a:bodyPr>
          <a:lstStyle/>
          <a:p>
            <a:r>
              <a:rPr lang="en-US" sz="2400" dirty="0">
                <a:solidFill>
                  <a:srgbClr val="00B050"/>
                </a:solidFill>
              </a:rPr>
              <a:t>✓</a:t>
            </a:r>
          </a:p>
        </p:txBody>
      </p:sp>
      <p:sp>
        <p:nvSpPr>
          <p:cNvPr id="12" name="Rectangle 11" descr="(123, Adams, Elmo, 31, $300)" title="Highlighted Row">
            <a:extLst>
              <a:ext uri="{FF2B5EF4-FFF2-40B4-BE49-F238E27FC236}">
                <a16:creationId xmlns:a16="http://schemas.microsoft.com/office/drawing/2014/main" id="{DA79F7AF-420F-4345-8AA1-65F1044DA26D}"/>
              </a:ext>
            </a:extLst>
          </p:cNvPr>
          <p:cNvSpPr/>
          <p:nvPr/>
        </p:nvSpPr>
        <p:spPr bwMode="auto">
          <a:xfrm>
            <a:off x="5592962" y="2038350"/>
            <a:ext cx="3107715" cy="228600"/>
          </a:xfrm>
          <a:prstGeom prst="rect">
            <a:avLst/>
          </a:prstGeom>
          <a:solidFill>
            <a:srgbClr val="00EF00">
              <a:alpha val="18824"/>
            </a:srgbClr>
          </a:solidFill>
          <a:ln w="28575" cap="flat" cmpd="sng" algn="ctr">
            <a:solidFill>
              <a:srgbClr val="F7B21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Arial" charset="0"/>
            </a:endParaRPr>
          </a:p>
        </p:txBody>
      </p:sp>
      <p:sp>
        <p:nvSpPr>
          <p:cNvPr id="14" name="Rectangle 13" descr="(443, Grouch, Oscar, 32, $400)" title="Highlighted Row">
            <a:extLst>
              <a:ext uri="{FF2B5EF4-FFF2-40B4-BE49-F238E27FC236}">
                <a16:creationId xmlns:a16="http://schemas.microsoft.com/office/drawing/2014/main" id="{CA63471B-5FF5-9D45-8905-AD955018DF36}"/>
              </a:ext>
            </a:extLst>
          </p:cNvPr>
          <p:cNvSpPr/>
          <p:nvPr/>
        </p:nvSpPr>
        <p:spPr bwMode="auto">
          <a:xfrm>
            <a:off x="5592961" y="2289572"/>
            <a:ext cx="3107715" cy="228600"/>
          </a:xfrm>
          <a:prstGeom prst="rect">
            <a:avLst/>
          </a:prstGeom>
          <a:solidFill>
            <a:srgbClr val="E20000">
              <a:alpha val="18824"/>
            </a:srgbClr>
          </a:solidFill>
          <a:ln w="28575" cap="flat" cmpd="sng" algn="ctr">
            <a:solidFill>
              <a:srgbClr val="F7B21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Arial" charset="0"/>
            </a:endParaRPr>
          </a:p>
        </p:txBody>
      </p:sp>
    </p:spTree>
    <p:extLst>
      <p:ext uri="{BB962C8B-B14F-4D97-AF65-F5344CB8AC3E}">
        <p14:creationId xmlns:p14="http://schemas.microsoft.com/office/powerpoint/2010/main" val="154288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Search Key and Ordering, Pt 11</a:t>
            </a:r>
          </a:p>
        </p:txBody>
      </p:sp>
      <p:sp>
        <p:nvSpPr>
          <p:cNvPr id="21" name="Content Placeholder 2"/>
          <p:cNvSpPr>
            <a:spLocks noGrp="1"/>
          </p:cNvSpPr>
          <p:nvPr>
            <p:ph idx="1"/>
          </p:nvPr>
        </p:nvSpPr>
        <p:spPr/>
        <p:txBody>
          <a:bodyPr>
            <a:normAutofit/>
          </a:bodyPr>
          <a:lstStyle/>
          <a:p>
            <a:r>
              <a:rPr lang="en-US" dirty="0">
                <a:solidFill>
                  <a:srgbClr val="484848"/>
                </a:solidFill>
              </a:rPr>
              <a:t> </a:t>
            </a:r>
            <a:r>
              <a:rPr lang="en-US" b="1" dirty="0">
                <a:solidFill>
                  <a:srgbClr val="484848"/>
                </a:solidFill>
              </a:rPr>
              <a:t>Composite Keys: </a:t>
            </a:r>
            <a:r>
              <a:rPr lang="en-US" dirty="0">
                <a:solidFill>
                  <a:srgbClr val="484848"/>
                </a:solidFill>
              </a:rPr>
              <a:t>more than one column</a:t>
            </a:r>
          </a:p>
          <a:p>
            <a:pPr lvl="1"/>
            <a:r>
              <a:rPr lang="en-US" sz="2000" b="1" dirty="0">
                <a:solidFill>
                  <a:srgbClr val="484848"/>
                </a:solidFill>
              </a:rPr>
              <a:t>Lexicographic order</a:t>
            </a:r>
          </a:p>
          <a:p>
            <a:pPr lvl="1"/>
            <a:r>
              <a:rPr lang="en-US" sz="2000" dirty="0">
                <a:solidFill>
                  <a:srgbClr val="484848"/>
                </a:solidFill>
              </a:rPr>
              <a:t>Search a </a:t>
            </a:r>
            <a:r>
              <a:rPr lang="en-US" sz="2000" i="1" dirty="0">
                <a:solidFill>
                  <a:srgbClr val="484848"/>
                </a:solidFill>
              </a:rPr>
              <a:t>range?</a:t>
            </a:r>
            <a:endParaRPr lang="en-US" sz="2000" dirty="0">
              <a:solidFill>
                <a:srgbClr val="484848"/>
              </a:solidFill>
            </a:endParaRPr>
          </a:p>
          <a:p>
            <a:pPr lvl="1"/>
            <a:r>
              <a:rPr lang="en-US" sz="2000" dirty="0">
                <a:solidFill>
                  <a:srgbClr val="484848"/>
                </a:solidFill>
              </a:rPr>
              <a:t>&lt;Age, Salary&gt;:</a:t>
            </a:r>
          </a:p>
          <a:p>
            <a:pPr lvl="2"/>
            <a:r>
              <a:rPr lang="en-US" sz="2000" dirty="0">
                <a:solidFill>
                  <a:srgbClr val="484848"/>
                </a:solidFill>
              </a:rPr>
              <a:t>Age = 31 &amp; Salary = 400</a:t>
            </a:r>
          </a:p>
          <a:p>
            <a:pPr lvl="2"/>
            <a:r>
              <a:rPr lang="en-US" sz="2000" dirty="0">
                <a:solidFill>
                  <a:srgbClr val="484848"/>
                </a:solidFill>
              </a:rPr>
              <a:t>Age = 55 &amp; Salary &gt; 200</a:t>
            </a:r>
          </a:p>
          <a:p>
            <a:pPr lvl="2"/>
            <a:r>
              <a:rPr lang="en-US" sz="2000" dirty="0">
                <a:solidFill>
                  <a:srgbClr val="484848"/>
                </a:solidFill>
              </a:rPr>
              <a:t>Age &gt; 31 &amp; Salary = 400</a:t>
            </a:r>
          </a:p>
          <a:p>
            <a:pPr lvl="2"/>
            <a:r>
              <a:rPr lang="en-US" sz="2000" dirty="0">
                <a:solidFill>
                  <a:srgbClr val="484848"/>
                </a:solidFill>
              </a:rPr>
              <a:t>Age = 31</a:t>
            </a:r>
          </a:p>
          <a:p>
            <a:pPr lvl="2"/>
            <a:r>
              <a:rPr lang="en-US" sz="2000" dirty="0">
                <a:solidFill>
                  <a:srgbClr val="484848"/>
                </a:solidFill>
              </a:rPr>
              <a:t>Age &gt; 31</a:t>
            </a:r>
            <a:r>
              <a:rPr lang="en-US" dirty="0"/>
              <a:t> </a:t>
            </a:r>
          </a:p>
        </p:txBody>
      </p:sp>
      <p:sp>
        <p:nvSpPr>
          <p:cNvPr id="23" name="TextBox 22"/>
          <p:cNvSpPr txBox="1"/>
          <p:nvPr/>
        </p:nvSpPr>
        <p:spPr>
          <a:xfrm>
            <a:off x="3962400" y="4369248"/>
            <a:ext cx="2638917" cy="646331"/>
          </a:xfrm>
          <a:prstGeom prst="rect">
            <a:avLst/>
          </a:prstGeom>
          <a:noFill/>
        </p:spPr>
        <p:txBody>
          <a:bodyPr wrap="square" rtlCol="0">
            <a:spAutoFit/>
          </a:bodyPr>
          <a:lstStyle/>
          <a:p>
            <a:r>
              <a:rPr lang="en-US" sz="1200" dirty="0">
                <a:solidFill>
                  <a:srgbClr val="484848"/>
                </a:solidFill>
                <a:latin typeface="Helvetica Neue" charset="0"/>
                <a:ea typeface="Helvetica Neue" charset="0"/>
                <a:cs typeface="Helvetica Neue" charset="0"/>
              </a:rPr>
              <a:t>Not a lexicographic range. Either visits useless rows or has to “bounce through” the index.</a:t>
            </a:r>
          </a:p>
        </p:txBody>
      </p:sp>
      <p:sp>
        <p:nvSpPr>
          <p:cNvPr id="24" name="TextBox 23"/>
          <p:cNvSpPr txBox="1"/>
          <p:nvPr/>
        </p:nvSpPr>
        <p:spPr>
          <a:xfrm>
            <a:off x="3627881" y="4461580"/>
            <a:ext cx="595156" cy="461665"/>
          </a:xfrm>
          <a:prstGeom prst="rect">
            <a:avLst/>
          </a:prstGeom>
          <a:noFill/>
        </p:spPr>
        <p:txBody>
          <a:bodyPr wrap="square" rtlCol="0">
            <a:spAutoFit/>
          </a:bodyPr>
          <a:lstStyle/>
          <a:p>
            <a:r>
              <a:rPr lang="en-US" sz="2400" dirty="0">
                <a:solidFill>
                  <a:srgbClr val="C00000"/>
                </a:solidFill>
              </a:rPr>
              <a:t>✗</a:t>
            </a:r>
          </a:p>
        </p:txBody>
      </p:sp>
      <p:sp>
        <p:nvSpPr>
          <p:cNvPr id="33" name="TextBox 32"/>
          <p:cNvSpPr txBox="1"/>
          <p:nvPr/>
        </p:nvSpPr>
        <p:spPr>
          <a:xfrm>
            <a:off x="963762" y="3818965"/>
            <a:ext cx="546117" cy="461665"/>
          </a:xfrm>
          <a:prstGeom prst="rect">
            <a:avLst/>
          </a:prstGeom>
          <a:noFill/>
        </p:spPr>
        <p:txBody>
          <a:bodyPr wrap="square" rtlCol="0">
            <a:spAutoFit/>
          </a:bodyPr>
          <a:lstStyle/>
          <a:p>
            <a:r>
              <a:rPr lang="en-US" sz="2400" dirty="0">
                <a:solidFill>
                  <a:srgbClr val="00B050"/>
                </a:solidFill>
              </a:rPr>
              <a:t>✓</a:t>
            </a:r>
          </a:p>
        </p:txBody>
      </p:sp>
      <p:sp>
        <p:nvSpPr>
          <p:cNvPr id="34" name="TextBox 33"/>
          <p:cNvSpPr txBox="1"/>
          <p:nvPr/>
        </p:nvSpPr>
        <p:spPr>
          <a:xfrm>
            <a:off x="939243" y="3396704"/>
            <a:ext cx="595156" cy="461665"/>
          </a:xfrm>
          <a:prstGeom prst="rect">
            <a:avLst/>
          </a:prstGeom>
          <a:noFill/>
        </p:spPr>
        <p:txBody>
          <a:bodyPr wrap="square" rtlCol="0">
            <a:spAutoFit/>
          </a:bodyPr>
          <a:lstStyle/>
          <a:p>
            <a:r>
              <a:rPr lang="en-US" sz="2400" dirty="0">
                <a:solidFill>
                  <a:srgbClr val="C00000"/>
                </a:solidFill>
              </a:rPr>
              <a:t>✗</a:t>
            </a:r>
          </a:p>
        </p:txBody>
      </p:sp>
      <p:sp>
        <p:nvSpPr>
          <p:cNvPr id="35" name="TextBox 34"/>
          <p:cNvSpPr txBox="1"/>
          <p:nvPr/>
        </p:nvSpPr>
        <p:spPr>
          <a:xfrm>
            <a:off x="990600" y="2571750"/>
            <a:ext cx="492443" cy="461665"/>
          </a:xfrm>
          <a:prstGeom prst="rect">
            <a:avLst/>
          </a:prstGeom>
          <a:noFill/>
        </p:spPr>
        <p:txBody>
          <a:bodyPr wrap="none" rtlCol="0">
            <a:spAutoFit/>
          </a:bodyPr>
          <a:lstStyle/>
          <a:p>
            <a:r>
              <a:rPr lang="en-US" sz="2400" dirty="0">
                <a:solidFill>
                  <a:srgbClr val="00B050"/>
                </a:solidFill>
              </a:rPr>
              <a:t>✓</a:t>
            </a:r>
          </a:p>
        </p:txBody>
      </p:sp>
      <p:sp>
        <p:nvSpPr>
          <p:cNvPr id="36" name="TextBox 35"/>
          <p:cNvSpPr txBox="1"/>
          <p:nvPr/>
        </p:nvSpPr>
        <p:spPr>
          <a:xfrm>
            <a:off x="955357" y="3028950"/>
            <a:ext cx="492443" cy="461665"/>
          </a:xfrm>
          <a:prstGeom prst="rect">
            <a:avLst/>
          </a:prstGeom>
          <a:noFill/>
        </p:spPr>
        <p:txBody>
          <a:bodyPr wrap="none" rtlCol="0">
            <a:spAutoFit/>
          </a:bodyPr>
          <a:lstStyle/>
          <a:p>
            <a:r>
              <a:rPr lang="en-US" sz="2400" dirty="0">
                <a:solidFill>
                  <a:srgbClr val="00B050"/>
                </a:solidFill>
              </a:rPr>
              <a:t>✓</a:t>
            </a:r>
          </a:p>
        </p:txBody>
      </p:sp>
      <p:graphicFrame>
        <p:nvGraphicFramePr>
          <p:cNvPr id="13" name="Table 12" descr="Students table including information about SSN, Last Name, First Name, Age, Salary" title="Table"/>
          <p:cNvGraphicFramePr>
            <a:graphicFrameLocks noGrp="1"/>
          </p:cNvGraphicFramePr>
          <p:nvPr>
            <p:extLst>
              <p:ext uri="{D42A27DB-BD31-4B8C-83A1-F6EECF244321}">
                <p14:modId xmlns:p14="http://schemas.microsoft.com/office/powerpoint/2010/main" val="1612416087"/>
              </p:ext>
            </p:extLst>
          </p:nvPr>
        </p:nvGraphicFramePr>
        <p:xfrm>
          <a:off x="5592962" y="1631214"/>
          <a:ext cx="3107716" cy="1611630"/>
        </p:xfrm>
        <a:graphic>
          <a:graphicData uri="http://schemas.openxmlformats.org/drawingml/2006/table">
            <a:tbl>
              <a:tblPr firstRow="1" bandRow="1">
                <a:tableStyleId>{21E4AEA4-8DFA-4A89-87EB-49C32662AFE0}</a:tableStyleId>
              </a:tblPr>
              <a:tblGrid>
                <a:gridCol w="621543">
                  <a:extLst>
                    <a:ext uri="{9D8B030D-6E8A-4147-A177-3AD203B41FA5}">
                      <a16:colId xmlns:a16="http://schemas.microsoft.com/office/drawing/2014/main" val="20000"/>
                    </a:ext>
                  </a:extLst>
                </a:gridCol>
                <a:gridCol w="644525">
                  <a:extLst>
                    <a:ext uri="{9D8B030D-6E8A-4147-A177-3AD203B41FA5}">
                      <a16:colId xmlns:a16="http://schemas.microsoft.com/office/drawing/2014/main" val="20001"/>
                    </a:ext>
                  </a:extLst>
                </a:gridCol>
                <a:gridCol w="598562">
                  <a:extLst>
                    <a:ext uri="{9D8B030D-6E8A-4147-A177-3AD203B41FA5}">
                      <a16:colId xmlns:a16="http://schemas.microsoft.com/office/drawing/2014/main" val="20002"/>
                    </a:ext>
                  </a:extLst>
                </a:gridCol>
                <a:gridCol w="601587">
                  <a:extLst>
                    <a:ext uri="{9D8B030D-6E8A-4147-A177-3AD203B41FA5}">
                      <a16:colId xmlns:a16="http://schemas.microsoft.com/office/drawing/2014/main" val="20003"/>
                    </a:ext>
                  </a:extLst>
                </a:gridCol>
                <a:gridCol w="641499">
                  <a:extLst>
                    <a:ext uri="{9D8B030D-6E8A-4147-A177-3AD203B41FA5}">
                      <a16:colId xmlns:a16="http://schemas.microsoft.com/office/drawing/2014/main" val="20004"/>
                    </a:ext>
                  </a:extLst>
                </a:gridCol>
              </a:tblGrid>
              <a:tr h="411480">
                <a:tc>
                  <a:txBody>
                    <a:bodyPr/>
                    <a:lstStyle/>
                    <a:p>
                      <a:pPr algn="ctr"/>
                      <a:r>
                        <a:rPr lang="en-US" sz="1100" dirty="0"/>
                        <a:t>SSN</a:t>
                      </a:r>
                    </a:p>
                  </a:txBody>
                  <a:tcPr marL="68580" marR="68580" marT="34290" marB="34290"/>
                </a:tc>
                <a:tc>
                  <a:txBody>
                    <a:bodyPr/>
                    <a:lstStyle/>
                    <a:p>
                      <a:pPr algn="ctr"/>
                      <a:r>
                        <a:rPr lang="en-US" sz="1100" dirty="0"/>
                        <a:t>Last Name</a:t>
                      </a:r>
                    </a:p>
                  </a:txBody>
                  <a:tcPr marL="68580" marR="68580" marT="34290" marB="34290"/>
                </a:tc>
                <a:tc>
                  <a:txBody>
                    <a:bodyPr/>
                    <a:lstStyle/>
                    <a:p>
                      <a:pPr algn="ctr"/>
                      <a:r>
                        <a:rPr lang="en-US" sz="1100" dirty="0"/>
                        <a:t>First Name</a:t>
                      </a:r>
                    </a:p>
                  </a:txBody>
                  <a:tcPr marL="68580" marR="68580" marT="34290" marB="34290"/>
                </a:tc>
                <a:tc>
                  <a:txBody>
                    <a:bodyPr/>
                    <a:lstStyle/>
                    <a:p>
                      <a:pPr algn="ctr"/>
                      <a:r>
                        <a:rPr lang="en-US" sz="1100" dirty="0"/>
                        <a:t>Age</a:t>
                      </a:r>
                    </a:p>
                  </a:txBody>
                  <a:tcPr marL="68580" marR="68580" marT="34290" marB="34290"/>
                </a:tc>
                <a:tc>
                  <a:txBody>
                    <a:bodyPr/>
                    <a:lstStyle/>
                    <a:p>
                      <a:pPr algn="ctr"/>
                      <a:r>
                        <a:rPr lang="en-US" sz="1100" dirty="0"/>
                        <a:t>Salary</a:t>
                      </a:r>
                    </a:p>
                  </a:txBody>
                  <a:tcPr marL="68580" marR="68580" marT="34290" marB="34290"/>
                </a:tc>
                <a:extLst>
                  <a:ext uri="{0D108BD9-81ED-4DB2-BD59-A6C34878D82A}">
                    <a16:rowId xmlns:a16="http://schemas.microsoft.com/office/drawing/2014/main" val="10000"/>
                  </a:ext>
                </a:extLst>
              </a:tr>
              <a:tr h="240030">
                <a:tc>
                  <a:txBody>
                    <a:bodyPr/>
                    <a:lstStyle/>
                    <a:p>
                      <a:pPr algn="ctr"/>
                      <a:r>
                        <a:rPr lang="en-US" sz="1100" dirty="0"/>
                        <a:t>123</a:t>
                      </a:r>
                      <a:endParaRPr lang="en-US" sz="1100" dirty="0">
                        <a:solidFill>
                          <a:schemeClr val="tx2"/>
                        </a:solidFill>
                      </a:endParaRPr>
                    </a:p>
                  </a:txBody>
                  <a:tcPr marL="68580" marR="68580" marT="34290" marB="34290"/>
                </a:tc>
                <a:tc>
                  <a:txBody>
                    <a:bodyPr/>
                    <a:lstStyle/>
                    <a:p>
                      <a:pPr algn="ctr"/>
                      <a:r>
                        <a:rPr lang="en-US" sz="1100" dirty="0"/>
                        <a:t>Adams</a:t>
                      </a:r>
                      <a:endParaRPr lang="en-US" sz="1100" dirty="0">
                        <a:solidFill>
                          <a:schemeClr val="tx2"/>
                        </a:solidFill>
                      </a:endParaRPr>
                    </a:p>
                  </a:txBody>
                  <a:tcPr marL="68580" marR="68580" marT="34290" marB="34290"/>
                </a:tc>
                <a:tc>
                  <a:txBody>
                    <a:bodyPr/>
                    <a:lstStyle/>
                    <a:p>
                      <a:pPr algn="ctr"/>
                      <a:r>
                        <a:rPr lang="en-US" sz="1100" dirty="0"/>
                        <a:t>Elmo</a:t>
                      </a:r>
                      <a:endParaRPr lang="en-US" sz="1100" dirty="0">
                        <a:solidFill>
                          <a:schemeClr val="tx2"/>
                        </a:solidFill>
                      </a:endParaRPr>
                    </a:p>
                  </a:txBody>
                  <a:tcPr marL="68580" marR="68580" marT="34290" marB="34290"/>
                </a:tc>
                <a:tc>
                  <a:txBody>
                    <a:bodyPr/>
                    <a:lstStyle/>
                    <a:p>
                      <a:pPr algn="ctr"/>
                      <a:r>
                        <a:rPr lang="en-US" sz="1100" dirty="0"/>
                        <a:t>31</a:t>
                      </a:r>
                      <a:endParaRPr lang="en-US" sz="1100" dirty="0">
                        <a:solidFill>
                          <a:schemeClr val="tx2"/>
                        </a:solidFill>
                      </a:endParaRPr>
                    </a:p>
                  </a:txBody>
                  <a:tcPr marL="68580" marR="68580" marT="34290" marB="34290"/>
                </a:tc>
                <a:tc>
                  <a:txBody>
                    <a:bodyPr/>
                    <a:lstStyle/>
                    <a:p>
                      <a:pPr algn="ctr"/>
                      <a:r>
                        <a:rPr lang="en-US" sz="1100" dirty="0"/>
                        <a:t>$300</a:t>
                      </a:r>
                      <a:endParaRPr lang="en-US" sz="1100" dirty="0">
                        <a:solidFill>
                          <a:schemeClr val="tx2"/>
                        </a:solidFill>
                      </a:endParaRPr>
                    </a:p>
                  </a:txBody>
                  <a:tcPr marL="68580" marR="68580" marT="34290" marB="34290"/>
                </a:tc>
                <a:extLst>
                  <a:ext uri="{0D108BD9-81ED-4DB2-BD59-A6C34878D82A}">
                    <a16:rowId xmlns:a16="http://schemas.microsoft.com/office/drawing/2014/main" val="10001"/>
                  </a:ext>
                </a:extLst>
              </a:tr>
              <a:tr h="240030">
                <a:tc>
                  <a:txBody>
                    <a:bodyPr/>
                    <a:lstStyle/>
                    <a:p>
                      <a:pPr algn="ctr"/>
                      <a:r>
                        <a:rPr lang="en-US" sz="1100" dirty="0"/>
                        <a:t>443</a:t>
                      </a:r>
                      <a:endParaRPr lang="en-US" sz="1100" dirty="0">
                        <a:solidFill>
                          <a:schemeClr val="tx2"/>
                        </a:solidFill>
                      </a:endParaRPr>
                    </a:p>
                  </a:txBody>
                  <a:tcPr marL="68580" marR="68580" marT="34290" marB="34290"/>
                </a:tc>
                <a:tc>
                  <a:txBody>
                    <a:bodyPr/>
                    <a:lstStyle/>
                    <a:p>
                      <a:pPr algn="ctr"/>
                      <a:r>
                        <a:rPr lang="en-US" sz="1100" dirty="0"/>
                        <a:t>Grouch</a:t>
                      </a:r>
                      <a:endParaRPr lang="en-US" sz="1100" dirty="0">
                        <a:solidFill>
                          <a:schemeClr val="tx2"/>
                        </a:solidFill>
                      </a:endParaRPr>
                    </a:p>
                  </a:txBody>
                  <a:tcPr marL="68580" marR="68580" marT="34290" marB="34290"/>
                </a:tc>
                <a:tc>
                  <a:txBody>
                    <a:bodyPr/>
                    <a:lstStyle/>
                    <a:p>
                      <a:pPr algn="ctr"/>
                      <a:r>
                        <a:rPr lang="en-US" sz="1100" dirty="0"/>
                        <a:t>Oscar</a:t>
                      </a:r>
                      <a:endParaRPr lang="en-US" sz="1100" dirty="0">
                        <a:solidFill>
                          <a:schemeClr val="tx2"/>
                        </a:solidFill>
                      </a:endParaRPr>
                    </a:p>
                  </a:txBody>
                  <a:tcPr marL="68580" marR="68580" marT="34290" marB="34290"/>
                </a:tc>
                <a:tc>
                  <a:txBody>
                    <a:bodyPr/>
                    <a:lstStyle/>
                    <a:p>
                      <a:pPr algn="ctr"/>
                      <a:r>
                        <a:rPr lang="en-US" sz="1100" dirty="0"/>
                        <a:t>32</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2"/>
                  </a:ext>
                </a:extLst>
              </a:tr>
              <a:tr h="240030">
                <a:tc>
                  <a:txBody>
                    <a:bodyPr/>
                    <a:lstStyle/>
                    <a:p>
                      <a:pPr algn="ctr"/>
                      <a:r>
                        <a:rPr lang="en-US" sz="1100" dirty="0"/>
                        <a:t>244</a:t>
                      </a:r>
                      <a:endParaRPr lang="en-US" sz="1100" dirty="0">
                        <a:solidFill>
                          <a:schemeClr val="tx2"/>
                        </a:solidFill>
                      </a:endParaRPr>
                    </a:p>
                  </a:txBody>
                  <a:tcPr marL="68580" marR="68580" marT="34290" marB="34290"/>
                </a:tc>
                <a:tc>
                  <a:txBody>
                    <a:bodyPr/>
                    <a:lstStyle/>
                    <a:p>
                      <a:pPr algn="ctr"/>
                      <a:r>
                        <a:rPr lang="en-US" sz="1100" dirty="0"/>
                        <a:t>Oz</a:t>
                      </a:r>
                      <a:endParaRPr lang="en-US" sz="1100" dirty="0">
                        <a:solidFill>
                          <a:schemeClr val="tx2"/>
                        </a:solidFill>
                      </a:endParaRPr>
                    </a:p>
                  </a:txBody>
                  <a:tcPr marL="68580" marR="68580" marT="34290" marB="34290"/>
                </a:tc>
                <a:tc>
                  <a:txBody>
                    <a:bodyPr/>
                    <a:lstStyle/>
                    <a:p>
                      <a:pPr algn="ctr"/>
                      <a:r>
                        <a:rPr lang="en-US" sz="1100" dirty="0"/>
                        <a:t>Bert</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$140</a:t>
                      </a:r>
                      <a:endParaRPr lang="en-US" sz="1100" dirty="0">
                        <a:solidFill>
                          <a:schemeClr val="tx2"/>
                        </a:solidFill>
                      </a:endParaRPr>
                    </a:p>
                  </a:txBody>
                  <a:tcPr marL="68580" marR="68580" marT="34290" marB="34290"/>
                </a:tc>
                <a:extLst>
                  <a:ext uri="{0D108BD9-81ED-4DB2-BD59-A6C34878D82A}">
                    <a16:rowId xmlns:a16="http://schemas.microsoft.com/office/drawing/2014/main" val="10003"/>
                  </a:ext>
                </a:extLst>
              </a:tr>
              <a:tr h="240030">
                <a:tc>
                  <a:txBody>
                    <a:bodyPr/>
                    <a:lstStyle/>
                    <a:p>
                      <a:pPr algn="ctr"/>
                      <a:r>
                        <a:rPr lang="en-US" sz="1100" dirty="0"/>
                        <a:t>134</a:t>
                      </a:r>
                      <a:endParaRPr lang="en-US" sz="1100" dirty="0">
                        <a:solidFill>
                          <a:schemeClr val="tx2"/>
                        </a:solidFill>
                      </a:endParaRPr>
                    </a:p>
                  </a:txBody>
                  <a:tcPr marL="68580" marR="68580" marT="34290" marB="34290"/>
                </a:tc>
                <a:tc>
                  <a:txBody>
                    <a:bodyPr/>
                    <a:lstStyle/>
                    <a:p>
                      <a:pPr algn="ctr"/>
                      <a:r>
                        <a:rPr lang="en-US" sz="1100" dirty="0"/>
                        <a:t>Sanders</a:t>
                      </a:r>
                      <a:endParaRPr lang="en-US" sz="1100" dirty="0">
                        <a:solidFill>
                          <a:schemeClr val="tx2"/>
                        </a:solidFill>
                      </a:endParaRPr>
                    </a:p>
                  </a:txBody>
                  <a:tcPr marL="68580" marR="68580" marT="34290" marB="34290"/>
                </a:tc>
                <a:tc>
                  <a:txBody>
                    <a:bodyPr/>
                    <a:lstStyle/>
                    <a:p>
                      <a:pPr algn="ctr"/>
                      <a:r>
                        <a:rPr lang="en-US" sz="1100" dirty="0"/>
                        <a:t>Ernie</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4"/>
                  </a:ext>
                </a:extLst>
              </a:tr>
              <a:tr h="240030">
                <a:tc>
                  <a:txBody>
                    <a:bodyPr/>
                    <a:lstStyle/>
                    <a:p>
                      <a:pPr algn="ctr"/>
                      <a:r>
                        <a:rPr lang="en-US" sz="1100" dirty="0">
                          <a:solidFill>
                            <a:schemeClr val="tx1"/>
                          </a:solidFill>
                        </a:rPr>
                        <a:t>176</a:t>
                      </a:r>
                    </a:p>
                  </a:txBody>
                  <a:tcPr marL="68580" marR="68580" marT="34290" marB="34290"/>
                </a:tc>
                <a:tc>
                  <a:txBody>
                    <a:bodyPr/>
                    <a:lstStyle/>
                    <a:p>
                      <a:pPr algn="ctr"/>
                      <a:r>
                        <a:rPr lang="en-US" sz="1100" dirty="0">
                          <a:solidFill>
                            <a:schemeClr val="tx1"/>
                          </a:solidFill>
                        </a:rPr>
                        <a:t>Grump</a:t>
                      </a:r>
                    </a:p>
                  </a:txBody>
                  <a:tcPr marL="68580" marR="68580" marT="34290" marB="34290"/>
                </a:tc>
                <a:tc>
                  <a:txBody>
                    <a:bodyPr/>
                    <a:lstStyle/>
                    <a:p>
                      <a:pPr algn="ctr"/>
                      <a:r>
                        <a:rPr lang="en-US" sz="1100" dirty="0">
                          <a:solidFill>
                            <a:schemeClr val="tx1"/>
                          </a:solidFill>
                        </a:rPr>
                        <a:t>Donald</a:t>
                      </a:r>
                    </a:p>
                  </a:txBody>
                  <a:tcPr marL="68580" marR="68580" marT="34290" marB="34290"/>
                </a:tc>
                <a:tc>
                  <a:txBody>
                    <a:bodyPr/>
                    <a:lstStyle/>
                    <a:p>
                      <a:pPr algn="ctr"/>
                      <a:r>
                        <a:rPr lang="en-US" sz="1100" dirty="0">
                          <a:solidFill>
                            <a:schemeClr val="tx1"/>
                          </a:solidFill>
                        </a:rPr>
                        <a:t>79</a:t>
                      </a:r>
                    </a:p>
                  </a:txBody>
                  <a:tcPr marL="68580" marR="68580" marT="34290" marB="34290"/>
                </a:tc>
                <a:tc>
                  <a:txBody>
                    <a:bodyPr/>
                    <a:lstStyle/>
                    <a:p>
                      <a:pPr algn="ctr"/>
                      <a:r>
                        <a:rPr lang="en-US" sz="1100" dirty="0">
                          <a:solidFill>
                            <a:schemeClr val="tx1"/>
                          </a:solidFill>
                        </a:rPr>
                        <a:t>$300</a:t>
                      </a:r>
                    </a:p>
                  </a:txBody>
                  <a:tcPr marL="68580" marR="68580" marT="34290" marB="34290"/>
                </a:tc>
                <a:extLst>
                  <a:ext uri="{0D108BD9-81ED-4DB2-BD59-A6C34878D82A}">
                    <a16:rowId xmlns:a16="http://schemas.microsoft.com/office/drawing/2014/main" val="10005"/>
                  </a:ext>
                </a:extLst>
              </a:tr>
            </a:tbl>
          </a:graphicData>
        </a:graphic>
      </p:graphicFrame>
      <p:sp>
        <p:nvSpPr>
          <p:cNvPr id="39" name="Rectangle 38" descr="(443, Grouch, Oscar, 32, $400)&#10;(244, Oz, Bert, 55, $140)&#10;(134, Sanders, Ernie, 55, $400)" title="Highlighted Rows"/>
          <p:cNvSpPr/>
          <p:nvPr/>
        </p:nvSpPr>
        <p:spPr bwMode="auto">
          <a:xfrm>
            <a:off x="5579085" y="2286422"/>
            <a:ext cx="3107715" cy="956422"/>
          </a:xfrm>
          <a:prstGeom prst="rect">
            <a:avLst/>
          </a:prstGeom>
          <a:solidFill>
            <a:srgbClr val="00EF00">
              <a:alpha val="18824"/>
            </a:srgbClr>
          </a:solidFill>
          <a:ln w="28575" cap="flat" cmpd="sng" algn="ctr">
            <a:solidFill>
              <a:srgbClr val="FFC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Arial" charset="0"/>
            </a:endParaRPr>
          </a:p>
        </p:txBody>
      </p:sp>
    </p:spTree>
    <p:extLst>
      <p:ext uri="{BB962C8B-B14F-4D97-AF65-F5344CB8AC3E}">
        <p14:creationId xmlns:p14="http://schemas.microsoft.com/office/powerpoint/2010/main" val="15767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descr="Students table including information about SSN, Last Name, First Name, Age, Salary" title="Table"/>
          <p:cNvGraphicFramePr>
            <a:graphicFrameLocks noGrp="1"/>
          </p:cNvGraphicFramePr>
          <p:nvPr>
            <p:extLst>
              <p:ext uri="{D42A27DB-BD31-4B8C-83A1-F6EECF244321}">
                <p14:modId xmlns:p14="http://schemas.microsoft.com/office/powerpoint/2010/main" val="26596028"/>
              </p:ext>
            </p:extLst>
          </p:nvPr>
        </p:nvGraphicFramePr>
        <p:xfrm>
          <a:off x="5592962" y="1631214"/>
          <a:ext cx="3107716" cy="1611630"/>
        </p:xfrm>
        <a:graphic>
          <a:graphicData uri="http://schemas.openxmlformats.org/drawingml/2006/table">
            <a:tbl>
              <a:tblPr firstRow="1" bandRow="1">
                <a:tableStyleId>{21E4AEA4-8DFA-4A89-87EB-49C32662AFE0}</a:tableStyleId>
              </a:tblPr>
              <a:tblGrid>
                <a:gridCol w="621543">
                  <a:extLst>
                    <a:ext uri="{9D8B030D-6E8A-4147-A177-3AD203B41FA5}">
                      <a16:colId xmlns:a16="http://schemas.microsoft.com/office/drawing/2014/main" val="20000"/>
                    </a:ext>
                  </a:extLst>
                </a:gridCol>
                <a:gridCol w="644525">
                  <a:extLst>
                    <a:ext uri="{9D8B030D-6E8A-4147-A177-3AD203B41FA5}">
                      <a16:colId xmlns:a16="http://schemas.microsoft.com/office/drawing/2014/main" val="20001"/>
                    </a:ext>
                  </a:extLst>
                </a:gridCol>
                <a:gridCol w="598562">
                  <a:extLst>
                    <a:ext uri="{9D8B030D-6E8A-4147-A177-3AD203B41FA5}">
                      <a16:colId xmlns:a16="http://schemas.microsoft.com/office/drawing/2014/main" val="20002"/>
                    </a:ext>
                  </a:extLst>
                </a:gridCol>
                <a:gridCol w="601587">
                  <a:extLst>
                    <a:ext uri="{9D8B030D-6E8A-4147-A177-3AD203B41FA5}">
                      <a16:colId xmlns:a16="http://schemas.microsoft.com/office/drawing/2014/main" val="20003"/>
                    </a:ext>
                  </a:extLst>
                </a:gridCol>
                <a:gridCol w="641499">
                  <a:extLst>
                    <a:ext uri="{9D8B030D-6E8A-4147-A177-3AD203B41FA5}">
                      <a16:colId xmlns:a16="http://schemas.microsoft.com/office/drawing/2014/main" val="20004"/>
                    </a:ext>
                  </a:extLst>
                </a:gridCol>
              </a:tblGrid>
              <a:tr h="411480">
                <a:tc>
                  <a:txBody>
                    <a:bodyPr/>
                    <a:lstStyle/>
                    <a:p>
                      <a:pPr algn="ctr"/>
                      <a:r>
                        <a:rPr lang="en-US" sz="1100" dirty="0"/>
                        <a:t>SSN</a:t>
                      </a:r>
                    </a:p>
                  </a:txBody>
                  <a:tcPr marL="68580" marR="68580" marT="34290" marB="34290"/>
                </a:tc>
                <a:tc>
                  <a:txBody>
                    <a:bodyPr/>
                    <a:lstStyle/>
                    <a:p>
                      <a:pPr algn="ctr"/>
                      <a:r>
                        <a:rPr lang="en-US" sz="1100" dirty="0"/>
                        <a:t>Last Name</a:t>
                      </a:r>
                    </a:p>
                  </a:txBody>
                  <a:tcPr marL="68580" marR="68580" marT="34290" marB="34290"/>
                </a:tc>
                <a:tc>
                  <a:txBody>
                    <a:bodyPr/>
                    <a:lstStyle/>
                    <a:p>
                      <a:pPr algn="ctr"/>
                      <a:r>
                        <a:rPr lang="en-US" sz="1100" dirty="0"/>
                        <a:t>First Name</a:t>
                      </a:r>
                    </a:p>
                  </a:txBody>
                  <a:tcPr marL="68580" marR="68580" marT="34290" marB="34290"/>
                </a:tc>
                <a:tc>
                  <a:txBody>
                    <a:bodyPr/>
                    <a:lstStyle/>
                    <a:p>
                      <a:pPr algn="ctr"/>
                      <a:r>
                        <a:rPr lang="en-US" sz="1100" dirty="0"/>
                        <a:t>Age</a:t>
                      </a:r>
                    </a:p>
                  </a:txBody>
                  <a:tcPr marL="68580" marR="68580" marT="34290" marB="34290"/>
                </a:tc>
                <a:tc>
                  <a:txBody>
                    <a:bodyPr/>
                    <a:lstStyle/>
                    <a:p>
                      <a:pPr algn="ctr"/>
                      <a:r>
                        <a:rPr lang="en-US" sz="1100" dirty="0"/>
                        <a:t>Salary</a:t>
                      </a:r>
                    </a:p>
                  </a:txBody>
                  <a:tcPr marL="68580" marR="68580" marT="34290" marB="34290"/>
                </a:tc>
                <a:extLst>
                  <a:ext uri="{0D108BD9-81ED-4DB2-BD59-A6C34878D82A}">
                    <a16:rowId xmlns:a16="http://schemas.microsoft.com/office/drawing/2014/main" val="10000"/>
                  </a:ext>
                </a:extLst>
              </a:tr>
              <a:tr h="240030">
                <a:tc>
                  <a:txBody>
                    <a:bodyPr/>
                    <a:lstStyle/>
                    <a:p>
                      <a:pPr algn="ctr"/>
                      <a:r>
                        <a:rPr lang="en-US" sz="1100" dirty="0"/>
                        <a:t>123</a:t>
                      </a:r>
                      <a:endParaRPr lang="en-US" sz="1100" dirty="0">
                        <a:solidFill>
                          <a:schemeClr val="tx2"/>
                        </a:solidFill>
                      </a:endParaRPr>
                    </a:p>
                  </a:txBody>
                  <a:tcPr marL="68580" marR="68580" marT="34290" marB="34290"/>
                </a:tc>
                <a:tc>
                  <a:txBody>
                    <a:bodyPr/>
                    <a:lstStyle/>
                    <a:p>
                      <a:pPr algn="ctr"/>
                      <a:r>
                        <a:rPr lang="en-US" sz="1100" dirty="0"/>
                        <a:t>Adams</a:t>
                      </a:r>
                      <a:endParaRPr lang="en-US" sz="1100" dirty="0">
                        <a:solidFill>
                          <a:schemeClr val="tx2"/>
                        </a:solidFill>
                      </a:endParaRPr>
                    </a:p>
                  </a:txBody>
                  <a:tcPr marL="68580" marR="68580" marT="34290" marB="34290"/>
                </a:tc>
                <a:tc>
                  <a:txBody>
                    <a:bodyPr/>
                    <a:lstStyle/>
                    <a:p>
                      <a:pPr algn="ctr"/>
                      <a:r>
                        <a:rPr lang="en-US" sz="1100" dirty="0"/>
                        <a:t>Elmo</a:t>
                      </a:r>
                      <a:endParaRPr lang="en-US" sz="1100" dirty="0">
                        <a:solidFill>
                          <a:schemeClr val="tx2"/>
                        </a:solidFill>
                      </a:endParaRPr>
                    </a:p>
                  </a:txBody>
                  <a:tcPr marL="68580" marR="68580" marT="34290" marB="34290"/>
                </a:tc>
                <a:tc>
                  <a:txBody>
                    <a:bodyPr/>
                    <a:lstStyle/>
                    <a:p>
                      <a:pPr algn="ctr"/>
                      <a:r>
                        <a:rPr lang="en-US" sz="1100" dirty="0"/>
                        <a:t>31</a:t>
                      </a:r>
                      <a:endParaRPr lang="en-US" sz="1100" dirty="0">
                        <a:solidFill>
                          <a:schemeClr val="tx2"/>
                        </a:solidFill>
                      </a:endParaRPr>
                    </a:p>
                  </a:txBody>
                  <a:tcPr marL="68580" marR="68580" marT="34290" marB="34290"/>
                </a:tc>
                <a:tc>
                  <a:txBody>
                    <a:bodyPr/>
                    <a:lstStyle/>
                    <a:p>
                      <a:pPr algn="ctr"/>
                      <a:r>
                        <a:rPr lang="en-US" sz="1100" dirty="0"/>
                        <a:t>$300</a:t>
                      </a:r>
                      <a:endParaRPr lang="en-US" sz="1100" dirty="0">
                        <a:solidFill>
                          <a:schemeClr val="tx2"/>
                        </a:solidFill>
                      </a:endParaRPr>
                    </a:p>
                  </a:txBody>
                  <a:tcPr marL="68580" marR="68580" marT="34290" marB="34290"/>
                </a:tc>
                <a:extLst>
                  <a:ext uri="{0D108BD9-81ED-4DB2-BD59-A6C34878D82A}">
                    <a16:rowId xmlns:a16="http://schemas.microsoft.com/office/drawing/2014/main" val="10001"/>
                  </a:ext>
                </a:extLst>
              </a:tr>
              <a:tr h="240030">
                <a:tc>
                  <a:txBody>
                    <a:bodyPr/>
                    <a:lstStyle/>
                    <a:p>
                      <a:pPr algn="ctr"/>
                      <a:r>
                        <a:rPr lang="en-US" sz="1100" dirty="0"/>
                        <a:t>443</a:t>
                      </a:r>
                      <a:endParaRPr lang="en-US" sz="1100" dirty="0">
                        <a:solidFill>
                          <a:schemeClr val="tx2"/>
                        </a:solidFill>
                      </a:endParaRPr>
                    </a:p>
                  </a:txBody>
                  <a:tcPr marL="68580" marR="68580" marT="34290" marB="34290"/>
                </a:tc>
                <a:tc>
                  <a:txBody>
                    <a:bodyPr/>
                    <a:lstStyle/>
                    <a:p>
                      <a:pPr algn="ctr"/>
                      <a:r>
                        <a:rPr lang="en-US" sz="1100" dirty="0"/>
                        <a:t>Grouch</a:t>
                      </a:r>
                      <a:endParaRPr lang="en-US" sz="1100" dirty="0">
                        <a:solidFill>
                          <a:schemeClr val="tx2"/>
                        </a:solidFill>
                      </a:endParaRPr>
                    </a:p>
                  </a:txBody>
                  <a:tcPr marL="68580" marR="68580" marT="34290" marB="34290"/>
                </a:tc>
                <a:tc>
                  <a:txBody>
                    <a:bodyPr/>
                    <a:lstStyle/>
                    <a:p>
                      <a:pPr algn="ctr"/>
                      <a:r>
                        <a:rPr lang="en-US" sz="1100" dirty="0"/>
                        <a:t>Oscar</a:t>
                      </a:r>
                      <a:endParaRPr lang="en-US" sz="1100" dirty="0">
                        <a:solidFill>
                          <a:schemeClr val="tx2"/>
                        </a:solidFill>
                      </a:endParaRPr>
                    </a:p>
                  </a:txBody>
                  <a:tcPr marL="68580" marR="68580" marT="34290" marB="34290"/>
                </a:tc>
                <a:tc>
                  <a:txBody>
                    <a:bodyPr/>
                    <a:lstStyle/>
                    <a:p>
                      <a:pPr algn="ctr"/>
                      <a:r>
                        <a:rPr lang="en-US" sz="1100" dirty="0"/>
                        <a:t>32</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2"/>
                  </a:ext>
                </a:extLst>
              </a:tr>
              <a:tr h="240030">
                <a:tc>
                  <a:txBody>
                    <a:bodyPr/>
                    <a:lstStyle/>
                    <a:p>
                      <a:pPr algn="ctr"/>
                      <a:r>
                        <a:rPr lang="en-US" sz="1100" dirty="0"/>
                        <a:t>244</a:t>
                      </a:r>
                      <a:endParaRPr lang="en-US" sz="1100" dirty="0">
                        <a:solidFill>
                          <a:schemeClr val="tx2"/>
                        </a:solidFill>
                      </a:endParaRPr>
                    </a:p>
                  </a:txBody>
                  <a:tcPr marL="68580" marR="68580" marT="34290" marB="34290"/>
                </a:tc>
                <a:tc>
                  <a:txBody>
                    <a:bodyPr/>
                    <a:lstStyle/>
                    <a:p>
                      <a:pPr algn="ctr"/>
                      <a:r>
                        <a:rPr lang="en-US" sz="1100" dirty="0"/>
                        <a:t>Oz</a:t>
                      </a:r>
                      <a:endParaRPr lang="en-US" sz="1100" dirty="0">
                        <a:solidFill>
                          <a:schemeClr val="tx2"/>
                        </a:solidFill>
                      </a:endParaRPr>
                    </a:p>
                  </a:txBody>
                  <a:tcPr marL="68580" marR="68580" marT="34290" marB="34290"/>
                </a:tc>
                <a:tc>
                  <a:txBody>
                    <a:bodyPr/>
                    <a:lstStyle/>
                    <a:p>
                      <a:pPr algn="ctr"/>
                      <a:r>
                        <a:rPr lang="en-US" sz="1100" dirty="0"/>
                        <a:t>Bert</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$140</a:t>
                      </a:r>
                      <a:endParaRPr lang="en-US" sz="1100" dirty="0">
                        <a:solidFill>
                          <a:schemeClr val="tx2"/>
                        </a:solidFill>
                      </a:endParaRPr>
                    </a:p>
                  </a:txBody>
                  <a:tcPr marL="68580" marR="68580" marT="34290" marB="34290"/>
                </a:tc>
                <a:extLst>
                  <a:ext uri="{0D108BD9-81ED-4DB2-BD59-A6C34878D82A}">
                    <a16:rowId xmlns:a16="http://schemas.microsoft.com/office/drawing/2014/main" val="10003"/>
                  </a:ext>
                </a:extLst>
              </a:tr>
              <a:tr h="240030">
                <a:tc>
                  <a:txBody>
                    <a:bodyPr/>
                    <a:lstStyle/>
                    <a:p>
                      <a:pPr algn="ctr"/>
                      <a:r>
                        <a:rPr lang="en-US" sz="1100" dirty="0"/>
                        <a:t>134</a:t>
                      </a:r>
                      <a:endParaRPr lang="en-US" sz="1100" dirty="0">
                        <a:solidFill>
                          <a:schemeClr val="tx2"/>
                        </a:solidFill>
                      </a:endParaRPr>
                    </a:p>
                  </a:txBody>
                  <a:tcPr marL="68580" marR="68580" marT="34290" marB="34290"/>
                </a:tc>
                <a:tc>
                  <a:txBody>
                    <a:bodyPr/>
                    <a:lstStyle/>
                    <a:p>
                      <a:pPr algn="ctr"/>
                      <a:r>
                        <a:rPr lang="en-US" sz="1100" dirty="0"/>
                        <a:t>Sanders</a:t>
                      </a:r>
                      <a:endParaRPr lang="en-US" sz="1100" dirty="0">
                        <a:solidFill>
                          <a:schemeClr val="tx2"/>
                        </a:solidFill>
                      </a:endParaRPr>
                    </a:p>
                  </a:txBody>
                  <a:tcPr marL="68580" marR="68580" marT="34290" marB="34290"/>
                </a:tc>
                <a:tc>
                  <a:txBody>
                    <a:bodyPr/>
                    <a:lstStyle/>
                    <a:p>
                      <a:pPr algn="ctr"/>
                      <a:r>
                        <a:rPr lang="en-US" sz="1100" dirty="0"/>
                        <a:t>Ernie</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4"/>
                  </a:ext>
                </a:extLst>
              </a:tr>
              <a:tr h="240030">
                <a:tc>
                  <a:txBody>
                    <a:bodyPr/>
                    <a:lstStyle/>
                    <a:p>
                      <a:pPr algn="ctr"/>
                      <a:r>
                        <a:rPr lang="en-US" sz="1100" dirty="0">
                          <a:solidFill>
                            <a:schemeClr val="tx1"/>
                          </a:solidFill>
                        </a:rPr>
                        <a:t>176</a:t>
                      </a:r>
                    </a:p>
                  </a:txBody>
                  <a:tcPr marL="68580" marR="68580" marT="34290" marB="34290"/>
                </a:tc>
                <a:tc>
                  <a:txBody>
                    <a:bodyPr/>
                    <a:lstStyle/>
                    <a:p>
                      <a:pPr algn="ctr"/>
                      <a:r>
                        <a:rPr lang="en-US" sz="1100" dirty="0">
                          <a:solidFill>
                            <a:schemeClr val="tx1"/>
                          </a:solidFill>
                        </a:rPr>
                        <a:t>Grump</a:t>
                      </a:r>
                    </a:p>
                  </a:txBody>
                  <a:tcPr marL="68580" marR="68580" marT="34290" marB="34290"/>
                </a:tc>
                <a:tc>
                  <a:txBody>
                    <a:bodyPr/>
                    <a:lstStyle/>
                    <a:p>
                      <a:pPr algn="ctr"/>
                      <a:r>
                        <a:rPr lang="en-US" sz="1100" dirty="0">
                          <a:solidFill>
                            <a:schemeClr val="tx1"/>
                          </a:solidFill>
                        </a:rPr>
                        <a:t>Donald</a:t>
                      </a:r>
                    </a:p>
                  </a:txBody>
                  <a:tcPr marL="68580" marR="68580" marT="34290" marB="34290"/>
                </a:tc>
                <a:tc>
                  <a:txBody>
                    <a:bodyPr/>
                    <a:lstStyle/>
                    <a:p>
                      <a:pPr algn="ctr"/>
                      <a:r>
                        <a:rPr lang="en-US" sz="1100" dirty="0">
                          <a:solidFill>
                            <a:schemeClr val="tx1"/>
                          </a:solidFill>
                        </a:rPr>
                        <a:t>79</a:t>
                      </a:r>
                    </a:p>
                  </a:txBody>
                  <a:tcPr marL="68580" marR="68580" marT="34290" marB="34290"/>
                </a:tc>
                <a:tc>
                  <a:txBody>
                    <a:bodyPr/>
                    <a:lstStyle/>
                    <a:p>
                      <a:pPr algn="ctr"/>
                      <a:r>
                        <a:rPr lang="en-US" sz="1100" dirty="0">
                          <a:solidFill>
                            <a:schemeClr val="tx1"/>
                          </a:solidFill>
                        </a:rPr>
                        <a:t>$300</a:t>
                      </a:r>
                    </a:p>
                  </a:txBody>
                  <a:tcPr marL="68580" marR="68580" marT="34290" marB="34290"/>
                </a:tc>
                <a:extLst>
                  <a:ext uri="{0D108BD9-81ED-4DB2-BD59-A6C34878D82A}">
                    <a16:rowId xmlns:a16="http://schemas.microsoft.com/office/drawing/2014/main" val="10005"/>
                  </a:ext>
                </a:extLst>
              </a:tr>
            </a:tbl>
          </a:graphicData>
        </a:graphic>
      </p:graphicFrame>
      <p:sp>
        <p:nvSpPr>
          <p:cNvPr id="20" name="Title 1"/>
          <p:cNvSpPr>
            <a:spLocks noGrp="1"/>
          </p:cNvSpPr>
          <p:nvPr>
            <p:ph type="title"/>
          </p:nvPr>
        </p:nvSpPr>
        <p:spPr/>
        <p:txBody>
          <a:bodyPr/>
          <a:lstStyle/>
          <a:p>
            <a:r>
              <a:rPr lang="en-US" dirty="0"/>
              <a:t>Search Key and Ordering, Pt 12</a:t>
            </a:r>
          </a:p>
        </p:txBody>
      </p:sp>
      <p:sp>
        <p:nvSpPr>
          <p:cNvPr id="21" name="Content Placeholder 2"/>
          <p:cNvSpPr>
            <a:spLocks noGrp="1"/>
          </p:cNvSpPr>
          <p:nvPr>
            <p:ph idx="1"/>
          </p:nvPr>
        </p:nvSpPr>
        <p:spPr/>
        <p:txBody>
          <a:bodyPr>
            <a:normAutofit/>
          </a:bodyPr>
          <a:lstStyle/>
          <a:p>
            <a:r>
              <a:rPr lang="en-US" dirty="0">
                <a:solidFill>
                  <a:srgbClr val="484848"/>
                </a:solidFill>
              </a:rPr>
              <a:t> </a:t>
            </a:r>
            <a:r>
              <a:rPr lang="en-US" b="1" dirty="0">
                <a:solidFill>
                  <a:srgbClr val="484848"/>
                </a:solidFill>
              </a:rPr>
              <a:t>Composite Keys: </a:t>
            </a:r>
            <a:r>
              <a:rPr lang="en-US" dirty="0">
                <a:solidFill>
                  <a:srgbClr val="484848"/>
                </a:solidFill>
              </a:rPr>
              <a:t>more than one column</a:t>
            </a:r>
          </a:p>
          <a:p>
            <a:pPr lvl="1"/>
            <a:r>
              <a:rPr lang="en-US" sz="2000" b="1" dirty="0">
                <a:solidFill>
                  <a:srgbClr val="484848"/>
                </a:solidFill>
              </a:rPr>
              <a:t>Lexicographic order</a:t>
            </a:r>
          </a:p>
          <a:p>
            <a:pPr lvl="1"/>
            <a:r>
              <a:rPr lang="en-US" sz="2000" dirty="0">
                <a:solidFill>
                  <a:srgbClr val="484848"/>
                </a:solidFill>
              </a:rPr>
              <a:t>Search a </a:t>
            </a:r>
            <a:r>
              <a:rPr lang="en-US" sz="2000" i="1" dirty="0">
                <a:solidFill>
                  <a:srgbClr val="484848"/>
                </a:solidFill>
              </a:rPr>
              <a:t>range?</a:t>
            </a:r>
            <a:endParaRPr lang="en-US" sz="2000" dirty="0">
              <a:solidFill>
                <a:srgbClr val="484848"/>
              </a:solidFill>
            </a:endParaRPr>
          </a:p>
          <a:p>
            <a:pPr lvl="1"/>
            <a:r>
              <a:rPr lang="en-US" sz="2000" dirty="0">
                <a:solidFill>
                  <a:srgbClr val="484848"/>
                </a:solidFill>
              </a:rPr>
              <a:t>&lt;Age, Salary&gt;:</a:t>
            </a:r>
          </a:p>
          <a:p>
            <a:pPr lvl="2"/>
            <a:r>
              <a:rPr lang="en-US" sz="2000" dirty="0">
                <a:solidFill>
                  <a:srgbClr val="484848"/>
                </a:solidFill>
              </a:rPr>
              <a:t>Age = 31 &amp; Salary = 400</a:t>
            </a:r>
          </a:p>
          <a:p>
            <a:pPr lvl="2"/>
            <a:r>
              <a:rPr lang="en-US" sz="2000" dirty="0">
                <a:solidFill>
                  <a:srgbClr val="484848"/>
                </a:solidFill>
              </a:rPr>
              <a:t>Age = 55 &amp; Salary &gt; 200</a:t>
            </a:r>
          </a:p>
          <a:p>
            <a:pPr lvl="2"/>
            <a:r>
              <a:rPr lang="en-US" sz="2000" dirty="0">
                <a:solidFill>
                  <a:srgbClr val="484848"/>
                </a:solidFill>
              </a:rPr>
              <a:t>Age &gt; 31 &amp; Salary = 400</a:t>
            </a:r>
          </a:p>
          <a:p>
            <a:pPr lvl="2"/>
            <a:r>
              <a:rPr lang="en-US" sz="2000" dirty="0">
                <a:solidFill>
                  <a:srgbClr val="484848"/>
                </a:solidFill>
              </a:rPr>
              <a:t>Age = 31</a:t>
            </a:r>
          </a:p>
          <a:p>
            <a:pPr lvl="2"/>
            <a:r>
              <a:rPr lang="en-US" sz="2000" dirty="0">
                <a:solidFill>
                  <a:srgbClr val="484848"/>
                </a:solidFill>
              </a:rPr>
              <a:t>Age &gt; 31</a:t>
            </a:r>
            <a:r>
              <a:rPr lang="en-US" sz="2000" dirty="0"/>
              <a:t>  </a:t>
            </a:r>
          </a:p>
        </p:txBody>
      </p:sp>
      <p:sp>
        <p:nvSpPr>
          <p:cNvPr id="38" name="TextBox 37"/>
          <p:cNvSpPr txBox="1"/>
          <p:nvPr/>
        </p:nvSpPr>
        <p:spPr>
          <a:xfrm>
            <a:off x="3962400" y="4369248"/>
            <a:ext cx="2638917" cy="646331"/>
          </a:xfrm>
          <a:prstGeom prst="rect">
            <a:avLst/>
          </a:prstGeom>
          <a:noFill/>
        </p:spPr>
        <p:txBody>
          <a:bodyPr wrap="square" rtlCol="0">
            <a:spAutoFit/>
          </a:bodyPr>
          <a:lstStyle/>
          <a:p>
            <a:r>
              <a:rPr lang="en-US" sz="1200" dirty="0">
                <a:solidFill>
                  <a:srgbClr val="484848"/>
                </a:solidFill>
                <a:latin typeface="Helvetica Neue" charset="0"/>
                <a:ea typeface="Helvetica Neue" charset="0"/>
                <a:cs typeface="Helvetica Neue" charset="0"/>
              </a:rPr>
              <a:t>Not a lexicographic range. Either visits useless rows or has to “bounce through” the index.</a:t>
            </a:r>
          </a:p>
        </p:txBody>
      </p:sp>
      <p:sp>
        <p:nvSpPr>
          <p:cNvPr id="39" name="TextBox 38"/>
          <p:cNvSpPr txBox="1"/>
          <p:nvPr/>
        </p:nvSpPr>
        <p:spPr>
          <a:xfrm>
            <a:off x="3627881" y="4461580"/>
            <a:ext cx="595156" cy="461665"/>
          </a:xfrm>
          <a:prstGeom prst="rect">
            <a:avLst/>
          </a:prstGeom>
          <a:noFill/>
        </p:spPr>
        <p:txBody>
          <a:bodyPr wrap="square" rtlCol="0">
            <a:spAutoFit/>
          </a:bodyPr>
          <a:lstStyle/>
          <a:p>
            <a:r>
              <a:rPr lang="en-US" sz="2400" dirty="0">
                <a:solidFill>
                  <a:srgbClr val="C00000"/>
                </a:solidFill>
              </a:rPr>
              <a:t>✗</a:t>
            </a:r>
          </a:p>
        </p:txBody>
      </p:sp>
      <p:sp>
        <p:nvSpPr>
          <p:cNvPr id="40" name="TextBox 39"/>
          <p:cNvSpPr txBox="1"/>
          <p:nvPr/>
        </p:nvSpPr>
        <p:spPr>
          <a:xfrm>
            <a:off x="963762" y="3818965"/>
            <a:ext cx="546117" cy="461665"/>
          </a:xfrm>
          <a:prstGeom prst="rect">
            <a:avLst/>
          </a:prstGeom>
          <a:noFill/>
        </p:spPr>
        <p:txBody>
          <a:bodyPr wrap="square" rtlCol="0">
            <a:spAutoFit/>
          </a:bodyPr>
          <a:lstStyle/>
          <a:p>
            <a:r>
              <a:rPr lang="en-US" sz="2400" dirty="0">
                <a:solidFill>
                  <a:srgbClr val="00B050"/>
                </a:solidFill>
              </a:rPr>
              <a:t>✓</a:t>
            </a:r>
          </a:p>
        </p:txBody>
      </p:sp>
      <p:sp>
        <p:nvSpPr>
          <p:cNvPr id="41" name="TextBox 40"/>
          <p:cNvSpPr txBox="1"/>
          <p:nvPr/>
        </p:nvSpPr>
        <p:spPr>
          <a:xfrm>
            <a:off x="939243" y="3396704"/>
            <a:ext cx="595156" cy="461665"/>
          </a:xfrm>
          <a:prstGeom prst="rect">
            <a:avLst/>
          </a:prstGeom>
          <a:noFill/>
        </p:spPr>
        <p:txBody>
          <a:bodyPr wrap="square" rtlCol="0">
            <a:spAutoFit/>
          </a:bodyPr>
          <a:lstStyle/>
          <a:p>
            <a:r>
              <a:rPr lang="en-US" sz="2400" dirty="0">
                <a:solidFill>
                  <a:srgbClr val="C00000"/>
                </a:solidFill>
              </a:rPr>
              <a:t>✗</a:t>
            </a:r>
          </a:p>
        </p:txBody>
      </p:sp>
      <p:sp>
        <p:nvSpPr>
          <p:cNvPr id="42" name="TextBox 41"/>
          <p:cNvSpPr txBox="1"/>
          <p:nvPr/>
        </p:nvSpPr>
        <p:spPr>
          <a:xfrm>
            <a:off x="990600" y="2571750"/>
            <a:ext cx="492443" cy="461665"/>
          </a:xfrm>
          <a:prstGeom prst="rect">
            <a:avLst/>
          </a:prstGeom>
          <a:noFill/>
        </p:spPr>
        <p:txBody>
          <a:bodyPr wrap="none" rtlCol="0">
            <a:spAutoFit/>
          </a:bodyPr>
          <a:lstStyle/>
          <a:p>
            <a:r>
              <a:rPr lang="en-US" sz="2400" dirty="0">
                <a:solidFill>
                  <a:srgbClr val="00B050"/>
                </a:solidFill>
              </a:rPr>
              <a:t>✓</a:t>
            </a:r>
          </a:p>
        </p:txBody>
      </p:sp>
      <p:sp>
        <p:nvSpPr>
          <p:cNvPr id="43" name="TextBox 42"/>
          <p:cNvSpPr txBox="1"/>
          <p:nvPr/>
        </p:nvSpPr>
        <p:spPr>
          <a:xfrm>
            <a:off x="955357" y="3028950"/>
            <a:ext cx="492443" cy="461665"/>
          </a:xfrm>
          <a:prstGeom prst="rect">
            <a:avLst/>
          </a:prstGeom>
          <a:noFill/>
        </p:spPr>
        <p:txBody>
          <a:bodyPr wrap="none" rtlCol="0">
            <a:spAutoFit/>
          </a:bodyPr>
          <a:lstStyle/>
          <a:p>
            <a:r>
              <a:rPr lang="en-US" sz="2400" dirty="0">
                <a:solidFill>
                  <a:srgbClr val="00B050"/>
                </a:solidFill>
              </a:rPr>
              <a:t>✓</a:t>
            </a:r>
          </a:p>
        </p:txBody>
      </p:sp>
      <p:sp>
        <p:nvSpPr>
          <p:cNvPr id="44" name="TextBox 43"/>
          <p:cNvSpPr txBox="1"/>
          <p:nvPr/>
        </p:nvSpPr>
        <p:spPr>
          <a:xfrm>
            <a:off x="928519" y="4186719"/>
            <a:ext cx="546117" cy="461665"/>
          </a:xfrm>
          <a:prstGeom prst="rect">
            <a:avLst/>
          </a:prstGeom>
          <a:noFill/>
        </p:spPr>
        <p:txBody>
          <a:bodyPr wrap="square" rtlCol="0">
            <a:spAutoFit/>
          </a:bodyPr>
          <a:lstStyle/>
          <a:p>
            <a:r>
              <a:rPr lang="en-US" sz="2400" dirty="0">
                <a:solidFill>
                  <a:srgbClr val="00B050"/>
                </a:solidFill>
              </a:rPr>
              <a:t>✓</a:t>
            </a:r>
          </a:p>
        </p:txBody>
      </p:sp>
      <p:sp>
        <p:nvSpPr>
          <p:cNvPr id="13" name="Rectangle 12" descr="(443, Grouch, Oscar, 32, $400)&#10;(244, Oz, Bert, 55, $140)&#10;(134, Sanders, Ernie, 55, $400)" title="Highlighted Rows">
            <a:extLst>
              <a:ext uri="{FF2B5EF4-FFF2-40B4-BE49-F238E27FC236}">
                <a16:creationId xmlns:a16="http://schemas.microsoft.com/office/drawing/2014/main" id="{99AB0333-9F56-7F4D-998A-03FAE7CEFBD4}"/>
              </a:ext>
            </a:extLst>
          </p:cNvPr>
          <p:cNvSpPr/>
          <p:nvPr/>
        </p:nvSpPr>
        <p:spPr bwMode="auto">
          <a:xfrm>
            <a:off x="5579085" y="2286422"/>
            <a:ext cx="3107715" cy="956422"/>
          </a:xfrm>
          <a:prstGeom prst="rect">
            <a:avLst/>
          </a:prstGeom>
          <a:solidFill>
            <a:srgbClr val="00EF00">
              <a:alpha val="18824"/>
            </a:srgbClr>
          </a:solidFill>
          <a:ln w="28575" cap="flat" cmpd="sng" algn="ctr">
            <a:solidFill>
              <a:srgbClr val="FFC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Arial" charset="0"/>
            </a:endParaRPr>
          </a:p>
        </p:txBody>
      </p:sp>
    </p:spTree>
    <p:extLst>
      <p:ext uri="{BB962C8B-B14F-4D97-AF65-F5344CB8AC3E}">
        <p14:creationId xmlns:p14="http://schemas.microsoft.com/office/powerpoint/2010/main" val="10789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01CC-A3FD-7A4A-93EF-32A766DE4FCA}"/>
              </a:ext>
            </a:extLst>
          </p:cNvPr>
          <p:cNvSpPr>
            <a:spLocks noGrp="1"/>
          </p:cNvSpPr>
          <p:nvPr>
            <p:ph type="title"/>
          </p:nvPr>
        </p:nvSpPr>
        <p:spPr/>
        <p:txBody>
          <a:bodyPr>
            <a:normAutofit fontScale="90000"/>
          </a:bodyPr>
          <a:lstStyle/>
          <a:p>
            <a:r>
              <a:rPr lang="en-US"/>
              <a:t>General characteristics of an index: An Outline</a:t>
            </a:r>
            <a:endParaRPr lang="en-US" dirty="0"/>
          </a:p>
        </p:txBody>
      </p:sp>
      <p:sp>
        <p:nvSpPr>
          <p:cNvPr id="3" name="Content Placeholder 2">
            <a:extLst>
              <a:ext uri="{FF2B5EF4-FFF2-40B4-BE49-F238E27FC236}">
                <a16:creationId xmlns:a16="http://schemas.microsoft.com/office/drawing/2014/main" id="{C8F46491-7A87-194F-8B99-F927E1E3A9E4}"/>
              </a:ext>
            </a:extLst>
          </p:cNvPr>
          <p:cNvSpPr>
            <a:spLocks noGrp="1"/>
          </p:cNvSpPr>
          <p:nvPr>
            <p:ph idx="1"/>
          </p:nvPr>
        </p:nvSpPr>
        <p:spPr/>
        <p:txBody>
          <a:bodyPr/>
          <a:lstStyle/>
          <a:p>
            <a:r>
              <a:rPr lang="en-US" dirty="0"/>
              <a:t>Issues to consider in any index structure (not just B+-trees)</a:t>
            </a:r>
          </a:p>
          <a:p>
            <a:pPr lvl="1"/>
            <a:r>
              <a:rPr lang="en-US" dirty="0"/>
              <a:t>Query support: what class of queries does the index allow?</a:t>
            </a:r>
          </a:p>
          <a:p>
            <a:pPr lvl="1"/>
            <a:r>
              <a:rPr lang="en-US" dirty="0"/>
              <a:t>Choice of Search Key</a:t>
            </a:r>
          </a:p>
          <a:p>
            <a:pPr lvl="2"/>
            <a:r>
              <a:rPr lang="en-US" dirty="0"/>
              <a:t> Affects the queries for which we can use an index.</a:t>
            </a:r>
          </a:p>
          <a:p>
            <a:pPr lvl="1"/>
            <a:r>
              <a:rPr lang="en-US" dirty="0"/>
              <a:t>Data Entry Storage</a:t>
            </a:r>
          </a:p>
          <a:p>
            <a:pPr lvl="2"/>
            <a:r>
              <a:rPr lang="en-US" dirty="0"/>
              <a:t> Affects performance of the index</a:t>
            </a:r>
          </a:p>
          <a:p>
            <a:pPr lvl="1"/>
            <a:r>
              <a:rPr lang="en-US" dirty="0"/>
              <a:t>Variable-length key tricks</a:t>
            </a:r>
          </a:p>
          <a:p>
            <a:pPr lvl="2"/>
            <a:r>
              <a:rPr lang="en-US" dirty="0"/>
              <a:t> Affects performance of the index</a:t>
            </a:r>
          </a:p>
          <a:p>
            <a:pPr lvl="1"/>
            <a:r>
              <a:rPr lang="en-US" dirty="0"/>
              <a:t>Cost Model for Index vs Heap vs Sorted File</a:t>
            </a:r>
          </a:p>
          <a:p>
            <a:endParaRPr lang="en-US" dirty="0"/>
          </a:p>
        </p:txBody>
      </p:sp>
    </p:spTree>
    <p:extLst>
      <p:ext uri="{BB962C8B-B14F-4D97-AF65-F5344CB8AC3E}">
        <p14:creationId xmlns:p14="http://schemas.microsoft.com/office/powerpoint/2010/main" val="3906575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Search Key and Ordering, Pt 13</a:t>
            </a:r>
          </a:p>
        </p:txBody>
      </p:sp>
      <p:sp>
        <p:nvSpPr>
          <p:cNvPr id="21" name="Content Placeholder 2"/>
          <p:cNvSpPr>
            <a:spLocks noGrp="1"/>
          </p:cNvSpPr>
          <p:nvPr>
            <p:ph idx="1"/>
          </p:nvPr>
        </p:nvSpPr>
        <p:spPr/>
        <p:txBody>
          <a:bodyPr>
            <a:noAutofit/>
          </a:bodyPr>
          <a:lstStyle/>
          <a:p>
            <a:r>
              <a:rPr lang="en-US" dirty="0">
                <a:solidFill>
                  <a:srgbClr val="484848"/>
                </a:solidFill>
              </a:rPr>
              <a:t> </a:t>
            </a:r>
            <a:r>
              <a:rPr lang="en-US" b="1" dirty="0">
                <a:solidFill>
                  <a:srgbClr val="484848"/>
                </a:solidFill>
              </a:rPr>
              <a:t>Composite Keys: </a:t>
            </a:r>
            <a:r>
              <a:rPr lang="en-US" dirty="0">
                <a:solidFill>
                  <a:srgbClr val="484848"/>
                </a:solidFill>
              </a:rPr>
              <a:t>more than one column</a:t>
            </a:r>
          </a:p>
          <a:p>
            <a:pPr lvl="1"/>
            <a:r>
              <a:rPr lang="en-US" sz="2000" b="1" dirty="0">
                <a:solidFill>
                  <a:srgbClr val="484848"/>
                </a:solidFill>
              </a:rPr>
              <a:t>Lexicographic order</a:t>
            </a:r>
          </a:p>
          <a:p>
            <a:pPr lvl="1"/>
            <a:r>
              <a:rPr lang="en-US" sz="2000" dirty="0">
                <a:solidFill>
                  <a:srgbClr val="484848"/>
                </a:solidFill>
              </a:rPr>
              <a:t>Search a </a:t>
            </a:r>
            <a:r>
              <a:rPr lang="en-US" sz="2000" i="1" dirty="0">
                <a:solidFill>
                  <a:srgbClr val="484848"/>
                </a:solidFill>
              </a:rPr>
              <a:t>range?</a:t>
            </a:r>
            <a:endParaRPr lang="en-US" sz="2000" dirty="0">
              <a:solidFill>
                <a:srgbClr val="484848"/>
              </a:solidFill>
            </a:endParaRPr>
          </a:p>
          <a:p>
            <a:pPr lvl="1"/>
            <a:r>
              <a:rPr lang="en-US" sz="2000" dirty="0">
                <a:solidFill>
                  <a:srgbClr val="484848"/>
                </a:solidFill>
              </a:rPr>
              <a:t>&lt;Age, Salary&gt;:</a:t>
            </a:r>
          </a:p>
          <a:p>
            <a:pPr lvl="2"/>
            <a:r>
              <a:rPr lang="en-US" sz="2000" dirty="0">
                <a:solidFill>
                  <a:srgbClr val="484848"/>
                </a:solidFill>
              </a:rPr>
              <a:t>Age = 31 &amp; Salary = 400</a:t>
            </a:r>
          </a:p>
          <a:p>
            <a:pPr lvl="2"/>
            <a:r>
              <a:rPr lang="en-US" sz="2000" dirty="0">
                <a:solidFill>
                  <a:srgbClr val="484848"/>
                </a:solidFill>
              </a:rPr>
              <a:t>Age = 55 &amp; Salary &gt; 200</a:t>
            </a:r>
          </a:p>
          <a:p>
            <a:pPr lvl="2"/>
            <a:r>
              <a:rPr lang="en-US" sz="2000" dirty="0">
                <a:solidFill>
                  <a:srgbClr val="484848"/>
                </a:solidFill>
              </a:rPr>
              <a:t>Age &gt; 31 &amp; Salary = 400</a:t>
            </a:r>
          </a:p>
          <a:p>
            <a:pPr lvl="2"/>
            <a:r>
              <a:rPr lang="en-US" sz="2000" dirty="0">
                <a:solidFill>
                  <a:srgbClr val="484848"/>
                </a:solidFill>
              </a:rPr>
              <a:t>Age = 31</a:t>
            </a:r>
          </a:p>
          <a:p>
            <a:pPr lvl="2"/>
            <a:r>
              <a:rPr lang="en-US" sz="2000" dirty="0">
                <a:solidFill>
                  <a:srgbClr val="484848"/>
                </a:solidFill>
              </a:rPr>
              <a:t>Age &gt; 31</a:t>
            </a:r>
          </a:p>
          <a:p>
            <a:pPr lvl="2"/>
            <a:r>
              <a:rPr lang="en-US" sz="2000" dirty="0">
                <a:solidFill>
                  <a:srgbClr val="484848"/>
                </a:solidFill>
              </a:rPr>
              <a:t>Salary = 300</a:t>
            </a:r>
            <a:endParaRPr lang="en-US" sz="2000" dirty="0"/>
          </a:p>
        </p:txBody>
      </p:sp>
      <p:sp>
        <p:nvSpPr>
          <p:cNvPr id="31" name="TextBox 30"/>
          <p:cNvSpPr txBox="1"/>
          <p:nvPr/>
        </p:nvSpPr>
        <p:spPr>
          <a:xfrm>
            <a:off x="3962400" y="4369248"/>
            <a:ext cx="2638917" cy="646331"/>
          </a:xfrm>
          <a:prstGeom prst="rect">
            <a:avLst/>
          </a:prstGeom>
          <a:noFill/>
        </p:spPr>
        <p:txBody>
          <a:bodyPr wrap="square" rtlCol="0">
            <a:spAutoFit/>
          </a:bodyPr>
          <a:lstStyle/>
          <a:p>
            <a:r>
              <a:rPr lang="en-US" sz="1200" dirty="0">
                <a:solidFill>
                  <a:srgbClr val="484848"/>
                </a:solidFill>
                <a:latin typeface="Helvetica Neue" charset="0"/>
                <a:ea typeface="Helvetica Neue" charset="0"/>
                <a:cs typeface="Helvetica Neue" charset="0"/>
              </a:rPr>
              <a:t>Not a lexicographic range. Either visits useless rows or has to “bounce through” the index.</a:t>
            </a:r>
          </a:p>
        </p:txBody>
      </p:sp>
      <p:sp>
        <p:nvSpPr>
          <p:cNvPr id="33" name="TextBox 32"/>
          <p:cNvSpPr txBox="1"/>
          <p:nvPr/>
        </p:nvSpPr>
        <p:spPr>
          <a:xfrm>
            <a:off x="3627881" y="4461580"/>
            <a:ext cx="595156" cy="461665"/>
          </a:xfrm>
          <a:prstGeom prst="rect">
            <a:avLst/>
          </a:prstGeom>
          <a:noFill/>
        </p:spPr>
        <p:txBody>
          <a:bodyPr wrap="square" rtlCol="0">
            <a:spAutoFit/>
          </a:bodyPr>
          <a:lstStyle/>
          <a:p>
            <a:r>
              <a:rPr lang="en-US" sz="2400" dirty="0">
                <a:solidFill>
                  <a:srgbClr val="C00000"/>
                </a:solidFill>
              </a:rPr>
              <a:t>✗</a:t>
            </a:r>
          </a:p>
        </p:txBody>
      </p:sp>
      <p:sp>
        <p:nvSpPr>
          <p:cNvPr id="57" name="TextBox 56"/>
          <p:cNvSpPr txBox="1"/>
          <p:nvPr/>
        </p:nvSpPr>
        <p:spPr>
          <a:xfrm>
            <a:off x="963762" y="3818965"/>
            <a:ext cx="546117" cy="461665"/>
          </a:xfrm>
          <a:prstGeom prst="rect">
            <a:avLst/>
          </a:prstGeom>
          <a:noFill/>
        </p:spPr>
        <p:txBody>
          <a:bodyPr wrap="square" rtlCol="0">
            <a:spAutoFit/>
          </a:bodyPr>
          <a:lstStyle/>
          <a:p>
            <a:r>
              <a:rPr lang="en-US" sz="2400" dirty="0">
                <a:solidFill>
                  <a:srgbClr val="00B050"/>
                </a:solidFill>
              </a:rPr>
              <a:t>✓</a:t>
            </a:r>
          </a:p>
        </p:txBody>
      </p:sp>
      <p:sp>
        <p:nvSpPr>
          <p:cNvPr id="58" name="TextBox 57"/>
          <p:cNvSpPr txBox="1"/>
          <p:nvPr/>
        </p:nvSpPr>
        <p:spPr>
          <a:xfrm>
            <a:off x="939243" y="3396704"/>
            <a:ext cx="595156" cy="461665"/>
          </a:xfrm>
          <a:prstGeom prst="rect">
            <a:avLst/>
          </a:prstGeom>
          <a:noFill/>
        </p:spPr>
        <p:txBody>
          <a:bodyPr wrap="square" rtlCol="0">
            <a:spAutoFit/>
          </a:bodyPr>
          <a:lstStyle/>
          <a:p>
            <a:r>
              <a:rPr lang="en-US" sz="2400" dirty="0">
                <a:solidFill>
                  <a:srgbClr val="C00000"/>
                </a:solidFill>
              </a:rPr>
              <a:t>✗</a:t>
            </a:r>
          </a:p>
        </p:txBody>
      </p:sp>
      <p:sp>
        <p:nvSpPr>
          <p:cNvPr id="59" name="TextBox 58"/>
          <p:cNvSpPr txBox="1"/>
          <p:nvPr/>
        </p:nvSpPr>
        <p:spPr>
          <a:xfrm>
            <a:off x="990600" y="2571750"/>
            <a:ext cx="492443" cy="461665"/>
          </a:xfrm>
          <a:prstGeom prst="rect">
            <a:avLst/>
          </a:prstGeom>
          <a:noFill/>
        </p:spPr>
        <p:txBody>
          <a:bodyPr wrap="none" rtlCol="0">
            <a:spAutoFit/>
          </a:bodyPr>
          <a:lstStyle/>
          <a:p>
            <a:r>
              <a:rPr lang="en-US" sz="2400" dirty="0">
                <a:solidFill>
                  <a:srgbClr val="00B050"/>
                </a:solidFill>
              </a:rPr>
              <a:t>✓</a:t>
            </a:r>
          </a:p>
        </p:txBody>
      </p:sp>
      <p:sp>
        <p:nvSpPr>
          <p:cNvPr id="60" name="TextBox 59"/>
          <p:cNvSpPr txBox="1"/>
          <p:nvPr/>
        </p:nvSpPr>
        <p:spPr>
          <a:xfrm>
            <a:off x="955357" y="3028950"/>
            <a:ext cx="492443" cy="461665"/>
          </a:xfrm>
          <a:prstGeom prst="rect">
            <a:avLst/>
          </a:prstGeom>
          <a:noFill/>
        </p:spPr>
        <p:txBody>
          <a:bodyPr wrap="none" rtlCol="0">
            <a:spAutoFit/>
          </a:bodyPr>
          <a:lstStyle/>
          <a:p>
            <a:r>
              <a:rPr lang="en-US" sz="2400" dirty="0">
                <a:solidFill>
                  <a:srgbClr val="00B050"/>
                </a:solidFill>
              </a:rPr>
              <a:t>✓</a:t>
            </a:r>
          </a:p>
        </p:txBody>
      </p:sp>
      <p:sp>
        <p:nvSpPr>
          <p:cNvPr id="61" name="TextBox 60"/>
          <p:cNvSpPr txBox="1"/>
          <p:nvPr/>
        </p:nvSpPr>
        <p:spPr>
          <a:xfrm>
            <a:off x="928519" y="4186719"/>
            <a:ext cx="546117" cy="461665"/>
          </a:xfrm>
          <a:prstGeom prst="rect">
            <a:avLst/>
          </a:prstGeom>
          <a:noFill/>
        </p:spPr>
        <p:txBody>
          <a:bodyPr wrap="square" rtlCol="0">
            <a:spAutoFit/>
          </a:bodyPr>
          <a:lstStyle/>
          <a:p>
            <a:r>
              <a:rPr lang="en-US" sz="2400" dirty="0">
                <a:solidFill>
                  <a:srgbClr val="00B050"/>
                </a:solidFill>
              </a:rPr>
              <a:t>✓</a:t>
            </a:r>
          </a:p>
        </p:txBody>
      </p:sp>
      <p:graphicFrame>
        <p:nvGraphicFramePr>
          <p:cNvPr id="62" name="Table 61" descr="Students table including information about SSN, Last Name, First Name, Age, Salary" title="Table"/>
          <p:cNvGraphicFramePr>
            <a:graphicFrameLocks noGrp="1"/>
          </p:cNvGraphicFramePr>
          <p:nvPr>
            <p:extLst>
              <p:ext uri="{D42A27DB-BD31-4B8C-83A1-F6EECF244321}">
                <p14:modId xmlns:p14="http://schemas.microsoft.com/office/powerpoint/2010/main" val="1212140244"/>
              </p:ext>
            </p:extLst>
          </p:nvPr>
        </p:nvGraphicFramePr>
        <p:xfrm>
          <a:off x="5592962" y="1631214"/>
          <a:ext cx="3107716" cy="1611630"/>
        </p:xfrm>
        <a:graphic>
          <a:graphicData uri="http://schemas.openxmlformats.org/drawingml/2006/table">
            <a:tbl>
              <a:tblPr firstRow="1" bandRow="1">
                <a:tableStyleId>{21E4AEA4-8DFA-4A89-87EB-49C32662AFE0}</a:tableStyleId>
              </a:tblPr>
              <a:tblGrid>
                <a:gridCol w="621543">
                  <a:extLst>
                    <a:ext uri="{9D8B030D-6E8A-4147-A177-3AD203B41FA5}">
                      <a16:colId xmlns:a16="http://schemas.microsoft.com/office/drawing/2014/main" val="20000"/>
                    </a:ext>
                  </a:extLst>
                </a:gridCol>
                <a:gridCol w="644525">
                  <a:extLst>
                    <a:ext uri="{9D8B030D-6E8A-4147-A177-3AD203B41FA5}">
                      <a16:colId xmlns:a16="http://schemas.microsoft.com/office/drawing/2014/main" val="20001"/>
                    </a:ext>
                  </a:extLst>
                </a:gridCol>
                <a:gridCol w="598562">
                  <a:extLst>
                    <a:ext uri="{9D8B030D-6E8A-4147-A177-3AD203B41FA5}">
                      <a16:colId xmlns:a16="http://schemas.microsoft.com/office/drawing/2014/main" val="20002"/>
                    </a:ext>
                  </a:extLst>
                </a:gridCol>
                <a:gridCol w="601587">
                  <a:extLst>
                    <a:ext uri="{9D8B030D-6E8A-4147-A177-3AD203B41FA5}">
                      <a16:colId xmlns:a16="http://schemas.microsoft.com/office/drawing/2014/main" val="20003"/>
                    </a:ext>
                  </a:extLst>
                </a:gridCol>
                <a:gridCol w="641499">
                  <a:extLst>
                    <a:ext uri="{9D8B030D-6E8A-4147-A177-3AD203B41FA5}">
                      <a16:colId xmlns:a16="http://schemas.microsoft.com/office/drawing/2014/main" val="20004"/>
                    </a:ext>
                  </a:extLst>
                </a:gridCol>
              </a:tblGrid>
              <a:tr h="411480">
                <a:tc>
                  <a:txBody>
                    <a:bodyPr/>
                    <a:lstStyle/>
                    <a:p>
                      <a:pPr algn="ctr"/>
                      <a:r>
                        <a:rPr lang="en-US" sz="1100" dirty="0"/>
                        <a:t>SSN</a:t>
                      </a:r>
                    </a:p>
                  </a:txBody>
                  <a:tcPr marL="68580" marR="68580" marT="34290" marB="34290"/>
                </a:tc>
                <a:tc>
                  <a:txBody>
                    <a:bodyPr/>
                    <a:lstStyle/>
                    <a:p>
                      <a:pPr algn="ctr"/>
                      <a:r>
                        <a:rPr lang="en-US" sz="1100" dirty="0"/>
                        <a:t>Last Name</a:t>
                      </a:r>
                    </a:p>
                  </a:txBody>
                  <a:tcPr marL="68580" marR="68580" marT="34290" marB="34290"/>
                </a:tc>
                <a:tc>
                  <a:txBody>
                    <a:bodyPr/>
                    <a:lstStyle/>
                    <a:p>
                      <a:pPr algn="ctr"/>
                      <a:r>
                        <a:rPr lang="en-US" sz="1100" dirty="0"/>
                        <a:t>First Name</a:t>
                      </a:r>
                    </a:p>
                  </a:txBody>
                  <a:tcPr marL="68580" marR="68580" marT="34290" marB="34290"/>
                </a:tc>
                <a:tc>
                  <a:txBody>
                    <a:bodyPr/>
                    <a:lstStyle/>
                    <a:p>
                      <a:pPr algn="ctr"/>
                      <a:r>
                        <a:rPr lang="en-US" sz="1100" dirty="0"/>
                        <a:t>Age</a:t>
                      </a:r>
                    </a:p>
                  </a:txBody>
                  <a:tcPr marL="68580" marR="68580" marT="34290" marB="34290"/>
                </a:tc>
                <a:tc>
                  <a:txBody>
                    <a:bodyPr/>
                    <a:lstStyle/>
                    <a:p>
                      <a:pPr algn="ctr"/>
                      <a:r>
                        <a:rPr lang="en-US" sz="1100" dirty="0"/>
                        <a:t>Salary</a:t>
                      </a:r>
                    </a:p>
                  </a:txBody>
                  <a:tcPr marL="68580" marR="68580" marT="34290" marB="34290"/>
                </a:tc>
                <a:extLst>
                  <a:ext uri="{0D108BD9-81ED-4DB2-BD59-A6C34878D82A}">
                    <a16:rowId xmlns:a16="http://schemas.microsoft.com/office/drawing/2014/main" val="10000"/>
                  </a:ext>
                </a:extLst>
              </a:tr>
              <a:tr h="240030">
                <a:tc>
                  <a:txBody>
                    <a:bodyPr/>
                    <a:lstStyle/>
                    <a:p>
                      <a:pPr algn="ctr"/>
                      <a:r>
                        <a:rPr lang="en-US" sz="1100" dirty="0"/>
                        <a:t>123</a:t>
                      </a:r>
                      <a:endParaRPr lang="en-US" sz="1100" dirty="0">
                        <a:solidFill>
                          <a:schemeClr val="tx2"/>
                        </a:solidFill>
                      </a:endParaRPr>
                    </a:p>
                  </a:txBody>
                  <a:tcPr marL="68580" marR="68580" marT="34290" marB="34290"/>
                </a:tc>
                <a:tc>
                  <a:txBody>
                    <a:bodyPr/>
                    <a:lstStyle/>
                    <a:p>
                      <a:pPr algn="ctr"/>
                      <a:r>
                        <a:rPr lang="en-US" sz="1100" dirty="0"/>
                        <a:t>Adams</a:t>
                      </a:r>
                      <a:endParaRPr lang="en-US" sz="1100" dirty="0">
                        <a:solidFill>
                          <a:schemeClr val="tx2"/>
                        </a:solidFill>
                      </a:endParaRPr>
                    </a:p>
                  </a:txBody>
                  <a:tcPr marL="68580" marR="68580" marT="34290" marB="34290"/>
                </a:tc>
                <a:tc>
                  <a:txBody>
                    <a:bodyPr/>
                    <a:lstStyle/>
                    <a:p>
                      <a:pPr algn="ctr"/>
                      <a:r>
                        <a:rPr lang="en-US" sz="1100" dirty="0"/>
                        <a:t>Elmo</a:t>
                      </a:r>
                      <a:endParaRPr lang="en-US" sz="1100" dirty="0">
                        <a:solidFill>
                          <a:schemeClr val="tx2"/>
                        </a:solidFill>
                      </a:endParaRPr>
                    </a:p>
                  </a:txBody>
                  <a:tcPr marL="68580" marR="68580" marT="34290" marB="34290"/>
                </a:tc>
                <a:tc>
                  <a:txBody>
                    <a:bodyPr/>
                    <a:lstStyle/>
                    <a:p>
                      <a:pPr algn="ctr"/>
                      <a:r>
                        <a:rPr lang="en-US" sz="1100" dirty="0"/>
                        <a:t>31</a:t>
                      </a:r>
                      <a:endParaRPr lang="en-US" sz="1100" dirty="0">
                        <a:solidFill>
                          <a:schemeClr val="tx2"/>
                        </a:solidFill>
                      </a:endParaRPr>
                    </a:p>
                  </a:txBody>
                  <a:tcPr marL="68580" marR="68580" marT="34290" marB="34290"/>
                </a:tc>
                <a:tc>
                  <a:txBody>
                    <a:bodyPr/>
                    <a:lstStyle/>
                    <a:p>
                      <a:pPr algn="ctr"/>
                      <a:r>
                        <a:rPr lang="en-US" sz="1100" dirty="0"/>
                        <a:t>$300</a:t>
                      </a:r>
                      <a:endParaRPr lang="en-US" sz="1100" dirty="0">
                        <a:solidFill>
                          <a:schemeClr val="tx2"/>
                        </a:solidFill>
                      </a:endParaRPr>
                    </a:p>
                  </a:txBody>
                  <a:tcPr marL="68580" marR="68580" marT="34290" marB="34290"/>
                </a:tc>
                <a:extLst>
                  <a:ext uri="{0D108BD9-81ED-4DB2-BD59-A6C34878D82A}">
                    <a16:rowId xmlns:a16="http://schemas.microsoft.com/office/drawing/2014/main" val="10001"/>
                  </a:ext>
                </a:extLst>
              </a:tr>
              <a:tr h="240030">
                <a:tc>
                  <a:txBody>
                    <a:bodyPr/>
                    <a:lstStyle/>
                    <a:p>
                      <a:pPr algn="ctr"/>
                      <a:r>
                        <a:rPr lang="en-US" sz="1100" dirty="0"/>
                        <a:t>443</a:t>
                      </a:r>
                      <a:endParaRPr lang="en-US" sz="1100" dirty="0">
                        <a:solidFill>
                          <a:schemeClr val="tx2"/>
                        </a:solidFill>
                      </a:endParaRPr>
                    </a:p>
                  </a:txBody>
                  <a:tcPr marL="68580" marR="68580" marT="34290" marB="34290"/>
                </a:tc>
                <a:tc>
                  <a:txBody>
                    <a:bodyPr/>
                    <a:lstStyle/>
                    <a:p>
                      <a:pPr algn="ctr"/>
                      <a:r>
                        <a:rPr lang="en-US" sz="1100" dirty="0"/>
                        <a:t>Grouch</a:t>
                      </a:r>
                      <a:endParaRPr lang="en-US" sz="1100" dirty="0">
                        <a:solidFill>
                          <a:schemeClr val="tx2"/>
                        </a:solidFill>
                      </a:endParaRPr>
                    </a:p>
                  </a:txBody>
                  <a:tcPr marL="68580" marR="68580" marT="34290" marB="34290"/>
                </a:tc>
                <a:tc>
                  <a:txBody>
                    <a:bodyPr/>
                    <a:lstStyle/>
                    <a:p>
                      <a:pPr algn="ctr"/>
                      <a:r>
                        <a:rPr lang="en-US" sz="1100" dirty="0"/>
                        <a:t>Oscar</a:t>
                      </a:r>
                      <a:endParaRPr lang="en-US" sz="1100" dirty="0">
                        <a:solidFill>
                          <a:schemeClr val="tx2"/>
                        </a:solidFill>
                      </a:endParaRPr>
                    </a:p>
                  </a:txBody>
                  <a:tcPr marL="68580" marR="68580" marT="34290" marB="34290"/>
                </a:tc>
                <a:tc>
                  <a:txBody>
                    <a:bodyPr/>
                    <a:lstStyle/>
                    <a:p>
                      <a:pPr algn="ctr"/>
                      <a:r>
                        <a:rPr lang="en-US" sz="1100" dirty="0"/>
                        <a:t>32</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2"/>
                  </a:ext>
                </a:extLst>
              </a:tr>
              <a:tr h="240030">
                <a:tc>
                  <a:txBody>
                    <a:bodyPr/>
                    <a:lstStyle/>
                    <a:p>
                      <a:pPr algn="ctr"/>
                      <a:r>
                        <a:rPr lang="en-US" sz="1100" dirty="0"/>
                        <a:t>244</a:t>
                      </a:r>
                      <a:endParaRPr lang="en-US" sz="1100" dirty="0">
                        <a:solidFill>
                          <a:schemeClr val="tx2"/>
                        </a:solidFill>
                      </a:endParaRPr>
                    </a:p>
                  </a:txBody>
                  <a:tcPr marL="68580" marR="68580" marT="34290" marB="34290"/>
                </a:tc>
                <a:tc>
                  <a:txBody>
                    <a:bodyPr/>
                    <a:lstStyle/>
                    <a:p>
                      <a:pPr algn="ctr"/>
                      <a:r>
                        <a:rPr lang="en-US" sz="1100" dirty="0"/>
                        <a:t>Oz</a:t>
                      </a:r>
                      <a:endParaRPr lang="en-US" sz="1100" dirty="0">
                        <a:solidFill>
                          <a:schemeClr val="tx2"/>
                        </a:solidFill>
                      </a:endParaRPr>
                    </a:p>
                  </a:txBody>
                  <a:tcPr marL="68580" marR="68580" marT="34290" marB="34290"/>
                </a:tc>
                <a:tc>
                  <a:txBody>
                    <a:bodyPr/>
                    <a:lstStyle/>
                    <a:p>
                      <a:pPr algn="ctr"/>
                      <a:r>
                        <a:rPr lang="en-US" sz="1100" dirty="0"/>
                        <a:t>Bert</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$140</a:t>
                      </a:r>
                      <a:endParaRPr lang="en-US" sz="1100" dirty="0">
                        <a:solidFill>
                          <a:schemeClr val="tx2"/>
                        </a:solidFill>
                      </a:endParaRPr>
                    </a:p>
                  </a:txBody>
                  <a:tcPr marL="68580" marR="68580" marT="34290" marB="34290"/>
                </a:tc>
                <a:extLst>
                  <a:ext uri="{0D108BD9-81ED-4DB2-BD59-A6C34878D82A}">
                    <a16:rowId xmlns:a16="http://schemas.microsoft.com/office/drawing/2014/main" val="10003"/>
                  </a:ext>
                </a:extLst>
              </a:tr>
              <a:tr h="240030">
                <a:tc>
                  <a:txBody>
                    <a:bodyPr/>
                    <a:lstStyle/>
                    <a:p>
                      <a:pPr algn="ctr"/>
                      <a:r>
                        <a:rPr lang="en-US" sz="1100" dirty="0"/>
                        <a:t>134</a:t>
                      </a:r>
                      <a:endParaRPr lang="en-US" sz="1100" dirty="0">
                        <a:solidFill>
                          <a:schemeClr val="tx2"/>
                        </a:solidFill>
                      </a:endParaRPr>
                    </a:p>
                  </a:txBody>
                  <a:tcPr marL="68580" marR="68580" marT="34290" marB="34290"/>
                </a:tc>
                <a:tc>
                  <a:txBody>
                    <a:bodyPr/>
                    <a:lstStyle/>
                    <a:p>
                      <a:pPr algn="ctr"/>
                      <a:r>
                        <a:rPr lang="en-US" sz="1100" dirty="0"/>
                        <a:t>Sanders</a:t>
                      </a:r>
                      <a:endParaRPr lang="en-US" sz="1100" dirty="0">
                        <a:solidFill>
                          <a:schemeClr val="tx2"/>
                        </a:solidFill>
                      </a:endParaRPr>
                    </a:p>
                  </a:txBody>
                  <a:tcPr marL="68580" marR="68580" marT="34290" marB="34290"/>
                </a:tc>
                <a:tc>
                  <a:txBody>
                    <a:bodyPr/>
                    <a:lstStyle/>
                    <a:p>
                      <a:pPr algn="ctr"/>
                      <a:r>
                        <a:rPr lang="en-US" sz="1100" dirty="0"/>
                        <a:t>Ernie</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4"/>
                  </a:ext>
                </a:extLst>
              </a:tr>
              <a:tr h="240030">
                <a:tc>
                  <a:txBody>
                    <a:bodyPr/>
                    <a:lstStyle/>
                    <a:p>
                      <a:pPr algn="ctr"/>
                      <a:r>
                        <a:rPr lang="en-US" sz="1100" dirty="0">
                          <a:solidFill>
                            <a:schemeClr val="tx1"/>
                          </a:solidFill>
                        </a:rPr>
                        <a:t>176</a:t>
                      </a:r>
                    </a:p>
                  </a:txBody>
                  <a:tcPr marL="68580" marR="68580" marT="34290" marB="34290"/>
                </a:tc>
                <a:tc>
                  <a:txBody>
                    <a:bodyPr/>
                    <a:lstStyle/>
                    <a:p>
                      <a:pPr algn="ctr"/>
                      <a:r>
                        <a:rPr lang="en-US" sz="1100" dirty="0">
                          <a:solidFill>
                            <a:schemeClr val="tx1"/>
                          </a:solidFill>
                        </a:rPr>
                        <a:t>Grump</a:t>
                      </a:r>
                    </a:p>
                  </a:txBody>
                  <a:tcPr marL="68580" marR="68580" marT="34290" marB="34290"/>
                </a:tc>
                <a:tc>
                  <a:txBody>
                    <a:bodyPr/>
                    <a:lstStyle/>
                    <a:p>
                      <a:pPr algn="ctr"/>
                      <a:r>
                        <a:rPr lang="en-US" sz="1100" dirty="0">
                          <a:solidFill>
                            <a:schemeClr val="tx1"/>
                          </a:solidFill>
                        </a:rPr>
                        <a:t>Donald</a:t>
                      </a:r>
                    </a:p>
                  </a:txBody>
                  <a:tcPr marL="68580" marR="68580" marT="34290" marB="34290"/>
                </a:tc>
                <a:tc>
                  <a:txBody>
                    <a:bodyPr/>
                    <a:lstStyle/>
                    <a:p>
                      <a:pPr algn="ctr"/>
                      <a:r>
                        <a:rPr lang="en-US" sz="1100" dirty="0">
                          <a:solidFill>
                            <a:schemeClr val="tx1"/>
                          </a:solidFill>
                        </a:rPr>
                        <a:t>79</a:t>
                      </a:r>
                    </a:p>
                  </a:txBody>
                  <a:tcPr marL="68580" marR="68580" marT="34290" marB="34290"/>
                </a:tc>
                <a:tc>
                  <a:txBody>
                    <a:bodyPr/>
                    <a:lstStyle/>
                    <a:p>
                      <a:pPr algn="ctr"/>
                      <a:r>
                        <a:rPr lang="en-US" sz="1100" dirty="0">
                          <a:solidFill>
                            <a:schemeClr val="tx1"/>
                          </a:solidFill>
                        </a:rPr>
                        <a:t>$300</a:t>
                      </a:r>
                    </a:p>
                  </a:txBody>
                  <a:tcPr marL="68580" marR="68580" marT="34290" marB="34290"/>
                </a:tc>
                <a:extLst>
                  <a:ext uri="{0D108BD9-81ED-4DB2-BD59-A6C34878D82A}">
                    <a16:rowId xmlns:a16="http://schemas.microsoft.com/office/drawing/2014/main" val="10005"/>
                  </a:ext>
                </a:extLst>
              </a:tr>
            </a:tbl>
          </a:graphicData>
        </a:graphic>
      </p:graphicFrame>
      <p:sp>
        <p:nvSpPr>
          <p:cNvPr id="13" name="Rectangle 12" descr="(123, Adams, Elmo, 31, $300)" title="Highlighted Row">
            <a:extLst>
              <a:ext uri="{FF2B5EF4-FFF2-40B4-BE49-F238E27FC236}">
                <a16:creationId xmlns:a16="http://schemas.microsoft.com/office/drawing/2014/main" id="{FD3F18D6-82F0-0246-B239-B0D350A65F9C}"/>
              </a:ext>
            </a:extLst>
          </p:cNvPr>
          <p:cNvSpPr/>
          <p:nvPr/>
        </p:nvSpPr>
        <p:spPr bwMode="auto">
          <a:xfrm>
            <a:off x="5592962" y="2038350"/>
            <a:ext cx="3107715" cy="228600"/>
          </a:xfrm>
          <a:prstGeom prst="rect">
            <a:avLst/>
          </a:prstGeom>
          <a:solidFill>
            <a:srgbClr val="00EF00">
              <a:alpha val="18824"/>
            </a:srgbClr>
          </a:solidFill>
          <a:ln w="28575" cap="flat" cmpd="sng" algn="ctr">
            <a:solidFill>
              <a:srgbClr val="F7B21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Arial" charset="0"/>
            </a:endParaRPr>
          </a:p>
        </p:txBody>
      </p:sp>
      <p:sp>
        <p:nvSpPr>
          <p:cNvPr id="14" name="Rectangle 13" descr="(123, Adams, Elmo, 31, $300)" title="Highlighted Row">
            <a:extLst>
              <a:ext uri="{FF2B5EF4-FFF2-40B4-BE49-F238E27FC236}">
                <a16:creationId xmlns:a16="http://schemas.microsoft.com/office/drawing/2014/main" id="{FD3F18D6-82F0-0246-B239-B0D350A65F9C}"/>
              </a:ext>
            </a:extLst>
          </p:cNvPr>
          <p:cNvSpPr/>
          <p:nvPr/>
        </p:nvSpPr>
        <p:spPr bwMode="auto">
          <a:xfrm>
            <a:off x="5604454" y="3011028"/>
            <a:ext cx="3107715" cy="228600"/>
          </a:xfrm>
          <a:prstGeom prst="rect">
            <a:avLst/>
          </a:prstGeom>
          <a:solidFill>
            <a:srgbClr val="00EF00">
              <a:alpha val="18824"/>
            </a:srgbClr>
          </a:solidFill>
          <a:ln w="28575" cap="flat" cmpd="sng" algn="ctr">
            <a:solidFill>
              <a:srgbClr val="F7B21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Arial" charset="0"/>
            </a:endParaRPr>
          </a:p>
        </p:txBody>
      </p:sp>
      <p:sp>
        <p:nvSpPr>
          <p:cNvPr id="15" name="Rectangle 14" descr="(443, Grouch, Oscar, 32, $400)" title="Highlighted Row">
            <a:extLst>
              <a:ext uri="{FF2B5EF4-FFF2-40B4-BE49-F238E27FC236}">
                <a16:creationId xmlns:a16="http://schemas.microsoft.com/office/drawing/2014/main" id="{CA63471B-5FF5-9D45-8905-AD955018DF36}"/>
              </a:ext>
            </a:extLst>
          </p:cNvPr>
          <p:cNvSpPr/>
          <p:nvPr/>
        </p:nvSpPr>
        <p:spPr bwMode="auto">
          <a:xfrm>
            <a:off x="5592961" y="2289572"/>
            <a:ext cx="3107715" cy="228600"/>
          </a:xfrm>
          <a:prstGeom prst="rect">
            <a:avLst/>
          </a:prstGeom>
          <a:solidFill>
            <a:srgbClr val="E20000">
              <a:alpha val="18824"/>
            </a:srgbClr>
          </a:solidFill>
          <a:ln w="28575" cap="flat" cmpd="sng" algn="ctr">
            <a:solidFill>
              <a:srgbClr val="F7B21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Arial" charset="0"/>
            </a:endParaRPr>
          </a:p>
        </p:txBody>
      </p:sp>
    </p:spTree>
    <p:extLst>
      <p:ext uri="{BB962C8B-B14F-4D97-AF65-F5344CB8AC3E}">
        <p14:creationId xmlns:p14="http://schemas.microsoft.com/office/powerpoint/2010/main" val="568103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457200" y="209550"/>
            <a:ext cx="8229600" cy="857250"/>
          </a:xfrm>
        </p:spPr>
        <p:txBody>
          <a:bodyPr/>
          <a:lstStyle/>
          <a:p>
            <a:r>
              <a:rPr lang="en-US" dirty="0"/>
              <a:t>Search Key and Ordering, Pt 14</a:t>
            </a:r>
          </a:p>
        </p:txBody>
      </p:sp>
      <p:sp>
        <p:nvSpPr>
          <p:cNvPr id="21" name="Content Placeholder 2"/>
          <p:cNvSpPr>
            <a:spLocks noGrp="1"/>
          </p:cNvSpPr>
          <p:nvPr>
            <p:ph idx="1"/>
          </p:nvPr>
        </p:nvSpPr>
        <p:spPr>
          <a:xfrm>
            <a:off x="457200" y="1200150"/>
            <a:ext cx="8229600" cy="3394472"/>
          </a:xfrm>
        </p:spPr>
        <p:txBody>
          <a:bodyPr>
            <a:noAutofit/>
          </a:bodyPr>
          <a:lstStyle/>
          <a:p>
            <a:r>
              <a:rPr lang="en-US" b="1" dirty="0">
                <a:solidFill>
                  <a:srgbClr val="484848"/>
                </a:solidFill>
              </a:rPr>
              <a:t> Composite Keys: </a:t>
            </a:r>
            <a:r>
              <a:rPr lang="en-US" dirty="0">
                <a:solidFill>
                  <a:srgbClr val="484848"/>
                </a:solidFill>
              </a:rPr>
              <a:t>more than one column</a:t>
            </a:r>
          </a:p>
          <a:p>
            <a:pPr lvl="1"/>
            <a:r>
              <a:rPr lang="en-US" sz="2000" b="1" dirty="0">
                <a:solidFill>
                  <a:srgbClr val="484848"/>
                </a:solidFill>
              </a:rPr>
              <a:t>Lexicographic order</a:t>
            </a:r>
          </a:p>
          <a:p>
            <a:pPr lvl="1"/>
            <a:r>
              <a:rPr lang="en-US" sz="2000" dirty="0">
                <a:solidFill>
                  <a:srgbClr val="484848"/>
                </a:solidFill>
              </a:rPr>
              <a:t>Search a </a:t>
            </a:r>
            <a:r>
              <a:rPr lang="en-US" sz="2000" i="1" dirty="0">
                <a:solidFill>
                  <a:srgbClr val="484848"/>
                </a:solidFill>
              </a:rPr>
              <a:t>range?</a:t>
            </a:r>
            <a:endParaRPr lang="en-US" sz="2000" dirty="0">
              <a:solidFill>
                <a:srgbClr val="484848"/>
              </a:solidFill>
            </a:endParaRPr>
          </a:p>
          <a:p>
            <a:pPr lvl="1"/>
            <a:r>
              <a:rPr lang="en-US" sz="2000" dirty="0">
                <a:solidFill>
                  <a:srgbClr val="484848"/>
                </a:solidFill>
              </a:rPr>
              <a:t>&lt;Age, Salary&gt;:</a:t>
            </a:r>
          </a:p>
          <a:p>
            <a:pPr lvl="2"/>
            <a:r>
              <a:rPr lang="en-US" sz="2000" dirty="0">
                <a:solidFill>
                  <a:srgbClr val="484848"/>
                </a:solidFill>
              </a:rPr>
              <a:t>Age = 31 &amp; Salary = 400</a:t>
            </a:r>
          </a:p>
          <a:p>
            <a:pPr lvl="2"/>
            <a:r>
              <a:rPr lang="en-US" sz="2000" dirty="0">
                <a:solidFill>
                  <a:srgbClr val="484848"/>
                </a:solidFill>
              </a:rPr>
              <a:t>Age = 55 &amp; Salary &gt; 200</a:t>
            </a:r>
          </a:p>
          <a:p>
            <a:pPr lvl="2"/>
            <a:r>
              <a:rPr lang="en-US" sz="2000" dirty="0">
                <a:solidFill>
                  <a:srgbClr val="484848"/>
                </a:solidFill>
              </a:rPr>
              <a:t>Age &gt; 31 &amp; Salary = 400</a:t>
            </a:r>
          </a:p>
          <a:p>
            <a:pPr lvl="2"/>
            <a:r>
              <a:rPr lang="en-US" sz="2000" dirty="0">
                <a:solidFill>
                  <a:srgbClr val="484848"/>
                </a:solidFill>
              </a:rPr>
              <a:t>Age = 31</a:t>
            </a:r>
          </a:p>
          <a:p>
            <a:pPr lvl="2"/>
            <a:r>
              <a:rPr lang="en-US" sz="2000" dirty="0">
                <a:solidFill>
                  <a:srgbClr val="484848"/>
                </a:solidFill>
              </a:rPr>
              <a:t>Age &gt; 31</a:t>
            </a:r>
          </a:p>
          <a:p>
            <a:pPr lvl="2"/>
            <a:r>
              <a:rPr lang="en-US" sz="2000" dirty="0">
                <a:solidFill>
                  <a:srgbClr val="484848"/>
                </a:solidFill>
              </a:rPr>
              <a:t>Salary = 300</a:t>
            </a:r>
            <a:endParaRPr lang="en-US" sz="2000" dirty="0"/>
          </a:p>
        </p:txBody>
      </p:sp>
      <p:sp>
        <p:nvSpPr>
          <p:cNvPr id="18" name="TextBox 17"/>
          <p:cNvSpPr txBox="1"/>
          <p:nvPr/>
        </p:nvSpPr>
        <p:spPr>
          <a:xfrm>
            <a:off x="3962400" y="4369248"/>
            <a:ext cx="2638917" cy="646331"/>
          </a:xfrm>
          <a:prstGeom prst="rect">
            <a:avLst/>
          </a:prstGeom>
          <a:noFill/>
        </p:spPr>
        <p:txBody>
          <a:bodyPr wrap="square" rtlCol="0">
            <a:spAutoFit/>
          </a:bodyPr>
          <a:lstStyle/>
          <a:p>
            <a:r>
              <a:rPr lang="en-US" sz="1200" dirty="0">
                <a:solidFill>
                  <a:srgbClr val="484848"/>
                </a:solidFill>
                <a:latin typeface="Helvetica Neue" charset="0"/>
                <a:ea typeface="Helvetica Neue" charset="0"/>
                <a:cs typeface="Helvetica Neue" charset="0"/>
              </a:rPr>
              <a:t>Not a lexicographic range. Either visits useless rows or has to “bounce through” the index.</a:t>
            </a:r>
          </a:p>
        </p:txBody>
      </p:sp>
      <p:sp>
        <p:nvSpPr>
          <p:cNvPr id="19" name="TextBox 18"/>
          <p:cNvSpPr txBox="1"/>
          <p:nvPr/>
        </p:nvSpPr>
        <p:spPr>
          <a:xfrm>
            <a:off x="3627881" y="4461580"/>
            <a:ext cx="595156" cy="461665"/>
          </a:xfrm>
          <a:prstGeom prst="rect">
            <a:avLst/>
          </a:prstGeom>
          <a:noFill/>
        </p:spPr>
        <p:txBody>
          <a:bodyPr wrap="square" rtlCol="0">
            <a:spAutoFit/>
          </a:bodyPr>
          <a:lstStyle/>
          <a:p>
            <a:r>
              <a:rPr lang="en-US" sz="2400" dirty="0">
                <a:solidFill>
                  <a:srgbClr val="C00000"/>
                </a:solidFill>
              </a:rPr>
              <a:t>✗</a:t>
            </a:r>
          </a:p>
        </p:txBody>
      </p:sp>
      <p:sp>
        <p:nvSpPr>
          <p:cNvPr id="56" name="TextBox 55"/>
          <p:cNvSpPr txBox="1"/>
          <p:nvPr/>
        </p:nvSpPr>
        <p:spPr>
          <a:xfrm>
            <a:off x="963762" y="3818965"/>
            <a:ext cx="546117" cy="461665"/>
          </a:xfrm>
          <a:prstGeom prst="rect">
            <a:avLst/>
          </a:prstGeom>
          <a:noFill/>
        </p:spPr>
        <p:txBody>
          <a:bodyPr wrap="square" rtlCol="0">
            <a:spAutoFit/>
          </a:bodyPr>
          <a:lstStyle/>
          <a:p>
            <a:r>
              <a:rPr lang="en-US" sz="2400" dirty="0">
                <a:solidFill>
                  <a:srgbClr val="00B050"/>
                </a:solidFill>
              </a:rPr>
              <a:t>✓</a:t>
            </a:r>
          </a:p>
        </p:txBody>
      </p:sp>
      <p:sp>
        <p:nvSpPr>
          <p:cNvPr id="57" name="TextBox 56"/>
          <p:cNvSpPr txBox="1"/>
          <p:nvPr/>
        </p:nvSpPr>
        <p:spPr>
          <a:xfrm>
            <a:off x="939243" y="3396704"/>
            <a:ext cx="595156" cy="461665"/>
          </a:xfrm>
          <a:prstGeom prst="rect">
            <a:avLst/>
          </a:prstGeom>
          <a:noFill/>
        </p:spPr>
        <p:txBody>
          <a:bodyPr wrap="square" rtlCol="0">
            <a:spAutoFit/>
          </a:bodyPr>
          <a:lstStyle/>
          <a:p>
            <a:r>
              <a:rPr lang="en-US" sz="2400" dirty="0">
                <a:solidFill>
                  <a:srgbClr val="C00000"/>
                </a:solidFill>
              </a:rPr>
              <a:t>✗</a:t>
            </a:r>
          </a:p>
        </p:txBody>
      </p:sp>
      <p:sp>
        <p:nvSpPr>
          <p:cNvPr id="58" name="TextBox 57"/>
          <p:cNvSpPr txBox="1"/>
          <p:nvPr/>
        </p:nvSpPr>
        <p:spPr>
          <a:xfrm>
            <a:off x="990600" y="2571750"/>
            <a:ext cx="492443" cy="461665"/>
          </a:xfrm>
          <a:prstGeom prst="rect">
            <a:avLst/>
          </a:prstGeom>
          <a:noFill/>
        </p:spPr>
        <p:txBody>
          <a:bodyPr wrap="none" rtlCol="0">
            <a:spAutoFit/>
          </a:bodyPr>
          <a:lstStyle/>
          <a:p>
            <a:r>
              <a:rPr lang="en-US" sz="2400" dirty="0">
                <a:solidFill>
                  <a:srgbClr val="00B050"/>
                </a:solidFill>
              </a:rPr>
              <a:t>✓</a:t>
            </a:r>
          </a:p>
        </p:txBody>
      </p:sp>
      <p:sp>
        <p:nvSpPr>
          <p:cNvPr id="59" name="TextBox 58"/>
          <p:cNvSpPr txBox="1"/>
          <p:nvPr/>
        </p:nvSpPr>
        <p:spPr>
          <a:xfrm>
            <a:off x="955357" y="3028950"/>
            <a:ext cx="492443" cy="461665"/>
          </a:xfrm>
          <a:prstGeom prst="rect">
            <a:avLst/>
          </a:prstGeom>
          <a:noFill/>
        </p:spPr>
        <p:txBody>
          <a:bodyPr wrap="none" rtlCol="0">
            <a:spAutoFit/>
          </a:bodyPr>
          <a:lstStyle/>
          <a:p>
            <a:r>
              <a:rPr lang="en-US" sz="2400" dirty="0">
                <a:solidFill>
                  <a:srgbClr val="00B050"/>
                </a:solidFill>
              </a:rPr>
              <a:t>✓</a:t>
            </a:r>
          </a:p>
        </p:txBody>
      </p:sp>
      <p:sp>
        <p:nvSpPr>
          <p:cNvPr id="60" name="TextBox 59"/>
          <p:cNvSpPr txBox="1"/>
          <p:nvPr/>
        </p:nvSpPr>
        <p:spPr>
          <a:xfrm>
            <a:off x="928519" y="4186719"/>
            <a:ext cx="546117" cy="461665"/>
          </a:xfrm>
          <a:prstGeom prst="rect">
            <a:avLst/>
          </a:prstGeom>
          <a:noFill/>
        </p:spPr>
        <p:txBody>
          <a:bodyPr wrap="square" rtlCol="0">
            <a:spAutoFit/>
          </a:bodyPr>
          <a:lstStyle/>
          <a:p>
            <a:r>
              <a:rPr lang="en-US" sz="2400" dirty="0">
                <a:solidFill>
                  <a:srgbClr val="00B050"/>
                </a:solidFill>
              </a:rPr>
              <a:t>✓</a:t>
            </a:r>
          </a:p>
        </p:txBody>
      </p:sp>
      <p:sp>
        <p:nvSpPr>
          <p:cNvPr id="61" name="TextBox 60"/>
          <p:cNvSpPr txBox="1"/>
          <p:nvPr/>
        </p:nvSpPr>
        <p:spPr>
          <a:xfrm>
            <a:off x="879480" y="4521755"/>
            <a:ext cx="595156" cy="461665"/>
          </a:xfrm>
          <a:prstGeom prst="rect">
            <a:avLst/>
          </a:prstGeom>
          <a:noFill/>
        </p:spPr>
        <p:txBody>
          <a:bodyPr wrap="square" rtlCol="0">
            <a:spAutoFit/>
          </a:bodyPr>
          <a:lstStyle/>
          <a:p>
            <a:r>
              <a:rPr lang="en-US" sz="2400" dirty="0">
                <a:solidFill>
                  <a:srgbClr val="C00000"/>
                </a:solidFill>
              </a:rPr>
              <a:t>✗</a:t>
            </a:r>
          </a:p>
        </p:txBody>
      </p:sp>
      <p:graphicFrame>
        <p:nvGraphicFramePr>
          <p:cNvPr id="17" name="Table 16" descr="Students table including information about SSN, Last Name, First Name, Age, Salary" title="Table"/>
          <p:cNvGraphicFramePr>
            <a:graphicFrameLocks noGrp="1"/>
          </p:cNvGraphicFramePr>
          <p:nvPr>
            <p:extLst>
              <p:ext uri="{D42A27DB-BD31-4B8C-83A1-F6EECF244321}">
                <p14:modId xmlns:p14="http://schemas.microsoft.com/office/powerpoint/2010/main" val="326401897"/>
              </p:ext>
            </p:extLst>
          </p:nvPr>
        </p:nvGraphicFramePr>
        <p:xfrm>
          <a:off x="5592962" y="1631214"/>
          <a:ext cx="3107716" cy="1611630"/>
        </p:xfrm>
        <a:graphic>
          <a:graphicData uri="http://schemas.openxmlformats.org/drawingml/2006/table">
            <a:tbl>
              <a:tblPr firstRow="1" bandRow="1">
                <a:tableStyleId>{21E4AEA4-8DFA-4A89-87EB-49C32662AFE0}</a:tableStyleId>
              </a:tblPr>
              <a:tblGrid>
                <a:gridCol w="621543">
                  <a:extLst>
                    <a:ext uri="{9D8B030D-6E8A-4147-A177-3AD203B41FA5}">
                      <a16:colId xmlns:a16="http://schemas.microsoft.com/office/drawing/2014/main" val="20000"/>
                    </a:ext>
                  </a:extLst>
                </a:gridCol>
                <a:gridCol w="644525">
                  <a:extLst>
                    <a:ext uri="{9D8B030D-6E8A-4147-A177-3AD203B41FA5}">
                      <a16:colId xmlns:a16="http://schemas.microsoft.com/office/drawing/2014/main" val="20001"/>
                    </a:ext>
                  </a:extLst>
                </a:gridCol>
                <a:gridCol w="598562">
                  <a:extLst>
                    <a:ext uri="{9D8B030D-6E8A-4147-A177-3AD203B41FA5}">
                      <a16:colId xmlns:a16="http://schemas.microsoft.com/office/drawing/2014/main" val="20002"/>
                    </a:ext>
                  </a:extLst>
                </a:gridCol>
                <a:gridCol w="601587">
                  <a:extLst>
                    <a:ext uri="{9D8B030D-6E8A-4147-A177-3AD203B41FA5}">
                      <a16:colId xmlns:a16="http://schemas.microsoft.com/office/drawing/2014/main" val="20003"/>
                    </a:ext>
                  </a:extLst>
                </a:gridCol>
                <a:gridCol w="641499">
                  <a:extLst>
                    <a:ext uri="{9D8B030D-6E8A-4147-A177-3AD203B41FA5}">
                      <a16:colId xmlns:a16="http://schemas.microsoft.com/office/drawing/2014/main" val="20004"/>
                    </a:ext>
                  </a:extLst>
                </a:gridCol>
              </a:tblGrid>
              <a:tr h="411480">
                <a:tc>
                  <a:txBody>
                    <a:bodyPr/>
                    <a:lstStyle/>
                    <a:p>
                      <a:pPr algn="ctr"/>
                      <a:r>
                        <a:rPr lang="en-US" sz="1100" dirty="0"/>
                        <a:t>SSN</a:t>
                      </a:r>
                    </a:p>
                  </a:txBody>
                  <a:tcPr marL="68580" marR="68580" marT="34290" marB="34290"/>
                </a:tc>
                <a:tc>
                  <a:txBody>
                    <a:bodyPr/>
                    <a:lstStyle/>
                    <a:p>
                      <a:pPr algn="ctr"/>
                      <a:r>
                        <a:rPr lang="en-US" sz="1100" dirty="0"/>
                        <a:t>Last Name</a:t>
                      </a:r>
                    </a:p>
                  </a:txBody>
                  <a:tcPr marL="68580" marR="68580" marT="34290" marB="34290"/>
                </a:tc>
                <a:tc>
                  <a:txBody>
                    <a:bodyPr/>
                    <a:lstStyle/>
                    <a:p>
                      <a:pPr algn="ctr"/>
                      <a:r>
                        <a:rPr lang="en-US" sz="1100" dirty="0"/>
                        <a:t>First Name</a:t>
                      </a:r>
                    </a:p>
                  </a:txBody>
                  <a:tcPr marL="68580" marR="68580" marT="34290" marB="34290"/>
                </a:tc>
                <a:tc>
                  <a:txBody>
                    <a:bodyPr/>
                    <a:lstStyle/>
                    <a:p>
                      <a:pPr algn="ctr"/>
                      <a:r>
                        <a:rPr lang="en-US" sz="1100" dirty="0"/>
                        <a:t>Age</a:t>
                      </a:r>
                    </a:p>
                  </a:txBody>
                  <a:tcPr marL="68580" marR="68580" marT="34290" marB="34290"/>
                </a:tc>
                <a:tc>
                  <a:txBody>
                    <a:bodyPr/>
                    <a:lstStyle/>
                    <a:p>
                      <a:pPr algn="ctr"/>
                      <a:r>
                        <a:rPr lang="en-US" sz="1100" dirty="0"/>
                        <a:t>Salary</a:t>
                      </a:r>
                    </a:p>
                  </a:txBody>
                  <a:tcPr marL="68580" marR="68580" marT="34290" marB="34290"/>
                </a:tc>
                <a:extLst>
                  <a:ext uri="{0D108BD9-81ED-4DB2-BD59-A6C34878D82A}">
                    <a16:rowId xmlns:a16="http://schemas.microsoft.com/office/drawing/2014/main" val="10000"/>
                  </a:ext>
                </a:extLst>
              </a:tr>
              <a:tr h="240030">
                <a:tc>
                  <a:txBody>
                    <a:bodyPr/>
                    <a:lstStyle/>
                    <a:p>
                      <a:pPr algn="ctr"/>
                      <a:r>
                        <a:rPr lang="en-US" sz="1100" dirty="0"/>
                        <a:t>123</a:t>
                      </a:r>
                      <a:endParaRPr lang="en-US" sz="1100" dirty="0">
                        <a:solidFill>
                          <a:schemeClr val="tx2"/>
                        </a:solidFill>
                      </a:endParaRPr>
                    </a:p>
                  </a:txBody>
                  <a:tcPr marL="68580" marR="68580" marT="34290" marB="34290"/>
                </a:tc>
                <a:tc>
                  <a:txBody>
                    <a:bodyPr/>
                    <a:lstStyle/>
                    <a:p>
                      <a:pPr algn="ctr"/>
                      <a:r>
                        <a:rPr lang="en-US" sz="1100" dirty="0"/>
                        <a:t>Adams</a:t>
                      </a:r>
                      <a:endParaRPr lang="en-US" sz="1100" dirty="0">
                        <a:solidFill>
                          <a:schemeClr val="tx2"/>
                        </a:solidFill>
                      </a:endParaRPr>
                    </a:p>
                  </a:txBody>
                  <a:tcPr marL="68580" marR="68580" marT="34290" marB="34290"/>
                </a:tc>
                <a:tc>
                  <a:txBody>
                    <a:bodyPr/>
                    <a:lstStyle/>
                    <a:p>
                      <a:pPr algn="ctr"/>
                      <a:r>
                        <a:rPr lang="en-US" sz="1100" dirty="0"/>
                        <a:t>Elmo</a:t>
                      </a:r>
                      <a:endParaRPr lang="en-US" sz="1100" dirty="0">
                        <a:solidFill>
                          <a:schemeClr val="tx2"/>
                        </a:solidFill>
                      </a:endParaRPr>
                    </a:p>
                  </a:txBody>
                  <a:tcPr marL="68580" marR="68580" marT="34290" marB="34290"/>
                </a:tc>
                <a:tc>
                  <a:txBody>
                    <a:bodyPr/>
                    <a:lstStyle/>
                    <a:p>
                      <a:pPr algn="ctr"/>
                      <a:r>
                        <a:rPr lang="en-US" sz="1100" dirty="0"/>
                        <a:t>31</a:t>
                      </a:r>
                      <a:endParaRPr lang="en-US" sz="1100" dirty="0">
                        <a:solidFill>
                          <a:schemeClr val="tx2"/>
                        </a:solidFill>
                      </a:endParaRPr>
                    </a:p>
                  </a:txBody>
                  <a:tcPr marL="68580" marR="68580" marT="34290" marB="34290"/>
                </a:tc>
                <a:tc>
                  <a:txBody>
                    <a:bodyPr/>
                    <a:lstStyle/>
                    <a:p>
                      <a:pPr algn="ctr"/>
                      <a:r>
                        <a:rPr lang="en-US" sz="1100" dirty="0"/>
                        <a:t>$300</a:t>
                      </a:r>
                      <a:endParaRPr lang="en-US" sz="1100" dirty="0">
                        <a:solidFill>
                          <a:schemeClr val="tx2"/>
                        </a:solidFill>
                      </a:endParaRPr>
                    </a:p>
                  </a:txBody>
                  <a:tcPr marL="68580" marR="68580" marT="34290" marB="34290"/>
                </a:tc>
                <a:extLst>
                  <a:ext uri="{0D108BD9-81ED-4DB2-BD59-A6C34878D82A}">
                    <a16:rowId xmlns:a16="http://schemas.microsoft.com/office/drawing/2014/main" val="10001"/>
                  </a:ext>
                </a:extLst>
              </a:tr>
              <a:tr h="240030">
                <a:tc>
                  <a:txBody>
                    <a:bodyPr/>
                    <a:lstStyle/>
                    <a:p>
                      <a:pPr algn="ctr"/>
                      <a:r>
                        <a:rPr lang="en-US" sz="1100" dirty="0"/>
                        <a:t>443</a:t>
                      </a:r>
                      <a:endParaRPr lang="en-US" sz="1100" dirty="0">
                        <a:solidFill>
                          <a:schemeClr val="tx2"/>
                        </a:solidFill>
                      </a:endParaRPr>
                    </a:p>
                  </a:txBody>
                  <a:tcPr marL="68580" marR="68580" marT="34290" marB="34290"/>
                </a:tc>
                <a:tc>
                  <a:txBody>
                    <a:bodyPr/>
                    <a:lstStyle/>
                    <a:p>
                      <a:pPr algn="ctr"/>
                      <a:r>
                        <a:rPr lang="en-US" sz="1100" dirty="0"/>
                        <a:t>Grouch</a:t>
                      </a:r>
                      <a:endParaRPr lang="en-US" sz="1100" dirty="0">
                        <a:solidFill>
                          <a:schemeClr val="tx2"/>
                        </a:solidFill>
                      </a:endParaRPr>
                    </a:p>
                  </a:txBody>
                  <a:tcPr marL="68580" marR="68580" marT="34290" marB="34290"/>
                </a:tc>
                <a:tc>
                  <a:txBody>
                    <a:bodyPr/>
                    <a:lstStyle/>
                    <a:p>
                      <a:pPr algn="ctr"/>
                      <a:r>
                        <a:rPr lang="en-US" sz="1100" dirty="0"/>
                        <a:t>Oscar</a:t>
                      </a:r>
                      <a:endParaRPr lang="en-US" sz="1100" dirty="0">
                        <a:solidFill>
                          <a:schemeClr val="tx2"/>
                        </a:solidFill>
                      </a:endParaRPr>
                    </a:p>
                  </a:txBody>
                  <a:tcPr marL="68580" marR="68580" marT="34290" marB="34290"/>
                </a:tc>
                <a:tc>
                  <a:txBody>
                    <a:bodyPr/>
                    <a:lstStyle/>
                    <a:p>
                      <a:pPr algn="ctr"/>
                      <a:r>
                        <a:rPr lang="en-US" sz="1100" dirty="0"/>
                        <a:t>32</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2"/>
                  </a:ext>
                </a:extLst>
              </a:tr>
              <a:tr h="240030">
                <a:tc>
                  <a:txBody>
                    <a:bodyPr/>
                    <a:lstStyle/>
                    <a:p>
                      <a:pPr algn="ctr"/>
                      <a:r>
                        <a:rPr lang="en-US" sz="1100" dirty="0"/>
                        <a:t>244</a:t>
                      </a:r>
                      <a:endParaRPr lang="en-US" sz="1100" dirty="0">
                        <a:solidFill>
                          <a:schemeClr val="tx2"/>
                        </a:solidFill>
                      </a:endParaRPr>
                    </a:p>
                  </a:txBody>
                  <a:tcPr marL="68580" marR="68580" marT="34290" marB="34290"/>
                </a:tc>
                <a:tc>
                  <a:txBody>
                    <a:bodyPr/>
                    <a:lstStyle/>
                    <a:p>
                      <a:pPr algn="ctr"/>
                      <a:r>
                        <a:rPr lang="en-US" sz="1100" dirty="0"/>
                        <a:t>Oz</a:t>
                      </a:r>
                      <a:endParaRPr lang="en-US" sz="1100" dirty="0">
                        <a:solidFill>
                          <a:schemeClr val="tx2"/>
                        </a:solidFill>
                      </a:endParaRPr>
                    </a:p>
                  </a:txBody>
                  <a:tcPr marL="68580" marR="68580" marT="34290" marB="34290"/>
                </a:tc>
                <a:tc>
                  <a:txBody>
                    <a:bodyPr/>
                    <a:lstStyle/>
                    <a:p>
                      <a:pPr algn="ctr"/>
                      <a:r>
                        <a:rPr lang="en-US" sz="1100" dirty="0"/>
                        <a:t>Bert</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$140</a:t>
                      </a:r>
                      <a:endParaRPr lang="en-US" sz="1100" dirty="0">
                        <a:solidFill>
                          <a:schemeClr val="tx2"/>
                        </a:solidFill>
                      </a:endParaRPr>
                    </a:p>
                  </a:txBody>
                  <a:tcPr marL="68580" marR="68580" marT="34290" marB="34290"/>
                </a:tc>
                <a:extLst>
                  <a:ext uri="{0D108BD9-81ED-4DB2-BD59-A6C34878D82A}">
                    <a16:rowId xmlns:a16="http://schemas.microsoft.com/office/drawing/2014/main" val="10003"/>
                  </a:ext>
                </a:extLst>
              </a:tr>
              <a:tr h="240030">
                <a:tc>
                  <a:txBody>
                    <a:bodyPr/>
                    <a:lstStyle/>
                    <a:p>
                      <a:pPr algn="ctr"/>
                      <a:r>
                        <a:rPr lang="en-US" sz="1100" dirty="0"/>
                        <a:t>134</a:t>
                      </a:r>
                      <a:endParaRPr lang="en-US" sz="1100" dirty="0">
                        <a:solidFill>
                          <a:schemeClr val="tx2"/>
                        </a:solidFill>
                      </a:endParaRPr>
                    </a:p>
                  </a:txBody>
                  <a:tcPr marL="68580" marR="68580" marT="34290" marB="34290"/>
                </a:tc>
                <a:tc>
                  <a:txBody>
                    <a:bodyPr/>
                    <a:lstStyle/>
                    <a:p>
                      <a:pPr algn="ctr"/>
                      <a:r>
                        <a:rPr lang="en-US" sz="1100" dirty="0"/>
                        <a:t>Sanders</a:t>
                      </a:r>
                      <a:endParaRPr lang="en-US" sz="1100" dirty="0">
                        <a:solidFill>
                          <a:schemeClr val="tx2"/>
                        </a:solidFill>
                      </a:endParaRPr>
                    </a:p>
                  </a:txBody>
                  <a:tcPr marL="68580" marR="68580" marT="34290" marB="34290"/>
                </a:tc>
                <a:tc>
                  <a:txBody>
                    <a:bodyPr/>
                    <a:lstStyle/>
                    <a:p>
                      <a:pPr algn="ctr"/>
                      <a:r>
                        <a:rPr lang="en-US" sz="1100" dirty="0"/>
                        <a:t>Ernie</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4"/>
                  </a:ext>
                </a:extLst>
              </a:tr>
              <a:tr h="240030">
                <a:tc>
                  <a:txBody>
                    <a:bodyPr/>
                    <a:lstStyle/>
                    <a:p>
                      <a:pPr algn="ctr"/>
                      <a:r>
                        <a:rPr lang="en-US" sz="1100" dirty="0">
                          <a:solidFill>
                            <a:schemeClr val="tx1"/>
                          </a:solidFill>
                        </a:rPr>
                        <a:t>176</a:t>
                      </a:r>
                    </a:p>
                  </a:txBody>
                  <a:tcPr marL="68580" marR="68580" marT="34290" marB="34290"/>
                </a:tc>
                <a:tc>
                  <a:txBody>
                    <a:bodyPr/>
                    <a:lstStyle/>
                    <a:p>
                      <a:pPr algn="ctr"/>
                      <a:r>
                        <a:rPr lang="en-US" sz="1100" dirty="0">
                          <a:solidFill>
                            <a:schemeClr val="tx1"/>
                          </a:solidFill>
                        </a:rPr>
                        <a:t>Grump</a:t>
                      </a:r>
                    </a:p>
                  </a:txBody>
                  <a:tcPr marL="68580" marR="68580" marT="34290" marB="34290"/>
                </a:tc>
                <a:tc>
                  <a:txBody>
                    <a:bodyPr/>
                    <a:lstStyle/>
                    <a:p>
                      <a:pPr algn="ctr"/>
                      <a:r>
                        <a:rPr lang="en-US" sz="1100" dirty="0">
                          <a:solidFill>
                            <a:schemeClr val="tx1"/>
                          </a:solidFill>
                        </a:rPr>
                        <a:t>Donald</a:t>
                      </a:r>
                    </a:p>
                  </a:txBody>
                  <a:tcPr marL="68580" marR="68580" marT="34290" marB="34290"/>
                </a:tc>
                <a:tc>
                  <a:txBody>
                    <a:bodyPr/>
                    <a:lstStyle/>
                    <a:p>
                      <a:pPr algn="ctr"/>
                      <a:r>
                        <a:rPr lang="en-US" sz="1100" dirty="0">
                          <a:solidFill>
                            <a:schemeClr val="tx1"/>
                          </a:solidFill>
                        </a:rPr>
                        <a:t>79</a:t>
                      </a:r>
                    </a:p>
                  </a:txBody>
                  <a:tcPr marL="68580" marR="68580" marT="34290" marB="34290"/>
                </a:tc>
                <a:tc>
                  <a:txBody>
                    <a:bodyPr/>
                    <a:lstStyle/>
                    <a:p>
                      <a:pPr algn="ctr"/>
                      <a:r>
                        <a:rPr lang="en-US" sz="1100" dirty="0">
                          <a:solidFill>
                            <a:schemeClr val="tx1"/>
                          </a:solidFill>
                        </a:rPr>
                        <a:t>$300</a:t>
                      </a:r>
                    </a:p>
                  </a:txBody>
                  <a:tcPr marL="68580" marR="68580" marT="34290" marB="34290"/>
                </a:tc>
                <a:extLst>
                  <a:ext uri="{0D108BD9-81ED-4DB2-BD59-A6C34878D82A}">
                    <a16:rowId xmlns:a16="http://schemas.microsoft.com/office/drawing/2014/main" val="10005"/>
                  </a:ext>
                </a:extLst>
              </a:tr>
            </a:tbl>
          </a:graphicData>
        </a:graphic>
      </p:graphicFrame>
      <p:sp>
        <p:nvSpPr>
          <p:cNvPr id="22" name="Rectangle 21" descr="(123, Adams, Elmo, 31, $300)" title="Highlighted Row">
            <a:extLst>
              <a:ext uri="{FF2B5EF4-FFF2-40B4-BE49-F238E27FC236}">
                <a16:creationId xmlns:a16="http://schemas.microsoft.com/office/drawing/2014/main" id="{FD3F18D6-82F0-0246-B239-B0D350A65F9C}"/>
              </a:ext>
            </a:extLst>
          </p:cNvPr>
          <p:cNvSpPr/>
          <p:nvPr/>
        </p:nvSpPr>
        <p:spPr bwMode="auto">
          <a:xfrm>
            <a:off x="5592962" y="2038350"/>
            <a:ext cx="3107715" cy="228600"/>
          </a:xfrm>
          <a:prstGeom prst="rect">
            <a:avLst/>
          </a:prstGeom>
          <a:solidFill>
            <a:srgbClr val="92D050">
              <a:alpha val="18824"/>
            </a:srgbClr>
          </a:solidFill>
          <a:ln w="28575" cap="flat" cmpd="sng" algn="ctr">
            <a:solidFill>
              <a:srgbClr val="F7B21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Arial" charset="0"/>
            </a:endParaRPr>
          </a:p>
        </p:txBody>
      </p:sp>
      <p:sp>
        <p:nvSpPr>
          <p:cNvPr id="23" name="Rectangle 22" descr="(123, Adams, Elmo, 31, $300)" title="Highlighted Row">
            <a:extLst>
              <a:ext uri="{FF2B5EF4-FFF2-40B4-BE49-F238E27FC236}">
                <a16:creationId xmlns:a16="http://schemas.microsoft.com/office/drawing/2014/main" id="{FD3F18D6-82F0-0246-B239-B0D350A65F9C}"/>
              </a:ext>
            </a:extLst>
          </p:cNvPr>
          <p:cNvSpPr/>
          <p:nvPr/>
        </p:nvSpPr>
        <p:spPr bwMode="auto">
          <a:xfrm>
            <a:off x="5604454" y="3011028"/>
            <a:ext cx="3107715" cy="228600"/>
          </a:xfrm>
          <a:prstGeom prst="rect">
            <a:avLst/>
          </a:prstGeom>
          <a:solidFill>
            <a:srgbClr val="92D050">
              <a:alpha val="18824"/>
            </a:srgbClr>
          </a:solidFill>
          <a:ln w="28575" cap="flat" cmpd="sng" algn="ctr">
            <a:solidFill>
              <a:srgbClr val="F7B21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Arial" charset="0"/>
            </a:endParaRPr>
          </a:p>
        </p:txBody>
      </p:sp>
      <p:sp>
        <p:nvSpPr>
          <p:cNvPr id="24" name="Rectangle 23" descr="(443, Grouch, Oscar, 32, $400)" title="Highlighted Row">
            <a:extLst>
              <a:ext uri="{FF2B5EF4-FFF2-40B4-BE49-F238E27FC236}">
                <a16:creationId xmlns:a16="http://schemas.microsoft.com/office/drawing/2014/main" id="{CA63471B-5FF5-9D45-8905-AD955018DF36}"/>
              </a:ext>
            </a:extLst>
          </p:cNvPr>
          <p:cNvSpPr/>
          <p:nvPr/>
        </p:nvSpPr>
        <p:spPr bwMode="auto">
          <a:xfrm>
            <a:off x="5592961" y="2289572"/>
            <a:ext cx="3107715" cy="228600"/>
          </a:xfrm>
          <a:prstGeom prst="rect">
            <a:avLst/>
          </a:prstGeom>
          <a:solidFill>
            <a:srgbClr val="E20000">
              <a:alpha val="18824"/>
            </a:srgbClr>
          </a:solidFill>
          <a:ln w="28575" cap="flat" cmpd="sng" algn="ctr">
            <a:solidFill>
              <a:srgbClr val="F7B21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Arial" charset="0"/>
            </a:endParaRPr>
          </a:p>
        </p:txBody>
      </p:sp>
    </p:spTree>
    <p:extLst>
      <p:ext uri="{BB962C8B-B14F-4D97-AF65-F5344CB8AC3E}">
        <p14:creationId xmlns:p14="http://schemas.microsoft.com/office/powerpoint/2010/main" val="89548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Data Entry Storage Intro</a:t>
            </a:r>
          </a:p>
        </p:txBody>
      </p:sp>
      <p:sp>
        <p:nvSpPr>
          <p:cNvPr id="21" name="Content Placeholder 2"/>
          <p:cNvSpPr>
            <a:spLocks noGrp="1"/>
          </p:cNvSpPr>
          <p:nvPr>
            <p:ph idx="1"/>
          </p:nvPr>
        </p:nvSpPr>
        <p:spPr/>
        <p:txBody>
          <a:bodyPr/>
          <a:lstStyle/>
          <a:p>
            <a:r>
              <a:rPr lang="en-US" dirty="0"/>
              <a:t>What is the representation of data in the index?</a:t>
            </a:r>
          </a:p>
          <a:p>
            <a:pPr lvl="1"/>
            <a:r>
              <a:rPr lang="en-US" dirty="0"/>
              <a:t>Actual data or pointer to the data</a:t>
            </a:r>
          </a:p>
          <a:p>
            <a:pPr>
              <a:spcBef>
                <a:spcPts val="2000"/>
              </a:spcBef>
            </a:pPr>
            <a:r>
              <a:rPr lang="en-US" dirty="0"/>
              <a:t>How is the data stored in the data file?</a:t>
            </a:r>
          </a:p>
          <a:p>
            <a:pPr lvl="1"/>
            <a:r>
              <a:rPr lang="en-US" dirty="0"/>
              <a:t>Clustered or </a:t>
            </a:r>
            <a:r>
              <a:rPr lang="en-US" dirty="0" err="1"/>
              <a:t>unclustered</a:t>
            </a:r>
            <a:r>
              <a:rPr lang="en-US" dirty="0"/>
              <a:t> with respect to the index</a:t>
            </a:r>
          </a:p>
          <a:p>
            <a:pPr>
              <a:spcBef>
                <a:spcPts val="2000"/>
              </a:spcBef>
            </a:pPr>
            <a:r>
              <a:rPr lang="en-US" b="1" dirty="0"/>
              <a:t>Big Impact on Performance </a:t>
            </a:r>
          </a:p>
          <a:p>
            <a:pPr lvl="1"/>
            <a:r>
              <a:rPr lang="en-US" dirty="0"/>
              <a:t>We’ll learn each of these next</a:t>
            </a:r>
          </a:p>
        </p:txBody>
      </p:sp>
    </p:spTree>
    <p:extLst>
      <p:ext uri="{BB962C8B-B14F-4D97-AF65-F5344CB8AC3E}">
        <p14:creationId xmlns:p14="http://schemas.microsoft.com/office/powerpoint/2010/main" val="403419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CB560-A216-AE4E-BADE-BDFD5EAE14D9}"/>
              </a:ext>
            </a:extLst>
          </p:cNvPr>
          <p:cNvSpPr>
            <a:spLocks noGrp="1"/>
          </p:cNvSpPr>
          <p:nvPr>
            <p:ph type="title"/>
          </p:nvPr>
        </p:nvSpPr>
        <p:spPr/>
        <p:txBody>
          <a:bodyPr>
            <a:noAutofit/>
          </a:bodyPr>
          <a:lstStyle/>
          <a:p>
            <a:r>
              <a:rPr lang="en-US" sz="2700" dirty="0"/>
              <a:t>Three basic alternatives for data entries in any index</a:t>
            </a:r>
          </a:p>
        </p:txBody>
      </p:sp>
      <p:sp>
        <p:nvSpPr>
          <p:cNvPr id="3" name="Content Placeholder 2">
            <a:extLst>
              <a:ext uri="{FF2B5EF4-FFF2-40B4-BE49-F238E27FC236}">
                <a16:creationId xmlns:a16="http://schemas.microsoft.com/office/drawing/2014/main" id="{AAA8EF33-0E36-6343-98A8-F2510107A110}"/>
              </a:ext>
            </a:extLst>
          </p:cNvPr>
          <p:cNvSpPr>
            <a:spLocks noGrp="1"/>
          </p:cNvSpPr>
          <p:nvPr>
            <p:ph idx="1"/>
          </p:nvPr>
        </p:nvSpPr>
        <p:spPr/>
        <p:txBody>
          <a:bodyPr/>
          <a:lstStyle/>
          <a:p>
            <a:r>
              <a:rPr lang="en-US" dirty="0"/>
              <a:t>Three basic alternatives for data entries in any index</a:t>
            </a:r>
          </a:p>
          <a:p>
            <a:pPr lvl="1"/>
            <a:r>
              <a:rPr lang="en-US" dirty="0"/>
              <a:t>Alternative 1: By Value</a:t>
            </a:r>
          </a:p>
          <a:p>
            <a:pPr lvl="1"/>
            <a:r>
              <a:rPr lang="en-US" dirty="0"/>
              <a:t>Alternative 2: By Reference</a:t>
            </a:r>
          </a:p>
          <a:p>
            <a:pPr lvl="1"/>
            <a:r>
              <a:rPr lang="en-US" dirty="0"/>
              <a:t>Alternative 3: By List of references</a:t>
            </a:r>
          </a:p>
          <a:p>
            <a:pPr lvl="2"/>
            <a:r>
              <a:rPr lang="en-US" dirty="0"/>
              <a:t>We’ll look in the context of B+-trees, but applies to any index</a:t>
            </a:r>
          </a:p>
          <a:p>
            <a:endParaRPr lang="en-US" dirty="0"/>
          </a:p>
        </p:txBody>
      </p:sp>
    </p:spTree>
    <p:extLst>
      <p:ext uri="{BB962C8B-B14F-4D97-AF65-F5344CB8AC3E}">
        <p14:creationId xmlns:p14="http://schemas.microsoft.com/office/powerpoint/2010/main" val="3582516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Alternative 1 Index (B+ Tree)</a:t>
            </a:r>
          </a:p>
        </p:txBody>
      </p:sp>
      <p:sp>
        <p:nvSpPr>
          <p:cNvPr id="3" name="Content Placeholder 2"/>
          <p:cNvSpPr>
            <a:spLocks noGrp="1"/>
          </p:cNvSpPr>
          <p:nvPr>
            <p:ph idx="1"/>
          </p:nvPr>
        </p:nvSpPr>
        <p:spPr>
          <a:xfrm>
            <a:off x="282223" y="1314060"/>
            <a:ext cx="8229600" cy="3394472"/>
          </a:xfrm>
        </p:spPr>
        <p:txBody>
          <a:bodyPr/>
          <a:lstStyle/>
          <a:p>
            <a:r>
              <a:rPr lang="en-US" dirty="0"/>
              <a:t>Record contents are stored in the index file</a:t>
            </a:r>
          </a:p>
          <a:p>
            <a:pPr lvl="1"/>
            <a:r>
              <a:rPr lang="en-US" dirty="0"/>
              <a:t>No need to follow pointers</a:t>
            </a:r>
          </a:p>
        </p:txBody>
      </p:sp>
      <p:grpSp>
        <p:nvGrpSpPr>
          <p:cNvPr id="6" name="Group 5" descr="Root Node: Entry: 17 and 2 pointers. Left Interior node: Entry 5. Left Pointer to leaf page 1: [(2, Joe), (3, Jim)]. Right Pointer to left page 2 [(5, Kay), (7, Dan)]. Right Interior node: Entry 24. Left Pointer to leaf page 3: [(20, Tim)]. Right Pointer to left page 4 [(24, Kit)]. " title="Alternative 1 B+ Tree"/>
          <p:cNvGrpSpPr/>
          <p:nvPr/>
        </p:nvGrpSpPr>
        <p:grpSpPr>
          <a:xfrm>
            <a:off x="258410" y="2318384"/>
            <a:ext cx="6039272" cy="2617166"/>
            <a:chOff x="359544" y="1257161"/>
            <a:chExt cx="6039272" cy="2617166"/>
          </a:xfrm>
        </p:grpSpPr>
        <p:sp>
          <p:nvSpPr>
            <p:cNvPr id="88" name="Rectangle 87" title="Alternative 1 B+ Tree"/>
            <p:cNvSpPr/>
            <p:nvPr/>
          </p:nvSpPr>
          <p:spPr bwMode="auto">
            <a:xfrm>
              <a:off x="359544" y="1302578"/>
              <a:ext cx="5863772" cy="2571749"/>
            </a:xfrm>
            <a:prstGeom prst="rect">
              <a:avLst/>
            </a:prstGeom>
            <a:solidFill>
              <a:schemeClr val="accent5"/>
            </a:solidFill>
            <a:ln>
              <a:headEnd type="none" w="med" len="med"/>
              <a:tailEnd type="none" w="med" len="med"/>
            </a:ln>
          </p:spPr>
          <p:style>
            <a:lnRef idx="3">
              <a:schemeClr val="lt1"/>
            </a:lnRef>
            <a:fillRef idx="1">
              <a:schemeClr val="dk1"/>
            </a:fillRef>
            <a:effectRef idx="1">
              <a:schemeClr val="dk1"/>
            </a:effectRef>
            <a:fontRef idx="minor">
              <a:schemeClr val="lt1"/>
            </a:fontRef>
          </p:style>
          <p:txBody>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kern="0" dirty="0">
                <a:latin typeface="Helvetica Neue"/>
                <a:ea typeface=""/>
              </a:endParaRPr>
            </a:p>
          </p:txBody>
        </p:sp>
        <p:sp>
          <p:nvSpPr>
            <p:cNvPr id="93" name="Folded Corner 92"/>
            <p:cNvSpPr/>
            <p:nvPr/>
          </p:nvSpPr>
          <p:spPr bwMode="auto">
            <a:xfrm>
              <a:off x="883812" y="2200496"/>
              <a:ext cx="1237111" cy="466928"/>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kern="0" dirty="0">
                <a:latin typeface="Helvetica Neue"/>
                <a:ea typeface=""/>
              </a:endParaRPr>
            </a:p>
          </p:txBody>
        </p:sp>
        <p:sp>
          <p:nvSpPr>
            <p:cNvPr id="94" name="Folded Corner 93"/>
            <p:cNvSpPr/>
            <p:nvPr/>
          </p:nvSpPr>
          <p:spPr bwMode="auto">
            <a:xfrm>
              <a:off x="3959962" y="2205315"/>
              <a:ext cx="1237111" cy="466928"/>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kern="0" dirty="0">
                <a:latin typeface="Helvetica Neue"/>
                <a:ea typeface=""/>
              </a:endParaRPr>
            </a:p>
          </p:txBody>
        </p:sp>
        <p:sp>
          <p:nvSpPr>
            <p:cNvPr id="95" name="Folded Corner 94"/>
            <p:cNvSpPr/>
            <p:nvPr/>
          </p:nvSpPr>
          <p:spPr bwMode="auto">
            <a:xfrm>
              <a:off x="2246220" y="1524353"/>
              <a:ext cx="1237111" cy="466928"/>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kern="0" dirty="0">
                <a:latin typeface="Helvetica Neue"/>
                <a:ea typeface=""/>
              </a:endParaRPr>
            </a:p>
          </p:txBody>
        </p:sp>
        <p:sp>
          <p:nvSpPr>
            <p:cNvPr id="90" name="Folded Corner 89"/>
            <p:cNvSpPr/>
            <p:nvPr/>
          </p:nvSpPr>
          <p:spPr bwMode="auto">
            <a:xfrm>
              <a:off x="1994448" y="3008062"/>
              <a:ext cx="1237111" cy="466928"/>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kern="0" dirty="0">
                <a:latin typeface="Helvetica Neue"/>
                <a:ea typeface=""/>
              </a:endParaRPr>
            </a:p>
          </p:txBody>
        </p:sp>
        <p:sp>
          <p:nvSpPr>
            <p:cNvPr id="91" name="Folded Corner 90"/>
            <p:cNvSpPr/>
            <p:nvPr/>
          </p:nvSpPr>
          <p:spPr bwMode="auto">
            <a:xfrm>
              <a:off x="3451690" y="3013185"/>
              <a:ext cx="1237111" cy="466928"/>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kern="0" dirty="0">
                <a:latin typeface="Helvetica Neue"/>
                <a:ea typeface=""/>
              </a:endParaRPr>
            </a:p>
          </p:txBody>
        </p:sp>
        <p:sp>
          <p:nvSpPr>
            <p:cNvPr id="92" name="Folded Corner 91"/>
            <p:cNvSpPr/>
            <p:nvPr/>
          </p:nvSpPr>
          <p:spPr bwMode="auto">
            <a:xfrm>
              <a:off x="4932330" y="3013184"/>
              <a:ext cx="1237111" cy="466928"/>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kern="0" dirty="0">
                <a:latin typeface="Helvetica Neue"/>
                <a:ea typeface=""/>
              </a:endParaRPr>
            </a:p>
          </p:txBody>
        </p:sp>
        <p:sp>
          <p:nvSpPr>
            <p:cNvPr id="87" name="Folded Corner 86"/>
            <p:cNvSpPr/>
            <p:nvPr/>
          </p:nvSpPr>
          <p:spPr bwMode="auto">
            <a:xfrm>
              <a:off x="515590" y="3018092"/>
              <a:ext cx="1237111" cy="466928"/>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kern="0" dirty="0">
                <a:latin typeface="Helvetica Neue"/>
                <a:ea typeface=""/>
              </a:endParaRPr>
            </a:p>
          </p:txBody>
        </p:sp>
        <p:grpSp>
          <p:nvGrpSpPr>
            <p:cNvPr id="13" name="Group 12"/>
            <p:cNvGrpSpPr/>
            <p:nvPr/>
          </p:nvGrpSpPr>
          <p:grpSpPr>
            <a:xfrm>
              <a:off x="2373323" y="1596452"/>
              <a:ext cx="982300" cy="327311"/>
              <a:chOff x="2853988" y="2788304"/>
              <a:chExt cx="1753357" cy="436414"/>
            </a:xfrm>
          </p:grpSpPr>
          <p:grpSp>
            <p:nvGrpSpPr>
              <p:cNvPr id="74" name="Group 73"/>
              <p:cNvGrpSpPr/>
              <p:nvPr/>
            </p:nvGrpSpPr>
            <p:grpSpPr>
              <a:xfrm>
                <a:off x="3846616" y="2788304"/>
                <a:ext cx="760729" cy="436414"/>
                <a:chOff x="3846616" y="2787590"/>
                <a:chExt cx="760729" cy="436414"/>
              </a:xfrm>
            </p:grpSpPr>
            <p:sp>
              <p:nvSpPr>
                <p:cNvPr id="83" name="Rectangle 82"/>
                <p:cNvSpPr/>
                <p:nvPr/>
              </p:nvSpPr>
              <p:spPr bwMode="auto">
                <a:xfrm>
                  <a:off x="3846616" y="2787590"/>
                  <a:ext cx="529913"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chemeClr val="bg1"/>
                    </a:solidFill>
                    <a:latin typeface="Helvetica Neue"/>
                  </a:endParaRPr>
                </a:p>
              </p:txBody>
            </p:sp>
            <p:grpSp>
              <p:nvGrpSpPr>
                <p:cNvPr id="84" name="Group 83"/>
                <p:cNvGrpSpPr/>
                <p:nvPr/>
              </p:nvGrpSpPr>
              <p:grpSpPr>
                <a:xfrm>
                  <a:off x="4378188" y="2787590"/>
                  <a:ext cx="229157" cy="436414"/>
                  <a:chOff x="4378188" y="2787590"/>
                  <a:chExt cx="229157" cy="436414"/>
                </a:xfrm>
              </p:grpSpPr>
              <p:sp>
                <p:nvSpPr>
                  <p:cNvPr id="85" name="Rectangle 84"/>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chemeClr val="bg1"/>
                      </a:solidFill>
                      <a:latin typeface="Helvetica Neue"/>
                    </a:endParaRPr>
                  </a:p>
                </p:txBody>
              </p:sp>
              <p:sp>
                <p:nvSpPr>
                  <p:cNvPr id="86" name="Oval 85"/>
                  <p:cNvSpPr/>
                  <p:nvPr/>
                </p:nvSpPr>
                <p:spPr bwMode="auto">
                  <a:xfrm>
                    <a:off x="4429652" y="2958380"/>
                    <a:ext cx="126227" cy="94836"/>
                  </a:xfrm>
                  <a:prstGeom prst="ellipse">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grpSp>
          <p:grpSp>
            <p:nvGrpSpPr>
              <p:cNvPr id="75" name="Group 74"/>
              <p:cNvGrpSpPr/>
              <p:nvPr/>
            </p:nvGrpSpPr>
            <p:grpSpPr>
              <a:xfrm>
                <a:off x="3085057" y="2788304"/>
                <a:ext cx="760729" cy="436414"/>
                <a:chOff x="3846616" y="2787590"/>
                <a:chExt cx="760729" cy="436414"/>
              </a:xfrm>
            </p:grpSpPr>
            <p:sp>
              <p:nvSpPr>
                <p:cNvPr id="79" name="Rectangle 78"/>
                <p:cNvSpPr/>
                <p:nvPr/>
              </p:nvSpPr>
              <p:spPr bwMode="auto">
                <a:xfrm>
                  <a:off x="3846616" y="2787590"/>
                  <a:ext cx="529913"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chemeClr val="bg1"/>
                      </a:solidFill>
                      <a:latin typeface="Helvetica Neue"/>
                    </a:rPr>
                    <a:t>17</a:t>
                  </a:r>
                </a:p>
              </p:txBody>
            </p:sp>
            <p:grpSp>
              <p:nvGrpSpPr>
                <p:cNvPr id="80" name="Group 79"/>
                <p:cNvGrpSpPr/>
                <p:nvPr/>
              </p:nvGrpSpPr>
              <p:grpSpPr>
                <a:xfrm>
                  <a:off x="4378188" y="2787590"/>
                  <a:ext cx="229157" cy="436414"/>
                  <a:chOff x="4378188" y="2787590"/>
                  <a:chExt cx="229157" cy="436414"/>
                </a:xfrm>
              </p:grpSpPr>
              <p:sp>
                <p:nvSpPr>
                  <p:cNvPr id="81" name="Rectangle 80"/>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chemeClr val="bg1"/>
                      </a:solidFill>
                      <a:latin typeface="Helvetica Neue"/>
                    </a:endParaRPr>
                  </a:p>
                </p:txBody>
              </p:sp>
              <p:sp>
                <p:nvSpPr>
                  <p:cNvPr id="82" name="Oval 81"/>
                  <p:cNvSpPr/>
                  <p:nvPr/>
                </p:nvSpPr>
                <p:spPr bwMode="auto">
                  <a:xfrm>
                    <a:off x="4429652" y="2958380"/>
                    <a:ext cx="126227"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grpSp>
          <p:grpSp>
            <p:nvGrpSpPr>
              <p:cNvPr id="76" name="Group 75"/>
              <p:cNvGrpSpPr/>
              <p:nvPr/>
            </p:nvGrpSpPr>
            <p:grpSpPr>
              <a:xfrm>
                <a:off x="2853988" y="2788304"/>
                <a:ext cx="229157" cy="436414"/>
                <a:chOff x="4378188" y="2787590"/>
                <a:chExt cx="229157" cy="436414"/>
              </a:xfrm>
            </p:grpSpPr>
            <p:sp>
              <p:nvSpPr>
                <p:cNvPr id="77" name="Rectangle 76"/>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chemeClr val="bg1"/>
                    </a:solidFill>
                    <a:latin typeface="Helvetica Neue"/>
                  </a:endParaRPr>
                </a:p>
              </p:txBody>
            </p:sp>
            <p:sp>
              <p:nvSpPr>
                <p:cNvPr id="78" name="Oval 77"/>
                <p:cNvSpPr/>
                <p:nvPr/>
              </p:nvSpPr>
              <p:spPr bwMode="auto">
                <a:xfrm>
                  <a:off x="4429652" y="2958380"/>
                  <a:ext cx="126227"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grpSp>
        <p:grpSp>
          <p:nvGrpSpPr>
            <p:cNvPr id="14" name="Group 13"/>
            <p:cNvGrpSpPr/>
            <p:nvPr/>
          </p:nvGrpSpPr>
          <p:grpSpPr>
            <a:xfrm>
              <a:off x="1006066" y="2282700"/>
              <a:ext cx="982300" cy="327311"/>
              <a:chOff x="2853988" y="2788304"/>
              <a:chExt cx="1753357" cy="436414"/>
            </a:xfrm>
          </p:grpSpPr>
          <p:grpSp>
            <p:nvGrpSpPr>
              <p:cNvPr id="60" name="Group 59"/>
              <p:cNvGrpSpPr/>
              <p:nvPr/>
            </p:nvGrpSpPr>
            <p:grpSpPr>
              <a:xfrm>
                <a:off x="3846616" y="2788304"/>
                <a:ext cx="760729" cy="436414"/>
                <a:chOff x="3846616" y="2787590"/>
                <a:chExt cx="760729" cy="436414"/>
              </a:xfrm>
            </p:grpSpPr>
            <p:sp>
              <p:nvSpPr>
                <p:cNvPr id="70" name="Rectangle 69"/>
                <p:cNvSpPr/>
                <p:nvPr/>
              </p:nvSpPr>
              <p:spPr bwMode="auto">
                <a:xfrm>
                  <a:off x="3846616" y="2787590"/>
                  <a:ext cx="529913"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chemeClr val="bg1"/>
                    </a:solidFill>
                    <a:latin typeface="Helvetica Neue"/>
                  </a:endParaRPr>
                </a:p>
              </p:txBody>
            </p:sp>
            <p:grpSp>
              <p:nvGrpSpPr>
                <p:cNvPr id="71" name="Group 70"/>
                <p:cNvGrpSpPr/>
                <p:nvPr/>
              </p:nvGrpSpPr>
              <p:grpSpPr>
                <a:xfrm>
                  <a:off x="4378188" y="2787590"/>
                  <a:ext cx="229157" cy="436414"/>
                  <a:chOff x="4378188" y="2787590"/>
                  <a:chExt cx="229157" cy="436414"/>
                </a:xfrm>
              </p:grpSpPr>
              <p:sp>
                <p:nvSpPr>
                  <p:cNvPr id="72" name="Rectangle 71"/>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chemeClr val="bg1"/>
                      </a:solidFill>
                      <a:latin typeface="Helvetica Neue"/>
                    </a:endParaRPr>
                  </a:p>
                </p:txBody>
              </p:sp>
              <p:sp>
                <p:nvSpPr>
                  <p:cNvPr id="73" name="Oval 72"/>
                  <p:cNvSpPr/>
                  <p:nvPr/>
                </p:nvSpPr>
                <p:spPr bwMode="auto">
                  <a:xfrm>
                    <a:off x="4429652" y="2958380"/>
                    <a:ext cx="126227" cy="94836"/>
                  </a:xfrm>
                  <a:prstGeom prst="ellipse">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grpSp>
          <p:grpSp>
            <p:nvGrpSpPr>
              <p:cNvPr id="61" name="Group 60"/>
              <p:cNvGrpSpPr/>
              <p:nvPr/>
            </p:nvGrpSpPr>
            <p:grpSpPr>
              <a:xfrm>
                <a:off x="3085057" y="2788304"/>
                <a:ext cx="760729" cy="436414"/>
                <a:chOff x="3846616" y="2787590"/>
                <a:chExt cx="760729" cy="436414"/>
              </a:xfrm>
            </p:grpSpPr>
            <p:sp>
              <p:nvSpPr>
                <p:cNvPr id="66" name="Rectangle 65"/>
                <p:cNvSpPr/>
                <p:nvPr/>
              </p:nvSpPr>
              <p:spPr bwMode="auto">
                <a:xfrm>
                  <a:off x="3846616" y="2787590"/>
                  <a:ext cx="529913"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chemeClr val="bg1"/>
                      </a:solidFill>
                      <a:latin typeface="Helvetica Neue"/>
                    </a:rPr>
                    <a:t>5</a:t>
                  </a:r>
                </a:p>
              </p:txBody>
            </p:sp>
            <p:grpSp>
              <p:nvGrpSpPr>
                <p:cNvPr id="67" name="Group 66"/>
                <p:cNvGrpSpPr/>
                <p:nvPr/>
              </p:nvGrpSpPr>
              <p:grpSpPr>
                <a:xfrm>
                  <a:off x="4378188" y="2787590"/>
                  <a:ext cx="229157" cy="436414"/>
                  <a:chOff x="4378188" y="2787590"/>
                  <a:chExt cx="229157" cy="436414"/>
                </a:xfrm>
              </p:grpSpPr>
              <p:sp>
                <p:nvSpPr>
                  <p:cNvPr id="68" name="Rectangle 67"/>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chemeClr val="bg1"/>
                      </a:solidFill>
                      <a:latin typeface="Helvetica Neue"/>
                    </a:endParaRPr>
                  </a:p>
                </p:txBody>
              </p:sp>
              <p:sp>
                <p:nvSpPr>
                  <p:cNvPr id="69" name="Oval 68"/>
                  <p:cNvSpPr/>
                  <p:nvPr/>
                </p:nvSpPr>
                <p:spPr bwMode="auto">
                  <a:xfrm>
                    <a:off x="4429652" y="2958380"/>
                    <a:ext cx="126227"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grpSp>
          <p:grpSp>
            <p:nvGrpSpPr>
              <p:cNvPr id="62" name="Group 61"/>
              <p:cNvGrpSpPr/>
              <p:nvPr/>
            </p:nvGrpSpPr>
            <p:grpSpPr>
              <a:xfrm>
                <a:off x="2853988" y="2788304"/>
                <a:ext cx="229157" cy="436414"/>
                <a:chOff x="4378188" y="2787590"/>
                <a:chExt cx="229157" cy="436414"/>
              </a:xfrm>
            </p:grpSpPr>
            <p:sp>
              <p:nvSpPr>
                <p:cNvPr id="63" name="Rectangle 62"/>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chemeClr val="bg1"/>
                    </a:solidFill>
                    <a:latin typeface="Helvetica Neue"/>
                  </a:endParaRPr>
                </a:p>
              </p:txBody>
            </p:sp>
            <p:sp>
              <p:nvSpPr>
                <p:cNvPr id="65" name="Oval 64"/>
                <p:cNvSpPr/>
                <p:nvPr/>
              </p:nvSpPr>
              <p:spPr bwMode="auto">
                <a:xfrm>
                  <a:off x="4429652" y="2958380"/>
                  <a:ext cx="126227"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grpSp>
        <p:grpSp>
          <p:nvGrpSpPr>
            <p:cNvPr id="15" name="Group 14"/>
            <p:cNvGrpSpPr/>
            <p:nvPr/>
          </p:nvGrpSpPr>
          <p:grpSpPr>
            <a:xfrm>
              <a:off x="4093684" y="2307480"/>
              <a:ext cx="982300" cy="327311"/>
              <a:chOff x="2853988" y="2788304"/>
              <a:chExt cx="1753357" cy="436414"/>
            </a:xfrm>
          </p:grpSpPr>
          <p:grpSp>
            <p:nvGrpSpPr>
              <p:cNvPr id="47" name="Group 46"/>
              <p:cNvGrpSpPr/>
              <p:nvPr/>
            </p:nvGrpSpPr>
            <p:grpSpPr>
              <a:xfrm>
                <a:off x="3846616" y="2788304"/>
                <a:ext cx="760729" cy="436414"/>
                <a:chOff x="3846616" y="2787590"/>
                <a:chExt cx="760729" cy="436414"/>
              </a:xfrm>
            </p:grpSpPr>
            <p:sp>
              <p:nvSpPr>
                <p:cNvPr id="56" name="Rectangle 55"/>
                <p:cNvSpPr/>
                <p:nvPr/>
              </p:nvSpPr>
              <p:spPr bwMode="auto">
                <a:xfrm>
                  <a:off x="3846616" y="2787590"/>
                  <a:ext cx="529913"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chemeClr val="bg1"/>
                    </a:solidFill>
                    <a:latin typeface="Helvetica Neue"/>
                  </a:endParaRPr>
                </a:p>
              </p:txBody>
            </p:sp>
            <p:grpSp>
              <p:nvGrpSpPr>
                <p:cNvPr id="57" name="Group 56"/>
                <p:cNvGrpSpPr/>
                <p:nvPr/>
              </p:nvGrpSpPr>
              <p:grpSpPr>
                <a:xfrm>
                  <a:off x="4378188" y="2787590"/>
                  <a:ext cx="229157" cy="436414"/>
                  <a:chOff x="4378188" y="2787590"/>
                  <a:chExt cx="229157" cy="436414"/>
                </a:xfrm>
              </p:grpSpPr>
              <p:sp>
                <p:nvSpPr>
                  <p:cNvPr id="58" name="Rectangle 57"/>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chemeClr val="bg1"/>
                      </a:solidFill>
                      <a:latin typeface="Helvetica Neue"/>
                    </a:endParaRPr>
                  </a:p>
                </p:txBody>
              </p:sp>
              <p:sp>
                <p:nvSpPr>
                  <p:cNvPr id="59" name="Oval 58"/>
                  <p:cNvSpPr/>
                  <p:nvPr/>
                </p:nvSpPr>
                <p:spPr bwMode="auto">
                  <a:xfrm>
                    <a:off x="4429652" y="2958380"/>
                    <a:ext cx="126227" cy="94836"/>
                  </a:xfrm>
                  <a:prstGeom prst="ellipse">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grpSp>
          <p:grpSp>
            <p:nvGrpSpPr>
              <p:cNvPr id="48" name="Group 47"/>
              <p:cNvGrpSpPr/>
              <p:nvPr/>
            </p:nvGrpSpPr>
            <p:grpSpPr>
              <a:xfrm>
                <a:off x="3085057" y="2788304"/>
                <a:ext cx="760729" cy="436414"/>
                <a:chOff x="3846616" y="2787590"/>
                <a:chExt cx="760729" cy="436414"/>
              </a:xfrm>
            </p:grpSpPr>
            <p:sp>
              <p:nvSpPr>
                <p:cNvPr id="52" name="Rectangle 51"/>
                <p:cNvSpPr/>
                <p:nvPr/>
              </p:nvSpPr>
              <p:spPr bwMode="auto">
                <a:xfrm>
                  <a:off x="3846616" y="2787590"/>
                  <a:ext cx="529913"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chemeClr val="bg1"/>
                      </a:solidFill>
                      <a:latin typeface="Helvetica Neue"/>
                    </a:rPr>
                    <a:t>24</a:t>
                  </a:r>
                </a:p>
              </p:txBody>
            </p:sp>
            <p:grpSp>
              <p:nvGrpSpPr>
                <p:cNvPr id="53" name="Group 52"/>
                <p:cNvGrpSpPr/>
                <p:nvPr/>
              </p:nvGrpSpPr>
              <p:grpSpPr>
                <a:xfrm>
                  <a:off x="4378188" y="2787590"/>
                  <a:ext cx="229157" cy="436414"/>
                  <a:chOff x="4378188" y="2787590"/>
                  <a:chExt cx="229157" cy="436414"/>
                </a:xfrm>
              </p:grpSpPr>
              <p:sp>
                <p:nvSpPr>
                  <p:cNvPr id="54" name="Rectangle 53"/>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chemeClr val="bg1"/>
                      </a:solidFill>
                      <a:latin typeface="Helvetica Neue"/>
                    </a:endParaRPr>
                  </a:p>
                </p:txBody>
              </p:sp>
              <p:sp>
                <p:nvSpPr>
                  <p:cNvPr id="55" name="Oval 54"/>
                  <p:cNvSpPr/>
                  <p:nvPr/>
                </p:nvSpPr>
                <p:spPr bwMode="auto">
                  <a:xfrm>
                    <a:off x="4429652" y="2958380"/>
                    <a:ext cx="126227"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grpSp>
          <p:grpSp>
            <p:nvGrpSpPr>
              <p:cNvPr id="49" name="Group 48"/>
              <p:cNvGrpSpPr/>
              <p:nvPr/>
            </p:nvGrpSpPr>
            <p:grpSpPr>
              <a:xfrm>
                <a:off x="2853988" y="2788304"/>
                <a:ext cx="229157" cy="436414"/>
                <a:chOff x="4378188" y="2787590"/>
                <a:chExt cx="229157" cy="436414"/>
              </a:xfrm>
            </p:grpSpPr>
            <p:sp>
              <p:nvSpPr>
                <p:cNvPr id="50" name="Rectangle 49"/>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chemeClr val="bg1"/>
                    </a:solidFill>
                    <a:latin typeface="Helvetica Neue"/>
                  </a:endParaRPr>
                </a:p>
              </p:txBody>
            </p:sp>
            <p:sp>
              <p:nvSpPr>
                <p:cNvPr id="51" name="Oval 50"/>
                <p:cNvSpPr/>
                <p:nvPr/>
              </p:nvSpPr>
              <p:spPr bwMode="auto">
                <a:xfrm>
                  <a:off x="4429652" y="2958380"/>
                  <a:ext cx="126227"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grpSp>
        <p:grpSp>
          <p:nvGrpSpPr>
            <p:cNvPr id="16" name="Group 15"/>
            <p:cNvGrpSpPr/>
            <p:nvPr/>
          </p:nvGrpSpPr>
          <p:grpSpPr>
            <a:xfrm>
              <a:off x="601232" y="3082994"/>
              <a:ext cx="1066433" cy="327311"/>
              <a:chOff x="2118993" y="5088233"/>
              <a:chExt cx="1059826" cy="436414"/>
            </a:xfrm>
          </p:grpSpPr>
          <p:sp>
            <p:nvSpPr>
              <p:cNvPr id="45" name="Rectangle 44"/>
              <p:cNvSpPr/>
              <p:nvPr/>
            </p:nvSpPr>
            <p:spPr bwMode="auto">
              <a:xfrm>
                <a:off x="2118993"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2"/>
                    </a:solidFill>
                    <a:latin typeface="Helvetica Neue"/>
                  </a:rPr>
                  <a:t>(2, Joe)</a:t>
                </a:r>
              </a:p>
            </p:txBody>
          </p:sp>
          <p:sp>
            <p:nvSpPr>
              <p:cNvPr id="46" name="Rectangle 45"/>
              <p:cNvSpPr/>
              <p:nvPr/>
            </p:nvSpPr>
            <p:spPr bwMode="auto">
              <a:xfrm>
                <a:off x="2648906"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2"/>
                    </a:solidFill>
                    <a:latin typeface="Helvetica Neue"/>
                  </a:rPr>
                  <a:t>(3, Jim)</a:t>
                </a:r>
              </a:p>
            </p:txBody>
          </p:sp>
        </p:grpSp>
        <p:grpSp>
          <p:nvGrpSpPr>
            <p:cNvPr id="17" name="Group 16"/>
            <p:cNvGrpSpPr/>
            <p:nvPr/>
          </p:nvGrpSpPr>
          <p:grpSpPr>
            <a:xfrm>
              <a:off x="2067452" y="3073083"/>
              <a:ext cx="1066433" cy="327311"/>
              <a:chOff x="2118993" y="5088233"/>
              <a:chExt cx="1059826" cy="436414"/>
            </a:xfrm>
          </p:grpSpPr>
          <p:sp>
            <p:nvSpPr>
              <p:cNvPr id="43" name="Rectangle 42"/>
              <p:cNvSpPr/>
              <p:nvPr/>
            </p:nvSpPr>
            <p:spPr bwMode="auto">
              <a:xfrm>
                <a:off x="2118993"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2"/>
                    </a:solidFill>
                    <a:latin typeface="Helvetica Neue"/>
                  </a:rPr>
                  <a:t>(5, Kay)</a:t>
                </a:r>
              </a:p>
            </p:txBody>
          </p:sp>
          <p:sp>
            <p:nvSpPr>
              <p:cNvPr id="44" name="Rectangle 43"/>
              <p:cNvSpPr/>
              <p:nvPr/>
            </p:nvSpPr>
            <p:spPr bwMode="auto">
              <a:xfrm>
                <a:off x="2648906"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2"/>
                    </a:solidFill>
                    <a:latin typeface="Helvetica Neue"/>
                  </a:rPr>
                  <a:t>(7, Dan)</a:t>
                </a:r>
              </a:p>
            </p:txBody>
          </p:sp>
        </p:grpSp>
        <p:grpSp>
          <p:nvGrpSpPr>
            <p:cNvPr id="18" name="Group 17"/>
            <p:cNvGrpSpPr/>
            <p:nvPr/>
          </p:nvGrpSpPr>
          <p:grpSpPr>
            <a:xfrm>
              <a:off x="3533672" y="3077870"/>
              <a:ext cx="1063076" cy="327311"/>
              <a:chOff x="2648906" y="5088233"/>
              <a:chExt cx="1056490" cy="436414"/>
            </a:xfrm>
          </p:grpSpPr>
          <p:sp>
            <p:nvSpPr>
              <p:cNvPr id="41" name="Rectangle 40"/>
              <p:cNvSpPr/>
              <p:nvPr/>
            </p:nvSpPr>
            <p:spPr bwMode="auto">
              <a:xfrm>
                <a:off x="2648906"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2"/>
                    </a:solidFill>
                    <a:latin typeface="Helvetica Neue"/>
                  </a:rPr>
                  <a:t>(20, Tim)</a:t>
                </a:r>
              </a:p>
            </p:txBody>
          </p:sp>
          <p:sp>
            <p:nvSpPr>
              <p:cNvPr id="42" name="Rectangle 41"/>
              <p:cNvSpPr/>
              <p:nvPr/>
            </p:nvSpPr>
            <p:spPr bwMode="auto">
              <a:xfrm>
                <a:off x="3175483"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chemeClr val="tx2"/>
                  </a:solidFill>
                  <a:latin typeface="Helvetica Neue"/>
                </a:endParaRPr>
              </a:p>
            </p:txBody>
          </p:sp>
        </p:grpSp>
        <p:cxnSp>
          <p:nvCxnSpPr>
            <p:cNvPr id="19" name="Straight Arrow Connector 18"/>
            <p:cNvCxnSpPr>
              <a:stCxn id="51" idx="4"/>
            </p:cNvCxnSpPr>
            <p:nvPr/>
          </p:nvCxnSpPr>
          <p:spPr bwMode="auto">
            <a:xfrm flipH="1">
              <a:off x="868144" y="2506700"/>
              <a:ext cx="202416" cy="60107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3" name="Straight Arrow Connector 22"/>
            <p:cNvCxnSpPr/>
            <p:nvPr/>
          </p:nvCxnSpPr>
          <p:spPr bwMode="auto">
            <a:xfrm>
              <a:off x="1497518" y="2481920"/>
              <a:ext cx="836543" cy="59116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4" name="Straight Arrow Connector 23"/>
            <p:cNvCxnSpPr/>
            <p:nvPr/>
          </p:nvCxnSpPr>
          <p:spPr bwMode="auto">
            <a:xfrm flipH="1">
              <a:off x="3800281" y="2481920"/>
              <a:ext cx="357293" cy="59595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5" name="Straight Arrow Connector 24"/>
            <p:cNvCxnSpPr/>
            <p:nvPr/>
          </p:nvCxnSpPr>
          <p:spPr bwMode="auto">
            <a:xfrm>
              <a:off x="4584834" y="2481920"/>
              <a:ext cx="678310" cy="59116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6" name="Straight Arrow Connector 25"/>
            <p:cNvCxnSpPr/>
            <p:nvPr/>
          </p:nvCxnSpPr>
          <p:spPr bwMode="auto">
            <a:xfrm flipH="1">
              <a:off x="1070258" y="1795673"/>
              <a:ext cx="1367256" cy="48702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7" name="Straight Arrow Connector 26"/>
            <p:cNvCxnSpPr/>
            <p:nvPr/>
          </p:nvCxnSpPr>
          <p:spPr bwMode="auto">
            <a:xfrm>
              <a:off x="2864775" y="1795673"/>
              <a:ext cx="1506498" cy="48702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8" name="Curved Connector 27"/>
            <p:cNvCxnSpPr/>
            <p:nvPr/>
          </p:nvCxnSpPr>
          <p:spPr bwMode="auto">
            <a:xfrm rot="5400000" flipH="1" flipV="1">
              <a:off x="1862603" y="2611537"/>
              <a:ext cx="9911" cy="933004"/>
            </a:xfrm>
            <a:prstGeom prst="curvedConnector3">
              <a:avLst>
                <a:gd name="adj1" fmla="val 1829983"/>
              </a:avLst>
            </a:prstGeom>
            <a:ln w="25400">
              <a:solidFill>
                <a:srgbClr val="C00000"/>
              </a:solidFill>
              <a:prstDash val="solid"/>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29" name="Curved Connector 28"/>
            <p:cNvCxnSpPr/>
            <p:nvPr/>
          </p:nvCxnSpPr>
          <p:spPr bwMode="auto">
            <a:xfrm rot="16200000" flipH="1">
              <a:off x="3331385" y="2608975"/>
              <a:ext cx="4787" cy="933004"/>
            </a:xfrm>
            <a:prstGeom prst="curvedConnector3">
              <a:avLst>
                <a:gd name="adj1" fmla="val -3581388"/>
              </a:avLst>
            </a:prstGeom>
            <a:ln w="25400">
              <a:solidFill>
                <a:srgbClr val="C00000"/>
              </a:solidFill>
              <a:prstDash val="solid"/>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30" name="Curved Connector 29"/>
            <p:cNvCxnSpPr/>
            <p:nvPr/>
          </p:nvCxnSpPr>
          <p:spPr bwMode="auto">
            <a:xfrm rot="5400000" flipH="1" flipV="1">
              <a:off x="4794249" y="2608976"/>
              <a:ext cx="4787" cy="933003"/>
            </a:xfrm>
            <a:prstGeom prst="curvedConnector3">
              <a:avLst>
                <a:gd name="adj1" fmla="val 3681388"/>
              </a:avLst>
            </a:prstGeom>
            <a:ln w="25400">
              <a:solidFill>
                <a:srgbClr val="C00000"/>
              </a:solidFill>
              <a:prstDash val="solid"/>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31" name="Curved Connector 30"/>
            <p:cNvCxnSpPr/>
            <p:nvPr/>
          </p:nvCxnSpPr>
          <p:spPr bwMode="auto">
            <a:xfrm rot="5400000">
              <a:off x="1862604" y="2938848"/>
              <a:ext cx="9911" cy="933004"/>
            </a:xfrm>
            <a:prstGeom prst="curvedConnector3">
              <a:avLst>
                <a:gd name="adj1" fmla="val 1829983"/>
              </a:avLst>
            </a:prstGeom>
            <a:ln w="25400">
              <a:solidFill>
                <a:srgbClr val="C00000"/>
              </a:solidFill>
              <a:prstDash val="solid"/>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32" name="Curved Connector 31"/>
            <p:cNvCxnSpPr/>
            <p:nvPr/>
          </p:nvCxnSpPr>
          <p:spPr bwMode="auto">
            <a:xfrm rot="5400000" flipH="1">
              <a:off x="3331386" y="2936287"/>
              <a:ext cx="4787" cy="933004"/>
            </a:xfrm>
            <a:prstGeom prst="curvedConnector3">
              <a:avLst>
                <a:gd name="adj1" fmla="val -3581388"/>
              </a:avLst>
            </a:prstGeom>
            <a:ln w="25400">
              <a:solidFill>
                <a:srgbClr val="C00000"/>
              </a:solidFill>
              <a:prstDash val="solid"/>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33" name="Curved Connector 32"/>
            <p:cNvCxnSpPr/>
            <p:nvPr/>
          </p:nvCxnSpPr>
          <p:spPr bwMode="auto">
            <a:xfrm rot="5400000">
              <a:off x="4794249" y="2936286"/>
              <a:ext cx="4787" cy="933003"/>
            </a:xfrm>
            <a:prstGeom prst="curvedConnector3">
              <a:avLst>
                <a:gd name="adj1" fmla="val 3681388"/>
              </a:avLst>
            </a:prstGeom>
            <a:ln w="25400">
              <a:solidFill>
                <a:srgbClr val="C00000"/>
              </a:solidFill>
              <a:prstDash val="solid"/>
              <a:headEnd type="none" w="med" len="med"/>
              <a:tailEnd type="triangle"/>
            </a:ln>
          </p:spPr>
          <p:style>
            <a:lnRef idx="1">
              <a:schemeClr val="accent5"/>
            </a:lnRef>
            <a:fillRef idx="2">
              <a:schemeClr val="accent5"/>
            </a:fillRef>
            <a:effectRef idx="1">
              <a:schemeClr val="accent5"/>
            </a:effectRef>
            <a:fontRef idx="minor">
              <a:schemeClr val="dk1"/>
            </a:fontRef>
          </p:style>
        </p:cxnSp>
        <p:sp>
          <p:nvSpPr>
            <p:cNvPr id="34" name="TextBox 33"/>
            <p:cNvSpPr txBox="1"/>
            <p:nvPr/>
          </p:nvSpPr>
          <p:spPr>
            <a:xfrm>
              <a:off x="2418130" y="1257161"/>
              <a:ext cx="1169468" cy="300082"/>
            </a:xfrm>
            <a:prstGeom prst="rect">
              <a:avLst/>
            </a:prstGeom>
            <a:noFill/>
          </p:spPr>
          <p:txBody>
            <a:bodyPr wrap="square" rtlCol="0">
              <a:spAutoFit/>
            </a:bodyPr>
            <a:lstStyle/>
            <a:p>
              <a:r>
                <a:rPr lang="en-US" sz="1350" dirty="0">
                  <a:solidFill>
                    <a:schemeClr val="tx2"/>
                  </a:solidFill>
                  <a:latin typeface="Helvetica Neue"/>
                </a:rPr>
                <a:t>Root Node</a:t>
              </a:r>
            </a:p>
          </p:txBody>
        </p:sp>
        <p:grpSp>
          <p:nvGrpSpPr>
            <p:cNvPr id="35" name="Group 34"/>
            <p:cNvGrpSpPr/>
            <p:nvPr/>
          </p:nvGrpSpPr>
          <p:grpSpPr>
            <a:xfrm>
              <a:off x="4996534" y="3073083"/>
              <a:ext cx="1063076" cy="327311"/>
              <a:chOff x="2648906" y="5088233"/>
              <a:chExt cx="1056490" cy="436414"/>
            </a:xfrm>
          </p:grpSpPr>
          <p:sp>
            <p:nvSpPr>
              <p:cNvPr id="39" name="Rectangle 38"/>
              <p:cNvSpPr/>
              <p:nvPr/>
            </p:nvSpPr>
            <p:spPr bwMode="auto">
              <a:xfrm>
                <a:off x="2648906"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2"/>
                    </a:solidFill>
                    <a:latin typeface="Helvetica Neue"/>
                  </a:rPr>
                  <a:t>(24, Kit)</a:t>
                </a:r>
              </a:p>
            </p:txBody>
          </p:sp>
          <p:sp>
            <p:nvSpPr>
              <p:cNvPr id="40" name="Rectangle 39"/>
              <p:cNvSpPr/>
              <p:nvPr/>
            </p:nvSpPr>
            <p:spPr bwMode="auto">
              <a:xfrm>
                <a:off x="3175483"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chemeClr val="tx2"/>
                  </a:solidFill>
                  <a:latin typeface="Helvetica Neue"/>
                </a:endParaRPr>
              </a:p>
            </p:txBody>
          </p:sp>
        </p:grpSp>
        <p:sp>
          <p:nvSpPr>
            <p:cNvPr id="36" name="TextBox 35"/>
            <p:cNvSpPr txBox="1"/>
            <p:nvPr/>
          </p:nvSpPr>
          <p:spPr>
            <a:xfrm>
              <a:off x="5208112" y="2726188"/>
              <a:ext cx="1190704" cy="300082"/>
            </a:xfrm>
            <a:prstGeom prst="rect">
              <a:avLst/>
            </a:prstGeom>
            <a:noFill/>
          </p:spPr>
          <p:txBody>
            <a:bodyPr wrap="square" rtlCol="0">
              <a:spAutoFit/>
            </a:bodyPr>
            <a:lstStyle/>
            <a:p>
              <a:r>
                <a:rPr lang="en-US" sz="1350" dirty="0">
                  <a:solidFill>
                    <a:schemeClr val="tx2"/>
                  </a:solidFill>
                  <a:latin typeface="Helvetica Neue"/>
                </a:rPr>
                <a:t>Data Entries</a:t>
              </a:r>
            </a:p>
          </p:txBody>
        </p:sp>
        <p:sp>
          <p:nvSpPr>
            <p:cNvPr id="37" name="TextBox 36"/>
            <p:cNvSpPr txBox="1"/>
            <p:nvPr/>
          </p:nvSpPr>
          <p:spPr>
            <a:xfrm>
              <a:off x="3989496" y="1930769"/>
              <a:ext cx="1318593" cy="300082"/>
            </a:xfrm>
            <a:prstGeom prst="rect">
              <a:avLst/>
            </a:prstGeom>
            <a:noFill/>
          </p:spPr>
          <p:txBody>
            <a:bodyPr wrap="square" rtlCol="0">
              <a:spAutoFit/>
            </a:bodyPr>
            <a:lstStyle/>
            <a:p>
              <a:r>
                <a:rPr lang="en-US" sz="1350" dirty="0">
                  <a:solidFill>
                    <a:schemeClr val="tx2"/>
                  </a:solidFill>
                  <a:latin typeface="Helvetica Neue"/>
                </a:rPr>
                <a:t>Interior Nodes</a:t>
              </a:r>
            </a:p>
          </p:txBody>
        </p:sp>
      </p:grpSp>
      <p:graphicFrame>
        <p:nvGraphicFramePr>
          <p:cNvPr id="96" name="Table 95" title="Table"/>
          <p:cNvGraphicFramePr>
            <a:graphicFrameLocks noGrp="1"/>
          </p:cNvGraphicFramePr>
          <p:nvPr>
            <p:extLst>
              <p:ext uri="{D42A27DB-BD31-4B8C-83A1-F6EECF244321}">
                <p14:modId xmlns:p14="http://schemas.microsoft.com/office/powerpoint/2010/main" val="1603409186"/>
              </p:ext>
            </p:extLst>
          </p:nvPr>
        </p:nvGraphicFramePr>
        <p:xfrm>
          <a:off x="7184901" y="971549"/>
          <a:ext cx="1273299" cy="1703072"/>
        </p:xfrm>
        <a:graphic>
          <a:graphicData uri="http://schemas.openxmlformats.org/drawingml/2006/table">
            <a:tbl>
              <a:tblPr firstRow="1" bandRow="1">
                <a:tableStyleId>{5C22544A-7EE6-4342-B048-85BDC9FD1C3A}</a:tableStyleId>
              </a:tblPr>
              <a:tblGrid>
                <a:gridCol w="576355">
                  <a:extLst>
                    <a:ext uri="{9D8B030D-6E8A-4147-A177-3AD203B41FA5}">
                      <a16:colId xmlns:a16="http://schemas.microsoft.com/office/drawing/2014/main" val="20000"/>
                    </a:ext>
                  </a:extLst>
                </a:gridCol>
                <a:gridCol w="696944">
                  <a:extLst>
                    <a:ext uri="{9D8B030D-6E8A-4147-A177-3AD203B41FA5}">
                      <a16:colId xmlns:a16="http://schemas.microsoft.com/office/drawing/2014/main" val="20001"/>
                    </a:ext>
                  </a:extLst>
                </a:gridCol>
              </a:tblGrid>
              <a:tr h="243296">
                <a:tc>
                  <a:txBody>
                    <a:bodyPr/>
                    <a:lstStyle/>
                    <a:p>
                      <a:r>
                        <a:rPr lang="en-US" sz="800" u="sng" dirty="0" err="1">
                          <a:latin typeface="Helvetica Neue"/>
                        </a:rPr>
                        <a:t>uid</a:t>
                      </a:r>
                      <a:endParaRPr lang="en-US" sz="800" u="sng" dirty="0">
                        <a:latin typeface="Helvetica Neue"/>
                      </a:endParaRPr>
                    </a:p>
                  </a:txBody>
                  <a:tcPr marL="68580" marR="68580" marT="34290" marB="34290"/>
                </a:tc>
                <a:tc>
                  <a:txBody>
                    <a:bodyPr/>
                    <a:lstStyle/>
                    <a:p>
                      <a:r>
                        <a:rPr lang="en-US" sz="800" dirty="0">
                          <a:latin typeface="Helvetica Neue"/>
                        </a:rPr>
                        <a:t>name</a:t>
                      </a:r>
                    </a:p>
                  </a:txBody>
                  <a:tcPr marL="68580" marR="68580" marT="34290" marB="34290"/>
                </a:tc>
                <a:extLst>
                  <a:ext uri="{0D108BD9-81ED-4DB2-BD59-A6C34878D82A}">
                    <a16:rowId xmlns:a16="http://schemas.microsoft.com/office/drawing/2014/main" val="10000"/>
                  </a:ext>
                </a:extLst>
              </a:tr>
              <a:tr h="243296">
                <a:tc>
                  <a:txBody>
                    <a:bodyPr/>
                    <a:lstStyle/>
                    <a:p>
                      <a:r>
                        <a:rPr lang="en-US" sz="800" dirty="0">
                          <a:solidFill>
                            <a:schemeClr val="tx2"/>
                          </a:solidFill>
                          <a:latin typeface="Helvetica Neue"/>
                        </a:rPr>
                        <a:t>2</a:t>
                      </a:r>
                    </a:p>
                  </a:txBody>
                  <a:tcPr marL="68580" marR="68580" marT="34290" marB="34290"/>
                </a:tc>
                <a:tc>
                  <a:txBody>
                    <a:bodyPr/>
                    <a:lstStyle/>
                    <a:p>
                      <a:r>
                        <a:rPr lang="en-US" sz="800" dirty="0">
                          <a:solidFill>
                            <a:schemeClr val="tx2"/>
                          </a:solidFill>
                          <a:latin typeface="Helvetica Neue"/>
                        </a:rPr>
                        <a:t>Joe</a:t>
                      </a:r>
                    </a:p>
                  </a:txBody>
                  <a:tcPr marL="68580" marR="68580" marT="34290" marB="34290"/>
                </a:tc>
                <a:extLst>
                  <a:ext uri="{0D108BD9-81ED-4DB2-BD59-A6C34878D82A}">
                    <a16:rowId xmlns:a16="http://schemas.microsoft.com/office/drawing/2014/main" val="10001"/>
                  </a:ext>
                </a:extLst>
              </a:tr>
              <a:tr h="243296">
                <a:tc>
                  <a:txBody>
                    <a:bodyPr/>
                    <a:lstStyle/>
                    <a:p>
                      <a:r>
                        <a:rPr lang="en-US" sz="800" dirty="0">
                          <a:solidFill>
                            <a:schemeClr val="tx2"/>
                          </a:solidFill>
                          <a:latin typeface="Helvetica Neue"/>
                        </a:rPr>
                        <a:t>3</a:t>
                      </a:r>
                    </a:p>
                  </a:txBody>
                  <a:tcPr marL="68580" marR="68580" marT="34290" marB="34290"/>
                </a:tc>
                <a:tc>
                  <a:txBody>
                    <a:bodyPr/>
                    <a:lstStyle/>
                    <a:p>
                      <a:r>
                        <a:rPr lang="en-US" sz="800" dirty="0">
                          <a:solidFill>
                            <a:schemeClr val="tx2"/>
                          </a:solidFill>
                          <a:latin typeface="Helvetica Neue"/>
                        </a:rPr>
                        <a:t>Jim</a:t>
                      </a:r>
                    </a:p>
                  </a:txBody>
                  <a:tcPr marL="68580" marR="68580" marT="34290" marB="34290"/>
                </a:tc>
                <a:extLst>
                  <a:ext uri="{0D108BD9-81ED-4DB2-BD59-A6C34878D82A}">
                    <a16:rowId xmlns:a16="http://schemas.microsoft.com/office/drawing/2014/main" val="10002"/>
                  </a:ext>
                </a:extLst>
              </a:tr>
              <a:tr h="243296">
                <a:tc>
                  <a:txBody>
                    <a:bodyPr/>
                    <a:lstStyle/>
                    <a:p>
                      <a:r>
                        <a:rPr lang="en-US" sz="800" dirty="0">
                          <a:solidFill>
                            <a:schemeClr val="tx2"/>
                          </a:solidFill>
                          <a:latin typeface="Helvetica Neue"/>
                        </a:rPr>
                        <a:t>5</a:t>
                      </a:r>
                    </a:p>
                  </a:txBody>
                  <a:tcPr marL="68580" marR="68580" marT="34290" marB="34290"/>
                </a:tc>
                <a:tc>
                  <a:txBody>
                    <a:bodyPr/>
                    <a:lstStyle/>
                    <a:p>
                      <a:r>
                        <a:rPr lang="en-US" sz="800" dirty="0">
                          <a:solidFill>
                            <a:schemeClr val="tx2"/>
                          </a:solidFill>
                          <a:latin typeface="Helvetica Neue"/>
                        </a:rPr>
                        <a:t>Kay</a:t>
                      </a:r>
                    </a:p>
                  </a:txBody>
                  <a:tcPr marL="68580" marR="68580" marT="34290" marB="34290"/>
                </a:tc>
                <a:extLst>
                  <a:ext uri="{0D108BD9-81ED-4DB2-BD59-A6C34878D82A}">
                    <a16:rowId xmlns:a16="http://schemas.microsoft.com/office/drawing/2014/main" val="10003"/>
                  </a:ext>
                </a:extLst>
              </a:tr>
              <a:tr h="243296">
                <a:tc>
                  <a:txBody>
                    <a:bodyPr/>
                    <a:lstStyle/>
                    <a:p>
                      <a:r>
                        <a:rPr lang="en-US" sz="800" dirty="0">
                          <a:solidFill>
                            <a:schemeClr val="tx2"/>
                          </a:solidFill>
                          <a:latin typeface="Helvetica Neue"/>
                        </a:rPr>
                        <a:t>7</a:t>
                      </a:r>
                    </a:p>
                  </a:txBody>
                  <a:tcPr marL="68580" marR="68580" marT="34290" marB="34290"/>
                </a:tc>
                <a:tc>
                  <a:txBody>
                    <a:bodyPr/>
                    <a:lstStyle/>
                    <a:p>
                      <a:r>
                        <a:rPr lang="en-US" sz="800" dirty="0">
                          <a:solidFill>
                            <a:schemeClr val="tx2"/>
                          </a:solidFill>
                          <a:latin typeface="Helvetica Neue"/>
                        </a:rPr>
                        <a:t>Dan</a:t>
                      </a:r>
                    </a:p>
                  </a:txBody>
                  <a:tcPr marL="68580" marR="68580" marT="34290" marB="34290"/>
                </a:tc>
                <a:extLst>
                  <a:ext uri="{0D108BD9-81ED-4DB2-BD59-A6C34878D82A}">
                    <a16:rowId xmlns:a16="http://schemas.microsoft.com/office/drawing/2014/main" val="10004"/>
                  </a:ext>
                </a:extLst>
              </a:tr>
              <a:tr h="243296">
                <a:tc>
                  <a:txBody>
                    <a:bodyPr/>
                    <a:lstStyle/>
                    <a:p>
                      <a:r>
                        <a:rPr lang="en-US" sz="800" dirty="0">
                          <a:solidFill>
                            <a:schemeClr val="tx2"/>
                          </a:solidFill>
                          <a:latin typeface="Helvetica Neue"/>
                        </a:rPr>
                        <a:t>20</a:t>
                      </a:r>
                    </a:p>
                  </a:txBody>
                  <a:tcPr marL="68580" marR="68580" marT="34290" marB="34290"/>
                </a:tc>
                <a:tc>
                  <a:txBody>
                    <a:bodyPr/>
                    <a:lstStyle/>
                    <a:p>
                      <a:r>
                        <a:rPr lang="en-US" sz="800" dirty="0">
                          <a:solidFill>
                            <a:schemeClr val="tx2"/>
                          </a:solidFill>
                          <a:latin typeface="Helvetica Neue"/>
                        </a:rPr>
                        <a:t>Tim</a:t>
                      </a:r>
                    </a:p>
                  </a:txBody>
                  <a:tcPr marL="68580" marR="68580" marT="34290" marB="34290"/>
                </a:tc>
                <a:extLst>
                  <a:ext uri="{0D108BD9-81ED-4DB2-BD59-A6C34878D82A}">
                    <a16:rowId xmlns:a16="http://schemas.microsoft.com/office/drawing/2014/main" val="10005"/>
                  </a:ext>
                </a:extLst>
              </a:tr>
              <a:tr h="243296">
                <a:tc>
                  <a:txBody>
                    <a:bodyPr/>
                    <a:lstStyle/>
                    <a:p>
                      <a:r>
                        <a:rPr lang="en-US" sz="800" dirty="0">
                          <a:solidFill>
                            <a:schemeClr val="tx2"/>
                          </a:solidFill>
                          <a:latin typeface="Helvetica Neue"/>
                        </a:rPr>
                        <a:t>24</a:t>
                      </a:r>
                    </a:p>
                  </a:txBody>
                  <a:tcPr marL="68580" marR="68580" marT="34290" marB="34290"/>
                </a:tc>
                <a:tc>
                  <a:txBody>
                    <a:bodyPr/>
                    <a:lstStyle/>
                    <a:p>
                      <a:r>
                        <a:rPr lang="en-US" sz="800" dirty="0">
                          <a:solidFill>
                            <a:schemeClr val="tx2"/>
                          </a:solidFill>
                          <a:latin typeface="Helvetica Neue"/>
                        </a:rPr>
                        <a:t>Kit</a:t>
                      </a:r>
                    </a:p>
                  </a:txBody>
                  <a:tcPr marL="68580" marR="68580" marT="34290" marB="3429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9395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Alternative 2 Index</a:t>
            </a:r>
          </a:p>
        </p:txBody>
      </p:sp>
      <p:sp>
        <p:nvSpPr>
          <p:cNvPr id="7" name="Content Placeholder 6"/>
          <p:cNvSpPr>
            <a:spLocks noGrp="1"/>
          </p:cNvSpPr>
          <p:nvPr>
            <p:ph idx="1"/>
          </p:nvPr>
        </p:nvSpPr>
        <p:spPr>
          <a:xfrm>
            <a:off x="381000" y="1123950"/>
            <a:ext cx="8839200" cy="3394472"/>
          </a:xfrm>
        </p:spPr>
        <p:txBody>
          <a:bodyPr/>
          <a:lstStyle/>
          <a:p>
            <a:r>
              <a:rPr lang="en-US" sz="1800" dirty="0">
                <a:ea typeface="Helvetica Neue" charset="0"/>
                <a:cs typeface="Helvetica Neue" charset="0"/>
              </a:rPr>
              <a:t>Alternative 2: </a:t>
            </a:r>
            <a:r>
              <a:rPr lang="en-US" sz="1800" b="1" dirty="0">
                <a:ea typeface="Helvetica Neue" charset="0"/>
                <a:cs typeface="Helvetica Neue" charset="0"/>
              </a:rPr>
              <a:t>By Reference,</a:t>
            </a:r>
            <a:r>
              <a:rPr lang="en-US" sz="1800" dirty="0">
                <a:ea typeface="Helvetica Neue" charset="0"/>
                <a:cs typeface="Helvetica Neue" charset="0"/>
              </a:rPr>
              <a:t> &lt;</a:t>
            </a:r>
            <a:r>
              <a:rPr lang="en-US" sz="1800" b="1" dirty="0">
                <a:ea typeface="Helvetica Neue" charset="0"/>
                <a:cs typeface="Helvetica Neue" charset="0"/>
              </a:rPr>
              <a:t>k</a:t>
            </a:r>
            <a:r>
              <a:rPr lang="en-US" sz="1800" dirty="0">
                <a:ea typeface="Helvetica Neue" charset="0"/>
                <a:cs typeface="Helvetica Neue" charset="0"/>
              </a:rPr>
              <a:t>, rid of matching data record&gt;</a:t>
            </a:r>
          </a:p>
          <a:p>
            <a:pPr lvl="1"/>
            <a:r>
              <a:rPr lang="en-US" dirty="0">
                <a:ea typeface="Helvetica Neue" charset="0"/>
                <a:cs typeface="Helvetica Neue" charset="0"/>
              </a:rPr>
              <a:t>We used in slides above</a:t>
            </a:r>
          </a:p>
        </p:txBody>
      </p:sp>
      <p:graphicFrame>
        <p:nvGraphicFramePr>
          <p:cNvPr id="124" name="Table 123" descr="Table of uid and name for students in the index" title="Table">
            <a:extLst>
              <a:ext uri="{FF2B5EF4-FFF2-40B4-BE49-F238E27FC236}">
                <a16:creationId xmlns:a16="http://schemas.microsoft.com/office/drawing/2014/main" id="{EC68C56F-6F14-4E4B-BBCF-5CAA9D9AD635}"/>
              </a:ext>
            </a:extLst>
          </p:cNvPr>
          <p:cNvGraphicFramePr>
            <a:graphicFrameLocks noGrp="1"/>
          </p:cNvGraphicFramePr>
          <p:nvPr>
            <p:extLst>
              <p:ext uri="{D42A27DB-BD31-4B8C-83A1-F6EECF244321}">
                <p14:modId xmlns:p14="http://schemas.microsoft.com/office/powerpoint/2010/main" val="2183334895"/>
              </p:ext>
            </p:extLst>
          </p:nvPr>
        </p:nvGraphicFramePr>
        <p:xfrm>
          <a:off x="7870701" y="833478"/>
          <a:ext cx="745951" cy="1333500"/>
        </p:xfrm>
        <a:graphic>
          <a:graphicData uri="http://schemas.openxmlformats.org/drawingml/2006/table">
            <a:tbl>
              <a:tblPr firstRow="1" bandRow="1">
                <a:tableStyleId>{5C22544A-7EE6-4342-B048-85BDC9FD1C3A}</a:tableStyleId>
              </a:tblPr>
              <a:tblGrid>
                <a:gridCol w="307614">
                  <a:extLst>
                    <a:ext uri="{9D8B030D-6E8A-4147-A177-3AD203B41FA5}">
                      <a16:colId xmlns:a16="http://schemas.microsoft.com/office/drawing/2014/main" val="20000"/>
                    </a:ext>
                  </a:extLst>
                </a:gridCol>
                <a:gridCol w="438337">
                  <a:extLst>
                    <a:ext uri="{9D8B030D-6E8A-4147-A177-3AD203B41FA5}">
                      <a16:colId xmlns:a16="http://schemas.microsoft.com/office/drawing/2014/main" val="20001"/>
                    </a:ext>
                  </a:extLst>
                </a:gridCol>
              </a:tblGrid>
              <a:tr h="178958">
                <a:tc>
                  <a:txBody>
                    <a:bodyPr/>
                    <a:lstStyle/>
                    <a:p>
                      <a:r>
                        <a:rPr lang="en-US" sz="800" u="sng" dirty="0" err="1">
                          <a:latin typeface="Helvetica Neue"/>
                        </a:rPr>
                        <a:t>uid</a:t>
                      </a:r>
                      <a:endParaRPr lang="en-US" sz="800" u="sng" dirty="0">
                        <a:latin typeface="Helvetica Neue"/>
                      </a:endParaRPr>
                    </a:p>
                  </a:txBody>
                  <a:tcPr marL="68580" marR="68580" marT="34290" marB="34290"/>
                </a:tc>
                <a:tc>
                  <a:txBody>
                    <a:bodyPr/>
                    <a:lstStyle/>
                    <a:p>
                      <a:r>
                        <a:rPr lang="en-US" sz="800" dirty="0">
                          <a:latin typeface="Helvetica Neue"/>
                        </a:rPr>
                        <a:t>name</a:t>
                      </a:r>
                    </a:p>
                  </a:txBody>
                  <a:tcPr marL="68580" marR="68580" marT="34290" marB="34290"/>
                </a:tc>
                <a:extLst>
                  <a:ext uri="{0D108BD9-81ED-4DB2-BD59-A6C34878D82A}">
                    <a16:rowId xmlns:a16="http://schemas.microsoft.com/office/drawing/2014/main" val="10000"/>
                  </a:ext>
                </a:extLst>
              </a:tr>
              <a:tr h="125450">
                <a:tc>
                  <a:txBody>
                    <a:bodyPr/>
                    <a:lstStyle/>
                    <a:p>
                      <a:r>
                        <a:rPr lang="en-US" sz="800" dirty="0">
                          <a:solidFill>
                            <a:schemeClr val="tx2"/>
                          </a:solidFill>
                          <a:latin typeface="Helvetica Neue"/>
                        </a:rPr>
                        <a:t>2</a:t>
                      </a:r>
                    </a:p>
                  </a:txBody>
                  <a:tcPr marL="68580" marR="68580" marT="34290" marB="34290"/>
                </a:tc>
                <a:tc>
                  <a:txBody>
                    <a:bodyPr/>
                    <a:lstStyle/>
                    <a:p>
                      <a:r>
                        <a:rPr lang="en-US" sz="800" dirty="0">
                          <a:solidFill>
                            <a:schemeClr val="tx2"/>
                          </a:solidFill>
                          <a:latin typeface="Helvetica Neue"/>
                        </a:rPr>
                        <a:t>Joe</a:t>
                      </a:r>
                    </a:p>
                  </a:txBody>
                  <a:tcPr marL="68580" marR="68580" marT="34290" marB="34290"/>
                </a:tc>
                <a:extLst>
                  <a:ext uri="{0D108BD9-81ED-4DB2-BD59-A6C34878D82A}">
                    <a16:rowId xmlns:a16="http://schemas.microsoft.com/office/drawing/2014/main" val="10001"/>
                  </a:ext>
                </a:extLst>
              </a:tr>
              <a:tr h="125450">
                <a:tc>
                  <a:txBody>
                    <a:bodyPr/>
                    <a:lstStyle/>
                    <a:p>
                      <a:r>
                        <a:rPr lang="en-US" sz="800" dirty="0">
                          <a:solidFill>
                            <a:schemeClr val="tx2"/>
                          </a:solidFill>
                          <a:latin typeface="Helvetica Neue"/>
                        </a:rPr>
                        <a:t>3</a:t>
                      </a:r>
                    </a:p>
                  </a:txBody>
                  <a:tcPr marL="68580" marR="68580" marT="34290" marB="34290"/>
                </a:tc>
                <a:tc>
                  <a:txBody>
                    <a:bodyPr/>
                    <a:lstStyle/>
                    <a:p>
                      <a:r>
                        <a:rPr lang="en-US" sz="800" dirty="0">
                          <a:solidFill>
                            <a:schemeClr val="tx2"/>
                          </a:solidFill>
                          <a:latin typeface="Helvetica Neue"/>
                        </a:rPr>
                        <a:t>Jim</a:t>
                      </a:r>
                    </a:p>
                  </a:txBody>
                  <a:tcPr marL="68580" marR="68580" marT="34290" marB="34290"/>
                </a:tc>
                <a:extLst>
                  <a:ext uri="{0D108BD9-81ED-4DB2-BD59-A6C34878D82A}">
                    <a16:rowId xmlns:a16="http://schemas.microsoft.com/office/drawing/2014/main" val="10002"/>
                  </a:ext>
                </a:extLst>
              </a:tr>
              <a:tr h="125450">
                <a:tc>
                  <a:txBody>
                    <a:bodyPr/>
                    <a:lstStyle/>
                    <a:p>
                      <a:r>
                        <a:rPr lang="en-US" sz="800" dirty="0">
                          <a:solidFill>
                            <a:schemeClr val="tx2"/>
                          </a:solidFill>
                          <a:latin typeface="Helvetica Neue"/>
                        </a:rPr>
                        <a:t>5</a:t>
                      </a:r>
                    </a:p>
                  </a:txBody>
                  <a:tcPr marL="68580" marR="68580" marT="34290" marB="34290"/>
                </a:tc>
                <a:tc>
                  <a:txBody>
                    <a:bodyPr/>
                    <a:lstStyle/>
                    <a:p>
                      <a:r>
                        <a:rPr lang="en-US" sz="800" dirty="0">
                          <a:solidFill>
                            <a:schemeClr val="tx2"/>
                          </a:solidFill>
                          <a:latin typeface="Helvetica Neue"/>
                        </a:rPr>
                        <a:t>Kay</a:t>
                      </a:r>
                    </a:p>
                  </a:txBody>
                  <a:tcPr marL="68580" marR="68580" marT="34290" marB="34290"/>
                </a:tc>
                <a:extLst>
                  <a:ext uri="{0D108BD9-81ED-4DB2-BD59-A6C34878D82A}">
                    <a16:rowId xmlns:a16="http://schemas.microsoft.com/office/drawing/2014/main" val="10003"/>
                  </a:ext>
                </a:extLst>
              </a:tr>
              <a:tr h="125450">
                <a:tc>
                  <a:txBody>
                    <a:bodyPr/>
                    <a:lstStyle/>
                    <a:p>
                      <a:r>
                        <a:rPr lang="en-US" sz="800" dirty="0">
                          <a:solidFill>
                            <a:schemeClr val="tx2"/>
                          </a:solidFill>
                          <a:latin typeface="Helvetica Neue"/>
                        </a:rPr>
                        <a:t>7</a:t>
                      </a:r>
                    </a:p>
                  </a:txBody>
                  <a:tcPr marL="68580" marR="68580" marT="34290" marB="34290"/>
                </a:tc>
                <a:tc>
                  <a:txBody>
                    <a:bodyPr/>
                    <a:lstStyle/>
                    <a:p>
                      <a:r>
                        <a:rPr lang="en-US" sz="800" dirty="0">
                          <a:solidFill>
                            <a:schemeClr val="tx2"/>
                          </a:solidFill>
                          <a:latin typeface="Helvetica Neue"/>
                        </a:rPr>
                        <a:t>Dan</a:t>
                      </a:r>
                    </a:p>
                  </a:txBody>
                  <a:tcPr marL="68580" marR="68580" marT="34290" marB="34290"/>
                </a:tc>
                <a:extLst>
                  <a:ext uri="{0D108BD9-81ED-4DB2-BD59-A6C34878D82A}">
                    <a16:rowId xmlns:a16="http://schemas.microsoft.com/office/drawing/2014/main" val="10004"/>
                  </a:ext>
                </a:extLst>
              </a:tr>
              <a:tr h="125450">
                <a:tc>
                  <a:txBody>
                    <a:bodyPr/>
                    <a:lstStyle/>
                    <a:p>
                      <a:r>
                        <a:rPr lang="en-US" sz="800" dirty="0">
                          <a:solidFill>
                            <a:schemeClr val="tx2"/>
                          </a:solidFill>
                          <a:latin typeface="Helvetica Neue"/>
                        </a:rPr>
                        <a:t>20</a:t>
                      </a:r>
                    </a:p>
                  </a:txBody>
                  <a:tcPr marL="68580" marR="68580" marT="34290" marB="34290"/>
                </a:tc>
                <a:tc>
                  <a:txBody>
                    <a:bodyPr/>
                    <a:lstStyle/>
                    <a:p>
                      <a:r>
                        <a:rPr lang="en-US" sz="800" dirty="0">
                          <a:solidFill>
                            <a:schemeClr val="tx2"/>
                          </a:solidFill>
                          <a:latin typeface="Helvetica Neue"/>
                        </a:rPr>
                        <a:t>Tim</a:t>
                      </a:r>
                    </a:p>
                  </a:txBody>
                  <a:tcPr marL="68580" marR="68580" marT="34290" marB="34290"/>
                </a:tc>
                <a:extLst>
                  <a:ext uri="{0D108BD9-81ED-4DB2-BD59-A6C34878D82A}">
                    <a16:rowId xmlns:a16="http://schemas.microsoft.com/office/drawing/2014/main" val="10005"/>
                  </a:ext>
                </a:extLst>
              </a:tr>
              <a:tr h="125450">
                <a:tc>
                  <a:txBody>
                    <a:bodyPr/>
                    <a:lstStyle/>
                    <a:p>
                      <a:r>
                        <a:rPr lang="en-US" sz="800" dirty="0">
                          <a:solidFill>
                            <a:schemeClr val="tx2"/>
                          </a:solidFill>
                          <a:latin typeface="Helvetica Neue"/>
                        </a:rPr>
                        <a:t>24</a:t>
                      </a:r>
                    </a:p>
                  </a:txBody>
                  <a:tcPr marL="68580" marR="68580" marT="34290" marB="34290"/>
                </a:tc>
                <a:tc>
                  <a:txBody>
                    <a:bodyPr/>
                    <a:lstStyle/>
                    <a:p>
                      <a:r>
                        <a:rPr lang="en-US" sz="800" dirty="0">
                          <a:solidFill>
                            <a:schemeClr val="tx2"/>
                          </a:solidFill>
                          <a:latin typeface="Helvetica Neue"/>
                        </a:rPr>
                        <a:t>Kit</a:t>
                      </a:r>
                    </a:p>
                  </a:txBody>
                  <a:tcPr marL="68580" marR="68580" marT="34290" marB="34290"/>
                </a:tc>
                <a:extLst>
                  <a:ext uri="{0D108BD9-81ED-4DB2-BD59-A6C34878D82A}">
                    <a16:rowId xmlns:a16="http://schemas.microsoft.com/office/drawing/2014/main" val="10006"/>
                  </a:ext>
                </a:extLst>
              </a:tr>
            </a:tbl>
          </a:graphicData>
        </a:graphic>
      </p:graphicFrame>
      <p:grpSp>
        <p:nvGrpSpPr>
          <p:cNvPr id="125" name="Group 124" descr="Index with values (2, Joe), (3, Jim), (5, Kay), (7, Dan), (20, Tim), (24, Kit)" title="Index Nodes">
            <a:extLst>
              <a:ext uri="{FF2B5EF4-FFF2-40B4-BE49-F238E27FC236}">
                <a16:creationId xmlns:a16="http://schemas.microsoft.com/office/drawing/2014/main" id="{C1E3E993-17A4-0F47-9FD8-B0A9B0C4A27A}"/>
              </a:ext>
            </a:extLst>
          </p:cNvPr>
          <p:cNvGrpSpPr/>
          <p:nvPr/>
        </p:nvGrpSpPr>
        <p:grpSpPr>
          <a:xfrm>
            <a:off x="1844638" y="4456570"/>
            <a:ext cx="3977562" cy="451534"/>
            <a:chOff x="1844638" y="4208722"/>
            <a:chExt cx="4351604" cy="699382"/>
          </a:xfrm>
        </p:grpSpPr>
        <p:sp>
          <p:nvSpPr>
            <p:cNvPr id="126" name="Rectangle 125" descr="A Clustered Heap File with 3 pages. Page 1: [(2, Joe), (3, Jim)]. Page 2: [(5, Kay), (7, Dan)]. Page 3: [(20, Tim)]. Page 4: [(24, Kit)]. " title="Clustered Heap File">
              <a:extLst>
                <a:ext uri="{FF2B5EF4-FFF2-40B4-BE49-F238E27FC236}">
                  <a16:creationId xmlns:a16="http://schemas.microsoft.com/office/drawing/2014/main" id="{07429013-3094-054C-96F3-DA9E0AD669BD}"/>
                </a:ext>
              </a:extLst>
            </p:cNvPr>
            <p:cNvSpPr/>
            <p:nvPr/>
          </p:nvSpPr>
          <p:spPr bwMode="auto">
            <a:xfrm>
              <a:off x="1844638" y="4208722"/>
              <a:ext cx="4351604" cy="699382"/>
            </a:xfrm>
            <a:prstGeom prst="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kern="0" dirty="0">
                <a:latin typeface="Helvetica Neue"/>
                <a:ea typeface=""/>
              </a:endParaRPr>
            </a:p>
          </p:txBody>
        </p:sp>
        <p:sp>
          <p:nvSpPr>
            <p:cNvPr id="127" name="Folded Corner 126">
              <a:extLst>
                <a:ext uri="{FF2B5EF4-FFF2-40B4-BE49-F238E27FC236}">
                  <a16:creationId xmlns:a16="http://schemas.microsoft.com/office/drawing/2014/main" id="{DDEB6FC3-0E5D-EC43-83D6-399109624D4C}"/>
                </a:ext>
              </a:extLst>
            </p:cNvPr>
            <p:cNvSpPr/>
            <p:nvPr/>
          </p:nvSpPr>
          <p:spPr bwMode="auto">
            <a:xfrm>
              <a:off x="3391261" y="4315059"/>
              <a:ext cx="1237111" cy="466928"/>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kern="0" dirty="0">
                <a:latin typeface="Helvetica Neue"/>
                <a:ea typeface=""/>
              </a:endParaRPr>
            </a:p>
          </p:txBody>
        </p:sp>
        <p:sp>
          <p:nvSpPr>
            <p:cNvPr id="128" name="Folded Corner 127">
              <a:extLst>
                <a:ext uri="{FF2B5EF4-FFF2-40B4-BE49-F238E27FC236}">
                  <a16:creationId xmlns:a16="http://schemas.microsoft.com/office/drawing/2014/main" id="{A40FA696-56CB-A642-A628-8F83E18F3300}"/>
                </a:ext>
              </a:extLst>
            </p:cNvPr>
            <p:cNvSpPr/>
            <p:nvPr/>
          </p:nvSpPr>
          <p:spPr bwMode="auto">
            <a:xfrm>
              <a:off x="4848503" y="4320182"/>
              <a:ext cx="1237111" cy="466928"/>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kern="0" dirty="0">
                <a:latin typeface="Helvetica Neue"/>
                <a:ea typeface=""/>
              </a:endParaRPr>
            </a:p>
          </p:txBody>
        </p:sp>
        <p:sp>
          <p:nvSpPr>
            <p:cNvPr id="129" name="Folded Corner 128">
              <a:extLst>
                <a:ext uri="{FF2B5EF4-FFF2-40B4-BE49-F238E27FC236}">
                  <a16:creationId xmlns:a16="http://schemas.microsoft.com/office/drawing/2014/main" id="{3845895B-760E-B148-A59F-C2C3E11405E5}"/>
                </a:ext>
              </a:extLst>
            </p:cNvPr>
            <p:cNvSpPr/>
            <p:nvPr/>
          </p:nvSpPr>
          <p:spPr bwMode="auto">
            <a:xfrm>
              <a:off x="1912403" y="4325089"/>
              <a:ext cx="1237111" cy="466928"/>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kern="0" dirty="0">
                <a:latin typeface="Helvetica Neue"/>
                <a:ea typeface=""/>
              </a:endParaRPr>
            </a:p>
          </p:txBody>
        </p:sp>
        <p:grpSp>
          <p:nvGrpSpPr>
            <p:cNvPr id="130" name="Group 129">
              <a:extLst>
                <a:ext uri="{FF2B5EF4-FFF2-40B4-BE49-F238E27FC236}">
                  <a16:creationId xmlns:a16="http://schemas.microsoft.com/office/drawing/2014/main" id="{11D1F6FF-0B52-9841-983B-8C2D9DF2905A}"/>
                </a:ext>
              </a:extLst>
            </p:cNvPr>
            <p:cNvGrpSpPr/>
            <p:nvPr/>
          </p:nvGrpSpPr>
          <p:grpSpPr>
            <a:xfrm>
              <a:off x="1998045" y="4389991"/>
              <a:ext cx="1066433" cy="327311"/>
              <a:chOff x="2118993" y="5088233"/>
              <a:chExt cx="1059826" cy="436414"/>
            </a:xfrm>
          </p:grpSpPr>
          <p:sp>
            <p:nvSpPr>
              <p:cNvPr id="137" name="Rectangle 136">
                <a:extLst>
                  <a:ext uri="{FF2B5EF4-FFF2-40B4-BE49-F238E27FC236}">
                    <a16:creationId xmlns:a16="http://schemas.microsoft.com/office/drawing/2014/main" id="{442767DE-8863-9144-9470-B51EE9A0AEED}"/>
                  </a:ext>
                </a:extLst>
              </p:cNvPr>
              <p:cNvSpPr/>
              <p:nvPr/>
            </p:nvSpPr>
            <p:spPr bwMode="auto">
              <a:xfrm>
                <a:off x="2118993"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2"/>
                    </a:solidFill>
                    <a:latin typeface="Helvetica Neue"/>
                  </a:rPr>
                  <a:t>(2, Joe)</a:t>
                </a:r>
              </a:p>
            </p:txBody>
          </p:sp>
          <p:sp>
            <p:nvSpPr>
              <p:cNvPr id="138" name="Rectangle 137">
                <a:extLst>
                  <a:ext uri="{FF2B5EF4-FFF2-40B4-BE49-F238E27FC236}">
                    <a16:creationId xmlns:a16="http://schemas.microsoft.com/office/drawing/2014/main" id="{2E159E54-CD1F-9C42-A661-7AEF0B852FDE}"/>
                  </a:ext>
                </a:extLst>
              </p:cNvPr>
              <p:cNvSpPr/>
              <p:nvPr/>
            </p:nvSpPr>
            <p:spPr bwMode="auto">
              <a:xfrm>
                <a:off x="2648906"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2"/>
                    </a:solidFill>
                    <a:latin typeface="Helvetica Neue"/>
                  </a:rPr>
                  <a:t>(3, Jim)</a:t>
                </a:r>
              </a:p>
            </p:txBody>
          </p:sp>
        </p:grpSp>
        <p:grpSp>
          <p:nvGrpSpPr>
            <p:cNvPr id="131" name="Group 130">
              <a:extLst>
                <a:ext uri="{FF2B5EF4-FFF2-40B4-BE49-F238E27FC236}">
                  <a16:creationId xmlns:a16="http://schemas.microsoft.com/office/drawing/2014/main" id="{5237179A-5F44-D44C-9C59-C992FA19ECBE}"/>
                </a:ext>
              </a:extLst>
            </p:cNvPr>
            <p:cNvGrpSpPr/>
            <p:nvPr/>
          </p:nvGrpSpPr>
          <p:grpSpPr>
            <a:xfrm>
              <a:off x="3464265" y="4380080"/>
              <a:ext cx="1066433" cy="327311"/>
              <a:chOff x="2118993" y="5088233"/>
              <a:chExt cx="1059826" cy="436414"/>
            </a:xfrm>
          </p:grpSpPr>
          <p:sp>
            <p:nvSpPr>
              <p:cNvPr id="135" name="Rectangle 134">
                <a:extLst>
                  <a:ext uri="{FF2B5EF4-FFF2-40B4-BE49-F238E27FC236}">
                    <a16:creationId xmlns:a16="http://schemas.microsoft.com/office/drawing/2014/main" id="{EFAF0E7D-C572-DA47-B6C0-EDFCC45E46EA}"/>
                  </a:ext>
                </a:extLst>
              </p:cNvPr>
              <p:cNvSpPr/>
              <p:nvPr/>
            </p:nvSpPr>
            <p:spPr bwMode="auto">
              <a:xfrm>
                <a:off x="2118993"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2"/>
                    </a:solidFill>
                    <a:latin typeface="Helvetica Neue"/>
                  </a:rPr>
                  <a:t>(5, Kay)</a:t>
                </a:r>
              </a:p>
            </p:txBody>
          </p:sp>
          <p:sp>
            <p:nvSpPr>
              <p:cNvPr id="136" name="Rectangle 135">
                <a:extLst>
                  <a:ext uri="{FF2B5EF4-FFF2-40B4-BE49-F238E27FC236}">
                    <a16:creationId xmlns:a16="http://schemas.microsoft.com/office/drawing/2014/main" id="{1D54D0FE-7EC9-DA4E-90DA-6DECCC8269A4}"/>
                  </a:ext>
                </a:extLst>
              </p:cNvPr>
              <p:cNvSpPr/>
              <p:nvPr/>
            </p:nvSpPr>
            <p:spPr bwMode="auto">
              <a:xfrm>
                <a:off x="2648906"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2"/>
                    </a:solidFill>
                    <a:latin typeface="Helvetica Neue"/>
                  </a:rPr>
                  <a:t>(7, Dan)</a:t>
                </a:r>
              </a:p>
            </p:txBody>
          </p:sp>
        </p:grpSp>
        <p:grpSp>
          <p:nvGrpSpPr>
            <p:cNvPr id="132" name="Group 131">
              <a:extLst>
                <a:ext uri="{FF2B5EF4-FFF2-40B4-BE49-F238E27FC236}">
                  <a16:creationId xmlns:a16="http://schemas.microsoft.com/office/drawing/2014/main" id="{7D4EC86E-BC6D-9043-8B48-FB45AE5CD210}"/>
                </a:ext>
              </a:extLst>
            </p:cNvPr>
            <p:cNvGrpSpPr/>
            <p:nvPr/>
          </p:nvGrpSpPr>
          <p:grpSpPr>
            <a:xfrm>
              <a:off x="4930485" y="4384867"/>
              <a:ext cx="1063076" cy="327311"/>
              <a:chOff x="2648906" y="5088233"/>
              <a:chExt cx="1056490" cy="436414"/>
            </a:xfrm>
          </p:grpSpPr>
          <p:sp>
            <p:nvSpPr>
              <p:cNvPr id="133" name="Rectangle 132">
                <a:extLst>
                  <a:ext uri="{FF2B5EF4-FFF2-40B4-BE49-F238E27FC236}">
                    <a16:creationId xmlns:a16="http://schemas.microsoft.com/office/drawing/2014/main" id="{D5E22F2E-5D37-CE40-9E86-AD8D5A50DCA9}"/>
                  </a:ext>
                </a:extLst>
              </p:cNvPr>
              <p:cNvSpPr/>
              <p:nvPr/>
            </p:nvSpPr>
            <p:spPr bwMode="auto">
              <a:xfrm>
                <a:off x="2648906"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2"/>
                    </a:solidFill>
                    <a:latin typeface="Helvetica Neue"/>
                  </a:rPr>
                  <a:t>(20, Tim)</a:t>
                </a:r>
              </a:p>
            </p:txBody>
          </p:sp>
          <p:sp>
            <p:nvSpPr>
              <p:cNvPr id="134" name="Rectangle 133">
                <a:extLst>
                  <a:ext uri="{FF2B5EF4-FFF2-40B4-BE49-F238E27FC236}">
                    <a16:creationId xmlns:a16="http://schemas.microsoft.com/office/drawing/2014/main" id="{32D303E9-6576-5F46-96D2-B006C03C125B}"/>
                  </a:ext>
                </a:extLst>
              </p:cNvPr>
              <p:cNvSpPr/>
              <p:nvPr/>
            </p:nvSpPr>
            <p:spPr bwMode="auto">
              <a:xfrm>
                <a:off x="3175483"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2"/>
                    </a:solidFill>
                    <a:latin typeface="Helvetica Neue"/>
                  </a:rPr>
                  <a:t>(24, Kit)</a:t>
                </a:r>
              </a:p>
            </p:txBody>
          </p:sp>
        </p:grpSp>
      </p:grpSp>
      <p:grpSp>
        <p:nvGrpSpPr>
          <p:cNvPr id="139" name="Group 138" descr="Root Node: Entry: 17 and 2 pointers. Left Interior node: Entry 5. Left Pointer to leaf page 1: [(2, [1,1]), (3, [1,2])]. Right Pointer to left page 2 [(5, [2,1]), (7, [2,2])]. Right Interior node: Entry 24. Left Pointer to leaf page 3: [(20, [3,1])]. Right Pointer to left page 4 [(24, [3,2])]. " title="Alternative 2 B+ Tree">
            <a:extLst>
              <a:ext uri="{FF2B5EF4-FFF2-40B4-BE49-F238E27FC236}">
                <a16:creationId xmlns:a16="http://schemas.microsoft.com/office/drawing/2014/main" id="{89F75531-211D-2544-AB30-803F8C004D24}"/>
              </a:ext>
            </a:extLst>
          </p:cNvPr>
          <p:cNvGrpSpPr/>
          <p:nvPr/>
        </p:nvGrpSpPr>
        <p:grpSpPr>
          <a:xfrm>
            <a:off x="332471" y="2038350"/>
            <a:ext cx="7004939" cy="1847850"/>
            <a:chOff x="332470" y="1024060"/>
            <a:chExt cx="7663668" cy="2862140"/>
          </a:xfrm>
        </p:grpSpPr>
        <p:sp>
          <p:nvSpPr>
            <p:cNvPr id="140" name="Rectangle 139">
              <a:extLst>
                <a:ext uri="{FF2B5EF4-FFF2-40B4-BE49-F238E27FC236}">
                  <a16:creationId xmlns:a16="http://schemas.microsoft.com/office/drawing/2014/main" id="{A47BB16A-3D1E-B14A-B8CE-0D755DC57EE7}"/>
                </a:ext>
              </a:extLst>
            </p:cNvPr>
            <p:cNvSpPr/>
            <p:nvPr/>
          </p:nvSpPr>
          <p:spPr bwMode="auto">
            <a:xfrm>
              <a:off x="332470" y="1314451"/>
              <a:ext cx="5863772" cy="2571749"/>
            </a:xfrm>
            <a:prstGeom prst="rect">
              <a:avLst/>
            </a:prstGeom>
            <a:solidFill>
              <a:schemeClr val="accent5"/>
            </a:solidFill>
            <a:ln>
              <a:headEnd type="none" w="med" len="med"/>
              <a:tailEnd type="none" w="med" len="med"/>
            </a:ln>
          </p:spPr>
          <p:style>
            <a:lnRef idx="3">
              <a:schemeClr val="lt1"/>
            </a:lnRef>
            <a:fillRef idx="1">
              <a:schemeClr val="dk1"/>
            </a:fillRef>
            <a:effectRef idx="1">
              <a:schemeClr val="dk1"/>
            </a:effectRef>
            <a:fontRef idx="minor">
              <a:schemeClr val="lt1"/>
            </a:fontRef>
          </p:style>
          <p:txBody>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kern="0" dirty="0">
                <a:latin typeface="Helvetica Neue"/>
                <a:ea typeface=""/>
              </a:endParaRPr>
            </a:p>
          </p:txBody>
        </p:sp>
        <p:sp>
          <p:nvSpPr>
            <p:cNvPr id="141" name="Folded Corner 140">
              <a:extLst>
                <a:ext uri="{FF2B5EF4-FFF2-40B4-BE49-F238E27FC236}">
                  <a16:creationId xmlns:a16="http://schemas.microsoft.com/office/drawing/2014/main" id="{2FF1AB1B-9917-5E40-8AC4-ECFFB569B736}"/>
                </a:ext>
              </a:extLst>
            </p:cNvPr>
            <p:cNvSpPr/>
            <p:nvPr/>
          </p:nvSpPr>
          <p:spPr bwMode="auto">
            <a:xfrm>
              <a:off x="823050" y="2286664"/>
              <a:ext cx="1237111" cy="466928"/>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kern="0" dirty="0">
                <a:latin typeface="Helvetica Neue"/>
                <a:ea typeface=""/>
              </a:endParaRPr>
            </a:p>
          </p:txBody>
        </p:sp>
        <p:sp>
          <p:nvSpPr>
            <p:cNvPr id="142" name="Folded Corner 141">
              <a:extLst>
                <a:ext uri="{FF2B5EF4-FFF2-40B4-BE49-F238E27FC236}">
                  <a16:creationId xmlns:a16="http://schemas.microsoft.com/office/drawing/2014/main" id="{425BC666-D283-4944-A2EA-57E36C770D63}"/>
                </a:ext>
              </a:extLst>
            </p:cNvPr>
            <p:cNvSpPr/>
            <p:nvPr/>
          </p:nvSpPr>
          <p:spPr bwMode="auto">
            <a:xfrm>
              <a:off x="3899200" y="2291483"/>
              <a:ext cx="1237111" cy="466928"/>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kern="0" dirty="0">
                <a:latin typeface="Helvetica Neue"/>
                <a:ea typeface=""/>
              </a:endParaRPr>
            </a:p>
          </p:txBody>
        </p:sp>
        <p:sp>
          <p:nvSpPr>
            <p:cNvPr id="143" name="Folded Corner 142">
              <a:extLst>
                <a:ext uri="{FF2B5EF4-FFF2-40B4-BE49-F238E27FC236}">
                  <a16:creationId xmlns:a16="http://schemas.microsoft.com/office/drawing/2014/main" id="{CB4B0494-25A9-8247-824B-48EE7A710EEF}"/>
                </a:ext>
              </a:extLst>
            </p:cNvPr>
            <p:cNvSpPr/>
            <p:nvPr/>
          </p:nvSpPr>
          <p:spPr bwMode="auto">
            <a:xfrm>
              <a:off x="2185458" y="1610521"/>
              <a:ext cx="1237111" cy="466928"/>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kern="0" dirty="0">
                <a:latin typeface="Helvetica Neue"/>
                <a:ea typeface=""/>
              </a:endParaRPr>
            </a:p>
          </p:txBody>
        </p:sp>
        <p:sp>
          <p:nvSpPr>
            <p:cNvPr id="144" name="Folded Corner 143">
              <a:extLst>
                <a:ext uri="{FF2B5EF4-FFF2-40B4-BE49-F238E27FC236}">
                  <a16:creationId xmlns:a16="http://schemas.microsoft.com/office/drawing/2014/main" id="{52C96D89-13C2-4C48-9735-D879EF0C7E1F}"/>
                </a:ext>
              </a:extLst>
            </p:cNvPr>
            <p:cNvSpPr/>
            <p:nvPr/>
          </p:nvSpPr>
          <p:spPr bwMode="auto">
            <a:xfrm>
              <a:off x="1933686" y="3094230"/>
              <a:ext cx="1237111" cy="466928"/>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kern="0" dirty="0">
                <a:latin typeface="Helvetica Neue"/>
                <a:ea typeface=""/>
              </a:endParaRPr>
            </a:p>
          </p:txBody>
        </p:sp>
        <p:sp>
          <p:nvSpPr>
            <p:cNvPr id="145" name="Folded Corner 144">
              <a:extLst>
                <a:ext uri="{FF2B5EF4-FFF2-40B4-BE49-F238E27FC236}">
                  <a16:creationId xmlns:a16="http://schemas.microsoft.com/office/drawing/2014/main" id="{E8BF85AD-4642-E84C-ACBB-48BDE3705EA9}"/>
                </a:ext>
              </a:extLst>
            </p:cNvPr>
            <p:cNvSpPr/>
            <p:nvPr/>
          </p:nvSpPr>
          <p:spPr bwMode="auto">
            <a:xfrm>
              <a:off x="3390928" y="3099353"/>
              <a:ext cx="1237111" cy="466928"/>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kern="0" dirty="0">
                <a:latin typeface="Helvetica Neue"/>
                <a:ea typeface=""/>
              </a:endParaRPr>
            </a:p>
          </p:txBody>
        </p:sp>
        <p:sp>
          <p:nvSpPr>
            <p:cNvPr id="146" name="Folded Corner 145">
              <a:extLst>
                <a:ext uri="{FF2B5EF4-FFF2-40B4-BE49-F238E27FC236}">
                  <a16:creationId xmlns:a16="http://schemas.microsoft.com/office/drawing/2014/main" id="{ED391488-72A3-FD4A-A439-DC746ACE297D}"/>
                </a:ext>
              </a:extLst>
            </p:cNvPr>
            <p:cNvSpPr/>
            <p:nvPr/>
          </p:nvSpPr>
          <p:spPr bwMode="auto">
            <a:xfrm>
              <a:off x="4871568" y="3099352"/>
              <a:ext cx="1237111" cy="466928"/>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kern="0" dirty="0">
                <a:latin typeface="Helvetica Neue"/>
                <a:ea typeface=""/>
              </a:endParaRPr>
            </a:p>
          </p:txBody>
        </p:sp>
        <p:sp>
          <p:nvSpPr>
            <p:cNvPr id="147" name="Folded Corner 146">
              <a:extLst>
                <a:ext uri="{FF2B5EF4-FFF2-40B4-BE49-F238E27FC236}">
                  <a16:creationId xmlns:a16="http://schemas.microsoft.com/office/drawing/2014/main" id="{9C0705AD-FE88-CD40-B356-B27FAF011FF6}"/>
                </a:ext>
              </a:extLst>
            </p:cNvPr>
            <p:cNvSpPr/>
            <p:nvPr/>
          </p:nvSpPr>
          <p:spPr bwMode="auto">
            <a:xfrm>
              <a:off x="454828" y="3104260"/>
              <a:ext cx="1237111" cy="466928"/>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kern="0" dirty="0">
                <a:latin typeface="Helvetica Neue"/>
                <a:ea typeface=""/>
              </a:endParaRPr>
            </a:p>
          </p:txBody>
        </p:sp>
        <p:grpSp>
          <p:nvGrpSpPr>
            <p:cNvPr id="148" name="Group 147">
              <a:extLst>
                <a:ext uri="{FF2B5EF4-FFF2-40B4-BE49-F238E27FC236}">
                  <a16:creationId xmlns:a16="http://schemas.microsoft.com/office/drawing/2014/main" id="{69241EC5-D1BC-4E4E-A76C-D09E89AEB7D8}"/>
                </a:ext>
              </a:extLst>
            </p:cNvPr>
            <p:cNvGrpSpPr/>
            <p:nvPr/>
          </p:nvGrpSpPr>
          <p:grpSpPr>
            <a:xfrm>
              <a:off x="2312561" y="1682620"/>
              <a:ext cx="982300" cy="327311"/>
              <a:chOff x="2853988" y="2788304"/>
              <a:chExt cx="1753357" cy="436414"/>
            </a:xfrm>
          </p:grpSpPr>
          <p:grpSp>
            <p:nvGrpSpPr>
              <p:cNvPr id="206" name="Group 205">
                <a:extLst>
                  <a:ext uri="{FF2B5EF4-FFF2-40B4-BE49-F238E27FC236}">
                    <a16:creationId xmlns:a16="http://schemas.microsoft.com/office/drawing/2014/main" id="{EC137AC6-1660-2A4C-974B-A5A90D088D48}"/>
                  </a:ext>
                </a:extLst>
              </p:cNvPr>
              <p:cNvGrpSpPr/>
              <p:nvPr/>
            </p:nvGrpSpPr>
            <p:grpSpPr>
              <a:xfrm>
                <a:off x="3846616" y="2788304"/>
                <a:ext cx="760729" cy="436414"/>
                <a:chOff x="3846616" y="2787590"/>
                <a:chExt cx="760729" cy="436414"/>
              </a:xfrm>
            </p:grpSpPr>
            <p:sp>
              <p:nvSpPr>
                <p:cNvPr id="215" name="Rectangle 214">
                  <a:extLst>
                    <a:ext uri="{FF2B5EF4-FFF2-40B4-BE49-F238E27FC236}">
                      <a16:creationId xmlns:a16="http://schemas.microsoft.com/office/drawing/2014/main" id="{2B640337-3264-A24F-B4AF-2C16A17B6AC7}"/>
                    </a:ext>
                  </a:extLst>
                </p:cNvPr>
                <p:cNvSpPr/>
                <p:nvPr/>
              </p:nvSpPr>
              <p:spPr bwMode="auto">
                <a:xfrm>
                  <a:off x="3846616" y="2787590"/>
                  <a:ext cx="529913"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chemeClr val="bg1"/>
                    </a:solidFill>
                    <a:latin typeface="Helvetica Neue"/>
                  </a:endParaRPr>
                </a:p>
              </p:txBody>
            </p:sp>
            <p:grpSp>
              <p:nvGrpSpPr>
                <p:cNvPr id="216" name="Group 215">
                  <a:extLst>
                    <a:ext uri="{FF2B5EF4-FFF2-40B4-BE49-F238E27FC236}">
                      <a16:creationId xmlns:a16="http://schemas.microsoft.com/office/drawing/2014/main" id="{19A8BC29-9289-7F44-9D9C-08A51E5390F9}"/>
                    </a:ext>
                  </a:extLst>
                </p:cNvPr>
                <p:cNvGrpSpPr/>
                <p:nvPr/>
              </p:nvGrpSpPr>
              <p:grpSpPr>
                <a:xfrm>
                  <a:off x="4378188" y="2787590"/>
                  <a:ext cx="229157" cy="436414"/>
                  <a:chOff x="4378188" y="2787590"/>
                  <a:chExt cx="229157" cy="436414"/>
                </a:xfrm>
              </p:grpSpPr>
              <p:sp>
                <p:nvSpPr>
                  <p:cNvPr id="217" name="Rectangle 216">
                    <a:extLst>
                      <a:ext uri="{FF2B5EF4-FFF2-40B4-BE49-F238E27FC236}">
                        <a16:creationId xmlns:a16="http://schemas.microsoft.com/office/drawing/2014/main" id="{CFB8D09F-3CF2-AA43-B999-F3A09E919CF4}"/>
                      </a:ext>
                    </a:extLst>
                  </p:cNvPr>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chemeClr val="bg1"/>
                      </a:solidFill>
                      <a:latin typeface="Helvetica Neue"/>
                    </a:endParaRPr>
                  </a:p>
                </p:txBody>
              </p:sp>
              <p:sp>
                <p:nvSpPr>
                  <p:cNvPr id="218" name="Oval 217">
                    <a:extLst>
                      <a:ext uri="{FF2B5EF4-FFF2-40B4-BE49-F238E27FC236}">
                        <a16:creationId xmlns:a16="http://schemas.microsoft.com/office/drawing/2014/main" id="{82FF70A3-CA4E-9F4F-9B16-9D89F3A6F1E5}"/>
                      </a:ext>
                    </a:extLst>
                  </p:cNvPr>
                  <p:cNvSpPr/>
                  <p:nvPr/>
                </p:nvSpPr>
                <p:spPr bwMode="auto">
                  <a:xfrm>
                    <a:off x="4429652" y="2958380"/>
                    <a:ext cx="126227" cy="94836"/>
                  </a:xfrm>
                  <a:prstGeom prst="ellipse">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grpSp>
          <p:grpSp>
            <p:nvGrpSpPr>
              <p:cNvPr id="207" name="Group 206">
                <a:extLst>
                  <a:ext uri="{FF2B5EF4-FFF2-40B4-BE49-F238E27FC236}">
                    <a16:creationId xmlns:a16="http://schemas.microsoft.com/office/drawing/2014/main" id="{53FE53BC-64FA-3A4D-8284-D7430E825709}"/>
                  </a:ext>
                </a:extLst>
              </p:cNvPr>
              <p:cNvGrpSpPr/>
              <p:nvPr/>
            </p:nvGrpSpPr>
            <p:grpSpPr>
              <a:xfrm>
                <a:off x="3085057" y="2788304"/>
                <a:ext cx="760729" cy="436414"/>
                <a:chOff x="3846616" y="2787590"/>
                <a:chExt cx="760729" cy="436414"/>
              </a:xfrm>
            </p:grpSpPr>
            <p:sp>
              <p:nvSpPr>
                <p:cNvPr id="211" name="Rectangle 210">
                  <a:extLst>
                    <a:ext uri="{FF2B5EF4-FFF2-40B4-BE49-F238E27FC236}">
                      <a16:creationId xmlns:a16="http://schemas.microsoft.com/office/drawing/2014/main" id="{C05E0B77-FBCC-9D4E-AF68-CE08B7DD444D}"/>
                    </a:ext>
                  </a:extLst>
                </p:cNvPr>
                <p:cNvSpPr/>
                <p:nvPr/>
              </p:nvSpPr>
              <p:spPr bwMode="auto">
                <a:xfrm>
                  <a:off x="3846616" y="2787590"/>
                  <a:ext cx="529913"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chemeClr val="bg1"/>
                      </a:solidFill>
                      <a:latin typeface="Helvetica Neue"/>
                    </a:rPr>
                    <a:t>17</a:t>
                  </a:r>
                </a:p>
              </p:txBody>
            </p:sp>
            <p:grpSp>
              <p:nvGrpSpPr>
                <p:cNvPr id="212" name="Group 211">
                  <a:extLst>
                    <a:ext uri="{FF2B5EF4-FFF2-40B4-BE49-F238E27FC236}">
                      <a16:creationId xmlns:a16="http://schemas.microsoft.com/office/drawing/2014/main" id="{C13184EF-D0DD-5642-8207-8B909BF8F096}"/>
                    </a:ext>
                  </a:extLst>
                </p:cNvPr>
                <p:cNvGrpSpPr/>
                <p:nvPr/>
              </p:nvGrpSpPr>
              <p:grpSpPr>
                <a:xfrm>
                  <a:off x="4378188" y="2787590"/>
                  <a:ext cx="229157" cy="436414"/>
                  <a:chOff x="4378188" y="2787590"/>
                  <a:chExt cx="229157" cy="436414"/>
                </a:xfrm>
              </p:grpSpPr>
              <p:sp>
                <p:nvSpPr>
                  <p:cNvPr id="213" name="Rectangle 212">
                    <a:extLst>
                      <a:ext uri="{FF2B5EF4-FFF2-40B4-BE49-F238E27FC236}">
                        <a16:creationId xmlns:a16="http://schemas.microsoft.com/office/drawing/2014/main" id="{FE47DC37-F9EF-1C4D-BA9A-50E171281EB9}"/>
                      </a:ext>
                    </a:extLst>
                  </p:cNvPr>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chemeClr val="bg1"/>
                      </a:solidFill>
                      <a:latin typeface="Helvetica Neue"/>
                    </a:endParaRPr>
                  </a:p>
                </p:txBody>
              </p:sp>
              <p:sp>
                <p:nvSpPr>
                  <p:cNvPr id="214" name="Oval 213">
                    <a:extLst>
                      <a:ext uri="{FF2B5EF4-FFF2-40B4-BE49-F238E27FC236}">
                        <a16:creationId xmlns:a16="http://schemas.microsoft.com/office/drawing/2014/main" id="{FC7BF289-A0F8-E648-AD49-86416902BD8F}"/>
                      </a:ext>
                    </a:extLst>
                  </p:cNvPr>
                  <p:cNvSpPr/>
                  <p:nvPr/>
                </p:nvSpPr>
                <p:spPr bwMode="auto">
                  <a:xfrm>
                    <a:off x="4429652" y="2958380"/>
                    <a:ext cx="126227"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grpSp>
          <p:grpSp>
            <p:nvGrpSpPr>
              <p:cNvPr id="208" name="Group 207">
                <a:extLst>
                  <a:ext uri="{FF2B5EF4-FFF2-40B4-BE49-F238E27FC236}">
                    <a16:creationId xmlns:a16="http://schemas.microsoft.com/office/drawing/2014/main" id="{5763F025-173B-0E4A-9A30-ADC2D2475575}"/>
                  </a:ext>
                </a:extLst>
              </p:cNvPr>
              <p:cNvGrpSpPr/>
              <p:nvPr/>
            </p:nvGrpSpPr>
            <p:grpSpPr>
              <a:xfrm>
                <a:off x="2853988" y="2788304"/>
                <a:ext cx="229157" cy="436414"/>
                <a:chOff x="4378188" y="2787590"/>
                <a:chExt cx="229157" cy="436414"/>
              </a:xfrm>
            </p:grpSpPr>
            <p:sp>
              <p:nvSpPr>
                <p:cNvPr id="209" name="Rectangle 208">
                  <a:extLst>
                    <a:ext uri="{FF2B5EF4-FFF2-40B4-BE49-F238E27FC236}">
                      <a16:creationId xmlns:a16="http://schemas.microsoft.com/office/drawing/2014/main" id="{FD327890-8E35-9049-A36C-AC095108DC42}"/>
                    </a:ext>
                  </a:extLst>
                </p:cNvPr>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chemeClr val="bg1"/>
                    </a:solidFill>
                    <a:latin typeface="Helvetica Neue"/>
                  </a:endParaRPr>
                </a:p>
              </p:txBody>
            </p:sp>
            <p:sp>
              <p:nvSpPr>
                <p:cNvPr id="210" name="Oval 209">
                  <a:extLst>
                    <a:ext uri="{FF2B5EF4-FFF2-40B4-BE49-F238E27FC236}">
                      <a16:creationId xmlns:a16="http://schemas.microsoft.com/office/drawing/2014/main" id="{BC3E817D-FB7F-9343-8A75-B8BA6431B934}"/>
                    </a:ext>
                  </a:extLst>
                </p:cNvPr>
                <p:cNvSpPr/>
                <p:nvPr/>
              </p:nvSpPr>
              <p:spPr bwMode="auto">
                <a:xfrm>
                  <a:off x="4429652" y="2958380"/>
                  <a:ext cx="126227"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grpSp>
        <p:grpSp>
          <p:nvGrpSpPr>
            <p:cNvPr id="149" name="Group 148">
              <a:extLst>
                <a:ext uri="{FF2B5EF4-FFF2-40B4-BE49-F238E27FC236}">
                  <a16:creationId xmlns:a16="http://schemas.microsoft.com/office/drawing/2014/main" id="{E3C5AA93-9AE7-B540-B0A0-1930A42688E4}"/>
                </a:ext>
              </a:extLst>
            </p:cNvPr>
            <p:cNvGrpSpPr/>
            <p:nvPr/>
          </p:nvGrpSpPr>
          <p:grpSpPr>
            <a:xfrm>
              <a:off x="945304" y="2368868"/>
              <a:ext cx="982300" cy="327311"/>
              <a:chOff x="2853988" y="2788304"/>
              <a:chExt cx="1753357" cy="436414"/>
            </a:xfrm>
          </p:grpSpPr>
          <p:grpSp>
            <p:nvGrpSpPr>
              <p:cNvPr id="193" name="Group 192">
                <a:extLst>
                  <a:ext uri="{FF2B5EF4-FFF2-40B4-BE49-F238E27FC236}">
                    <a16:creationId xmlns:a16="http://schemas.microsoft.com/office/drawing/2014/main" id="{2DF6ECC0-103D-4542-8570-5E5BA11801AD}"/>
                  </a:ext>
                </a:extLst>
              </p:cNvPr>
              <p:cNvGrpSpPr/>
              <p:nvPr/>
            </p:nvGrpSpPr>
            <p:grpSpPr>
              <a:xfrm>
                <a:off x="3846616" y="2788304"/>
                <a:ext cx="760729" cy="436414"/>
                <a:chOff x="3846616" y="2787590"/>
                <a:chExt cx="760729" cy="436414"/>
              </a:xfrm>
            </p:grpSpPr>
            <p:sp>
              <p:nvSpPr>
                <p:cNvPr id="202" name="Rectangle 201">
                  <a:extLst>
                    <a:ext uri="{FF2B5EF4-FFF2-40B4-BE49-F238E27FC236}">
                      <a16:creationId xmlns:a16="http://schemas.microsoft.com/office/drawing/2014/main" id="{0EBE4FA3-A85D-E149-94CD-D8699FBE394A}"/>
                    </a:ext>
                  </a:extLst>
                </p:cNvPr>
                <p:cNvSpPr/>
                <p:nvPr/>
              </p:nvSpPr>
              <p:spPr bwMode="auto">
                <a:xfrm>
                  <a:off x="3846616" y="2787590"/>
                  <a:ext cx="529913"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chemeClr val="bg1"/>
                    </a:solidFill>
                    <a:latin typeface="Helvetica Neue"/>
                  </a:endParaRPr>
                </a:p>
              </p:txBody>
            </p:sp>
            <p:grpSp>
              <p:nvGrpSpPr>
                <p:cNvPr id="203" name="Group 202">
                  <a:extLst>
                    <a:ext uri="{FF2B5EF4-FFF2-40B4-BE49-F238E27FC236}">
                      <a16:creationId xmlns:a16="http://schemas.microsoft.com/office/drawing/2014/main" id="{204F91D9-4776-BA4D-AD96-367AFA494815}"/>
                    </a:ext>
                  </a:extLst>
                </p:cNvPr>
                <p:cNvGrpSpPr/>
                <p:nvPr/>
              </p:nvGrpSpPr>
              <p:grpSpPr>
                <a:xfrm>
                  <a:off x="4378188" y="2787590"/>
                  <a:ext cx="229157" cy="436414"/>
                  <a:chOff x="4378188" y="2787590"/>
                  <a:chExt cx="229157" cy="436414"/>
                </a:xfrm>
              </p:grpSpPr>
              <p:sp>
                <p:nvSpPr>
                  <p:cNvPr id="204" name="Rectangle 203">
                    <a:extLst>
                      <a:ext uri="{FF2B5EF4-FFF2-40B4-BE49-F238E27FC236}">
                        <a16:creationId xmlns:a16="http://schemas.microsoft.com/office/drawing/2014/main" id="{B5BB241E-F043-2040-8F2B-D33736FA7B88}"/>
                      </a:ext>
                    </a:extLst>
                  </p:cNvPr>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chemeClr val="bg1"/>
                      </a:solidFill>
                      <a:latin typeface="Helvetica Neue"/>
                    </a:endParaRPr>
                  </a:p>
                </p:txBody>
              </p:sp>
              <p:sp>
                <p:nvSpPr>
                  <p:cNvPr id="205" name="Oval 204">
                    <a:extLst>
                      <a:ext uri="{FF2B5EF4-FFF2-40B4-BE49-F238E27FC236}">
                        <a16:creationId xmlns:a16="http://schemas.microsoft.com/office/drawing/2014/main" id="{C064B54F-B7FA-9B40-AD7B-E9914242DB0C}"/>
                      </a:ext>
                    </a:extLst>
                  </p:cNvPr>
                  <p:cNvSpPr/>
                  <p:nvPr/>
                </p:nvSpPr>
                <p:spPr bwMode="auto">
                  <a:xfrm>
                    <a:off x="4429652" y="2958380"/>
                    <a:ext cx="126227" cy="94836"/>
                  </a:xfrm>
                  <a:prstGeom prst="ellipse">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grpSp>
          <p:grpSp>
            <p:nvGrpSpPr>
              <p:cNvPr id="194" name="Group 193">
                <a:extLst>
                  <a:ext uri="{FF2B5EF4-FFF2-40B4-BE49-F238E27FC236}">
                    <a16:creationId xmlns:a16="http://schemas.microsoft.com/office/drawing/2014/main" id="{17CC0913-DD35-254F-B4FA-899B5DB1C11D}"/>
                  </a:ext>
                </a:extLst>
              </p:cNvPr>
              <p:cNvGrpSpPr/>
              <p:nvPr/>
            </p:nvGrpSpPr>
            <p:grpSpPr>
              <a:xfrm>
                <a:off x="3085057" y="2788304"/>
                <a:ext cx="760729" cy="436414"/>
                <a:chOff x="3846616" y="2787590"/>
                <a:chExt cx="760729" cy="436414"/>
              </a:xfrm>
            </p:grpSpPr>
            <p:sp>
              <p:nvSpPr>
                <p:cNvPr id="198" name="Rectangle 197">
                  <a:extLst>
                    <a:ext uri="{FF2B5EF4-FFF2-40B4-BE49-F238E27FC236}">
                      <a16:creationId xmlns:a16="http://schemas.microsoft.com/office/drawing/2014/main" id="{75AF7B84-2C1A-B14A-ADB5-7021DFC9424D}"/>
                    </a:ext>
                  </a:extLst>
                </p:cNvPr>
                <p:cNvSpPr/>
                <p:nvPr/>
              </p:nvSpPr>
              <p:spPr bwMode="auto">
                <a:xfrm>
                  <a:off x="3846616" y="2787590"/>
                  <a:ext cx="529913"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chemeClr val="bg1"/>
                      </a:solidFill>
                      <a:latin typeface="Helvetica Neue"/>
                    </a:rPr>
                    <a:t>5</a:t>
                  </a:r>
                </a:p>
              </p:txBody>
            </p:sp>
            <p:grpSp>
              <p:nvGrpSpPr>
                <p:cNvPr id="199" name="Group 198">
                  <a:extLst>
                    <a:ext uri="{FF2B5EF4-FFF2-40B4-BE49-F238E27FC236}">
                      <a16:creationId xmlns:a16="http://schemas.microsoft.com/office/drawing/2014/main" id="{794676AA-2F09-194C-A8AA-EF4BA9C8207B}"/>
                    </a:ext>
                  </a:extLst>
                </p:cNvPr>
                <p:cNvGrpSpPr/>
                <p:nvPr/>
              </p:nvGrpSpPr>
              <p:grpSpPr>
                <a:xfrm>
                  <a:off x="4378188" y="2787590"/>
                  <a:ext cx="229157" cy="436414"/>
                  <a:chOff x="4378188" y="2787590"/>
                  <a:chExt cx="229157" cy="436414"/>
                </a:xfrm>
              </p:grpSpPr>
              <p:sp>
                <p:nvSpPr>
                  <p:cNvPr id="200" name="Rectangle 199">
                    <a:extLst>
                      <a:ext uri="{FF2B5EF4-FFF2-40B4-BE49-F238E27FC236}">
                        <a16:creationId xmlns:a16="http://schemas.microsoft.com/office/drawing/2014/main" id="{30B5E532-20E9-3841-944B-494ACCB1D30C}"/>
                      </a:ext>
                    </a:extLst>
                  </p:cNvPr>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chemeClr val="bg1"/>
                      </a:solidFill>
                      <a:latin typeface="Helvetica Neue"/>
                    </a:endParaRPr>
                  </a:p>
                </p:txBody>
              </p:sp>
              <p:sp>
                <p:nvSpPr>
                  <p:cNvPr id="201" name="Oval 200">
                    <a:extLst>
                      <a:ext uri="{FF2B5EF4-FFF2-40B4-BE49-F238E27FC236}">
                        <a16:creationId xmlns:a16="http://schemas.microsoft.com/office/drawing/2014/main" id="{75CF24DD-B9F7-D34B-BF0B-902074A4239F}"/>
                      </a:ext>
                    </a:extLst>
                  </p:cNvPr>
                  <p:cNvSpPr/>
                  <p:nvPr/>
                </p:nvSpPr>
                <p:spPr bwMode="auto">
                  <a:xfrm>
                    <a:off x="4429652" y="2958380"/>
                    <a:ext cx="126227"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grpSp>
          <p:grpSp>
            <p:nvGrpSpPr>
              <p:cNvPr id="195" name="Group 194">
                <a:extLst>
                  <a:ext uri="{FF2B5EF4-FFF2-40B4-BE49-F238E27FC236}">
                    <a16:creationId xmlns:a16="http://schemas.microsoft.com/office/drawing/2014/main" id="{510722C0-7BB3-0542-A2D5-3096D9D5BFD0}"/>
                  </a:ext>
                </a:extLst>
              </p:cNvPr>
              <p:cNvGrpSpPr/>
              <p:nvPr/>
            </p:nvGrpSpPr>
            <p:grpSpPr>
              <a:xfrm>
                <a:off x="2853988" y="2788304"/>
                <a:ext cx="229157" cy="436414"/>
                <a:chOff x="4378188" y="2787590"/>
                <a:chExt cx="229157" cy="436414"/>
              </a:xfrm>
            </p:grpSpPr>
            <p:sp>
              <p:nvSpPr>
                <p:cNvPr id="196" name="Rectangle 195">
                  <a:extLst>
                    <a:ext uri="{FF2B5EF4-FFF2-40B4-BE49-F238E27FC236}">
                      <a16:creationId xmlns:a16="http://schemas.microsoft.com/office/drawing/2014/main" id="{E89EBBA4-62C2-8F4E-B722-5E2B9EEB3DCA}"/>
                    </a:ext>
                  </a:extLst>
                </p:cNvPr>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chemeClr val="bg1"/>
                    </a:solidFill>
                    <a:latin typeface="Helvetica Neue"/>
                  </a:endParaRPr>
                </a:p>
              </p:txBody>
            </p:sp>
            <p:sp>
              <p:nvSpPr>
                <p:cNvPr id="197" name="Oval 196">
                  <a:extLst>
                    <a:ext uri="{FF2B5EF4-FFF2-40B4-BE49-F238E27FC236}">
                      <a16:creationId xmlns:a16="http://schemas.microsoft.com/office/drawing/2014/main" id="{6F6F5201-CA7B-C043-AD5E-0D79B3D29247}"/>
                    </a:ext>
                  </a:extLst>
                </p:cNvPr>
                <p:cNvSpPr/>
                <p:nvPr/>
              </p:nvSpPr>
              <p:spPr bwMode="auto">
                <a:xfrm>
                  <a:off x="4429652" y="2958380"/>
                  <a:ext cx="126227"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grpSp>
        <p:grpSp>
          <p:nvGrpSpPr>
            <p:cNvPr id="150" name="Group 149">
              <a:extLst>
                <a:ext uri="{FF2B5EF4-FFF2-40B4-BE49-F238E27FC236}">
                  <a16:creationId xmlns:a16="http://schemas.microsoft.com/office/drawing/2014/main" id="{3B4BAEDC-35A2-A841-B265-31823E121636}"/>
                </a:ext>
              </a:extLst>
            </p:cNvPr>
            <p:cNvGrpSpPr/>
            <p:nvPr/>
          </p:nvGrpSpPr>
          <p:grpSpPr>
            <a:xfrm>
              <a:off x="4032619" y="2368868"/>
              <a:ext cx="982300" cy="327311"/>
              <a:chOff x="2853988" y="2788304"/>
              <a:chExt cx="1753357" cy="436414"/>
            </a:xfrm>
          </p:grpSpPr>
          <p:grpSp>
            <p:nvGrpSpPr>
              <p:cNvPr id="180" name="Group 179">
                <a:extLst>
                  <a:ext uri="{FF2B5EF4-FFF2-40B4-BE49-F238E27FC236}">
                    <a16:creationId xmlns:a16="http://schemas.microsoft.com/office/drawing/2014/main" id="{9DC37244-FF27-4F41-8A0C-C0276785B090}"/>
                  </a:ext>
                </a:extLst>
              </p:cNvPr>
              <p:cNvGrpSpPr/>
              <p:nvPr/>
            </p:nvGrpSpPr>
            <p:grpSpPr>
              <a:xfrm>
                <a:off x="3846616" y="2788304"/>
                <a:ext cx="760729" cy="436414"/>
                <a:chOff x="3846616" y="2787590"/>
                <a:chExt cx="760729" cy="436414"/>
              </a:xfrm>
            </p:grpSpPr>
            <p:sp>
              <p:nvSpPr>
                <p:cNvPr id="189" name="Rectangle 188">
                  <a:extLst>
                    <a:ext uri="{FF2B5EF4-FFF2-40B4-BE49-F238E27FC236}">
                      <a16:creationId xmlns:a16="http://schemas.microsoft.com/office/drawing/2014/main" id="{ACD8815A-AD62-0C45-9EDA-F730FF84C110}"/>
                    </a:ext>
                  </a:extLst>
                </p:cNvPr>
                <p:cNvSpPr/>
                <p:nvPr/>
              </p:nvSpPr>
              <p:spPr bwMode="auto">
                <a:xfrm>
                  <a:off x="3846616" y="2787590"/>
                  <a:ext cx="529913"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chemeClr val="bg1"/>
                    </a:solidFill>
                    <a:latin typeface="Helvetica Neue"/>
                  </a:endParaRPr>
                </a:p>
              </p:txBody>
            </p:sp>
            <p:grpSp>
              <p:nvGrpSpPr>
                <p:cNvPr id="190" name="Group 189">
                  <a:extLst>
                    <a:ext uri="{FF2B5EF4-FFF2-40B4-BE49-F238E27FC236}">
                      <a16:creationId xmlns:a16="http://schemas.microsoft.com/office/drawing/2014/main" id="{E8D21891-BBB2-C649-A2AC-A0A24510D177}"/>
                    </a:ext>
                  </a:extLst>
                </p:cNvPr>
                <p:cNvGrpSpPr/>
                <p:nvPr/>
              </p:nvGrpSpPr>
              <p:grpSpPr>
                <a:xfrm>
                  <a:off x="4378188" y="2787590"/>
                  <a:ext cx="229157" cy="436414"/>
                  <a:chOff x="4378188" y="2787590"/>
                  <a:chExt cx="229157" cy="436414"/>
                </a:xfrm>
              </p:grpSpPr>
              <p:sp>
                <p:nvSpPr>
                  <p:cNvPr id="191" name="Rectangle 190">
                    <a:extLst>
                      <a:ext uri="{FF2B5EF4-FFF2-40B4-BE49-F238E27FC236}">
                        <a16:creationId xmlns:a16="http://schemas.microsoft.com/office/drawing/2014/main" id="{E3293285-5366-4C4D-BB90-BD6504775368}"/>
                      </a:ext>
                    </a:extLst>
                  </p:cNvPr>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chemeClr val="bg1"/>
                      </a:solidFill>
                      <a:latin typeface="Helvetica Neue"/>
                    </a:endParaRPr>
                  </a:p>
                </p:txBody>
              </p:sp>
              <p:sp>
                <p:nvSpPr>
                  <p:cNvPr id="192" name="Oval 191">
                    <a:extLst>
                      <a:ext uri="{FF2B5EF4-FFF2-40B4-BE49-F238E27FC236}">
                        <a16:creationId xmlns:a16="http://schemas.microsoft.com/office/drawing/2014/main" id="{7848A37A-7103-A046-8B7A-AA5844E7658C}"/>
                      </a:ext>
                    </a:extLst>
                  </p:cNvPr>
                  <p:cNvSpPr/>
                  <p:nvPr/>
                </p:nvSpPr>
                <p:spPr bwMode="auto">
                  <a:xfrm>
                    <a:off x="4429652" y="2958380"/>
                    <a:ext cx="126227" cy="94836"/>
                  </a:xfrm>
                  <a:prstGeom prst="ellipse">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grpSp>
          <p:grpSp>
            <p:nvGrpSpPr>
              <p:cNvPr id="181" name="Group 180">
                <a:extLst>
                  <a:ext uri="{FF2B5EF4-FFF2-40B4-BE49-F238E27FC236}">
                    <a16:creationId xmlns:a16="http://schemas.microsoft.com/office/drawing/2014/main" id="{E0CFC12F-E944-3F4D-9577-EEB328E2A097}"/>
                  </a:ext>
                </a:extLst>
              </p:cNvPr>
              <p:cNvGrpSpPr/>
              <p:nvPr/>
            </p:nvGrpSpPr>
            <p:grpSpPr>
              <a:xfrm>
                <a:off x="3085057" y="2788304"/>
                <a:ext cx="760729" cy="436414"/>
                <a:chOff x="3846616" y="2787590"/>
                <a:chExt cx="760729" cy="436414"/>
              </a:xfrm>
            </p:grpSpPr>
            <p:sp>
              <p:nvSpPr>
                <p:cNvPr id="185" name="Rectangle 184">
                  <a:extLst>
                    <a:ext uri="{FF2B5EF4-FFF2-40B4-BE49-F238E27FC236}">
                      <a16:creationId xmlns:a16="http://schemas.microsoft.com/office/drawing/2014/main" id="{BC4C1F4C-2469-0340-BF99-A1E93026C03A}"/>
                    </a:ext>
                  </a:extLst>
                </p:cNvPr>
                <p:cNvSpPr/>
                <p:nvPr/>
              </p:nvSpPr>
              <p:spPr bwMode="auto">
                <a:xfrm>
                  <a:off x="3846616" y="2787590"/>
                  <a:ext cx="529913"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chemeClr val="bg1"/>
                      </a:solidFill>
                      <a:latin typeface="Helvetica Neue"/>
                    </a:rPr>
                    <a:t>24</a:t>
                  </a:r>
                </a:p>
              </p:txBody>
            </p:sp>
            <p:grpSp>
              <p:nvGrpSpPr>
                <p:cNvPr id="186" name="Group 185">
                  <a:extLst>
                    <a:ext uri="{FF2B5EF4-FFF2-40B4-BE49-F238E27FC236}">
                      <a16:creationId xmlns:a16="http://schemas.microsoft.com/office/drawing/2014/main" id="{826267D1-E8DF-984C-8F0B-0DBF428DA531}"/>
                    </a:ext>
                  </a:extLst>
                </p:cNvPr>
                <p:cNvGrpSpPr/>
                <p:nvPr/>
              </p:nvGrpSpPr>
              <p:grpSpPr>
                <a:xfrm>
                  <a:off x="4378188" y="2787590"/>
                  <a:ext cx="229157" cy="436414"/>
                  <a:chOff x="4378188" y="2787590"/>
                  <a:chExt cx="229157" cy="436414"/>
                </a:xfrm>
              </p:grpSpPr>
              <p:sp>
                <p:nvSpPr>
                  <p:cNvPr id="187" name="Rectangle 186">
                    <a:extLst>
                      <a:ext uri="{FF2B5EF4-FFF2-40B4-BE49-F238E27FC236}">
                        <a16:creationId xmlns:a16="http://schemas.microsoft.com/office/drawing/2014/main" id="{A497B85A-3C8E-664F-9BAC-3CB746BD211A}"/>
                      </a:ext>
                    </a:extLst>
                  </p:cNvPr>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chemeClr val="bg1"/>
                      </a:solidFill>
                      <a:latin typeface="Helvetica Neue"/>
                    </a:endParaRPr>
                  </a:p>
                </p:txBody>
              </p:sp>
              <p:sp>
                <p:nvSpPr>
                  <p:cNvPr id="188" name="Oval 187">
                    <a:extLst>
                      <a:ext uri="{FF2B5EF4-FFF2-40B4-BE49-F238E27FC236}">
                        <a16:creationId xmlns:a16="http://schemas.microsoft.com/office/drawing/2014/main" id="{A677DF97-1BA8-A14C-85B0-6B78D0176DD1}"/>
                      </a:ext>
                    </a:extLst>
                  </p:cNvPr>
                  <p:cNvSpPr/>
                  <p:nvPr/>
                </p:nvSpPr>
                <p:spPr bwMode="auto">
                  <a:xfrm>
                    <a:off x="4429652" y="2958380"/>
                    <a:ext cx="126227"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grpSp>
          <p:grpSp>
            <p:nvGrpSpPr>
              <p:cNvPr id="182" name="Group 181">
                <a:extLst>
                  <a:ext uri="{FF2B5EF4-FFF2-40B4-BE49-F238E27FC236}">
                    <a16:creationId xmlns:a16="http://schemas.microsoft.com/office/drawing/2014/main" id="{01161E93-375E-5D4E-AC40-DD40B26E8E00}"/>
                  </a:ext>
                </a:extLst>
              </p:cNvPr>
              <p:cNvGrpSpPr/>
              <p:nvPr/>
            </p:nvGrpSpPr>
            <p:grpSpPr>
              <a:xfrm>
                <a:off x="2853988" y="2788304"/>
                <a:ext cx="229157" cy="436414"/>
                <a:chOff x="4378188" y="2787590"/>
                <a:chExt cx="229157" cy="436414"/>
              </a:xfrm>
            </p:grpSpPr>
            <p:sp>
              <p:nvSpPr>
                <p:cNvPr id="183" name="Rectangle 182">
                  <a:extLst>
                    <a:ext uri="{FF2B5EF4-FFF2-40B4-BE49-F238E27FC236}">
                      <a16:creationId xmlns:a16="http://schemas.microsoft.com/office/drawing/2014/main" id="{EA956F81-AAC6-2447-90B2-CEB4BCB50092}"/>
                    </a:ext>
                  </a:extLst>
                </p:cNvPr>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chemeClr val="bg1"/>
                    </a:solidFill>
                    <a:latin typeface="Helvetica Neue"/>
                  </a:endParaRPr>
                </a:p>
              </p:txBody>
            </p:sp>
            <p:sp>
              <p:nvSpPr>
                <p:cNvPr id="184" name="Oval 183">
                  <a:extLst>
                    <a:ext uri="{FF2B5EF4-FFF2-40B4-BE49-F238E27FC236}">
                      <a16:creationId xmlns:a16="http://schemas.microsoft.com/office/drawing/2014/main" id="{1BF0CB99-DDC9-694B-BF34-03DC496111A0}"/>
                    </a:ext>
                  </a:extLst>
                </p:cNvPr>
                <p:cNvSpPr/>
                <p:nvPr/>
              </p:nvSpPr>
              <p:spPr bwMode="auto">
                <a:xfrm>
                  <a:off x="4429652" y="2958380"/>
                  <a:ext cx="126227"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grpSp>
        <p:grpSp>
          <p:nvGrpSpPr>
            <p:cNvPr id="151" name="Group 150">
              <a:extLst>
                <a:ext uri="{FF2B5EF4-FFF2-40B4-BE49-F238E27FC236}">
                  <a16:creationId xmlns:a16="http://schemas.microsoft.com/office/drawing/2014/main" id="{9A32F04E-656F-2E44-95CC-CCBBF42C828A}"/>
                </a:ext>
              </a:extLst>
            </p:cNvPr>
            <p:cNvGrpSpPr/>
            <p:nvPr/>
          </p:nvGrpSpPr>
          <p:grpSpPr>
            <a:xfrm>
              <a:off x="540470" y="3169162"/>
              <a:ext cx="1066433" cy="327311"/>
              <a:chOff x="2118993" y="5088233"/>
              <a:chExt cx="1059826" cy="436414"/>
            </a:xfrm>
          </p:grpSpPr>
          <p:sp>
            <p:nvSpPr>
              <p:cNvPr id="178" name="Rectangle 177">
                <a:extLst>
                  <a:ext uri="{FF2B5EF4-FFF2-40B4-BE49-F238E27FC236}">
                    <a16:creationId xmlns:a16="http://schemas.microsoft.com/office/drawing/2014/main" id="{4DC0359B-E40D-514F-8047-A27EB5390B3F}"/>
                  </a:ext>
                </a:extLst>
              </p:cNvPr>
              <p:cNvSpPr/>
              <p:nvPr/>
            </p:nvSpPr>
            <p:spPr bwMode="auto">
              <a:xfrm>
                <a:off x="2118993"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2"/>
                    </a:solidFill>
                    <a:latin typeface="Helvetica Neue"/>
                  </a:rPr>
                  <a:t>(2, [1,1])</a:t>
                </a:r>
              </a:p>
            </p:txBody>
          </p:sp>
          <p:sp>
            <p:nvSpPr>
              <p:cNvPr id="179" name="Rectangle 178">
                <a:extLst>
                  <a:ext uri="{FF2B5EF4-FFF2-40B4-BE49-F238E27FC236}">
                    <a16:creationId xmlns:a16="http://schemas.microsoft.com/office/drawing/2014/main" id="{43BCEE77-066A-1E45-99A6-AB1CF2C8F794}"/>
                  </a:ext>
                </a:extLst>
              </p:cNvPr>
              <p:cNvSpPr/>
              <p:nvPr/>
            </p:nvSpPr>
            <p:spPr bwMode="auto">
              <a:xfrm>
                <a:off x="2648906"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2"/>
                    </a:solidFill>
                    <a:latin typeface="Helvetica Neue"/>
                  </a:rPr>
                  <a:t>(3, [1,2])</a:t>
                </a:r>
              </a:p>
            </p:txBody>
          </p:sp>
        </p:grpSp>
        <p:grpSp>
          <p:nvGrpSpPr>
            <p:cNvPr id="152" name="Group 151">
              <a:extLst>
                <a:ext uri="{FF2B5EF4-FFF2-40B4-BE49-F238E27FC236}">
                  <a16:creationId xmlns:a16="http://schemas.microsoft.com/office/drawing/2014/main" id="{F30E51A0-2498-974F-877B-87D7B5EB6817}"/>
                </a:ext>
              </a:extLst>
            </p:cNvPr>
            <p:cNvGrpSpPr/>
            <p:nvPr/>
          </p:nvGrpSpPr>
          <p:grpSpPr>
            <a:xfrm>
              <a:off x="2006690" y="3159251"/>
              <a:ext cx="1066433" cy="327311"/>
              <a:chOff x="2118993" y="5088233"/>
              <a:chExt cx="1059826" cy="436414"/>
            </a:xfrm>
          </p:grpSpPr>
          <p:sp>
            <p:nvSpPr>
              <p:cNvPr id="176" name="Rectangle 175">
                <a:extLst>
                  <a:ext uri="{FF2B5EF4-FFF2-40B4-BE49-F238E27FC236}">
                    <a16:creationId xmlns:a16="http://schemas.microsoft.com/office/drawing/2014/main" id="{8AC90647-8AE5-D743-AB8A-DA2E813CB052}"/>
                  </a:ext>
                </a:extLst>
              </p:cNvPr>
              <p:cNvSpPr/>
              <p:nvPr/>
            </p:nvSpPr>
            <p:spPr bwMode="auto">
              <a:xfrm>
                <a:off x="2118993"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2"/>
                    </a:solidFill>
                    <a:latin typeface="Helvetica Neue"/>
                  </a:rPr>
                  <a:t>(5, [2,1])</a:t>
                </a:r>
              </a:p>
            </p:txBody>
          </p:sp>
          <p:sp>
            <p:nvSpPr>
              <p:cNvPr id="177" name="Rectangle 176">
                <a:extLst>
                  <a:ext uri="{FF2B5EF4-FFF2-40B4-BE49-F238E27FC236}">
                    <a16:creationId xmlns:a16="http://schemas.microsoft.com/office/drawing/2014/main" id="{71F4537A-0589-2448-BFB5-CC442BBECAA9}"/>
                  </a:ext>
                </a:extLst>
              </p:cNvPr>
              <p:cNvSpPr/>
              <p:nvPr/>
            </p:nvSpPr>
            <p:spPr bwMode="auto">
              <a:xfrm>
                <a:off x="2648906"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2"/>
                    </a:solidFill>
                    <a:latin typeface="Helvetica Neue"/>
                  </a:rPr>
                  <a:t>(7, [2,2])</a:t>
                </a:r>
              </a:p>
            </p:txBody>
          </p:sp>
        </p:grpSp>
        <p:grpSp>
          <p:nvGrpSpPr>
            <p:cNvPr id="153" name="Group 152">
              <a:extLst>
                <a:ext uri="{FF2B5EF4-FFF2-40B4-BE49-F238E27FC236}">
                  <a16:creationId xmlns:a16="http://schemas.microsoft.com/office/drawing/2014/main" id="{0009A581-33D9-E047-BA99-572D4E4358EB}"/>
                </a:ext>
              </a:extLst>
            </p:cNvPr>
            <p:cNvGrpSpPr/>
            <p:nvPr/>
          </p:nvGrpSpPr>
          <p:grpSpPr>
            <a:xfrm>
              <a:off x="3472910" y="3164038"/>
              <a:ext cx="1063076" cy="327311"/>
              <a:chOff x="2648906" y="5088233"/>
              <a:chExt cx="1056490" cy="436414"/>
            </a:xfrm>
          </p:grpSpPr>
          <p:sp>
            <p:nvSpPr>
              <p:cNvPr id="174" name="Rectangle 173">
                <a:extLst>
                  <a:ext uri="{FF2B5EF4-FFF2-40B4-BE49-F238E27FC236}">
                    <a16:creationId xmlns:a16="http://schemas.microsoft.com/office/drawing/2014/main" id="{60B97EC8-62E0-1249-8088-DEA19398BDAD}"/>
                  </a:ext>
                </a:extLst>
              </p:cNvPr>
              <p:cNvSpPr/>
              <p:nvPr/>
            </p:nvSpPr>
            <p:spPr bwMode="auto">
              <a:xfrm>
                <a:off x="2648906"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2"/>
                    </a:solidFill>
                    <a:latin typeface="Helvetica Neue"/>
                  </a:rPr>
                  <a:t>(20, [3,1])</a:t>
                </a:r>
              </a:p>
            </p:txBody>
          </p:sp>
          <p:sp>
            <p:nvSpPr>
              <p:cNvPr id="175" name="Rectangle 174">
                <a:extLst>
                  <a:ext uri="{FF2B5EF4-FFF2-40B4-BE49-F238E27FC236}">
                    <a16:creationId xmlns:a16="http://schemas.microsoft.com/office/drawing/2014/main" id="{8E25829F-120E-B94A-BC40-F6CBEDCE8009}"/>
                  </a:ext>
                </a:extLst>
              </p:cNvPr>
              <p:cNvSpPr/>
              <p:nvPr/>
            </p:nvSpPr>
            <p:spPr bwMode="auto">
              <a:xfrm>
                <a:off x="3175483"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chemeClr val="tx2"/>
                  </a:solidFill>
                  <a:latin typeface="Helvetica Neue"/>
                </a:endParaRPr>
              </a:p>
            </p:txBody>
          </p:sp>
        </p:grpSp>
        <p:cxnSp>
          <p:nvCxnSpPr>
            <p:cNvPr id="154" name="Straight Arrow Connector 153">
              <a:extLst>
                <a:ext uri="{FF2B5EF4-FFF2-40B4-BE49-F238E27FC236}">
                  <a16:creationId xmlns:a16="http://schemas.microsoft.com/office/drawing/2014/main" id="{B5F8BAF8-7296-B543-AC82-26B7B21BE838}"/>
                </a:ext>
              </a:extLst>
            </p:cNvPr>
            <p:cNvCxnSpPr>
              <a:stCxn id="184" idx="4"/>
            </p:cNvCxnSpPr>
            <p:nvPr/>
          </p:nvCxnSpPr>
          <p:spPr bwMode="auto">
            <a:xfrm flipH="1">
              <a:off x="807079" y="2568088"/>
              <a:ext cx="202416" cy="60107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155" name="Straight Arrow Connector 154">
              <a:extLst>
                <a:ext uri="{FF2B5EF4-FFF2-40B4-BE49-F238E27FC236}">
                  <a16:creationId xmlns:a16="http://schemas.microsoft.com/office/drawing/2014/main" id="{ABC9E497-B082-E94C-875D-565CCEB6E572}"/>
                </a:ext>
              </a:extLst>
            </p:cNvPr>
            <p:cNvCxnSpPr/>
            <p:nvPr/>
          </p:nvCxnSpPr>
          <p:spPr bwMode="auto">
            <a:xfrm>
              <a:off x="1436756" y="2568088"/>
              <a:ext cx="836543" cy="59116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156" name="Straight Arrow Connector 155">
              <a:extLst>
                <a:ext uri="{FF2B5EF4-FFF2-40B4-BE49-F238E27FC236}">
                  <a16:creationId xmlns:a16="http://schemas.microsoft.com/office/drawing/2014/main" id="{F31F541B-A461-1A42-A41B-1A37DC99ED29}"/>
                </a:ext>
              </a:extLst>
            </p:cNvPr>
            <p:cNvCxnSpPr/>
            <p:nvPr/>
          </p:nvCxnSpPr>
          <p:spPr bwMode="auto">
            <a:xfrm flipH="1">
              <a:off x="3739519" y="2568088"/>
              <a:ext cx="357293" cy="59595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157" name="Straight Arrow Connector 156">
              <a:extLst>
                <a:ext uri="{FF2B5EF4-FFF2-40B4-BE49-F238E27FC236}">
                  <a16:creationId xmlns:a16="http://schemas.microsoft.com/office/drawing/2014/main" id="{2742FF51-7206-9F40-92EF-62BEE0E9AD3C}"/>
                </a:ext>
              </a:extLst>
            </p:cNvPr>
            <p:cNvCxnSpPr/>
            <p:nvPr/>
          </p:nvCxnSpPr>
          <p:spPr bwMode="auto">
            <a:xfrm>
              <a:off x="4524072" y="2568088"/>
              <a:ext cx="678310" cy="59116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158" name="Straight Arrow Connector 157">
              <a:extLst>
                <a:ext uri="{FF2B5EF4-FFF2-40B4-BE49-F238E27FC236}">
                  <a16:creationId xmlns:a16="http://schemas.microsoft.com/office/drawing/2014/main" id="{1D1479C2-F6CC-B248-8C61-74FC4E156641}"/>
                </a:ext>
              </a:extLst>
            </p:cNvPr>
            <p:cNvCxnSpPr/>
            <p:nvPr/>
          </p:nvCxnSpPr>
          <p:spPr bwMode="auto">
            <a:xfrm flipH="1">
              <a:off x="1009496" y="1881841"/>
              <a:ext cx="1367256" cy="48702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159" name="Straight Arrow Connector 158">
              <a:extLst>
                <a:ext uri="{FF2B5EF4-FFF2-40B4-BE49-F238E27FC236}">
                  <a16:creationId xmlns:a16="http://schemas.microsoft.com/office/drawing/2014/main" id="{67E685FD-67D7-8249-AEB2-5707724CF451}"/>
                </a:ext>
              </a:extLst>
            </p:cNvPr>
            <p:cNvCxnSpPr/>
            <p:nvPr/>
          </p:nvCxnSpPr>
          <p:spPr bwMode="auto">
            <a:xfrm>
              <a:off x="2804013" y="1881841"/>
              <a:ext cx="1506498" cy="48702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160" name="Curved Connector 159">
              <a:extLst>
                <a:ext uri="{FF2B5EF4-FFF2-40B4-BE49-F238E27FC236}">
                  <a16:creationId xmlns:a16="http://schemas.microsoft.com/office/drawing/2014/main" id="{1848D653-99E4-FF49-8578-8BD4909842DC}"/>
                </a:ext>
              </a:extLst>
            </p:cNvPr>
            <p:cNvCxnSpPr/>
            <p:nvPr/>
          </p:nvCxnSpPr>
          <p:spPr bwMode="auto">
            <a:xfrm rot="5400000" flipH="1" flipV="1">
              <a:off x="1801841" y="2697705"/>
              <a:ext cx="9911" cy="933004"/>
            </a:xfrm>
            <a:prstGeom prst="curvedConnector3">
              <a:avLst>
                <a:gd name="adj1" fmla="val 1829983"/>
              </a:avLst>
            </a:prstGeom>
            <a:ln w="25400">
              <a:solidFill>
                <a:srgbClr val="C00000"/>
              </a:solidFill>
              <a:prstDash val="solid"/>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161" name="Curved Connector 160">
              <a:extLst>
                <a:ext uri="{FF2B5EF4-FFF2-40B4-BE49-F238E27FC236}">
                  <a16:creationId xmlns:a16="http://schemas.microsoft.com/office/drawing/2014/main" id="{C5004989-37AF-9C4C-86FD-A6097F1A8DCC}"/>
                </a:ext>
              </a:extLst>
            </p:cNvPr>
            <p:cNvCxnSpPr/>
            <p:nvPr/>
          </p:nvCxnSpPr>
          <p:spPr bwMode="auto">
            <a:xfrm rot="16200000" flipH="1">
              <a:off x="3270623" y="2695143"/>
              <a:ext cx="4787" cy="933004"/>
            </a:xfrm>
            <a:prstGeom prst="curvedConnector3">
              <a:avLst>
                <a:gd name="adj1" fmla="val -3581388"/>
              </a:avLst>
            </a:prstGeom>
            <a:ln w="25400">
              <a:solidFill>
                <a:srgbClr val="C00000"/>
              </a:solidFill>
              <a:prstDash val="solid"/>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162" name="Curved Connector 161">
              <a:extLst>
                <a:ext uri="{FF2B5EF4-FFF2-40B4-BE49-F238E27FC236}">
                  <a16:creationId xmlns:a16="http://schemas.microsoft.com/office/drawing/2014/main" id="{F93FA38C-E86E-E949-99B3-B428BD01905F}"/>
                </a:ext>
              </a:extLst>
            </p:cNvPr>
            <p:cNvCxnSpPr/>
            <p:nvPr/>
          </p:nvCxnSpPr>
          <p:spPr bwMode="auto">
            <a:xfrm rot="5400000" flipH="1" flipV="1">
              <a:off x="4733487" y="2695144"/>
              <a:ext cx="4787" cy="933003"/>
            </a:xfrm>
            <a:prstGeom prst="curvedConnector3">
              <a:avLst>
                <a:gd name="adj1" fmla="val 3681388"/>
              </a:avLst>
            </a:prstGeom>
            <a:ln w="25400">
              <a:solidFill>
                <a:srgbClr val="C00000"/>
              </a:solidFill>
              <a:prstDash val="solid"/>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163" name="Curved Connector 162">
              <a:extLst>
                <a:ext uri="{FF2B5EF4-FFF2-40B4-BE49-F238E27FC236}">
                  <a16:creationId xmlns:a16="http://schemas.microsoft.com/office/drawing/2014/main" id="{7B717235-4CEA-3144-B574-A5716416869C}"/>
                </a:ext>
              </a:extLst>
            </p:cNvPr>
            <p:cNvCxnSpPr/>
            <p:nvPr/>
          </p:nvCxnSpPr>
          <p:spPr bwMode="auto">
            <a:xfrm rot="5400000">
              <a:off x="1801842" y="3025016"/>
              <a:ext cx="9911" cy="933004"/>
            </a:xfrm>
            <a:prstGeom prst="curvedConnector3">
              <a:avLst>
                <a:gd name="adj1" fmla="val 1829983"/>
              </a:avLst>
            </a:prstGeom>
            <a:ln w="25400">
              <a:solidFill>
                <a:srgbClr val="C00000"/>
              </a:solidFill>
              <a:prstDash val="solid"/>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164" name="Curved Connector 163">
              <a:extLst>
                <a:ext uri="{FF2B5EF4-FFF2-40B4-BE49-F238E27FC236}">
                  <a16:creationId xmlns:a16="http://schemas.microsoft.com/office/drawing/2014/main" id="{A1472898-51F5-544C-BCCB-694EFBE53016}"/>
                </a:ext>
              </a:extLst>
            </p:cNvPr>
            <p:cNvCxnSpPr/>
            <p:nvPr/>
          </p:nvCxnSpPr>
          <p:spPr bwMode="auto">
            <a:xfrm rot="5400000" flipH="1">
              <a:off x="3270624" y="3022455"/>
              <a:ext cx="4787" cy="933004"/>
            </a:xfrm>
            <a:prstGeom prst="curvedConnector3">
              <a:avLst>
                <a:gd name="adj1" fmla="val -3581388"/>
              </a:avLst>
            </a:prstGeom>
            <a:ln w="25400">
              <a:solidFill>
                <a:srgbClr val="C00000"/>
              </a:solidFill>
              <a:prstDash val="solid"/>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165" name="Curved Connector 164">
              <a:extLst>
                <a:ext uri="{FF2B5EF4-FFF2-40B4-BE49-F238E27FC236}">
                  <a16:creationId xmlns:a16="http://schemas.microsoft.com/office/drawing/2014/main" id="{6F2E9678-7363-3A4B-AF35-ABD3064E8A5C}"/>
                </a:ext>
              </a:extLst>
            </p:cNvPr>
            <p:cNvCxnSpPr/>
            <p:nvPr/>
          </p:nvCxnSpPr>
          <p:spPr bwMode="auto">
            <a:xfrm rot="5400000">
              <a:off x="4733487" y="3022454"/>
              <a:ext cx="4787" cy="933003"/>
            </a:xfrm>
            <a:prstGeom prst="curvedConnector3">
              <a:avLst>
                <a:gd name="adj1" fmla="val 3681388"/>
              </a:avLst>
            </a:prstGeom>
            <a:ln w="25400">
              <a:solidFill>
                <a:srgbClr val="C00000"/>
              </a:solidFill>
              <a:prstDash val="solid"/>
              <a:headEnd type="none" w="med" len="med"/>
              <a:tailEnd type="triangle"/>
            </a:ln>
          </p:spPr>
          <p:style>
            <a:lnRef idx="1">
              <a:schemeClr val="accent5"/>
            </a:lnRef>
            <a:fillRef idx="2">
              <a:schemeClr val="accent5"/>
            </a:fillRef>
            <a:effectRef idx="1">
              <a:schemeClr val="accent5"/>
            </a:effectRef>
            <a:fontRef idx="minor">
              <a:schemeClr val="dk1"/>
            </a:fontRef>
          </p:style>
        </p:cxnSp>
        <p:sp>
          <p:nvSpPr>
            <p:cNvPr id="166" name="TextBox 165">
              <a:extLst>
                <a:ext uri="{FF2B5EF4-FFF2-40B4-BE49-F238E27FC236}">
                  <a16:creationId xmlns:a16="http://schemas.microsoft.com/office/drawing/2014/main" id="{9AE72AD0-59CF-E244-9F58-944107AD2533}"/>
                </a:ext>
              </a:extLst>
            </p:cNvPr>
            <p:cNvSpPr txBox="1"/>
            <p:nvPr/>
          </p:nvSpPr>
          <p:spPr>
            <a:xfrm>
              <a:off x="2341394" y="1139969"/>
              <a:ext cx="1169468" cy="300081"/>
            </a:xfrm>
            <a:prstGeom prst="rect">
              <a:avLst/>
            </a:prstGeom>
            <a:noFill/>
          </p:spPr>
          <p:txBody>
            <a:bodyPr wrap="square" rtlCol="0">
              <a:spAutoFit/>
            </a:bodyPr>
            <a:lstStyle/>
            <a:p>
              <a:r>
                <a:rPr lang="en-US" sz="1350" dirty="0">
                  <a:solidFill>
                    <a:schemeClr val="tx2"/>
                  </a:solidFill>
                  <a:latin typeface="Helvetica Neue"/>
                </a:rPr>
                <a:t>Root Node</a:t>
              </a:r>
            </a:p>
          </p:txBody>
        </p:sp>
        <p:grpSp>
          <p:nvGrpSpPr>
            <p:cNvPr id="167" name="Group 166">
              <a:extLst>
                <a:ext uri="{FF2B5EF4-FFF2-40B4-BE49-F238E27FC236}">
                  <a16:creationId xmlns:a16="http://schemas.microsoft.com/office/drawing/2014/main" id="{98FE5A63-D091-884F-9486-AC1D9E922377}"/>
                </a:ext>
              </a:extLst>
            </p:cNvPr>
            <p:cNvGrpSpPr/>
            <p:nvPr/>
          </p:nvGrpSpPr>
          <p:grpSpPr>
            <a:xfrm>
              <a:off x="4935772" y="3159251"/>
              <a:ext cx="1063076" cy="327311"/>
              <a:chOff x="2648906" y="5088233"/>
              <a:chExt cx="1056490" cy="436414"/>
            </a:xfrm>
          </p:grpSpPr>
          <p:sp>
            <p:nvSpPr>
              <p:cNvPr id="172" name="Rectangle 171">
                <a:extLst>
                  <a:ext uri="{FF2B5EF4-FFF2-40B4-BE49-F238E27FC236}">
                    <a16:creationId xmlns:a16="http://schemas.microsoft.com/office/drawing/2014/main" id="{10B251F4-C437-5D40-B1EF-AC432000F390}"/>
                  </a:ext>
                </a:extLst>
              </p:cNvPr>
              <p:cNvSpPr/>
              <p:nvPr/>
            </p:nvSpPr>
            <p:spPr bwMode="auto">
              <a:xfrm>
                <a:off x="2648906"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2"/>
                    </a:solidFill>
                    <a:latin typeface="Helvetica Neue"/>
                  </a:rPr>
                  <a:t>(24, [3,2])</a:t>
                </a:r>
              </a:p>
            </p:txBody>
          </p:sp>
          <p:sp>
            <p:nvSpPr>
              <p:cNvPr id="173" name="Rectangle 172">
                <a:extLst>
                  <a:ext uri="{FF2B5EF4-FFF2-40B4-BE49-F238E27FC236}">
                    <a16:creationId xmlns:a16="http://schemas.microsoft.com/office/drawing/2014/main" id="{DDB61FE1-1B7A-2A41-BF1C-44ADD4679026}"/>
                  </a:ext>
                </a:extLst>
              </p:cNvPr>
              <p:cNvSpPr/>
              <p:nvPr/>
            </p:nvSpPr>
            <p:spPr bwMode="auto">
              <a:xfrm>
                <a:off x="3175483"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chemeClr val="tx2"/>
                  </a:solidFill>
                  <a:latin typeface="Helvetica Neue"/>
                </a:endParaRPr>
              </a:p>
            </p:txBody>
          </p:sp>
        </p:grpSp>
        <p:sp>
          <p:nvSpPr>
            <p:cNvPr id="168" name="TextBox 167">
              <a:extLst>
                <a:ext uri="{FF2B5EF4-FFF2-40B4-BE49-F238E27FC236}">
                  <a16:creationId xmlns:a16="http://schemas.microsoft.com/office/drawing/2014/main" id="{AC60D6A7-7901-6B42-92B8-0D0D27AEB85A}"/>
                </a:ext>
              </a:extLst>
            </p:cNvPr>
            <p:cNvSpPr txBox="1"/>
            <p:nvPr/>
          </p:nvSpPr>
          <p:spPr>
            <a:xfrm>
              <a:off x="5147738" y="2457286"/>
              <a:ext cx="1190704" cy="429045"/>
            </a:xfrm>
            <a:prstGeom prst="rect">
              <a:avLst/>
            </a:prstGeom>
            <a:noFill/>
          </p:spPr>
          <p:txBody>
            <a:bodyPr wrap="square" rtlCol="0">
              <a:spAutoFit/>
            </a:bodyPr>
            <a:lstStyle/>
            <a:p>
              <a:r>
                <a:rPr lang="en-US" sz="1200" dirty="0">
                  <a:solidFill>
                    <a:schemeClr val="tx2"/>
                  </a:solidFill>
                  <a:latin typeface="Helvetica Neue"/>
                </a:rPr>
                <a:t>Data Entries</a:t>
              </a:r>
            </a:p>
          </p:txBody>
        </p:sp>
        <p:sp>
          <p:nvSpPr>
            <p:cNvPr id="169" name="TextBox 168">
              <a:extLst>
                <a:ext uri="{FF2B5EF4-FFF2-40B4-BE49-F238E27FC236}">
                  <a16:creationId xmlns:a16="http://schemas.microsoft.com/office/drawing/2014/main" id="{58C86144-C360-4B47-A6B2-D446490031B7}"/>
                </a:ext>
              </a:extLst>
            </p:cNvPr>
            <p:cNvSpPr txBox="1"/>
            <p:nvPr/>
          </p:nvSpPr>
          <p:spPr>
            <a:xfrm>
              <a:off x="3968742" y="1793451"/>
              <a:ext cx="1633801" cy="464798"/>
            </a:xfrm>
            <a:prstGeom prst="rect">
              <a:avLst/>
            </a:prstGeom>
            <a:noFill/>
          </p:spPr>
          <p:txBody>
            <a:bodyPr wrap="square" rtlCol="0">
              <a:spAutoFit/>
            </a:bodyPr>
            <a:lstStyle/>
            <a:p>
              <a:r>
                <a:rPr lang="en-US" sz="1350" dirty="0">
                  <a:solidFill>
                    <a:schemeClr val="tx2"/>
                  </a:solidFill>
                  <a:latin typeface="Helvetica Neue"/>
                </a:rPr>
                <a:t>Interior Nodes</a:t>
              </a:r>
            </a:p>
          </p:txBody>
        </p:sp>
        <p:sp>
          <p:nvSpPr>
            <p:cNvPr id="170" name="TextBox 169">
              <a:extLst>
                <a:ext uri="{FF2B5EF4-FFF2-40B4-BE49-F238E27FC236}">
                  <a16:creationId xmlns:a16="http://schemas.microsoft.com/office/drawing/2014/main" id="{C7920AE0-5160-1E41-B9CE-33B33AE8A89C}"/>
                </a:ext>
              </a:extLst>
            </p:cNvPr>
            <p:cNvSpPr txBox="1"/>
            <p:nvPr/>
          </p:nvSpPr>
          <p:spPr>
            <a:xfrm>
              <a:off x="541323" y="1024060"/>
              <a:ext cx="928459" cy="300082"/>
            </a:xfrm>
            <a:prstGeom prst="rect">
              <a:avLst/>
            </a:prstGeom>
            <a:noFill/>
          </p:spPr>
          <p:txBody>
            <a:bodyPr wrap="none" rtlCol="0">
              <a:spAutoFit/>
            </a:bodyPr>
            <a:lstStyle/>
            <a:p>
              <a:r>
                <a:rPr lang="en-US" sz="1350" dirty="0">
                  <a:solidFill>
                    <a:schemeClr val="tx2"/>
                  </a:solidFill>
                  <a:latin typeface="Helvetica Neue"/>
                </a:rPr>
                <a:t>Index File</a:t>
              </a:r>
            </a:p>
          </p:txBody>
        </p:sp>
        <p:sp>
          <p:nvSpPr>
            <p:cNvPr id="171" name="TextBox 170">
              <a:extLst>
                <a:ext uri="{FF2B5EF4-FFF2-40B4-BE49-F238E27FC236}">
                  <a16:creationId xmlns:a16="http://schemas.microsoft.com/office/drawing/2014/main" id="{95189B2A-0704-764B-B096-9B53BFA05FF4}"/>
                </a:ext>
              </a:extLst>
            </p:cNvPr>
            <p:cNvSpPr txBox="1"/>
            <p:nvPr/>
          </p:nvSpPr>
          <p:spPr>
            <a:xfrm>
              <a:off x="6413078" y="1751481"/>
              <a:ext cx="1583060" cy="89384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050" dirty="0">
                  <a:solidFill>
                    <a:srgbClr val="484848"/>
                  </a:solidFill>
                  <a:latin typeface="Helvetica Neue"/>
                </a:rPr>
                <a:t>Index Contains</a:t>
              </a:r>
            </a:p>
            <a:p>
              <a:pPr algn="ctr"/>
              <a:r>
                <a:rPr lang="en-US" sz="1050" dirty="0">
                  <a:solidFill>
                    <a:srgbClr val="484848"/>
                  </a:solidFill>
                  <a:latin typeface="Helvetica Neue"/>
                </a:rPr>
                <a:t>(Key, Record Id) Pairs</a:t>
              </a:r>
            </a:p>
          </p:txBody>
        </p:sp>
      </p:grpSp>
      <p:cxnSp>
        <p:nvCxnSpPr>
          <p:cNvPr id="220" name="Straight Arrow Connector 219" descr="A Pointer from entry (2, [1,1]) from the leaf page of the index to (2, Joe) in the clustered file" title="Pointer 1">
            <a:extLst>
              <a:ext uri="{FF2B5EF4-FFF2-40B4-BE49-F238E27FC236}">
                <a16:creationId xmlns:a16="http://schemas.microsoft.com/office/drawing/2014/main" id="{FE750B5A-60E4-064A-820B-1BFDF40A0759}"/>
              </a:ext>
            </a:extLst>
          </p:cNvPr>
          <p:cNvCxnSpPr>
            <a:cxnSpLocks/>
            <a:endCxn id="137" idx="0"/>
          </p:cNvCxnSpPr>
          <p:nvPr/>
        </p:nvCxnSpPr>
        <p:spPr>
          <a:xfrm>
            <a:off x="838289" y="3725337"/>
            <a:ext cx="1390262" cy="848264"/>
          </a:xfrm>
          <a:prstGeom prst="straightConnector1">
            <a:avLst/>
          </a:prstGeom>
          <a:ln w="25400">
            <a:solidFill>
              <a:schemeClr val="bg2">
                <a:lumMod val="1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descr="A Pointer from entry (3, [1,2]) from the leaf page of the index to (3, Jim) in the clustered file" title="Pointer 2">
            <a:extLst>
              <a:ext uri="{FF2B5EF4-FFF2-40B4-BE49-F238E27FC236}">
                <a16:creationId xmlns:a16="http://schemas.microsoft.com/office/drawing/2014/main" id="{A2DA4307-5C7E-754A-97F2-27138AC21718}"/>
              </a:ext>
            </a:extLst>
          </p:cNvPr>
          <p:cNvCxnSpPr>
            <a:cxnSpLocks/>
            <a:endCxn id="138" idx="0"/>
          </p:cNvCxnSpPr>
          <p:nvPr/>
        </p:nvCxnSpPr>
        <p:spPr>
          <a:xfrm>
            <a:off x="1400514" y="3682822"/>
            <a:ext cx="1315421" cy="890779"/>
          </a:xfrm>
          <a:prstGeom prst="straightConnector1">
            <a:avLst/>
          </a:prstGeom>
          <a:ln w="25400">
            <a:solidFill>
              <a:schemeClr val="bg2">
                <a:lumMod val="1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descr="A Pointer from entry (5, [2,1]) from the leaf page of the index to (5, Kay) in the clustered file" title="Pointer 3">
            <a:extLst>
              <a:ext uri="{FF2B5EF4-FFF2-40B4-BE49-F238E27FC236}">
                <a16:creationId xmlns:a16="http://schemas.microsoft.com/office/drawing/2014/main" id="{6EDBAC04-FEFC-6049-8196-17EE9D590394}"/>
              </a:ext>
            </a:extLst>
          </p:cNvPr>
          <p:cNvCxnSpPr>
            <a:cxnSpLocks/>
            <a:endCxn id="135" idx="0"/>
          </p:cNvCxnSpPr>
          <p:nvPr/>
        </p:nvCxnSpPr>
        <p:spPr>
          <a:xfrm>
            <a:off x="2228551" y="3676347"/>
            <a:ext cx="1340191" cy="890855"/>
          </a:xfrm>
          <a:prstGeom prst="straightConnector1">
            <a:avLst/>
          </a:prstGeom>
          <a:ln w="25400">
            <a:solidFill>
              <a:schemeClr val="bg2">
                <a:lumMod val="1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descr="A Pointer from entry (7, [2,2]) from the leaf page of the index to (7, Dan) in the clustered file" title="Pointer 4">
            <a:extLst>
              <a:ext uri="{FF2B5EF4-FFF2-40B4-BE49-F238E27FC236}">
                <a16:creationId xmlns:a16="http://schemas.microsoft.com/office/drawing/2014/main" id="{39B03AD7-B97D-B845-9ABD-1FF683E71F18}"/>
              </a:ext>
            </a:extLst>
          </p:cNvPr>
          <p:cNvCxnSpPr>
            <a:cxnSpLocks/>
            <a:endCxn id="136" idx="0"/>
          </p:cNvCxnSpPr>
          <p:nvPr/>
        </p:nvCxnSpPr>
        <p:spPr>
          <a:xfrm>
            <a:off x="2715935" y="3676347"/>
            <a:ext cx="1340191" cy="890855"/>
          </a:xfrm>
          <a:prstGeom prst="straightConnector1">
            <a:avLst/>
          </a:prstGeom>
          <a:ln w="25400">
            <a:solidFill>
              <a:schemeClr val="bg2">
                <a:lumMod val="1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descr="A Pointer from entry (20, [3,1]) from the leaf page of the index to (20, Tim) in the clustered file" title="Pointer 5">
            <a:extLst>
              <a:ext uri="{FF2B5EF4-FFF2-40B4-BE49-F238E27FC236}">
                <a16:creationId xmlns:a16="http://schemas.microsoft.com/office/drawing/2014/main" id="{77F97B71-A548-6146-B682-283427E725FE}"/>
              </a:ext>
            </a:extLst>
          </p:cNvPr>
          <p:cNvCxnSpPr>
            <a:cxnSpLocks/>
            <a:stCxn id="174" idx="2"/>
            <a:endCxn id="133" idx="0"/>
          </p:cNvCxnSpPr>
          <p:nvPr/>
        </p:nvCxnSpPr>
        <p:spPr>
          <a:xfrm>
            <a:off x="3446667" y="3631277"/>
            <a:ext cx="1462266" cy="939015"/>
          </a:xfrm>
          <a:prstGeom prst="straightConnector1">
            <a:avLst/>
          </a:prstGeom>
          <a:ln w="25400">
            <a:solidFill>
              <a:schemeClr val="bg2">
                <a:lumMod val="1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descr="A Pointer from entry (24, [3,2]) from the leaf page of the index to (24, Kit) in the clustered file" title="Pointer 6">
            <a:extLst>
              <a:ext uri="{FF2B5EF4-FFF2-40B4-BE49-F238E27FC236}">
                <a16:creationId xmlns:a16="http://schemas.microsoft.com/office/drawing/2014/main" id="{50236701-AB31-674B-9D43-90AE51E0BCE9}"/>
              </a:ext>
            </a:extLst>
          </p:cNvPr>
          <p:cNvCxnSpPr>
            <a:cxnSpLocks/>
            <a:endCxn id="134" idx="0"/>
          </p:cNvCxnSpPr>
          <p:nvPr/>
        </p:nvCxnSpPr>
        <p:spPr>
          <a:xfrm>
            <a:off x="4824873" y="3628186"/>
            <a:ext cx="568375" cy="942106"/>
          </a:xfrm>
          <a:prstGeom prst="straightConnector1">
            <a:avLst/>
          </a:prstGeom>
          <a:ln w="25400">
            <a:solidFill>
              <a:schemeClr val="bg2">
                <a:lumMod val="1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06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Alternative 3 Index</a:t>
            </a:r>
          </a:p>
        </p:txBody>
      </p:sp>
      <p:sp>
        <p:nvSpPr>
          <p:cNvPr id="7" name="Content Placeholder 6"/>
          <p:cNvSpPr>
            <a:spLocks noGrp="1"/>
          </p:cNvSpPr>
          <p:nvPr>
            <p:ph idx="1"/>
          </p:nvPr>
        </p:nvSpPr>
        <p:spPr>
          <a:xfrm>
            <a:off x="381000" y="1123950"/>
            <a:ext cx="8839200" cy="3394472"/>
          </a:xfrm>
        </p:spPr>
        <p:txBody>
          <a:bodyPr/>
          <a:lstStyle/>
          <a:p>
            <a:r>
              <a:rPr lang="en-US" sz="1800" dirty="0">
                <a:ea typeface="Helvetica Neue" charset="0"/>
                <a:cs typeface="Helvetica Neue" charset="0"/>
              </a:rPr>
              <a:t>Alternative 3: </a:t>
            </a:r>
            <a:r>
              <a:rPr lang="en-US" sz="1800" b="1" dirty="0">
                <a:ea typeface="Helvetica Neue" charset="0"/>
                <a:cs typeface="Helvetica Neue" charset="0"/>
              </a:rPr>
              <a:t>By List of references,</a:t>
            </a:r>
            <a:r>
              <a:rPr lang="en-US" sz="1800" dirty="0">
                <a:ea typeface="Helvetica Neue" charset="0"/>
                <a:cs typeface="Helvetica Neue" charset="0"/>
              </a:rPr>
              <a:t> &lt;</a:t>
            </a:r>
            <a:r>
              <a:rPr lang="en-US" sz="1800" b="1" dirty="0">
                <a:ea typeface="Helvetica Neue" charset="0"/>
                <a:cs typeface="Helvetica Neue" charset="0"/>
              </a:rPr>
              <a:t>k</a:t>
            </a:r>
            <a:r>
              <a:rPr lang="en-US" sz="1800" dirty="0">
                <a:ea typeface="Helvetica Neue" charset="0"/>
                <a:cs typeface="Helvetica Neue" charset="0"/>
              </a:rPr>
              <a:t>, list of rids of matching data records&gt;</a:t>
            </a:r>
          </a:p>
          <a:p>
            <a:pPr lvl="1"/>
            <a:r>
              <a:rPr lang="en-US" sz="1600" dirty="0">
                <a:ea typeface="Helvetica Neue" charset="0"/>
                <a:cs typeface="Helvetica Neue" charset="0"/>
              </a:rPr>
              <a:t>Alternative 3 more compact than alternative 2</a:t>
            </a:r>
            <a:endParaRPr lang="en-US" sz="1600" b="1" dirty="0">
              <a:ea typeface="Helvetica Neue" charset="0"/>
              <a:cs typeface="Helvetica Neue" charset="0"/>
            </a:endParaRPr>
          </a:p>
          <a:p>
            <a:pPr lvl="2"/>
            <a:r>
              <a:rPr lang="en-US" sz="1400" dirty="0">
                <a:ea typeface="Helvetica Neue" charset="0"/>
                <a:cs typeface="Helvetica Neue" charset="0"/>
              </a:rPr>
              <a:t>For very large rid lists, single data entry spans multiple blocks</a:t>
            </a:r>
          </a:p>
        </p:txBody>
      </p:sp>
      <p:grpSp>
        <p:nvGrpSpPr>
          <p:cNvPr id="125" name="Group 124" descr="((2, Joe), (2, Jim)), ((2, Kay), (3, Dan)), ((3, Tim), (20, Kit))" title="Leaves">
            <a:extLst>
              <a:ext uri="{FF2B5EF4-FFF2-40B4-BE49-F238E27FC236}">
                <a16:creationId xmlns:a16="http://schemas.microsoft.com/office/drawing/2014/main" id="{C1E3E993-17A4-0F47-9FD8-B0A9B0C4A27A}"/>
              </a:ext>
            </a:extLst>
          </p:cNvPr>
          <p:cNvGrpSpPr/>
          <p:nvPr/>
        </p:nvGrpSpPr>
        <p:grpSpPr>
          <a:xfrm>
            <a:off x="1844638" y="4456570"/>
            <a:ext cx="3977562" cy="451534"/>
            <a:chOff x="1844638" y="4208722"/>
            <a:chExt cx="4351604" cy="699382"/>
          </a:xfrm>
        </p:grpSpPr>
        <p:sp>
          <p:nvSpPr>
            <p:cNvPr id="126" name="Rectangle 125" descr="A Clustered Heap File with 3 pages. Page 1: [(2, Joe), (3, Jim)]. Page 2: [(5, Kay), (7, Dan)]. Page 3: [(20, Tim)]. Page 4: [(24, Kit)]. " title="Clustered Heap File">
              <a:extLst>
                <a:ext uri="{FF2B5EF4-FFF2-40B4-BE49-F238E27FC236}">
                  <a16:creationId xmlns:a16="http://schemas.microsoft.com/office/drawing/2014/main" id="{07429013-3094-054C-96F3-DA9E0AD669BD}"/>
                </a:ext>
              </a:extLst>
            </p:cNvPr>
            <p:cNvSpPr/>
            <p:nvPr/>
          </p:nvSpPr>
          <p:spPr bwMode="auto">
            <a:xfrm>
              <a:off x="1844638" y="4208722"/>
              <a:ext cx="4351604" cy="699382"/>
            </a:xfrm>
            <a:prstGeom prst="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kern="0" dirty="0">
                <a:latin typeface="Helvetica Neue"/>
                <a:ea typeface=""/>
              </a:endParaRPr>
            </a:p>
          </p:txBody>
        </p:sp>
        <p:sp>
          <p:nvSpPr>
            <p:cNvPr id="127" name="Folded Corner 126">
              <a:extLst>
                <a:ext uri="{FF2B5EF4-FFF2-40B4-BE49-F238E27FC236}">
                  <a16:creationId xmlns:a16="http://schemas.microsoft.com/office/drawing/2014/main" id="{DDEB6FC3-0E5D-EC43-83D6-399109624D4C}"/>
                </a:ext>
              </a:extLst>
            </p:cNvPr>
            <p:cNvSpPr/>
            <p:nvPr/>
          </p:nvSpPr>
          <p:spPr bwMode="auto">
            <a:xfrm>
              <a:off x="3391261" y="4315059"/>
              <a:ext cx="1237111" cy="466928"/>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kern="0" dirty="0">
                <a:latin typeface="Helvetica Neue"/>
                <a:ea typeface=""/>
              </a:endParaRPr>
            </a:p>
          </p:txBody>
        </p:sp>
        <p:sp>
          <p:nvSpPr>
            <p:cNvPr id="128" name="Folded Corner 127">
              <a:extLst>
                <a:ext uri="{FF2B5EF4-FFF2-40B4-BE49-F238E27FC236}">
                  <a16:creationId xmlns:a16="http://schemas.microsoft.com/office/drawing/2014/main" id="{A40FA696-56CB-A642-A628-8F83E18F3300}"/>
                </a:ext>
              </a:extLst>
            </p:cNvPr>
            <p:cNvSpPr/>
            <p:nvPr/>
          </p:nvSpPr>
          <p:spPr bwMode="auto">
            <a:xfrm>
              <a:off x="4848503" y="4320182"/>
              <a:ext cx="1237111" cy="466928"/>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kern="0" dirty="0">
                <a:latin typeface="Helvetica Neue"/>
                <a:ea typeface=""/>
              </a:endParaRPr>
            </a:p>
          </p:txBody>
        </p:sp>
        <p:sp>
          <p:nvSpPr>
            <p:cNvPr id="129" name="Folded Corner 128">
              <a:extLst>
                <a:ext uri="{FF2B5EF4-FFF2-40B4-BE49-F238E27FC236}">
                  <a16:creationId xmlns:a16="http://schemas.microsoft.com/office/drawing/2014/main" id="{3845895B-760E-B148-A59F-C2C3E11405E5}"/>
                </a:ext>
              </a:extLst>
            </p:cNvPr>
            <p:cNvSpPr/>
            <p:nvPr/>
          </p:nvSpPr>
          <p:spPr bwMode="auto">
            <a:xfrm>
              <a:off x="1912403" y="4325089"/>
              <a:ext cx="1237111" cy="466928"/>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kern="0" dirty="0">
                <a:latin typeface="Helvetica Neue"/>
                <a:ea typeface=""/>
              </a:endParaRPr>
            </a:p>
          </p:txBody>
        </p:sp>
        <p:grpSp>
          <p:nvGrpSpPr>
            <p:cNvPr id="130" name="Group 129">
              <a:extLst>
                <a:ext uri="{FF2B5EF4-FFF2-40B4-BE49-F238E27FC236}">
                  <a16:creationId xmlns:a16="http://schemas.microsoft.com/office/drawing/2014/main" id="{11D1F6FF-0B52-9841-983B-8C2D9DF2905A}"/>
                </a:ext>
              </a:extLst>
            </p:cNvPr>
            <p:cNvGrpSpPr/>
            <p:nvPr/>
          </p:nvGrpSpPr>
          <p:grpSpPr>
            <a:xfrm>
              <a:off x="1998045" y="4389991"/>
              <a:ext cx="1066433" cy="327311"/>
              <a:chOff x="2118993" y="5088233"/>
              <a:chExt cx="1059826" cy="436414"/>
            </a:xfrm>
          </p:grpSpPr>
          <p:sp>
            <p:nvSpPr>
              <p:cNvPr id="137" name="Rectangle 136">
                <a:extLst>
                  <a:ext uri="{FF2B5EF4-FFF2-40B4-BE49-F238E27FC236}">
                    <a16:creationId xmlns:a16="http://schemas.microsoft.com/office/drawing/2014/main" id="{442767DE-8863-9144-9470-B51EE9A0AEED}"/>
                  </a:ext>
                </a:extLst>
              </p:cNvPr>
              <p:cNvSpPr/>
              <p:nvPr/>
            </p:nvSpPr>
            <p:spPr bwMode="auto">
              <a:xfrm>
                <a:off x="2118993"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2"/>
                    </a:solidFill>
                    <a:latin typeface="Helvetica Neue"/>
                  </a:rPr>
                  <a:t>(2, Joe)</a:t>
                </a:r>
              </a:p>
            </p:txBody>
          </p:sp>
          <p:sp>
            <p:nvSpPr>
              <p:cNvPr id="138" name="Rectangle 137">
                <a:extLst>
                  <a:ext uri="{FF2B5EF4-FFF2-40B4-BE49-F238E27FC236}">
                    <a16:creationId xmlns:a16="http://schemas.microsoft.com/office/drawing/2014/main" id="{2E159E54-CD1F-9C42-A661-7AEF0B852FDE}"/>
                  </a:ext>
                </a:extLst>
              </p:cNvPr>
              <p:cNvSpPr/>
              <p:nvPr/>
            </p:nvSpPr>
            <p:spPr bwMode="auto">
              <a:xfrm>
                <a:off x="2648906"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2"/>
                    </a:solidFill>
                    <a:latin typeface="Helvetica Neue"/>
                  </a:rPr>
                  <a:t>(2, Jim)</a:t>
                </a:r>
              </a:p>
            </p:txBody>
          </p:sp>
        </p:grpSp>
        <p:grpSp>
          <p:nvGrpSpPr>
            <p:cNvPr id="131" name="Group 130">
              <a:extLst>
                <a:ext uri="{FF2B5EF4-FFF2-40B4-BE49-F238E27FC236}">
                  <a16:creationId xmlns:a16="http://schemas.microsoft.com/office/drawing/2014/main" id="{5237179A-5F44-D44C-9C59-C992FA19ECBE}"/>
                </a:ext>
              </a:extLst>
            </p:cNvPr>
            <p:cNvGrpSpPr/>
            <p:nvPr/>
          </p:nvGrpSpPr>
          <p:grpSpPr>
            <a:xfrm>
              <a:off x="3464265" y="4380080"/>
              <a:ext cx="1066433" cy="327311"/>
              <a:chOff x="2118993" y="5088233"/>
              <a:chExt cx="1059826" cy="436414"/>
            </a:xfrm>
          </p:grpSpPr>
          <p:sp>
            <p:nvSpPr>
              <p:cNvPr id="135" name="Rectangle 134">
                <a:extLst>
                  <a:ext uri="{FF2B5EF4-FFF2-40B4-BE49-F238E27FC236}">
                    <a16:creationId xmlns:a16="http://schemas.microsoft.com/office/drawing/2014/main" id="{EFAF0E7D-C572-DA47-B6C0-EDFCC45E46EA}"/>
                  </a:ext>
                </a:extLst>
              </p:cNvPr>
              <p:cNvSpPr/>
              <p:nvPr/>
            </p:nvSpPr>
            <p:spPr bwMode="auto">
              <a:xfrm>
                <a:off x="2118993"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2"/>
                    </a:solidFill>
                    <a:latin typeface="Helvetica Neue"/>
                  </a:rPr>
                  <a:t>(2, Kay)</a:t>
                </a:r>
              </a:p>
            </p:txBody>
          </p:sp>
          <p:sp>
            <p:nvSpPr>
              <p:cNvPr id="136" name="Rectangle 135">
                <a:extLst>
                  <a:ext uri="{FF2B5EF4-FFF2-40B4-BE49-F238E27FC236}">
                    <a16:creationId xmlns:a16="http://schemas.microsoft.com/office/drawing/2014/main" id="{1D54D0FE-7EC9-DA4E-90DA-6DECCC8269A4}"/>
                  </a:ext>
                </a:extLst>
              </p:cNvPr>
              <p:cNvSpPr/>
              <p:nvPr/>
            </p:nvSpPr>
            <p:spPr bwMode="auto">
              <a:xfrm>
                <a:off x="2648906"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2"/>
                    </a:solidFill>
                    <a:latin typeface="Helvetica Neue"/>
                  </a:rPr>
                  <a:t>(3, Dan)</a:t>
                </a:r>
              </a:p>
            </p:txBody>
          </p:sp>
        </p:grpSp>
        <p:grpSp>
          <p:nvGrpSpPr>
            <p:cNvPr id="132" name="Group 131">
              <a:extLst>
                <a:ext uri="{FF2B5EF4-FFF2-40B4-BE49-F238E27FC236}">
                  <a16:creationId xmlns:a16="http://schemas.microsoft.com/office/drawing/2014/main" id="{7D4EC86E-BC6D-9043-8B48-FB45AE5CD210}"/>
                </a:ext>
              </a:extLst>
            </p:cNvPr>
            <p:cNvGrpSpPr/>
            <p:nvPr/>
          </p:nvGrpSpPr>
          <p:grpSpPr>
            <a:xfrm>
              <a:off x="4930485" y="4384867"/>
              <a:ext cx="1063076" cy="327311"/>
              <a:chOff x="2648906" y="5088233"/>
              <a:chExt cx="1056490" cy="436414"/>
            </a:xfrm>
          </p:grpSpPr>
          <p:sp>
            <p:nvSpPr>
              <p:cNvPr id="133" name="Rectangle 132">
                <a:extLst>
                  <a:ext uri="{FF2B5EF4-FFF2-40B4-BE49-F238E27FC236}">
                    <a16:creationId xmlns:a16="http://schemas.microsoft.com/office/drawing/2014/main" id="{D5E22F2E-5D37-CE40-9E86-AD8D5A50DCA9}"/>
                  </a:ext>
                </a:extLst>
              </p:cNvPr>
              <p:cNvSpPr/>
              <p:nvPr/>
            </p:nvSpPr>
            <p:spPr bwMode="auto">
              <a:xfrm>
                <a:off x="2648906"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2"/>
                    </a:solidFill>
                    <a:latin typeface="Helvetica Neue"/>
                  </a:rPr>
                  <a:t>(3, Tim)</a:t>
                </a:r>
              </a:p>
            </p:txBody>
          </p:sp>
          <p:sp>
            <p:nvSpPr>
              <p:cNvPr id="134" name="Rectangle 133">
                <a:extLst>
                  <a:ext uri="{FF2B5EF4-FFF2-40B4-BE49-F238E27FC236}">
                    <a16:creationId xmlns:a16="http://schemas.microsoft.com/office/drawing/2014/main" id="{32D303E9-6576-5F46-96D2-B006C03C125B}"/>
                  </a:ext>
                </a:extLst>
              </p:cNvPr>
              <p:cNvSpPr/>
              <p:nvPr/>
            </p:nvSpPr>
            <p:spPr bwMode="auto">
              <a:xfrm>
                <a:off x="3175483"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2"/>
                    </a:solidFill>
                    <a:latin typeface="Helvetica Neue"/>
                  </a:rPr>
                  <a:t>(20, Kit)</a:t>
                </a:r>
              </a:p>
            </p:txBody>
          </p:sp>
        </p:grpSp>
      </p:grpSp>
      <p:grpSp>
        <p:nvGrpSpPr>
          <p:cNvPr id="139" name="Group 138" descr="Root Node: Entry: 17 and 2 pointers. Left Interior node: Entry 5. Left Pointer to leaf page (2, {[1,1], [1,2], [2, 1]}]. Right Pointer to left page 2 [(5, [2,1]), (7, [2,2])]. Right Interior node: Entry 24. Left Pointer to leaf page 3: [(20, [3,1])]. Right Pointer to left page 4 [(24, [3,2])]. " title="Alternative 3 B+ Tree">
            <a:extLst>
              <a:ext uri="{FF2B5EF4-FFF2-40B4-BE49-F238E27FC236}">
                <a16:creationId xmlns:a16="http://schemas.microsoft.com/office/drawing/2014/main" id="{89F75531-211D-2544-AB30-803F8C004D24}"/>
              </a:ext>
            </a:extLst>
          </p:cNvPr>
          <p:cNvGrpSpPr/>
          <p:nvPr/>
        </p:nvGrpSpPr>
        <p:grpSpPr>
          <a:xfrm>
            <a:off x="249730" y="2038350"/>
            <a:ext cx="7587534" cy="1847850"/>
            <a:chOff x="241948" y="1024060"/>
            <a:chExt cx="8301049" cy="2862140"/>
          </a:xfrm>
        </p:grpSpPr>
        <p:sp>
          <p:nvSpPr>
            <p:cNvPr id="140" name="Rectangle 139">
              <a:extLst>
                <a:ext uri="{FF2B5EF4-FFF2-40B4-BE49-F238E27FC236}">
                  <a16:creationId xmlns:a16="http://schemas.microsoft.com/office/drawing/2014/main" id="{A47BB16A-3D1E-B14A-B8CE-0D755DC57EE7}"/>
                </a:ext>
              </a:extLst>
            </p:cNvPr>
            <p:cNvSpPr/>
            <p:nvPr/>
          </p:nvSpPr>
          <p:spPr bwMode="auto">
            <a:xfrm>
              <a:off x="332470" y="1314451"/>
              <a:ext cx="5863772" cy="2571749"/>
            </a:xfrm>
            <a:prstGeom prst="rect">
              <a:avLst/>
            </a:prstGeom>
            <a:solidFill>
              <a:schemeClr val="accent5"/>
            </a:solidFill>
            <a:ln>
              <a:headEnd type="none" w="med" len="med"/>
              <a:tailEnd type="none" w="med" len="med"/>
            </a:ln>
          </p:spPr>
          <p:style>
            <a:lnRef idx="3">
              <a:schemeClr val="lt1"/>
            </a:lnRef>
            <a:fillRef idx="1">
              <a:schemeClr val="dk1"/>
            </a:fillRef>
            <a:effectRef idx="1">
              <a:schemeClr val="dk1"/>
            </a:effectRef>
            <a:fontRef idx="minor">
              <a:schemeClr val="lt1"/>
            </a:fontRef>
          </p:style>
          <p:txBody>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kern="0" dirty="0">
                <a:latin typeface="Helvetica Neue"/>
                <a:ea typeface=""/>
              </a:endParaRPr>
            </a:p>
          </p:txBody>
        </p:sp>
        <p:sp>
          <p:nvSpPr>
            <p:cNvPr id="141" name="Folded Corner 140">
              <a:extLst>
                <a:ext uri="{FF2B5EF4-FFF2-40B4-BE49-F238E27FC236}">
                  <a16:creationId xmlns:a16="http://schemas.microsoft.com/office/drawing/2014/main" id="{2FF1AB1B-9917-5E40-8AC4-ECFFB569B736}"/>
                </a:ext>
              </a:extLst>
            </p:cNvPr>
            <p:cNvSpPr/>
            <p:nvPr/>
          </p:nvSpPr>
          <p:spPr bwMode="auto">
            <a:xfrm>
              <a:off x="823050" y="2286664"/>
              <a:ext cx="1237111" cy="466928"/>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kern="0" dirty="0">
                <a:latin typeface="Helvetica Neue"/>
                <a:ea typeface=""/>
              </a:endParaRPr>
            </a:p>
          </p:txBody>
        </p:sp>
        <p:sp>
          <p:nvSpPr>
            <p:cNvPr id="142" name="Folded Corner 141">
              <a:extLst>
                <a:ext uri="{FF2B5EF4-FFF2-40B4-BE49-F238E27FC236}">
                  <a16:creationId xmlns:a16="http://schemas.microsoft.com/office/drawing/2014/main" id="{425BC666-D283-4944-A2EA-57E36C770D63}"/>
                </a:ext>
              </a:extLst>
            </p:cNvPr>
            <p:cNvSpPr/>
            <p:nvPr/>
          </p:nvSpPr>
          <p:spPr bwMode="auto">
            <a:xfrm>
              <a:off x="3899200" y="2291483"/>
              <a:ext cx="1237111" cy="466928"/>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kern="0" dirty="0">
                <a:latin typeface="Helvetica Neue"/>
                <a:ea typeface=""/>
              </a:endParaRPr>
            </a:p>
          </p:txBody>
        </p:sp>
        <p:sp>
          <p:nvSpPr>
            <p:cNvPr id="143" name="Folded Corner 142">
              <a:extLst>
                <a:ext uri="{FF2B5EF4-FFF2-40B4-BE49-F238E27FC236}">
                  <a16:creationId xmlns:a16="http://schemas.microsoft.com/office/drawing/2014/main" id="{CB4B0494-25A9-8247-824B-48EE7A710EEF}"/>
                </a:ext>
              </a:extLst>
            </p:cNvPr>
            <p:cNvSpPr/>
            <p:nvPr/>
          </p:nvSpPr>
          <p:spPr bwMode="auto">
            <a:xfrm>
              <a:off x="2185458" y="1610521"/>
              <a:ext cx="1237111" cy="466928"/>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kern="0" dirty="0">
                <a:latin typeface="Helvetica Neue"/>
                <a:ea typeface=""/>
              </a:endParaRPr>
            </a:p>
          </p:txBody>
        </p:sp>
        <p:sp>
          <p:nvSpPr>
            <p:cNvPr id="145" name="Folded Corner 144">
              <a:extLst>
                <a:ext uri="{FF2B5EF4-FFF2-40B4-BE49-F238E27FC236}">
                  <a16:creationId xmlns:a16="http://schemas.microsoft.com/office/drawing/2014/main" id="{E8BF85AD-4642-E84C-ACBB-48BDE3705EA9}"/>
                </a:ext>
              </a:extLst>
            </p:cNvPr>
            <p:cNvSpPr/>
            <p:nvPr/>
          </p:nvSpPr>
          <p:spPr bwMode="auto">
            <a:xfrm>
              <a:off x="3390928" y="3099353"/>
              <a:ext cx="1237111" cy="466928"/>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kern="0" dirty="0">
                <a:latin typeface="Helvetica Neue"/>
                <a:ea typeface=""/>
              </a:endParaRPr>
            </a:p>
          </p:txBody>
        </p:sp>
        <p:sp>
          <p:nvSpPr>
            <p:cNvPr id="146" name="Folded Corner 145">
              <a:extLst>
                <a:ext uri="{FF2B5EF4-FFF2-40B4-BE49-F238E27FC236}">
                  <a16:creationId xmlns:a16="http://schemas.microsoft.com/office/drawing/2014/main" id="{ED391488-72A3-FD4A-A439-DC746ACE297D}"/>
                </a:ext>
              </a:extLst>
            </p:cNvPr>
            <p:cNvSpPr/>
            <p:nvPr/>
          </p:nvSpPr>
          <p:spPr bwMode="auto">
            <a:xfrm>
              <a:off x="4871568" y="3099352"/>
              <a:ext cx="1237111" cy="466928"/>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kern="0" dirty="0">
                <a:latin typeface="Helvetica Neue"/>
                <a:ea typeface=""/>
              </a:endParaRPr>
            </a:p>
          </p:txBody>
        </p:sp>
        <p:sp>
          <p:nvSpPr>
            <p:cNvPr id="147" name="Folded Corner 146">
              <a:extLst>
                <a:ext uri="{FF2B5EF4-FFF2-40B4-BE49-F238E27FC236}">
                  <a16:creationId xmlns:a16="http://schemas.microsoft.com/office/drawing/2014/main" id="{9C0705AD-FE88-CD40-B356-B27FAF011FF6}"/>
                </a:ext>
              </a:extLst>
            </p:cNvPr>
            <p:cNvSpPr/>
            <p:nvPr/>
          </p:nvSpPr>
          <p:spPr bwMode="auto">
            <a:xfrm>
              <a:off x="241948" y="3104260"/>
              <a:ext cx="2111480" cy="466928"/>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kern="0" dirty="0">
                <a:latin typeface="Helvetica Neue"/>
                <a:ea typeface=""/>
              </a:endParaRPr>
            </a:p>
          </p:txBody>
        </p:sp>
        <p:grpSp>
          <p:nvGrpSpPr>
            <p:cNvPr id="148" name="Group 147">
              <a:extLst>
                <a:ext uri="{FF2B5EF4-FFF2-40B4-BE49-F238E27FC236}">
                  <a16:creationId xmlns:a16="http://schemas.microsoft.com/office/drawing/2014/main" id="{69241EC5-D1BC-4E4E-A76C-D09E89AEB7D8}"/>
                </a:ext>
              </a:extLst>
            </p:cNvPr>
            <p:cNvGrpSpPr/>
            <p:nvPr/>
          </p:nvGrpSpPr>
          <p:grpSpPr>
            <a:xfrm>
              <a:off x="2312561" y="1682620"/>
              <a:ext cx="982300" cy="327311"/>
              <a:chOff x="2853988" y="2788304"/>
              <a:chExt cx="1753357" cy="436414"/>
            </a:xfrm>
          </p:grpSpPr>
          <p:grpSp>
            <p:nvGrpSpPr>
              <p:cNvPr id="206" name="Group 205">
                <a:extLst>
                  <a:ext uri="{FF2B5EF4-FFF2-40B4-BE49-F238E27FC236}">
                    <a16:creationId xmlns:a16="http://schemas.microsoft.com/office/drawing/2014/main" id="{EC137AC6-1660-2A4C-974B-A5A90D088D48}"/>
                  </a:ext>
                </a:extLst>
              </p:cNvPr>
              <p:cNvGrpSpPr/>
              <p:nvPr/>
            </p:nvGrpSpPr>
            <p:grpSpPr>
              <a:xfrm>
                <a:off x="3846616" y="2788304"/>
                <a:ext cx="760729" cy="436414"/>
                <a:chOff x="3846616" y="2787590"/>
                <a:chExt cx="760729" cy="436414"/>
              </a:xfrm>
            </p:grpSpPr>
            <p:sp>
              <p:nvSpPr>
                <p:cNvPr id="215" name="Rectangle 214">
                  <a:extLst>
                    <a:ext uri="{FF2B5EF4-FFF2-40B4-BE49-F238E27FC236}">
                      <a16:creationId xmlns:a16="http://schemas.microsoft.com/office/drawing/2014/main" id="{2B640337-3264-A24F-B4AF-2C16A17B6AC7}"/>
                    </a:ext>
                  </a:extLst>
                </p:cNvPr>
                <p:cNvSpPr/>
                <p:nvPr/>
              </p:nvSpPr>
              <p:spPr bwMode="auto">
                <a:xfrm>
                  <a:off x="3846616" y="2787590"/>
                  <a:ext cx="529913"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chemeClr val="bg1"/>
                    </a:solidFill>
                    <a:latin typeface="Helvetica Neue"/>
                  </a:endParaRPr>
                </a:p>
              </p:txBody>
            </p:sp>
            <p:grpSp>
              <p:nvGrpSpPr>
                <p:cNvPr id="216" name="Group 215">
                  <a:extLst>
                    <a:ext uri="{FF2B5EF4-FFF2-40B4-BE49-F238E27FC236}">
                      <a16:creationId xmlns:a16="http://schemas.microsoft.com/office/drawing/2014/main" id="{19A8BC29-9289-7F44-9D9C-08A51E5390F9}"/>
                    </a:ext>
                  </a:extLst>
                </p:cNvPr>
                <p:cNvGrpSpPr/>
                <p:nvPr/>
              </p:nvGrpSpPr>
              <p:grpSpPr>
                <a:xfrm>
                  <a:off x="4378188" y="2787590"/>
                  <a:ext cx="229157" cy="436414"/>
                  <a:chOff x="4378188" y="2787590"/>
                  <a:chExt cx="229157" cy="436414"/>
                </a:xfrm>
              </p:grpSpPr>
              <p:sp>
                <p:nvSpPr>
                  <p:cNvPr id="217" name="Rectangle 216">
                    <a:extLst>
                      <a:ext uri="{FF2B5EF4-FFF2-40B4-BE49-F238E27FC236}">
                        <a16:creationId xmlns:a16="http://schemas.microsoft.com/office/drawing/2014/main" id="{CFB8D09F-3CF2-AA43-B999-F3A09E919CF4}"/>
                      </a:ext>
                    </a:extLst>
                  </p:cNvPr>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chemeClr val="bg1"/>
                      </a:solidFill>
                      <a:latin typeface="Helvetica Neue"/>
                    </a:endParaRPr>
                  </a:p>
                </p:txBody>
              </p:sp>
              <p:sp>
                <p:nvSpPr>
                  <p:cNvPr id="218" name="Oval 217">
                    <a:extLst>
                      <a:ext uri="{FF2B5EF4-FFF2-40B4-BE49-F238E27FC236}">
                        <a16:creationId xmlns:a16="http://schemas.microsoft.com/office/drawing/2014/main" id="{82FF70A3-CA4E-9F4F-9B16-9D89F3A6F1E5}"/>
                      </a:ext>
                    </a:extLst>
                  </p:cNvPr>
                  <p:cNvSpPr/>
                  <p:nvPr/>
                </p:nvSpPr>
                <p:spPr bwMode="auto">
                  <a:xfrm>
                    <a:off x="4429652" y="2958380"/>
                    <a:ext cx="126227" cy="94836"/>
                  </a:xfrm>
                  <a:prstGeom prst="ellipse">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grpSp>
          <p:grpSp>
            <p:nvGrpSpPr>
              <p:cNvPr id="207" name="Group 206">
                <a:extLst>
                  <a:ext uri="{FF2B5EF4-FFF2-40B4-BE49-F238E27FC236}">
                    <a16:creationId xmlns:a16="http://schemas.microsoft.com/office/drawing/2014/main" id="{53FE53BC-64FA-3A4D-8284-D7430E825709}"/>
                  </a:ext>
                </a:extLst>
              </p:cNvPr>
              <p:cNvGrpSpPr/>
              <p:nvPr/>
            </p:nvGrpSpPr>
            <p:grpSpPr>
              <a:xfrm>
                <a:off x="3085057" y="2788304"/>
                <a:ext cx="760729" cy="436414"/>
                <a:chOff x="3846616" y="2787590"/>
                <a:chExt cx="760729" cy="436414"/>
              </a:xfrm>
            </p:grpSpPr>
            <p:sp>
              <p:nvSpPr>
                <p:cNvPr id="211" name="Rectangle 210">
                  <a:extLst>
                    <a:ext uri="{FF2B5EF4-FFF2-40B4-BE49-F238E27FC236}">
                      <a16:creationId xmlns:a16="http://schemas.microsoft.com/office/drawing/2014/main" id="{C05E0B77-FBCC-9D4E-AF68-CE08B7DD444D}"/>
                    </a:ext>
                  </a:extLst>
                </p:cNvPr>
                <p:cNvSpPr/>
                <p:nvPr/>
              </p:nvSpPr>
              <p:spPr bwMode="auto">
                <a:xfrm>
                  <a:off x="3846616" y="2787590"/>
                  <a:ext cx="529913"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chemeClr val="bg1"/>
                      </a:solidFill>
                      <a:latin typeface="Helvetica Neue"/>
                    </a:rPr>
                    <a:t>17</a:t>
                  </a:r>
                </a:p>
              </p:txBody>
            </p:sp>
            <p:grpSp>
              <p:nvGrpSpPr>
                <p:cNvPr id="212" name="Group 211">
                  <a:extLst>
                    <a:ext uri="{FF2B5EF4-FFF2-40B4-BE49-F238E27FC236}">
                      <a16:creationId xmlns:a16="http://schemas.microsoft.com/office/drawing/2014/main" id="{C13184EF-D0DD-5642-8207-8B909BF8F096}"/>
                    </a:ext>
                  </a:extLst>
                </p:cNvPr>
                <p:cNvGrpSpPr/>
                <p:nvPr/>
              </p:nvGrpSpPr>
              <p:grpSpPr>
                <a:xfrm>
                  <a:off x="4378188" y="2787590"/>
                  <a:ext cx="229157" cy="436414"/>
                  <a:chOff x="4378188" y="2787590"/>
                  <a:chExt cx="229157" cy="436414"/>
                </a:xfrm>
              </p:grpSpPr>
              <p:sp>
                <p:nvSpPr>
                  <p:cNvPr id="213" name="Rectangle 212">
                    <a:extLst>
                      <a:ext uri="{FF2B5EF4-FFF2-40B4-BE49-F238E27FC236}">
                        <a16:creationId xmlns:a16="http://schemas.microsoft.com/office/drawing/2014/main" id="{FE47DC37-F9EF-1C4D-BA9A-50E171281EB9}"/>
                      </a:ext>
                    </a:extLst>
                  </p:cNvPr>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chemeClr val="bg1"/>
                      </a:solidFill>
                      <a:latin typeface="Helvetica Neue"/>
                    </a:endParaRPr>
                  </a:p>
                </p:txBody>
              </p:sp>
              <p:sp>
                <p:nvSpPr>
                  <p:cNvPr id="214" name="Oval 213">
                    <a:extLst>
                      <a:ext uri="{FF2B5EF4-FFF2-40B4-BE49-F238E27FC236}">
                        <a16:creationId xmlns:a16="http://schemas.microsoft.com/office/drawing/2014/main" id="{FC7BF289-A0F8-E648-AD49-86416902BD8F}"/>
                      </a:ext>
                    </a:extLst>
                  </p:cNvPr>
                  <p:cNvSpPr/>
                  <p:nvPr/>
                </p:nvSpPr>
                <p:spPr bwMode="auto">
                  <a:xfrm>
                    <a:off x="4429652" y="2958380"/>
                    <a:ext cx="126227"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grpSp>
          <p:grpSp>
            <p:nvGrpSpPr>
              <p:cNvPr id="208" name="Group 207">
                <a:extLst>
                  <a:ext uri="{FF2B5EF4-FFF2-40B4-BE49-F238E27FC236}">
                    <a16:creationId xmlns:a16="http://schemas.microsoft.com/office/drawing/2014/main" id="{5763F025-173B-0E4A-9A30-ADC2D2475575}"/>
                  </a:ext>
                </a:extLst>
              </p:cNvPr>
              <p:cNvGrpSpPr/>
              <p:nvPr/>
            </p:nvGrpSpPr>
            <p:grpSpPr>
              <a:xfrm>
                <a:off x="2853988" y="2788304"/>
                <a:ext cx="229157" cy="436414"/>
                <a:chOff x="4378188" y="2787590"/>
                <a:chExt cx="229157" cy="436414"/>
              </a:xfrm>
            </p:grpSpPr>
            <p:sp>
              <p:nvSpPr>
                <p:cNvPr id="209" name="Rectangle 208">
                  <a:extLst>
                    <a:ext uri="{FF2B5EF4-FFF2-40B4-BE49-F238E27FC236}">
                      <a16:creationId xmlns:a16="http://schemas.microsoft.com/office/drawing/2014/main" id="{FD327890-8E35-9049-A36C-AC095108DC42}"/>
                    </a:ext>
                  </a:extLst>
                </p:cNvPr>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chemeClr val="bg1"/>
                    </a:solidFill>
                    <a:latin typeface="Helvetica Neue"/>
                  </a:endParaRPr>
                </a:p>
              </p:txBody>
            </p:sp>
            <p:sp>
              <p:nvSpPr>
                <p:cNvPr id="210" name="Oval 209">
                  <a:extLst>
                    <a:ext uri="{FF2B5EF4-FFF2-40B4-BE49-F238E27FC236}">
                      <a16:creationId xmlns:a16="http://schemas.microsoft.com/office/drawing/2014/main" id="{BC3E817D-FB7F-9343-8A75-B8BA6431B934}"/>
                    </a:ext>
                  </a:extLst>
                </p:cNvPr>
                <p:cNvSpPr/>
                <p:nvPr/>
              </p:nvSpPr>
              <p:spPr bwMode="auto">
                <a:xfrm>
                  <a:off x="4429652" y="2958380"/>
                  <a:ext cx="126227"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grpSp>
        <p:grpSp>
          <p:nvGrpSpPr>
            <p:cNvPr id="149" name="Group 148">
              <a:extLst>
                <a:ext uri="{FF2B5EF4-FFF2-40B4-BE49-F238E27FC236}">
                  <a16:creationId xmlns:a16="http://schemas.microsoft.com/office/drawing/2014/main" id="{E3C5AA93-9AE7-B540-B0A0-1930A42688E4}"/>
                </a:ext>
              </a:extLst>
            </p:cNvPr>
            <p:cNvGrpSpPr/>
            <p:nvPr/>
          </p:nvGrpSpPr>
          <p:grpSpPr>
            <a:xfrm>
              <a:off x="945304" y="2368868"/>
              <a:ext cx="982300" cy="327311"/>
              <a:chOff x="2853988" y="2788304"/>
              <a:chExt cx="1753357" cy="436414"/>
            </a:xfrm>
          </p:grpSpPr>
          <p:grpSp>
            <p:nvGrpSpPr>
              <p:cNvPr id="193" name="Group 192">
                <a:extLst>
                  <a:ext uri="{FF2B5EF4-FFF2-40B4-BE49-F238E27FC236}">
                    <a16:creationId xmlns:a16="http://schemas.microsoft.com/office/drawing/2014/main" id="{2DF6ECC0-103D-4542-8570-5E5BA11801AD}"/>
                  </a:ext>
                </a:extLst>
              </p:cNvPr>
              <p:cNvGrpSpPr/>
              <p:nvPr/>
            </p:nvGrpSpPr>
            <p:grpSpPr>
              <a:xfrm>
                <a:off x="3846616" y="2788304"/>
                <a:ext cx="760729" cy="436414"/>
                <a:chOff x="3846616" y="2787590"/>
                <a:chExt cx="760729" cy="436414"/>
              </a:xfrm>
            </p:grpSpPr>
            <p:sp>
              <p:nvSpPr>
                <p:cNvPr id="202" name="Rectangle 201">
                  <a:extLst>
                    <a:ext uri="{FF2B5EF4-FFF2-40B4-BE49-F238E27FC236}">
                      <a16:creationId xmlns:a16="http://schemas.microsoft.com/office/drawing/2014/main" id="{0EBE4FA3-A85D-E149-94CD-D8699FBE394A}"/>
                    </a:ext>
                  </a:extLst>
                </p:cNvPr>
                <p:cNvSpPr/>
                <p:nvPr/>
              </p:nvSpPr>
              <p:spPr bwMode="auto">
                <a:xfrm>
                  <a:off x="3846616" y="2787590"/>
                  <a:ext cx="529913"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chemeClr val="bg1"/>
                    </a:solidFill>
                    <a:latin typeface="Helvetica Neue"/>
                  </a:endParaRPr>
                </a:p>
              </p:txBody>
            </p:sp>
            <p:grpSp>
              <p:nvGrpSpPr>
                <p:cNvPr id="203" name="Group 202">
                  <a:extLst>
                    <a:ext uri="{FF2B5EF4-FFF2-40B4-BE49-F238E27FC236}">
                      <a16:creationId xmlns:a16="http://schemas.microsoft.com/office/drawing/2014/main" id="{204F91D9-4776-BA4D-AD96-367AFA494815}"/>
                    </a:ext>
                  </a:extLst>
                </p:cNvPr>
                <p:cNvGrpSpPr/>
                <p:nvPr/>
              </p:nvGrpSpPr>
              <p:grpSpPr>
                <a:xfrm>
                  <a:off x="4378188" y="2787590"/>
                  <a:ext cx="229157" cy="436414"/>
                  <a:chOff x="4378188" y="2787590"/>
                  <a:chExt cx="229157" cy="436414"/>
                </a:xfrm>
              </p:grpSpPr>
              <p:sp>
                <p:nvSpPr>
                  <p:cNvPr id="204" name="Rectangle 203">
                    <a:extLst>
                      <a:ext uri="{FF2B5EF4-FFF2-40B4-BE49-F238E27FC236}">
                        <a16:creationId xmlns:a16="http://schemas.microsoft.com/office/drawing/2014/main" id="{B5BB241E-F043-2040-8F2B-D33736FA7B88}"/>
                      </a:ext>
                    </a:extLst>
                  </p:cNvPr>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chemeClr val="bg1"/>
                      </a:solidFill>
                      <a:latin typeface="Helvetica Neue"/>
                    </a:endParaRPr>
                  </a:p>
                </p:txBody>
              </p:sp>
              <p:sp>
                <p:nvSpPr>
                  <p:cNvPr id="205" name="Oval 204">
                    <a:extLst>
                      <a:ext uri="{FF2B5EF4-FFF2-40B4-BE49-F238E27FC236}">
                        <a16:creationId xmlns:a16="http://schemas.microsoft.com/office/drawing/2014/main" id="{C064B54F-B7FA-9B40-AD7B-E9914242DB0C}"/>
                      </a:ext>
                    </a:extLst>
                  </p:cNvPr>
                  <p:cNvSpPr/>
                  <p:nvPr/>
                </p:nvSpPr>
                <p:spPr bwMode="auto">
                  <a:xfrm>
                    <a:off x="4429652" y="2958380"/>
                    <a:ext cx="126227" cy="94836"/>
                  </a:xfrm>
                  <a:prstGeom prst="ellipse">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grpSp>
          <p:grpSp>
            <p:nvGrpSpPr>
              <p:cNvPr id="194" name="Group 193">
                <a:extLst>
                  <a:ext uri="{FF2B5EF4-FFF2-40B4-BE49-F238E27FC236}">
                    <a16:creationId xmlns:a16="http://schemas.microsoft.com/office/drawing/2014/main" id="{17CC0913-DD35-254F-B4FA-899B5DB1C11D}"/>
                  </a:ext>
                </a:extLst>
              </p:cNvPr>
              <p:cNvGrpSpPr/>
              <p:nvPr/>
            </p:nvGrpSpPr>
            <p:grpSpPr>
              <a:xfrm>
                <a:off x="3085057" y="2788304"/>
                <a:ext cx="760729" cy="436414"/>
                <a:chOff x="3846616" y="2787590"/>
                <a:chExt cx="760729" cy="436414"/>
              </a:xfrm>
            </p:grpSpPr>
            <p:sp>
              <p:nvSpPr>
                <p:cNvPr id="198" name="Rectangle 197">
                  <a:extLst>
                    <a:ext uri="{FF2B5EF4-FFF2-40B4-BE49-F238E27FC236}">
                      <a16:creationId xmlns:a16="http://schemas.microsoft.com/office/drawing/2014/main" id="{75AF7B84-2C1A-B14A-ADB5-7021DFC9424D}"/>
                    </a:ext>
                  </a:extLst>
                </p:cNvPr>
                <p:cNvSpPr/>
                <p:nvPr/>
              </p:nvSpPr>
              <p:spPr bwMode="auto">
                <a:xfrm>
                  <a:off x="3846616" y="2787590"/>
                  <a:ext cx="529913"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chemeClr val="bg1"/>
                      </a:solidFill>
                      <a:latin typeface="Helvetica Neue"/>
                    </a:rPr>
                    <a:t>5</a:t>
                  </a:r>
                </a:p>
              </p:txBody>
            </p:sp>
            <p:grpSp>
              <p:nvGrpSpPr>
                <p:cNvPr id="199" name="Group 198">
                  <a:extLst>
                    <a:ext uri="{FF2B5EF4-FFF2-40B4-BE49-F238E27FC236}">
                      <a16:creationId xmlns:a16="http://schemas.microsoft.com/office/drawing/2014/main" id="{794676AA-2F09-194C-A8AA-EF4BA9C8207B}"/>
                    </a:ext>
                  </a:extLst>
                </p:cNvPr>
                <p:cNvGrpSpPr/>
                <p:nvPr/>
              </p:nvGrpSpPr>
              <p:grpSpPr>
                <a:xfrm>
                  <a:off x="4378188" y="2787590"/>
                  <a:ext cx="229157" cy="436414"/>
                  <a:chOff x="4378188" y="2787590"/>
                  <a:chExt cx="229157" cy="436414"/>
                </a:xfrm>
              </p:grpSpPr>
              <p:sp>
                <p:nvSpPr>
                  <p:cNvPr id="200" name="Rectangle 199">
                    <a:extLst>
                      <a:ext uri="{FF2B5EF4-FFF2-40B4-BE49-F238E27FC236}">
                        <a16:creationId xmlns:a16="http://schemas.microsoft.com/office/drawing/2014/main" id="{30B5E532-20E9-3841-944B-494ACCB1D30C}"/>
                      </a:ext>
                    </a:extLst>
                  </p:cNvPr>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chemeClr val="bg1"/>
                      </a:solidFill>
                      <a:latin typeface="Helvetica Neue"/>
                    </a:endParaRPr>
                  </a:p>
                </p:txBody>
              </p:sp>
              <p:sp>
                <p:nvSpPr>
                  <p:cNvPr id="201" name="Oval 200">
                    <a:extLst>
                      <a:ext uri="{FF2B5EF4-FFF2-40B4-BE49-F238E27FC236}">
                        <a16:creationId xmlns:a16="http://schemas.microsoft.com/office/drawing/2014/main" id="{75CF24DD-B9F7-D34B-BF0B-902074A4239F}"/>
                      </a:ext>
                    </a:extLst>
                  </p:cNvPr>
                  <p:cNvSpPr/>
                  <p:nvPr/>
                </p:nvSpPr>
                <p:spPr bwMode="auto">
                  <a:xfrm>
                    <a:off x="4429652" y="2958380"/>
                    <a:ext cx="126227"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grpSp>
          <p:grpSp>
            <p:nvGrpSpPr>
              <p:cNvPr id="195" name="Group 194">
                <a:extLst>
                  <a:ext uri="{FF2B5EF4-FFF2-40B4-BE49-F238E27FC236}">
                    <a16:creationId xmlns:a16="http://schemas.microsoft.com/office/drawing/2014/main" id="{510722C0-7BB3-0542-A2D5-3096D9D5BFD0}"/>
                  </a:ext>
                </a:extLst>
              </p:cNvPr>
              <p:cNvGrpSpPr/>
              <p:nvPr/>
            </p:nvGrpSpPr>
            <p:grpSpPr>
              <a:xfrm>
                <a:off x="2853988" y="2788304"/>
                <a:ext cx="229157" cy="436414"/>
                <a:chOff x="4378188" y="2787590"/>
                <a:chExt cx="229157" cy="436414"/>
              </a:xfrm>
            </p:grpSpPr>
            <p:sp>
              <p:nvSpPr>
                <p:cNvPr id="196" name="Rectangle 195">
                  <a:extLst>
                    <a:ext uri="{FF2B5EF4-FFF2-40B4-BE49-F238E27FC236}">
                      <a16:creationId xmlns:a16="http://schemas.microsoft.com/office/drawing/2014/main" id="{E89EBBA4-62C2-8F4E-B722-5E2B9EEB3DCA}"/>
                    </a:ext>
                  </a:extLst>
                </p:cNvPr>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chemeClr val="bg1"/>
                    </a:solidFill>
                    <a:latin typeface="Helvetica Neue"/>
                  </a:endParaRPr>
                </a:p>
              </p:txBody>
            </p:sp>
            <p:sp>
              <p:nvSpPr>
                <p:cNvPr id="197" name="Oval 196">
                  <a:extLst>
                    <a:ext uri="{FF2B5EF4-FFF2-40B4-BE49-F238E27FC236}">
                      <a16:creationId xmlns:a16="http://schemas.microsoft.com/office/drawing/2014/main" id="{6F6F5201-CA7B-C043-AD5E-0D79B3D29247}"/>
                    </a:ext>
                  </a:extLst>
                </p:cNvPr>
                <p:cNvSpPr/>
                <p:nvPr/>
              </p:nvSpPr>
              <p:spPr bwMode="auto">
                <a:xfrm>
                  <a:off x="4429652" y="2958380"/>
                  <a:ext cx="126227"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grpSp>
        <p:grpSp>
          <p:nvGrpSpPr>
            <p:cNvPr id="150" name="Group 149">
              <a:extLst>
                <a:ext uri="{FF2B5EF4-FFF2-40B4-BE49-F238E27FC236}">
                  <a16:creationId xmlns:a16="http://schemas.microsoft.com/office/drawing/2014/main" id="{3B4BAEDC-35A2-A841-B265-31823E121636}"/>
                </a:ext>
              </a:extLst>
            </p:cNvPr>
            <p:cNvGrpSpPr/>
            <p:nvPr/>
          </p:nvGrpSpPr>
          <p:grpSpPr>
            <a:xfrm>
              <a:off x="4032619" y="2368868"/>
              <a:ext cx="982300" cy="327311"/>
              <a:chOff x="2853988" y="2788304"/>
              <a:chExt cx="1753357" cy="436414"/>
            </a:xfrm>
          </p:grpSpPr>
          <p:grpSp>
            <p:nvGrpSpPr>
              <p:cNvPr id="180" name="Group 179">
                <a:extLst>
                  <a:ext uri="{FF2B5EF4-FFF2-40B4-BE49-F238E27FC236}">
                    <a16:creationId xmlns:a16="http://schemas.microsoft.com/office/drawing/2014/main" id="{9DC37244-FF27-4F41-8A0C-C0276785B090}"/>
                  </a:ext>
                </a:extLst>
              </p:cNvPr>
              <p:cNvGrpSpPr/>
              <p:nvPr/>
            </p:nvGrpSpPr>
            <p:grpSpPr>
              <a:xfrm>
                <a:off x="3846616" y="2788304"/>
                <a:ext cx="760729" cy="436414"/>
                <a:chOff x="3846616" y="2787590"/>
                <a:chExt cx="760729" cy="436414"/>
              </a:xfrm>
            </p:grpSpPr>
            <p:sp>
              <p:nvSpPr>
                <p:cNvPr id="189" name="Rectangle 188">
                  <a:extLst>
                    <a:ext uri="{FF2B5EF4-FFF2-40B4-BE49-F238E27FC236}">
                      <a16:creationId xmlns:a16="http://schemas.microsoft.com/office/drawing/2014/main" id="{ACD8815A-AD62-0C45-9EDA-F730FF84C110}"/>
                    </a:ext>
                  </a:extLst>
                </p:cNvPr>
                <p:cNvSpPr/>
                <p:nvPr/>
              </p:nvSpPr>
              <p:spPr bwMode="auto">
                <a:xfrm>
                  <a:off x="3846616" y="2787590"/>
                  <a:ext cx="529913"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chemeClr val="bg1"/>
                    </a:solidFill>
                    <a:latin typeface="Helvetica Neue"/>
                  </a:endParaRPr>
                </a:p>
              </p:txBody>
            </p:sp>
            <p:grpSp>
              <p:nvGrpSpPr>
                <p:cNvPr id="190" name="Group 189">
                  <a:extLst>
                    <a:ext uri="{FF2B5EF4-FFF2-40B4-BE49-F238E27FC236}">
                      <a16:creationId xmlns:a16="http://schemas.microsoft.com/office/drawing/2014/main" id="{E8D21891-BBB2-C649-A2AC-A0A24510D177}"/>
                    </a:ext>
                  </a:extLst>
                </p:cNvPr>
                <p:cNvGrpSpPr/>
                <p:nvPr/>
              </p:nvGrpSpPr>
              <p:grpSpPr>
                <a:xfrm>
                  <a:off x="4378188" y="2787590"/>
                  <a:ext cx="229157" cy="436414"/>
                  <a:chOff x="4378188" y="2787590"/>
                  <a:chExt cx="229157" cy="436414"/>
                </a:xfrm>
              </p:grpSpPr>
              <p:sp>
                <p:nvSpPr>
                  <p:cNvPr id="191" name="Rectangle 190">
                    <a:extLst>
                      <a:ext uri="{FF2B5EF4-FFF2-40B4-BE49-F238E27FC236}">
                        <a16:creationId xmlns:a16="http://schemas.microsoft.com/office/drawing/2014/main" id="{E3293285-5366-4C4D-BB90-BD6504775368}"/>
                      </a:ext>
                    </a:extLst>
                  </p:cNvPr>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chemeClr val="bg1"/>
                      </a:solidFill>
                      <a:latin typeface="Helvetica Neue"/>
                    </a:endParaRPr>
                  </a:p>
                </p:txBody>
              </p:sp>
              <p:sp>
                <p:nvSpPr>
                  <p:cNvPr id="192" name="Oval 191">
                    <a:extLst>
                      <a:ext uri="{FF2B5EF4-FFF2-40B4-BE49-F238E27FC236}">
                        <a16:creationId xmlns:a16="http://schemas.microsoft.com/office/drawing/2014/main" id="{7848A37A-7103-A046-8B7A-AA5844E7658C}"/>
                      </a:ext>
                    </a:extLst>
                  </p:cNvPr>
                  <p:cNvSpPr/>
                  <p:nvPr/>
                </p:nvSpPr>
                <p:spPr bwMode="auto">
                  <a:xfrm>
                    <a:off x="4429652" y="2958380"/>
                    <a:ext cx="126227" cy="94836"/>
                  </a:xfrm>
                  <a:prstGeom prst="ellipse">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grpSp>
          <p:grpSp>
            <p:nvGrpSpPr>
              <p:cNvPr id="181" name="Group 180">
                <a:extLst>
                  <a:ext uri="{FF2B5EF4-FFF2-40B4-BE49-F238E27FC236}">
                    <a16:creationId xmlns:a16="http://schemas.microsoft.com/office/drawing/2014/main" id="{E0CFC12F-E944-3F4D-9577-EEB328E2A097}"/>
                  </a:ext>
                </a:extLst>
              </p:cNvPr>
              <p:cNvGrpSpPr/>
              <p:nvPr/>
            </p:nvGrpSpPr>
            <p:grpSpPr>
              <a:xfrm>
                <a:off x="3085057" y="2788304"/>
                <a:ext cx="760729" cy="436414"/>
                <a:chOff x="3846616" y="2787590"/>
                <a:chExt cx="760729" cy="436414"/>
              </a:xfrm>
            </p:grpSpPr>
            <p:sp>
              <p:nvSpPr>
                <p:cNvPr id="185" name="Rectangle 184">
                  <a:extLst>
                    <a:ext uri="{FF2B5EF4-FFF2-40B4-BE49-F238E27FC236}">
                      <a16:creationId xmlns:a16="http://schemas.microsoft.com/office/drawing/2014/main" id="{BC4C1F4C-2469-0340-BF99-A1E93026C03A}"/>
                    </a:ext>
                  </a:extLst>
                </p:cNvPr>
                <p:cNvSpPr/>
                <p:nvPr/>
              </p:nvSpPr>
              <p:spPr bwMode="auto">
                <a:xfrm>
                  <a:off x="3846616" y="2787590"/>
                  <a:ext cx="529913"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chemeClr val="bg1"/>
                      </a:solidFill>
                      <a:latin typeface="Helvetica Neue"/>
                    </a:rPr>
                    <a:t>24</a:t>
                  </a:r>
                </a:p>
              </p:txBody>
            </p:sp>
            <p:grpSp>
              <p:nvGrpSpPr>
                <p:cNvPr id="186" name="Group 185">
                  <a:extLst>
                    <a:ext uri="{FF2B5EF4-FFF2-40B4-BE49-F238E27FC236}">
                      <a16:creationId xmlns:a16="http://schemas.microsoft.com/office/drawing/2014/main" id="{826267D1-E8DF-984C-8F0B-0DBF428DA531}"/>
                    </a:ext>
                  </a:extLst>
                </p:cNvPr>
                <p:cNvGrpSpPr/>
                <p:nvPr/>
              </p:nvGrpSpPr>
              <p:grpSpPr>
                <a:xfrm>
                  <a:off x="4378188" y="2787590"/>
                  <a:ext cx="229157" cy="436414"/>
                  <a:chOff x="4378188" y="2787590"/>
                  <a:chExt cx="229157" cy="436414"/>
                </a:xfrm>
              </p:grpSpPr>
              <p:sp>
                <p:nvSpPr>
                  <p:cNvPr id="187" name="Rectangle 186">
                    <a:extLst>
                      <a:ext uri="{FF2B5EF4-FFF2-40B4-BE49-F238E27FC236}">
                        <a16:creationId xmlns:a16="http://schemas.microsoft.com/office/drawing/2014/main" id="{A497B85A-3C8E-664F-9BAC-3CB746BD211A}"/>
                      </a:ext>
                    </a:extLst>
                  </p:cNvPr>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chemeClr val="bg1"/>
                      </a:solidFill>
                      <a:latin typeface="Helvetica Neue"/>
                    </a:endParaRPr>
                  </a:p>
                </p:txBody>
              </p:sp>
              <p:sp>
                <p:nvSpPr>
                  <p:cNvPr id="188" name="Oval 187">
                    <a:extLst>
                      <a:ext uri="{FF2B5EF4-FFF2-40B4-BE49-F238E27FC236}">
                        <a16:creationId xmlns:a16="http://schemas.microsoft.com/office/drawing/2014/main" id="{A677DF97-1BA8-A14C-85B0-6B78D0176DD1}"/>
                      </a:ext>
                    </a:extLst>
                  </p:cNvPr>
                  <p:cNvSpPr/>
                  <p:nvPr/>
                </p:nvSpPr>
                <p:spPr bwMode="auto">
                  <a:xfrm>
                    <a:off x="4429652" y="2958380"/>
                    <a:ext cx="126227"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grpSp>
          <p:grpSp>
            <p:nvGrpSpPr>
              <p:cNvPr id="182" name="Group 181">
                <a:extLst>
                  <a:ext uri="{FF2B5EF4-FFF2-40B4-BE49-F238E27FC236}">
                    <a16:creationId xmlns:a16="http://schemas.microsoft.com/office/drawing/2014/main" id="{01161E93-375E-5D4E-AC40-DD40B26E8E00}"/>
                  </a:ext>
                </a:extLst>
              </p:cNvPr>
              <p:cNvGrpSpPr/>
              <p:nvPr/>
            </p:nvGrpSpPr>
            <p:grpSpPr>
              <a:xfrm>
                <a:off x="2853988" y="2788304"/>
                <a:ext cx="229157" cy="436414"/>
                <a:chOff x="4378188" y="2787590"/>
                <a:chExt cx="229157" cy="436414"/>
              </a:xfrm>
            </p:grpSpPr>
            <p:sp>
              <p:nvSpPr>
                <p:cNvPr id="183" name="Rectangle 182">
                  <a:extLst>
                    <a:ext uri="{FF2B5EF4-FFF2-40B4-BE49-F238E27FC236}">
                      <a16:creationId xmlns:a16="http://schemas.microsoft.com/office/drawing/2014/main" id="{EA956F81-AAC6-2447-90B2-CEB4BCB50092}"/>
                    </a:ext>
                  </a:extLst>
                </p:cNvPr>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chemeClr val="bg1"/>
                    </a:solidFill>
                    <a:latin typeface="Helvetica Neue"/>
                  </a:endParaRPr>
                </a:p>
              </p:txBody>
            </p:sp>
            <p:sp>
              <p:nvSpPr>
                <p:cNvPr id="184" name="Oval 183">
                  <a:extLst>
                    <a:ext uri="{FF2B5EF4-FFF2-40B4-BE49-F238E27FC236}">
                      <a16:creationId xmlns:a16="http://schemas.microsoft.com/office/drawing/2014/main" id="{1BF0CB99-DDC9-694B-BF34-03DC496111A0}"/>
                    </a:ext>
                  </a:extLst>
                </p:cNvPr>
                <p:cNvSpPr/>
                <p:nvPr/>
              </p:nvSpPr>
              <p:spPr bwMode="auto">
                <a:xfrm>
                  <a:off x="4429652" y="2958380"/>
                  <a:ext cx="126227"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grpSp>
        <p:grpSp>
          <p:nvGrpSpPr>
            <p:cNvPr id="151" name="Group 150">
              <a:extLst>
                <a:ext uri="{FF2B5EF4-FFF2-40B4-BE49-F238E27FC236}">
                  <a16:creationId xmlns:a16="http://schemas.microsoft.com/office/drawing/2014/main" id="{9A32F04E-656F-2E44-95CC-CCBBF42C828A}"/>
                </a:ext>
              </a:extLst>
            </p:cNvPr>
            <p:cNvGrpSpPr/>
            <p:nvPr/>
          </p:nvGrpSpPr>
          <p:grpSpPr>
            <a:xfrm>
              <a:off x="288564" y="3112227"/>
              <a:ext cx="2129055" cy="349789"/>
              <a:chOff x="1868648" y="5012314"/>
              <a:chExt cx="2115865" cy="466384"/>
            </a:xfrm>
          </p:grpSpPr>
          <p:sp>
            <p:nvSpPr>
              <p:cNvPr id="178" name="Rectangle 177">
                <a:extLst>
                  <a:ext uri="{FF2B5EF4-FFF2-40B4-BE49-F238E27FC236}">
                    <a16:creationId xmlns:a16="http://schemas.microsoft.com/office/drawing/2014/main" id="{4DC0359B-E40D-514F-8047-A27EB5390B3F}"/>
                  </a:ext>
                </a:extLst>
              </p:cNvPr>
              <p:cNvSpPr/>
              <p:nvPr/>
            </p:nvSpPr>
            <p:spPr bwMode="auto">
              <a:xfrm>
                <a:off x="1868648" y="5012314"/>
                <a:ext cx="1150539"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800" dirty="0">
                    <a:solidFill>
                      <a:schemeClr val="tx2"/>
                    </a:solidFill>
                    <a:latin typeface="Helvetica Neue"/>
                  </a:rPr>
                  <a:t>(2, </a:t>
                </a:r>
                <a:r>
                  <a:rPr lang="en-US" sz="800" dirty="0">
                    <a:solidFill>
                      <a:schemeClr val="tx2"/>
                    </a:solidFill>
                  </a:rPr>
                  <a:t>{[1,1], [1,2], [2, 1]}</a:t>
                </a:r>
              </a:p>
            </p:txBody>
          </p:sp>
          <p:sp>
            <p:nvSpPr>
              <p:cNvPr id="179" name="Rectangle 178">
                <a:extLst>
                  <a:ext uri="{FF2B5EF4-FFF2-40B4-BE49-F238E27FC236}">
                    <a16:creationId xmlns:a16="http://schemas.microsoft.com/office/drawing/2014/main" id="{43BCEE77-066A-1E45-99A6-AB1CF2C8F794}"/>
                  </a:ext>
                </a:extLst>
              </p:cNvPr>
              <p:cNvSpPr/>
              <p:nvPr/>
            </p:nvSpPr>
            <p:spPr bwMode="auto">
              <a:xfrm>
                <a:off x="3028646" y="5043067"/>
                <a:ext cx="955867" cy="435631"/>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800" dirty="0">
                    <a:solidFill>
                      <a:schemeClr val="tx2"/>
                    </a:solidFill>
                    <a:latin typeface="Helvetica Neue"/>
                  </a:rPr>
                  <a:t>(3, {[2,2], [3, 1]})</a:t>
                </a:r>
              </a:p>
            </p:txBody>
          </p:sp>
        </p:grpSp>
        <p:grpSp>
          <p:nvGrpSpPr>
            <p:cNvPr id="153" name="Group 152">
              <a:extLst>
                <a:ext uri="{FF2B5EF4-FFF2-40B4-BE49-F238E27FC236}">
                  <a16:creationId xmlns:a16="http://schemas.microsoft.com/office/drawing/2014/main" id="{0009A581-33D9-E047-BA99-572D4E4358EB}"/>
                </a:ext>
              </a:extLst>
            </p:cNvPr>
            <p:cNvGrpSpPr/>
            <p:nvPr/>
          </p:nvGrpSpPr>
          <p:grpSpPr>
            <a:xfrm>
              <a:off x="3472907" y="3164038"/>
              <a:ext cx="1063075" cy="327311"/>
              <a:chOff x="2648906" y="5088233"/>
              <a:chExt cx="1056490" cy="436414"/>
            </a:xfrm>
          </p:grpSpPr>
          <p:sp>
            <p:nvSpPr>
              <p:cNvPr id="174" name="Rectangle 173">
                <a:extLst>
                  <a:ext uri="{FF2B5EF4-FFF2-40B4-BE49-F238E27FC236}">
                    <a16:creationId xmlns:a16="http://schemas.microsoft.com/office/drawing/2014/main" id="{60B97EC8-62E0-1249-8088-DEA19398BDAD}"/>
                  </a:ext>
                </a:extLst>
              </p:cNvPr>
              <p:cNvSpPr/>
              <p:nvPr/>
            </p:nvSpPr>
            <p:spPr bwMode="auto">
              <a:xfrm>
                <a:off x="2648906" y="5088233"/>
                <a:ext cx="549517"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800" dirty="0">
                    <a:solidFill>
                      <a:schemeClr val="tx2"/>
                    </a:solidFill>
                    <a:latin typeface="Helvetica Neue"/>
                  </a:rPr>
                  <a:t>(20</a:t>
                </a:r>
                <a:r>
                  <a:rPr lang="en-US" sz="800">
                    <a:solidFill>
                      <a:schemeClr val="tx2"/>
                    </a:solidFill>
                    <a:latin typeface="Helvetica Neue"/>
                  </a:rPr>
                  <a:t>, {3, 2}])</a:t>
                </a:r>
                <a:endParaRPr lang="en-US" sz="800" dirty="0">
                  <a:solidFill>
                    <a:schemeClr val="tx2"/>
                  </a:solidFill>
                  <a:latin typeface="Helvetica Neue"/>
                </a:endParaRPr>
              </a:p>
            </p:txBody>
          </p:sp>
          <p:sp>
            <p:nvSpPr>
              <p:cNvPr id="175" name="Rectangle 174">
                <a:extLst>
                  <a:ext uri="{FF2B5EF4-FFF2-40B4-BE49-F238E27FC236}">
                    <a16:creationId xmlns:a16="http://schemas.microsoft.com/office/drawing/2014/main" id="{8E25829F-120E-B94A-BC40-F6CBEDCE8009}"/>
                  </a:ext>
                </a:extLst>
              </p:cNvPr>
              <p:cNvSpPr/>
              <p:nvPr/>
            </p:nvSpPr>
            <p:spPr bwMode="auto">
              <a:xfrm>
                <a:off x="3175483"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chemeClr val="tx2"/>
                  </a:solidFill>
                  <a:latin typeface="Helvetica Neue"/>
                </a:endParaRPr>
              </a:p>
            </p:txBody>
          </p:sp>
        </p:grpSp>
        <p:cxnSp>
          <p:nvCxnSpPr>
            <p:cNvPr id="154" name="Straight Arrow Connector 153">
              <a:extLst>
                <a:ext uri="{FF2B5EF4-FFF2-40B4-BE49-F238E27FC236}">
                  <a16:creationId xmlns:a16="http://schemas.microsoft.com/office/drawing/2014/main" id="{B5F8BAF8-7296-B543-AC82-26B7B21BE838}"/>
                </a:ext>
              </a:extLst>
            </p:cNvPr>
            <p:cNvCxnSpPr>
              <a:stCxn id="184" idx="4"/>
            </p:cNvCxnSpPr>
            <p:nvPr/>
          </p:nvCxnSpPr>
          <p:spPr bwMode="auto">
            <a:xfrm flipH="1">
              <a:off x="807079" y="2568088"/>
              <a:ext cx="202416" cy="60107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156" name="Straight Arrow Connector 155">
              <a:extLst>
                <a:ext uri="{FF2B5EF4-FFF2-40B4-BE49-F238E27FC236}">
                  <a16:creationId xmlns:a16="http://schemas.microsoft.com/office/drawing/2014/main" id="{F31F541B-A461-1A42-A41B-1A37DC99ED29}"/>
                </a:ext>
              </a:extLst>
            </p:cNvPr>
            <p:cNvCxnSpPr/>
            <p:nvPr/>
          </p:nvCxnSpPr>
          <p:spPr bwMode="auto">
            <a:xfrm flipH="1">
              <a:off x="3739519" y="2568088"/>
              <a:ext cx="357293" cy="59595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157" name="Straight Arrow Connector 156">
              <a:extLst>
                <a:ext uri="{FF2B5EF4-FFF2-40B4-BE49-F238E27FC236}">
                  <a16:creationId xmlns:a16="http://schemas.microsoft.com/office/drawing/2014/main" id="{2742FF51-7206-9F40-92EF-62BEE0E9AD3C}"/>
                </a:ext>
              </a:extLst>
            </p:cNvPr>
            <p:cNvCxnSpPr/>
            <p:nvPr/>
          </p:nvCxnSpPr>
          <p:spPr bwMode="auto">
            <a:xfrm>
              <a:off x="4524072" y="2568088"/>
              <a:ext cx="678310" cy="59116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158" name="Straight Arrow Connector 157">
              <a:extLst>
                <a:ext uri="{FF2B5EF4-FFF2-40B4-BE49-F238E27FC236}">
                  <a16:creationId xmlns:a16="http://schemas.microsoft.com/office/drawing/2014/main" id="{1D1479C2-F6CC-B248-8C61-74FC4E156641}"/>
                </a:ext>
              </a:extLst>
            </p:cNvPr>
            <p:cNvCxnSpPr/>
            <p:nvPr/>
          </p:nvCxnSpPr>
          <p:spPr bwMode="auto">
            <a:xfrm flipH="1">
              <a:off x="1009496" y="1881841"/>
              <a:ext cx="1367256" cy="48702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159" name="Straight Arrow Connector 158">
              <a:extLst>
                <a:ext uri="{FF2B5EF4-FFF2-40B4-BE49-F238E27FC236}">
                  <a16:creationId xmlns:a16="http://schemas.microsoft.com/office/drawing/2014/main" id="{67E685FD-67D7-8249-AEB2-5707724CF451}"/>
                </a:ext>
              </a:extLst>
            </p:cNvPr>
            <p:cNvCxnSpPr/>
            <p:nvPr/>
          </p:nvCxnSpPr>
          <p:spPr bwMode="auto">
            <a:xfrm>
              <a:off x="2804013" y="1881841"/>
              <a:ext cx="1506498" cy="48702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160" name="Curved Connector 159">
              <a:extLst>
                <a:ext uri="{FF2B5EF4-FFF2-40B4-BE49-F238E27FC236}">
                  <a16:creationId xmlns:a16="http://schemas.microsoft.com/office/drawing/2014/main" id="{1848D653-99E4-FF49-8578-8BD4909842DC}"/>
                </a:ext>
              </a:extLst>
            </p:cNvPr>
            <p:cNvCxnSpPr/>
            <p:nvPr/>
          </p:nvCxnSpPr>
          <p:spPr bwMode="auto">
            <a:xfrm rot="5400000" flipH="1" flipV="1">
              <a:off x="1801841" y="2697705"/>
              <a:ext cx="9911" cy="933004"/>
            </a:xfrm>
            <a:prstGeom prst="curvedConnector3">
              <a:avLst>
                <a:gd name="adj1" fmla="val 1829983"/>
              </a:avLst>
            </a:prstGeom>
            <a:ln w="25400">
              <a:solidFill>
                <a:srgbClr val="C00000"/>
              </a:solidFill>
              <a:prstDash val="solid"/>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162" name="Curved Connector 161">
              <a:extLst>
                <a:ext uri="{FF2B5EF4-FFF2-40B4-BE49-F238E27FC236}">
                  <a16:creationId xmlns:a16="http://schemas.microsoft.com/office/drawing/2014/main" id="{F93FA38C-E86E-E949-99B3-B428BD01905F}"/>
                </a:ext>
              </a:extLst>
            </p:cNvPr>
            <p:cNvCxnSpPr/>
            <p:nvPr/>
          </p:nvCxnSpPr>
          <p:spPr bwMode="auto">
            <a:xfrm rot="5400000" flipH="1" flipV="1">
              <a:off x="4733487" y="2695144"/>
              <a:ext cx="4787" cy="933003"/>
            </a:xfrm>
            <a:prstGeom prst="curvedConnector3">
              <a:avLst>
                <a:gd name="adj1" fmla="val 3681388"/>
              </a:avLst>
            </a:prstGeom>
            <a:ln w="25400">
              <a:solidFill>
                <a:srgbClr val="C00000"/>
              </a:solidFill>
              <a:prstDash val="solid"/>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163" name="Curved Connector 162">
              <a:extLst>
                <a:ext uri="{FF2B5EF4-FFF2-40B4-BE49-F238E27FC236}">
                  <a16:creationId xmlns:a16="http://schemas.microsoft.com/office/drawing/2014/main" id="{7B717235-4CEA-3144-B574-A5716416869C}"/>
                </a:ext>
              </a:extLst>
            </p:cNvPr>
            <p:cNvCxnSpPr/>
            <p:nvPr/>
          </p:nvCxnSpPr>
          <p:spPr bwMode="auto">
            <a:xfrm rot="5400000">
              <a:off x="1801842" y="3025016"/>
              <a:ext cx="9911" cy="933004"/>
            </a:xfrm>
            <a:prstGeom prst="curvedConnector3">
              <a:avLst>
                <a:gd name="adj1" fmla="val 1829983"/>
              </a:avLst>
            </a:prstGeom>
            <a:ln w="25400">
              <a:solidFill>
                <a:srgbClr val="C00000"/>
              </a:solidFill>
              <a:prstDash val="solid"/>
              <a:headEnd type="none" w="med" len="med"/>
              <a:tailEnd type="triangle"/>
            </a:ln>
          </p:spPr>
          <p:style>
            <a:lnRef idx="1">
              <a:schemeClr val="accent5"/>
            </a:lnRef>
            <a:fillRef idx="2">
              <a:schemeClr val="accent5"/>
            </a:fillRef>
            <a:effectRef idx="1">
              <a:schemeClr val="accent5"/>
            </a:effectRef>
            <a:fontRef idx="minor">
              <a:schemeClr val="dk1"/>
            </a:fontRef>
          </p:style>
        </p:cxnSp>
        <p:cxnSp>
          <p:nvCxnSpPr>
            <p:cNvPr id="165" name="Curved Connector 164">
              <a:extLst>
                <a:ext uri="{FF2B5EF4-FFF2-40B4-BE49-F238E27FC236}">
                  <a16:creationId xmlns:a16="http://schemas.microsoft.com/office/drawing/2014/main" id="{6F2E9678-7363-3A4B-AF35-ABD3064E8A5C}"/>
                </a:ext>
              </a:extLst>
            </p:cNvPr>
            <p:cNvCxnSpPr/>
            <p:nvPr/>
          </p:nvCxnSpPr>
          <p:spPr bwMode="auto">
            <a:xfrm rot="5400000">
              <a:off x="4733487" y="3022454"/>
              <a:ext cx="4787" cy="933003"/>
            </a:xfrm>
            <a:prstGeom prst="curvedConnector3">
              <a:avLst>
                <a:gd name="adj1" fmla="val 3681388"/>
              </a:avLst>
            </a:prstGeom>
            <a:ln w="25400">
              <a:solidFill>
                <a:srgbClr val="C00000"/>
              </a:solidFill>
              <a:prstDash val="solid"/>
              <a:headEnd type="none" w="med" len="med"/>
              <a:tailEnd type="triangle"/>
            </a:ln>
          </p:spPr>
          <p:style>
            <a:lnRef idx="1">
              <a:schemeClr val="accent5"/>
            </a:lnRef>
            <a:fillRef idx="2">
              <a:schemeClr val="accent5"/>
            </a:fillRef>
            <a:effectRef idx="1">
              <a:schemeClr val="accent5"/>
            </a:effectRef>
            <a:fontRef idx="minor">
              <a:schemeClr val="dk1"/>
            </a:fontRef>
          </p:style>
        </p:cxnSp>
        <p:sp>
          <p:nvSpPr>
            <p:cNvPr id="166" name="TextBox 165">
              <a:extLst>
                <a:ext uri="{FF2B5EF4-FFF2-40B4-BE49-F238E27FC236}">
                  <a16:creationId xmlns:a16="http://schemas.microsoft.com/office/drawing/2014/main" id="{9AE72AD0-59CF-E244-9F58-944107AD2533}"/>
                </a:ext>
              </a:extLst>
            </p:cNvPr>
            <p:cNvSpPr txBox="1"/>
            <p:nvPr/>
          </p:nvSpPr>
          <p:spPr>
            <a:xfrm>
              <a:off x="2341394" y="1139969"/>
              <a:ext cx="1169468" cy="300081"/>
            </a:xfrm>
            <a:prstGeom prst="rect">
              <a:avLst/>
            </a:prstGeom>
            <a:noFill/>
          </p:spPr>
          <p:txBody>
            <a:bodyPr wrap="square" rtlCol="0">
              <a:spAutoFit/>
            </a:bodyPr>
            <a:lstStyle/>
            <a:p>
              <a:r>
                <a:rPr lang="en-US" sz="1350" dirty="0">
                  <a:solidFill>
                    <a:schemeClr val="tx2"/>
                  </a:solidFill>
                  <a:latin typeface="Helvetica Neue"/>
                </a:rPr>
                <a:t>Root Node</a:t>
              </a:r>
            </a:p>
          </p:txBody>
        </p:sp>
        <p:grpSp>
          <p:nvGrpSpPr>
            <p:cNvPr id="167" name="Group 166">
              <a:extLst>
                <a:ext uri="{FF2B5EF4-FFF2-40B4-BE49-F238E27FC236}">
                  <a16:creationId xmlns:a16="http://schemas.microsoft.com/office/drawing/2014/main" id="{98FE5A63-D091-884F-9486-AC1D9E922377}"/>
                </a:ext>
              </a:extLst>
            </p:cNvPr>
            <p:cNvGrpSpPr/>
            <p:nvPr/>
          </p:nvGrpSpPr>
          <p:grpSpPr>
            <a:xfrm>
              <a:off x="4935772" y="3159251"/>
              <a:ext cx="1063076" cy="327311"/>
              <a:chOff x="2648906" y="5088233"/>
              <a:chExt cx="1056490" cy="436414"/>
            </a:xfrm>
          </p:grpSpPr>
          <p:sp>
            <p:nvSpPr>
              <p:cNvPr id="172" name="Rectangle 171">
                <a:extLst>
                  <a:ext uri="{FF2B5EF4-FFF2-40B4-BE49-F238E27FC236}">
                    <a16:creationId xmlns:a16="http://schemas.microsoft.com/office/drawing/2014/main" id="{10B251F4-C437-5D40-B1EF-AC432000F390}"/>
                  </a:ext>
                </a:extLst>
              </p:cNvPr>
              <p:cNvSpPr/>
              <p:nvPr/>
            </p:nvSpPr>
            <p:spPr bwMode="auto">
              <a:xfrm>
                <a:off x="2648906"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2"/>
                    </a:solidFill>
                    <a:latin typeface="Helvetica Neue"/>
                  </a:rPr>
                  <a:t>…</a:t>
                </a:r>
              </a:p>
            </p:txBody>
          </p:sp>
          <p:sp>
            <p:nvSpPr>
              <p:cNvPr id="173" name="Rectangle 172">
                <a:extLst>
                  <a:ext uri="{FF2B5EF4-FFF2-40B4-BE49-F238E27FC236}">
                    <a16:creationId xmlns:a16="http://schemas.microsoft.com/office/drawing/2014/main" id="{DDB61FE1-1B7A-2A41-BF1C-44ADD4679026}"/>
                  </a:ext>
                </a:extLst>
              </p:cNvPr>
              <p:cNvSpPr/>
              <p:nvPr/>
            </p:nvSpPr>
            <p:spPr bwMode="auto">
              <a:xfrm>
                <a:off x="3175483" y="5088233"/>
                <a:ext cx="529913" cy="4364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chemeClr val="tx2"/>
                  </a:solidFill>
                  <a:latin typeface="Helvetica Neue"/>
                </a:endParaRPr>
              </a:p>
            </p:txBody>
          </p:sp>
        </p:grpSp>
        <p:sp>
          <p:nvSpPr>
            <p:cNvPr id="168" name="TextBox 167">
              <a:extLst>
                <a:ext uri="{FF2B5EF4-FFF2-40B4-BE49-F238E27FC236}">
                  <a16:creationId xmlns:a16="http://schemas.microsoft.com/office/drawing/2014/main" id="{AC60D6A7-7901-6B42-92B8-0D0D27AEB85A}"/>
                </a:ext>
              </a:extLst>
            </p:cNvPr>
            <p:cNvSpPr txBox="1"/>
            <p:nvPr/>
          </p:nvSpPr>
          <p:spPr>
            <a:xfrm>
              <a:off x="5147738" y="2457286"/>
              <a:ext cx="1190704" cy="429045"/>
            </a:xfrm>
            <a:prstGeom prst="rect">
              <a:avLst/>
            </a:prstGeom>
            <a:noFill/>
          </p:spPr>
          <p:txBody>
            <a:bodyPr wrap="square" rtlCol="0">
              <a:spAutoFit/>
            </a:bodyPr>
            <a:lstStyle/>
            <a:p>
              <a:r>
                <a:rPr lang="en-US" sz="1200" dirty="0">
                  <a:solidFill>
                    <a:schemeClr val="tx2"/>
                  </a:solidFill>
                  <a:latin typeface="Helvetica Neue"/>
                </a:rPr>
                <a:t>Data Entries</a:t>
              </a:r>
            </a:p>
          </p:txBody>
        </p:sp>
        <p:sp>
          <p:nvSpPr>
            <p:cNvPr id="169" name="TextBox 168">
              <a:extLst>
                <a:ext uri="{FF2B5EF4-FFF2-40B4-BE49-F238E27FC236}">
                  <a16:creationId xmlns:a16="http://schemas.microsoft.com/office/drawing/2014/main" id="{58C86144-C360-4B47-A6B2-D446490031B7}"/>
                </a:ext>
              </a:extLst>
            </p:cNvPr>
            <p:cNvSpPr txBox="1"/>
            <p:nvPr/>
          </p:nvSpPr>
          <p:spPr>
            <a:xfrm>
              <a:off x="3968742" y="1793451"/>
              <a:ext cx="1633801" cy="464798"/>
            </a:xfrm>
            <a:prstGeom prst="rect">
              <a:avLst/>
            </a:prstGeom>
            <a:noFill/>
          </p:spPr>
          <p:txBody>
            <a:bodyPr wrap="square" rtlCol="0">
              <a:spAutoFit/>
            </a:bodyPr>
            <a:lstStyle/>
            <a:p>
              <a:r>
                <a:rPr lang="en-US" sz="1350" dirty="0">
                  <a:solidFill>
                    <a:schemeClr val="tx2"/>
                  </a:solidFill>
                  <a:latin typeface="Helvetica Neue"/>
                </a:rPr>
                <a:t>Interior Nodes</a:t>
              </a:r>
            </a:p>
          </p:txBody>
        </p:sp>
        <p:sp>
          <p:nvSpPr>
            <p:cNvPr id="170" name="TextBox 169">
              <a:extLst>
                <a:ext uri="{FF2B5EF4-FFF2-40B4-BE49-F238E27FC236}">
                  <a16:creationId xmlns:a16="http://schemas.microsoft.com/office/drawing/2014/main" id="{C7920AE0-5160-1E41-B9CE-33B33AE8A89C}"/>
                </a:ext>
              </a:extLst>
            </p:cNvPr>
            <p:cNvSpPr txBox="1"/>
            <p:nvPr/>
          </p:nvSpPr>
          <p:spPr>
            <a:xfrm>
              <a:off x="541323" y="1024060"/>
              <a:ext cx="928459" cy="300082"/>
            </a:xfrm>
            <a:prstGeom prst="rect">
              <a:avLst/>
            </a:prstGeom>
            <a:noFill/>
          </p:spPr>
          <p:txBody>
            <a:bodyPr wrap="none" rtlCol="0">
              <a:spAutoFit/>
            </a:bodyPr>
            <a:lstStyle/>
            <a:p>
              <a:r>
                <a:rPr lang="en-US" sz="1350" dirty="0">
                  <a:solidFill>
                    <a:schemeClr val="tx2"/>
                  </a:solidFill>
                  <a:latin typeface="Helvetica Neue"/>
                </a:rPr>
                <a:t>Index File</a:t>
              </a:r>
            </a:p>
          </p:txBody>
        </p:sp>
        <p:sp>
          <p:nvSpPr>
            <p:cNvPr id="171" name="TextBox 170">
              <a:extLst>
                <a:ext uri="{FF2B5EF4-FFF2-40B4-BE49-F238E27FC236}">
                  <a16:creationId xmlns:a16="http://schemas.microsoft.com/office/drawing/2014/main" id="{95189B2A-0704-764B-B096-9B53BFA05FF4}"/>
                </a:ext>
              </a:extLst>
            </p:cNvPr>
            <p:cNvSpPr txBox="1"/>
            <p:nvPr/>
          </p:nvSpPr>
          <p:spPr>
            <a:xfrm>
              <a:off x="6249667" y="1610521"/>
              <a:ext cx="2293330" cy="643566"/>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050" dirty="0">
                  <a:solidFill>
                    <a:srgbClr val="484848"/>
                  </a:solidFill>
                  <a:latin typeface="Helvetica Neue"/>
                </a:rPr>
                <a:t>Index Contains</a:t>
              </a:r>
            </a:p>
            <a:p>
              <a:pPr algn="ctr"/>
              <a:r>
                <a:rPr lang="en-US" sz="1050" dirty="0">
                  <a:solidFill>
                    <a:srgbClr val="484848"/>
                  </a:solidFill>
                  <a:latin typeface="Helvetica Neue"/>
                </a:rPr>
                <a:t>(Key, {list of record Id}) Pairs</a:t>
              </a:r>
            </a:p>
          </p:txBody>
        </p:sp>
      </p:grpSp>
      <p:cxnSp>
        <p:nvCxnSpPr>
          <p:cNvPr id="220" name="Straight Arrow Connector 219" descr="A Pointer from entry ((2, {[1,1], [1,2], [2, 1]}&#13;&#10;) from the leaf page of the index to (2, Joe) in the clustered file" title="Pointer 1">
            <a:extLst>
              <a:ext uri="{FF2B5EF4-FFF2-40B4-BE49-F238E27FC236}">
                <a16:creationId xmlns:a16="http://schemas.microsoft.com/office/drawing/2014/main" id="{FE750B5A-60E4-064A-820B-1BFDF40A0759}"/>
              </a:ext>
            </a:extLst>
          </p:cNvPr>
          <p:cNvCxnSpPr>
            <a:cxnSpLocks/>
            <a:stCxn id="147" idx="2"/>
            <a:endCxn id="137" idx="0"/>
          </p:cNvCxnSpPr>
          <p:nvPr/>
        </p:nvCxnSpPr>
        <p:spPr>
          <a:xfrm>
            <a:off x="1214724" y="3682822"/>
            <a:ext cx="1013827" cy="890779"/>
          </a:xfrm>
          <a:prstGeom prst="straightConnector1">
            <a:avLst/>
          </a:prstGeom>
          <a:ln w="25400">
            <a:solidFill>
              <a:schemeClr val="bg2">
                <a:lumMod val="1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descr="A Pointer from entry ((2, {[1,1], [1,2], [2, 1]}&#13;&#10;) from the leaf page of the index to (2, Jim) in the clustered file" title="Pointer 2">
            <a:extLst>
              <a:ext uri="{FF2B5EF4-FFF2-40B4-BE49-F238E27FC236}">
                <a16:creationId xmlns:a16="http://schemas.microsoft.com/office/drawing/2014/main" id="{A2DA4307-5C7E-754A-97F2-27138AC21718}"/>
              </a:ext>
            </a:extLst>
          </p:cNvPr>
          <p:cNvCxnSpPr>
            <a:cxnSpLocks/>
            <a:endCxn id="138" idx="0"/>
          </p:cNvCxnSpPr>
          <p:nvPr/>
        </p:nvCxnSpPr>
        <p:spPr>
          <a:xfrm>
            <a:off x="1086499" y="3654696"/>
            <a:ext cx="1629436" cy="918905"/>
          </a:xfrm>
          <a:prstGeom prst="straightConnector1">
            <a:avLst/>
          </a:prstGeom>
          <a:ln w="25400">
            <a:solidFill>
              <a:schemeClr val="bg2">
                <a:lumMod val="1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descr="A Pointer from entry ((3, {[2,2], [3, 1]}&#13;&#10;) from the leaf page of the index to (3, Tim) in the clustered file" title="Pointer 5">
            <a:extLst>
              <a:ext uri="{FF2B5EF4-FFF2-40B4-BE49-F238E27FC236}">
                <a16:creationId xmlns:a16="http://schemas.microsoft.com/office/drawing/2014/main" id="{6EDBAC04-FEFC-6049-8196-17EE9D590394}"/>
              </a:ext>
            </a:extLst>
          </p:cNvPr>
          <p:cNvCxnSpPr>
            <a:cxnSpLocks/>
            <a:endCxn id="133" idx="0"/>
          </p:cNvCxnSpPr>
          <p:nvPr/>
        </p:nvCxnSpPr>
        <p:spPr>
          <a:xfrm>
            <a:off x="1984859" y="3612339"/>
            <a:ext cx="2924074" cy="957953"/>
          </a:xfrm>
          <a:prstGeom prst="straightConnector1">
            <a:avLst/>
          </a:prstGeom>
          <a:ln w="25400">
            <a:solidFill>
              <a:schemeClr val="bg2">
                <a:lumMod val="1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descr="A Pointer from entry ((3, {[2,2], [3, 1]}&#13;&#10;) from the leaf page of the index to (3, Dan) in the clustered file" title="Pointer 4">
            <a:extLst>
              <a:ext uri="{FF2B5EF4-FFF2-40B4-BE49-F238E27FC236}">
                <a16:creationId xmlns:a16="http://schemas.microsoft.com/office/drawing/2014/main" id="{39B03AD7-B97D-B845-9ABD-1FF683E71F18}"/>
              </a:ext>
            </a:extLst>
          </p:cNvPr>
          <p:cNvCxnSpPr>
            <a:cxnSpLocks/>
            <a:endCxn id="136" idx="0"/>
          </p:cNvCxnSpPr>
          <p:nvPr/>
        </p:nvCxnSpPr>
        <p:spPr>
          <a:xfrm>
            <a:off x="1984859" y="3621787"/>
            <a:ext cx="2071267" cy="945415"/>
          </a:xfrm>
          <a:prstGeom prst="straightConnector1">
            <a:avLst/>
          </a:prstGeom>
          <a:ln w="25400">
            <a:solidFill>
              <a:schemeClr val="bg2">
                <a:lumMod val="1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descr="A Pointer from entry ((20, {[3, 2]}))&#13;&#10;) from the leaf page of the index to (20, Kit) in the clustered file" title="Pointer 6">
            <a:extLst>
              <a:ext uri="{FF2B5EF4-FFF2-40B4-BE49-F238E27FC236}">
                <a16:creationId xmlns:a16="http://schemas.microsoft.com/office/drawing/2014/main" id="{50236701-AB31-674B-9D43-90AE51E0BCE9}"/>
              </a:ext>
            </a:extLst>
          </p:cNvPr>
          <p:cNvCxnSpPr>
            <a:cxnSpLocks/>
            <a:stCxn id="174" idx="2"/>
            <a:endCxn id="134" idx="0"/>
          </p:cNvCxnSpPr>
          <p:nvPr/>
        </p:nvCxnSpPr>
        <p:spPr>
          <a:xfrm>
            <a:off x="3455680" y="3631277"/>
            <a:ext cx="1937568" cy="939015"/>
          </a:xfrm>
          <a:prstGeom prst="straightConnector1">
            <a:avLst/>
          </a:prstGeom>
          <a:ln w="25400">
            <a:solidFill>
              <a:schemeClr val="bg2">
                <a:lumMod val="1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aphicFrame>
        <p:nvGraphicFramePr>
          <p:cNvPr id="106" name="Table 105" descr="Table with keys and list of record ids that match the key" title="Table">
            <a:extLst>
              <a:ext uri="{FF2B5EF4-FFF2-40B4-BE49-F238E27FC236}">
                <a16:creationId xmlns:a16="http://schemas.microsoft.com/office/drawing/2014/main" id="{9CE7328F-F40D-2D4E-95AB-41E8248D82D4}"/>
              </a:ext>
            </a:extLst>
          </p:cNvPr>
          <p:cNvGraphicFramePr>
            <a:graphicFrameLocks noGrp="1"/>
          </p:cNvGraphicFramePr>
          <p:nvPr>
            <p:extLst>
              <p:ext uri="{D42A27DB-BD31-4B8C-83A1-F6EECF244321}">
                <p14:modId xmlns:p14="http://schemas.microsoft.com/office/powerpoint/2010/main" val="3865316327"/>
              </p:ext>
            </p:extLst>
          </p:nvPr>
        </p:nvGraphicFramePr>
        <p:xfrm>
          <a:off x="7792663" y="2139318"/>
          <a:ext cx="1178330" cy="1087972"/>
        </p:xfrm>
        <a:graphic>
          <a:graphicData uri="http://schemas.openxmlformats.org/drawingml/2006/table">
            <a:tbl>
              <a:tblPr firstRow="1" bandRow="1">
                <a:tableStyleId>{21E4AEA4-8DFA-4A89-87EB-49C32662AFE0}</a:tableStyleId>
              </a:tblPr>
              <a:tblGrid>
                <a:gridCol w="589165">
                  <a:extLst>
                    <a:ext uri="{9D8B030D-6E8A-4147-A177-3AD203B41FA5}">
                      <a16:colId xmlns:a16="http://schemas.microsoft.com/office/drawing/2014/main" val="20000"/>
                    </a:ext>
                  </a:extLst>
                </a:gridCol>
                <a:gridCol w="589165">
                  <a:extLst>
                    <a:ext uri="{9D8B030D-6E8A-4147-A177-3AD203B41FA5}">
                      <a16:colId xmlns:a16="http://schemas.microsoft.com/office/drawing/2014/main" val="20001"/>
                    </a:ext>
                  </a:extLst>
                </a:gridCol>
              </a:tblGrid>
              <a:tr h="205740">
                <a:tc>
                  <a:txBody>
                    <a:bodyPr/>
                    <a:lstStyle/>
                    <a:p>
                      <a:pPr algn="ctr"/>
                      <a:r>
                        <a:rPr lang="en-US" sz="900" dirty="0"/>
                        <a:t>Key</a:t>
                      </a:r>
                    </a:p>
                  </a:txBody>
                  <a:tcPr marL="68580" marR="68580" marT="34290" marB="34290"/>
                </a:tc>
                <a:tc>
                  <a:txBody>
                    <a:bodyPr/>
                    <a:lstStyle/>
                    <a:p>
                      <a:pPr algn="ctr"/>
                      <a:r>
                        <a:rPr lang="en-US" sz="900" dirty="0"/>
                        <a:t>Record Id</a:t>
                      </a:r>
                    </a:p>
                  </a:txBody>
                  <a:tcPr marL="68580" marR="68580" marT="34290" marB="34290"/>
                </a:tc>
                <a:extLst>
                  <a:ext uri="{0D108BD9-81ED-4DB2-BD59-A6C34878D82A}">
                    <a16:rowId xmlns:a16="http://schemas.microsoft.com/office/drawing/2014/main" val="10000"/>
                  </a:ext>
                </a:extLst>
              </a:tr>
              <a:tr h="265012">
                <a:tc>
                  <a:txBody>
                    <a:bodyPr/>
                    <a:lstStyle/>
                    <a:p>
                      <a:pPr algn="ctr"/>
                      <a:r>
                        <a:rPr lang="en-US" sz="900" dirty="0">
                          <a:solidFill>
                            <a:schemeClr val="tx2"/>
                          </a:solidFill>
                        </a:rPr>
                        <a:t>2</a:t>
                      </a:r>
                    </a:p>
                  </a:txBody>
                  <a:tcPr marL="68580" marR="68580" marT="34290" marB="34290"/>
                </a:tc>
                <a:tc>
                  <a:txBody>
                    <a:bodyPr/>
                    <a:lstStyle/>
                    <a:p>
                      <a:pPr algn="ctr"/>
                      <a:r>
                        <a:rPr lang="en-US" sz="900" dirty="0">
                          <a:solidFill>
                            <a:schemeClr val="tx2"/>
                          </a:solidFill>
                        </a:rPr>
                        <a:t>{[1,1], [1,2], [1,3]}</a:t>
                      </a:r>
                    </a:p>
                  </a:txBody>
                  <a:tcPr marL="68580" marR="68580" marT="34290" marB="34290"/>
                </a:tc>
                <a:extLst>
                  <a:ext uri="{0D108BD9-81ED-4DB2-BD59-A6C34878D82A}">
                    <a16:rowId xmlns:a16="http://schemas.microsoft.com/office/drawing/2014/main" val="10001"/>
                  </a:ext>
                </a:extLst>
              </a:tr>
              <a:tr h="265012">
                <a:tc>
                  <a:txBody>
                    <a:bodyPr/>
                    <a:lstStyle/>
                    <a:p>
                      <a:pPr algn="ctr"/>
                      <a:r>
                        <a:rPr lang="en-US" sz="900" dirty="0">
                          <a:solidFill>
                            <a:schemeClr val="tx2"/>
                          </a:solidFill>
                        </a:rPr>
                        <a:t>3</a:t>
                      </a:r>
                    </a:p>
                  </a:txBody>
                  <a:tcPr marL="68580" marR="68580" marT="34290" marB="34290"/>
                </a:tc>
                <a:tc>
                  <a:txBody>
                    <a:bodyPr/>
                    <a:lstStyle/>
                    <a:p>
                      <a:pPr algn="ctr"/>
                      <a:r>
                        <a:rPr lang="en-US" sz="900" dirty="0">
                          <a:solidFill>
                            <a:schemeClr val="tx2"/>
                          </a:solidFill>
                        </a:rPr>
                        <a:t>4</a:t>
                      </a:r>
                    </a:p>
                  </a:txBody>
                  <a:tcPr marL="68580" marR="68580" marT="34290" marB="34290"/>
                </a:tc>
                <a:extLst>
                  <a:ext uri="{0D108BD9-81ED-4DB2-BD59-A6C34878D82A}">
                    <a16:rowId xmlns:a16="http://schemas.microsoft.com/office/drawing/2014/main" val="10002"/>
                  </a:ext>
                </a:extLst>
              </a:tr>
            </a:tbl>
          </a:graphicData>
        </a:graphic>
      </p:graphicFrame>
      <p:cxnSp>
        <p:nvCxnSpPr>
          <p:cNvPr id="107" name="Straight Arrow Connector 106" descr="A Pointer from entry ((2, {[1,1], [1,2], [2, 1]}&#13;&#10;) from the leaf page of the index to (2, Kay) in the clustered file" title="Pointer 3">
            <a:extLst>
              <a:ext uri="{FF2B5EF4-FFF2-40B4-BE49-F238E27FC236}">
                <a16:creationId xmlns:a16="http://schemas.microsoft.com/office/drawing/2014/main" id="{2CC2DF2E-117A-284C-BA96-247307F5C26C}"/>
              </a:ext>
            </a:extLst>
          </p:cNvPr>
          <p:cNvCxnSpPr>
            <a:cxnSpLocks/>
          </p:cNvCxnSpPr>
          <p:nvPr/>
        </p:nvCxnSpPr>
        <p:spPr>
          <a:xfrm>
            <a:off x="1086499" y="3661119"/>
            <a:ext cx="2334911" cy="918881"/>
          </a:xfrm>
          <a:prstGeom prst="straightConnector1">
            <a:avLst/>
          </a:prstGeom>
          <a:ln w="25400">
            <a:solidFill>
              <a:schemeClr val="bg2">
                <a:lumMod val="1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16" name="Folded Corner 115" descr="More unwritten tree nodes" title="...">
            <a:extLst>
              <a:ext uri="{FF2B5EF4-FFF2-40B4-BE49-F238E27FC236}">
                <a16:creationId xmlns:a16="http://schemas.microsoft.com/office/drawing/2014/main" id="{0FCFA8B1-8DF5-CB4C-91B3-8A4BD7353374}"/>
              </a:ext>
            </a:extLst>
          </p:cNvPr>
          <p:cNvSpPr/>
          <p:nvPr/>
        </p:nvSpPr>
        <p:spPr bwMode="auto">
          <a:xfrm>
            <a:off x="2356600" y="3378197"/>
            <a:ext cx="466139" cy="249989"/>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kern="0" dirty="0">
              <a:latin typeface="Helvetica Neue"/>
              <a:ea typeface=""/>
            </a:endParaRPr>
          </a:p>
        </p:txBody>
      </p:sp>
      <p:cxnSp>
        <p:nvCxnSpPr>
          <p:cNvPr id="118" name="Straight Arrow Connector 117" descr="Arrow pointing at ... node signifiying more nodes" title="Arrow">
            <a:extLst>
              <a:ext uri="{FF2B5EF4-FFF2-40B4-BE49-F238E27FC236}">
                <a16:creationId xmlns:a16="http://schemas.microsoft.com/office/drawing/2014/main" id="{3B64612B-218C-7247-B1AE-0B6C55ADD3AB}"/>
              </a:ext>
            </a:extLst>
          </p:cNvPr>
          <p:cNvCxnSpPr>
            <a:cxnSpLocks/>
          </p:cNvCxnSpPr>
          <p:nvPr/>
        </p:nvCxnSpPr>
        <p:spPr bwMode="auto">
          <a:xfrm>
            <a:off x="1341839" y="3035203"/>
            <a:ext cx="1308410" cy="37221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119" name="Rectangle 118">
            <a:extLst>
              <a:ext uri="{FF2B5EF4-FFF2-40B4-BE49-F238E27FC236}">
                <a16:creationId xmlns:a16="http://schemas.microsoft.com/office/drawing/2014/main" id="{749B6ECB-6FE5-B94C-8033-6C0251BC785E}"/>
              </a:ext>
            </a:extLst>
          </p:cNvPr>
          <p:cNvSpPr/>
          <p:nvPr/>
        </p:nvSpPr>
        <p:spPr bwMode="auto">
          <a:xfrm>
            <a:off x="2415274" y="3407758"/>
            <a:ext cx="332999" cy="210939"/>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800" dirty="0">
                <a:solidFill>
                  <a:schemeClr val="tx2"/>
                </a:solidFill>
                <a:latin typeface="Helvetica Neue"/>
              </a:rPr>
              <a:t>…</a:t>
            </a:r>
          </a:p>
        </p:txBody>
      </p:sp>
    </p:spTree>
    <p:extLst>
      <p:ext uri="{BB962C8B-B14F-4D97-AF65-F5344CB8AC3E}">
        <p14:creationId xmlns:p14="http://schemas.microsoft.com/office/powerpoint/2010/main" val="303572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Indexing By Reference</a:t>
            </a:r>
          </a:p>
        </p:txBody>
      </p:sp>
      <p:sp>
        <p:nvSpPr>
          <p:cNvPr id="7" name="Content Placeholder 6"/>
          <p:cNvSpPr>
            <a:spLocks noGrp="1"/>
          </p:cNvSpPr>
          <p:nvPr>
            <p:ph idx="1"/>
          </p:nvPr>
        </p:nvSpPr>
        <p:spPr>
          <a:xfrm>
            <a:off x="381000" y="1123950"/>
            <a:ext cx="8839200" cy="3394472"/>
          </a:xfrm>
        </p:spPr>
        <p:txBody>
          <a:bodyPr>
            <a:normAutofit/>
          </a:bodyPr>
          <a:lstStyle/>
          <a:p>
            <a:r>
              <a:rPr lang="en-US" sz="1600" dirty="0">
                <a:ea typeface="Helvetica Neue" charset="0"/>
                <a:cs typeface="Helvetica Neue" charset="0"/>
              </a:rPr>
              <a:t>Both Alternative 2 and Alternative 3 index data </a:t>
            </a:r>
            <a:r>
              <a:rPr lang="en-US" sz="1600" i="1" dirty="0">
                <a:ea typeface="Helvetica Neue" charset="0"/>
                <a:cs typeface="Helvetica Neue" charset="0"/>
              </a:rPr>
              <a:t>by reference</a:t>
            </a:r>
            <a:endParaRPr lang="en-US" dirty="0"/>
          </a:p>
          <a:p>
            <a:pPr fontAlgn="base"/>
            <a:r>
              <a:rPr lang="en-US" sz="1600" dirty="0"/>
              <a:t>By-reference is </a:t>
            </a:r>
            <a:r>
              <a:rPr lang="en-US" sz="1600" i="1" dirty="0"/>
              <a:t>required</a:t>
            </a:r>
            <a:r>
              <a:rPr lang="en-US" sz="1600" dirty="0"/>
              <a:t> to support multiple indexes per table	</a:t>
            </a:r>
          </a:p>
          <a:p>
            <a:pPr lvl="1" fontAlgn="base"/>
            <a:r>
              <a:rPr lang="en-US" sz="1400" dirty="0"/>
              <a:t>Otherwise we would be replicating entire tuples</a:t>
            </a:r>
          </a:p>
          <a:p>
            <a:pPr lvl="1" fontAlgn="base"/>
            <a:r>
              <a:rPr lang="en-US" sz="1400" dirty="0"/>
              <a:t>Replicating data leads to complexity when we’re doing updates, so it’s something we want to avoid</a:t>
            </a:r>
          </a:p>
        </p:txBody>
      </p:sp>
      <p:pic>
        <p:nvPicPr>
          <p:cNvPr id="8" name="Picture 7" descr="A picture describing an alternative 3 index. A smaller version of what can be found on slide 27" title="Alternative 3">
            <a:extLst>
              <a:ext uri="{FF2B5EF4-FFF2-40B4-BE49-F238E27FC236}">
                <a16:creationId xmlns:a16="http://schemas.microsoft.com/office/drawing/2014/main" id="{1DECB07C-A3CE-EF41-915D-27074B859B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5020" y="3562350"/>
            <a:ext cx="2867800" cy="1482362"/>
          </a:xfrm>
          <a:prstGeom prst="rect">
            <a:avLst/>
          </a:prstGeom>
        </p:spPr>
      </p:pic>
      <p:pic>
        <p:nvPicPr>
          <p:cNvPr id="124" name="Picture 123" descr="A picture describing an alternative 3 index. A smaller version of what can be found on slide 27" title="Alternative 2">
            <a:extLst>
              <a:ext uri="{FF2B5EF4-FFF2-40B4-BE49-F238E27FC236}">
                <a16:creationId xmlns:a16="http://schemas.microsoft.com/office/drawing/2014/main" id="{0CEA1F8D-72FC-C546-BA27-10A4280C6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409950"/>
            <a:ext cx="2743200" cy="1475014"/>
          </a:xfrm>
          <a:prstGeom prst="rect">
            <a:avLst/>
          </a:prstGeom>
        </p:spPr>
      </p:pic>
      <p:sp>
        <p:nvSpPr>
          <p:cNvPr id="125" name="TextBox 124">
            <a:extLst>
              <a:ext uri="{FF2B5EF4-FFF2-40B4-BE49-F238E27FC236}">
                <a16:creationId xmlns:a16="http://schemas.microsoft.com/office/drawing/2014/main" id="{E2019D77-B525-4042-8437-374832BFA4EF}"/>
              </a:ext>
            </a:extLst>
          </p:cNvPr>
          <p:cNvSpPr txBox="1"/>
          <p:nvPr/>
        </p:nvSpPr>
        <p:spPr>
          <a:xfrm>
            <a:off x="381000" y="3040618"/>
            <a:ext cx="1112805" cy="369332"/>
          </a:xfrm>
          <a:prstGeom prst="rect">
            <a:avLst/>
          </a:prstGeom>
          <a:noFill/>
        </p:spPr>
        <p:txBody>
          <a:bodyPr wrap="square" rtlCol="0">
            <a:spAutoFit/>
          </a:bodyPr>
          <a:lstStyle/>
          <a:p>
            <a:r>
              <a:rPr lang="en-US" sz="900" dirty="0">
                <a:solidFill>
                  <a:schemeClr val="tx2">
                    <a:lumMod val="50000"/>
                  </a:schemeClr>
                </a:solidFill>
                <a:latin typeface="Helvetica Neue" charset="0"/>
                <a:ea typeface="Helvetica Neue" charset="0"/>
                <a:cs typeface="Helvetica Neue" charset="0"/>
              </a:rPr>
              <a:t>Alternative 2</a:t>
            </a:r>
          </a:p>
          <a:p>
            <a:r>
              <a:rPr lang="en-US" sz="900" dirty="0">
                <a:solidFill>
                  <a:schemeClr val="tx2">
                    <a:lumMod val="50000"/>
                  </a:schemeClr>
                </a:solidFill>
                <a:latin typeface="Helvetica Neue" charset="0"/>
                <a:ea typeface="Helvetica Neue" charset="0"/>
                <a:cs typeface="Helvetica Neue" charset="0"/>
              </a:rPr>
              <a:t>Index data entries</a:t>
            </a:r>
          </a:p>
        </p:txBody>
      </p:sp>
      <p:sp>
        <p:nvSpPr>
          <p:cNvPr id="126" name="TextBox 125">
            <a:extLst>
              <a:ext uri="{FF2B5EF4-FFF2-40B4-BE49-F238E27FC236}">
                <a16:creationId xmlns:a16="http://schemas.microsoft.com/office/drawing/2014/main" id="{C57CD8BC-5A84-4D46-80E6-FAF8AEF532CD}"/>
              </a:ext>
            </a:extLst>
          </p:cNvPr>
          <p:cNvSpPr txBox="1"/>
          <p:nvPr/>
        </p:nvSpPr>
        <p:spPr>
          <a:xfrm>
            <a:off x="3382995" y="3047177"/>
            <a:ext cx="1112805" cy="369332"/>
          </a:xfrm>
          <a:prstGeom prst="rect">
            <a:avLst/>
          </a:prstGeom>
          <a:noFill/>
        </p:spPr>
        <p:txBody>
          <a:bodyPr wrap="square" rtlCol="0">
            <a:spAutoFit/>
          </a:bodyPr>
          <a:lstStyle/>
          <a:p>
            <a:r>
              <a:rPr lang="en-US" sz="900" dirty="0">
                <a:solidFill>
                  <a:schemeClr val="tx2">
                    <a:lumMod val="50000"/>
                  </a:schemeClr>
                </a:solidFill>
                <a:latin typeface="Helvetica Neue" charset="0"/>
                <a:ea typeface="Helvetica Neue" charset="0"/>
                <a:cs typeface="Helvetica Neue" charset="0"/>
              </a:rPr>
              <a:t>Alternative 3</a:t>
            </a:r>
          </a:p>
          <a:p>
            <a:r>
              <a:rPr lang="en-US" sz="900" dirty="0">
                <a:solidFill>
                  <a:schemeClr val="tx2">
                    <a:lumMod val="50000"/>
                  </a:schemeClr>
                </a:solidFill>
                <a:latin typeface="Helvetica Neue" charset="0"/>
                <a:ea typeface="Helvetica Neue" charset="0"/>
                <a:cs typeface="Helvetica Neue" charset="0"/>
              </a:rPr>
              <a:t>Index data entries</a:t>
            </a:r>
          </a:p>
        </p:txBody>
      </p:sp>
    </p:spTree>
    <p:extLst>
      <p:ext uri="{BB962C8B-B14F-4D97-AF65-F5344CB8AC3E}">
        <p14:creationId xmlns:p14="http://schemas.microsoft.com/office/powerpoint/2010/main" val="365478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C3F50-AE8C-014D-8F7F-1DAC12F930AE}"/>
              </a:ext>
            </a:extLst>
          </p:cNvPr>
          <p:cNvSpPr>
            <a:spLocks noGrp="1"/>
          </p:cNvSpPr>
          <p:nvPr>
            <p:ph type="title"/>
          </p:nvPr>
        </p:nvSpPr>
        <p:spPr/>
        <p:txBody>
          <a:bodyPr>
            <a:normAutofit fontScale="90000"/>
          </a:bodyPr>
          <a:lstStyle/>
          <a:p>
            <a:r>
              <a:rPr lang="en-US" dirty="0"/>
              <a:t>Alternative 2 vs Alternative 3 Table Illustration</a:t>
            </a:r>
          </a:p>
        </p:txBody>
      </p:sp>
      <p:graphicFrame>
        <p:nvGraphicFramePr>
          <p:cNvPr id="4" name="Table 3" descr="A table of students including information on SSN, Last Name, First Name, and salary" title="Student TableTable">
            <a:extLst>
              <a:ext uri="{FF2B5EF4-FFF2-40B4-BE49-F238E27FC236}">
                <a16:creationId xmlns:a16="http://schemas.microsoft.com/office/drawing/2014/main" id="{1B3BE37D-4738-554F-B0A1-DC874D9847C4}"/>
              </a:ext>
            </a:extLst>
          </p:cNvPr>
          <p:cNvGraphicFramePr>
            <a:graphicFrameLocks noGrp="1"/>
          </p:cNvGraphicFramePr>
          <p:nvPr>
            <p:extLst>
              <p:ext uri="{D42A27DB-BD31-4B8C-83A1-F6EECF244321}">
                <p14:modId xmlns:p14="http://schemas.microsoft.com/office/powerpoint/2010/main" val="3487585891"/>
              </p:ext>
            </p:extLst>
          </p:nvPr>
        </p:nvGraphicFramePr>
        <p:xfrm>
          <a:off x="2662790" y="2342304"/>
          <a:ext cx="2486172" cy="1299698"/>
        </p:xfrm>
        <a:graphic>
          <a:graphicData uri="http://schemas.openxmlformats.org/drawingml/2006/table">
            <a:tbl>
              <a:tblPr firstRow="1" bandRow="1">
                <a:tableStyleId>{5C22544A-7EE6-4342-B048-85BDC9FD1C3A}</a:tableStyleId>
              </a:tblPr>
              <a:tblGrid>
                <a:gridCol w="621543">
                  <a:extLst>
                    <a:ext uri="{9D8B030D-6E8A-4147-A177-3AD203B41FA5}">
                      <a16:colId xmlns:a16="http://schemas.microsoft.com/office/drawing/2014/main" val="20000"/>
                    </a:ext>
                  </a:extLst>
                </a:gridCol>
                <a:gridCol w="621543">
                  <a:extLst>
                    <a:ext uri="{9D8B030D-6E8A-4147-A177-3AD203B41FA5}">
                      <a16:colId xmlns:a16="http://schemas.microsoft.com/office/drawing/2014/main" val="20001"/>
                    </a:ext>
                  </a:extLst>
                </a:gridCol>
                <a:gridCol w="621543">
                  <a:extLst>
                    <a:ext uri="{9D8B030D-6E8A-4147-A177-3AD203B41FA5}">
                      <a16:colId xmlns:a16="http://schemas.microsoft.com/office/drawing/2014/main" val="20002"/>
                    </a:ext>
                  </a:extLst>
                </a:gridCol>
                <a:gridCol w="621543">
                  <a:extLst>
                    <a:ext uri="{9D8B030D-6E8A-4147-A177-3AD203B41FA5}">
                      <a16:colId xmlns:a16="http://schemas.microsoft.com/office/drawing/2014/main" val="20003"/>
                    </a:ext>
                  </a:extLst>
                </a:gridCol>
              </a:tblGrid>
              <a:tr h="354330">
                <a:tc>
                  <a:txBody>
                    <a:bodyPr/>
                    <a:lstStyle/>
                    <a:p>
                      <a:pPr algn="ctr"/>
                      <a:r>
                        <a:rPr lang="en-US" sz="900" dirty="0"/>
                        <a:t>SSN</a:t>
                      </a:r>
                    </a:p>
                  </a:txBody>
                  <a:tcPr marL="68580" marR="68580" marT="34290" marB="34290"/>
                </a:tc>
                <a:tc>
                  <a:txBody>
                    <a:bodyPr/>
                    <a:lstStyle/>
                    <a:p>
                      <a:pPr algn="ctr"/>
                      <a:r>
                        <a:rPr lang="en-US" sz="900" dirty="0"/>
                        <a:t>Last</a:t>
                      </a:r>
                      <a:r>
                        <a:rPr lang="en-US" sz="900" baseline="0" dirty="0"/>
                        <a:t> </a:t>
                      </a:r>
                      <a:r>
                        <a:rPr lang="en-US" sz="900" dirty="0"/>
                        <a:t>Name</a:t>
                      </a:r>
                    </a:p>
                  </a:txBody>
                  <a:tcPr marL="68580" marR="68580" marT="34290" marB="34290"/>
                </a:tc>
                <a:tc>
                  <a:txBody>
                    <a:bodyPr/>
                    <a:lstStyle/>
                    <a:p>
                      <a:pPr algn="ctr"/>
                      <a:r>
                        <a:rPr lang="en-US" sz="900" dirty="0"/>
                        <a:t>First Name</a:t>
                      </a:r>
                    </a:p>
                  </a:txBody>
                  <a:tcPr marL="68580" marR="68580" marT="34290" marB="34290"/>
                </a:tc>
                <a:tc>
                  <a:txBody>
                    <a:bodyPr/>
                    <a:lstStyle/>
                    <a:p>
                      <a:pPr algn="ctr"/>
                      <a:r>
                        <a:rPr lang="en-US" sz="900" dirty="0"/>
                        <a:t>Salary</a:t>
                      </a:r>
                    </a:p>
                  </a:txBody>
                  <a:tcPr marL="68580" marR="68580" marT="34290" marB="34290"/>
                </a:tc>
                <a:extLst>
                  <a:ext uri="{0D108BD9-81ED-4DB2-BD59-A6C34878D82A}">
                    <a16:rowId xmlns:a16="http://schemas.microsoft.com/office/drawing/2014/main" val="10000"/>
                  </a:ext>
                </a:extLst>
              </a:tr>
              <a:tr h="236342">
                <a:tc>
                  <a:txBody>
                    <a:bodyPr/>
                    <a:lstStyle/>
                    <a:p>
                      <a:pPr algn="ctr"/>
                      <a:r>
                        <a:rPr lang="en-US" sz="900" dirty="0">
                          <a:solidFill>
                            <a:schemeClr val="tx2"/>
                          </a:solidFill>
                        </a:rPr>
                        <a:t>123</a:t>
                      </a:r>
                    </a:p>
                  </a:txBody>
                  <a:tcPr marL="68580" marR="68580" marT="34290" marB="34290"/>
                </a:tc>
                <a:tc>
                  <a:txBody>
                    <a:bodyPr/>
                    <a:lstStyle/>
                    <a:p>
                      <a:pPr algn="ctr"/>
                      <a:r>
                        <a:rPr lang="en-US" sz="900" dirty="0">
                          <a:solidFill>
                            <a:schemeClr val="tx2"/>
                          </a:solidFill>
                        </a:rPr>
                        <a:t>Gonzalez</a:t>
                      </a:r>
                    </a:p>
                  </a:txBody>
                  <a:tcPr marL="68580" marR="68580" marT="34290" marB="34290"/>
                </a:tc>
                <a:tc>
                  <a:txBody>
                    <a:bodyPr/>
                    <a:lstStyle/>
                    <a:p>
                      <a:pPr algn="ctr"/>
                      <a:r>
                        <a:rPr lang="en-US" sz="900" dirty="0">
                          <a:solidFill>
                            <a:schemeClr val="tx2"/>
                          </a:solidFill>
                        </a:rPr>
                        <a:t>Amanda</a:t>
                      </a:r>
                    </a:p>
                  </a:txBody>
                  <a:tcPr marL="68580" marR="68580" marT="34290" marB="34290"/>
                </a:tc>
                <a:tc>
                  <a:txBody>
                    <a:bodyPr/>
                    <a:lstStyle/>
                    <a:p>
                      <a:pPr algn="ctr"/>
                      <a:r>
                        <a:rPr lang="en-US" sz="900" dirty="0">
                          <a:solidFill>
                            <a:schemeClr val="tx2"/>
                          </a:solidFill>
                        </a:rPr>
                        <a:t>$400</a:t>
                      </a:r>
                    </a:p>
                  </a:txBody>
                  <a:tcPr marL="68580" marR="68580" marT="34290" marB="34290"/>
                </a:tc>
                <a:extLst>
                  <a:ext uri="{0D108BD9-81ED-4DB2-BD59-A6C34878D82A}">
                    <a16:rowId xmlns:a16="http://schemas.microsoft.com/office/drawing/2014/main" val="10001"/>
                  </a:ext>
                </a:extLst>
              </a:tr>
              <a:tr h="236342">
                <a:tc>
                  <a:txBody>
                    <a:bodyPr/>
                    <a:lstStyle/>
                    <a:p>
                      <a:pPr algn="ctr"/>
                      <a:r>
                        <a:rPr lang="en-US" sz="900" dirty="0">
                          <a:solidFill>
                            <a:schemeClr val="tx2"/>
                          </a:solidFill>
                        </a:rPr>
                        <a:t>443</a:t>
                      </a:r>
                    </a:p>
                  </a:txBody>
                  <a:tcPr marL="68580" marR="68580" marT="34290" marB="34290"/>
                </a:tc>
                <a:tc>
                  <a:txBody>
                    <a:bodyPr/>
                    <a:lstStyle/>
                    <a:p>
                      <a:pPr algn="ctr"/>
                      <a:r>
                        <a:rPr lang="en-US" sz="900" dirty="0">
                          <a:solidFill>
                            <a:schemeClr val="tx2"/>
                          </a:solidFill>
                        </a:rPr>
                        <a:t>Gonzalez</a:t>
                      </a:r>
                    </a:p>
                  </a:txBody>
                  <a:tcPr marL="68580" marR="68580" marT="34290" marB="34290"/>
                </a:tc>
                <a:tc>
                  <a:txBody>
                    <a:bodyPr/>
                    <a:lstStyle/>
                    <a:p>
                      <a:pPr algn="ctr"/>
                      <a:r>
                        <a:rPr lang="en-US" sz="900" dirty="0">
                          <a:solidFill>
                            <a:schemeClr val="tx2"/>
                          </a:solidFill>
                        </a:rPr>
                        <a:t>Joey</a:t>
                      </a:r>
                    </a:p>
                  </a:txBody>
                  <a:tcPr marL="68580" marR="68580" marT="34290" marB="34290"/>
                </a:tc>
                <a:tc>
                  <a:txBody>
                    <a:bodyPr/>
                    <a:lstStyle/>
                    <a:p>
                      <a:pPr algn="ctr"/>
                      <a:r>
                        <a:rPr lang="en-US" sz="900" dirty="0">
                          <a:solidFill>
                            <a:schemeClr val="tx2"/>
                          </a:solidFill>
                        </a:rPr>
                        <a:t>$300</a:t>
                      </a:r>
                    </a:p>
                  </a:txBody>
                  <a:tcPr marL="68580" marR="68580" marT="34290" marB="34290"/>
                </a:tc>
                <a:extLst>
                  <a:ext uri="{0D108BD9-81ED-4DB2-BD59-A6C34878D82A}">
                    <a16:rowId xmlns:a16="http://schemas.microsoft.com/office/drawing/2014/main" val="10002"/>
                  </a:ext>
                </a:extLst>
              </a:tr>
              <a:tr h="236342">
                <a:tc>
                  <a:txBody>
                    <a:bodyPr/>
                    <a:lstStyle/>
                    <a:p>
                      <a:pPr algn="ctr"/>
                      <a:r>
                        <a:rPr lang="en-US" sz="900" dirty="0">
                          <a:solidFill>
                            <a:schemeClr val="tx2"/>
                          </a:solidFill>
                        </a:rPr>
                        <a:t>244</a:t>
                      </a:r>
                    </a:p>
                  </a:txBody>
                  <a:tcPr marL="68580" marR="68580" marT="34290" marB="34290"/>
                </a:tc>
                <a:tc>
                  <a:txBody>
                    <a:bodyPr/>
                    <a:lstStyle/>
                    <a:p>
                      <a:pPr algn="ctr"/>
                      <a:r>
                        <a:rPr lang="en-US" sz="900" dirty="0">
                          <a:solidFill>
                            <a:schemeClr val="tx2"/>
                          </a:solidFill>
                        </a:rPr>
                        <a:t>Gonzalez</a:t>
                      </a:r>
                    </a:p>
                  </a:txBody>
                  <a:tcPr marL="68580" marR="68580" marT="34290" marB="34290"/>
                </a:tc>
                <a:tc>
                  <a:txBody>
                    <a:bodyPr/>
                    <a:lstStyle/>
                    <a:p>
                      <a:pPr algn="ctr"/>
                      <a:r>
                        <a:rPr lang="en-US" sz="900" dirty="0">
                          <a:solidFill>
                            <a:schemeClr val="tx2"/>
                          </a:solidFill>
                        </a:rPr>
                        <a:t>Jose</a:t>
                      </a:r>
                    </a:p>
                  </a:txBody>
                  <a:tcPr marL="68580" marR="68580" marT="34290" marB="34290"/>
                </a:tc>
                <a:tc>
                  <a:txBody>
                    <a:bodyPr/>
                    <a:lstStyle/>
                    <a:p>
                      <a:pPr algn="ctr"/>
                      <a:r>
                        <a:rPr lang="en-US" sz="900" dirty="0">
                          <a:solidFill>
                            <a:schemeClr val="tx2"/>
                          </a:solidFill>
                        </a:rPr>
                        <a:t>$140</a:t>
                      </a:r>
                    </a:p>
                  </a:txBody>
                  <a:tcPr marL="68580" marR="68580" marT="34290" marB="34290"/>
                </a:tc>
                <a:extLst>
                  <a:ext uri="{0D108BD9-81ED-4DB2-BD59-A6C34878D82A}">
                    <a16:rowId xmlns:a16="http://schemas.microsoft.com/office/drawing/2014/main" val="10003"/>
                  </a:ext>
                </a:extLst>
              </a:tr>
              <a:tr h="236342">
                <a:tc>
                  <a:txBody>
                    <a:bodyPr/>
                    <a:lstStyle/>
                    <a:p>
                      <a:pPr algn="ctr"/>
                      <a:r>
                        <a:rPr lang="en-US" sz="900" dirty="0">
                          <a:solidFill>
                            <a:schemeClr val="tx2"/>
                          </a:solidFill>
                        </a:rPr>
                        <a:t>134</a:t>
                      </a:r>
                    </a:p>
                  </a:txBody>
                  <a:tcPr marL="68580" marR="68580" marT="34290" marB="34290"/>
                </a:tc>
                <a:tc>
                  <a:txBody>
                    <a:bodyPr/>
                    <a:lstStyle/>
                    <a:p>
                      <a:pPr algn="ctr"/>
                      <a:r>
                        <a:rPr lang="en-US" sz="900" dirty="0">
                          <a:solidFill>
                            <a:schemeClr val="tx2"/>
                          </a:solidFill>
                        </a:rPr>
                        <a:t>Hong</a:t>
                      </a:r>
                    </a:p>
                  </a:txBody>
                  <a:tcPr marL="68580" marR="68580" marT="34290" marB="34290"/>
                </a:tc>
                <a:tc>
                  <a:txBody>
                    <a:bodyPr/>
                    <a:lstStyle/>
                    <a:p>
                      <a:pPr algn="ctr"/>
                      <a:r>
                        <a:rPr lang="en-US" sz="900" dirty="0">
                          <a:solidFill>
                            <a:schemeClr val="tx2"/>
                          </a:solidFill>
                        </a:rPr>
                        <a:t>Sue</a:t>
                      </a:r>
                    </a:p>
                  </a:txBody>
                  <a:tcPr marL="68580" marR="68580" marT="34290" marB="34290"/>
                </a:tc>
                <a:tc>
                  <a:txBody>
                    <a:bodyPr/>
                    <a:lstStyle/>
                    <a:p>
                      <a:pPr algn="ctr"/>
                      <a:r>
                        <a:rPr lang="en-US" sz="900" dirty="0">
                          <a:solidFill>
                            <a:schemeClr val="tx2"/>
                          </a:solidFill>
                        </a:rPr>
                        <a:t>$400</a:t>
                      </a:r>
                    </a:p>
                  </a:txBody>
                  <a:tcPr marL="68580" marR="68580" marT="34290" marB="34290"/>
                </a:tc>
                <a:extLst>
                  <a:ext uri="{0D108BD9-81ED-4DB2-BD59-A6C34878D82A}">
                    <a16:rowId xmlns:a16="http://schemas.microsoft.com/office/drawing/2014/main" val="10004"/>
                  </a:ext>
                </a:extLst>
              </a:tr>
            </a:tbl>
          </a:graphicData>
        </a:graphic>
      </p:graphicFrame>
      <p:graphicFrame>
        <p:nvGraphicFramePr>
          <p:cNvPr id="5" name="Table 4" descr="Table for key and record id where key is the name of students" title="Alternative 2 Index">
            <a:extLst>
              <a:ext uri="{FF2B5EF4-FFF2-40B4-BE49-F238E27FC236}">
                <a16:creationId xmlns:a16="http://schemas.microsoft.com/office/drawing/2014/main" id="{86FA610C-E5B6-164D-94B4-48153117E412}"/>
              </a:ext>
            </a:extLst>
          </p:cNvPr>
          <p:cNvGraphicFramePr>
            <a:graphicFrameLocks noGrp="1"/>
          </p:cNvGraphicFramePr>
          <p:nvPr>
            <p:extLst>
              <p:ext uri="{D42A27DB-BD31-4B8C-83A1-F6EECF244321}">
                <p14:modId xmlns:p14="http://schemas.microsoft.com/office/powerpoint/2010/main" val="1145079890"/>
              </p:ext>
            </p:extLst>
          </p:nvPr>
        </p:nvGraphicFramePr>
        <p:xfrm>
          <a:off x="845955" y="2342304"/>
          <a:ext cx="1178330" cy="1314452"/>
        </p:xfrm>
        <a:graphic>
          <a:graphicData uri="http://schemas.openxmlformats.org/drawingml/2006/table">
            <a:tbl>
              <a:tblPr firstRow="1" bandRow="1">
                <a:tableStyleId>{073A0DAA-6AF3-43AB-8588-CEC1D06C72B9}</a:tableStyleId>
              </a:tblPr>
              <a:tblGrid>
                <a:gridCol w="589165">
                  <a:extLst>
                    <a:ext uri="{9D8B030D-6E8A-4147-A177-3AD203B41FA5}">
                      <a16:colId xmlns:a16="http://schemas.microsoft.com/office/drawing/2014/main" val="20000"/>
                    </a:ext>
                  </a:extLst>
                </a:gridCol>
                <a:gridCol w="589165">
                  <a:extLst>
                    <a:ext uri="{9D8B030D-6E8A-4147-A177-3AD203B41FA5}">
                      <a16:colId xmlns:a16="http://schemas.microsoft.com/office/drawing/2014/main" val="20001"/>
                    </a:ext>
                  </a:extLst>
                </a:gridCol>
              </a:tblGrid>
              <a:tr h="327023">
                <a:tc>
                  <a:txBody>
                    <a:bodyPr/>
                    <a:lstStyle/>
                    <a:p>
                      <a:pPr algn="ctr"/>
                      <a:r>
                        <a:rPr lang="en-US" sz="900" dirty="0"/>
                        <a:t>Key</a:t>
                      </a:r>
                    </a:p>
                  </a:txBody>
                  <a:tcPr marL="68580" marR="68580" marT="34290" marB="34290"/>
                </a:tc>
                <a:tc>
                  <a:txBody>
                    <a:bodyPr/>
                    <a:lstStyle/>
                    <a:p>
                      <a:pPr algn="ctr"/>
                      <a:r>
                        <a:rPr lang="en-US" sz="900" dirty="0"/>
                        <a:t>Record Id</a:t>
                      </a:r>
                    </a:p>
                  </a:txBody>
                  <a:tcPr marL="68580" marR="68580" marT="34290" marB="34290"/>
                </a:tc>
                <a:extLst>
                  <a:ext uri="{0D108BD9-81ED-4DB2-BD59-A6C34878D82A}">
                    <a16:rowId xmlns:a16="http://schemas.microsoft.com/office/drawing/2014/main" val="10000"/>
                  </a:ext>
                </a:extLst>
              </a:tr>
              <a:tr h="242888">
                <a:tc>
                  <a:txBody>
                    <a:bodyPr/>
                    <a:lstStyle/>
                    <a:p>
                      <a:pPr algn="ctr"/>
                      <a:r>
                        <a:rPr lang="en-US" sz="900" dirty="0">
                          <a:solidFill>
                            <a:schemeClr val="tx2"/>
                          </a:solidFill>
                        </a:rPr>
                        <a:t>Gonzalez</a:t>
                      </a:r>
                    </a:p>
                  </a:txBody>
                  <a:tcPr marL="68580" marR="68580" marT="34290" marB="34290"/>
                </a:tc>
                <a:tc>
                  <a:txBody>
                    <a:bodyPr/>
                    <a:lstStyle/>
                    <a:p>
                      <a:pPr algn="ctr"/>
                      <a:r>
                        <a:rPr lang="en-US" sz="900" dirty="0">
                          <a:solidFill>
                            <a:schemeClr val="tx2"/>
                          </a:solidFill>
                        </a:rPr>
                        <a:t>[3, 1]</a:t>
                      </a:r>
                    </a:p>
                  </a:txBody>
                  <a:tcPr marL="68580" marR="68580" marT="34290" marB="34290"/>
                </a:tc>
                <a:extLst>
                  <a:ext uri="{0D108BD9-81ED-4DB2-BD59-A6C34878D82A}">
                    <a16:rowId xmlns:a16="http://schemas.microsoft.com/office/drawing/2014/main" val="10001"/>
                  </a:ext>
                </a:extLst>
              </a:tr>
              <a:tr h="242888">
                <a:tc>
                  <a:txBody>
                    <a:bodyPr/>
                    <a:lstStyle/>
                    <a:p>
                      <a:pPr algn="ctr"/>
                      <a:r>
                        <a:rPr lang="en-US" sz="900" dirty="0">
                          <a:solidFill>
                            <a:schemeClr val="tx2"/>
                          </a:solidFill>
                        </a:rPr>
                        <a:t>Gonzalez</a:t>
                      </a:r>
                    </a:p>
                  </a:txBody>
                  <a:tcPr marL="68580" marR="68580" marT="34290" marB="34290"/>
                </a:tc>
                <a:tc>
                  <a:txBody>
                    <a:bodyPr/>
                    <a:lstStyle/>
                    <a:p>
                      <a:pPr algn="ctr"/>
                      <a:r>
                        <a:rPr lang="en-US" sz="900" dirty="0">
                          <a:solidFill>
                            <a:schemeClr val="tx2"/>
                          </a:solidFill>
                        </a:rPr>
                        <a:t>[3,</a:t>
                      </a:r>
                      <a:r>
                        <a:rPr lang="en-US" sz="900" baseline="0" dirty="0">
                          <a:solidFill>
                            <a:schemeClr val="tx2"/>
                          </a:solidFill>
                        </a:rPr>
                        <a:t> </a:t>
                      </a:r>
                      <a:r>
                        <a:rPr lang="en-US" sz="900" dirty="0">
                          <a:solidFill>
                            <a:schemeClr val="tx2"/>
                          </a:solidFill>
                        </a:rPr>
                        <a:t>2]</a:t>
                      </a:r>
                    </a:p>
                  </a:txBody>
                  <a:tcPr marL="68580" marR="68580" marT="34290" marB="34290"/>
                </a:tc>
                <a:extLst>
                  <a:ext uri="{0D108BD9-81ED-4DB2-BD59-A6C34878D82A}">
                    <a16:rowId xmlns:a16="http://schemas.microsoft.com/office/drawing/2014/main" val="10002"/>
                  </a:ext>
                </a:extLst>
              </a:tr>
              <a:tr h="242888">
                <a:tc>
                  <a:txBody>
                    <a:bodyPr/>
                    <a:lstStyle/>
                    <a:p>
                      <a:pPr algn="ctr"/>
                      <a:r>
                        <a:rPr lang="en-US" sz="900" dirty="0">
                          <a:solidFill>
                            <a:schemeClr val="tx2"/>
                          </a:solidFill>
                        </a:rPr>
                        <a:t>Gonzalez</a:t>
                      </a:r>
                    </a:p>
                  </a:txBody>
                  <a:tcPr marL="68580" marR="68580" marT="34290" marB="34290"/>
                </a:tc>
                <a:tc>
                  <a:txBody>
                    <a:bodyPr/>
                    <a:lstStyle/>
                    <a:p>
                      <a:pPr algn="ctr"/>
                      <a:r>
                        <a:rPr lang="en-US" sz="900" dirty="0">
                          <a:solidFill>
                            <a:schemeClr val="tx2"/>
                          </a:solidFill>
                        </a:rPr>
                        <a:t>[3, 3]</a:t>
                      </a:r>
                    </a:p>
                  </a:txBody>
                  <a:tcPr marL="68580" marR="68580" marT="34290" marB="34290"/>
                </a:tc>
                <a:extLst>
                  <a:ext uri="{0D108BD9-81ED-4DB2-BD59-A6C34878D82A}">
                    <a16:rowId xmlns:a16="http://schemas.microsoft.com/office/drawing/2014/main" val="10003"/>
                  </a:ext>
                </a:extLst>
              </a:tr>
              <a:tr h="242888">
                <a:tc>
                  <a:txBody>
                    <a:bodyPr/>
                    <a:lstStyle/>
                    <a:p>
                      <a:pPr algn="ctr"/>
                      <a:r>
                        <a:rPr lang="en-US" sz="900" dirty="0">
                          <a:solidFill>
                            <a:schemeClr val="tx2"/>
                          </a:solidFill>
                        </a:rPr>
                        <a:t>Hong</a:t>
                      </a:r>
                    </a:p>
                  </a:txBody>
                  <a:tcPr marL="68580" marR="68580" marT="34290" marB="34290"/>
                </a:tc>
                <a:tc>
                  <a:txBody>
                    <a:bodyPr/>
                    <a:lstStyle/>
                    <a:p>
                      <a:pPr algn="ctr"/>
                      <a:r>
                        <a:rPr lang="en-US" sz="900" dirty="0">
                          <a:solidFill>
                            <a:schemeClr val="tx2"/>
                          </a:solidFill>
                        </a:rPr>
                        <a:t>[3, 4]</a:t>
                      </a:r>
                    </a:p>
                  </a:txBody>
                  <a:tcPr marL="68580" marR="68580" marT="34290" marB="34290"/>
                </a:tc>
                <a:extLst>
                  <a:ext uri="{0D108BD9-81ED-4DB2-BD59-A6C34878D82A}">
                    <a16:rowId xmlns:a16="http://schemas.microsoft.com/office/drawing/2014/main" val="10004"/>
                  </a:ext>
                </a:extLst>
              </a:tr>
            </a:tbl>
          </a:graphicData>
        </a:graphic>
      </p:graphicFrame>
      <p:graphicFrame>
        <p:nvGraphicFramePr>
          <p:cNvPr id="6" name="Table 5" descr="Table for key and list record ids where key is the name of students and the list includes all the record ids for students with that name" title="Alternative 3 index">
            <a:extLst>
              <a:ext uri="{FF2B5EF4-FFF2-40B4-BE49-F238E27FC236}">
                <a16:creationId xmlns:a16="http://schemas.microsoft.com/office/drawing/2014/main" id="{A4DB0BEB-239C-404E-BDA1-CCB4A5E50553}"/>
              </a:ext>
            </a:extLst>
          </p:cNvPr>
          <p:cNvGraphicFramePr>
            <a:graphicFrameLocks noGrp="1"/>
          </p:cNvGraphicFramePr>
          <p:nvPr>
            <p:extLst>
              <p:ext uri="{D42A27DB-BD31-4B8C-83A1-F6EECF244321}">
                <p14:modId xmlns:p14="http://schemas.microsoft.com/office/powerpoint/2010/main" val="117843749"/>
              </p:ext>
            </p:extLst>
          </p:nvPr>
        </p:nvGraphicFramePr>
        <p:xfrm>
          <a:off x="5791619" y="2526530"/>
          <a:ext cx="1371181" cy="735764"/>
        </p:xfrm>
        <a:graphic>
          <a:graphicData uri="http://schemas.openxmlformats.org/drawingml/2006/table">
            <a:tbl>
              <a:tblPr firstRow="1" bandRow="1">
                <a:tableStyleId>{21E4AEA4-8DFA-4A89-87EB-49C32662AFE0}</a:tableStyleId>
              </a:tblPr>
              <a:tblGrid>
                <a:gridCol w="587444">
                  <a:extLst>
                    <a:ext uri="{9D8B030D-6E8A-4147-A177-3AD203B41FA5}">
                      <a16:colId xmlns:a16="http://schemas.microsoft.com/office/drawing/2014/main" val="20000"/>
                    </a:ext>
                  </a:extLst>
                </a:gridCol>
                <a:gridCol w="783737">
                  <a:extLst>
                    <a:ext uri="{9D8B030D-6E8A-4147-A177-3AD203B41FA5}">
                      <a16:colId xmlns:a16="http://schemas.microsoft.com/office/drawing/2014/main" val="20001"/>
                    </a:ext>
                  </a:extLst>
                </a:gridCol>
              </a:tblGrid>
              <a:tr h="205740">
                <a:tc>
                  <a:txBody>
                    <a:bodyPr/>
                    <a:lstStyle/>
                    <a:p>
                      <a:pPr algn="ctr"/>
                      <a:r>
                        <a:rPr lang="en-US" sz="900" dirty="0"/>
                        <a:t>Key</a:t>
                      </a:r>
                    </a:p>
                  </a:txBody>
                  <a:tcPr marL="68580" marR="68580" marT="34290" marB="34290"/>
                </a:tc>
                <a:tc>
                  <a:txBody>
                    <a:bodyPr/>
                    <a:lstStyle/>
                    <a:p>
                      <a:pPr algn="ctr"/>
                      <a:r>
                        <a:rPr lang="en-US" sz="900" dirty="0"/>
                        <a:t>Record Id</a:t>
                      </a:r>
                    </a:p>
                  </a:txBody>
                  <a:tcPr marL="68580" marR="68580" marT="34290" marB="34290"/>
                </a:tc>
                <a:extLst>
                  <a:ext uri="{0D108BD9-81ED-4DB2-BD59-A6C34878D82A}">
                    <a16:rowId xmlns:a16="http://schemas.microsoft.com/office/drawing/2014/main" val="10000"/>
                  </a:ext>
                </a:extLst>
              </a:tr>
              <a:tr h="265012">
                <a:tc>
                  <a:txBody>
                    <a:bodyPr/>
                    <a:lstStyle/>
                    <a:p>
                      <a:pPr algn="ctr"/>
                      <a:r>
                        <a:rPr lang="en-US" sz="900" dirty="0">
                          <a:solidFill>
                            <a:schemeClr val="tx2"/>
                          </a:solidFill>
                        </a:rPr>
                        <a:t>Gonzalez</a:t>
                      </a:r>
                    </a:p>
                  </a:txBody>
                  <a:tcPr marL="68580" marR="68580" marT="34290" marB="34290"/>
                </a:tc>
                <a:tc>
                  <a:txBody>
                    <a:bodyPr/>
                    <a:lstStyle/>
                    <a:p>
                      <a:pPr algn="ctr"/>
                      <a:r>
                        <a:rPr lang="en-US" sz="900" dirty="0">
                          <a:solidFill>
                            <a:schemeClr val="tx2"/>
                          </a:solidFill>
                        </a:rPr>
                        <a:t>[3, </a:t>
                      </a:r>
                      <a:r>
                        <a:rPr lang="en-US" sz="900" baseline="0" dirty="0">
                          <a:solidFill>
                            <a:schemeClr val="tx2"/>
                          </a:solidFill>
                        </a:rPr>
                        <a:t> </a:t>
                      </a:r>
                      <a:r>
                        <a:rPr lang="en-US" sz="900" dirty="0">
                          <a:solidFill>
                            <a:schemeClr val="tx2"/>
                          </a:solidFill>
                        </a:rPr>
                        <a:t>{1, 2, 3}]</a:t>
                      </a:r>
                    </a:p>
                  </a:txBody>
                  <a:tcPr marL="68580" marR="68580" marT="34290" marB="34290"/>
                </a:tc>
                <a:extLst>
                  <a:ext uri="{0D108BD9-81ED-4DB2-BD59-A6C34878D82A}">
                    <a16:rowId xmlns:a16="http://schemas.microsoft.com/office/drawing/2014/main" val="10001"/>
                  </a:ext>
                </a:extLst>
              </a:tr>
              <a:tr h="265012">
                <a:tc>
                  <a:txBody>
                    <a:bodyPr/>
                    <a:lstStyle/>
                    <a:p>
                      <a:pPr algn="ctr"/>
                      <a:r>
                        <a:rPr lang="en-US" sz="900" dirty="0">
                          <a:solidFill>
                            <a:schemeClr val="tx2"/>
                          </a:solidFill>
                        </a:rPr>
                        <a:t>Hong</a:t>
                      </a:r>
                    </a:p>
                  </a:txBody>
                  <a:tcPr marL="68580" marR="68580" marT="34290" marB="34290"/>
                </a:tc>
                <a:tc>
                  <a:txBody>
                    <a:bodyPr/>
                    <a:lstStyle/>
                    <a:p>
                      <a:pPr algn="ctr"/>
                      <a:r>
                        <a:rPr lang="en-US" sz="900" dirty="0">
                          <a:solidFill>
                            <a:schemeClr val="tx2"/>
                          </a:solidFill>
                        </a:rPr>
                        <a:t>[3,4]</a:t>
                      </a:r>
                    </a:p>
                  </a:txBody>
                  <a:tcPr marL="68580" marR="68580" marT="34290" marB="34290"/>
                </a:tc>
                <a:extLst>
                  <a:ext uri="{0D108BD9-81ED-4DB2-BD59-A6C34878D82A}">
                    <a16:rowId xmlns:a16="http://schemas.microsoft.com/office/drawing/2014/main" val="10002"/>
                  </a:ext>
                </a:extLst>
              </a:tr>
            </a:tbl>
          </a:graphicData>
        </a:graphic>
      </p:graphicFrame>
      <p:cxnSp>
        <p:nvCxnSpPr>
          <p:cNvPr id="7" name="Straight Arrow Connector 6" descr="Arrows from each row in the alternative 2 index table to the students table corresonding elements in the index to students" title="Arrows from Alt 2 to Students">
            <a:extLst>
              <a:ext uri="{FF2B5EF4-FFF2-40B4-BE49-F238E27FC236}">
                <a16:creationId xmlns:a16="http://schemas.microsoft.com/office/drawing/2014/main" id="{665467A4-B1B3-7841-8E84-8E2500137071}"/>
              </a:ext>
            </a:extLst>
          </p:cNvPr>
          <p:cNvCxnSpPr>
            <a:cxnSpLocks/>
          </p:cNvCxnSpPr>
          <p:nvPr/>
        </p:nvCxnSpPr>
        <p:spPr>
          <a:xfrm>
            <a:off x="2035699" y="2783627"/>
            <a:ext cx="60853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descr="Arrows from each row in the alternative 2 index table to the students table corresonding elements in the index to students" title="Arrows from Alt 2 to Students">
            <a:extLst>
              <a:ext uri="{FF2B5EF4-FFF2-40B4-BE49-F238E27FC236}">
                <a16:creationId xmlns:a16="http://schemas.microsoft.com/office/drawing/2014/main" id="{E06F561E-1764-5443-B524-99C171FF9262}"/>
              </a:ext>
            </a:extLst>
          </p:cNvPr>
          <p:cNvCxnSpPr>
            <a:cxnSpLocks/>
          </p:cNvCxnSpPr>
          <p:nvPr/>
        </p:nvCxnSpPr>
        <p:spPr>
          <a:xfrm>
            <a:off x="2031543" y="3002457"/>
            <a:ext cx="60853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descr="Arrows from each row in the alternative 2 index table to the students table corresonding elements in the index to students" title="Arrows from Alt 2 to Students">
            <a:extLst>
              <a:ext uri="{FF2B5EF4-FFF2-40B4-BE49-F238E27FC236}">
                <a16:creationId xmlns:a16="http://schemas.microsoft.com/office/drawing/2014/main" id="{B238FE9A-F4BA-3C4C-9378-3E3AB491D5F9}"/>
              </a:ext>
            </a:extLst>
          </p:cNvPr>
          <p:cNvCxnSpPr>
            <a:cxnSpLocks/>
          </p:cNvCxnSpPr>
          <p:nvPr/>
        </p:nvCxnSpPr>
        <p:spPr>
          <a:xfrm>
            <a:off x="2035699" y="3297977"/>
            <a:ext cx="60853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descr="Arrows from each row in the alternative 2 index table to the students table corresonding elements in the index to students" title="Arrows from Alt 2 to Students">
            <a:extLst>
              <a:ext uri="{FF2B5EF4-FFF2-40B4-BE49-F238E27FC236}">
                <a16:creationId xmlns:a16="http://schemas.microsoft.com/office/drawing/2014/main" id="{50461431-E832-7F4D-8489-AB789927D773}"/>
              </a:ext>
            </a:extLst>
          </p:cNvPr>
          <p:cNvCxnSpPr>
            <a:cxnSpLocks/>
          </p:cNvCxnSpPr>
          <p:nvPr/>
        </p:nvCxnSpPr>
        <p:spPr>
          <a:xfrm>
            <a:off x="2035699" y="3526577"/>
            <a:ext cx="60853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descr="Arrows from each row in the alternative 3 index table to the students table corresonding elements in the index to students" title="Alternative 3 to Students arrows">
            <a:extLst>
              <a:ext uri="{FF2B5EF4-FFF2-40B4-BE49-F238E27FC236}">
                <a16:creationId xmlns:a16="http://schemas.microsoft.com/office/drawing/2014/main" id="{835D2349-F95B-F945-B1D4-4385D88D6D7F}"/>
              </a:ext>
            </a:extLst>
          </p:cNvPr>
          <p:cNvCxnSpPr>
            <a:cxnSpLocks/>
          </p:cNvCxnSpPr>
          <p:nvPr/>
        </p:nvCxnSpPr>
        <p:spPr>
          <a:xfrm flipH="1" flipV="1">
            <a:off x="5148962" y="2840777"/>
            <a:ext cx="642662" cy="1616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descr="Arrows from each row in the alternative 3 index table to the students table corresonding elements in the index to students" title="Alternative 3 to Students arrows">
            <a:extLst>
              <a:ext uri="{FF2B5EF4-FFF2-40B4-BE49-F238E27FC236}">
                <a16:creationId xmlns:a16="http://schemas.microsoft.com/office/drawing/2014/main" id="{D32442BD-E227-B543-8A69-33599DD4BF91}"/>
              </a:ext>
            </a:extLst>
          </p:cNvPr>
          <p:cNvCxnSpPr>
            <a:cxnSpLocks/>
          </p:cNvCxnSpPr>
          <p:nvPr/>
        </p:nvCxnSpPr>
        <p:spPr>
          <a:xfrm flipH="1">
            <a:off x="5148962" y="3002457"/>
            <a:ext cx="638505" cy="7467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descr="Arrows from each row in the alternative 3 index table to the students table corresonding elements in the index to students" title="Alternative 3 to Students arrows">
            <a:extLst>
              <a:ext uri="{FF2B5EF4-FFF2-40B4-BE49-F238E27FC236}">
                <a16:creationId xmlns:a16="http://schemas.microsoft.com/office/drawing/2014/main" id="{15C6923D-E1BC-2A4C-8F86-C2A528B1B8D5}"/>
              </a:ext>
            </a:extLst>
          </p:cNvPr>
          <p:cNvCxnSpPr>
            <a:cxnSpLocks/>
          </p:cNvCxnSpPr>
          <p:nvPr/>
        </p:nvCxnSpPr>
        <p:spPr>
          <a:xfrm flipH="1">
            <a:off x="5148962" y="3002457"/>
            <a:ext cx="638505" cy="2955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descr="Arrows from each row in the alternative 3 index table to the students table corresonding elements in the index to students" title="Alternative 3 to Students arrows">
            <a:extLst>
              <a:ext uri="{FF2B5EF4-FFF2-40B4-BE49-F238E27FC236}">
                <a16:creationId xmlns:a16="http://schemas.microsoft.com/office/drawing/2014/main" id="{988C2CBD-7C31-8543-98A7-67B8984C0293}"/>
              </a:ext>
            </a:extLst>
          </p:cNvPr>
          <p:cNvCxnSpPr>
            <a:cxnSpLocks/>
          </p:cNvCxnSpPr>
          <p:nvPr/>
        </p:nvCxnSpPr>
        <p:spPr>
          <a:xfrm flipH="1">
            <a:off x="5148962" y="3297977"/>
            <a:ext cx="638505" cy="20295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20E9D92-BEAC-B54C-A936-0D33D0DC966C}"/>
              </a:ext>
            </a:extLst>
          </p:cNvPr>
          <p:cNvSpPr txBox="1"/>
          <p:nvPr/>
        </p:nvSpPr>
        <p:spPr>
          <a:xfrm>
            <a:off x="762000" y="2038350"/>
            <a:ext cx="1112805" cy="369332"/>
          </a:xfrm>
          <a:prstGeom prst="rect">
            <a:avLst/>
          </a:prstGeom>
          <a:noFill/>
        </p:spPr>
        <p:txBody>
          <a:bodyPr wrap="square" rtlCol="0">
            <a:spAutoFit/>
          </a:bodyPr>
          <a:lstStyle/>
          <a:p>
            <a:r>
              <a:rPr lang="en-US" sz="900" dirty="0">
                <a:solidFill>
                  <a:schemeClr val="tx2">
                    <a:lumMod val="50000"/>
                  </a:schemeClr>
                </a:solidFill>
                <a:latin typeface="Helvetica Neue" charset="0"/>
                <a:ea typeface="Helvetica Neue" charset="0"/>
                <a:cs typeface="Helvetica Neue" charset="0"/>
              </a:rPr>
              <a:t>Alternative 2</a:t>
            </a:r>
          </a:p>
          <a:p>
            <a:r>
              <a:rPr lang="en-US" sz="900" dirty="0">
                <a:solidFill>
                  <a:schemeClr val="tx2">
                    <a:lumMod val="50000"/>
                  </a:schemeClr>
                </a:solidFill>
                <a:latin typeface="Helvetica Neue" charset="0"/>
                <a:ea typeface="Helvetica Neue" charset="0"/>
                <a:cs typeface="Helvetica Neue" charset="0"/>
              </a:rPr>
              <a:t>Index data entries</a:t>
            </a:r>
          </a:p>
        </p:txBody>
      </p:sp>
      <p:sp>
        <p:nvSpPr>
          <p:cNvPr id="16" name="TextBox 15">
            <a:extLst>
              <a:ext uri="{FF2B5EF4-FFF2-40B4-BE49-F238E27FC236}">
                <a16:creationId xmlns:a16="http://schemas.microsoft.com/office/drawing/2014/main" id="{8A412267-AEAB-C04D-B0EF-13BFC06ED9C0}"/>
              </a:ext>
            </a:extLst>
          </p:cNvPr>
          <p:cNvSpPr txBox="1"/>
          <p:nvPr/>
        </p:nvSpPr>
        <p:spPr>
          <a:xfrm>
            <a:off x="5750870" y="2177116"/>
            <a:ext cx="1112805" cy="369332"/>
          </a:xfrm>
          <a:prstGeom prst="rect">
            <a:avLst/>
          </a:prstGeom>
          <a:noFill/>
        </p:spPr>
        <p:txBody>
          <a:bodyPr wrap="square" rtlCol="0">
            <a:spAutoFit/>
          </a:bodyPr>
          <a:lstStyle/>
          <a:p>
            <a:r>
              <a:rPr lang="en-US" sz="900" dirty="0">
                <a:solidFill>
                  <a:schemeClr val="tx2">
                    <a:lumMod val="50000"/>
                  </a:schemeClr>
                </a:solidFill>
                <a:latin typeface="Helvetica Neue" charset="0"/>
                <a:ea typeface="Helvetica Neue" charset="0"/>
                <a:cs typeface="Helvetica Neue" charset="0"/>
              </a:rPr>
              <a:t>Alternative 3</a:t>
            </a:r>
          </a:p>
          <a:p>
            <a:r>
              <a:rPr lang="en-US" sz="900" dirty="0">
                <a:solidFill>
                  <a:schemeClr val="tx2">
                    <a:lumMod val="50000"/>
                  </a:schemeClr>
                </a:solidFill>
                <a:latin typeface="Helvetica Neue" charset="0"/>
                <a:ea typeface="Helvetica Neue" charset="0"/>
                <a:cs typeface="Helvetica Neue" charset="0"/>
              </a:rPr>
              <a:t>Index data entries</a:t>
            </a:r>
          </a:p>
        </p:txBody>
      </p:sp>
    </p:spTree>
    <p:extLst>
      <p:ext uri="{BB962C8B-B14F-4D97-AF65-F5344CB8AC3E}">
        <p14:creationId xmlns:p14="http://schemas.microsoft.com/office/powerpoint/2010/main" val="280742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Clustered vs. </a:t>
            </a:r>
            <a:r>
              <a:rPr lang="en-US" dirty="0" err="1"/>
              <a:t>Unclustered</a:t>
            </a:r>
            <a:r>
              <a:rPr lang="en-US" dirty="0"/>
              <a:t> Index</a:t>
            </a:r>
          </a:p>
        </p:txBody>
      </p:sp>
      <p:sp>
        <p:nvSpPr>
          <p:cNvPr id="3" name="Content Placeholder 2"/>
          <p:cNvSpPr>
            <a:spLocks noGrp="1"/>
          </p:cNvSpPr>
          <p:nvPr>
            <p:ph idx="1"/>
          </p:nvPr>
        </p:nvSpPr>
        <p:spPr>
          <a:xfrm>
            <a:off x="457200" y="1200151"/>
            <a:ext cx="8077200" cy="3394472"/>
          </a:xfrm>
        </p:spPr>
        <p:txBody>
          <a:bodyPr>
            <a:normAutofit/>
          </a:bodyPr>
          <a:lstStyle/>
          <a:p>
            <a:r>
              <a:rPr lang="en-US" dirty="0"/>
              <a:t>By-reference indexes (Alt 2 and 3) can be </a:t>
            </a:r>
            <a:r>
              <a:rPr lang="en-US" i="1" dirty="0"/>
              <a:t>clustered</a:t>
            </a:r>
            <a:r>
              <a:rPr lang="en-US" dirty="0"/>
              <a:t> or </a:t>
            </a:r>
            <a:r>
              <a:rPr lang="en-US" i="1" dirty="0" err="1"/>
              <a:t>unclustered</a:t>
            </a:r>
            <a:endParaRPr lang="en-US" dirty="0"/>
          </a:p>
          <a:p>
            <a:pPr lvl="1"/>
            <a:r>
              <a:rPr lang="en-US" sz="1600" dirty="0"/>
              <a:t>Really this is a property of the heap file associated with the index!</a:t>
            </a:r>
          </a:p>
          <a:p>
            <a:r>
              <a:rPr lang="en-US" sz="1800" dirty="0"/>
              <a:t>Clustered index:</a:t>
            </a:r>
          </a:p>
          <a:p>
            <a:pPr lvl="1"/>
            <a:r>
              <a:rPr lang="en-US" sz="1600" dirty="0"/>
              <a:t>Heap file records are kept mostly ordered according to </a:t>
            </a:r>
            <a:r>
              <a:rPr lang="en-US" sz="1600" b="1" dirty="0"/>
              <a:t>search keys</a:t>
            </a:r>
            <a:r>
              <a:rPr lang="en-US" sz="1600" dirty="0"/>
              <a:t> in index</a:t>
            </a:r>
          </a:p>
          <a:p>
            <a:pPr lvl="2"/>
            <a:r>
              <a:rPr lang="en-US" sz="1400" dirty="0"/>
              <a:t>Heap file order need not be perfect: this is just a performance hint</a:t>
            </a:r>
          </a:p>
          <a:p>
            <a:pPr lvl="2"/>
            <a:r>
              <a:rPr lang="en-US" sz="1400" dirty="0"/>
              <a:t>Cost of retrieving data records through index varies greatly based on whether index is clustered or not!</a:t>
            </a:r>
          </a:p>
          <a:p>
            <a:pPr>
              <a:spcBef>
                <a:spcPts val="2000"/>
              </a:spcBef>
            </a:pPr>
            <a:r>
              <a:rPr lang="en-US" sz="1800" dirty="0"/>
              <a:t>Note: different definition of “clustering” in AI:</a:t>
            </a:r>
          </a:p>
          <a:p>
            <a:pPr lvl="1"/>
            <a:r>
              <a:rPr lang="en-US" sz="1600" dirty="0"/>
              <a:t>grouping nearby items in </a:t>
            </a:r>
            <a:r>
              <a:rPr lang="en-US" sz="1600" i="1" dirty="0"/>
              <a:t>n</a:t>
            </a:r>
            <a:r>
              <a:rPr lang="en-US" sz="1600" dirty="0"/>
              <a:t>-space</a:t>
            </a:r>
          </a:p>
        </p:txBody>
      </p:sp>
    </p:spTree>
    <p:extLst>
      <p:ext uri="{BB962C8B-B14F-4D97-AF65-F5344CB8AC3E}">
        <p14:creationId xmlns:p14="http://schemas.microsoft.com/office/powerpoint/2010/main" val="36321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105150"/>
            <a:ext cx="7772400" cy="1021556"/>
          </a:xfrm>
        </p:spPr>
        <p:txBody>
          <a:bodyPr/>
          <a:lstStyle/>
          <a:p>
            <a:r>
              <a:rPr lang="en-US" dirty="0"/>
              <a:t>Query support</a:t>
            </a:r>
          </a:p>
        </p:txBody>
      </p:sp>
    </p:spTree>
    <p:extLst>
      <p:ext uri="{BB962C8B-B14F-4D97-AF65-F5344CB8AC3E}">
        <p14:creationId xmlns:p14="http://schemas.microsoft.com/office/powerpoint/2010/main" val="2132362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normAutofit fontScale="90000"/>
          </a:bodyPr>
          <a:lstStyle/>
          <a:p>
            <a:r>
              <a:rPr lang="en-US" dirty="0"/>
              <a:t>Clustered vs. </a:t>
            </a:r>
            <a:r>
              <a:rPr lang="en-US" dirty="0" err="1"/>
              <a:t>Unclustered</a:t>
            </a:r>
            <a:r>
              <a:rPr lang="en-US" dirty="0"/>
              <a:t> Index Visualization 1</a:t>
            </a:r>
          </a:p>
        </p:txBody>
      </p:sp>
      <p:sp>
        <p:nvSpPr>
          <p:cNvPr id="3" name="Content Placeholder 2"/>
          <p:cNvSpPr>
            <a:spLocks noGrp="1"/>
          </p:cNvSpPr>
          <p:nvPr>
            <p:ph idx="1"/>
          </p:nvPr>
        </p:nvSpPr>
        <p:spPr/>
        <p:txBody>
          <a:bodyPr>
            <a:normAutofit/>
          </a:bodyPr>
          <a:lstStyle/>
          <a:p>
            <a:r>
              <a:rPr lang="en-US" dirty="0">
                <a:ea typeface="Helvetica Neue" charset="0"/>
                <a:cs typeface="Helvetica Neue" charset="0"/>
              </a:rPr>
              <a:t>To build a clustered index, first sort the heap file</a:t>
            </a:r>
          </a:p>
          <a:p>
            <a:pPr lvl="1"/>
            <a:r>
              <a:rPr lang="en-US" sz="2000" dirty="0">
                <a:ea typeface="Helvetica Neue" charset="0"/>
                <a:cs typeface="Helvetica Neue" charset="0"/>
              </a:rPr>
              <a:t>Leave some free space on each block for future inserts</a:t>
            </a:r>
          </a:p>
          <a:p>
            <a:pPr lvl="1"/>
            <a:r>
              <a:rPr lang="en-US" sz="2000" dirty="0">
                <a:ea typeface="Helvetica Neue" charset="0"/>
                <a:cs typeface="Helvetica Neue" charset="0"/>
              </a:rPr>
              <a:t>Index entries direct search for data entries</a:t>
            </a:r>
          </a:p>
        </p:txBody>
      </p:sp>
      <p:grpSp>
        <p:nvGrpSpPr>
          <p:cNvPr id="4" name="Group 3" descr="An index points has leaf pages which point to data files pages in a sequential manner. The left most leaf page points to the left most data page and so on." title="Clustered Index"/>
          <p:cNvGrpSpPr/>
          <p:nvPr/>
        </p:nvGrpSpPr>
        <p:grpSpPr>
          <a:xfrm>
            <a:off x="643619" y="2686050"/>
            <a:ext cx="2656043" cy="2163755"/>
            <a:chOff x="643619" y="2686050"/>
            <a:chExt cx="2656043" cy="2163755"/>
          </a:xfrm>
        </p:grpSpPr>
        <p:sp>
          <p:nvSpPr>
            <p:cNvPr id="14" name="Rectangle 13"/>
            <p:cNvSpPr/>
            <p:nvPr/>
          </p:nvSpPr>
          <p:spPr>
            <a:xfrm>
              <a:off x="643619" y="4621205"/>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5" name="Rectangle 14"/>
            <p:cNvSpPr/>
            <p:nvPr/>
          </p:nvSpPr>
          <p:spPr>
            <a:xfrm>
              <a:off x="1026772" y="4621205"/>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6" name="Rectangle 15"/>
            <p:cNvSpPr/>
            <p:nvPr/>
          </p:nvSpPr>
          <p:spPr>
            <a:xfrm>
              <a:off x="1418034" y="4619127"/>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7" name="Rectangle 16"/>
            <p:cNvSpPr/>
            <p:nvPr/>
          </p:nvSpPr>
          <p:spPr>
            <a:xfrm>
              <a:off x="1809297"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8" name="Rectangle 17"/>
            <p:cNvSpPr/>
            <p:nvPr/>
          </p:nvSpPr>
          <p:spPr>
            <a:xfrm>
              <a:off x="2210983"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9" name="Rectangle 18"/>
            <p:cNvSpPr/>
            <p:nvPr/>
          </p:nvSpPr>
          <p:spPr>
            <a:xfrm>
              <a:off x="2607469"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21" name="Rectangle 20"/>
            <p:cNvSpPr/>
            <p:nvPr/>
          </p:nvSpPr>
          <p:spPr>
            <a:xfrm>
              <a:off x="2998434"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23" name="Rectangle 22"/>
            <p:cNvSpPr/>
            <p:nvPr/>
          </p:nvSpPr>
          <p:spPr>
            <a:xfrm>
              <a:off x="857745" y="4051481"/>
              <a:ext cx="301228" cy="2286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sp>
          <p:nvSpPr>
            <p:cNvPr id="24" name="Rectangle 23"/>
            <p:cNvSpPr/>
            <p:nvPr/>
          </p:nvSpPr>
          <p:spPr>
            <a:xfrm>
              <a:off x="1398754" y="4051481"/>
              <a:ext cx="301228" cy="2286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sp>
          <p:nvSpPr>
            <p:cNvPr id="25" name="Rectangle 24"/>
            <p:cNvSpPr/>
            <p:nvPr/>
          </p:nvSpPr>
          <p:spPr>
            <a:xfrm>
              <a:off x="2787619" y="4047736"/>
              <a:ext cx="301228" cy="2286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cxnSp>
          <p:nvCxnSpPr>
            <p:cNvPr id="26" name="Straight Arrow Connector 25"/>
            <p:cNvCxnSpPr/>
            <p:nvPr/>
          </p:nvCxnSpPr>
          <p:spPr>
            <a:xfrm flipH="1">
              <a:off x="681025" y="4285449"/>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762960" y="4287528"/>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845312" y="4294390"/>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1073594" y="4294390"/>
              <a:ext cx="35112"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882657" y="4288566"/>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964592" y="4290645"/>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046944" y="4297507"/>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2815520" y="4290644"/>
              <a:ext cx="35112"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450425" y="4278587"/>
              <a:ext cx="21364" cy="3505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532360" y="4280665"/>
              <a:ext cx="36289" cy="33846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614712" y="4287527"/>
              <a:ext cx="65636" cy="3347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7" name="Triangle 36"/>
            <p:cNvSpPr/>
            <p:nvPr/>
          </p:nvSpPr>
          <p:spPr>
            <a:xfrm>
              <a:off x="1352550" y="2686050"/>
              <a:ext cx="1306116" cy="913708"/>
            </a:xfrm>
            <a:prstGeom prst="triangl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500" dirty="0"/>
                <a:t>Index</a:t>
              </a:r>
            </a:p>
          </p:txBody>
        </p:sp>
        <p:cxnSp>
          <p:nvCxnSpPr>
            <p:cNvPr id="38" name="Straight Arrow Connector 37"/>
            <p:cNvCxnSpPr/>
            <p:nvPr/>
          </p:nvCxnSpPr>
          <p:spPr>
            <a:xfrm flipH="1">
              <a:off x="1008358" y="3601426"/>
              <a:ext cx="421352" cy="450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1549369" y="3607811"/>
              <a:ext cx="131033" cy="4436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590570" y="3607811"/>
              <a:ext cx="347663" cy="4399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1181100" y="4171950"/>
              <a:ext cx="190486"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1714053" y="4171950"/>
              <a:ext cx="190486"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2590570" y="4171950"/>
              <a:ext cx="190486"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808867" y="2766406"/>
              <a:ext cx="1011559" cy="323165"/>
            </a:xfrm>
            <a:prstGeom prst="rect">
              <a:avLst/>
            </a:prstGeom>
            <a:noFill/>
          </p:spPr>
          <p:txBody>
            <a:bodyPr wrap="none" rtlCol="0">
              <a:spAutoFit/>
            </a:bodyPr>
            <a:lstStyle/>
            <a:p>
              <a:r>
                <a:rPr lang="en-US" sz="1500" dirty="0">
                  <a:solidFill>
                    <a:schemeClr val="tx2"/>
                  </a:solidFill>
                  <a:latin typeface="Helvetica Neue" charset="0"/>
                  <a:ea typeface="Helvetica Neue" charset="0"/>
                  <a:cs typeface="Helvetica Neue" charset="0"/>
                </a:rPr>
                <a:t>Clustered</a:t>
              </a:r>
            </a:p>
          </p:txBody>
        </p:sp>
      </p:grpSp>
      <p:grpSp>
        <p:nvGrpSpPr>
          <p:cNvPr id="5" name="Group 4" descr="The leaf pages of the index points to random pages in the data file. This pointers from the index to the data file are all crossed and disorganized." title="Unclustered Index"/>
          <p:cNvGrpSpPr/>
          <p:nvPr/>
        </p:nvGrpSpPr>
        <p:grpSpPr>
          <a:xfrm>
            <a:off x="3759308" y="2686050"/>
            <a:ext cx="2862197" cy="2163755"/>
            <a:chOff x="3759308" y="2686050"/>
            <a:chExt cx="2862197" cy="2163755"/>
          </a:xfrm>
        </p:grpSpPr>
        <p:sp>
          <p:nvSpPr>
            <p:cNvPr id="41" name="Rectangle 40"/>
            <p:cNvSpPr/>
            <p:nvPr/>
          </p:nvSpPr>
          <p:spPr>
            <a:xfrm>
              <a:off x="3759308" y="4621205"/>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42" name="Rectangle 41"/>
            <p:cNvSpPr/>
            <p:nvPr/>
          </p:nvSpPr>
          <p:spPr>
            <a:xfrm>
              <a:off x="4142461" y="4621205"/>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43" name="Rectangle 42"/>
            <p:cNvSpPr/>
            <p:nvPr/>
          </p:nvSpPr>
          <p:spPr>
            <a:xfrm>
              <a:off x="4533723" y="4619127"/>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44" name="Rectangle 43"/>
            <p:cNvSpPr/>
            <p:nvPr/>
          </p:nvSpPr>
          <p:spPr>
            <a:xfrm>
              <a:off x="4924986"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45" name="Rectangle 44"/>
            <p:cNvSpPr/>
            <p:nvPr/>
          </p:nvSpPr>
          <p:spPr>
            <a:xfrm>
              <a:off x="5326672"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46" name="Rectangle 45"/>
            <p:cNvSpPr/>
            <p:nvPr/>
          </p:nvSpPr>
          <p:spPr>
            <a:xfrm>
              <a:off x="5723158"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47" name="Rectangle 46"/>
            <p:cNvSpPr/>
            <p:nvPr/>
          </p:nvSpPr>
          <p:spPr>
            <a:xfrm>
              <a:off x="6114123"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48" name="Rectangle 47"/>
            <p:cNvSpPr/>
            <p:nvPr/>
          </p:nvSpPr>
          <p:spPr>
            <a:xfrm>
              <a:off x="3973434" y="4051481"/>
              <a:ext cx="301228" cy="2286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sp>
          <p:nvSpPr>
            <p:cNvPr id="49" name="Rectangle 48"/>
            <p:cNvSpPr/>
            <p:nvPr/>
          </p:nvSpPr>
          <p:spPr>
            <a:xfrm>
              <a:off x="4514443" y="4051481"/>
              <a:ext cx="301228" cy="2286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sp>
          <p:nvSpPr>
            <p:cNvPr id="50" name="Rectangle 49"/>
            <p:cNvSpPr/>
            <p:nvPr/>
          </p:nvSpPr>
          <p:spPr>
            <a:xfrm>
              <a:off x="5903308" y="4047736"/>
              <a:ext cx="301228" cy="2286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cxnSp>
          <p:nvCxnSpPr>
            <p:cNvPr id="51" name="Straight Arrow Connector 50"/>
            <p:cNvCxnSpPr/>
            <p:nvPr/>
          </p:nvCxnSpPr>
          <p:spPr>
            <a:xfrm flipH="1">
              <a:off x="3796714" y="4285449"/>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2" idx="0"/>
            </p:cNvCxnSpPr>
            <p:nvPr/>
          </p:nvCxnSpPr>
          <p:spPr>
            <a:xfrm>
              <a:off x="4091041" y="4287527"/>
              <a:ext cx="202034" cy="33367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4" idx="0"/>
            </p:cNvCxnSpPr>
            <p:nvPr/>
          </p:nvCxnSpPr>
          <p:spPr>
            <a:xfrm>
              <a:off x="4173394" y="4294390"/>
              <a:ext cx="902206" cy="322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5" idx="0"/>
            </p:cNvCxnSpPr>
            <p:nvPr/>
          </p:nvCxnSpPr>
          <p:spPr>
            <a:xfrm>
              <a:off x="4224396" y="4294390"/>
              <a:ext cx="1252891" cy="322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998346" y="4288566"/>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5164577" y="4290645"/>
              <a:ext cx="915704" cy="33846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6" idx="0"/>
            </p:cNvCxnSpPr>
            <p:nvPr/>
          </p:nvCxnSpPr>
          <p:spPr>
            <a:xfrm flipH="1">
              <a:off x="5873772" y="4297507"/>
              <a:ext cx="288861" cy="3195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5559639" y="4290643"/>
              <a:ext cx="406682" cy="3527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1" idx="0"/>
            </p:cNvCxnSpPr>
            <p:nvPr/>
          </p:nvCxnSpPr>
          <p:spPr>
            <a:xfrm flipH="1">
              <a:off x="3909922" y="4278587"/>
              <a:ext cx="656192" cy="34261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4382053" y="4280665"/>
              <a:ext cx="265996" cy="33638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4730401" y="4287527"/>
              <a:ext cx="65636" cy="3347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2" name="Triangle 61"/>
            <p:cNvSpPr/>
            <p:nvPr/>
          </p:nvSpPr>
          <p:spPr>
            <a:xfrm>
              <a:off x="4468239" y="2686050"/>
              <a:ext cx="1306116" cy="913708"/>
            </a:xfrm>
            <a:prstGeom prst="triangl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500" dirty="0"/>
                <a:t>Index</a:t>
              </a:r>
            </a:p>
          </p:txBody>
        </p:sp>
        <p:cxnSp>
          <p:nvCxnSpPr>
            <p:cNvPr id="63" name="Straight Arrow Connector 62"/>
            <p:cNvCxnSpPr/>
            <p:nvPr/>
          </p:nvCxnSpPr>
          <p:spPr>
            <a:xfrm flipH="1">
              <a:off x="4123087" y="3606793"/>
              <a:ext cx="421352" cy="450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4664098" y="3613179"/>
              <a:ext cx="131033" cy="4436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5705299" y="3613179"/>
              <a:ext cx="347663" cy="4399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4274661" y="4165781"/>
              <a:ext cx="239782"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827519" y="4175133"/>
              <a:ext cx="239782"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5654464" y="4172016"/>
              <a:ext cx="239782"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399952" y="2759958"/>
              <a:ext cx="1221553" cy="323165"/>
            </a:xfrm>
            <a:prstGeom prst="rect">
              <a:avLst/>
            </a:prstGeom>
            <a:noFill/>
          </p:spPr>
          <p:txBody>
            <a:bodyPr wrap="none" rtlCol="0">
              <a:spAutoFit/>
            </a:bodyPr>
            <a:lstStyle/>
            <a:p>
              <a:r>
                <a:rPr lang="en-US" sz="1500" dirty="0" err="1">
                  <a:solidFill>
                    <a:schemeClr val="tx2"/>
                  </a:solidFill>
                  <a:latin typeface="Helvetica Neue" charset="0"/>
                  <a:ea typeface="Helvetica Neue" charset="0"/>
                  <a:cs typeface="Helvetica Neue" charset="0"/>
                </a:rPr>
                <a:t>Unclustered</a:t>
              </a:r>
              <a:endParaRPr lang="en-US" sz="1500" dirty="0">
                <a:solidFill>
                  <a:schemeClr val="tx2"/>
                </a:solidFill>
                <a:latin typeface="Helvetica Neue" charset="0"/>
                <a:ea typeface="Helvetica Neue" charset="0"/>
                <a:cs typeface="Helvetica Neue" charset="0"/>
              </a:endParaRPr>
            </a:p>
          </p:txBody>
        </p:sp>
      </p:grpSp>
      <p:sp>
        <p:nvSpPr>
          <p:cNvPr id="75" name="Line 127" descr="Division from the leaf of the index to the entries on disk with the actual data " title="Line">
            <a:extLst>
              <a:ext uri="{FF2B5EF4-FFF2-40B4-BE49-F238E27FC236}">
                <a16:creationId xmlns:a16="http://schemas.microsoft.com/office/drawing/2014/main" id="{7E5BD358-88FE-8047-A28B-A4D832F527DF}"/>
              </a:ext>
            </a:extLst>
          </p:cNvPr>
          <p:cNvSpPr>
            <a:spLocks noChangeShapeType="1"/>
          </p:cNvSpPr>
          <p:nvPr/>
        </p:nvSpPr>
        <p:spPr bwMode="auto">
          <a:xfrm flipV="1">
            <a:off x="304800" y="4440485"/>
            <a:ext cx="5867400" cy="20351"/>
          </a:xfrm>
          <a:prstGeom prst="line">
            <a:avLst/>
          </a:prstGeom>
          <a:noFill/>
          <a:ln w="12700">
            <a:solidFill>
              <a:schemeClr val="accent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Tree>
    <p:extLst>
      <p:ext uri="{BB962C8B-B14F-4D97-AF65-F5344CB8AC3E}">
        <p14:creationId xmlns:p14="http://schemas.microsoft.com/office/powerpoint/2010/main" val="1378601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normAutofit fontScale="90000"/>
          </a:bodyPr>
          <a:lstStyle/>
          <a:p>
            <a:r>
              <a:rPr lang="en-US" dirty="0"/>
              <a:t>Clustered vs. </a:t>
            </a:r>
            <a:r>
              <a:rPr lang="en-US" dirty="0" err="1"/>
              <a:t>Unclustered</a:t>
            </a:r>
            <a:r>
              <a:rPr lang="en-US" dirty="0"/>
              <a:t> Index Visualization 2</a:t>
            </a:r>
          </a:p>
        </p:txBody>
      </p:sp>
      <p:sp>
        <p:nvSpPr>
          <p:cNvPr id="4" name="Content Placeholder 3"/>
          <p:cNvSpPr>
            <a:spLocks noGrp="1"/>
          </p:cNvSpPr>
          <p:nvPr>
            <p:ph idx="1"/>
          </p:nvPr>
        </p:nvSpPr>
        <p:spPr/>
        <p:txBody>
          <a:bodyPr/>
          <a:lstStyle/>
          <a:p>
            <a:r>
              <a:rPr lang="en-US" dirty="0">
                <a:solidFill>
                  <a:srgbClr val="484848"/>
                </a:solidFill>
                <a:ea typeface="Helvetica Neue" charset="0"/>
                <a:cs typeface="Helvetica Neue" charset="0"/>
              </a:rPr>
              <a:t>To build a clustered index, first sort the heap file</a:t>
            </a:r>
          </a:p>
          <a:p>
            <a:pPr lvl="1"/>
            <a:r>
              <a:rPr lang="en-US" sz="2000" dirty="0">
                <a:solidFill>
                  <a:srgbClr val="484848"/>
                </a:solidFill>
                <a:ea typeface="Helvetica Neue" charset="0"/>
                <a:cs typeface="Helvetica Neue" charset="0"/>
              </a:rPr>
              <a:t>Leave some free space on each block for future inserts</a:t>
            </a:r>
          </a:p>
          <a:p>
            <a:pPr lvl="1"/>
            <a:r>
              <a:rPr lang="en-US" sz="2000" dirty="0">
                <a:solidFill>
                  <a:srgbClr val="484848"/>
                </a:solidFill>
                <a:ea typeface="Helvetica Neue" charset="0"/>
                <a:cs typeface="Helvetica Neue" charset="0"/>
              </a:rPr>
              <a:t>Index entries direct search for data entries</a:t>
            </a:r>
          </a:p>
        </p:txBody>
      </p:sp>
      <p:grpSp>
        <p:nvGrpSpPr>
          <p:cNvPr id="137" name="Group 136" descr="An index points has leaf pages which point to data files pages in a sequential manner. The left most leaf page points to the left most data page and so on. Left two Leaf pages have a red circle around them. There are 3 data file pages highlighted red. Those are the pages that the circled leaf pages point to" title="Clustered Index">
            <a:extLst>
              <a:ext uri="{FF2B5EF4-FFF2-40B4-BE49-F238E27FC236}">
                <a16:creationId xmlns:a16="http://schemas.microsoft.com/office/drawing/2014/main" id="{24D69F24-D1B8-164B-88AB-13BC11B7E43E}"/>
              </a:ext>
            </a:extLst>
          </p:cNvPr>
          <p:cNvGrpSpPr/>
          <p:nvPr/>
        </p:nvGrpSpPr>
        <p:grpSpPr>
          <a:xfrm>
            <a:off x="643619" y="2686050"/>
            <a:ext cx="3416917" cy="2163755"/>
            <a:chOff x="643619" y="2686050"/>
            <a:chExt cx="3416917" cy="2163755"/>
          </a:xfrm>
        </p:grpSpPr>
        <p:sp>
          <p:nvSpPr>
            <p:cNvPr id="138" name="Rectangle 137">
              <a:extLst>
                <a:ext uri="{FF2B5EF4-FFF2-40B4-BE49-F238E27FC236}">
                  <a16:creationId xmlns:a16="http://schemas.microsoft.com/office/drawing/2014/main" id="{BCAB6E2B-E83A-7443-9E28-78AA61EDE7AF}"/>
                </a:ext>
              </a:extLst>
            </p:cNvPr>
            <p:cNvSpPr/>
            <p:nvPr/>
          </p:nvSpPr>
          <p:spPr>
            <a:xfrm>
              <a:off x="643619" y="4621205"/>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39" name="Rectangle 138">
              <a:extLst>
                <a:ext uri="{FF2B5EF4-FFF2-40B4-BE49-F238E27FC236}">
                  <a16:creationId xmlns:a16="http://schemas.microsoft.com/office/drawing/2014/main" id="{C5AAB6E7-0CC7-F944-8C7E-D140066B9370}"/>
                </a:ext>
              </a:extLst>
            </p:cNvPr>
            <p:cNvSpPr/>
            <p:nvPr/>
          </p:nvSpPr>
          <p:spPr>
            <a:xfrm>
              <a:off x="1026772" y="4621205"/>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40" name="Rectangle 139">
              <a:extLst>
                <a:ext uri="{FF2B5EF4-FFF2-40B4-BE49-F238E27FC236}">
                  <a16:creationId xmlns:a16="http://schemas.microsoft.com/office/drawing/2014/main" id="{C2FADA42-2F70-9145-A28E-51CEAB1D91B5}"/>
                </a:ext>
              </a:extLst>
            </p:cNvPr>
            <p:cNvSpPr/>
            <p:nvPr/>
          </p:nvSpPr>
          <p:spPr>
            <a:xfrm>
              <a:off x="1418034" y="4619127"/>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41" name="Rectangle 140">
              <a:extLst>
                <a:ext uri="{FF2B5EF4-FFF2-40B4-BE49-F238E27FC236}">
                  <a16:creationId xmlns:a16="http://schemas.microsoft.com/office/drawing/2014/main" id="{585F967E-93A9-C042-99C0-E7AFE6C0E40F}"/>
                </a:ext>
              </a:extLst>
            </p:cNvPr>
            <p:cNvSpPr/>
            <p:nvPr/>
          </p:nvSpPr>
          <p:spPr>
            <a:xfrm>
              <a:off x="1809297"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42" name="Rectangle 141">
              <a:extLst>
                <a:ext uri="{FF2B5EF4-FFF2-40B4-BE49-F238E27FC236}">
                  <a16:creationId xmlns:a16="http://schemas.microsoft.com/office/drawing/2014/main" id="{05383516-A691-BF42-A52B-940526DAEFFB}"/>
                </a:ext>
              </a:extLst>
            </p:cNvPr>
            <p:cNvSpPr/>
            <p:nvPr/>
          </p:nvSpPr>
          <p:spPr>
            <a:xfrm>
              <a:off x="2210983"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43" name="Rectangle 142">
              <a:extLst>
                <a:ext uri="{FF2B5EF4-FFF2-40B4-BE49-F238E27FC236}">
                  <a16:creationId xmlns:a16="http://schemas.microsoft.com/office/drawing/2014/main" id="{E9815D99-AE2A-E34F-B15F-E94CED714F0E}"/>
                </a:ext>
              </a:extLst>
            </p:cNvPr>
            <p:cNvSpPr/>
            <p:nvPr/>
          </p:nvSpPr>
          <p:spPr>
            <a:xfrm>
              <a:off x="2607469"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44" name="Rectangle 143">
              <a:extLst>
                <a:ext uri="{FF2B5EF4-FFF2-40B4-BE49-F238E27FC236}">
                  <a16:creationId xmlns:a16="http://schemas.microsoft.com/office/drawing/2014/main" id="{9B914162-CF25-B843-88E0-A7575AE9E3B3}"/>
                </a:ext>
              </a:extLst>
            </p:cNvPr>
            <p:cNvSpPr/>
            <p:nvPr/>
          </p:nvSpPr>
          <p:spPr>
            <a:xfrm>
              <a:off x="2998434"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45" name="Rectangle 144">
              <a:extLst>
                <a:ext uri="{FF2B5EF4-FFF2-40B4-BE49-F238E27FC236}">
                  <a16:creationId xmlns:a16="http://schemas.microsoft.com/office/drawing/2014/main" id="{C9CF2717-EF9E-8944-9059-8A1E751F095A}"/>
                </a:ext>
              </a:extLst>
            </p:cNvPr>
            <p:cNvSpPr/>
            <p:nvPr/>
          </p:nvSpPr>
          <p:spPr>
            <a:xfrm>
              <a:off x="857745" y="4051481"/>
              <a:ext cx="301228" cy="2286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sp>
          <p:nvSpPr>
            <p:cNvPr id="146" name="Rectangle 145">
              <a:extLst>
                <a:ext uri="{FF2B5EF4-FFF2-40B4-BE49-F238E27FC236}">
                  <a16:creationId xmlns:a16="http://schemas.microsoft.com/office/drawing/2014/main" id="{65125F4F-958B-8F4C-AFE3-938FF9D5230E}"/>
                </a:ext>
              </a:extLst>
            </p:cNvPr>
            <p:cNvSpPr/>
            <p:nvPr/>
          </p:nvSpPr>
          <p:spPr>
            <a:xfrm>
              <a:off x="1398754" y="4051481"/>
              <a:ext cx="301228" cy="2286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sp>
          <p:nvSpPr>
            <p:cNvPr id="147" name="Rectangle 146">
              <a:extLst>
                <a:ext uri="{FF2B5EF4-FFF2-40B4-BE49-F238E27FC236}">
                  <a16:creationId xmlns:a16="http://schemas.microsoft.com/office/drawing/2014/main" id="{BD48A228-29D3-8142-B844-CBCE3797E9B0}"/>
                </a:ext>
              </a:extLst>
            </p:cNvPr>
            <p:cNvSpPr/>
            <p:nvPr/>
          </p:nvSpPr>
          <p:spPr>
            <a:xfrm>
              <a:off x="2787619" y="4047736"/>
              <a:ext cx="301228" cy="2286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cxnSp>
          <p:nvCxnSpPr>
            <p:cNvPr id="148" name="Straight Arrow Connector 147">
              <a:extLst>
                <a:ext uri="{FF2B5EF4-FFF2-40B4-BE49-F238E27FC236}">
                  <a16:creationId xmlns:a16="http://schemas.microsoft.com/office/drawing/2014/main" id="{528BB1CE-15B9-6A4B-8608-D7CE7518C5CB}"/>
                </a:ext>
              </a:extLst>
            </p:cNvPr>
            <p:cNvCxnSpPr/>
            <p:nvPr/>
          </p:nvCxnSpPr>
          <p:spPr>
            <a:xfrm flipH="1">
              <a:off x="681025" y="4285449"/>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C32C3260-B870-4C49-8F9A-3236D1D3AB94}"/>
                </a:ext>
              </a:extLst>
            </p:cNvPr>
            <p:cNvCxnSpPr/>
            <p:nvPr/>
          </p:nvCxnSpPr>
          <p:spPr>
            <a:xfrm flipH="1">
              <a:off x="762960" y="4287528"/>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AD9FF16D-9349-4445-A0A7-04FF1E24EED7}"/>
                </a:ext>
              </a:extLst>
            </p:cNvPr>
            <p:cNvCxnSpPr/>
            <p:nvPr/>
          </p:nvCxnSpPr>
          <p:spPr>
            <a:xfrm flipH="1">
              <a:off x="845312" y="4294390"/>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AF099CF-5698-DB40-B07B-8DEF737F4CE3}"/>
                </a:ext>
              </a:extLst>
            </p:cNvPr>
            <p:cNvCxnSpPr/>
            <p:nvPr/>
          </p:nvCxnSpPr>
          <p:spPr>
            <a:xfrm flipH="1">
              <a:off x="1073594" y="4294390"/>
              <a:ext cx="35112"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EA73D445-B240-7647-9809-F4E9D6E73F32}"/>
                </a:ext>
              </a:extLst>
            </p:cNvPr>
            <p:cNvCxnSpPr/>
            <p:nvPr/>
          </p:nvCxnSpPr>
          <p:spPr>
            <a:xfrm>
              <a:off x="2882657" y="4288566"/>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61DF7AFE-F729-E847-8547-6AAD4CAEF373}"/>
                </a:ext>
              </a:extLst>
            </p:cNvPr>
            <p:cNvCxnSpPr/>
            <p:nvPr/>
          </p:nvCxnSpPr>
          <p:spPr>
            <a:xfrm>
              <a:off x="2964592" y="4290645"/>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772BB56A-F8B8-D849-936F-05B3F4D5DC7B}"/>
                </a:ext>
              </a:extLst>
            </p:cNvPr>
            <p:cNvCxnSpPr/>
            <p:nvPr/>
          </p:nvCxnSpPr>
          <p:spPr>
            <a:xfrm>
              <a:off x="3046944" y="4297507"/>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5790B4AD-5DEF-8B42-9B29-BBE39806D9EA}"/>
                </a:ext>
              </a:extLst>
            </p:cNvPr>
            <p:cNvCxnSpPr/>
            <p:nvPr/>
          </p:nvCxnSpPr>
          <p:spPr>
            <a:xfrm flipH="1">
              <a:off x="2815520" y="4290644"/>
              <a:ext cx="35112"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85E2955C-1EE3-0A41-ABCC-AD35F396D6E3}"/>
                </a:ext>
              </a:extLst>
            </p:cNvPr>
            <p:cNvCxnSpPr/>
            <p:nvPr/>
          </p:nvCxnSpPr>
          <p:spPr>
            <a:xfrm>
              <a:off x="1450425" y="4278587"/>
              <a:ext cx="21364" cy="3505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9C0D7FB7-E5F9-0D42-9C30-BD43D3DDA9A0}"/>
                </a:ext>
              </a:extLst>
            </p:cNvPr>
            <p:cNvCxnSpPr/>
            <p:nvPr/>
          </p:nvCxnSpPr>
          <p:spPr>
            <a:xfrm>
              <a:off x="1532360" y="4280665"/>
              <a:ext cx="36289" cy="33846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BCA6C434-B24A-0149-A702-56C9B4197128}"/>
                </a:ext>
              </a:extLst>
            </p:cNvPr>
            <p:cNvCxnSpPr/>
            <p:nvPr/>
          </p:nvCxnSpPr>
          <p:spPr>
            <a:xfrm>
              <a:off x="1614712" y="4287527"/>
              <a:ext cx="65636" cy="3347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9" name="Triangle 158">
              <a:extLst>
                <a:ext uri="{FF2B5EF4-FFF2-40B4-BE49-F238E27FC236}">
                  <a16:creationId xmlns:a16="http://schemas.microsoft.com/office/drawing/2014/main" id="{EA794E70-0BD9-964A-8D99-B6F50B52AB62}"/>
                </a:ext>
              </a:extLst>
            </p:cNvPr>
            <p:cNvSpPr/>
            <p:nvPr/>
          </p:nvSpPr>
          <p:spPr>
            <a:xfrm>
              <a:off x="1352550" y="2686050"/>
              <a:ext cx="1306116" cy="913708"/>
            </a:xfrm>
            <a:prstGeom prst="triangl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500" dirty="0"/>
                <a:t>Index</a:t>
              </a:r>
            </a:p>
          </p:txBody>
        </p:sp>
        <p:cxnSp>
          <p:nvCxnSpPr>
            <p:cNvPr id="160" name="Straight Arrow Connector 159">
              <a:extLst>
                <a:ext uri="{FF2B5EF4-FFF2-40B4-BE49-F238E27FC236}">
                  <a16:creationId xmlns:a16="http://schemas.microsoft.com/office/drawing/2014/main" id="{B35840E3-E826-9A41-A861-8E30E5052C91}"/>
                </a:ext>
              </a:extLst>
            </p:cNvPr>
            <p:cNvCxnSpPr/>
            <p:nvPr/>
          </p:nvCxnSpPr>
          <p:spPr>
            <a:xfrm flipH="1">
              <a:off x="1008358" y="3601426"/>
              <a:ext cx="421352" cy="450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69013C13-B2FE-0641-B7F6-83CE6A9FDACC}"/>
                </a:ext>
              </a:extLst>
            </p:cNvPr>
            <p:cNvCxnSpPr/>
            <p:nvPr/>
          </p:nvCxnSpPr>
          <p:spPr>
            <a:xfrm flipH="1">
              <a:off x="1549369" y="3607811"/>
              <a:ext cx="131033" cy="4436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9D6F0FA8-FC20-C448-9943-366C00385D75}"/>
                </a:ext>
              </a:extLst>
            </p:cNvPr>
            <p:cNvCxnSpPr/>
            <p:nvPr/>
          </p:nvCxnSpPr>
          <p:spPr>
            <a:xfrm>
              <a:off x="2590570" y="3607811"/>
              <a:ext cx="347663" cy="4399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3" name="Rectangle 162">
              <a:extLst>
                <a:ext uri="{FF2B5EF4-FFF2-40B4-BE49-F238E27FC236}">
                  <a16:creationId xmlns:a16="http://schemas.microsoft.com/office/drawing/2014/main" id="{5BC61A26-ED4E-A947-A67C-CC7BD84E7227}"/>
                </a:ext>
              </a:extLst>
            </p:cNvPr>
            <p:cNvSpPr/>
            <p:nvPr/>
          </p:nvSpPr>
          <p:spPr>
            <a:xfrm>
              <a:off x="3764784" y="4621205"/>
              <a:ext cx="295752" cy="22444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cxnSp>
          <p:nvCxnSpPr>
            <p:cNvPr id="164" name="Straight Arrow Connector 163">
              <a:extLst>
                <a:ext uri="{FF2B5EF4-FFF2-40B4-BE49-F238E27FC236}">
                  <a16:creationId xmlns:a16="http://schemas.microsoft.com/office/drawing/2014/main" id="{536BC166-E6EA-E843-97BB-D5142B1DF262}"/>
                </a:ext>
              </a:extLst>
            </p:cNvPr>
            <p:cNvCxnSpPr/>
            <p:nvPr/>
          </p:nvCxnSpPr>
          <p:spPr>
            <a:xfrm flipH="1">
              <a:off x="3796715" y="4285449"/>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7577F557-9DE8-6F4E-A527-D69D75353E2F}"/>
                </a:ext>
              </a:extLst>
            </p:cNvPr>
            <p:cNvCxnSpPr/>
            <p:nvPr/>
          </p:nvCxnSpPr>
          <p:spPr>
            <a:xfrm>
              <a:off x="1181100" y="4171950"/>
              <a:ext cx="190486"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FDE52DD5-3E80-8A4F-998B-CDA4776FC262}"/>
                </a:ext>
              </a:extLst>
            </p:cNvPr>
            <p:cNvCxnSpPr/>
            <p:nvPr/>
          </p:nvCxnSpPr>
          <p:spPr>
            <a:xfrm>
              <a:off x="1714053" y="4171950"/>
              <a:ext cx="190486"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07B27137-90A9-7E4E-878D-D3A614EACBC8}"/>
                </a:ext>
              </a:extLst>
            </p:cNvPr>
            <p:cNvCxnSpPr/>
            <p:nvPr/>
          </p:nvCxnSpPr>
          <p:spPr>
            <a:xfrm>
              <a:off x="2590570" y="4171950"/>
              <a:ext cx="190486"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608D02AE-5A2D-FA4A-8204-BBC4F766FB49}"/>
                </a:ext>
              </a:extLst>
            </p:cNvPr>
            <p:cNvSpPr txBox="1"/>
            <p:nvPr/>
          </p:nvSpPr>
          <p:spPr>
            <a:xfrm>
              <a:off x="808867" y="2766406"/>
              <a:ext cx="1011559" cy="323165"/>
            </a:xfrm>
            <a:prstGeom prst="rect">
              <a:avLst/>
            </a:prstGeom>
            <a:noFill/>
          </p:spPr>
          <p:txBody>
            <a:bodyPr wrap="none" rtlCol="0">
              <a:spAutoFit/>
            </a:bodyPr>
            <a:lstStyle/>
            <a:p>
              <a:r>
                <a:rPr lang="en-US" sz="1500" dirty="0">
                  <a:solidFill>
                    <a:schemeClr val="tx2"/>
                  </a:solidFill>
                  <a:latin typeface="Helvetica Neue" charset="0"/>
                  <a:ea typeface="Helvetica Neue" charset="0"/>
                  <a:cs typeface="Helvetica Neue" charset="0"/>
                </a:rPr>
                <a:t>Clustered</a:t>
              </a:r>
            </a:p>
          </p:txBody>
        </p:sp>
        <p:sp>
          <p:nvSpPr>
            <p:cNvPr id="169" name="Oval 168" descr="An oval highlighting 2 nodes in the clustered index" title="Clustered Highlight">
              <a:extLst>
                <a:ext uri="{FF2B5EF4-FFF2-40B4-BE49-F238E27FC236}">
                  <a16:creationId xmlns:a16="http://schemas.microsoft.com/office/drawing/2014/main" id="{89071265-25F6-2947-B060-31A0728313EA}"/>
                </a:ext>
              </a:extLst>
            </p:cNvPr>
            <p:cNvSpPr/>
            <p:nvPr/>
          </p:nvSpPr>
          <p:spPr>
            <a:xfrm>
              <a:off x="681026" y="3886201"/>
              <a:ext cx="1223513" cy="561617"/>
            </a:xfrm>
            <a:prstGeom prst="ellipse">
              <a:avLst/>
            </a:pr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71" name="Group 170" descr="The leaf pages of the index points to random pages in the data file. This pointers from the index to the data file are all crossed and disorganized. Left two leaf pages have a red circle around them. There are 5 data file pages highlighted red. Those are the pages that the circled leaf pages point to" title="Unclustered Index">
            <a:extLst>
              <a:ext uri="{FF2B5EF4-FFF2-40B4-BE49-F238E27FC236}">
                <a16:creationId xmlns:a16="http://schemas.microsoft.com/office/drawing/2014/main" id="{13F33CB7-6FDE-D949-BF8B-F148EC47BC8E}"/>
              </a:ext>
            </a:extLst>
          </p:cNvPr>
          <p:cNvGrpSpPr/>
          <p:nvPr/>
        </p:nvGrpSpPr>
        <p:grpSpPr>
          <a:xfrm>
            <a:off x="3792307" y="2686050"/>
            <a:ext cx="2829198" cy="2161677"/>
            <a:chOff x="3792307" y="2686050"/>
            <a:chExt cx="2829198" cy="2161677"/>
          </a:xfrm>
        </p:grpSpPr>
        <p:sp>
          <p:nvSpPr>
            <p:cNvPr id="172" name="Rectangle 171">
              <a:extLst>
                <a:ext uri="{FF2B5EF4-FFF2-40B4-BE49-F238E27FC236}">
                  <a16:creationId xmlns:a16="http://schemas.microsoft.com/office/drawing/2014/main" id="{4619C152-846C-8848-8FA3-F9B217EC0365}"/>
                </a:ext>
              </a:extLst>
            </p:cNvPr>
            <p:cNvSpPr/>
            <p:nvPr/>
          </p:nvSpPr>
          <p:spPr>
            <a:xfrm>
              <a:off x="4147937" y="4621205"/>
              <a:ext cx="295752" cy="22444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73" name="Rectangle 172">
              <a:extLst>
                <a:ext uri="{FF2B5EF4-FFF2-40B4-BE49-F238E27FC236}">
                  <a16:creationId xmlns:a16="http://schemas.microsoft.com/office/drawing/2014/main" id="{A8DC7A35-35A5-9F44-BD50-B78590EC4B64}"/>
                </a:ext>
              </a:extLst>
            </p:cNvPr>
            <p:cNvSpPr/>
            <p:nvPr/>
          </p:nvSpPr>
          <p:spPr>
            <a:xfrm>
              <a:off x="4533723" y="4619127"/>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74" name="Rectangle 173">
              <a:extLst>
                <a:ext uri="{FF2B5EF4-FFF2-40B4-BE49-F238E27FC236}">
                  <a16:creationId xmlns:a16="http://schemas.microsoft.com/office/drawing/2014/main" id="{28051E86-AD88-3648-A3E7-0DC502B7173E}"/>
                </a:ext>
              </a:extLst>
            </p:cNvPr>
            <p:cNvSpPr/>
            <p:nvPr/>
          </p:nvSpPr>
          <p:spPr>
            <a:xfrm>
              <a:off x="4924986"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75" name="Rectangle 174">
              <a:extLst>
                <a:ext uri="{FF2B5EF4-FFF2-40B4-BE49-F238E27FC236}">
                  <a16:creationId xmlns:a16="http://schemas.microsoft.com/office/drawing/2014/main" id="{46A10F35-8975-F441-A6A1-A6B6DE38E0D5}"/>
                </a:ext>
              </a:extLst>
            </p:cNvPr>
            <p:cNvSpPr/>
            <p:nvPr/>
          </p:nvSpPr>
          <p:spPr>
            <a:xfrm>
              <a:off x="5326672"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76" name="Rectangle 175">
              <a:extLst>
                <a:ext uri="{FF2B5EF4-FFF2-40B4-BE49-F238E27FC236}">
                  <a16:creationId xmlns:a16="http://schemas.microsoft.com/office/drawing/2014/main" id="{871CA9F2-3217-A04C-A020-AB980A1910C4}"/>
                </a:ext>
              </a:extLst>
            </p:cNvPr>
            <p:cNvSpPr/>
            <p:nvPr/>
          </p:nvSpPr>
          <p:spPr>
            <a:xfrm>
              <a:off x="5723158"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77" name="Rectangle 176">
              <a:extLst>
                <a:ext uri="{FF2B5EF4-FFF2-40B4-BE49-F238E27FC236}">
                  <a16:creationId xmlns:a16="http://schemas.microsoft.com/office/drawing/2014/main" id="{5BDCDBC5-6A50-1349-92AC-703621731E50}"/>
                </a:ext>
              </a:extLst>
            </p:cNvPr>
            <p:cNvSpPr/>
            <p:nvPr/>
          </p:nvSpPr>
          <p:spPr>
            <a:xfrm>
              <a:off x="6114123"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78" name="Rectangle 177">
              <a:extLst>
                <a:ext uri="{FF2B5EF4-FFF2-40B4-BE49-F238E27FC236}">
                  <a16:creationId xmlns:a16="http://schemas.microsoft.com/office/drawing/2014/main" id="{47204283-0DF9-6A4D-9AFE-B245741A91E0}"/>
                </a:ext>
              </a:extLst>
            </p:cNvPr>
            <p:cNvSpPr/>
            <p:nvPr/>
          </p:nvSpPr>
          <p:spPr>
            <a:xfrm>
              <a:off x="3978910" y="4051481"/>
              <a:ext cx="295752" cy="22444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sp>
          <p:nvSpPr>
            <p:cNvPr id="179" name="Rectangle 178">
              <a:extLst>
                <a:ext uri="{FF2B5EF4-FFF2-40B4-BE49-F238E27FC236}">
                  <a16:creationId xmlns:a16="http://schemas.microsoft.com/office/drawing/2014/main" id="{4D2F19F4-19BB-4F4F-B3BB-C8FCED6535D0}"/>
                </a:ext>
              </a:extLst>
            </p:cNvPr>
            <p:cNvSpPr/>
            <p:nvPr/>
          </p:nvSpPr>
          <p:spPr>
            <a:xfrm>
              <a:off x="4514443" y="4051481"/>
              <a:ext cx="301228" cy="2286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sp>
          <p:nvSpPr>
            <p:cNvPr id="180" name="Rectangle 179">
              <a:extLst>
                <a:ext uri="{FF2B5EF4-FFF2-40B4-BE49-F238E27FC236}">
                  <a16:creationId xmlns:a16="http://schemas.microsoft.com/office/drawing/2014/main" id="{52B3BE21-DAF7-DE49-92F1-63C4A4562179}"/>
                </a:ext>
              </a:extLst>
            </p:cNvPr>
            <p:cNvSpPr/>
            <p:nvPr/>
          </p:nvSpPr>
          <p:spPr>
            <a:xfrm>
              <a:off x="5903308" y="4047736"/>
              <a:ext cx="301228" cy="2286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cxnSp>
          <p:nvCxnSpPr>
            <p:cNvPr id="181" name="Straight Arrow Connector 180">
              <a:extLst>
                <a:ext uri="{FF2B5EF4-FFF2-40B4-BE49-F238E27FC236}">
                  <a16:creationId xmlns:a16="http://schemas.microsoft.com/office/drawing/2014/main" id="{8F74EB9F-DFC6-5F4A-B066-EC3D8EBE3682}"/>
                </a:ext>
              </a:extLst>
            </p:cNvPr>
            <p:cNvCxnSpPr>
              <a:endCxn id="172" idx="0"/>
            </p:cNvCxnSpPr>
            <p:nvPr/>
          </p:nvCxnSpPr>
          <p:spPr>
            <a:xfrm>
              <a:off x="4091041" y="4287527"/>
              <a:ext cx="204772" cy="33367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F2425794-081A-154A-AEEB-D1792C118386}"/>
                </a:ext>
              </a:extLst>
            </p:cNvPr>
            <p:cNvCxnSpPr>
              <a:endCxn id="174" idx="0"/>
            </p:cNvCxnSpPr>
            <p:nvPr/>
          </p:nvCxnSpPr>
          <p:spPr>
            <a:xfrm>
              <a:off x="4173394" y="4294390"/>
              <a:ext cx="902206" cy="322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CCD4B587-11EF-9445-8FED-9CE35FD6FB87}"/>
                </a:ext>
              </a:extLst>
            </p:cNvPr>
            <p:cNvCxnSpPr>
              <a:endCxn id="175" idx="0"/>
            </p:cNvCxnSpPr>
            <p:nvPr/>
          </p:nvCxnSpPr>
          <p:spPr>
            <a:xfrm>
              <a:off x="4224396" y="4294390"/>
              <a:ext cx="1252891" cy="322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F393C969-63E2-E942-89DB-A8AA9B35CDC6}"/>
                </a:ext>
              </a:extLst>
            </p:cNvPr>
            <p:cNvCxnSpPr/>
            <p:nvPr/>
          </p:nvCxnSpPr>
          <p:spPr>
            <a:xfrm>
              <a:off x="5998346" y="4288566"/>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B3D5C66E-D81C-AD4B-884A-124BD2A71F2C}"/>
                </a:ext>
              </a:extLst>
            </p:cNvPr>
            <p:cNvCxnSpPr/>
            <p:nvPr/>
          </p:nvCxnSpPr>
          <p:spPr>
            <a:xfrm flipH="1">
              <a:off x="5164577" y="4290645"/>
              <a:ext cx="915704" cy="33846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D6D5ACC8-DBAA-FB42-ACB1-32CFDAF6ED59}"/>
                </a:ext>
              </a:extLst>
            </p:cNvPr>
            <p:cNvCxnSpPr>
              <a:endCxn id="176" idx="0"/>
            </p:cNvCxnSpPr>
            <p:nvPr/>
          </p:nvCxnSpPr>
          <p:spPr>
            <a:xfrm flipH="1">
              <a:off x="5873772" y="4297507"/>
              <a:ext cx="288861" cy="3195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EF40FEEE-221D-1945-AC2E-F0EA03353310}"/>
                </a:ext>
              </a:extLst>
            </p:cNvPr>
            <p:cNvCxnSpPr/>
            <p:nvPr/>
          </p:nvCxnSpPr>
          <p:spPr>
            <a:xfrm flipH="1">
              <a:off x="5559639" y="4290643"/>
              <a:ext cx="406682" cy="3527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D6FBF769-467B-F54B-B889-6D200CE723FA}"/>
                </a:ext>
              </a:extLst>
            </p:cNvPr>
            <p:cNvCxnSpPr>
              <a:endCxn id="163" idx="0"/>
            </p:cNvCxnSpPr>
            <p:nvPr/>
          </p:nvCxnSpPr>
          <p:spPr>
            <a:xfrm flipH="1">
              <a:off x="3912660" y="4278587"/>
              <a:ext cx="653454" cy="34261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0600322F-4B84-D445-B855-A698CC74B2F5}"/>
                </a:ext>
              </a:extLst>
            </p:cNvPr>
            <p:cNvCxnSpPr/>
            <p:nvPr/>
          </p:nvCxnSpPr>
          <p:spPr>
            <a:xfrm flipH="1">
              <a:off x="4382053" y="4280665"/>
              <a:ext cx="265996" cy="33638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2A74BA8A-68AD-C448-88B2-31C7D66EDFFF}"/>
                </a:ext>
              </a:extLst>
            </p:cNvPr>
            <p:cNvCxnSpPr/>
            <p:nvPr/>
          </p:nvCxnSpPr>
          <p:spPr>
            <a:xfrm>
              <a:off x="4730401" y="4287527"/>
              <a:ext cx="65636" cy="3347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1" name="Triangle 190">
              <a:extLst>
                <a:ext uri="{FF2B5EF4-FFF2-40B4-BE49-F238E27FC236}">
                  <a16:creationId xmlns:a16="http://schemas.microsoft.com/office/drawing/2014/main" id="{2B529830-D3B7-5549-8663-E2462BDEA51E}"/>
                </a:ext>
              </a:extLst>
            </p:cNvPr>
            <p:cNvSpPr/>
            <p:nvPr/>
          </p:nvSpPr>
          <p:spPr>
            <a:xfrm>
              <a:off x="4468239" y="2686050"/>
              <a:ext cx="1306116" cy="913708"/>
            </a:xfrm>
            <a:prstGeom prst="triangl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500" dirty="0"/>
                <a:t>Index</a:t>
              </a:r>
            </a:p>
          </p:txBody>
        </p:sp>
        <p:cxnSp>
          <p:nvCxnSpPr>
            <p:cNvPr id="192" name="Straight Arrow Connector 191">
              <a:extLst>
                <a:ext uri="{FF2B5EF4-FFF2-40B4-BE49-F238E27FC236}">
                  <a16:creationId xmlns:a16="http://schemas.microsoft.com/office/drawing/2014/main" id="{A0CE62DA-AB11-ED4D-8FB1-0F349D9E8851}"/>
                </a:ext>
              </a:extLst>
            </p:cNvPr>
            <p:cNvCxnSpPr/>
            <p:nvPr/>
          </p:nvCxnSpPr>
          <p:spPr>
            <a:xfrm flipH="1">
              <a:off x="4123087" y="3606793"/>
              <a:ext cx="421352" cy="450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E37D5939-D2D0-B34D-9731-5A182422FB23}"/>
                </a:ext>
              </a:extLst>
            </p:cNvPr>
            <p:cNvCxnSpPr/>
            <p:nvPr/>
          </p:nvCxnSpPr>
          <p:spPr>
            <a:xfrm flipH="1">
              <a:off x="4664098" y="3613179"/>
              <a:ext cx="131033" cy="4436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194EE285-3153-7C47-956A-9628F8EC9BCF}"/>
                </a:ext>
              </a:extLst>
            </p:cNvPr>
            <p:cNvCxnSpPr/>
            <p:nvPr/>
          </p:nvCxnSpPr>
          <p:spPr>
            <a:xfrm>
              <a:off x="5705299" y="3613179"/>
              <a:ext cx="347663" cy="4399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BA12416C-25DD-E94D-B52C-F680BF8B1A30}"/>
                </a:ext>
              </a:extLst>
            </p:cNvPr>
            <p:cNvCxnSpPr/>
            <p:nvPr/>
          </p:nvCxnSpPr>
          <p:spPr>
            <a:xfrm>
              <a:off x="4274661" y="4165781"/>
              <a:ext cx="239782"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C9949B03-EF27-0E43-B56A-85DBCD021167}"/>
                </a:ext>
              </a:extLst>
            </p:cNvPr>
            <p:cNvCxnSpPr/>
            <p:nvPr/>
          </p:nvCxnSpPr>
          <p:spPr>
            <a:xfrm>
              <a:off x="4827519" y="4175133"/>
              <a:ext cx="239782"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67F3B27B-637B-0249-9C92-9EB4BBB4CAF8}"/>
                </a:ext>
              </a:extLst>
            </p:cNvPr>
            <p:cNvCxnSpPr/>
            <p:nvPr/>
          </p:nvCxnSpPr>
          <p:spPr>
            <a:xfrm>
              <a:off x="5654464" y="4172016"/>
              <a:ext cx="239782"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673CCBE3-54F8-084E-8F9C-17F7E36D93FE}"/>
                </a:ext>
              </a:extLst>
            </p:cNvPr>
            <p:cNvSpPr txBox="1"/>
            <p:nvPr/>
          </p:nvSpPr>
          <p:spPr>
            <a:xfrm>
              <a:off x="5399952" y="2759958"/>
              <a:ext cx="1221553" cy="323165"/>
            </a:xfrm>
            <a:prstGeom prst="rect">
              <a:avLst/>
            </a:prstGeom>
            <a:noFill/>
          </p:spPr>
          <p:txBody>
            <a:bodyPr wrap="none" rtlCol="0">
              <a:spAutoFit/>
            </a:bodyPr>
            <a:lstStyle/>
            <a:p>
              <a:r>
                <a:rPr lang="en-US" sz="1500" dirty="0" err="1">
                  <a:solidFill>
                    <a:schemeClr val="tx2"/>
                  </a:solidFill>
                  <a:latin typeface="Helvetica Neue" charset="0"/>
                  <a:ea typeface="Helvetica Neue" charset="0"/>
                  <a:cs typeface="Helvetica Neue" charset="0"/>
                </a:rPr>
                <a:t>Unclustered</a:t>
              </a:r>
              <a:endParaRPr lang="en-US" sz="1500" dirty="0">
                <a:solidFill>
                  <a:schemeClr val="tx2"/>
                </a:solidFill>
                <a:latin typeface="Helvetica Neue" charset="0"/>
                <a:ea typeface="Helvetica Neue" charset="0"/>
                <a:cs typeface="Helvetica Neue" charset="0"/>
              </a:endParaRPr>
            </a:p>
          </p:txBody>
        </p:sp>
        <p:sp>
          <p:nvSpPr>
            <p:cNvPr id="199" name="Oval 198" descr="Over highlighting 2 nodes in the unclustered index" title="Unclustered Index">
              <a:extLst>
                <a:ext uri="{FF2B5EF4-FFF2-40B4-BE49-F238E27FC236}">
                  <a16:creationId xmlns:a16="http://schemas.microsoft.com/office/drawing/2014/main" id="{A1CCB676-F02E-4145-8ABA-FAEEA4AFFAF1}"/>
                </a:ext>
              </a:extLst>
            </p:cNvPr>
            <p:cNvSpPr/>
            <p:nvPr/>
          </p:nvSpPr>
          <p:spPr>
            <a:xfrm>
              <a:off x="3792307" y="3879910"/>
              <a:ext cx="1223513" cy="561617"/>
            </a:xfrm>
            <a:prstGeom prst="ellipse">
              <a:avLst/>
            </a:pr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01" name="Line 127" descr="Division from the leaf of the index to the entries on disk with the actual data " title="Line">
            <a:extLst>
              <a:ext uri="{FF2B5EF4-FFF2-40B4-BE49-F238E27FC236}">
                <a16:creationId xmlns:a16="http://schemas.microsoft.com/office/drawing/2014/main" id="{DF5499BD-F102-9243-8645-01F4E90B41FE}"/>
              </a:ext>
            </a:extLst>
          </p:cNvPr>
          <p:cNvSpPr>
            <a:spLocks noChangeShapeType="1"/>
          </p:cNvSpPr>
          <p:nvPr/>
        </p:nvSpPr>
        <p:spPr bwMode="auto">
          <a:xfrm flipV="1">
            <a:off x="304800" y="4440485"/>
            <a:ext cx="5867400" cy="20351"/>
          </a:xfrm>
          <a:prstGeom prst="line">
            <a:avLst/>
          </a:prstGeom>
          <a:noFill/>
          <a:ln w="12700">
            <a:solidFill>
              <a:schemeClr val="accent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Tree>
    <p:extLst>
      <p:ext uri="{BB962C8B-B14F-4D97-AF65-F5344CB8AC3E}">
        <p14:creationId xmlns:p14="http://schemas.microsoft.com/office/powerpoint/2010/main" val="956410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normAutofit fontScale="90000"/>
          </a:bodyPr>
          <a:lstStyle/>
          <a:p>
            <a:r>
              <a:rPr lang="en-US" dirty="0"/>
              <a:t>Clustered vs. </a:t>
            </a:r>
            <a:r>
              <a:rPr lang="en-US" dirty="0" err="1"/>
              <a:t>Unclustered</a:t>
            </a:r>
            <a:r>
              <a:rPr lang="en-US" dirty="0"/>
              <a:t> Index Visualization 3</a:t>
            </a:r>
          </a:p>
        </p:txBody>
      </p:sp>
      <p:grpSp>
        <p:nvGrpSpPr>
          <p:cNvPr id="9" name="Group 8" descr="An index points has leaf pages which point to data files pages in a sequential manner. The left most leaf page points to the left most data page and so on. Left two Leaf pages have a red circle around them. There are 3 data file pages highlighted red. Those are the pages that the circled leaf pages point to" title="Clustered Index"/>
          <p:cNvGrpSpPr/>
          <p:nvPr/>
        </p:nvGrpSpPr>
        <p:grpSpPr>
          <a:xfrm>
            <a:off x="549961" y="2686050"/>
            <a:ext cx="3510575" cy="2228851"/>
            <a:chOff x="549961" y="2686050"/>
            <a:chExt cx="3510575" cy="2228851"/>
          </a:xfrm>
        </p:grpSpPr>
        <p:sp>
          <p:nvSpPr>
            <p:cNvPr id="14" name="Rectangle 13"/>
            <p:cNvSpPr/>
            <p:nvPr/>
          </p:nvSpPr>
          <p:spPr>
            <a:xfrm>
              <a:off x="643619" y="4621205"/>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5" name="Rectangle 14"/>
            <p:cNvSpPr/>
            <p:nvPr/>
          </p:nvSpPr>
          <p:spPr>
            <a:xfrm>
              <a:off x="1026772" y="4621205"/>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6" name="Rectangle 15"/>
            <p:cNvSpPr/>
            <p:nvPr/>
          </p:nvSpPr>
          <p:spPr>
            <a:xfrm>
              <a:off x="1418034" y="4619127"/>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7" name="Rectangle 16"/>
            <p:cNvSpPr/>
            <p:nvPr/>
          </p:nvSpPr>
          <p:spPr>
            <a:xfrm>
              <a:off x="1809297"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8" name="Rectangle 17"/>
            <p:cNvSpPr/>
            <p:nvPr/>
          </p:nvSpPr>
          <p:spPr>
            <a:xfrm>
              <a:off x="2210983"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9" name="Rectangle 18"/>
            <p:cNvSpPr/>
            <p:nvPr/>
          </p:nvSpPr>
          <p:spPr>
            <a:xfrm>
              <a:off x="2607469"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21" name="Rectangle 20"/>
            <p:cNvSpPr/>
            <p:nvPr/>
          </p:nvSpPr>
          <p:spPr>
            <a:xfrm>
              <a:off x="2998434"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23" name="Rectangle 22"/>
            <p:cNvSpPr/>
            <p:nvPr/>
          </p:nvSpPr>
          <p:spPr>
            <a:xfrm>
              <a:off x="857745" y="4051481"/>
              <a:ext cx="301228" cy="2286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sp>
          <p:nvSpPr>
            <p:cNvPr id="24" name="Rectangle 23"/>
            <p:cNvSpPr/>
            <p:nvPr/>
          </p:nvSpPr>
          <p:spPr>
            <a:xfrm>
              <a:off x="1398754" y="4051481"/>
              <a:ext cx="301228" cy="2286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sp>
          <p:nvSpPr>
            <p:cNvPr id="25" name="Rectangle 24"/>
            <p:cNvSpPr/>
            <p:nvPr/>
          </p:nvSpPr>
          <p:spPr>
            <a:xfrm>
              <a:off x="2787619" y="4047736"/>
              <a:ext cx="301228" cy="2286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cxnSp>
          <p:nvCxnSpPr>
            <p:cNvPr id="26" name="Straight Arrow Connector 25"/>
            <p:cNvCxnSpPr/>
            <p:nvPr/>
          </p:nvCxnSpPr>
          <p:spPr>
            <a:xfrm flipH="1">
              <a:off x="681025" y="4285449"/>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762960" y="4287528"/>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845312" y="4294390"/>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1073594" y="4294390"/>
              <a:ext cx="35112"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882657" y="4288566"/>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964592" y="4290645"/>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046944" y="4297507"/>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2815520" y="4290644"/>
              <a:ext cx="35112"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450425" y="4278587"/>
              <a:ext cx="21364" cy="3505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532360" y="4280665"/>
              <a:ext cx="36289" cy="33846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614712" y="4287527"/>
              <a:ext cx="65636" cy="3347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7" name="Triangle 36"/>
            <p:cNvSpPr/>
            <p:nvPr/>
          </p:nvSpPr>
          <p:spPr>
            <a:xfrm>
              <a:off x="1352550" y="2686050"/>
              <a:ext cx="1306116" cy="913708"/>
            </a:xfrm>
            <a:prstGeom prst="triangl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500" dirty="0"/>
                <a:t>Index</a:t>
              </a:r>
            </a:p>
          </p:txBody>
        </p:sp>
        <p:cxnSp>
          <p:nvCxnSpPr>
            <p:cNvPr id="38" name="Straight Arrow Connector 37"/>
            <p:cNvCxnSpPr/>
            <p:nvPr/>
          </p:nvCxnSpPr>
          <p:spPr>
            <a:xfrm flipH="1">
              <a:off x="1008358" y="3601426"/>
              <a:ext cx="421352" cy="450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1549369" y="3607811"/>
              <a:ext cx="131033" cy="4436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590570" y="3607811"/>
              <a:ext cx="347663" cy="4399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764784" y="4621205"/>
              <a:ext cx="295752" cy="22444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cxnSp>
          <p:nvCxnSpPr>
            <p:cNvPr id="51" name="Straight Arrow Connector 50"/>
            <p:cNvCxnSpPr/>
            <p:nvPr/>
          </p:nvCxnSpPr>
          <p:spPr>
            <a:xfrm flipH="1">
              <a:off x="3796715" y="4285449"/>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1181100" y="4171950"/>
              <a:ext cx="190486"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1714053" y="4171950"/>
              <a:ext cx="190486"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2590570" y="4171950"/>
              <a:ext cx="190486"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808867" y="2766406"/>
              <a:ext cx="1011559" cy="323165"/>
            </a:xfrm>
            <a:prstGeom prst="rect">
              <a:avLst/>
            </a:prstGeom>
            <a:noFill/>
          </p:spPr>
          <p:txBody>
            <a:bodyPr wrap="none" rtlCol="0">
              <a:spAutoFit/>
            </a:bodyPr>
            <a:lstStyle/>
            <a:p>
              <a:r>
                <a:rPr lang="en-US" sz="1500" dirty="0">
                  <a:solidFill>
                    <a:schemeClr val="tx2"/>
                  </a:solidFill>
                  <a:latin typeface="Helvetica Neue" charset="0"/>
                  <a:ea typeface="Helvetica Neue" charset="0"/>
                  <a:cs typeface="Helvetica Neue" charset="0"/>
                </a:rPr>
                <a:t>Clustered</a:t>
              </a:r>
            </a:p>
          </p:txBody>
        </p:sp>
        <p:sp>
          <p:nvSpPr>
            <p:cNvPr id="2" name="Oval 1" descr="An oval highlighting 2 nodes in the clustered index" title="Clustered Highlight"/>
            <p:cNvSpPr/>
            <p:nvPr/>
          </p:nvSpPr>
          <p:spPr>
            <a:xfrm>
              <a:off x="681026" y="3886201"/>
              <a:ext cx="1223513" cy="561617"/>
            </a:xfrm>
            <a:prstGeom prst="ellipse">
              <a:avLst/>
            </a:pr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 name="Rectangle 2"/>
            <p:cNvSpPr/>
            <p:nvPr/>
          </p:nvSpPr>
          <p:spPr>
            <a:xfrm>
              <a:off x="549961" y="4551219"/>
              <a:ext cx="1245536" cy="363682"/>
            </a:xfrm>
            <a:prstGeom prst="rect">
              <a:avLst/>
            </a:pr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10" name="Group 9" descr="The leaf pages of the index points to random pages in the data file. This pointers from the index to the data file are all crossed and disorganized. Left two leaf pages have a red circle around them. There are 5 data file pages highlighted red. Those are the pages that the circled leaf pages point to" title="Unclustered Index"/>
          <p:cNvGrpSpPr/>
          <p:nvPr/>
        </p:nvGrpSpPr>
        <p:grpSpPr>
          <a:xfrm>
            <a:off x="3685543" y="2686050"/>
            <a:ext cx="2935962" cy="2235750"/>
            <a:chOff x="3685543" y="2686050"/>
            <a:chExt cx="2935962" cy="2235750"/>
          </a:xfrm>
        </p:grpSpPr>
        <p:sp>
          <p:nvSpPr>
            <p:cNvPr id="42" name="Rectangle 41"/>
            <p:cNvSpPr/>
            <p:nvPr/>
          </p:nvSpPr>
          <p:spPr>
            <a:xfrm>
              <a:off x="4147937" y="4621205"/>
              <a:ext cx="295752" cy="22444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43" name="Rectangle 42"/>
            <p:cNvSpPr/>
            <p:nvPr/>
          </p:nvSpPr>
          <p:spPr>
            <a:xfrm>
              <a:off x="4533723" y="4619127"/>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44" name="Rectangle 43"/>
            <p:cNvSpPr/>
            <p:nvPr/>
          </p:nvSpPr>
          <p:spPr>
            <a:xfrm>
              <a:off x="4924986"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45" name="Rectangle 44"/>
            <p:cNvSpPr/>
            <p:nvPr/>
          </p:nvSpPr>
          <p:spPr>
            <a:xfrm>
              <a:off x="5326672"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46" name="Rectangle 45"/>
            <p:cNvSpPr/>
            <p:nvPr/>
          </p:nvSpPr>
          <p:spPr>
            <a:xfrm>
              <a:off x="5723158"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47" name="Rectangle 46"/>
            <p:cNvSpPr/>
            <p:nvPr/>
          </p:nvSpPr>
          <p:spPr>
            <a:xfrm>
              <a:off x="6114123"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48" name="Rectangle 47"/>
            <p:cNvSpPr/>
            <p:nvPr/>
          </p:nvSpPr>
          <p:spPr>
            <a:xfrm>
              <a:off x="3978910" y="4051481"/>
              <a:ext cx="295752" cy="22444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sp>
          <p:nvSpPr>
            <p:cNvPr id="49" name="Rectangle 48"/>
            <p:cNvSpPr/>
            <p:nvPr/>
          </p:nvSpPr>
          <p:spPr>
            <a:xfrm>
              <a:off x="4514443" y="4051481"/>
              <a:ext cx="301228" cy="2286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sp>
          <p:nvSpPr>
            <p:cNvPr id="50" name="Rectangle 49"/>
            <p:cNvSpPr/>
            <p:nvPr/>
          </p:nvSpPr>
          <p:spPr>
            <a:xfrm>
              <a:off x="5903308" y="4047736"/>
              <a:ext cx="301228" cy="2286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cxnSp>
          <p:nvCxnSpPr>
            <p:cNvPr id="52" name="Straight Arrow Connector 51"/>
            <p:cNvCxnSpPr>
              <a:endCxn id="42" idx="0"/>
            </p:cNvCxnSpPr>
            <p:nvPr/>
          </p:nvCxnSpPr>
          <p:spPr>
            <a:xfrm>
              <a:off x="4091041" y="4287527"/>
              <a:ext cx="204772" cy="33367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4" idx="0"/>
            </p:cNvCxnSpPr>
            <p:nvPr/>
          </p:nvCxnSpPr>
          <p:spPr>
            <a:xfrm>
              <a:off x="4173394" y="4294390"/>
              <a:ext cx="902206" cy="322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5" idx="0"/>
            </p:cNvCxnSpPr>
            <p:nvPr/>
          </p:nvCxnSpPr>
          <p:spPr>
            <a:xfrm>
              <a:off x="4224396" y="4294390"/>
              <a:ext cx="1252891" cy="322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998346" y="4288566"/>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5164577" y="4290645"/>
              <a:ext cx="915704" cy="33846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6" idx="0"/>
            </p:cNvCxnSpPr>
            <p:nvPr/>
          </p:nvCxnSpPr>
          <p:spPr>
            <a:xfrm flipH="1">
              <a:off x="5873772" y="4297507"/>
              <a:ext cx="288861" cy="3195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5559639" y="4290643"/>
              <a:ext cx="406682" cy="3527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1" idx="0"/>
            </p:cNvCxnSpPr>
            <p:nvPr/>
          </p:nvCxnSpPr>
          <p:spPr>
            <a:xfrm flipH="1">
              <a:off x="3912660" y="4278587"/>
              <a:ext cx="653454" cy="34261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4382053" y="4280665"/>
              <a:ext cx="265996" cy="33638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4730401" y="4287527"/>
              <a:ext cx="65636" cy="3347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2" name="Triangle 61"/>
            <p:cNvSpPr/>
            <p:nvPr/>
          </p:nvSpPr>
          <p:spPr>
            <a:xfrm>
              <a:off x="4468239" y="2686050"/>
              <a:ext cx="1306116" cy="913708"/>
            </a:xfrm>
            <a:prstGeom prst="triangl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500" dirty="0"/>
                <a:t>Index</a:t>
              </a:r>
            </a:p>
          </p:txBody>
        </p:sp>
        <p:cxnSp>
          <p:nvCxnSpPr>
            <p:cNvPr id="63" name="Straight Arrow Connector 62"/>
            <p:cNvCxnSpPr/>
            <p:nvPr/>
          </p:nvCxnSpPr>
          <p:spPr>
            <a:xfrm flipH="1">
              <a:off x="4123087" y="3606793"/>
              <a:ext cx="421352" cy="450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4664098" y="3613179"/>
              <a:ext cx="131033" cy="4436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5705299" y="3613179"/>
              <a:ext cx="347663" cy="4399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4274661" y="4165781"/>
              <a:ext cx="239782"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827519" y="4175133"/>
              <a:ext cx="239782"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5654464" y="4172016"/>
              <a:ext cx="239782"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399952" y="2759958"/>
              <a:ext cx="1221553" cy="323165"/>
            </a:xfrm>
            <a:prstGeom prst="rect">
              <a:avLst/>
            </a:prstGeom>
            <a:noFill/>
          </p:spPr>
          <p:txBody>
            <a:bodyPr wrap="none" rtlCol="0">
              <a:spAutoFit/>
            </a:bodyPr>
            <a:lstStyle/>
            <a:p>
              <a:r>
                <a:rPr lang="en-US" sz="1500" dirty="0" err="1">
                  <a:solidFill>
                    <a:schemeClr val="tx2"/>
                  </a:solidFill>
                  <a:latin typeface="Helvetica Neue" charset="0"/>
                  <a:ea typeface="Helvetica Neue" charset="0"/>
                  <a:cs typeface="Helvetica Neue" charset="0"/>
                </a:rPr>
                <a:t>Unclustered</a:t>
              </a:r>
              <a:endParaRPr lang="en-US" sz="1500" dirty="0">
                <a:solidFill>
                  <a:schemeClr val="tx2"/>
                </a:solidFill>
                <a:latin typeface="Helvetica Neue" charset="0"/>
                <a:ea typeface="Helvetica Neue" charset="0"/>
                <a:cs typeface="Helvetica Neue" charset="0"/>
              </a:endParaRPr>
            </a:p>
          </p:txBody>
        </p:sp>
        <p:sp>
          <p:nvSpPr>
            <p:cNvPr id="79" name="Oval 78" descr="An oval highlighting 2 nodes in the clustered index" title="Unclustered Highlight"/>
            <p:cNvSpPr/>
            <p:nvPr/>
          </p:nvSpPr>
          <p:spPr>
            <a:xfrm>
              <a:off x="3792307" y="3879910"/>
              <a:ext cx="1223513" cy="561617"/>
            </a:xfrm>
            <a:prstGeom prst="ellipse">
              <a:avLst/>
            </a:pr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 name="Rectangle 80"/>
            <p:cNvSpPr/>
            <p:nvPr/>
          </p:nvSpPr>
          <p:spPr>
            <a:xfrm>
              <a:off x="3685543" y="4558118"/>
              <a:ext cx="1989509" cy="363682"/>
            </a:xfrm>
            <a:prstGeom prst="rect">
              <a:avLst/>
            </a:pr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82" name="Content Placeholder 3"/>
          <p:cNvSpPr>
            <a:spLocks noGrp="1"/>
          </p:cNvSpPr>
          <p:nvPr>
            <p:ph idx="1"/>
          </p:nvPr>
        </p:nvSpPr>
        <p:spPr>
          <a:xfrm>
            <a:off x="457200" y="1200151"/>
            <a:ext cx="8229600" cy="1205747"/>
          </a:xfrm>
        </p:spPr>
        <p:txBody>
          <a:bodyPr/>
          <a:lstStyle/>
          <a:p>
            <a:r>
              <a:rPr lang="en-US" dirty="0">
                <a:solidFill>
                  <a:srgbClr val="484848"/>
                </a:solidFill>
                <a:ea typeface="Helvetica Neue" charset="0"/>
                <a:cs typeface="Helvetica Neue" charset="0"/>
              </a:rPr>
              <a:t>To build a clustered index, first sort the heap file</a:t>
            </a:r>
          </a:p>
          <a:p>
            <a:pPr lvl="1"/>
            <a:r>
              <a:rPr lang="en-US" sz="2000" dirty="0">
                <a:solidFill>
                  <a:srgbClr val="484848"/>
                </a:solidFill>
                <a:ea typeface="Helvetica Neue" charset="0"/>
                <a:cs typeface="Helvetica Neue" charset="0"/>
              </a:rPr>
              <a:t>Leave some free space on each block for future inserts</a:t>
            </a:r>
          </a:p>
          <a:p>
            <a:pPr lvl="1"/>
            <a:r>
              <a:rPr lang="en-US" sz="2000" dirty="0">
                <a:solidFill>
                  <a:srgbClr val="484848"/>
                </a:solidFill>
                <a:ea typeface="Helvetica Neue" charset="0"/>
                <a:cs typeface="Helvetica Neue" charset="0"/>
              </a:rPr>
              <a:t>Index entries direct search for data entries</a:t>
            </a:r>
          </a:p>
        </p:txBody>
      </p:sp>
      <p:sp>
        <p:nvSpPr>
          <p:cNvPr id="75" name="Line 127" descr="Division from the leaf of the index to the entries on disk with the actual data " title="Line">
            <a:extLst>
              <a:ext uri="{FF2B5EF4-FFF2-40B4-BE49-F238E27FC236}">
                <a16:creationId xmlns:a16="http://schemas.microsoft.com/office/drawing/2014/main" id="{950A9532-913D-2647-9D8D-E8659A3FD13B}"/>
              </a:ext>
            </a:extLst>
          </p:cNvPr>
          <p:cNvSpPr>
            <a:spLocks noChangeShapeType="1"/>
          </p:cNvSpPr>
          <p:nvPr/>
        </p:nvSpPr>
        <p:spPr bwMode="auto">
          <a:xfrm flipV="1">
            <a:off x="304800" y="4440485"/>
            <a:ext cx="5867400" cy="20351"/>
          </a:xfrm>
          <a:prstGeom prst="line">
            <a:avLst/>
          </a:prstGeom>
          <a:noFill/>
          <a:ln w="12700">
            <a:solidFill>
              <a:schemeClr val="accent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Tree>
    <p:extLst>
      <p:ext uri="{BB962C8B-B14F-4D97-AF65-F5344CB8AC3E}">
        <p14:creationId xmlns:p14="http://schemas.microsoft.com/office/powerpoint/2010/main" val="472444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3"/>
          <p:cNvSpPr txBox="1">
            <a:spLocks/>
          </p:cNvSpPr>
          <p:nvPr/>
        </p:nvSpPr>
        <p:spPr>
          <a:xfrm>
            <a:off x="457200" y="1200151"/>
            <a:ext cx="8229600" cy="12057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0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18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16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rgbClr val="484848"/>
                </a:solidFill>
                <a:ea typeface="Helvetica Neue" charset="0"/>
                <a:cs typeface="Helvetica Neue" charset="0"/>
              </a:rPr>
              <a:t>To build a clustered index, first sort the heap file</a:t>
            </a:r>
          </a:p>
          <a:p>
            <a:pPr lvl="1"/>
            <a:r>
              <a:rPr lang="en-US" sz="2000" dirty="0">
                <a:solidFill>
                  <a:srgbClr val="484848"/>
                </a:solidFill>
                <a:ea typeface="Helvetica Neue" charset="0"/>
                <a:cs typeface="Helvetica Neue" charset="0"/>
              </a:rPr>
              <a:t>Leave some free space on each block for future inserts</a:t>
            </a:r>
          </a:p>
          <a:p>
            <a:r>
              <a:rPr lang="en-US" dirty="0"/>
              <a:t>Blocks at end of file may be needed for inserts</a:t>
            </a:r>
          </a:p>
          <a:p>
            <a:pPr lvl="1"/>
            <a:r>
              <a:rPr lang="en-US" dirty="0"/>
              <a:t>Order of data records is “close to”, but not identical to, the sort order</a:t>
            </a:r>
          </a:p>
        </p:txBody>
      </p:sp>
      <p:sp>
        <p:nvSpPr>
          <p:cNvPr id="20" name="Title 1"/>
          <p:cNvSpPr>
            <a:spLocks noGrp="1"/>
          </p:cNvSpPr>
          <p:nvPr>
            <p:ph type="title"/>
          </p:nvPr>
        </p:nvSpPr>
        <p:spPr/>
        <p:txBody>
          <a:bodyPr>
            <a:normAutofit fontScale="90000"/>
          </a:bodyPr>
          <a:lstStyle/>
          <a:p>
            <a:r>
              <a:rPr lang="en-US"/>
              <a:t>Clustered vs. Unclustered Index Visualization 5</a:t>
            </a:r>
            <a:endParaRPr lang="en-US" dirty="0"/>
          </a:p>
        </p:txBody>
      </p:sp>
      <p:grpSp>
        <p:nvGrpSpPr>
          <p:cNvPr id="79" name="Group 78" descr="An index points has leaf pages which point to data files pages in a sequential manner. The left most leaf page points to the left most data page and so on. Left two Leaf pages have a red circle around them. There are 3 data file pages highlighted red. Those are the pages that the circled leaf pages point to" title="Clustered Index">
            <a:extLst>
              <a:ext uri="{FF2B5EF4-FFF2-40B4-BE49-F238E27FC236}">
                <a16:creationId xmlns:a16="http://schemas.microsoft.com/office/drawing/2014/main" id="{F32A65C3-00FF-E54E-A4C9-DEBE6E7D391B}"/>
              </a:ext>
            </a:extLst>
          </p:cNvPr>
          <p:cNvGrpSpPr/>
          <p:nvPr/>
        </p:nvGrpSpPr>
        <p:grpSpPr>
          <a:xfrm>
            <a:off x="643619" y="2686050"/>
            <a:ext cx="2656043" cy="2163755"/>
            <a:chOff x="643619" y="2686050"/>
            <a:chExt cx="2656043" cy="2163755"/>
          </a:xfrm>
        </p:grpSpPr>
        <p:sp>
          <p:nvSpPr>
            <p:cNvPr id="80" name="Rectangle 79">
              <a:extLst>
                <a:ext uri="{FF2B5EF4-FFF2-40B4-BE49-F238E27FC236}">
                  <a16:creationId xmlns:a16="http://schemas.microsoft.com/office/drawing/2014/main" id="{11E9AF43-DDF6-4D4A-8865-41F39DE6BCE1}"/>
                </a:ext>
              </a:extLst>
            </p:cNvPr>
            <p:cNvSpPr/>
            <p:nvPr/>
          </p:nvSpPr>
          <p:spPr>
            <a:xfrm>
              <a:off x="643619" y="4621205"/>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81" name="Rectangle 80">
              <a:extLst>
                <a:ext uri="{FF2B5EF4-FFF2-40B4-BE49-F238E27FC236}">
                  <a16:creationId xmlns:a16="http://schemas.microsoft.com/office/drawing/2014/main" id="{24F98E0D-48E2-8F47-B82F-88AEDE6A5E2E}"/>
                </a:ext>
              </a:extLst>
            </p:cNvPr>
            <p:cNvSpPr/>
            <p:nvPr/>
          </p:nvSpPr>
          <p:spPr>
            <a:xfrm>
              <a:off x="1026772" y="4621205"/>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82" name="Rectangle 81">
              <a:extLst>
                <a:ext uri="{FF2B5EF4-FFF2-40B4-BE49-F238E27FC236}">
                  <a16:creationId xmlns:a16="http://schemas.microsoft.com/office/drawing/2014/main" id="{2D134502-7E0E-8A4C-AA00-6FBDF4EE8298}"/>
                </a:ext>
              </a:extLst>
            </p:cNvPr>
            <p:cNvSpPr/>
            <p:nvPr/>
          </p:nvSpPr>
          <p:spPr>
            <a:xfrm>
              <a:off x="1418034" y="4619127"/>
              <a:ext cx="301228" cy="228600"/>
            </a:xfrm>
            <a:prstGeom prst="rect">
              <a:avLst/>
            </a:prstGeom>
            <a:solidFill>
              <a:schemeClr val="bg1"/>
            </a:solidFill>
            <a:ln>
              <a:solidFill>
                <a:schemeClr val="bg1"/>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dirty="0"/>
            </a:p>
          </p:txBody>
        </p:sp>
        <p:sp>
          <p:nvSpPr>
            <p:cNvPr id="83" name="Rectangle 82">
              <a:extLst>
                <a:ext uri="{FF2B5EF4-FFF2-40B4-BE49-F238E27FC236}">
                  <a16:creationId xmlns:a16="http://schemas.microsoft.com/office/drawing/2014/main" id="{35A53031-2F5F-2F4C-A933-B271E1443FF1}"/>
                </a:ext>
              </a:extLst>
            </p:cNvPr>
            <p:cNvSpPr/>
            <p:nvPr/>
          </p:nvSpPr>
          <p:spPr>
            <a:xfrm>
              <a:off x="1809297"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84" name="Rectangle 83">
              <a:extLst>
                <a:ext uri="{FF2B5EF4-FFF2-40B4-BE49-F238E27FC236}">
                  <a16:creationId xmlns:a16="http://schemas.microsoft.com/office/drawing/2014/main" id="{AA60D44D-7945-3246-8901-EB40558B7337}"/>
                </a:ext>
              </a:extLst>
            </p:cNvPr>
            <p:cNvSpPr/>
            <p:nvPr/>
          </p:nvSpPr>
          <p:spPr>
            <a:xfrm>
              <a:off x="2210983"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85" name="Rectangle 84">
              <a:extLst>
                <a:ext uri="{FF2B5EF4-FFF2-40B4-BE49-F238E27FC236}">
                  <a16:creationId xmlns:a16="http://schemas.microsoft.com/office/drawing/2014/main" id="{EE30BC55-345F-694A-9D9B-665CAD609447}"/>
                </a:ext>
              </a:extLst>
            </p:cNvPr>
            <p:cNvSpPr/>
            <p:nvPr/>
          </p:nvSpPr>
          <p:spPr>
            <a:xfrm>
              <a:off x="2607469"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86" name="Rectangle 85">
              <a:extLst>
                <a:ext uri="{FF2B5EF4-FFF2-40B4-BE49-F238E27FC236}">
                  <a16:creationId xmlns:a16="http://schemas.microsoft.com/office/drawing/2014/main" id="{681C4331-FD05-324B-B8D7-F2D7953D2DF7}"/>
                </a:ext>
              </a:extLst>
            </p:cNvPr>
            <p:cNvSpPr/>
            <p:nvPr/>
          </p:nvSpPr>
          <p:spPr>
            <a:xfrm>
              <a:off x="2998434"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87" name="Rectangle 86">
              <a:extLst>
                <a:ext uri="{FF2B5EF4-FFF2-40B4-BE49-F238E27FC236}">
                  <a16:creationId xmlns:a16="http://schemas.microsoft.com/office/drawing/2014/main" id="{80038185-86A2-844E-82C0-8C469E54FDA9}"/>
                </a:ext>
              </a:extLst>
            </p:cNvPr>
            <p:cNvSpPr/>
            <p:nvPr/>
          </p:nvSpPr>
          <p:spPr>
            <a:xfrm>
              <a:off x="857745" y="4051481"/>
              <a:ext cx="301228" cy="2286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sp>
          <p:nvSpPr>
            <p:cNvPr id="88" name="Rectangle 87">
              <a:extLst>
                <a:ext uri="{FF2B5EF4-FFF2-40B4-BE49-F238E27FC236}">
                  <a16:creationId xmlns:a16="http://schemas.microsoft.com/office/drawing/2014/main" id="{BAC8F4F7-18D8-F247-936A-E290C998055B}"/>
                </a:ext>
              </a:extLst>
            </p:cNvPr>
            <p:cNvSpPr/>
            <p:nvPr/>
          </p:nvSpPr>
          <p:spPr>
            <a:xfrm>
              <a:off x="1398754" y="4051481"/>
              <a:ext cx="301228" cy="2286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sp>
          <p:nvSpPr>
            <p:cNvPr id="89" name="Rectangle 88">
              <a:extLst>
                <a:ext uri="{FF2B5EF4-FFF2-40B4-BE49-F238E27FC236}">
                  <a16:creationId xmlns:a16="http://schemas.microsoft.com/office/drawing/2014/main" id="{3A9CDBDB-20C0-C241-8BB6-6065F7D4B004}"/>
                </a:ext>
              </a:extLst>
            </p:cNvPr>
            <p:cNvSpPr/>
            <p:nvPr/>
          </p:nvSpPr>
          <p:spPr>
            <a:xfrm>
              <a:off x="2787619" y="4047736"/>
              <a:ext cx="301228" cy="2286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cxnSp>
          <p:nvCxnSpPr>
            <p:cNvPr id="90" name="Straight Arrow Connector 89">
              <a:extLst>
                <a:ext uri="{FF2B5EF4-FFF2-40B4-BE49-F238E27FC236}">
                  <a16:creationId xmlns:a16="http://schemas.microsoft.com/office/drawing/2014/main" id="{BC4E9CBA-311F-2546-AB9A-E59A855A2649}"/>
                </a:ext>
              </a:extLst>
            </p:cNvPr>
            <p:cNvCxnSpPr/>
            <p:nvPr/>
          </p:nvCxnSpPr>
          <p:spPr>
            <a:xfrm flipH="1">
              <a:off x="681025" y="4285449"/>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B91825D-740F-1849-BA2D-D02E46DD7C24}"/>
                </a:ext>
              </a:extLst>
            </p:cNvPr>
            <p:cNvCxnSpPr/>
            <p:nvPr/>
          </p:nvCxnSpPr>
          <p:spPr>
            <a:xfrm flipH="1">
              <a:off x="762960" y="4287528"/>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85762145-1A58-5048-BA1A-E98111E5D87E}"/>
                </a:ext>
              </a:extLst>
            </p:cNvPr>
            <p:cNvCxnSpPr/>
            <p:nvPr/>
          </p:nvCxnSpPr>
          <p:spPr>
            <a:xfrm flipH="1">
              <a:off x="845312" y="4294390"/>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05560B88-C9B9-D246-A4BE-130B2A64E467}"/>
                </a:ext>
              </a:extLst>
            </p:cNvPr>
            <p:cNvCxnSpPr/>
            <p:nvPr/>
          </p:nvCxnSpPr>
          <p:spPr>
            <a:xfrm flipH="1">
              <a:off x="1073594" y="4294390"/>
              <a:ext cx="35112"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39B2A220-76C7-3D48-BBC9-7AEF4D10744A}"/>
                </a:ext>
              </a:extLst>
            </p:cNvPr>
            <p:cNvCxnSpPr/>
            <p:nvPr/>
          </p:nvCxnSpPr>
          <p:spPr>
            <a:xfrm>
              <a:off x="2882657" y="4288566"/>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1D32B7C-909E-1D46-B4BE-79F22030FEDB}"/>
                </a:ext>
              </a:extLst>
            </p:cNvPr>
            <p:cNvCxnSpPr/>
            <p:nvPr/>
          </p:nvCxnSpPr>
          <p:spPr>
            <a:xfrm>
              <a:off x="2964592" y="4290645"/>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658A9C1C-E8C2-AB4A-ABB4-F89047E6B345}"/>
                </a:ext>
              </a:extLst>
            </p:cNvPr>
            <p:cNvCxnSpPr/>
            <p:nvPr/>
          </p:nvCxnSpPr>
          <p:spPr>
            <a:xfrm>
              <a:off x="3046944" y="4297507"/>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672413BC-5E95-A54D-A702-9AA4D5A85F4D}"/>
                </a:ext>
              </a:extLst>
            </p:cNvPr>
            <p:cNvCxnSpPr/>
            <p:nvPr/>
          </p:nvCxnSpPr>
          <p:spPr>
            <a:xfrm flipH="1">
              <a:off x="2815520" y="4290644"/>
              <a:ext cx="35112"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9CC5B1AD-712C-7A4E-902C-245A2345FB61}"/>
                </a:ext>
              </a:extLst>
            </p:cNvPr>
            <p:cNvCxnSpPr/>
            <p:nvPr/>
          </p:nvCxnSpPr>
          <p:spPr>
            <a:xfrm>
              <a:off x="1450425" y="4278587"/>
              <a:ext cx="21364" cy="3505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3960C4D-268F-3740-8256-D620ABADB52A}"/>
                </a:ext>
              </a:extLst>
            </p:cNvPr>
            <p:cNvCxnSpPr/>
            <p:nvPr/>
          </p:nvCxnSpPr>
          <p:spPr>
            <a:xfrm>
              <a:off x="1532360" y="4280665"/>
              <a:ext cx="36289" cy="33846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6AA8897-F239-534E-BD06-44B91E021FF8}"/>
                </a:ext>
              </a:extLst>
            </p:cNvPr>
            <p:cNvCxnSpPr/>
            <p:nvPr/>
          </p:nvCxnSpPr>
          <p:spPr>
            <a:xfrm>
              <a:off x="1614712" y="4287527"/>
              <a:ext cx="65636" cy="3347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1" name="Triangle 100">
              <a:extLst>
                <a:ext uri="{FF2B5EF4-FFF2-40B4-BE49-F238E27FC236}">
                  <a16:creationId xmlns:a16="http://schemas.microsoft.com/office/drawing/2014/main" id="{BC328FF0-AC8C-7F45-9F71-85528BB2B2EA}"/>
                </a:ext>
              </a:extLst>
            </p:cNvPr>
            <p:cNvSpPr/>
            <p:nvPr/>
          </p:nvSpPr>
          <p:spPr>
            <a:xfrm>
              <a:off x="1352550" y="2686050"/>
              <a:ext cx="1306116" cy="913708"/>
            </a:xfrm>
            <a:prstGeom prst="triangl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500" dirty="0"/>
                <a:t>Index</a:t>
              </a:r>
            </a:p>
          </p:txBody>
        </p:sp>
        <p:cxnSp>
          <p:nvCxnSpPr>
            <p:cNvPr id="102" name="Straight Arrow Connector 101">
              <a:extLst>
                <a:ext uri="{FF2B5EF4-FFF2-40B4-BE49-F238E27FC236}">
                  <a16:creationId xmlns:a16="http://schemas.microsoft.com/office/drawing/2014/main" id="{49B84E69-9DCF-1147-B4DC-26C59DCA34A4}"/>
                </a:ext>
              </a:extLst>
            </p:cNvPr>
            <p:cNvCxnSpPr/>
            <p:nvPr/>
          </p:nvCxnSpPr>
          <p:spPr>
            <a:xfrm flipH="1">
              <a:off x="1008358" y="3601426"/>
              <a:ext cx="421352" cy="450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238DFB88-001A-024A-A954-394E150CD6A7}"/>
                </a:ext>
              </a:extLst>
            </p:cNvPr>
            <p:cNvCxnSpPr/>
            <p:nvPr/>
          </p:nvCxnSpPr>
          <p:spPr>
            <a:xfrm flipH="1">
              <a:off x="1549369" y="3607811"/>
              <a:ext cx="131033" cy="4436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231F05F-74F2-5546-ACBB-D5256A91267B}"/>
                </a:ext>
              </a:extLst>
            </p:cNvPr>
            <p:cNvCxnSpPr/>
            <p:nvPr/>
          </p:nvCxnSpPr>
          <p:spPr>
            <a:xfrm>
              <a:off x="2590570" y="3607811"/>
              <a:ext cx="347663" cy="4399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5101C19A-6155-4D49-8759-66EFF974F6C7}"/>
                </a:ext>
              </a:extLst>
            </p:cNvPr>
            <p:cNvCxnSpPr/>
            <p:nvPr/>
          </p:nvCxnSpPr>
          <p:spPr>
            <a:xfrm>
              <a:off x="1181100" y="4171950"/>
              <a:ext cx="190486"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0AAEE1E0-3B38-3843-914F-B94CF983E60F}"/>
                </a:ext>
              </a:extLst>
            </p:cNvPr>
            <p:cNvCxnSpPr/>
            <p:nvPr/>
          </p:nvCxnSpPr>
          <p:spPr>
            <a:xfrm>
              <a:off x="1714053" y="4171950"/>
              <a:ext cx="190486"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A8BD72BB-818B-BA4A-A168-16EB798DC2B1}"/>
                </a:ext>
              </a:extLst>
            </p:cNvPr>
            <p:cNvCxnSpPr/>
            <p:nvPr/>
          </p:nvCxnSpPr>
          <p:spPr>
            <a:xfrm>
              <a:off x="2590570" y="4171950"/>
              <a:ext cx="190486"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A1771B0F-AB45-8F49-B356-D53BCB73E7AC}"/>
                </a:ext>
              </a:extLst>
            </p:cNvPr>
            <p:cNvSpPr txBox="1"/>
            <p:nvPr/>
          </p:nvSpPr>
          <p:spPr>
            <a:xfrm>
              <a:off x="808867" y="2766406"/>
              <a:ext cx="1011559" cy="323165"/>
            </a:xfrm>
            <a:prstGeom prst="rect">
              <a:avLst/>
            </a:prstGeom>
            <a:noFill/>
          </p:spPr>
          <p:txBody>
            <a:bodyPr wrap="none" rtlCol="0">
              <a:spAutoFit/>
            </a:bodyPr>
            <a:lstStyle/>
            <a:p>
              <a:r>
                <a:rPr lang="en-US" sz="1500" dirty="0">
                  <a:solidFill>
                    <a:schemeClr val="tx2"/>
                  </a:solidFill>
                  <a:latin typeface="Helvetica Neue" charset="0"/>
                  <a:ea typeface="Helvetica Neue" charset="0"/>
                  <a:cs typeface="Helvetica Neue" charset="0"/>
                </a:rPr>
                <a:t>Clustered</a:t>
              </a:r>
            </a:p>
          </p:txBody>
        </p:sp>
      </p:grpSp>
      <p:sp>
        <p:nvSpPr>
          <p:cNvPr id="2" name="Oval 1" descr="A circle at the top of the index" title="Circle">
            <a:extLst>
              <a:ext uri="{FF2B5EF4-FFF2-40B4-BE49-F238E27FC236}">
                <a16:creationId xmlns:a16="http://schemas.microsoft.com/office/drawing/2014/main" id="{D070A491-6B57-B242-9861-C451BF8968EC}"/>
              </a:ext>
            </a:extLst>
          </p:cNvPr>
          <p:cNvSpPr/>
          <p:nvPr/>
        </p:nvSpPr>
        <p:spPr>
          <a:xfrm>
            <a:off x="1929177" y="2621953"/>
            <a:ext cx="152861" cy="144453"/>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descr="A leaf of the index is highlighted" title="Highlighted leaf">
            <a:extLst>
              <a:ext uri="{FF2B5EF4-FFF2-40B4-BE49-F238E27FC236}">
                <a16:creationId xmlns:a16="http://schemas.microsoft.com/office/drawing/2014/main" id="{96A0BA1D-685E-344E-94BB-19439EEC3EF6}"/>
              </a:ext>
            </a:extLst>
          </p:cNvPr>
          <p:cNvSpPr/>
          <p:nvPr/>
        </p:nvSpPr>
        <p:spPr>
          <a:xfrm>
            <a:off x="1428458" y="4623674"/>
            <a:ext cx="301228" cy="228600"/>
          </a:xfrm>
          <a:prstGeom prst="rect">
            <a:avLst/>
          </a:prstGeom>
          <a:solidFill>
            <a:srgbClr val="00B0F0"/>
          </a:solidFill>
          <a:ln>
            <a:solidFill>
              <a:srgbClr val="00B0F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dirty="0"/>
          </a:p>
        </p:txBody>
      </p:sp>
      <p:sp>
        <p:nvSpPr>
          <p:cNvPr id="114" name="Line 127" descr="Division from the leaf of the index to the entries on disk with the actual data " title="Line">
            <a:extLst>
              <a:ext uri="{FF2B5EF4-FFF2-40B4-BE49-F238E27FC236}">
                <a16:creationId xmlns:a16="http://schemas.microsoft.com/office/drawing/2014/main" id="{1D0F3CDB-F5D6-6F4A-A075-40C06ADA1761}"/>
              </a:ext>
            </a:extLst>
          </p:cNvPr>
          <p:cNvSpPr>
            <a:spLocks noChangeShapeType="1"/>
          </p:cNvSpPr>
          <p:nvPr/>
        </p:nvSpPr>
        <p:spPr bwMode="auto">
          <a:xfrm flipV="1">
            <a:off x="304800" y="4440485"/>
            <a:ext cx="5867400" cy="20351"/>
          </a:xfrm>
          <a:prstGeom prst="line">
            <a:avLst/>
          </a:prstGeom>
          <a:noFill/>
          <a:ln w="12700">
            <a:solidFill>
              <a:schemeClr val="accent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Tree>
    <p:extLst>
      <p:ext uri="{BB962C8B-B14F-4D97-AF65-F5344CB8AC3E}">
        <p14:creationId xmlns:p14="http://schemas.microsoft.com/office/powerpoint/2010/main" val="87363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1129 0.00339 L -0.04653 0.28734 " pathEditMode="relative" rAng="0" ptsTypes="AA">
                                      <p:cBhvr>
                                        <p:cTn id="6" dur="2000" fill="hold"/>
                                        <p:tgtEl>
                                          <p:spTgt spid="2"/>
                                        </p:tgtEl>
                                        <p:attrNameLst>
                                          <p:attrName>ppt_x</p:attrName>
                                          <p:attrName>ppt_y</p:attrName>
                                        </p:attrNameLst>
                                      </p:cBhvr>
                                      <p:rCtr x="-2899" y="14198"/>
                                    </p:animMotion>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13"/>
                                        </p:tgtEl>
                                        <p:attrNameLst>
                                          <p:attrName>style.visibility</p:attrName>
                                        </p:attrNameLst>
                                      </p:cBhvr>
                                      <p:to>
                                        <p:strVal val="visible"/>
                                      </p:to>
                                    </p:set>
                                    <p:animEffect transition="in" filter="dissolve">
                                      <p:cBhvr>
                                        <p:cTn id="11"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normAutofit fontScale="90000"/>
          </a:bodyPr>
          <a:lstStyle/>
          <a:p>
            <a:r>
              <a:rPr lang="en-US" dirty="0"/>
              <a:t>Clustered vs. </a:t>
            </a:r>
            <a:r>
              <a:rPr lang="en-US" dirty="0" err="1"/>
              <a:t>Unclustered</a:t>
            </a:r>
            <a:r>
              <a:rPr lang="en-US" dirty="0"/>
              <a:t> Index Visualization 6</a:t>
            </a:r>
          </a:p>
        </p:txBody>
      </p:sp>
      <p:sp>
        <p:nvSpPr>
          <p:cNvPr id="197" name="Line 127" descr="Division from the leaf of the index to the entries on disk with the actual data " title="Line"/>
          <p:cNvSpPr>
            <a:spLocks noChangeShapeType="1"/>
          </p:cNvSpPr>
          <p:nvPr/>
        </p:nvSpPr>
        <p:spPr bwMode="auto">
          <a:xfrm flipV="1">
            <a:off x="304800" y="4440485"/>
            <a:ext cx="5867400" cy="20351"/>
          </a:xfrm>
          <a:prstGeom prst="line">
            <a:avLst/>
          </a:prstGeom>
          <a:noFill/>
          <a:ln w="12700">
            <a:solidFill>
              <a:schemeClr val="accent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 name="Oval 42" descr="Circle has moved to one of the leaf nodes of the index" title="Circle">
            <a:extLst>
              <a:ext uri="{FF2B5EF4-FFF2-40B4-BE49-F238E27FC236}">
                <a16:creationId xmlns:a16="http://schemas.microsoft.com/office/drawing/2014/main" id="{8BBC6E29-4EC5-B044-B589-4F52CE737ED9}"/>
              </a:ext>
            </a:extLst>
          </p:cNvPr>
          <p:cNvSpPr/>
          <p:nvPr/>
        </p:nvSpPr>
        <p:spPr>
          <a:xfrm>
            <a:off x="1528902" y="4106833"/>
            <a:ext cx="152861" cy="144453"/>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descr="An index points has leaf pages which point to data files pages in a sequential manner. The left most leaf page points to the left most data page and so on. Left two Leaf pages have a red circle around them. There are 3 data file pages highlighted red. Those are the pages that the circled leaf pages point to" title="Clustered Index">
            <a:extLst>
              <a:ext uri="{FF2B5EF4-FFF2-40B4-BE49-F238E27FC236}">
                <a16:creationId xmlns:a16="http://schemas.microsoft.com/office/drawing/2014/main" id="{30F6538C-E1FA-AE4D-9258-8FA027FA6B3E}"/>
              </a:ext>
            </a:extLst>
          </p:cNvPr>
          <p:cNvGrpSpPr/>
          <p:nvPr/>
        </p:nvGrpSpPr>
        <p:grpSpPr>
          <a:xfrm>
            <a:off x="643619" y="2686050"/>
            <a:ext cx="2656043" cy="2163755"/>
            <a:chOff x="643619" y="2686050"/>
            <a:chExt cx="2656043" cy="2163755"/>
          </a:xfrm>
        </p:grpSpPr>
        <p:sp>
          <p:nvSpPr>
            <p:cNvPr id="115" name="Rectangle 114">
              <a:extLst>
                <a:ext uri="{FF2B5EF4-FFF2-40B4-BE49-F238E27FC236}">
                  <a16:creationId xmlns:a16="http://schemas.microsoft.com/office/drawing/2014/main" id="{F51DCFC5-F9B0-7943-8F7D-8A39F9918A05}"/>
                </a:ext>
              </a:extLst>
            </p:cNvPr>
            <p:cNvSpPr/>
            <p:nvPr/>
          </p:nvSpPr>
          <p:spPr>
            <a:xfrm>
              <a:off x="643619" y="4621205"/>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16" name="Rectangle 115">
              <a:extLst>
                <a:ext uri="{FF2B5EF4-FFF2-40B4-BE49-F238E27FC236}">
                  <a16:creationId xmlns:a16="http://schemas.microsoft.com/office/drawing/2014/main" id="{7ECB4458-B31F-314E-A1BC-4AEE89117356}"/>
                </a:ext>
              </a:extLst>
            </p:cNvPr>
            <p:cNvSpPr/>
            <p:nvPr/>
          </p:nvSpPr>
          <p:spPr>
            <a:xfrm>
              <a:off x="1026772" y="4621205"/>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18" name="Rectangle 117">
              <a:extLst>
                <a:ext uri="{FF2B5EF4-FFF2-40B4-BE49-F238E27FC236}">
                  <a16:creationId xmlns:a16="http://schemas.microsoft.com/office/drawing/2014/main" id="{64339321-BFFF-394F-BF13-07F86E5C26C1}"/>
                </a:ext>
              </a:extLst>
            </p:cNvPr>
            <p:cNvSpPr/>
            <p:nvPr/>
          </p:nvSpPr>
          <p:spPr>
            <a:xfrm>
              <a:off x="1809297"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19" name="Rectangle 118">
              <a:extLst>
                <a:ext uri="{FF2B5EF4-FFF2-40B4-BE49-F238E27FC236}">
                  <a16:creationId xmlns:a16="http://schemas.microsoft.com/office/drawing/2014/main" id="{CF93D8AC-DE79-6844-A4C9-EDBEE87C5891}"/>
                </a:ext>
              </a:extLst>
            </p:cNvPr>
            <p:cNvSpPr/>
            <p:nvPr/>
          </p:nvSpPr>
          <p:spPr>
            <a:xfrm>
              <a:off x="2210983"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20" name="Rectangle 119">
              <a:extLst>
                <a:ext uri="{FF2B5EF4-FFF2-40B4-BE49-F238E27FC236}">
                  <a16:creationId xmlns:a16="http://schemas.microsoft.com/office/drawing/2014/main" id="{773AFEE7-B4AC-904D-A84D-EC34CE532335}"/>
                </a:ext>
              </a:extLst>
            </p:cNvPr>
            <p:cNvSpPr/>
            <p:nvPr/>
          </p:nvSpPr>
          <p:spPr>
            <a:xfrm>
              <a:off x="2607469"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a:p>
          </p:txBody>
        </p:sp>
        <p:sp>
          <p:nvSpPr>
            <p:cNvPr id="121" name="Rectangle 120">
              <a:extLst>
                <a:ext uri="{FF2B5EF4-FFF2-40B4-BE49-F238E27FC236}">
                  <a16:creationId xmlns:a16="http://schemas.microsoft.com/office/drawing/2014/main" id="{BEBB05BF-4E1F-7B4A-8247-CA36745BB83E}"/>
                </a:ext>
              </a:extLst>
            </p:cNvPr>
            <p:cNvSpPr/>
            <p:nvPr/>
          </p:nvSpPr>
          <p:spPr>
            <a:xfrm>
              <a:off x="2998434" y="4617049"/>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dirty="0"/>
            </a:p>
          </p:txBody>
        </p:sp>
        <p:sp>
          <p:nvSpPr>
            <p:cNvPr id="122" name="Rectangle 121">
              <a:extLst>
                <a:ext uri="{FF2B5EF4-FFF2-40B4-BE49-F238E27FC236}">
                  <a16:creationId xmlns:a16="http://schemas.microsoft.com/office/drawing/2014/main" id="{4487AC1A-9934-C74E-A04F-83EAF70C0F2B}"/>
                </a:ext>
              </a:extLst>
            </p:cNvPr>
            <p:cNvSpPr/>
            <p:nvPr/>
          </p:nvSpPr>
          <p:spPr>
            <a:xfrm>
              <a:off x="857745" y="4051481"/>
              <a:ext cx="301228" cy="2286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sp>
          <p:nvSpPr>
            <p:cNvPr id="123" name="Rectangle 122">
              <a:extLst>
                <a:ext uri="{FF2B5EF4-FFF2-40B4-BE49-F238E27FC236}">
                  <a16:creationId xmlns:a16="http://schemas.microsoft.com/office/drawing/2014/main" id="{B4F7CF34-71FF-E448-AB0D-4D2EC5BB0C62}"/>
                </a:ext>
              </a:extLst>
            </p:cNvPr>
            <p:cNvSpPr/>
            <p:nvPr/>
          </p:nvSpPr>
          <p:spPr>
            <a:xfrm>
              <a:off x="1398754" y="4051481"/>
              <a:ext cx="301228" cy="2286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dirty="0"/>
            </a:p>
          </p:txBody>
        </p:sp>
        <p:sp>
          <p:nvSpPr>
            <p:cNvPr id="124" name="Rectangle 123">
              <a:extLst>
                <a:ext uri="{FF2B5EF4-FFF2-40B4-BE49-F238E27FC236}">
                  <a16:creationId xmlns:a16="http://schemas.microsoft.com/office/drawing/2014/main" id="{3B97484D-9A2D-794B-B2CA-43E233931636}"/>
                </a:ext>
              </a:extLst>
            </p:cNvPr>
            <p:cNvSpPr/>
            <p:nvPr/>
          </p:nvSpPr>
          <p:spPr>
            <a:xfrm>
              <a:off x="2787619" y="4047736"/>
              <a:ext cx="301228" cy="2286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cxnSp>
          <p:nvCxnSpPr>
            <p:cNvPr id="125" name="Straight Arrow Connector 124">
              <a:extLst>
                <a:ext uri="{FF2B5EF4-FFF2-40B4-BE49-F238E27FC236}">
                  <a16:creationId xmlns:a16="http://schemas.microsoft.com/office/drawing/2014/main" id="{E464913E-CD4F-7244-8B88-67A1674695AE}"/>
                </a:ext>
              </a:extLst>
            </p:cNvPr>
            <p:cNvCxnSpPr/>
            <p:nvPr/>
          </p:nvCxnSpPr>
          <p:spPr>
            <a:xfrm flipH="1">
              <a:off x="681025" y="4285449"/>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2B46EAB6-3A59-8040-BAE1-FAF8326F6498}"/>
                </a:ext>
              </a:extLst>
            </p:cNvPr>
            <p:cNvCxnSpPr/>
            <p:nvPr/>
          </p:nvCxnSpPr>
          <p:spPr>
            <a:xfrm flipH="1">
              <a:off x="762960" y="4287528"/>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E0C39462-1691-3F4C-AC6E-C34FEB154A1B}"/>
                </a:ext>
              </a:extLst>
            </p:cNvPr>
            <p:cNvCxnSpPr/>
            <p:nvPr/>
          </p:nvCxnSpPr>
          <p:spPr>
            <a:xfrm flipH="1">
              <a:off x="845312" y="4294390"/>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455D415-40F9-9847-8446-2F0526FE0FB0}"/>
                </a:ext>
              </a:extLst>
            </p:cNvPr>
            <p:cNvCxnSpPr/>
            <p:nvPr/>
          </p:nvCxnSpPr>
          <p:spPr>
            <a:xfrm flipH="1">
              <a:off x="1073594" y="4294390"/>
              <a:ext cx="35112"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2A9E62C5-A064-1945-BF5B-F9E8A998785C}"/>
                </a:ext>
              </a:extLst>
            </p:cNvPr>
            <p:cNvCxnSpPr/>
            <p:nvPr/>
          </p:nvCxnSpPr>
          <p:spPr>
            <a:xfrm>
              <a:off x="2882657" y="4288566"/>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5252FCD8-E8DB-4D4E-896A-E612B9D35075}"/>
                </a:ext>
              </a:extLst>
            </p:cNvPr>
            <p:cNvCxnSpPr/>
            <p:nvPr/>
          </p:nvCxnSpPr>
          <p:spPr>
            <a:xfrm>
              <a:off x="2964592" y="4290645"/>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423E49A1-CBB6-B84A-A298-B6D2DFCEFF77}"/>
                </a:ext>
              </a:extLst>
            </p:cNvPr>
            <p:cNvCxnSpPr/>
            <p:nvPr/>
          </p:nvCxnSpPr>
          <p:spPr>
            <a:xfrm>
              <a:off x="3046944" y="4297507"/>
              <a:ext cx="212393"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FCB270-79B0-5A49-8043-36519D6230E1}"/>
                </a:ext>
              </a:extLst>
            </p:cNvPr>
            <p:cNvCxnSpPr/>
            <p:nvPr/>
          </p:nvCxnSpPr>
          <p:spPr>
            <a:xfrm flipH="1">
              <a:off x="2815520" y="4290644"/>
              <a:ext cx="35112" cy="33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07D1BE7A-71BF-1848-8A62-52E3240FCA36}"/>
                </a:ext>
              </a:extLst>
            </p:cNvPr>
            <p:cNvCxnSpPr/>
            <p:nvPr/>
          </p:nvCxnSpPr>
          <p:spPr>
            <a:xfrm>
              <a:off x="1450425" y="4278587"/>
              <a:ext cx="21364" cy="3505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1F93685C-A017-D44E-99BD-514D4D49A3D0}"/>
                </a:ext>
              </a:extLst>
            </p:cNvPr>
            <p:cNvCxnSpPr/>
            <p:nvPr/>
          </p:nvCxnSpPr>
          <p:spPr>
            <a:xfrm>
              <a:off x="1532360" y="4280665"/>
              <a:ext cx="36289" cy="33846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FAF9B035-8339-B049-BD37-1720D005D5BC}"/>
                </a:ext>
              </a:extLst>
            </p:cNvPr>
            <p:cNvCxnSpPr/>
            <p:nvPr/>
          </p:nvCxnSpPr>
          <p:spPr>
            <a:xfrm>
              <a:off x="1614712" y="4287527"/>
              <a:ext cx="65636" cy="3347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6" name="Triangle 135">
              <a:extLst>
                <a:ext uri="{FF2B5EF4-FFF2-40B4-BE49-F238E27FC236}">
                  <a16:creationId xmlns:a16="http://schemas.microsoft.com/office/drawing/2014/main" id="{2C55AA87-A666-D144-870C-62C05CE77C01}"/>
                </a:ext>
              </a:extLst>
            </p:cNvPr>
            <p:cNvSpPr/>
            <p:nvPr/>
          </p:nvSpPr>
          <p:spPr>
            <a:xfrm>
              <a:off x="1352550" y="2686050"/>
              <a:ext cx="1306116" cy="913708"/>
            </a:xfrm>
            <a:prstGeom prst="triangl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500" dirty="0"/>
                <a:t>Index</a:t>
              </a:r>
            </a:p>
          </p:txBody>
        </p:sp>
        <p:cxnSp>
          <p:nvCxnSpPr>
            <p:cNvPr id="137" name="Straight Arrow Connector 136">
              <a:extLst>
                <a:ext uri="{FF2B5EF4-FFF2-40B4-BE49-F238E27FC236}">
                  <a16:creationId xmlns:a16="http://schemas.microsoft.com/office/drawing/2014/main" id="{4D262C8E-0304-6345-9138-2C727FB1A2FC}"/>
                </a:ext>
              </a:extLst>
            </p:cNvPr>
            <p:cNvCxnSpPr/>
            <p:nvPr/>
          </p:nvCxnSpPr>
          <p:spPr>
            <a:xfrm flipH="1">
              <a:off x="1008358" y="3601426"/>
              <a:ext cx="421352" cy="450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DD03D716-431C-0F4D-9764-E9CAA79BE1E7}"/>
                </a:ext>
              </a:extLst>
            </p:cNvPr>
            <p:cNvCxnSpPr/>
            <p:nvPr/>
          </p:nvCxnSpPr>
          <p:spPr>
            <a:xfrm flipH="1">
              <a:off x="1549369" y="3607811"/>
              <a:ext cx="131033" cy="4436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A715659B-50B5-B546-8FFA-F9870A2C2D4C}"/>
                </a:ext>
              </a:extLst>
            </p:cNvPr>
            <p:cNvCxnSpPr/>
            <p:nvPr/>
          </p:nvCxnSpPr>
          <p:spPr>
            <a:xfrm>
              <a:off x="2590570" y="3607811"/>
              <a:ext cx="347663" cy="4399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1ACDDF99-E558-5B46-A2F9-95B0A924D738}"/>
                </a:ext>
              </a:extLst>
            </p:cNvPr>
            <p:cNvCxnSpPr/>
            <p:nvPr/>
          </p:nvCxnSpPr>
          <p:spPr>
            <a:xfrm>
              <a:off x="1181100" y="4171950"/>
              <a:ext cx="190486"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7CB67B5E-C38B-0A4A-9B0D-51A4A576FED4}"/>
                </a:ext>
              </a:extLst>
            </p:cNvPr>
            <p:cNvCxnSpPr/>
            <p:nvPr/>
          </p:nvCxnSpPr>
          <p:spPr>
            <a:xfrm>
              <a:off x="1714053" y="4171950"/>
              <a:ext cx="190486"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1E495CED-5488-4540-8D5E-6E0030C28BF0}"/>
                </a:ext>
              </a:extLst>
            </p:cNvPr>
            <p:cNvCxnSpPr/>
            <p:nvPr/>
          </p:nvCxnSpPr>
          <p:spPr>
            <a:xfrm>
              <a:off x="2590570" y="4171950"/>
              <a:ext cx="190486"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699D229B-5DAB-3948-8CDC-5127F152CCED}"/>
                </a:ext>
              </a:extLst>
            </p:cNvPr>
            <p:cNvSpPr txBox="1"/>
            <p:nvPr/>
          </p:nvSpPr>
          <p:spPr>
            <a:xfrm>
              <a:off x="808867" y="2766406"/>
              <a:ext cx="1011559" cy="323165"/>
            </a:xfrm>
            <a:prstGeom prst="rect">
              <a:avLst/>
            </a:prstGeom>
            <a:noFill/>
          </p:spPr>
          <p:txBody>
            <a:bodyPr wrap="none" rtlCol="0">
              <a:spAutoFit/>
            </a:bodyPr>
            <a:lstStyle/>
            <a:p>
              <a:r>
                <a:rPr lang="en-US" sz="1500" dirty="0">
                  <a:solidFill>
                    <a:schemeClr val="tx2"/>
                  </a:solidFill>
                  <a:latin typeface="Helvetica Neue" charset="0"/>
                  <a:ea typeface="Helvetica Neue" charset="0"/>
                  <a:cs typeface="Helvetica Neue" charset="0"/>
                </a:rPr>
                <a:t>Clustered</a:t>
              </a:r>
            </a:p>
          </p:txBody>
        </p:sp>
      </p:grpSp>
      <p:sp>
        <p:nvSpPr>
          <p:cNvPr id="147" name="Rectangle 146" descr="The leaf that is being pointed to by the node that the circle has moved to" title="Leaf">
            <a:extLst>
              <a:ext uri="{FF2B5EF4-FFF2-40B4-BE49-F238E27FC236}">
                <a16:creationId xmlns:a16="http://schemas.microsoft.com/office/drawing/2014/main" id="{44827378-A335-B445-8FF2-F27C92D270F2}"/>
              </a:ext>
            </a:extLst>
          </p:cNvPr>
          <p:cNvSpPr/>
          <p:nvPr/>
        </p:nvSpPr>
        <p:spPr>
          <a:xfrm>
            <a:off x="3388285" y="4597132"/>
            <a:ext cx="301228" cy="228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dirty="0"/>
          </a:p>
        </p:txBody>
      </p:sp>
      <p:sp>
        <p:nvSpPr>
          <p:cNvPr id="150" name="Oval 149" descr="Circle has moved from the top of the index to a leaf node" title="Circle">
            <a:extLst>
              <a:ext uri="{FF2B5EF4-FFF2-40B4-BE49-F238E27FC236}">
                <a16:creationId xmlns:a16="http://schemas.microsoft.com/office/drawing/2014/main" id="{6DCBC406-4094-2347-9701-FB20785AACD7}"/>
              </a:ext>
            </a:extLst>
          </p:cNvPr>
          <p:cNvSpPr/>
          <p:nvPr/>
        </p:nvSpPr>
        <p:spPr>
          <a:xfrm>
            <a:off x="1498665" y="4103930"/>
            <a:ext cx="152861" cy="144453"/>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Arrow Connector 152" descr="Arrow from the node with the circle on it to a leaf page" title="Arrow">
            <a:extLst>
              <a:ext uri="{FF2B5EF4-FFF2-40B4-BE49-F238E27FC236}">
                <a16:creationId xmlns:a16="http://schemas.microsoft.com/office/drawing/2014/main" id="{94735567-8751-7B41-99ED-430E52CE6867}"/>
              </a:ext>
            </a:extLst>
          </p:cNvPr>
          <p:cNvCxnSpPr>
            <a:cxnSpLocks/>
            <a:endCxn id="147" idx="0"/>
          </p:cNvCxnSpPr>
          <p:nvPr/>
        </p:nvCxnSpPr>
        <p:spPr>
          <a:xfrm>
            <a:off x="1654604" y="4201971"/>
            <a:ext cx="1884295" cy="3951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descr="Arrow from the node with the circle on it to a leaf page" title="Arrow">
            <a:extLst>
              <a:ext uri="{FF2B5EF4-FFF2-40B4-BE49-F238E27FC236}">
                <a16:creationId xmlns:a16="http://schemas.microsoft.com/office/drawing/2014/main" id="{2BC8C8DD-678F-A348-959F-DDDBBE1E6993}"/>
              </a:ext>
            </a:extLst>
          </p:cNvPr>
          <p:cNvCxnSpPr>
            <a:cxnSpLocks/>
            <a:endCxn id="147" idx="1"/>
          </p:cNvCxnSpPr>
          <p:nvPr/>
        </p:nvCxnSpPr>
        <p:spPr>
          <a:xfrm>
            <a:off x="1648422" y="4216886"/>
            <a:ext cx="1739863" cy="4945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6" name="Rectangle 155" title="Highlighted Node">
            <a:extLst>
              <a:ext uri="{FF2B5EF4-FFF2-40B4-BE49-F238E27FC236}">
                <a16:creationId xmlns:a16="http://schemas.microsoft.com/office/drawing/2014/main" id="{8CAB4F80-DEBF-1446-89D2-779C506C6BD0}"/>
              </a:ext>
            </a:extLst>
          </p:cNvPr>
          <p:cNvSpPr/>
          <p:nvPr/>
        </p:nvSpPr>
        <p:spPr>
          <a:xfrm>
            <a:off x="1428458" y="4623674"/>
            <a:ext cx="301228" cy="228600"/>
          </a:xfrm>
          <a:prstGeom prst="rect">
            <a:avLst/>
          </a:prstGeom>
          <a:solidFill>
            <a:srgbClr val="00B0F0"/>
          </a:solidFill>
          <a:ln>
            <a:solidFill>
              <a:srgbClr val="00B0F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350" dirty="0"/>
          </a:p>
        </p:txBody>
      </p:sp>
      <p:sp>
        <p:nvSpPr>
          <p:cNvPr id="41" name="Content Placeholder 3"/>
          <p:cNvSpPr txBox="1">
            <a:spLocks/>
          </p:cNvSpPr>
          <p:nvPr/>
        </p:nvSpPr>
        <p:spPr>
          <a:xfrm>
            <a:off x="457200" y="1200151"/>
            <a:ext cx="8229600" cy="12057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0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18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16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rgbClr val="484848"/>
                </a:solidFill>
                <a:ea typeface="Helvetica Neue" charset="0"/>
                <a:cs typeface="Helvetica Neue" charset="0"/>
              </a:rPr>
              <a:t>To build a clustered index, first sort the heap file</a:t>
            </a:r>
          </a:p>
          <a:p>
            <a:pPr lvl="1"/>
            <a:r>
              <a:rPr lang="en-US" sz="2000" dirty="0">
                <a:solidFill>
                  <a:srgbClr val="484848"/>
                </a:solidFill>
                <a:ea typeface="Helvetica Neue" charset="0"/>
                <a:cs typeface="Helvetica Neue" charset="0"/>
              </a:rPr>
              <a:t>Leave some free space on each block for future inserts</a:t>
            </a:r>
          </a:p>
          <a:p>
            <a:r>
              <a:rPr lang="en-US" dirty="0"/>
              <a:t>Blocks at end of file may be needed for inserts</a:t>
            </a:r>
          </a:p>
          <a:p>
            <a:pPr lvl="1"/>
            <a:r>
              <a:rPr lang="en-US"/>
              <a:t>Order </a:t>
            </a:r>
            <a:r>
              <a:rPr lang="en-US" dirty="0"/>
              <a:t>of data records is “close to”, but not identical to, the sort order</a:t>
            </a:r>
          </a:p>
        </p:txBody>
      </p:sp>
    </p:spTree>
    <p:extLst>
      <p:ext uri="{BB962C8B-B14F-4D97-AF65-F5344CB8AC3E}">
        <p14:creationId xmlns:p14="http://schemas.microsoft.com/office/powerpoint/2010/main" val="32065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22222E-6 1.60494E-6 L 0.21511 0.10895 " pathEditMode="relative" rAng="0" ptsTypes="AA">
                                      <p:cBhvr>
                                        <p:cTn id="6" dur="2000" fill="hold"/>
                                        <p:tgtEl>
                                          <p:spTgt spid="150"/>
                                        </p:tgtEl>
                                        <p:attrNameLst>
                                          <p:attrName>ppt_x</p:attrName>
                                          <p:attrName>ppt_y</p:attrName>
                                        </p:attrNameLst>
                                      </p:cBhvr>
                                      <p:rCtr x="10747" y="5432"/>
                                    </p:animMotion>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54"/>
                                        </p:tgtEl>
                                        <p:attrNameLst>
                                          <p:attrName>style.visibility</p:attrName>
                                        </p:attrNameLst>
                                      </p:cBhvr>
                                      <p:to>
                                        <p:strVal val="visible"/>
                                      </p:to>
                                    </p:set>
                                    <p:animEffect transition="in" filter="dissolve">
                                      <p:cBhvr>
                                        <p:cTn id="11" dur="500"/>
                                        <p:tgtEl>
                                          <p:spTgt spid="154"/>
                                        </p:tgtEl>
                                      </p:cBhvr>
                                    </p:animEffect>
                                  </p:childTnLst>
                                </p:cTn>
                              </p:par>
                              <p:par>
                                <p:cTn id="12" presetID="9" presetClass="entr" presetSubtype="0" fill="hold" nodeType="withEffect">
                                  <p:stCondLst>
                                    <p:cond delay="0"/>
                                  </p:stCondLst>
                                  <p:childTnLst>
                                    <p:set>
                                      <p:cBhvr>
                                        <p:cTn id="13" dur="1" fill="hold">
                                          <p:stCondLst>
                                            <p:cond delay="0"/>
                                          </p:stCondLst>
                                        </p:cTn>
                                        <p:tgtEl>
                                          <p:spTgt spid="153"/>
                                        </p:tgtEl>
                                        <p:attrNameLst>
                                          <p:attrName>style.visibility</p:attrName>
                                        </p:attrNameLst>
                                      </p:cBhvr>
                                      <p:to>
                                        <p:strVal val="visible"/>
                                      </p:to>
                                    </p:set>
                                    <p:animEffect transition="in" filter="dissolve">
                                      <p:cBhvr>
                                        <p:cTn id="14"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228600" y="205979"/>
            <a:ext cx="8458200" cy="857250"/>
          </a:xfrm>
        </p:spPr>
        <p:txBody>
          <a:bodyPr>
            <a:normAutofit/>
          </a:bodyPr>
          <a:lstStyle/>
          <a:p>
            <a:r>
              <a:rPr lang="en-US" dirty="0"/>
              <a:t>Clustered vs. </a:t>
            </a:r>
            <a:r>
              <a:rPr lang="en-US" dirty="0" err="1"/>
              <a:t>Unclustered</a:t>
            </a:r>
            <a:r>
              <a:rPr lang="en-US" dirty="0"/>
              <a:t> Indexes Pros</a:t>
            </a:r>
          </a:p>
        </p:txBody>
      </p:sp>
      <p:sp>
        <p:nvSpPr>
          <p:cNvPr id="3" name="Content Placeholder 2"/>
          <p:cNvSpPr>
            <a:spLocks noGrp="1"/>
          </p:cNvSpPr>
          <p:nvPr>
            <p:ph idx="1"/>
          </p:nvPr>
        </p:nvSpPr>
        <p:spPr>
          <a:xfrm>
            <a:off x="457200" y="1200150"/>
            <a:ext cx="8229600" cy="3394472"/>
          </a:xfrm>
        </p:spPr>
        <p:txBody>
          <a:bodyPr>
            <a:noAutofit/>
          </a:bodyPr>
          <a:lstStyle/>
          <a:p>
            <a:r>
              <a:rPr lang="en-US" dirty="0">
                <a:ea typeface="Helvetica Neue" charset="0"/>
                <a:cs typeface="Helvetica Neue" charset="0"/>
              </a:rPr>
              <a:t>Clustered Index Pros</a:t>
            </a:r>
          </a:p>
          <a:p>
            <a:pPr lvl="1"/>
            <a:r>
              <a:rPr lang="en-US" sz="2000" dirty="0">
                <a:ea typeface="Helvetica Neue" charset="0"/>
                <a:cs typeface="Helvetica Neue" charset="0"/>
              </a:rPr>
              <a:t>Efficient for range searches</a:t>
            </a:r>
          </a:p>
          <a:p>
            <a:pPr lvl="1"/>
            <a:r>
              <a:rPr lang="en-US" sz="2000" dirty="0">
                <a:ea typeface="Helvetica Neue" charset="0"/>
                <a:cs typeface="Helvetica Neue" charset="0"/>
              </a:rPr>
              <a:t>Potential locality benefits</a:t>
            </a:r>
          </a:p>
          <a:p>
            <a:pPr lvl="2"/>
            <a:r>
              <a:rPr lang="en-US" sz="2000" dirty="0">
                <a:ea typeface="Helvetica Neue" charset="0"/>
                <a:cs typeface="Helvetica Neue" charset="0"/>
              </a:rPr>
              <a:t>Sequential disk access, prefetching, etc.</a:t>
            </a:r>
          </a:p>
          <a:p>
            <a:pPr lvl="1"/>
            <a:r>
              <a:rPr lang="en-US" sz="2000" dirty="0">
                <a:ea typeface="Helvetica Neue" charset="0"/>
                <a:cs typeface="Helvetica Neue" charset="0"/>
              </a:rPr>
              <a:t>Support certain types of compression</a:t>
            </a:r>
          </a:p>
          <a:p>
            <a:pPr lvl="2"/>
            <a:r>
              <a:rPr lang="en-US" sz="2000" dirty="0">
                <a:ea typeface="Helvetica Neue" charset="0"/>
                <a:cs typeface="Helvetica Neue" charset="0"/>
              </a:rPr>
              <a:t>More soon on this topic</a:t>
            </a:r>
          </a:p>
        </p:txBody>
      </p:sp>
    </p:spTree>
    <p:extLst>
      <p:ext uri="{BB962C8B-B14F-4D97-AF65-F5344CB8AC3E}">
        <p14:creationId xmlns:p14="http://schemas.microsoft.com/office/powerpoint/2010/main" val="1128525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vs. </a:t>
            </a:r>
            <a:r>
              <a:rPr lang="en-US" dirty="0" err="1"/>
              <a:t>Unclustered</a:t>
            </a:r>
            <a:r>
              <a:rPr lang="en-US" dirty="0"/>
              <a:t> Indexes Cons</a:t>
            </a:r>
          </a:p>
        </p:txBody>
      </p:sp>
      <p:sp>
        <p:nvSpPr>
          <p:cNvPr id="3" name="Content Placeholder 2"/>
          <p:cNvSpPr>
            <a:spLocks noGrp="1"/>
          </p:cNvSpPr>
          <p:nvPr>
            <p:ph idx="1"/>
          </p:nvPr>
        </p:nvSpPr>
        <p:spPr/>
        <p:txBody>
          <a:bodyPr>
            <a:normAutofit/>
          </a:bodyPr>
          <a:lstStyle/>
          <a:p>
            <a:r>
              <a:rPr lang="en-US" dirty="0">
                <a:ea typeface="Helvetica Neue" charset="0"/>
                <a:cs typeface="Helvetica Neue" charset="0"/>
              </a:rPr>
              <a:t>Clustered Cons</a:t>
            </a:r>
          </a:p>
          <a:p>
            <a:pPr lvl="1"/>
            <a:r>
              <a:rPr lang="en-US" sz="2000" dirty="0">
                <a:ea typeface="Helvetica Neue" charset="0"/>
                <a:cs typeface="Helvetica Neue" charset="0"/>
              </a:rPr>
              <a:t>More expensive to maintain</a:t>
            </a:r>
          </a:p>
          <a:p>
            <a:pPr lvl="2"/>
            <a:r>
              <a:rPr lang="en-US" sz="2000" dirty="0">
                <a:ea typeface="Helvetica Neue" charset="0"/>
                <a:cs typeface="Helvetica Neue" charset="0"/>
              </a:rPr>
              <a:t>Need to periodically update heap file order</a:t>
            </a:r>
          </a:p>
          <a:p>
            <a:pPr lvl="2"/>
            <a:r>
              <a:rPr lang="en-US" sz="2000" dirty="0">
                <a:ea typeface="Helvetica Neue" charset="0"/>
                <a:cs typeface="Helvetica Neue" charset="0"/>
              </a:rPr>
              <a:t>Solution: on the fly or “lazily” via reorganizations</a:t>
            </a:r>
          </a:p>
          <a:p>
            <a:pPr lvl="1"/>
            <a:r>
              <a:rPr lang="en-US" sz="2000" dirty="0">
                <a:ea typeface="Helvetica Neue" charset="0"/>
                <a:cs typeface="Helvetica Neue" charset="0"/>
              </a:rPr>
              <a:t>Heap file usually only </a:t>
            </a:r>
            <a:r>
              <a:rPr lang="en-US" sz="2000" b="1" dirty="0">
                <a:ea typeface="Helvetica Neue" charset="0"/>
                <a:cs typeface="Helvetica Neue" charset="0"/>
              </a:rPr>
              <a:t>packed to 2/3 </a:t>
            </a:r>
            <a:r>
              <a:rPr lang="en-US" sz="2000" dirty="0">
                <a:ea typeface="Helvetica Neue" charset="0"/>
                <a:cs typeface="Helvetica Neue" charset="0"/>
              </a:rPr>
              <a:t>to accommodate inserts</a:t>
            </a:r>
          </a:p>
        </p:txBody>
      </p:sp>
    </p:spTree>
    <p:extLst>
      <p:ext uri="{BB962C8B-B14F-4D97-AF65-F5344CB8AC3E}">
        <p14:creationId xmlns:p14="http://schemas.microsoft.com/office/powerpoint/2010/main" val="4963226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B+Tree Refinement:</a:t>
            </a:r>
            <a:br>
              <a:rPr lang="en-US"/>
            </a:br>
            <a:r>
              <a:rPr lang="en-US"/>
              <a:t>Variable-Length Keys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712701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a:t>Variable Length Keys &amp; Records</a:t>
            </a:r>
            <a:endParaRPr lang="en-US" dirty="0"/>
          </a:p>
        </p:txBody>
      </p:sp>
      <p:sp>
        <p:nvSpPr>
          <p:cNvPr id="21" name="Content Placeholder 2"/>
          <p:cNvSpPr>
            <a:spLocks noGrp="1"/>
          </p:cNvSpPr>
          <p:nvPr>
            <p:ph idx="1"/>
          </p:nvPr>
        </p:nvSpPr>
        <p:spPr/>
        <p:txBody>
          <a:bodyPr>
            <a:noAutofit/>
          </a:bodyPr>
          <a:lstStyle/>
          <a:p>
            <a:r>
              <a:rPr lang="en-US" sz="1800" dirty="0">
                <a:solidFill>
                  <a:srgbClr val="484848"/>
                </a:solidFill>
              </a:rPr>
              <a:t> </a:t>
            </a:r>
            <a:r>
              <a:rPr lang="en-US" sz="1800" dirty="0">
                <a:solidFill>
                  <a:srgbClr val="484848"/>
                </a:solidFill>
                <a:latin typeface="Helvetica Neue"/>
              </a:rPr>
              <a:t>So far we have been using integer keys</a:t>
            </a:r>
          </a:p>
          <a:p>
            <a:pPr>
              <a:spcBef>
                <a:spcPts val="6000"/>
              </a:spcBef>
            </a:pPr>
            <a:r>
              <a:rPr lang="en-US" sz="1800" b="1" dirty="0">
                <a:solidFill>
                  <a:srgbClr val="484848"/>
                </a:solidFill>
                <a:latin typeface="Helvetica Neue"/>
              </a:rPr>
              <a:t>What would happen to our occupancy invariant with variable length keys? </a:t>
            </a:r>
          </a:p>
          <a:p>
            <a:pPr>
              <a:spcBef>
                <a:spcPts val="7000"/>
              </a:spcBef>
            </a:pPr>
            <a:r>
              <a:rPr lang="en-US" sz="1800" dirty="0">
                <a:solidFill>
                  <a:srgbClr val="484848"/>
                </a:solidFill>
                <a:latin typeface="Helvetica Neue"/>
              </a:rPr>
              <a:t>What about data in leaf pages:</a:t>
            </a:r>
          </a:p>
        </p:txBody>
      </p:sp>
      <p:grpSp>
        <p:nvGrpSpPr>
          <p:cNvPr id="11" name="Group 10" descr="A node with entries 13 and 25 with spaces for pointers in between" title="Tree Index Node with Integer Values"/>
          <p:cNvGrpSpPr/>
          <p:nvPr/>
        </p:nvGrpSpPr>
        <p:grpSpPr>
          <a:xfrm>
            <a:off x="2799521" y="1720768"/>
            <a:ext cx="1834841" cy="327311"/>
            <a:chOff x="2819400" y="3810000"/>
            <a:chExt cx="2446455" cy="436414"/>
          </a:xfrm>
        </p:grpSpPr>
        <p:sp>
          <p:nvSpPr>
            <p:cNvPr id="12" name="Rectangle 11"/>
            <p:cNvSpPr/>
            <p:nvPr/>
          </p:nvSpPr>
          <p:spPr bwMode="auto">
            <a:xfrm>
              <a:off x="3560879" y="3810000"/>
              <a:ext cx="395838"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rgbClr val="FFFFFF"/>
                  </a:solidFill>
                  <a:latin typeface="Helvetica Neue"/>
                </a:rPr>
                <a:t>25</a:t>
              </a:r>
            </a:p>
          </p:txBody>
        </p:sp>
        <p:grpSp>
          <p:nvGrpSpPr>
            <p:cNvPr id="13" name="Group 12"/>
            <p:cNvGrpSpPr/>
            <p:nvPr/>
          </p:nvGrpSpPr>
          <p:grpSpPr>
            <a:xfrm>
              <a:off x="3957956" y="3810000"/>
              <a:ext cx="171177" cy="436414"/>
              <a:chOff x="4378188" y="2787590"/>
              <a:chExt cx="229157" cy="436414"/>
            </a:xfrm>
          </p:grpSpPr>
          <p:sp>
            <p:nvSpPr>
              <p:cNvPr id="31" name="Rectangle 30"/>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32" name="Oval 31"/>
              <p:cNvSpPr/>
              <p:nvPr/>
            </p:nvSpPr>
            <p:spPr bwMode="auto">
              <a:xfrm>
                <a:off x="4429652" y="2958380"/>
                <a:ext cx="126227"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sp>
          <p:nvSpPr>
            <p:cNvPr id="14" name="Rectangle 13"/>
            <p:cNvSpPr/>
            <p:nvPr/>
          </p:nvSpPr>
          <p:spPr bwMode="auto">
            <a:xfrm>
              <a:off x="4127893" y="3810000"/>
              <a:ext cx="395838"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FFFFFF"/>
                </a:solidFill>
                <a:latin typeface="Helvetica Neue"/>
              </a:endParaRPr>
            </a:p>
          </p:txBody>
        </p:sp>
        <p:grpSp>
          <p:nvGrpSpPr>
            <p:cNvPr id="15" name="Group 14"/>
            <p:cNvGrpSpPr/>
            <p:nvPr/>
          </p:nvGrpSpPr>
          <p:grpSpPr>
            <a:xfrm>
              <a:off x="4524970" y="3810000"/>
              <a:ext cx="171177" cy="436414"/>
              <a:chOff x="4378188" y="2787590"/>
              <a:chExt cx="229157" cy="436414"/>
            </a:xfrm>
          </p:grpSpPr>
          <p:sp>
            <p:nvSpPr>
              <p:cNvPr id="29" name="Rectangle 28"/>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30" name="Oval 29"/>
              <p:cNvSpPr/>
              <p:nvPr/>
            </p:nvSpPr>
            <p:spPr bwMode="auto">
              <a:xfrm>
                <a:off x="4429652" y="2958380"/>
                <a:ext cx="126227"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sp>
          <p:nvSpPr>
            <p:cNvPr id="16" name="Rectangle 15"/>
            <p:cNvSpPr/>
            <p:nvPr/>
          </p:nvSpPr>
          <p:spPr bwMode="auto">
            <a:xfrm>
              <a:off x="2992005" y="3810000"/>
              <a:ext cx="395838"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rgbClr val="FFFFFF"/>
                  </a:solidFill>
                  <a:latin typeface="Helvetica Neue"/>
                </a:rPr>
                <a:t>13</a:t>
              </a:r>
            </a:p>
          </p:txBody>
        </p:sp>
        <p:sp>
          <p:nvSpPr>
            <p:cNvPr id="17" name="Rectangle 16"/>
            <p:cNvSpPr/>
            <p:nvPr/>
          </p:nvSpPr>
          <p:spPr bwMode="auto">
            <a:xfrm>
              <a:off x="2819400" y="3810000"/>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8" name="Oval 17"/>
            <p:cNvSpPr/>
            <p:nvPr/>
          </p:nvSpPr>
          <p:spPr bwMode="auto">
            <a:xfrm>
              <a:off x="2857843" y="3980790"/>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sp>
          <p:nvSpPr>
            <p:cNvPr id="19" name="Rectangle 18"/>
            <p:cNvSpPr/>
            <p:nvPr/>
          </p:nvSpPr>
          <p:spPr bwMode="auto">
            <a:xfrm>
              <a:off x="4697601" y="3810000"/>
              <a:ext cx="395838"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FFFFFF"/>
                </a:solidFill>
                <a:latin typeface="Helvetica Neue"/>
              </a:endParaRPr>
            </a:p>
          </p:txBody>
        </p:sp>
        <p:grpSp>
          <p:nvGrpSpPr>
            <p:cNvPr id="23" name="Group 22"/>
            <p:cNvGrpSpPr/>
            <p:nvPr/>
          </p:nvGrpSpPr>
          <p:grpSpPr>
            <a:xfrm>
              <a:off x="5094678" y="3810000"/>
              <a:ext cx="171177" cy="436414"/>
              <a:chOff x="4378188" y="2787590"/>
              <a:chExt cx="229157" cy="436414"/>
            </a:xfrm>
          </p:grpSpPr>
          <p:sp>
            <p:nvSpPr>
              <p:cNvPr id="27" name="Rectangle 26"/>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28" name="Oval 27"/>
              <p:cNvSpPr/>
              <p:nvPr/>
            </p:nvSpPr>
            <p:spPr bwMode="auto">
              <a:xfrm>
                <a:off x="4429652" y="2958380"/>
                <a:ext cx="126227"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24" name="Group 23"/>
            <p:cNvGrpSpPr/>
            <p:nvPr/>
          </p:nvGrpSpPr>
          <p:grpSpPr>
            <a:xfrm>
              <a:off x="3389082" y="3810000"/>
              <a:ext cx="171177" cy="436414"/>
              <a:chOff x="4378188" y="2787590"/>
              <a:chExt cx="229157" cy="436414"/>
            </a:xfrm>
          </p:grpSpPr>
          <p:sp>
            <p:nvSpPr>
              <p:cNvPr id="25" name="Rectangle 24"/>
              <p:cNvSpPr/>
              <p:nvPr/>
            </p:nvSpPr>
            <p:spPr bwMode="auto">
              <a:xfrm>
                <a:off x="4378188" y="2787590"/>
                <a:ext cx="22915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26" name="Oval 25"/>
              <p:cNvSpPr/>
              <p:nvPr/>
            </p:nvSpPr>
            <p:spPr bwMode="auto">
              <a:xfrm>
                <a:off x="4429652" y="2958380"/>
                <a:ext cx="126227"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grpSp>
        <p:nvGrpSpPr>
          <p:cNvPr id="33" name="Group 32" descr="A node with entries &quot;Dan Ha&quot;, &quot;Dannon Yogurt&quot;, &quot;Davey Jones&quot;, &quot;David Yu&quot;, &quot;devarakonda Murthy&quot; with spaces for pointers in between" title="Tree Index Node with Strings"/>
          <p:cNvGrpSpPr/>
          <p:nvPr/>
        </p:nvGrpSpPr>
        <p:grpSpPr>
          <a:xfrm>
            <a:off x="794803" y="3105150"/>
            <a:ext cx="6631637" cy="327311"/>
            <a:chOff x="1313565" y="4918046"/>
            <a:chExt cx="8842183" cy="436414"/>
          </a:xfrm>
        </p:grpSpPr>
        <p:sp>
          <p:nvSpPr>
            <p:cNvPr id="34" name="Rectangle 33"/>
            <p:cNvSpPr/>
            <p:nvPr/>
          </p:nvSpPr>
          <p:spPr bwMode="auto">
            <a:xfrm>
              <a:off x="1481649" y="4918046"/>
              <a:ext cx="1002121"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200" dirty="0">
                  <a:solidFill>
                    <a:srgbClr val="FFFFFF"/>
                  </a:solidFill>
                  <a:latin typeface="Helvetica Neue"/>
                </a:rPr>
                <a:t>Dan Ha</a:t>
              </a:r>
            </a:p>
          </p:txBody>
        </p:sp>
        <p:grpSp>
          <p:nvGrpSpPr>
            <p:cNvPr id="35" name="Group 34"/>
            <p:cNvGrpSpPr/>
            <p:nvPr/>
          </p:nvGrpSpPr>
          <p:grpSpPr>
            <a:xfrm>
              <a:off x="1313565" y="4918046"/>
              <a:ext cx="171177" cy="436414"/>
              <a:chOff x="2279483" y="4893022"/>
              <a:chExt cx="171177" cy="436414"/>
            </a:xfrm>
          </p:grpSpPr>
          <p:sp>
            <p:nvSpPr>
              <p:cNvPr id="55" name="Rectangle 54"/>
              <p:cNvSpPr/>
              <p:nvPr/>
            </p:nvSpPr>
            <p:spPr bwMode="auto">
              <a:xfrm>
                <a:off x="2279483" y="4893022"/>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56" name="Oval 55"/>
              <p:cNvSpPr/>
              <p:nvPr/>
            </p:nvSpPr>
            <p:spPr bwMode="auto">
              <a:xfrm>
                <a:off x="2317926" y="5063812"/>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sp>
          <p:nvSpPr>
            <p:cNvPr id="36" name="Rectangle 35"/>
            <p:cNvSpPr/>
            <p:nvPr/>
          </p:nvSpPr>
          <p:spPr bwMode="auto">
            <a:xfrm>
              <a:off x="2648761" y="4918046"/>
              <a:ext cx="1861194"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200" dirty="0">
                  <a:solidFill>
                    <a:srgbClr val="FFFFFF"/>
                  </a:solidFill>
                  <a:latin typeface="Helvetica Neue"/>
                </a:rPr>
                <a:t>Danielle Yogurt</a:t>
              </a:r>
            </a:p>
          </p:txBody>
        </p:sp>
        <p:sp>
          <p:nvSpPr>
            <p:cNvPr id="37" name="Rectangle 36"/>
            <p:cNvSpPr/>
            <p:nvPr/>
          </p:nvSpPr>
          <p:spPr bwMode="auto">
            <a:xfrm>
              <a:off x="4674946" y="4918046"/>
              <a:ext cx="1516519"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200" dirty="0">
                  <a:solidFill>
                    <a:srgbClr val="FFFFFF"/>
                  </a:solidFill>
                  <a:latin typeface="Helvetica Neue"/>
                </a:rPr>
                <a:t>Davey Jones</a:t>
              </a:r>
            </a:p>
          </p:txBody>
        </p:sp>
        <p:sp>
          <p:nvSpPr>
            <p:cNvPr id="38" name="Rectangle 37"/>
            <p:cNvSpPr/>
            <p:nvPr/>
          </p:nvSpPr>
          <p:spPr bwMode="auto">
            <a:xfrm>
              <a:off x="6356456" y="4918046"/>
              <a:ext cx="1105345"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200" dirty="0">
                  <a:solidFill>
                    <a:srgbClr val="FFFFFF"/>
                  </a:solidFill>
                  <a:latin typeface="Helvetica Neue"/>
                </a:rPr>
                <a:t>David Yu</a:t>
              </a:r>
            </a:p>
          </p:txBody>
        </p:sp>
        <p:sp>
          <p:nvSpPr>
            <p:cNvPr id="39" name="Rectangle 38"/>
            <p:cNvSpPr/>
            <p:nvPr/>
          </p:nvSpPr>
          <p:spPr bwMode="auto">
            <a:xfrm>
              <a:off x="7626792" y="4918046"/>
              <a:ext cx="2360873"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200" dirty="0">
                  <a:solidFill>
                    <a:srgbClr val="FFFFFF"/>
                  </a:solidFill>
                  <a:latin typeface="Helvetica Neue"/>
                </a:rPr>
                <a:t>Diana Murthy</a:t>
              </a:r>
            </a:p>
          </p:txBody>
        </p:sp>
        <p:grpSp>
          <p:nvGrpSpPr>
            <p:cNvPr id="40" name="Group 39"/>
            <p:cNvGrpSpPr/>
            <p:nvPr/>
          </p:nvGrpSpPr>
          <p:grpSpPr>
            <a:xfrm>
              <a:off x="2480677" y="4918046"/>
              <a:ext cx="171177" cy="436414"/>
              <a:chOff x="2279483" y="4893022"/>
              <a:chExt cx="171177" cy="436414"/>
            </a:xfrm>
          </p:grpSpPr>
          <p:sp>
            <p:nvSpPr>
              <p:cNvPr id="53" name="Rectangle 52"/>
              <p:cNvSpPr/>
              <p:nvPr/>
            </p:nvSpPr>
            <p:spPr bwMode="auto">
              <a:xfrm>
                <a:off x="2279483" y="4893022"/>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54" name="Oval 53"/>
              <p:cNvSpPr/>
              <p:nvPr/>
            </p:nvSpPr>
            <p:spPr bwMode="auto">
              <a:xfrm>
                <a:off x="2317926" y="5063812"/>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41" name="Group 40"/>
            <p:cNvGrpSpPr/>
            <p:nvPr/>
          </p:nvGrpSpPr>
          <p:grpSpPr>
            <a:xfrm>
              <a:off x="4506862" y="4918046"/>
              <a:ext cx="171177" cy="436414"/>
              <a:chOff x="2279483" y="4893022"/>
              <a:chExt cx="171177" cy="436414"/>
            </a:xfrm>
          </p:grpSpPr>
          <p:sp>
            <p:nvSpPr>
              <p:cNvPr id="51" name="Rectangle 50"/>
              <p:cNvSpPr/>
              <p:nvPr/>
            </p:nvSpPr>
            <p:spPr bwMode="auto">
              <a:xfrm>
                <a:off x="2279483" y="4893022"/>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52" name="Oval 51"/>
              <p:cNvSpPr/>
              <p:nvPr/>
            </p:nvSpPr>
            <p:spPr bwMode="auto">
              <a:xfrm>
                <a:off x="2317926" y="5063812"/>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42" name="Group 41"/>
            <p:cNvGrpSpPr/>
            <p:nvPr/>
          </p:nvGrpSpPr>
          <p:grpSpPr>
            <a:xfrm>
              <a:off x="6188372" y="4918046"/>
              <a:ext cx="171177" cy="436414"/>
              <a:chOff x="2279483" y="4893022"/>
              <a:chExt cx="171177" cy="436414"/>
            </a:xfrm>
          </p:grpSpPr>
          <p:sp>
            <p:nvSpPr>
              <p:cNvPr id="49" name="Rectangle 48"/>
              <p:cNvSpPr/>
              <p:nvPr/>
            </p:nvSpPr>
            <p:spPr bwMode="auto">
              <a:xfrm>
                <a:off x="2279483" y="4893022"/>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50" name="Oval 49"/>
              <p:cNvSpPr/>
              <p:nvPr/>
            </p:nvSpPr>
            <p:spPr bwMode="auto">
              <a:xfrm>
                <a:off x="2317926" y="5063812"/>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43" name="Group 42"/>
            <p:cNvGrpSpPr/>
            <p:nvPr/>
          </p:nvGrpSpPr>
          <p:grpSpPr>
            <a:xfrm>
              <a:off x="7458708" y="4918046"/>
              <a:ext cx="171177" cy="436414"/>
              <a:chOff x="2279483" y="4893022"/>
              <a:chExt cx="171177" cy="436414"/>
            </a:xfrm>
          </p:grpSpPr>
          <p:sp>
            <p:nvSpPr>
              <p:cNvPr id="47" name="Rectangle 46"/>
              <p:cNvSpPr/>
              <p:nvPr/>
            </p:nvSpPr>
            <p:spPr bwMode="auto">
              <a:xfrm>
                <a:off x="2279483" y="4893022"/>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48" name="Oval 47"/>
              <p:cNvSpPr/>
              <p:nvPr/>
            </p:nvSpPr>
            <p:spPr bwMode="auto">
              <a:xfrm>
                <a:off x="2317926" y="5063812"/>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44" name="Group 43"/>
            <p:cNvGrpSpPr/>
            <p:nvPr/>
          </p:nvGrpSpPr>
          <p:grpSpPr>
            <a:xfrm>
              <a:off x="9984571" y="4918046"/>
              <a:ext cx="171177" cy="436414"/>
              <a:chOff x="2279483" y="4893022"/>
              <a:chExt cx="171177" cy="436414"/>
            </a:xfrm>
          </p:grpSpPr>
          <p:sp>
            <p:nvSpPr>
              <p:cNvPr id="45" name="Rectangle 44"/>
              <p:cNvSpPr/>
              <p:nvPr/>
            </p:nvSpPr>
            <p:spPr bwMode="auto">
              <a:xfrm>
                <a:off x="2279483" y="4893022"/>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46" name="Oval 45"/>
              <p:cNvSpPr/>
              <p:nvPr/>
            </p:nvSpPr>
            <p:spPr bwMode="auto">
              <a:xfrm>
                <a:off x="2317926" y="5063812"/>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grpSp>
        <p:nvGrpSpPr>
          <p:cNvPr id="72" name="Group 71" descr="A node with entries &quot;Dan Ha&quot;:{3, 14, 30, 50, 75, 90}, &quot;Dannon Yogurt&quot;: {12}, &quot;Dan Ham&quot;: {1}, &quot;Dannon Smith&quot;:{1} with spaces for pointers in between" title="Tree Index Node with Data "/>
          <p:cNvGrpSpPr/>
          <p:nvPr/>
        </p:nvGrpSpPr>
        <p:grpSpPr>
          <a:xfrm>
            <a:off x="811755" y="4225639"/>
            <a:ext cx="5369008" cy="344411"/>
            <a:chOff x="811755" y="4225639"/>
            <a:chExt cx="5369008" cy="344411"/>
          </a:xfrm>
        </p:grpSpPr>
        <p:sp>
          <p:nvSpPr>
            <p:cNvPr id="73" name="Rectangle 72"/>
            <p:cNvSpPr/>
            <p:nvPr/>
          </p:nvSpPr>
          <p:spPr bwMode="auto">
            <a:xfrm>
              <a:off x="811755" y="4226083"/>
              <a:ext cx="1915863" cy="327311"/>
            </a:xfrm>
            <a:prstGeom prst="rect">
              <a:avLst/>
            </a:prstGeom>
            <a:solidFill>
              <a:schemeClr val="tx2"/>
            </a:solidFill>
            <a:ln w="22225">
              <a:solidFill>
                <a:srgbClr val="002060"/>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50" dirty="0">
                  <a:solidFill>
                    <a:schemeClr val="bg1"/>
                  </a:solidFill>
                  <a:latin typeface="Helvetica Neue"/>
                </a:rPr>
                <a:t>Dan Ha : {3, 14, 30, 50, 75, 90}</a:t>
              </a:r>
            </a:p>
          </p:txBody>
        </p:sp>
        <p:sp>
          <p:nvSpPr>
            <p:cNvPr id="74" name="Rectangle 73"/>
            <p:cNvSpPr/>
            <p:nvPr/>
          </p:nvSpPr>
          <p:spPr bwMode="auto">
            <a:xfrm>
              <a:off x="2836729" y="4226083"/>
              <a:ext cx="939582" cy="327311"/>
            </a:xfrm>
            <a:prstGeom prst="rect">
              <a:avLst/>
            </a:prstGeom>
            <a:solidFill>
              <a:schemeClr val="tx2"/>
            </a:solidFill>
            <a:ln w="22225">
              <a:solidFill>
                <a:srgbClr val="002060"/>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50" dirty="0">
                  <a:solidFill>
                    <a:schemeClr val="bg1"/>
                  </a:solidFill>
                  <a:latin typeface="Helvetica Neue"/>
                </a:rPr>
                <a:t>Dan Ham: {1}}</a:t>
              </a:r>
            </a:p>
          </p:txBody>
        </p:sp>
        <p:sp>
          <p:nvSpPr>
            <p:cNvPr id="75" name="Rectangle 74"/>
            <p:cNvSpPr/>
            <p:nvPr/>
          </p:nvSpPr>
          <p:spPr bwMode="auto">
            <a:xfrm>
              <a:off x="3910345" y="4225639"/>
              <a:ext cx="939582" cy="327311"/>
            </a:xfrm>
            <a:prstGeom prst="rect">
              <a:avLst/>
            </a:prstGeom>
            <a:solidFill>
              <a:schemeClr val="tx2"/>
            </a:solidFill>
            <a:ln w="22225">
              <a:solidFill>
                <a:srgbClr val="002060"/>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50" dirty="0">
                  <a:solidFill>
                    <a:schemeClr val="bg1"/>
                  </a:solidFill>
                  <a:latin typeface="Helvetica Neue"/>
                </a:rPr>
                <a:t>Danielle Yogurt: {12, 13}</a:t>
              </a:r>
            </a:p>
          </p:txBody>
        </p:sp>
        <p:sp>
          <p:nvSpPr>
            <p:cNvPr id="76" name="Rectangle 75"/>
            <p:cNvSpPr/>
            <p:nvPr/>
          </p:nvSpPr>
          <p:spPr bwMode="auto">
            <a:xfrm>
              <a:off x="4972633" y="4226083"/>
              <a:ext cx="1208130" cy="327311"/>
            </a:xfrm>
            <a:prstGeom prst="rect">
              <a:avLst/>
            </a:prstGeom>
            <a:solidFill>
              <a:schemeClr val="tx2"/>
            </a:solidFill>
            <a:ln w="22225">
              <a:solidFill>
                <a:srgbClr val="002060"/>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50" dirty="0" err="1">
                  <a:solidFill>
                    <a:schemeClr val="bg1"/>
                  </a:solidFill>
                  <a:latin typeface="Helvetica Neue"/>
                </a:rPr>
                <a:t>Dannon</a:t>
              </a:r>
              <a:r>
                <a:rPr lang="en-US" sz="1050" dirty="0">
                  <a:solidFill>
                    <a:schemeClr val="bg1"/>
                  </a:solidFill>
                  <a:latin typeface="Helvetica Neue"/>
                </a:rPr>
                <a:t> Smith: {1}</a:t>
              </a:r>
            </a:p>
          </p:txBody>
        </p:sp>
        <p:grpSp>
          <p:nvGrpSpPr>
            <p:cNvPr id="77" name="Group 76"/>
            <p:cNvGrpSpPr/>
            <p:nvPr/>
          </p:nvGrpSpPr>
          <p:grpSpPr>
            <a:xfrm>
              <a:off x="2727618" y="4226083"/>
              <a:ext cx="128383" cy="327311"/>
              <a:chOff x="2805785" y="3727119"/>
              <a:chExt cx="128383" cy="327311"/>
            </a:xfrm>
          </p:grpSpPr>
          <p:sp>
            <p:nvSpPr>
              <p:cNvPr id="84" name="Rectangle 83"/>
              <p:cNvSpPr/>
              <p:nvPr/>
            </p:nvSpPr>
            <p:spPr bwMode="auto">
              <a:xfrm>
                <a:off x="2805785" y="3727119"/>
                <a:ext cx="128383" cy="327311"/>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85" name="Oval 84"/>
              <p:cNvSpPr/>
              <p:nvPr/>
            </p:nvSpPr>
            <p:spPr bwMode="auto">
              <a:xfrm>
                <a:off x="2834617" y="3855212"/>
                <a:ext cx="70718" cy="71127"/>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78" name="Group 77"/>
            <p:cNvGrpSpPr/>
            <p:nvPr/>
          </p:nvGrpSpPr>
          <p:grpSpPr>
            <a:xfrm>
              <a:off x="3776977" y="4226083"/>
              <a:ext cx="128383" cy="327311"/>
              <a:chOff x="2805785" y="3727119"/>
              <a:chExt cx="128383" cy="327311"/>
            </a:xfrm>
          </p:grpSpPr>
          <p:sp>
            <p:nvSpPr>
              <p:cNvPr id="82" name="Rectangle 81"/>
              <p:cNvSpPr/>
              <p:nvPr/>
            </p:nvSpPr>
            <p:spPr bwMode="auto">
              <a:xfrm>
                <a:off x="2805785" y="3727119"/>
                <a:ext cx="128383" cy="327311"/>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83" name="Oval 82"/>
              <p:cNvSpPr/>
              <p:nvPr/>
            </p:nvSpPr>
            <p:spPr bwMode="auto">
              <a:xfrm>
                <a:off x="2834617" y="3855212"/>
                <a:ext cx="70718" cy="71127"/>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79" name="Group 78"/>
            <p:cNvGrpSpPr/>
            <p:nvPr/>
          </p:nvGrpSpPr>
          <p:grpSpPr>
            <a:xfrm>
              <a:off x="4849501" y="4242739"/>
              <a:ext cx="128383" cy="327311"/>
              <a:chOff x="2805785" y="3727119"/>
              <a:chExt cx="128383" cy="327311"/>
            </a:xfrm>
          </p:grpSpPr>
          <p:sp>
            <p:nvSpPr>
              <p:cNvPr id="80" name="Rectangle 79"/>
              <p:cNvSpPr/>
              <p:nvPr/>
            </p:nvSpPr>
            <p:spPr bwMode="auto">
              <a:xfrm>
                <a:off x="2805785" y="3727119"/>
                <a:ext cx="128383" cy="327311"/>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81" name="Oval 80"/>
              <p:cNvSpPr/>
              <p:nvPr/>
            </p:nvSpPr>
            <p:spPr bwMode="auto">
              <a:xfrm>
                <a:off x="2834617" y="3855212"/>
                <a:ext cx="70718" cy="71127"/>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spTree>
    <p:extLst>
      <p:ext uri="{BB962C8B-B14F-4D97-AF65-F5344CB8AC3E}">
        <p14:creationId xmlns:p14="http://schemas.microsoft.com/office/powerpoint/2010/main" val="1805209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xEl>
                                              <p:pRg st="1" end="1"/>
                                            </p:txEl>
                                          </p:spTgt>
                                        </p:tgtEl>
                                        <p:attrNameLst>
                                          <p:attrName>style.visibility</p:attrName>
                                        </p:attrNameLst>
                                      </p:cBhvr>
                                      <p:to>
                                        <p:strVal val="visible"/>
                                      </p:to>
                                    </p:set>
                                    <p:animEffect transition="in" filter="fade">
                                      <p:cBhvr>
                                        <p:cTn id="15" dur="500"/>
                                        <p:tgtEl>
                                          <p:spTgt spid="2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xEl>
                                              <p:pRg st="2" end="2"/>
                                            </p:txEl>
                                          </p:spTgt>
                                        </p:tgtEl>
                                        <p:attrNameLst>
                                          <p:attrName>style.visibility</p:attrName>
                                        </p:attrNameLst>
                                      </p:cBhvr>
                                      <p:to>
                                        <p:strVal val="visible"/>
                                      </p:to>
                                    </p:set>
                                    <p:animEffect transition="in" filter="fade">
                                      <p:cBhvr>
                                        <p:cTn id="20" dur="500"/>
                                        <p:tgtEl>
                                          <p:spTgt spid="2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a:t>Redefine Occupancy Invariant</a:t>
            </a:r>
            <a:endParaRPr lang="en-US" dirty="0"/>
          </a:p>
        </p:txBody>
      </p:sp>
      <p:sp>
        <p:nvSpPr>
          <p:cNvPr id="21" name="Content Placeholder 2"/>
          <p:cNvSpPr>
            <a:spLocks noGrp="1"/>
          </p:cNvSpPr>
          <p:nvPr>
            <p:ph idx="1"/>
          </p:nvPr>
        </p:nvSpPr>
        <p:spPr/>
        <p:txBody>
          <a:bodyPr>
            <a:noAutofit/>
          </a:bodyPr>
          <a:lstStyle/>
          <a:p>
            <a:r>
              <a:rPr lang="en-US" sz="1600" dirty="0"/>
              <a:t> </a:t>
            </a:r>
            <a:r>
              <a:rPr lang="en-US" sz="1600" dirty="0">
                <a:latin typeface="Helvetica Neue"/>
              </a:rPr>
              <a:t>Order (</a:t>
            </a:r>
            <a:r>
              <a:rPr lang="en-US" sz="1600" b="1" dirty="0">
                <a:latin typeface="Helvetica Neue"/>
              </a:rPr>
              <a:t>d</a:t>
            </a:r>
            <a:r>
              <a:rPr lang="en-US" sz="1600" dirty="0">
                <a:latin typeface="Helvetica Neue"/>
              </a:rPr>
              <a:t>) makes little sense with variable-length entries</a:t>
            </a:r>
          </a:p>
          <a:p>
            <a:pPr lvl="1"/>
            <a:r>
              <a:rPr lang="en-US" sz="1600" dirty="0">
                <a:latin typeface="Helvetica Neue"/>
              </a:rPr>
              <a:t>Different nodes have different numbers of entries.</a:t>
            </a:r>
          </a:p>
          <a:p>
            <a:pPr lvl="1"/>
            <a:r>
              <a:rPr lang="en-US" sz="1600" b="1" dirty="0">
                <a:latin typeface="Helvetica Neue"/>
              </a:rPr>
              <a:t>Index pages </a:t>
            </a:r>
            <a:r>
              <a:rPr lang="en-US" sz="1600" dirty="0">
                <a:latin typeface="Helvetica Neue"/>
              </a:rPr>
              <a:t>often hold many </a:t>
            </a:r>
            <a:r>
              <a:rPr lang="en-US" sz="1600" b="1" dirty="0">
                <a:latin typeface="Helvetica Neue"/>
              </a:rPr>
              <a:t>more entries </a:t>
            </a:r>
            <a:r>
              <a:rPr lang="en-US" sz="1600" dirty="0">
                <a:latin typeface="Helvetica Neue"/>
              </a:rPr>
              <a:t>than leaf pages</a:t>
            </a:r>
          </a:p>
          <a:p>
            <a:pPr lvl="1"/>
            <a:r>
              <a:rPr lang="en-US" sz="1600" dirty="0">
                <a:latin typeface="Helvetica Neue"/>
              </a:rPr>
              <a:t>Even with fixed length fields, Alternative 3 gives variable length data entries </a:t>
            </a:r>
          </a:p>
          <a:p>
            <a:pPr>
              <a:spcBef>
                <a:spcPts val="2000"/>
              </a:spcBef>
            </a:pPr>
            <a:r>
              <a:rPr lang="en-US" sz="1600" dirty="0">
                <a:latin typeface="Helvetica Neue"/>
              </a:rPr>
              <a:t>Use a physical criterion in practice: </a:t>
            </a:r>
            <a:r>
              <a:rPr lang="en-US" sz="1600" b="1" i="1" dirty="0">
                <a:latin typeface="Helvetica Neue"/>
              </a:rPr>
              <a:t>at-least half-full</a:t>
            </a:r>
          </a:p>
          <a:p>
            <a:pPr lvl="1"/>
            <a:r>
              <a:rPr lang="en-US" sz="1600" dirty="0">
                <a:latin typeface="Helvetica Neue"/>
              </a:rPr>
              <a:t>Measured in </a:t>
            </a:r>
            <a:r>
              <a:rPr lang="en-US" sz="1600" b="1" dirty="0">
                <a:latin typeface="Helvetica Neue"/>
              </a:rPr>
              <a:t>bytes</a:t>
            </a:r>
          </a:p>
          <a:p>
            <a:pPr>
              <a:spcBef>
                <a:spcPts val="2000"/>
              </a:spcBef>
            </a:pPr>
            <a:r>
              <a:rPr lang="en-US" sz="1600" dirty="0">
                <a:latin typeface="Helvetica Neue"/>
              </a:rPr>
              <a:t>Many real systems are even sloppier than this </a:t>
            </a:r>
          </a:p>
          <a:p>
            <a:pPr lvl="1">
              <a:spcBef>
                <a:spcPts val="0"/>
              </a:spcBef>
            </a:pPr>
            <a:r>
              <a:rPr lang="en-US" sz="1600" dirty="0">
                <a:latin typeface="Helvetica Neue"/>
              </a:rPr>
              <a:t>Only reclaim space when a page is completely empty.</a:t>
            </a:r>
          </a:p>
          <a:p>
            <a:pPr lvl="1"/>
            <a:r>
              <a:rPr lang="en-US" sz="1600" dirty="0">
                <a:latin typeface="Helvetica Neue"/>
              </a:rPr>
              <a:t>Basically the deletion policy we described above</a:t>
            </a:r>
            <a:r>
              <a:rPr lang="mr-IN" sz="1600" dirty="0">
                <a:latin typeface="Helvetica Neue"/>
              </a:rPr>
              <a:t>…</a:t>
            </a:r>
            <a:endParaRPr lang="en-US" sz="1600" dirty="0">
              <a:latin typeface="Helvetica Neue"/>
            </a:endParaRPr>
          </a:p>
        </p:txBody>
      </p:sp>
    </p:spTree>
    <p:extLst>
      <p:ext uri="{BB962C8B-B14F-4D97-AF65-F5344CB8AC3E}">
        <p14:creationId xmlns:p14="http://schemas.microsoft.com/office/powerpoint/2010/main" val="50523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xEl>
                                              <p:pRg st="3" end="3"/>
                                            </p:txEl>
                                          </p:spTgt>
                                        </p:tgtEl>
                                        <p:attrNameLst>
                                          <p:attrName>style.visibility</p:attrName>
                                        </p:attrNameLst>
                                      </p:cBhvr>
                                      <p:to>
                                        <p:strVal val="visible"/>
                                      </p:to>
                                    </p:set>
                                    <p:animEffect transition="in" filter="fade">
                                      <p:cBhvr>
                                        <p:cTn id="16" dur="500"/>
                                        <p:tgtEl>
                                          <p:spTgt spid="2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1">
                                            <p:txEl>
                                              <p:pRg st="4" end="4"/>
                                            </p:txEl>
                                          </p:spTgt>
                                        </p:tgtEl>
                                        <p:attrNameLst>
                                          <p:attrName>style.visibility</p:attrName>
                                        </p:attrNameLst>
                                      </p:cBhvr>
                                      <p:to>
                                        <p:strVal val="visible"/>
                                      </p:to>
                                    </p:set>
                                    <p:animEffect transition="in" filter="fade">
                                      <p:cBhvr>
                                        <p:cTn id="21" dur="500"/>
                                        <p:tgtEl>
                                          <p:spTgt spid="2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xEl>
                                              <p:pRg st="5" end="5"/>
                                            </p:txEl>
                                          </p:spTgt>
                                        </p:tgtEl>
                                        <p:attrNameLst>
                                          <p:attrName>style.visibility</p:attrName>
                                        </p:attrNameLst>
                                      </p:cBhvr>
                                      <p:to>
                                        <p:strVal val="visible"/>
                                      </p:to>
                                    </p:set>
                                    <p:animEffect transition="in" filter="fade">
                                      <p:cBhvr>
                                        <p:cTn id="24" dur="500"/>
                                        <p:tgtEl>
                                          <p:spTgt spid="2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1">
                                            <p:txEl>
                                              <p:pRg st="6" end="6"/>
                                            </p:txEl>
                                          </p:spTgt>
                                        </p:tgtEl>
                                        <p:attrNameLst>
                                          <p:attrName>style.visibility</p:attrName>
                                        </p:attrNameLst>
                                      </p:cBhvr>
                                      <p:to>
                                        <p:strVal val="visible"/>
                                      </p:to>
                                    </p:set>
                                    <p:animEffect transition="in" filter="fade">
                                      <p:cBhvr>
                                        <p:cTn id="29" dur="500"/>
                                        <p:tgtEl>
                                          <p:spTgt spid="21">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xEl>
                                              <p:pRg st="7" end="7"/>
                                            </p:txEl>
                                          </p:spTgt>
                                        </p:tgtEl>
                                        <p:attrNameLst>
                                          <p:attrName>style.visibility</p:attrName>
                                        </p:attrNameLst>
                                      </p:cBhvr>
                                      <p:to>
                                        <p:strVal val="visible"/>
                                      </p:to>
                                    </p:set>
                                    <p:animEffect transition="in" filter="fade">
                                      <p:cBhvr>
                                        <p:cTn id="32" dur="500"/>
                                        <p:tgtEl>
                                          <p:spTgt spid="21">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xEl>
                                              <p:pRg st="8" end="8"/>
                                            </p:txEl>
                                          </p:spTgt>
                                        </p:tgtEl>
                                        <p:attrNameLst>
                                          <p:attrName>style.visibility</p:attrName>
                                        </p:attrNameLst>
                                      </p:cBhvr>
                                      <p:to>
                                        <p:strVal val="visible"/>
                                      </p:to>
                                    </p:set>
                                    <p:animEffect transition="in" filter="fade">
                                      <p:cBhvr>
                                        <p:cTn id="35" dur="500"/>
                                        <p:tgtEl>
                                          <p:spTgt spid="2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Indexes: Basic Selection</a:t>
            </a:r>
          </a:p>
        </p:txBody>
      </p:sp>
      <p:sp>
        <p:nvSpPr>
          <p:cNvPr id="21" name="Content Placeholder 2"/>
          <p:cNvSpPr>
            <a:spLocks noGrp="1"/>
          </p:cNvSpPr>
          <p:nvPr>
            <p:ph idx="1"/>
          </p:nvPr>
        </p:nvSpPr>
        <p:spPr/>
        <p:txBody>
          <a:bodyPr>
            <a:normAutofit/>
          </a:bodyPr>
          <a:lstStyle/>
          <a:p>
            <a:r>
              <a:rPr lang="en-US" b="1" dirty="0"/>
              <a:t>Basic Selection: </a:t>
            </a:r>
            <a:r>
              <a:rPr lang="en-US" dirty="0"/>
              <a:t>&lt;key&gt; &lt;op&gt; &lt;constant&gt;</a:t>
            </a:r>
          </a:p>
          <a:p>
            <a:pPr lvl="1"/>
            <a:r>
              <a:rPr lang="en-US" sz="2000" dirty="0"/>
              <a:t>Equality selections (op is =)</a:t>
            </a:r>
          </a:p>
          <a:p>
            <a:pPr lvl="1"/>
            <a:r>
              <a:rPr lang="en-US" sz="2000" dirty="0"/>
              <a:t>Range selections (op is one of &lt;, &gt;, &lt;=, &gt;=, BETWEEN)</a:t>
            </a:r>
          </a:p>
          <a:p>
            <a:pPr lvl="1"/>
            <a:r>
              <a:rPr lang="en-US" sz="2000" dirty="0"/>
              <a:t>B+-trees provide both</a:t>
            </a:r>
          </a:p>
          <a:p>
            <a:pPr lvl="1"/>
            <a:r>
              <a:rPr lang="en-US" sz="2000" dirty="0"/>
              <a:t>Linear Hash indexes provide only equality (but are interesting!)</a:t>
            </a:r>
          </a:p>
        </p:txBody>
      </p:sp>
    </p:spTree>
    <p:extLst>
      <p:ext uri="{BB962C8B-B14F-4D97-AF65-F5344CB8AC3E}">
        <p14:creationId xmlns:p14="http://schemas.microsoft.com/office/powerpoint/2010/main" val="141745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Prefix Compress Keys?</a:t>
            </a:r>
          </a:p>
        </p:txBody>
      </p:sp>
      <p:sp>
        <p:nvSpPr>
          <p:cNvPr id="21" name="Content Placeholder 2"/>
          <p:cNvSpPr>
            <a:spLocks noGrp="1"/>
          </p:cNvSpPr>
          <p:nvPr>
            <p:ph idx="1"/>
          </p:nvPr>
        </p:nvSpPr>
        <p:spPr/>
        <p:txBody>
          <a:bodyPr>
            <a:noAutofit/>
          </a:bodyPr>
          <a:lstStyle/>
          <a:p>
            <a:r>
              <a:rPr lang="en-US" sz="1800" dirty="0">
                <a:latin typeface="Helvetica Neue"/>
              </a:rPr>
              <a:t>How can we get more keys on a page?</a:t>
            </a:r>
          </a:p>
          <a:p>
            <a:pPr>
              <a:spcBef>
                <a:spcPts val="6000"/>
              </a:spcBef>
            </a:pPr>
            <a:r>
              <a:rPr lang="en-US" sz="1800" dirty="0">
                <a:latin typeface="Helvetica Neue"/>
              </a:rPr>
              <a:t>What if we compress the keys?</a:t>
            </a:r>
          </a:p>
          <a:p>
            <a:pPr>
              <a:spcBef>
                <a:spcPts val="6000"/>
              </a:spcBef>
            </a:pPr>
            <a:r>
              <a:rPr lang="en-US" sz="1800" dirty="0">
                <a:latin typeface="Helvetica Neue"/>
              </a:rPr>
              <a:t>Are these the same</a:t>
            </a:r>
          </a:p>
          <a:p>
            <a:pPr lvl="1"/>
            <a:r>
              <a:rPr lang="en-US" dirty="0">
                <a:latin typeface="Helvetica Neue"/>
              </a:rPr>
              <a:t>David Jones?</a:t>
            </a:r>
          </a:p>
          <a:p>
            <a:pPr lvl="1"/>
            <a:r>
              <a:rPr lang="en-US" dirty="0"/>
              <a:t>Not the same partitioning of possible keys </a:t>
            </a:r>
          </a:p>
          <a:p>
            <a:pPr lvl="1"/>
            <a:r>
              <a:rPr lang="en-US" dirty="0">
                <a:latin typeface="Helvetica Neue"/>
              </a:rPr>
              <a:t>But why would we care??</a:t>
            </a:r>
            <a:r>
              <a:rPr lang="en-US" dirty="0"/>
              <a:t> </a:t>
            </a:r>
          </a:p>
        </p:txBody>
      </p:sp>
      <p:grpSp>
        <p:nvGrpSpPr>
          <p:cNvPr id="87" name="Group 86" descr="A node with entries &quot;Dan&quot;, &quot;Dann&quot;, &quot;Dave&quot;, &quot;David Yu&quot;, &quot;De&quot; with spaces for pointers in between" title="Tree Index Node with Compressed Keys"/>
          <p:cNvGrpSpPr/>
          <p:nvPr/>
        </p:nvGrpSpPr>
        <p:grpSpPr>
          <a:xfrm>
            <a:off x="1305448" y="2721291"/>
            <a:ext cx="6479877" cy="327311"/>
            <a:chOff x="216597" y="3628388"/>
            <a:chExt cx="8639836" cy="436414"/>
          </a:xfrm>
        </p:grpSpPr>
        <p:sp>
          <p:nvSpPr>
            <p:cNvPr id="88" name="Rectangle 87"/>
            <p:cNvSpPr/>
            <p:nvPr/>
          </p:nvSpPr>
          <p:spPr bwMode="auto">
            <a:xfrm>
              <a:off x="383827" y="3628388"/>
              <a:ext cx="594725"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rgbClr val="FFFFFF"/>
                  </a:solidFill>
                  <a:latin typeface="Helvetica Neue"/>
                </a:rPr>
                <a:t>Dan</a:t>
              </a:r>
            </a:p>
          </p:txBody>
        </p:sp>
        <p:grpSp>
          <p:nvGrpSpPr>
            <p:cNvPr id="89" name="Group 88"/>
            <p:cNvGrpSpPr/>
            <p:nvPr/>
          </p:nvGrpSpPr>
          <p:grpSpPr>
            <a:xfrm>
              <a:off x="216597" y="3628388"/>
              <a:ext cx="171177" cy="436414"/>
              <a:chOff x="2279483" y="4893022"/>
              <a:chExt cx="171177" cy="436414"/>
            </a:xfrm>
          </p:grpSpPr>
          <p:sp>
            <p:nvSpPr>
              <p:cNvPr id="129" name="Rectangle 128"/>
              <p:cNvSpPr/>
              <p:nvPr/>
            </p:nvSpPr>
            <p:spPr bwMode="auto">
              <a:xfrm>
                <a:off x="2279483" y="4893022"/>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30" name="Oval 129"/>
              <p:cNvSpPr/>
              <p:nvPr/>
            </p:nvSpPr>
            <p:spPr bwMode="auto">
              <a:xfrm>
                <a:off x="2317926" y="5063812"/>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sp>
          <p:nvSpPr>
            <p:cNvPr id="90" name="Rectangle 89"/>
            <p:cNvSpPr/>
            <p:nvPr/>
          </p:nvSpPr>
          <p:spPr bwMode="auto">
            <a:xfrm>
              <a:off x="1141835" y="3628388"/>
              <a:ext cx="755043"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rgbClr val="FFFFFF"/>
                  </a:solidFill>
                  <a:latin typeface="Helvetica Neue"/>
                </a:rPr>
                <a:t>Dani</a:t>
              </a:r>
            </a:p>
          </p:txBody>
        </p:sp>
        <p:sp>
          <p:nvSpPr>
            <p:cNvPr id="91" name="Rectangle 90"/>
            <p:cNvSpPr/>
            <p:nvPr/>
          </p:nvSpPr>
          <p:spPr bwMode="auto">
            <a:xfrm>
              <a:off x="2060161" y="3628388"/>
              <a:ext cx="671799"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err="1">
                  <a:solidFill>
                    <a:srgbClr val="FFFFFF"/>
                  </a:solidFill>
                  <a:latin typeface="Helvetica Neue"/>
                </a:rPr>
                <a:t>Dav</a:t>
              </a:r>
              <a:endParaRPr lang="en-US" sz="1350" dirty="0">
                <a:solidFill>
                  <a:srgbClr val="FFFFFF"/>
                </a:solidFill>
                <a:latin typeface="Helvetica Neue"/>
              </a:endParaRPr>
            </a:p>
          </p:txBody>
        </p:sp>
        <p:grpSp>
          <p:nvGrpSpPr>
            <p:cNvPr id="92" name="Group 91"/>
            <p:cNvGrpSpPr/>
            <p:nvPr/>
          </p:nvGrpSpPr>
          <p:grpSpPr>
            <a:xfrm>
              <a:off x="974605" y="3628388"/>
              <a:ext cx="171177" cy="436414"/>
              <a:chOff x="2279483" y="4893022"/>
              <a:chExt cx="171177" cy="436414"/>
            </a:xfrm>
          </p:grpSpPr>
          <p:sp>
            <p:nvSpPr>
              <p:cNvPr id="127" name="Rectangle 126"/>
              <p:cNvSpPr/>
              <p:nvPr/>
            </p:nvSpPr>
            <p:spPr bwMode="auto">
              <a:xfrm>
                <a:off x="2279483" y="4893022"/>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28" name="Oval 127"/>
              <p:cNvSpPr/>
              <p:nvPr/>
            </p:nvSpPr>
            <p:spPr bwMode="auto">
              <a:xfrm>
                <a:off x="2317926" y="5063812"/>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93" name="Group 92"/>
            <p:cNvGrpSpPr/>
            <p:nvPr/>
          </p:nvGrpSpPr>
          <p:grpSpPr>
            <a:xfrm>
              <a:off x="1892931" y="3628388"/>
              <a:ext cx="171177" cy="436414"/>
              <a:chOff x="2279483" y="4893022"/>
              <a:chExt cx="171177" cy="436414"/>
            </a:xfrm>
          </p:grpSpPr>
          <p:sp>
            <p:nvSpPr>
              <p:cNvPr id="125" name="Rectangle 124"/>
              <p:cNvSpPr/>
              <p:nvPr/>
            </p:nvSpPr>
            <p:spPr bwMode="auto">
              <a:xfrm>
                <a:off x="2279483" y="4893022"/>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26" name="Oval 125"/>
              <p:cNvSpPr/>
              <p:nvPr/>
            </p:nvSpPr>
            <p:spPr bwMode="auto">
              <a:xfrm>
                <a:off x="2317926" y="5063812"/>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94" name="Group 93"/>
            <p:cNvGrpSpPr/>
            <p:nvPr/>
          </p:nvGrpSpPr>
          <p:grpSpPr>
            <a:xfrm>
              <a:off x="2728013" y="3628388"/>
              <a:ext cx="171177" cy="436414"/>
              <a:chOff x="2279483" y="4893022"/>
              <a:chExt cx="171177" cy="436414"/>
            </a:xfrm>
          </p:grpSpPr>
          <p:sp>
            <p:nvSpPr>
              <p:cNvPr id="123" name="Rectangle 122"/>
              <p:cNvSpPr/>
              <p:nvPr/>
            </p:nvSpPr>
            <p:spPr bwMode="auto">
              <a:xfrm>
                <a:off x="2279483" y="4893022"/>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24" name="Oval 123"/>
              <p:cNvSpPr/>
              <p:nvPr/>
            </p:nvSpPr>
            <p:spPr bwMode="auto">
              <a:xfrm>
                <a:off x="2317926" y="5063812"/>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sp>
          <p:nvSpPr>
            <p:cNvPr id="95" name="Rectangle 94"/>
            <p:cNvSpPr/>
            <p:nvPr/>
          </p:nvSpPr>
          <p:spPr bwMode="auto">
            <a:xfrm>
              <a:off x="2895243" y="3628388"/>
              <a:ext cx="671799"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err="1">
                  <a:solidFill>
                    <a:srgbClr val="FFFFFF"/>
                  </a:solidFill>
                  <a:latin typeface="Helvetica Neue"/>
                </a:rPr>
                <a:t>Davi</a:t>
              </a:r>
              <a:endParaRPr lang="en-US" sz="1350" dirty="0">
                <a:solidFill>
                  <a:srgbClr val="FFFFFF"/>
                </a:solidFill>
                <a:latin typeface="Helvetica Neue"/>
              </a:endParaRPr>
            </a:p>
          </p:txBody>
        </p:sp>
        <p:sp>
          <p:nvSpPr>
            <p:cNvPr id="96" name="Rectangle 95"/>
            <p:cNvSpPr/>
            <p:nvPr/>
          </p:nvSpPr>
          <p:spPr bwMode="auto">
            <a:xfrm>
              <a:off x="3730325" y="3628388"/>
              <a:ext cx="671799"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rgbClr val="FFFFFF"/>
                  </a:solidFill>
                  <a:latin typeface="Helvetica Neue"/>
                </a:rPr>
                <a:t>Di</a:t>
              </a:r>
            </a:p>
          </p:txBody>
        </p:sp>
        <p:grpSp>
          <p:nvGrpSpPr>
            <p:cNvPr id="97" name="Group 96"/>
            <p:cNvGrpSpPr/>
            <p:nvPr/>
          </p:nvGrpSpPr>
          <p:grpSpPr>
            <a:xfrm>
              <a:off x="3563095" y="3628388"/>
              <a:ext cx="171177" cy="436414"/>
              <a:chOff x="2279483" y="4893022"/>
              <a:chExt cx="171177" cy="436414"/>
            </a:xfrm>
          </p:grpSpPr>
          <p:sp>
            <p:nvSpPr>
              <p:cNvPr id="121" name="Rectangle 120"/>
              <p:cNvSpPr/>
              <p:nvPr/>
            </p:nvSpPr>
            <p:spPr bwMode="auto">
              <a:xfrm>
                <a:off x="2279483" y="4893022"/>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22" name="Oval 121"/>
              <p:cNvSpPr/>
              <p:nvPr/>
            </p:nvSpPr>
            <p:spPr bwMode="auto">
              <a:xfrm>
                <a:off x="2317926" y="5063812"/>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sp>
          <p:nvSpPr>
            <p:cNvPr id="98" name="Rectangle 97"/>
            <p:cNvSpPr/>
            <p:nvPr/>
          </p:nvSpPr>
          <p:spPr bwMode="auto">
            <a:xfrm>
              <a:off x="4565407" y="3628388"/>
              <a:ext cx="671799"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FFFFFF"/>
                </a:solidFill>
                <a:latin typeface="Helvetica Neue"/>
              </a:endParaRPr>
            </a:p>
          </p:txBody>
        </p:sp>
        <p:grpSp>
          <p:nvGrpSpPr>
            <p:cNvPr id="99" name="Group 98"/>
            <p:cNvGrpSpPr/>
            <p:nvPr/>
          </p:nvGrpSpPr>
          <p:grpSpPr>
            <a:xfrm>
              <a:off x="4398177" y="3628388"/>
              <a:ext cx="171177" cy="436414"/>
              <a:chOff x="2279483" y="4893022"/>
              <a:chExt cx="171177" cy="436414"/>
            </a:xfrm>
          </p:grpSpPr>
          <p:sp>
            <p:nvSpPr>
              <p:cNvPr id="119" name="Rectangle 118"/>
              <p:cNvSpPr/>
              <p:nvPr/>
            </p:nvSpPr>
            <p:spPr bwMode="auto">
              <a:xfrm>
                <a:off x="2279483" y="4893022"/>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20" name="Oval 119"/>
              <p:cNvSpPr/>
              <p:nvPr/>
            </p:nvSpPr>
            <p:spPr bwMode="auto">
              <a:xfrm>
                <a:off x="2317926" y="5063812"/>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sp>
          <p:nvSpPr>
            <p:cNvPr id="100" name="Rectangle 99"/>
            <p:cNvSpPr/>
            <p:nvPr/>
          </p:nvSpPr>
          <p:spPr bwMode="auto">
            <a:xfrm>
              <a:off x="5400489" y="3628388"/>
              <a:ext cx="671799"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FFFFFF"/>
                </a:solidFill>
                <a:latin typeface="Helvetica Neue"/>
              </a:endParaRPr>
            </a:p>
          </p:txBody>
        </p:sp>
        <p:grpSp>
          <p:nvGrpSpPr>
            <p:cNvPr id="101" name="Group 100"/>
            <p:cNvGrpSpPr/>
            <p:nvPr/>
          </p:nvGrpSpPr>
          <p:grpSpPr>
            <a:xfrm>
              <a:off x="5233259" y="3628388"/>
              <a:ext cx="171177" cy="436414"/>
              <a:chOff x="2279483" y="4893022"/>
              <a:chExt cx="171177" cy="436414"/>
            </a:xfrm>
          </p:grpSpPr>
          <p:sp>
            <p:nvSpPr>
              <p:cNvPr id="117" name="Rectangle 116"/>
              <p:cNvSpPr/>
              <p:nvPr/>
            </p:nvSpPr>
            <p:spPr bwMode="auto">
              <a:xfrm>
                <a:off x="2279483" y="4893022"/>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18" name="Oval 117"/>
              <p:cNvSpPr/>
              <p:nvPr/>
            </p:nvSpPr>
            <p:spPr bwMode="auto">
              <a:xfrm>
                <a:off x="2317926" y="5063812"/>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sp>
          <p:nvSpPr>
            <p:cNvPr id="102" name="Rectangle 101"/>
            <p:cNvSpPr/>
            <p:nvPr/>
          </p:nvSpPr>
          <p:spPr bwMode="auto">
            <a:xfrm>
              <a:off x="6235571" y="3628388"/>
              <a:ext cx="671799"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FFFFFF"/>
                </a:solidFill>
                <a:latin typeface="Helvetica Neue"/>
              </a:endParaRPr>
            </a:p>
          </p:txBody>
        </p:sp>
        <p:grpSp>
          <p:nvGrpSpPr>
            <p:cNvPr id="103" name="Group 102"/>
            <p:cNvGrpSpPr/>
            <p:nvPr/>
          </p:nvGrpSpPr>
          <p:grpSpPr>
            <a:xfrm>
              <a:off x="6068341" y="3628388"/>
              <a:ext cx="171177" cy="436414"/>
              <a:chOff x="2279483" y="4893022"/>
              <a:chExt cx="171177" cy="436414"/>
            </a:xfrm>
          </p:grpSpPr>
          <p:sp>
            <p:nvSpPr>
              <p:cNvPr id="115" name="Rectangle 114"/>
              <p:cNvSpPr/>
              <p:nvPr/>
            </p:nvSpPr>
            <p:spPr bwMode="auto">
              <a:xfrm>
                <a:off x="2279483" y="4893022"/>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16" name="Oval 115"/>
              <p:cNvSpPr/>
              <p:nvPr/>
            </p:nvSpPr>
            <p:spPr bwMode="auto">
              <a:xfrm>
                <a:off x="2317926" y="5063812"/>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sp>
          <p:nvSpPr>
            <p:cNvPr id="104" name="Rectangle 103"/>
            <p:cNvSpPr/>
            <p:nvPr/>
          </p:nvSpPr>
          <p:spPr bwMode="auto">
            <a:xfrm>
              <a:off x="7070653" y="3628388"/>
              <a:ext cx="671799"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FFFFFF"/>
                </a:solidFill>
                <a:latin typeface="Helvetica Neue"/>
              </a:endParaRPr>
            </a:p>
          </p:txBody>
        </p:sp>
        <p:grpSp>
          <p:nvGrpSpPr>
            <p:cNvPr id="105" name="Group 104"/>
            <p:cNvGrpSpPr/>
            <p:nvPr/>
          </p:nvGrpSpPr>
          <p:grpSpPr>
            <a:xfrm>
              <a:off x="6903423" y="3628388"/>
              <a:ext cx="171177" cy="436414"/>
              <a:chOff x="2279483" y="4893022"/>
              <a:chExt cx="171177" cy="436414"/>
            </a:xfrm>
          </p:grpSpPr>
          <p:sp>
            <p:nvSpPr>
              <p:cNvPr id="113" name="Rectangle 112"/>
              <p:cNvSpPr/>
              <p:nvPr/>
            </p:nvSpPr>
            <p:spPr bwMode="auto">
              <a:xfrm>
                <a:off x="2279483" y="4893022"/>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14" name="Oval 113"/>
              <p:cNvSpPr/>
              <p:nvPr/>
            </p:nvSpPr>
            <p:spPr bwMode="auto">
              <a:xfrm>
                <a:off x="2317926" y="5063812"/>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sp>
          <p:nvSpPr>
            <p:cNvPr id="106" name="Rectangle 105"/>
            <p:cNvSpPr/>
            <p:nvPr/>
          </p:nvSpPr>
          <p:spPr bwMode="auto">
            <a:xfrm>
              <a:off x="7905735" y="3628388"/>
              <a:ext cx="783472"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FFFFFF"/>
                </a:solidFill>
                <a:latin typeface="Helvetica Neue"/>
              </a:endParaRPr>
            </a:p>
          </p:txBody>
        </p:sp>
        <p:grpSp>
          <p:nvGrpSpPr>
            <p:cNvPr id="107" name="Group 106"/>
            <p:cNvGrpSpPr/>
            <p:nvPr/>
          </p:nvGrpSpPr>
          <p:grpSpPr>
            <a:xfrm>
              <a:off x="7738505" y="3628388"/>
              <a:ext cx="171177" cy="436414"/>
              <a:chOff x="2279483" y="4893022"/>
              <a:chExt cx="171177" cy="436414"/>
            </a:xfrm>
          </p:grpSpPr>
          <p:sp>
            <p:nvSpPr>
              <p:cNvPr id="111" name="Rectangle 110"/>
              <p:cNvSpPr/>
              <p:nvPr/>
            </p:nvSpPr>
            <p:spPr bwMode="auto">
              <a:xfrm>
                <a:off x="2279483" y="4893022"/>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12" name="Oval 111"/>
              <p:cNvSpPr/>
              <p:nvPr/>
            </p:nvSpPr>
            <p:spPr bwMode="auto">
              <a:xfrm>
                <a:off x="2317926" y="5063812"/>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108" name="Group 107"/>
            <p:cNvGrpSpPr/>
            <p:nvPr/>
          </p:nvGrpSpPr>
          <p:grpSpPr>
            <a:xfrm>
              <a:off x="8685256" y="3628388"/>
              <a:ext cx="171177" cy="436414"/>
              <a:chOff x="2279483" y="4893022"/>
              <a:chExt cx="171177" cy="436414"/>
            </a:xfrm>
          </p:grpSpPr>
          <p:sp>
            <p:nvSpPr>
              <p:cNvPr id="109" name="Rectangle 108"/>
              <p:cNvSpPr/>
              <p:nvPr/>
            </p:nvSpPr>
            <p:spPr bwMode="auto">
              <a:xfrm>
                <a:off x="2279483" y="4893022"/>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10" name="Oval 109"/>
              <p:cNvSpPr/>
              <p:nvPr/>
            </p:nvSpPr>
            <p:spPr bwMode="auto">
              <a:xfrm>
                <a:off x="2317926" y="5063812"/>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sp>
        <p:nvSpPr>
          <p:cNvPr id="139" name="Rectangle 138" descr="A pointer in between Davi and Di is highlighted" title="Highlighted Pointer from Compressed Keys"/>
          <p:cNvSpPr/>
          <p:nvPr/>
        </p:nvSpPr>
        <p:spPr bwMode="auto">
          <a:xfrm>
            <a:off x="3828256" y="2714222"/>
            <a:ext cx="128383" cy="327311"/>
          </a:xfrm>
          <a:prstGeom prst="rect">
            <a:avLst/>
          </a:prstGeom>
          <a:solidFill>
            <a:srgbClr val="FFC000"/>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40" name="Oval 139" descr="A pointer in between Davi and Di is highlighted" title="Highlighted Pointer from Compressed Keys"/>
          <p:cNvSpPr/>
          <p:nvPr/>
        </p:nvSpPr>
        <p:spPr bwMode="auto">
          <a:xfrm>
            <a:off x="3857089" y="2851148"/>
            <a:ext cx="70718" cy="71127"/>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cxnSp>
        <p:nvCxnSpPr>
          <p:cNvPr id="146" name="Straight Arrow Connector 145" descr="A pointer in between Davi and Di is highlighted" title="Highlighted Pointer from Compressed Keys"/>
          <p:cNvCxnSpPr/>
          <p:nvPr/>
        </p:nvCxnSpPr>
        <p:spPr>
          <a:xfrm flipH="1">
            <a:off x="3892447" y="2990923"/>
            <a:ext cx="6329" cy="35740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78" name="Group 77" descr="A node with entries &quot;Dan Ha&quot;, &quot;Dannon Yogurt&quot;, &quot;Davey Jones&quot;, &quot;David Yu&quot;, &quot;devarakonda Murthy&quot; with spaces for pointers in between" title="Tree Index Node with Strings">
            <a:extLst>
              <a:ext uri="{FF2B5EF4-FFF2-40B4-BE49-F238E27FC236}">
                <a16:creationId xmlns:a16="http://schemas.microsoft.com/office/drawing/2014/main" id="{1209713C-E228-1C4F-8561-E1A51ACA7F20}"/>
              </a:ext>
            </a:extLst>
          </p:cNvPr>
          <p:cNvGrpSpPr/>
          <p:nvPr/>
        </p:nvGrpSpPr>
        <p:grpSpPr>
          <a:xfrm>
            <a:off x="1311310" y="1722511"/>
            <a:ext cx="6631637" cy="327311"/>
            <a:chOff x="1313565" y="4918046"/>
            <a:chExt cx="8842183" cy="436414"/>
          </a:xfrm>
        </p:grpSpPr>
        <p:sp>
          <p:nvSpPr>
            <p:cNvPr id="79" name="Rectangle 78">
              <a:extLst>
                <a:ext uri="{FF2B5EF4-FFF2-40B4-BE49-F238E27FC236}">
                  <a16:creationId xmlns:a16="http://schemas.microsoft.com/office/drawing/2014/main" id="{87FFAB8E-4CC7-E247-AEFA-8BF3050029AE}"/>
                </a:ext>
              </a:extLst>
            </p:cNvPr>
            <p:cNvSpPr/>
            <p:nvPr/>
          </p:nvSpPr>
          <p:spPr bwMode="auto">
            <a:xfrm>
              <a:off x="1481649" y="4918046"/>
              <a:ext cx="1002121"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200" dirty="0">
                  <a:solidFill>
                    <a:srgbClr val="FFFFFF"/>
                  </a:solidFill>
                  <a:latin typeface="Helvetica Neue"/>
                </a:rPr>
                <a:t>Dan Ha</a:t>
              </a:r>
            </a:p>
          </p:txBody>
        </p:sp>
        <p:grpSp>
          <p:nvGrpSpPr>
            <p:cNvPr id="80" name="Group 79">
              <a:extLst>
                <a:ext uri="{FF2B5EF4-FFF2-40B4-BE49-F238E27FC236}">
                  <a16:creationId xmlns:a16="http://schemas.microsoft.com/office/drawing/2014/main" id="{40B2F3D0-B290-A343-857F-CC7CBB4597BB}"/>
                </a:ext>
              </a:extLst>
            </p:cNvPr>
            <p:cNvGrpSpPr/>
            <p:nvPr/>
          </p:nvGrpSpPr>
          <p:grpSpPr>
            <a:xfrm>
              <a:off x="1313565" y="4918046"/>
              <a:ext cx="171177" cy="436414"/>
              <a:chOff x="2279483" y="4893022"/>
              <a:chExt cx="171177" cy="436414"/>
            </a:xfrm>
          </p:grpSpPr>
          <p:sp>
            <p:nvSpPr>
              <p:cNvPr id="147" name="Rectangle 146">
                <a:extLst>
                  <a:ext uri="{FF2B5EF4-FFF2-40B4-BE49-F238E27FC236}">
                    <a16:creationId xmlns:a16="http://schemas.microsoft.com/office/drawing/2014/main" id="{2FC50CA5-BF35-1E45-AD62-A21D7A869E2F}"/>
                  </a:ext>
                </a:extLst>
              </p:cNvPr>
              <p:cNvSpPr/>
              <p:nvPr/>
            </p:nvSpPr>
            <p:spPr bwMode="auto">
              <a:xfrm>
                <a:off x="2279483" y="4893022"/>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48" name="Oval 147">
                <a:extLst>
                  <a:ext uri="{FF2B5EF4-FFF2-40B4-BE49-F238E27FC236}">
                    <a16:creationId xmlns:a16="http://schemas.microsoft.com/office/drawing/2014/main" id="{C115E6FE-346C-744B-87D9-4770E1BCB9EC}"/>
                  </a:ext>
                </a:extLst>
              </p:cNvPr>
              <p:cNvSpPr/>
              <p:nvPr/>
            </p:nvSpPr>
            <p:spPr bwMode="auto">
              <a:xfrm>
                <a:off x="2317926" y="5063812"/>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sp>
          <p:nvSpPr>
            <p:cNvPr id="81" name="Rectangle 80">
              <a:extLst>
                <a:ext uri="{FF2B5EF4-FFF2-40B4-BE49-F238E27FC236}">
                  <a16:creationId xmlns:a16="http://schemas.microsoft.com/office/drawing/2014/main" id="{2E92C1C3-2089-0E43-B808-4C4A79C93231}"/>
                </a:ext>
              </a:extLst>
            </p:cNvPr>
            <p:cNvSpPr/>
            <p:nvPr/>
          </p:nvSpPr>
          <p:spPr bwMode="auto">
            <a:xfrm>
              <a:off x="2648761" y="4918046"/>
              <a:ext cx="1861194"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200" dirty="0">
                  <a:solidFill>
                    <a:srgbClr val="FFFFFF"/>
                  </a:solidFill>
                  <a:latin typeface="Helvetica Neue"/>
                </a:rPr>
                <a:t>Danielle Yogurt</a:t>
              </a:r>
            </a:p>
          </p:txBody>
        </p:sp>
        <p:sp>
          <p:nvSpPr>
            <p:cNvPr id="82" name="Rectangle 81">
              <a:extLst>
                <a:ext uri="{FF2B5EF4-FFF2-40B4-BE49-F238E27FC236}">
                  <a16:creationId xmlns:a16="http://schemas.microsoft.com/office/drawing/2014/main" id="{E70AF164-72BF-0244-9DA3-EDA0D64A6222}"/>
                </a:ext>
              </a:extLst>
            </p:cNvPr>
            <p:cNvSpPr/>
            <p:nvPr/>
          </p:nvSpPr>
          <p:spPr bwMode="auto">
            <a:xfrm>
              <a:off x="4674946" y="4918046"/>
              <a:ext cx="1516519"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200" dirty="0">
                  <a:solidFill>
                    <a:srgbClr val="FFFFFF"/>
                  </a:solidFill>
                  <a:latin typeface="Helvetica Neue"/>
                </a:rPr>
                <a:t>Davey Jones</a:t>
              </a:r>
            </a:p>
          </p:txBody>
        </p:sp>
        <p:sp>
          <p:nvSpPr>
            <p:cNvPr id="83" name="Rectangle 82">
              <a:extLst>
                <a:ext uri="{FF2B5EF4-FFF2-40B4-BE49-F238E27FC236}">
                  <a16:creationId xmlns:a16="http://schemas.microsoft.com/office/drawing/2014/main" id="{80968303-EEEB-9144-9483-755A70E4F7AA}"/>
                </a:ext>
              </a:extLst>
            </p:cNvPr>
            <p:cNvSpPr/>
            <p:nvPr/>
          </p:nvSpPr>
          <p:spPr bwMode="auto">
            <a:xfrm>
              <a:off x="6356456" y="4918046"/>
              <a:ext cx="1105345"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200" dirty="0">
                  <a:solidFill>
                    <a:srgbClr val="FFFFFF"/>
                  </a:solidFill>
                  <a:latin typeface="Helvetica Neue"/>
                </a:rPr>
                <a:t>David Yu</a:t>
              </a:r>
            </a:p>
          </p:txBody>
        </p:sp>
        <p:sp>
          <p:nvSpPr>
            <p:cNvPr id="84" name="Rectangle 83">
              <a:extLst>
                <a:ext uri="{FF2B5EF4-FFF2-40B4-BE49-F238E27FC236}">
                  <a16:creationId xmlns:a16="http://schemas.microsoft.com/office/drawing/2014/main" id="{47B0A855-1ED5-4B44-9D85-322DBA5BE995}"/>
                </a:ext>
              </a:extLst>
            </p:cNvPr>
            <p:cNvSpPr/>
            <p:nvPr/>
          </p:nvSpPr>
          <p:spPr bwMode="auto">
            <a:xfrm>
              <a:off x="7626792" y="4918046"/>
              <a:ext cx="2360873"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200" dirty="0">
                  <a:solidFill>
                    <a:srgbClr val="FFFFFF"/>
                  </a:solidFill>
                  <a:latin typeface="Helvetica Neue"/>
                </a:rPr>
                <a:t>Diana Murthy</a:t>
              </a:r>
            </a:p>
          </p:txBody>
        </p:sp>
        <p:grpSp>
          <p:nvGrpSpPr>
            <p:cNvPr id="85" name="Group 84">
              <a:extLst>
                <a:ext uri="{FF2B5EF4-FFF2-40B4-BE49-F238E27FC236}">
                  <a16:creationId xmlns:a16="http://schemas.microsoft.com/office/drawing/2014/main" id="{5FA6354D-CEE6-8B4A-B6B3-4A2B9CFDDA75}"/>
                </a:ext>
              </a:extLst>
            </p:cNvPr>
            <p:cNvGrpSpPr/>
            <p:nvPr/>
          </p:nvGrpSpPr>
          <p:grpSpPr>
            <a:xfrm>
              <a:off x="2480677" y="4918046"/>
              <a:ext cx="171177" cy="436414"/>
              <a:chOff x="2279483" y="4893022"/>
              <a:chExt cx="171177" cy="436414"/>
            </a:xfrm>
          </p:grpSpPr>
          <p:sp>
            <p:nvSpPr>
              <p:cNvPr id="144" name="Rectangle 143">
                <a:extLst>
                  <a:ext uri="{FF2B5EF4-FFF2-40B4-BE49-F238E27FC236}">
                    <a16:creationId xmlns:a16="http://schemas.microsoft.com/office/drawing/2014/main" id="{23089385-48DE-E949-96EE-5640E92EBEB2}"/>
                  </a:ext>
                </a:extLst>
              </p:cNvPr>
              <p:cNvSpPr/>
              <p:nvPr/>
            </p:nvSpPr>
            <p:spPr bwMode="auto">
              <a:xfrm>
                <a:off x="2279483" y="4893022"/>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45" name="Oval 144">
                <a:extLst>
                  <a:ext uri="{FF2B5EF4-FFF2-40B4-BE49-F238E27FC236}">
                    <a16:creationId xmlns:a16="http://schemas.microsoft.com/office/drawing/2014/main" id="{299EF1AB-B033-B446-B62A-E1BABD724278}"/>
                  </a:ext>
                </a:extLst>
              </p:cNvPr>
              <p:cNvSpPr/>
              <p:nvPr/>
            </p:nvSpPr>
            <p:spPr bwMode="auto">
              <a:xfrm>
                <a:off x="2317926" y="5063812"/>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86" name="Group 85">
              <a:extLst>
                <a:ext uri="{FF2B5EF4-FFF2-40B4-BE49-F238E27FC236}">
                  <a16:creationId xmlns:a16="http://schemas.microsoft.com/office/drawing/2014/main" id="{798C390E-ADB8-BE42-9A16-2F8914006C01}"/>
                </a:ext>
              </a:extLst>
            </p:cNvPr>
            <p:cNvGrpSpPr/>
            <p:nvPr/>
          </p:nvGrpSpPr>
          <p:grpSpPr>
            <a:xfrm>
              <a:off x="4506862" y="4918046"/>
              <a:ext cx="171177" cy="436414"/>
              <a:chOff x="2279483" y="4893022"/>
              <a:chExt cx="171177" cy="436414"/>
            </a:xfrm>
          </p:grpSpPr>
          <p:sp>
            <p:nvSpPr>
              <p:cNvPr id="142" name="Rectangle 141">
                <a:extLst>
                  <a:ext uri="{FF2B5EF4-FFF2-40B4-BE49-F238E27FC236}">
                    <a16:creationId xmlns:a16="http://schemas.microsoft.com/office/drawing/2014/main" id="{C5E694D5-03AD-C441-8A30-1ED964C5899D}"/>
                  </a:ext>
                </a:extLst>
              </p:cNvPr>
              <p:cNvSpPr/>
              <p:nvPr/>
            </p:nvSpPr>
            <p:spPr bwMode="auto">
              <a:xfrm>
                <a:off x="2279483" y="4893022"/>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43" name="Oval 142">
                <a:extLst>
                  <a:ext uri="{FF2B5EF4-FFF2-40B4-BE49-F238E27FC236}">
                    <a16:creationId xmlns:a16="http://schemas.microsoft.com/office/drawing/2014/main" id="{C76047AC-F708-BA41-A03F-BAFBFB096616}"/>
                  </a:ext>
                </a:extLst>
              </p:cNvPr>
              <p:cNvSpPr/>
              <p:nvPr/>
            </p:nvSpPr>
            <p:spPr bwMode="auto">
              <a:xfrm>
                <a:off x="2317926" y="5063812"/>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131" name="Group 130">
              <a:extLst>
                <a:ext uri="{FF2B5EF4-FFF2-40B4-BE49-F238E27FC236}">
                  <a16:creationId xmlns:a16="http://schemas.microsoft.com/office/drawing/2014/main" id="{F7A7575E-6216-B34E-BC0A-24422FB3AED7}"/>
                </a:ext>
              </a:extLst>
            </p:cNvPr>
            <p:cNvGrpSpPr/>
            <p:nvPr/>
          </p:nvGrpSpPr>
          <p:grpSpPr>
            <a:xfrm>
              <a:off x="6188372" y="4918046"/>
              <a:ext cx="171177" cy="436414"/>
              <a:chOff x="2279483" y="4893022"/>
              <a:chExt cx="171177" cy="436414"/>
            </a:xfrm>
          </p:grpSpPr>
          <p:sp>
            <p:nvSpPr>
              <p:cNvPr id="138" name="Rectangle 137">
                <a:extLst>
                  <a:ext uri="{FF2B5EF4-FFF2-40B4-BE49-F238E27FC236}">
                    <a16:creationId xmlns:a16="http://schemas.microsoft.com/office/drawing/2014/main" id="{0A67989E-AD42-8545-B58C-8D357677ADB9}"/>
                  </a:ext>
                </a:extLst>
              </p:cNvPr>
              <p:cNvSpPr/>
              <p:nvPr/>
            </p:nvSpPr>
            <p:spPr bwMode="auto">
              <a:xfrm>
                <a:off x="2279483" y="4893022"/>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41" name="Oval 140">
                <a:extLst>
                  <a:ext uri="{FF2B5EF4-FFF2-40B4-BE49-F238E27FC236}">
                    <a16:creationId xmlns:a16="http://schemas.microsoft.com/office/drawing/2014/main" id="{5FA613C1-4AFD-D743-871C-E37F7D878FF5}"/>
                  </a:ext>
                </a:extLst>
              </p:cNvPr>
              <p:cNvSpPr/>
              <p:nvPr/>
            </p:nvSpPr>
            <p:spPr bwMode="auto">
              <a:xfrm>
                <a:off x="2317926" y="5063812"/>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132" name="Group 131">
              <a:extLst>
                <a:ext uri="{FF2B5EF4-FFF2-40B4-BE49-F238E27FC236}">
                  <a16:creationId xmlns:a16="http://schemas.microsoft.com/office/drawing/2014/main" id="{1F1E69A4-2D1B-9E41-ABA7-B67A7DE07942}"/>
                </a:ext>
              </a:extLst>
            </p:cNvPr>
            <p:cNvGrpSpPr/>
            <p:nvPr/>
          </p:nvGrpSpPr>
          <p:grpSpPr>
            <a:xfrm>
              <a:off x="7458708" y="4918046"/>
              <a:ext cx="171177" cy="436414"/>
              <a:chOff x="2279483" y="4893022"/>
              <a:chExt cx="171177" cy="436414"/>
            </a:xfrm>
          </p:grpSpPr>
          <p:sp>
            <p:nvSpPr>
              <p:cNvPr id="136" name="Rectangle 135">
                <a:extLst>
                  <a:ext uri="{FF2B5EF4-FFF2-40B4-BE49-F238E27FC236}">
                    <a16:creationId xmlns:a16="http://schemas.microsoft.com/office/drawing/2014/main" id="{2ED9726E-D507-5C4F-90BC-C0CC20C2AE88}"/>
                  </a:ext>
                </a:extLst>
              </p:cNvPr>
              <p:cNvSpPr/>
              <p:nvPr/>
            </p:nvSpPr>
            <p:spPr bwMode="auto">
              <a:xfrm>
                <a:off x="2279483" y="4893022"/>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37" name="Oval 136">
                <a:extLst>
                  <a:ext uri="{FF2B5EF4-FFF2-40B4-BE49-F238E27FC236}">
                    <a16:creationId xmlns:a16="http://schemas.microsoft.com/office/drawing/2014/main" id="{C87A6583-9D9E-A247-B139-40023A943724}"/>
                  </a:ext>
                </a:extLst>
              </p:cNvPr>
              <p:cNvSpPr/>
              <p:nvPr/>
            </p:nvSpPr>
            <p:spPr bwMode="auto">
              <a:xfrm>
                <a:off x="2317926" y="5063812"/>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133" name="Group 132">
              <a:extLst>
                <a:ext uri="{FF2B5EF4-FFF2-40B4-BE49-F238E27FC236}">
                  <a16:creationId xmlns:a16="http://schemas.microsoft.com/office/drawing/2014/main" id="{9D7359B3-B5FD-8B44-92DD-5DC6CFB88042}"/>
                </a:ext>
              </a:extLst>
            </p:cNvPr>
            <p:cNvGrpSpPr/>
            <p:nvPr/>
          </p:nvGrpSpPr>
          <p:grpSpPr>
            <a:xfrm>
              <a:off x="9984571" y="4918046"/>
              <a:ext cx="171177" cy="436414"/>
              <a:chOff x="2279483" y="4893022"/>
              <a:chExt cx="171177" cy="436414"/>
            </a:xfrm>
          </p:grpSpPr>
          <p:sp>
            <p:nvSpPr>
              <p:cNvPr id="134" name="Rectangle 133">
                <a:extLst>
                  <a:ext uri="{FF2B5EF4-FFF2-40B4-BE49-F238E27FC236}">
                    <a16:creationId xmlns:a16="http://schemas.microsoft.com/office/drawing/2014/main" id="{AA87FE21-D5F6-4041-85F8-F88C5A072DCE}"/>
                  </a:ext>
                </a:extLst>
              </p:cNvPr>
              <p:cNvSpPr/>
              <p:nvPr/>
            </p:nvSpPr>
            <p:spPr bwMode="auto">
              <a:xfrm>
                <a:off x="2279483" y="4893022"/>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35" name="Oval 134">
                <a:extLst>
                  <a:ext uri="{FF2B5EF4-FFF2-40B4-BE49-F238E27FC236}">
                    <a16:creationId xmlns:a16="http://schemas.microsoft.com/office/drawing/2014/main" id="{C100A2E5-A733-544F-90BE-7F02AAE5AF94}"/>
                  </a:ext>
                </a:extLst>
              </p:cNvPr>
              <p:cNvSpPr/>
              <p:nvPr/>
            </p:nvSpPr>
            <p:spPr bwMode="auto">
              <a:xfrm>
                <a:off x="2317926" y="5063812"/>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sp>
        <p:nvSpPr>
          <p:cNvPr id="149" name="Rectangle 148" descr="A pointer in between Davey Jones and David Yu is highlighted" title="Highlighted Pointer">
            <a:extLst>
              <a:ext uri="{FF2B5EF4-FFF2-40B4-BE49-F238E27FC236}">
                <a16:creationId xmlns:a16="http://schemas.microsoft.com/office/drawing/2014/main" id="{4111414E-1816-304E-A9FD-CEE2027CE568}"/>
              </a:ext>
            </a:extLst>
          </p:cNvPr>
          <p:cNvSpPr/>
          <p:nvPr/>
        </p:nvSpPr>
        <p:spPr bwMode="auto">
          <a:xfrm>
            <a:off x="4954978" y="1722511"/>
            <a:ext cx="128383" cy="327311"/>
          </a:xfrm>
          <a:prstGeom prst="rect">
            <a:avLst/>
          </a:prstGeom>
          <a:solidFill>
            <a:srgbClr val="FFC000"/>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50" name="Oval 149" descr="A pointer in between Davey Jones and David Yu is highlighted" title="Highlighted Pointer">
            <a:extLst>
              <a:ext uri="{FF2B5EF4-FFF2-40B4-BE49-F238E27FC236}">
                <a16:creationId xmlns:a16="http://schemas.microsoft.com/office/drawing/2014/main" id="{D9CD50D5-FCE6-0B4D-AF56-F3F81558EC88}"/>
              </a:ext>
            </a:extLst>
          </p:cNvPr>
          <p:cNvSpPr/>
          <p:nvPr/>
        </p:nvSpPr>
        <p:spPr bwMode="auto">
          <a:xfrm>
            <a:off x="4983811" y="1859438"/>
            <a:ext cx="70718" cy="71127"/>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cxnSp>
        <p:nvCxnSpPr>
          <p:cNvPr id="151" name="Straight Arrow Connector 150" descr="A pointer in between Davey Jones and David Yu is highlighted" title="Highlighted Pointer">
            <a:extLst>
              <a:ext uri="{FF2B5EF4-FFF2-40B4-BE49-F238E27FC236}">
                <a16:creationId xmlns:a16="http://schemas.microsoft.com/office/drawing/2014/main" id="{52ED809D-17E6-6444-AFC3-4D23FBB5A0B8}"/>
              </a:ext>
            </a:extLst>
          </p:cNvPr>
          <p:cNvCxnSpPr/>
          <p:nvPr/>
        </p:nvCxnSpPr>
        <p:spPr>
          <a:xfrm flipH="1">
            <a:off x="5019169" y="1985745"/>
            <a:ext cx="6329" cy="35740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10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500"/>
                                        <p:tgtEl>
                                          <p:spTgt spid="7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xEl>
                                              <p:pRg st="1" end="1"/>
                                            </p:txEl>
                                          </p:spTgt>
                                        </p:tgtEl>
                                        <p:attrNameLst>
                                          <p:attrName>style.visibility</p:attrName>
                                        </p:attrNameLst>
                                      </p:cBhvr>
                                      <p:to>
                                        <p:strVal val="visible"/>
                                      </p:to>
                                    </p:set>
                                    <p:animEffect transition="in" filter="fade">
                                      <p:cBhvr>
                                        <p:cTn id="15" dur="500"/>
                                        <p:tgtEl>
                                          <p:spTgt spid="21">
                                            <p:txEl>
                                              <p:pRg st="1" end="1"/>
                                            </p:txEl>
                                          </p:spTgt>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fade">
                                      <p:cBhvr>
                                        <p:cTn id="19" dur="500"/>
                                        <p:tgtEl>
                                          <p:spTgt spid="8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
                                            <p:txEl>
                                              <p:pRg st="2" end="2"/>
                                            </p:txEl>
                                          </p:spTgt>
                                        </p:tgtEl>
                                        <p:attrNameLst>
                                          <p:attrName>style.visibility</p:attrName>
                                        </p:attrNameLst>
                                      </p:cBhvr>
                                      <p:to>
                                        <p:strVal val="visible"/>
                                      </p:to>
                                    </p:set>
                                    <p:animEffect transition="in" filter="fade">
                                      <p:cBhvr>
                                        <p:cTn id="24" dur="500"/>
                                        <p:tgtEl>
                                          <p:spTgt spid="21">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xEl>
                                              <p:pRg st="3" end="3"/>
                                            </p:txEl>
                                          </p:spTgt>
                                        </p:tgtEl>
                                        <p:attrNameLst>
                                          <p:attrName>style.visibility</p:attrName>
                                        </p:attrNameLst>
                                      </p:cBhvr>
                                      <p:to>
                                        <p:strVal val="visible"/>
                                      </p:to>
                                    </p:set>
                                    <p:animEffect transition="in" filter="fade">
                                      <p:cBhvr>
                                        <p:cTn id="27" dur="500"/>
                                        <p:tgtEl>
                                          <p:spTgt spid="21">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xEl>
                                              <p:pRg st="4" end="4"/>
                                            </p:txEl>
                                          </p:spTgt>
                                        </p:tgtEl>
                                        <p:attrNameLst>
                                          <p:attrName>style.visibility</p:attrName>
                                        </p:attrNameLst>
                                      </p:cBhvr>
                                      <p:to>
                                        <p:strVal val="visible"/>
                                      </p:to>
                                    </p:set>
                                    <p:animEffect transition="in" filter="fade">
                                      <p:cBhvr>
                                        <p:cTn id="30" dur="500"/>
                                        <p:tgtEl>
                                          <p:spTgt spid="21">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xEl>
                                              <p:pRg st="5" end="5"/>
                                            </p:txEl>
                                          </p:spTgt>
                                        </p:tgtEl>
                                        <p:attrNameLst>
                                          <p:attrName>style.visibility</p:attrName>
                                        </p:attrNameLst>
                                      </p:cBhvr>
                                      <p:to>
                                        <p:strVal val="visible"/>
                                      </p:to>
                                    </p:set>
                                    <p:animEffect transition="in" filter="fade">
                                      <p:cBhvr>
                                        <p:cTn id="33" dur="500"/>
                                        <p:tgtEl>
                                          <p:spTgt spid="21">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9"/>
                                        </p:tgtEl>
                                        <p:attrNameLst>
                                          <p:attrName>style.visibility</p:attrName>
                                        </p:attrNameLst>
                                      </p:cBhvr>
                                      <p:to>
                                        <p:strVal val="visible"/>
                                      </p:to>
                                    </p:set>
                                    <p:animEffect transition="in" filter="fade">
                                      <p:cBhvr>
                                        <p:cTn id="38" dur="500"/>
                                        <p:tgtEl>
                                          <p:spTgt spid="139"/>
                                        </p:tgtEl>
                                      </p:cBhvr>
                                    </p:animEffect>
                                  </p:childTnLst>
                                </p:cTn>
                              </p:par>
                              <p:par>
                                <p:cTn id="39" presetID="10" presetClass="entr" presetSubtype="0" fill="hold" nodeType="withEffect">
                                  <p:stCondLst>
                                    <p:cond delay="0"/>
                                  </p:stCondLst>
                                  <p:childTnLst>
                                    <p:set>
                                      <p:cBhvr>
                                        <p:cTn id="40" dur="1" fill="hold">
                                          <p:stCondLst>
                                            <p:cond delay="0"/>
                                          </p:stCondLst>
                                        </p:cTn>
                                        <p:tgtEl>
                                          <p:spTgt spid="146"/>
                                        </p:tgtEl>
                                        <p:attrNameLst>
                                          <p:attrName>style.visibility</p:attrName>
                                        </p:attrNameLst>
                                      </p:cBhvr>
                                      <p:to>
                                        <p:strVal val="visible"/>
                                      </p:to>
                                    </p:set>
                                    <p:animEffect transition="in" filter="fade">
                                      <p:cBhvr>
                                        <p:cTn id="41" dur="500"/>
                                        <p:tgtEl>
                                          <p:spTgt spid="14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0"/>
                                        </p:tgtEl>
                                        <p:attrNameLst>
                                          <p:attrName>style.visibility</p:attrName>
                                        </p:attrNameLst>
                                      </p:cBhvr>
                                      <p:to>
                                        <p:strVal val="visible"/>
                                      </p:to>
                                    </p:set>
                                    <p:animEffect transition="in" filter="fade">
                                      <p:cBhvr>
                                        <p:cTn id="44" dur="500"/>
                                        <p:tgtEl>
                                          <p:spTgt spid="14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49"/>
                                        </p:tgtEl>
                                        <p:attrNameLst>
                                          <p:attrName>style.visibility</p:attrName>
                                        </p:attrNameLst>
                                      </p:cBhvr>
                                      <p:to>
                                        <p:strVal val="visible"/>
                                      </p:to>
                                    </p:set>
                                    <p:animEffect transition="in" filter="fade">
                                      <p:cBhvr>
                                        <p:cTn id="49" dur="500"/>
                                        <p:tgtEl>
                                          <p:spTgt spid="149"/>
                                        </p:tgtEl>
                                      </p:cBhvr>
                                    </p:animEffect>
                                  </p:childTnLst>
                                </p:cTn>
                              </p:par>
                              <p:par>
                                <p:cTn id="50" presetID="10" presetClass="entr" presetSubtype="0" fill="hold" nodeType="withEffect">
                                  <p:stCondLst>
                                    <p:cond delay="0"/>
                                  </p:stCondLst>
                                  <p:childTnLst>
                                    <p:set>
                                      <p:cBhvr>
                                        <p:cTn id="51" dur="1" fill="hold">
                                          <p:stCondLst>
                                            <p:cond delay="0"/>
                                          </p:stCondLst>
                                        </p:cTn>
                                        <p:tgtEl>
                                          <p:spTgt spid="151"/>
                                        </p:tgtEl>
                                        <p:attrNameLst>
                                          <p:attrName>style.visibility</p:attrName>
                                        </p:attrNameLst>
                                      </p:cBhvr>
                                      <p:to>
                                        <p:strVal val="visible"/>
                                      </p:to>
                                    </p:set>
                                    <p:animEffect transition="in" filter="fade">
                                      <p:cBhvr>
                                        <p:cTn id="52" dur="500"/>
                                        <p:tgtEl>
                                          <p:spTgt spid="15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50"/>
                                        </p:tgtEl>
                                        <p:attrNameLst>
                                          <p:attrName>style.visibility</p:attrName>
                                        </p:attrNameLst>
                                      </p:cBhvr>
                                      <p:to>
                                        <p:strVal val="visible"/>
                                      </p:to>
                                    </p:set>
                                    <p:animEffect transition="in" filter="fade">
                                      <p:cBhvr>
                                        <p:cTn id="55"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139" grpId="0" animBg="1"/>
      <p:bldP spid="140" grpId="0" animBg="1"/>
      <p:bldP spid="149" grpId="0" animBg="1"/>
      <p:bldP spid="15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a:t>Prefix Key Compression</a:t>
            </a:r>
            <a:endParaRPr lang="en-US" dirty="0"/>
          </a:p>
        </p:txBody>
      </p:sp>
      <p:sp>
        <p:nvSpPr>
          <p:cNvPr id="21" name="Content Placeholder 2"/>
          <p:cNvSpPr>
            <a:spLocks noGrp="1"/>
          </p:cNvSpPr>
          <p:nvPr>
            <p:ph idx="1"/>
          </p:nvPr>
        </p:nvSpPr>
        <p:spPr>
          <a:xfrm>
            <a:off x="576680" y="1265254"/>
            <a:ext cx="8229600" cy="3394472"/>
          </a:xfrm>
        </p:spPr>
        <p:txBody>
          <a:bodyPr>
            <a:noAutofit/>
          </a:bodyPr>
          <a:lstStyle/>
          <a:p>
            <a:r>
              <a:rPr lang="en-US" sz="1500" dirty="0"/>
              <a:t> </a:t>
            </a:r>
            <a:r>
              <a:rPr lang="en-US" sz="1500" dirty="0">
                <a:latin typeface="Helvetica Neue"/>
              </a:rPr>
              <a:t>What if we compress starting at leaf:</a:t>
            </a:r>
          </a:p>
          <a:p>
            <a:pPr>
              <a:spcBef>
                <a:spcPts val="6000"/>
              </a:spcBef>
            </a:pPr>
            <a:r>
              <a:rPr lang="en-US" sz="1500" dirty="0">
                <a:latin typeface="Helvetica Neue"/>
              </a:rPr>
              <a:t>On split, determine minimum splitting prefix and </a:t>
            </a:r>
            <a:r>
              <a:rPr lang="en-US" sz="1500" b="1" dirty="0">
                <a:latin typeface="Helvetica Neue"/>
              </a:rPr>
              <a:t>copy up</a:t>
            </a:r>
          </a:p>
        </p:txBody>
      </p:sp>
      <p:grpSp>
        <p:nvGrpSpPr>
          <p:cNvPr id="158" name="Group 157" descr="A Node with one entry: &quot;George W" title="George W Node"/>
          <p:cNvGrpSpPr/>
          <p:nvPr/>
        </p:nvGrpSpPr>
        <p:grpSpPr>
          <a:xfrm>
            <a:off x="6224245" y="2473900"/>
            <a:ext cx="1195787" cy="327311"/>
            <a:chOff x="2028146" y="3836401"/>
            <a:chExt cx="1594382" cy="436414"/>
          </a:xfrm>
        </p:grpSpPr>
        <p:sp>
          <p:nvSpPr>
            <p:cNvPr id="159" name="Rectangle 158"/>
            <p:cNvSpPr/>
            <p:nvPr/>
          </p:nvSpPr>
          <p:spPr bwMode="auto">
            <a:xfrm>
              <a:off x="2028146" y="3836401"/>
              <a:ext cx="1421966"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rgbClr val="FFFFFF"/>
                  </a:solidFill>
                  <a:latin typeface="Helvetica Neue"/>
                </a:rPr>
                <a:t>Sarah Z</a:t>
              </a:r>
            </a:p>
          </p:txBody>
        </p:sp>
        <p:sp>
          <p:nvSpPr>
            <p:cNvPr id="160" name="Rectangle 159"/>
            <p:cNvSpPr/>
            <p:nvPr/>
          </p:nvSpPr>
          <p:spPr bwMode="auto">
            <a:xfrm>
              <a:off x="3451351" y="3836401"/>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61" name="Oval 160"/>
            <p:cNvSpPr/>
            <p:nvPr/>
          </p:nvSpPr>
          <p:spPr bwMode="auto">
            <a:xfrm>
              <a:off x="3489794" y="4007191"/>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10" name="Group 9" descr="A node with entries &quot;George Gershwin&quot;, &quot;George Bush&quot; with spaces for pointers in between" title="Left Split George Node"/>
          <p:cNvGrpSpPr/>
          <p:nvPr/>
        </p:nvGrpSpPr>
        <p:grpSpPr>
          <a:xfrm>
            <a:off x="367256" y="2866888"/>
            <a:ext cx="3678911" cy="310639"/>
            <a:chOff x="1236162" y="2815936"/>
            <a:chExt cx="3678911" cy="310639"/>
          </a:xfrm>
        </p:grpSpPr>
        <p:sp>
          <p:nvSpPr>
            <p:cNvPr id="142" name="Rectangle 141"/>
            <p:cNvSpPr/>
            <p:nvPr/>
          </p:nvSpPr>
          <p:spPr bwMode="auto">
            <a:xfrm>
              <a:off x="1355938" y="2816612"/>
              <a:ext cx="961701" cy="309963"/>
            </a:xfrm>
            <a:prstGeom prst="rect">
              <a:avLst/>
            </a:prstGeom>
            <a:solidFill>
              <a:schemeClr val="tx2"/>
            </a:solidFill>
            <a:ln w="22225">
              <a:solidFill>
                <a:srgbClr val="002060"/>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50" dirty="0">
                  <a:solidFill>
                    <a:schemeClr val="bg1"/>
                  </a:solidFill>
                  <a:latin typeface="Helvetica Neue"/>
                </a:rPr>
                <a:t>Sarah Lee</a:t>
              </a:r>
            </a:p>
          </p:txBody>
        </p:sp>
        <p:sp>
          <p:nvSpPr>
            <p:cNvPr id="144" name="Rectangle 143"/>
            <p:cNvSpPr/>
            <p:nvPr/>
          </p:nvSpPr>
          <p:spPr bwMode="auto">
            <a:xfrm>
              <a:off x="4410416" y="2815936"/>
              <a:ext cx="373124" cy="309963"/>
            </a:xfrm>
            <a:prstGeom prst="rect">
              <a:avLst/>
            </a:prstGeom>
            <a:solidFill>
              <a:schemeClr val="tx2"/>
            </a:solidFill>
            <a:ln w="22225">
              <a:solidFill>
                <a:srgbClr val="002060"/>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050" dirty="0">
                <a:solidFill>
                  <a:srgbClr val="000000"/>
                </a:solidFill>
                <a:latin typeface="Helvetica Neue"/>
              </a:endParaRPr>
            </a:p>
          </p:txBody>
        </p:sp>
        <p:sp>
          <p:nvSpPr>
            <p:cNvPr id="145" name="Rectangle 144"/>
            <p:cNvSpPr/>
            <p:nvPr/>
          </p:nvSpPr>
          <p:spPr bwMode="auto">
            <a:xfrm>
              <a:off x="3900580" y="2816610"/>
              <a:ext cx="373124" cy="309963"/>
            </a:xfrm>
            <a:prstGeom prst="rect">
              <a:avLst/>
            </a:prstGeom>
            <a:solidFill>
              <a:schemeClr val="tx2"/>
            </a:solidFill>
            <a:ln w="22225">
              <a:solidFill>
                <a:srgbClr val="002060"/>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050" dirty="0">
                <a:solidFill>
                  <a:srgbClr val="000000"/>
                </a:solidFill>
                <a:latin typeface="Helvetica Neue"/>
              </a:endParaRPr>
            </a:p>
          </p:txBody>
        </p:sp>
        <p:sp>
          <p:nvSpPr>
            <p:cNvPr id="147" name="Rectangle 146"/>
            <p:cNvSpPr/>
            <p:nvPr/>
          </p:nvSpPr>
          <p:spPr bwMode="auto">
            <a:xfrm>
              <a:off x="2421249" y="2816612"/>
              <a:ext cx="1337007" cy="309963"/>
            </a:xfrm>
            <a:prstGeom prst="rect">
              <a:avLst/>
            </a:prstGeom>
            <a:solidFill>
              <a:schemeClr val="tx2"/>
            </a:solidFill>
            <a:ln w="22225">
              <a:solidFill>
                <a:srgbClr val="002060"/>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50" dirty="0">
                  <a:solidFill>
                    <a:schemeClr val="bg1"/>
                  </a:solidFill>
                  <a:latin typeface="Helvetica Neue"/>
                </a:rPr>
                <a:t>Sarah Manning</a:t>
              </a:r>
            </a:p>
          </p:txBody>
        </p:sp>
        <p:grpSp>
          <p:nvGrpSpPr>
            <p:cNvPr id="8" name="Group 7"/>
            <p:cNvGrpSpPr/>
            <p:nvPr/>
          </p:nvGrpSpPr>
          <p:grpSpPr>
            <a:xfrm>
              <a:off x="2332424" y="2816612"/>
              <a:ext cx="128383" cy="309963"/>
              <a:chOff x="2438400" y="2701639"/>
              <a:chExt cx="128383" cy="327311"/>
            </a:xfrm>
          </p:grpSpPr>
          <p:sp>
            <p:nvSpPr>
              <p:cNvPr id="76" name="Rectangle 75"/>
              <p:cNvSpPr/>
              <p:nvPr/>
            </p:nvSpPr>
            <p:spPr bwMode="auto">
              <a:xfrm>
                <a:off x="2438400" y="2701639"/>
                <a:ext cx="128383" cy="327311"/>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77" name="Oval 76"/>
              <p:cNvSpPr/>
              <p:nvPr/>
            </p:nvSpPr>
            <p:spPr bwMode="auto">
              <a:xfrm>
                <a:off x="2467232" y="2829732"/>
                <a:ext cx="70718" cy="71127"/>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79" name="Group 78"/>
            <p:cNvGrpSpPr/>
            <p:nvPr/>
          </p:nvGrpSpPr>
          <p:grpSpPr>
            <a:xfrm>
              <a:off x="1236162" y="2816611"/>
              <a:ext cx="128383" cy="309963"/>
              <a:chOff x="2438400" y="2701639"/>
              <a:chExt cx="128383" cy="327311"/>
            </a:xfrm>
          </p:grpSpPr>
          <p:sp>
            <p:nvSpPr>
              <p:cNvPr id="80" name="Rectangle 79"/>
              <p:cNvSpPr/>
              <p:nvPr/>
            </p:nvSpPr>
            <p:spPr bwMode="auto">
              <a:xfrm>
                <a:off x="2438400" y="2701639"/>
                <a:ext cx="128383" cy="327311"/>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81" name="Oval 80"/>
              <p:cNvSpPr/>
              <p:nvPr/>
            </p:nvSpPr>
            <p:spPr bwMode="auto">
              <a:xfrm>
                <a:off x="2467232" y="2829732"/>
                <a:ext cx="70718" cy="71127"/>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82" name="Group 81"/>
            <p:cNvGrpSpPr/>
            <p:nvPr/>
          </p:nvGrpSpPr>
          <p:grpSpPr>
            <a:xfrm>
              <a:off x="3765125" y="2816610"/>
              <a:ext cx="128383" cy="309963"/>
              <a:chOff x="2438400" y="2701639"/>
              <a:chExt cx="128383" cy="327311"/>
            </a:xfrm>
          </p:grpSpPr>
          <p:sp>
            <p:nvSpPr>
              <p:cNvPr id="83" name="Rectangle 82"/>
              <p:cNvSpPr/>
              <p:nvPr/>
            </p:nvSpPr>
            <p:spPr bwMode="auto">
              <a:xfrm>
                <a:off x="2438400" y="2701639"/>
                <a:ext cx="128383" cy="327311"/>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84" name="Oval 83"/>
              <p:cNvSpPr/>
              <p:nvPr/>
            </p:nvSpPr>
            <p:spPr bwMode="auto">
              <a:xfrm>
                <a:off x="2467232" y="2829732"/>
                <a:ext cx="70718" cy="71127"/>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85" name="Group 84"/>
            <p:cNvGrpSpPr/>
            <p:nvPr/>
          </p:nvGrpSpPr>
          <p:grpSpPr>
            <a:xfrm>
              <a:off x="4267200" y="2816610"/>
              <a:ext cx="128383" cy="309963"/>
              <a:chOff x="2438400" y="2701639"/>
              <a:chExt cx="128383" cy="327311"/>
            </a:xfrm>
          </p:grpSpPr>
          <p:sp>
            <p:nvSpPr>
              <p:cNvPr id="86" name="Rectangle 85"/>
              <p:cNvSpPr/>
              <p:nvPr/>
            </p:nvSpPr>
            <p:spPr bwMode="auto">
              <a:xfrm>
                <a:off x="2438400" y="2701639"/>
                <a:ext cx="128383" cy="327311"/>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87" name="Oval 86"/>
              <p:cNvSpPr/>
              <p:nvPr/>
            </p:nvSpPr>
            <p:spPr bwMode="auto">
              <a:xfrm>
                <a:off x="2467232" y="2829732"/>
                <a:ext cx="70718" cy="71127"/>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88" name="Group 87"/>
            <p:cNvGrpSpPr/>
            <p:nvPr/>
          </p:nvGrpSpPr>
          <p:grpSpPr>
            <a:xfrm>
              <a:off x="4786690" y="2815936"/>
              <a:ext cx="128383" cy="309963"/>
              <a:chOff x="2438400" y="2701639"/>
              <a:chExt cx="128383" cy="327311"/>
            </a:xfrm>
          </p:grpSpPr>
          <p:sp>
            <p:nvSpPr>
              <p:cNvPr id="89" name="Rectangle 88"/>
              <p:cNvSpPr/>
              <p:nvPr/>
            </p:nvSpPr>
            <p:spPr bwMode="auto">
              <a:xfrm>
                <a:off x="2438400" y="2701639"/>
                <a:ext cx="128383" cy="327311"/>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90" name="Oval 89"/>
              <p:cNvSpPr/>
              <p:nvPr/>
            </p:nvSpPr>
            <p:spPr bwMode="auto">
              <a:xfrm>
                <a:off x="2467232" y="2829732"/>
                <a:ext cx="70718" cy="71127"/>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grpSp>
        <p:nvGrpSpPr>
          <p:cNvPr id="11" name="Group 10" descr="A node with entries &quot;George Washington&quot;, &quot;George Zhang&quot;, &quot;George Zhu&quot; with spaces for pointers in between" title="Right Split George Nodes"/>
          <p:cNvGrpSpPr/>
          <p:nvPr/>
        </p:nvGrpSpPr>
        <p:grpSpPr>
          <a:xfrm>
            <a:off x="4786689" y="3181350"/>
            <a:ext cx="4306626" cy="311792"/>
            <a:chOff x="4786689" y="3181350"/>
            <a:chExt cx="4306626" cy="311792"/>
          </a:xfrm>
        </p:grpSpPr>
        <p:sp>
          <p:nvSpPr>
            <p:cNvPr id="154" name="Rectangle 153"/>
            <p:cNvSpPr/>
            <p:nvPr/>
          </p:nvSpPr>
          <p:spPr bwMode="auto">
            <a:xfrm>
              <a:off x="4908013" y="3181350"/>
              <a:ext cx="1337007" cy="309963"/>
            </a:xfrm>
            <a:prstGeom prst="rect">
              <a:avLst/>
            </a:prstGeom>
            <a:solidFill>
              <a:schemeClr val="tx2"/>
            </a:solidFill>
            <a:ln w="22225">
              <a:solidFill>
                <a:srgbClr val="002060"/>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50" dirty="0">
                  <a:solidFill>
                    <a:schemeClr val="bg1"/>
                  </a:solidFill>
                  <a:latin typeface="Helvetica Neue"/>
                </a:rPr>
                <a:t>Sarah Zhu</a:t>
              </a:r>
            </a:p>
          </p:txBody>
        </p:sp>
        <p:sp>
          <p:nvSpPr>
            <p:cNvPr id="155" name="Rectangle 154"/>
            <p:cNvSpPr/>
            <p:nvPr/>
          </p:nvSpPr>
          <p:spPr bwMode="auto">
            <a:xfrm>
              <a:off x="6396116" y="3181350"/>
              <a:ext cx="958128" cy="309963"/>
            </a:xfrm>
            <a:prstGeom prst="rect">
              <a:avLst/>
            </a:prstGeom>
            <a:solidFill>
              <a:schemeClr val="tx2"/>
            </a:solidFill>
            <a:ln w="22225">
              <a:solidFill>
                <a:srgbClr val="002060"/>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50" dirty="0">
                  <a:solidFill>
                    <a:schemeClr val="bg1"/>
                  </a:solidFill>
                  <a:latin typeface="Helvetica Neue"/>
                </a:rPr>
                <a:t>Sarita </a:t>
              </a:r>
              <a:r>
                <a:rPr lang="en-US" sz="1050" dirty="0" err="1">
                  <a:solidFill>
                    <a:schemeClr val="bg1"/>
                  </a:solidFill>
                  <a:latin typeface="Helvetica Neue"/>
                </a:rPr>
                <a:t>Adve</a:t>
              </a:r>
              <a:endParaRPr lang="en-US" sz="1050" dirty="0">
                <a:solidFill>
                  <a:schemeClr val="bg1"/>
                </a:solidFill>
                <a:latin typeface="Helvetica Neue"/>
              </a:endParaRPr>
            </a:p>
          </p:txBody>
        </p:sp>
        <p:sp>
          <p:nvSpPr>
            <p:cNvPr id="156" name="Rectangle 155"/>
            <p:cNvSpPr/>
            <p:nvPr/>
          </p:nvSpPr>
          <p:spPr bwMode="auto">
            <a:xfrm>
              <a:off x="7478373" y="3181350"/>
              <a:ext cx="958128" cy="309963"/>
            </a:xfrm>
            <a:prstGeom prst="rect">
              <a:avLst/>
            </a:prstGeom>
            <a:solidFill>
              <a:schemeClr val="tx2"/>
            </a:solidFill>
            <a:ln w="22225">
              <a:solidFill>
                <a:srgbClr val="002060"/>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800" dirty="0">
                  <a:ln w="0"/>
                  <a:solidFill>
                    <a:schemeClr val="bg1"/>
                  </a:solidFill>
                  <a:effectLst>
                    <a:outerShdw blurRad="38100" dist="25400" dir="5400000" algn="ctr" rotWithShape="0">
                      <a:srgbClr val="6E747A">
                        <a:alpha val="43000"/>
                      </a:srgbClr>
                    </a:outerShdw>
                  </a:effectLst>
                  <a:latin typeface="Helvetica Neue"/>
                </a:rPr>
                <a:t>Saruman The White</a:t>
              </a:r>
            </a:p>
          </p:txBody>
        </p:sp>
        <p:sp>
          <p:nvSpPr>
            <p:cNvPr id="157" name="Rectangle 156"/>
            <p:cNvSpPr/>
            <p:nvPr/>
          </p:nvSpPr>
          <p:spPr bwMode="auto">
            <a:xfrm>
              <a:off x="8578346" y="3187227"/>
              <a:ext cx="373124" cy="302245"/>
            </a:xfrm>
            <a:prstGeom prst="rect">
              <a:avLst/>
            </a:prstGeom>
            <a:solidFill>
              <a:schemeClr val="tx2"/>
            </a:solidFill>
            <a:ln w="22225">
              <a:solidFill>
                <a:srgbClr val="002060"/>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050" dirty="0">
                <a:solidFill>
                  <a:srgbClr val="000000"/>
                </a:solidFill>
                <a:latin typeface="Helvetica Neue"/>
              </a:endParaRPr>
            </a:p>
          </p:txBody>
        </p:sp>
        <p:grpSp>
          <p:nvGrpSpPr>
            <p:cNvPr id="91" name="Group 90"/>
            <p:cNvGrpSpPr/>
            <p:nvPr/>
          </p:nvGrpSpPr>
          <p:grpSpPr>
            <a:xfrm>
              <a:off x="4786689" y="3187227"/>
              <a:ext cx="128383" cy="302246"/>
              <a:chOff x="2438400" y="2709788"/>
              <a:chExt cx="128383" cy="319162"/>
            </a:xfrm>
          </p:grpSpPr>
          <p:sp>
            <p:nvSpPr>
              <p:cNvPr id="92" name="Rectangle 91"/>
              <p:cNvSpPr/>
              <p:nvPr/>
            </p:nvSpPr>
            <p:spPr bwMode="auto">
              <a:xfrm>
                <a:off x="2438400" y="2709788"/>
                <a:ext cx="128383" cy="319162"/>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93" name="Oval 92"/>
              <p:cNvSpPr/>
              <p:nvPr/>
            </p:nvSpPr>
            <p:spPr bwMode="auto">
              <a:xfrm>
                <a:off x="2467232" y="2829732"/>
                <a:ext cx="70718" cy="71127"/>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95" name="Group 94"/>
            <p:cNvGrpSpPr/>
            <p:nvPr/>
          </p:nvGrpSpPr>
          <p:grpSpPr>
            <a:xfrm>
              <a:off x="6255145" y="3183179"/>
              <a:ext cx="128383" cy="309963"/>
              <a:chOff x="2438400" y="2701639"/>
              <a:chExt cx="128383" cy="327311"/>
            </a:xfrm>
          </p:grpSpPr>
          <p:sp>
            <p:nvSpPr>
              <p:cNvPr id="96" name="Rectangle 95"/>
              <p:cNvSpPr/>
              <p:nvPr/>
            </p:nvSpPr>
            <p:spPr bwMode="auto">
              <a:xfrm>
                <a:off x="2438400" y="2701639"/>
                <a:ext cx="128383" cy="327311"/>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97" name="Oval 96"/>
              <p:cNvSpPr/>
              <p:nvPr/>
            </p:nvSpPr>
            <p:spPr bwMode="auto">
              <a:xfrm>
                <a:off x="2467232" y="2829732"/>
                <a:ext cx="70718" cy="71127"/>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98" name="Group 97"/>
            <p:cNvGrpSpPr/>
            <p:nvPr/>
          </p:nvGrpSpPr>
          <p:grpSpPr>
            <a:xfrm>
              <a:off x="8428816" y="3181350"/>
              <a:ext cx="128383" cy="309963"/>
              <a:chOff x="2438400" y="2695434"/>
              <a:chExt cx="128383" cy="327311"/>
            </a:xfrm>
          </p:grpSpPr>
          <p:sp>
            <p:nvSpPr>
              <p:cNvPr id="99" name="Rectangle 98"/>
              <p:cNvSpPr/>
              <p:nvPr/>
            </p:nvSpPr>
            <p:spPr bwMode="auto">
              <a:xfrm>
                <a:off x="2438400" y="2695434"/>
                <a:ext cx="128383" cy="327311"/>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00" name="Oval 99"/>
              <p:cNvSpPr/>
              <p:nvPr/>
            </p:nvSpPr>
            <p:spPr bwMode="auto">
              <a:xfrm>
                <a:off x="2467232" y="2829732"/>
                <a:ext cx="70718" cy="71127"/>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101" name="Group 100"/>
            <p:cNvGrpSpPr/>
            <p:nvPr/>
          </p:nvGrpSpPr>
          <p:grpSpPr>
            <a:xfrm>
              <a:off x="8964932" y="3187227"/>
              <a:ext cx="128383" cy="302246"/>
              <a:chOff x="2438400" y="2709788"/>
              <a:chExt cx="128383" cy="319162"/>
            </a:xfrm>
          </p:grpSpPr>
          <p:sp>
            <p:nvSpPr>
              <p:cNvPr id="102" name="Rectangle 101"/>
              <p:cNvSpPr/>
              <p:nvPr/>
            </p:nvSpPr>
            <p:spPr bwMode="auto">
              <a:xfrm>
                <a:off x="2438400" y="2709788"/>
                <a:ext cx="128383" cy="319162"/>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03" name="Oval 102"/>
              <p:cNvSpPr/>
              <p:nvPr/>
            </p:nvSpPr>
            <p:spPr bwMode="auto">
              <a:xfrm>
                <a:off x="2467232" y="2829732"/>
                <a:ext cx="70718" cy="71127"/>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104" name="Group 103"/>
            <p:cNvGrpSpPr/>
            <p:nvPr/>
          </p:nvGrpSpPr>
          <p:grpSpPr>
            <a:xfrm>
              <a:off x="7354913" y="3181350"/>
              <a:ext cx="128383" cy="309963"/>
              <a:chOff x="2438400" y="2695434"/>
              <a:chExt cx="128383" cy="327311"/>
            </a:xfrm>
          </p:grpSpPr>
          <p:sp>
            <p:nvSpPr>
              <p:cNvPr id="105" name="Rectangle 104"/>
              <p:cNvSpPr/>
              <p:nvPr/>
            </p:nvSpPr>
            <p:spPr bwMode="auto">
              <a:xfrm>
                <a:off x="2438400" y="2695434"/>
                <a:ext cx="128383" cy="327311"/>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06" name="Oval 105"/>
              <p:cNvSpPr/>
              <p:nvPr/>
            </p:nvSpPr>
            <p:spPr bwMode="auto">
              <a:xfrm>
                <a:off x="2467232" y="2829732"/>
                <a:ext cx="70718" cy="71127"/>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grpSp>
        <p:nvGrpSpPr>
          <p:cNvPr id="109" name="Group 108" descr="A node with entries &quot;George Gershwin&quot;, &quot;George Washington&quot;, &quot;George Zhang&quot;, &quot;George Zhu&quot; with spaces for pointers in between" title="Tree Index Node of Georges"/>
          <p:cNvGrpSpPr/>
          <p:nvPr/>
        </p:nvGrpSpPr>
        <p:grpSpPr>
          <a:xfrm>
            <a:off x="3082593" y="1745625"/>
            <a:ext cx="4811873" cy="301698"/>
            <a:chOff x="3082593" y="1700046"/>
            <a:chExt cx="4811873" cy="301698"/>
          </a:xfrm>
        </p:grpSpPr>
        <p:sp>
          <p:nvSpPr>
            <p:cNvPr id="110" name="Rectangle 109"/>
            <p:cNvSpPr/>
            <p:nvPr/>
          </p:nvSpPr>
          <p:spPr bwMode="auto">
            <a:xfrm>
              <a:off x="3082593" y="1700047"/>
              <a:ext cx="1337007" cy="301697"/>
            </a:xfrm>
            <a:prstGeom prst="rect">
              <a:avLst/>
            </a:prstGeom>
            <a:solidFill>
              <a:schemeClr val="tx2"/>
            </a:solidFill>
            <a:ln w="22225">
              <a:solidFill>
                <a:srgbClr val="002060"/>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50" dirty="0">
                  <a:solidFill>
                    <a:schemeClr val="bg1"/>
                  </a:solidFill>
                  <a:latin typeface="Helvetica Neue"/>
                </a:rPr>
                <a:t>Sarah Manning</a:t>
              </a:r>
            </a:p>
          </p:txBody>
        </p:sp>
        <p:sp>
          <p:nvSpPr>
            <p:cNvPr id="111" name="Rectangle 110"/>
            <p:cNvSpPr/>
            <p:nvPr/>
          </p:nvSpPr>
          <p:spPr bwMode="auto">
            <a:xfrm>
              <a:off x="4377993" y="1700046"/>
              <a:ext cx="1337007" cy="301698"/>
            </a:xfrm>
            <a:prstGeom prst="rect">
              <a:avLst/>
            </a:prstGeom>
            <a:solidFill>
              <a:schemeClr val="tx2"/>
            </a:solidFill>
            <a:ln w="22225">
              <a:solidFill>
                <a:srgbClr val="002060"/>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50" dirty="0">
                  <a:solidFill>
                    <a:schemeClr val="bg1"/>
                  </a:solidFill>
                  <a:latin typeface="Helvetica Neue"/>
                </a:rPr>
                <a:t>Sarah Zhu</a:t>
              </a:r>
            </a:p>
          </p:txBody>
        </p:sp>
        <p:sp>
          <p:nvSpPr>
            <p:cNvPr id="112" name="Rectangle 111"/>
            <p:cNvSpPr/>
            <p:nvPr/>
          </p:nvSpPr>
          <p:spPr bwMode="auto">
            <a:xfrm>
              <a:off x="5677969" y="1700046"/>
              <a:ext cx="958128" cy="301698"/>
            </a:xfrm>
            <a:prstGeom prst="rect">
              <a:avLst/>
            </a:prstGeom>
            <a:solidFill>
              <a:schemeClr val="tx2"/>
            </a:solidFill>
            <a:ln w="22225">
              <a:solidFill>
                <a:srgbClr val="002060"/>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50" dirty="0">
                  <a:solidFill>
                    <a:schemeClr val="bg1"/>
                  </a:solidFill>
                  <a:latin typeface="Helvetica Neue"/>
                </a:rPr>
                <a:t>Sarita </a:t>
              </a:r>
              <a:r>
                <a:rPr lang="en-US" sz="1050" dirty="0" err="1">
                  <a:solidFill>
                    <a:schemeClr val="bg1"/>
                  </a:solidFill>
                  <a:latin typeface="Helvetica Neue"/>
                </a:rPr>
                <a:t>Adve</a:t>
              </a:r>
              <a:endParaRPr lang="en-US" sz="1050" dirty="0">
                <a:solidFill>
                  <a:schemeClr val="bg1"/>
                </a:solidFill>
                <a:latin typeface="Helvetica Neue"/>
              </a:endParaRPr>
            </a:p>
          </p:txBody>
        </p:sp>
        <p:sp>
          <p:nvSpPr>
            <p:cNvPr id="113" name="Rectangle 112"/>
            <p:cNvSpPr/>
            <p:nvPr/>
          </p:nvSpPr>
          <p:spPr bwMode="auto">
            <a:xfrm>
              <a:off x="6629400" y="1700046"/>
              <a:ext cx="1265066" cy="301698"/>
            </a:xfrm>
            <a:prstGeom prst="rect">
              <a:avLst/>
            </a:prstGeom>
            <a:solidFill>
              <a:schemeClr val="tx2"/>
            </a:solidFill>
            <a:ln w="22225">
              <a:solidFill>
                <a:srgbClr val="002060"/>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50" dirty="0">
                  <a:ln w="0"/>
                  <a:solidFill>
                    <a:schemeClr val="bg1"/>
                  </a:solidFill>
                  <a:effectLst>
                    <a:outerShdw blurRad="38100" dist="25400" dir="5400000" algn="ctr" rotWithShape="0">
                      <a:srgbClr val="6E747A">
                        <a:alpha val="43000"/>
                      </a:srgbClr>
                    </a:outerShdw>
                  </a:effectLst>
                  <a:latin typeface="Helvetica Neue"/>
                </a:rPr>
                <a:t>Saruman The White</a:t>
              </a:r>
            </a:p>
          </p:txBody>
        </p:sp>
      </p:grpSp>
      <p:sp>
        <p:nvSpPr>
          <p:cNvPr id="129" name="Rectangle 128"/>
          <p:cNvSpPr/>
          <p:nvPr/>
        </p:nvSpPr>
        <p:spPr bwMode="auto">
          <a:xfrm>
            <a:off x="1404998" y="1750567"/>
            <a:ext cx="961701" cy="309963"/>
          </a:xfrm>
          <a:prstGeom prst="rect">
            <a:avLst/>
          </a:prstGeom>
          <a:solidFill>
            <a:schemeClr val="tx2"/>
          </a:solidFill>
          <a:ln w="22225">
            <a:solidFill>
              <a:srgbClr val="002060"/>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50" dirty="0">
                <a:solidFill>
                  <a:schemeClr val="bg1"/>
                </a:solidFill>
                <a:latin typeface="Helvetica Neue"/>
              </a:rPr>
              <a:t>Sarah Lee</a:t>
            </a:r>
          </a:p>
        </p:txBody>
      </p:sp>
      <p:cxnSp>
        <p:nvCxnSpPr>
          <p:cNvPr id="107" name="Straight Arrow Connector 106" descr="An pointer from the node George W to the node with entry George Washing" title="Arrow">
            <a:extLst>
              <a:ext uri="{FF2B5EF4-FFF2-40B4-BE49-F238E27FC236}">
                <a16:creationId xmlns:a16="http://schemas.microsoft.com/office/drawing/2014/main" id="{3429DB87-E833-FB42-996E-61CE97BD1034}"/>
              </a:ext>
            </a:extLst>
          </p:cNvPr>
          <p:cNvCxnSpPr/>
          <p:nvPr/>
        </p:nvCxnSpPr>
        <p:spPr bwMode="auto">
          <a:xfrm flipH="1">
            <a:off x="5677969" y="2774627"/>
            <a:ext cx="933558" cy="453417"/>
          </a:xfrm>
          <a:prstGeom prst="straightConnector1">
            <a:avLst/>
          </a:prstGeom>
          <a:ln>
            <a:solidFill>
              <a:srgbClr val="FFC000"/>
            </a:solidFill>
            <a:headEnd type="none" w="med" len="med"/>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402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par>
                                <p:cTn id="18" presetID="9"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8"/>
                                        </p:tgtEl>
                                        <p:attrNameLst>
                                          <p:attrName>style.visibility</p:attrName>
                                        </p:attrNameLst>
                                      </p:cBhvr>
                                      <p:to>
                                        <p:strVal val="visible"/>
                                      </p:to>
                                    </p:set>
                                    <p:animEffect transition="in" filter="fade">
                                      <p:cBhvr>
                                        <p:cTn id="25" dur="500"/>
                                        <p:tgtEl>
                                          <p:spTgt spid="158"/>
                                        </p:tgtEl>
                                      </p:cBhvr>
                                    </p:animEffect>
                                  </p:childTnLst>
                                </p:cTn>
                              </p:par>
                              <p:par>
                                <p:cTn id="26" presetID="10" presetClass="entr" presetSubtype="0" fill="hold" nodeType="withEffect">
                                  <p:stCondLst>
                                    <p:cond delay="0"/>
                                  </p:stCondLst>
                                  <p:childTnLst>
                                    <p:set>
                                      <p:cBhvr>
                                        <p:cTn id="27" dur="1" fill="hold">
                                          <p:stCondLst>
                                            <p:cond delay="0"/>
                                          </p:stCondLst>
                                        </p:cTn>
                                        <p:tgtEl>
                                          <p:spTgt spid="107"/>
                                        </p:tgtEl>
                                        <p:attrNameLst>
                                          <p:attrName>style.visibility</p:attrName>
                                        </p:attrNameLst>
                                      </p:cBhvr>
                                      <p:to>
                                        <p:strVal val="visible"/>
                                      </p:to>
                                    </p:set>
                                    <p:animEffect transition="in" filter="fade">
                                      <p:cBhvr>
                                        <p:cTn id="28"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a:t>Suffix Key Compression</a:t>
            </a:r>
            <a:endParaRPr lang="en-US" dirty="0"/>
          </a:p>
        </p:txBody>
      </p:sp>
      <p:sp>
        <p:nvSpPr>
          <p:cNvPr id="21" name="Content Placeholder 2"/>
          <p:cNvSpPr>
            <a:spLocks noGrp="1"/>
          </p:cNvSpPr>
          <p:nvPr>
            <p:ph idx="1"/>
          </p:nvPr>
        </p:nvSpPr>
        <p:spPr/>
        <p:txBody>
          <a:bodyPr>
            <a:normAutofit/>
          </a:bodyPr>
          <a:lstStyle/>
          <a:p>
            <a:r>
              <a:rPr lang="en-US" sz="1500" dirty="0"/>
              <a:t> </a:t>
            </a:r>
            <a:r>
              <a:rPr lang="en-US" sz="1500" dirty="0">
                <a:latin typeface="Helvetica Neue"/>
              </a:rPr>
              <a:t>All keys have large common prefix</a:t>
            </a:r>
          </a:p>
          <a:p>
            <a:pPr>
              <a:spcBef>
                <a:spcPts val="6000"/>
              </a:spcBef>
            </a:pPr>
            <a:r>
              <a:rPr lang="en-US" sz="1500" dirty="0">
                <a:latin typeface="Helvetica Neue"/>
              </a:rPr>
              <a:t>Move common prefix to header, leave only (compressed) suffix next to pointer</a:t>
            </a:r>
            <a:endParaRPr lang="en-US" sz="1500" b="1" dirty="0">
              <a:latin typeface="Helvetica Neue"/>
            </a:endParaRPr>
          </a:p>
          <a:p>
            <a:pPr lvl="1">
              <a:spcBef>
                <a:spcPts val="10200"/>
              </a:spcBef>
            </a:pPr>
            <a:r>
              <a:rPr lang="en-US" sz="1500" dirty="0">
                <a:latin typeface="Helvetica Neue"/>
              </a:rPr>
              <a:t>When might this be especially useful?</a:t>
            </a:r>
          </a:p>
          <a:p>
            <a:pPr lvl="2"/>
            <a:r>
              <a:rPr lang="en-US" sz="1500" dirty="0">
                <a:latin typeface="Helvetica Neue"/>
              </a:rPr>
              <a:t>Composite Keys. Example?</a:t>
            </a:r>
          </a:p>
          <a:p>
            <a:pPr lvl="3"/>
            <a:r>
              <a:rPr lang="en-US" sz="1500" dirty="0">
                <a:latin typeface="Helvetica Neue"/>
              </a:rPr>
              <a:t>&lt;Zip code, Last Name, First Name&gt;</a:t>
            </a:r>
          </a:p>
        </p:txBody>
      </p:sp>
      <p:grpSp>
        <p:nvGrpSpPr>
          <p:cNvPr id="79" name="Group 78" descr="A node with entries &quot;A&quot;, &quot;B&quot;, &quot;S&quot;, &quot;Sm&quot;, &quot;W&quot; with spaces for pointers in between" title="Suffix Compressed George Node"/>
          <p:cNvGrpSpPr/>
          <p:nvPr/>
        </p:nvGrpSpPr>
        <p:grpSpPr>
          <a:xfrm>
            <a:off x="1536622" y="2644127"/>
            <a:ext cx="5952203" cy="587585"/>
            <a:chOff x="434293" y="3585233"/>
            <a:chExt cx="7936270" cy="783447"/>
          </a:xfrm>
        </p:grpSpPr>
        <p:sp>
          <p:nvSpPr>
            <p:cNvPr id="80" name="Rectangle 79"/>
            <p:cNvSpPr/>
            <p:nvPr/>
          </p:nvSpPr>
          <p:spPr bwMode="auto">
            <a:xfrm>
              <a:off x="434293" y="3585233"/>
              <a:ext cx="1282895" cy="35100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rgbClr val="FFFFFF"/>
                  </a:solidFill>
                  <a:latin typeface="Helvetica Neue"/>
                </a:rPr>
                <a:t>“Sar”</a:t>
              </a:r>
            </a:p>
          </p:txBody>
        </p:sp>
        <p:grpSp>
          <p:nvGrpSpPr>
            <p:cNvPr id="81" name="Group 80"/>
            <p:cNvGrpSpPr/>
            <p:nvPr/>
          </p:nvGrpSpPr>
          <p:grpSpPr>
            <a:xfrm>
              <a:off x="434293" y="3932266"/>
              <a:ext cx="7936270" cy="436414"/>
              <a:chOff x="572440" y="4228300"/>
              <a:chExt cx="7936270" cy="436414"/>
            </a:xfrm>
          </p:grpSpPr>
          <p:sp>
            <p:nvSpPr>
              <p:cNvPr id="82" name="Rectangle 81"/>
              <p:cNvSpPr/>
              <p:nvPr/>
            </p:nvSpPr>
            <p:spPr bwMode="auto">
              <a:xfrm>
                <a:off x="735418" y="4228300"/>
                <a:ext cx="398254"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00" dirty="0">
                    <a:solidFill>
                      <a:srgbClr val="FFFFFF"/>
                    </a:solidFill>
                    <a:latin typeface="Helvetica Neue"/>
                  </a:rPr>
                  <a:t>ah L</a:t>
                </a:r>
              </a:p>
            </p:txBody>
          </p:sp>
          <p:grpSp>
            <p:nvGrpSpPr>
              <p:cNvPr id="83" name="Group 82"/>
              <p:cNvGrpSpPr/>
              <p:nvPr/>
            </p:nvGrpSpPr>
            <p:grpSpPr>
              <a:xfrm>
                <a:off x="572440" y="4228300"/>
                <a:ext cx="171177" cy="436414"/>
                <a:chOff x="2406387" y="6002334"/>
                <a:chExt cx="171177" cy="436414"/>
              </a:xfrm>
            </p:grpSpPr>
            <p:sp>
              <p:nvSpPr>
                <p:cNvPr id="143" name="Rectangle 142"/>
                <p:cNvSpPr/>
                <p:nvPr/>
              </p:nvSpPr>
              <p:spPr bwMode="auto">
                <a:xfrm>
                  <a:off x="2406387" y="6002334"/>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46" name="Oval 145"/>
                <p:cNvSpPr/>
                <p:nvPr/>
              </p:nvSpPr>
              <p:spPr bwMode="auto">
                <a:xfrm>
                  <a:off x="2444830" y="6173124"/>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sp>
            <p:nvSpPr>
              <p:cNvPr id="84" name="Rectangle 83"/>
              <p:cNvSpPr/>
              <p:nvPr/>
            </p:nvSpPr>
            <p:spPr bwMode="auto">
              <a:xfrm>
                <a:off x="1296650" y="4228300"/>
                <a:ext cx="398254"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00" dirty="0">
                    <a:solidFill>
                      <a:srgbClr val="FFFFFF"/>
                    </a:solidFill>
                    <a:latin typeface="Helvetica Neue"/>
                  </a:rPr>
                  <a:t>ah M</a:t>
                </a:r>
              </a:p>
            </p:txBody>
          </p:sp>
          <p:grpSp>
            <p:nvGrpSpPr>
              <p:cNvPr id="85" name="Group 84"/>
              <p:cNvGrpSpPr/>
              <p:nvPr/>
            </p:nvGrpSpPr>
            <p:grpSpPr>
              <a:xfrm>
                <a:off x="1133672" y="4228300"/>
                <a:ext cx="171177" cy="436414"/>
                <a:chOff x="2406387" y="6002334"/>
                <a:chExt cx="171177" cy="436414"/>
              </a:xfrm>
            </p:grpSpPr>
            <p:sp>
              <p:nvSpPr>
                <p:cNvPr id="139" name="Rectangle 138"/>
                <p:cNvSpPr/>
                <p:nvPr/>
              </p:nvSpPr>
              <p:spPr bwMode="auto">
                <a:xfrm>
                  <a:off x="2406387" y="6002334"/>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40" name="Oval 139"/>
                <p:cNvSpPr/>
                <p:nvPr/>
              </p:nvSpPr>
              <p:spPr bwMode="auto">
                <a:xfrm>
                  <a:off x="2444830" y="6173124"/>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sp>
            <p:nvSpPr>
              <p:cNvPr id="86" name="Rectangle 85"/>
              <p:cNvSpPr/>
              <p:nvPr/>
            </p:nvSpPr>
            <p:spPr bwMode="auto">
              <a:xfrm>
                <a:off x="1861138" y="4228300"/>
                <a:ext cx="398254"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00" dirty="0">
                    <a:solidFill>
                      <a:srgbClr val="FFFFFF"/>
                    </a:solidFill>
                    <a:latin typeface="Helvetica Neue"/>
                  </a:rPr>
                  <a:t>ah Z</a:t>
                </a:r>
              </a:p>
            </p:txBody>
          </p:sp>
          <p:grpSp>
            <p:nvGrpSpPr>
              <p:cNvPr id="87" name="Group 86"/>
              <p:cNvGrpSpPr/>
              <p:nvPr/>
            </p:nvGrpSpPr>
            <p:grpSpPr>
              <a:xfrm>
                <a:off x="1698160" y="4228300"/>
                <a:ext cx="171177" cy="436414"/>
                <a:chOff x="2406387" y="6002334"/>
                <a:chExt cx="171177" cy="436414"/>
              </a:xfrm>
            </p:grpSpPr>
            <p:sp>
              <p:nvSpPr>
                <p:cNvPr id="137" name="Rectangle 136"/>
                <p:cNvSpPr/>
                <p:nvPr/>
              </p:nvSpPr>
              <p:spPr bwMode="auto">
                <a:xfrm>
                  <a:off x="2406387" y="6002334"/>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38" name="Oval 137"/>
                <p:cNvSpPr/>
                <p:nvPr/>
              </p:nvSpPr>
              <p:spPr bwMode="auto">
                <a:xfrm>
                  <a:off x="2444830" y="6173124"/>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88" name="Group 87"/>
              <p:cNvGrpSpPr/>
              <p:nvPr/>
            </p:nvGrpSpPr>
            <p:grpSpPr>
              <a:xfrm>
                <a:off x="2255042" y="4228300"/>
                <a:ext cx="685510" cy="436414"/>
                <a:chOff x="1286072" y="4404409"/>
                <a:chExt cx="685510" cy="436414"/>
              </a:xfrm>
            </p:grpSpPr>
            <p:sp>
              <p:nvSpPr>
                <p:cNvPr id="127" name="Rectangle 126"/>
                <p:cNvSpPr/>
                <p:nvPr/>
              </p:nvSpPr>
              <p:spPr bwMode="auto">
                <a:xfrm>
                  <a:off x="1449049" y="4404409"/>
                  <a:ext cx="522533"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err="1">
                      <a:solidFill>
                        <a:srgbClr val="FFFFFF"/>
                      </a:solidFill>
                      <a:latin typeface="Helvetica Neue"/>
                    </a:rPr>
                    <a:t>i</a:t>
                  </a:r>
                  <a:endParaRPr lang="en-US" sz="1350" dirty="0">
                    <a:solidFill>
                      <a:srgbClr val="FFFFFF"/>
                    </a:solidFill>
                    <a:latin typeface="Helvetica Neue"/>
                  </a:endParaRPr>
                </a:p>
              </p:txBody>
            </p:sp>
            <p:grpSp>
              <p:nvGrpSpPr>
                <p:cNvPr id="128" name="Group 127"/>
                <p:cNvGrpSpPr/>
                <p:nvPr/>
              </p:nvGrpSpPr>
              <p:grpSpPr>
                <a:xfrm>
                  <a:off x="1286072" y="4404409"/>
                  <a:ext cx="171177" cy="436414"/>
                  <a:chOff x="2406387" y="6002334"/>
                  <a:chExt cx="171177" cy="436414"/>
                </a:xfrm>
              </p:grpSpPr>
              <p:sp>
                <p:nvSpPr>
                  <p:cNvPr id="129" name="Rectangle 128"/>
                  <p:cNvSpPr/>
                  <p:nvPr/>
                </p:nvSpPr>
                <p:spPr bwMode="auto">
                  <a:xfrm>
                    <a:off x="2406387" y="6002334"/>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30" name="Oval 129"/>
                  <p:cNvSpPr/>
                  <p:nvPr/>
                </p:nvSpPr>
                <p:spPr bwMode="auto">
                  <a:xfrm>
                    <a:off x="2444830" y="6173124"/>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grpSp>
            <p:nvGrpSpPr>
              <p:cNvPr id="89" name="Group 88"/>
              <p:cNvGrpSpPr/>
              <p:nvPr/>
            </p:nvGrpSpPr>
            <p:grpSpPr>
              <a:xfrm>
                <a:off x="2940552" y="4228300"/>
                <a:ext cx="561232" cy="436414"/>
                <a:chOff x="1286072" y="4404409"/>
                <a:chExt cx="561232" cy="436414"/>
              </a:xfrm>
            </p:grpSpPr>
            <p:sp>
              <p:nvSpPr>
                <p:cNvPr id="123" name="Rectangle 122"/>
                <p:cNvSpPr/>
                <p:nvPr/>
              </p:nvSpPr>
              <p:spPr bwMode="auto">
                <a:xfrm>
                  <a:off x="1449050" y="4404409"/>
                  <a:ext cx="398254"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rgbClr val="FFFFFF"/>
                      </a:solidFill>
                      <a:latin typeface="Helvetica Neue"/>
                    </a:rPr>
                    <a:t>u</a:t>
                  </a:r>
                </a:p>
              </p:txBody>
            </p:sp>
            <p:grpSp>
              <p:nvGrpSpPr>
                <p:cNvPr id="124" name="Group 123"/>
                <p:cNvGrpSpPr/>
                <p:nvPr/>
              </p:nvGrpSpPr>
              <p:grpSpPr>
                <a:xfrm>
                  <a:off x="1286072" y="4404409"/>
                  <a:ext cx="171177" cy="436414"/>
                  <a:chOff x="2406387" y="6002334"/>
                  <a:chExt cx="171177" cy="436414"/>
                </a:xfrm>
              </p:grpSpPr>
              <p:sp>
                <p:nvSpPr>
                  <p:cNvPr id="125" name="Rectangle 124"/>
                  <p:cNvSpPr/>
                  <p:nvPr/>
                </p:nvSpPr>
                <p:spPr bwMode="auto">
                  <a:xfrm>
                    <a:off x="2406387" y="6002334"/>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26" name="Oval 125"/>
                  <p:cNvSpPr/>
                  <p:nvPr/>
                </p:nvSpPr>
                <p:spPr bwMode="auto">
                  <a:xfrm>
                    <a:off x="2444830" y="6173124"/>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grpSp>
            <p:nvGrpSpPr>
              <p:cNvPr id="90" name="Group 89"/>
              <p:cNvGrpSpPr/>
              <p:nvPr/>
            </p:nvGrpSpPr>
            <p:grpSpPr>
              <a:xfrm>
                <a:off x="3497294" y="4228300"/>
                <a:ext cx="785256" cy="436414"/>
                <a:chOff x="1286072" y="4404409"/>
                <a:chExt cx="785256" cy="436414"/>
              </a:xfrm>
            </p:grpSpPr>
            <p:sp>
              <p:nvSpPr>
                <p:cNvPr id="119" name="Rectangle 118"/>
                <p:cNvSpPr/>
                <p:nvPr/>
              </p:nvSpPr>
              <p:spPr bwMode="auto">
                <a:xfrm>
                  <a:off x="1449050" y="4404409"/>
                  <a:ext cx="622278"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FFFFFF"/>
                    </a:solidFill>
                    <a:latin typeface="Helvetica Neue"/>
                  </a:endParaRPr>
                </a:p>
              </p:txBody>
            </p:sp>
            <p:grpSp>
              <p:nvGrpSpPr>
                <p:cNvPr id="120" name="Group 119"/>
                <p:cNvGrpSpPr/>
                <p:nvPr/>
              </p:nvGrpSpPr>
              <p:grpSpPr>
                <a:xfrm>
                  <a:off x="1286072" y="4404409"/>
                  <a:ext cx="171177" cy="436414"/>
                  <a:chOff x="2406387" y="6002334"/>
                  <a:chExt cx="171177" cy="436414"/>
                </a:xfrm>
              </p:grpSpPr>
              <p:sp>
                <p:nvSpPr>
                  <p:cNvPr id="121" name="Rectangle 120"/>
                  <p:cNvSpPr/>
                  <p:nvPr/>
                </p:nvSpPr>
                <p:spPr bwMode="auto">
                  <a:xfrm>
                    <a:off x="2406387" y="6002334"/>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22" name="Oval 121"/>
                  <p:cNvSpPr/>
                  <p:nvPr/>
                </p:nvSpPr>
                <p:spPr bwMode="auto">
                  <a:xfrm>
                    <a:off x="2444830" y="6173124"/>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grpSp>
            <p:nvGrpSpPr>
              <p:cNvPr id="91" name="Group 90"/>
              <p:cNvGrpSpPr/>
              <p:nvPr/>
            </p:nvGrpSpPr>
            <p:grpSpPr>
              <a:xfrm>
                <a:off x="4282550" y="4228300"/>
                <a:ext cx="785256" cy="436414"/>
                <a:chOff x="1286072" y="4404409"/>
                <a:chExt cx="785256" cy="436414"/>
              </a:xfrm>
            </p:grpSpPr>
            <p:sp>
              <p:nvSpPr>
                <p:cNvPr id="115" name="Rectangle 114"/>
                <p:cNvSpPr/>
                <p:nvPr/>
              </p:nvSpPr>
              <p:spPr bwMode="auto">
                <a:xfrm>
                  <a:off x="1449050" y="4404409"/>
                  <a:ext cx="622278"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FFFFFF"/>
                    </a:solidFill>
                    <a:latin typeface="Helvetica Neue"/>
                  </a:endParaRPr>
                </a:p>
              </p:txBody>
            </p:sp>
            <p:grpSp>
              <p:nvGrpSpPr>
                <p:cNvPr id="116" name="Group 115"/>
                <p:cNvGrpSpPr/>
                <p:nvPr/>
              </p:nvGrpSpPr>
              <p:grpSpPr>
                <a:xfrm>
                  <a:off x="1286072" y="4404409"/>
                  <a:ext cx="171177" cy="436414"/>
                  <a:chOff x="2406387" y="6002334"/>
                  <a:chExt cx="171177" cy="436414"/>
                </a:xfrm>
              </p:grpSpPr>
              <p:sp>
                <p:nvSpPr>
                  <p:cNvPr id="117" name="Rectangle 116"/>
                  <p:cNvSpPr/>
                  <p:nvPr/>
                </p:nvSpPr>
                <p:spPr bwMode="auto">
                  <a:xfrm>
                    <a:off x="2406387" y="6002334"/>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18" name="Oval 117"/>
                  <p:cNvSpPr/>
                  <p:nvPr/>
                </p:nvSpPr>
                <p:spPr bwMode="auto">
                  <a:xfrm>
                    <a:off x="2444830" y="6173124"/>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grpSp>
            <p:nvGrpSpPr>
              <p:cNvPr id="92" name="Group 91"/>
              <p:cNvGrpSpPr/>
              <p:nvPr/>
            </p:nvGrpSpPr>
            <p:grpSpPr>
              <a:xfrm>
                <a:off x="5067806" y="4228300"/>
                <a:ext cx="785256" cy="436414"/>
                <a:chOff x="1286072" y="4404409"/>
                <a:chExt cx="785256" cy="436414"/>
              </a:xfrm>
            </p:grpSpPr>
            <p:sp>
              <p:nvSpPr>
                <p:cNvPr id="111" name="Rectangle 110"/>
                <p:cNvSpPr/>
                <p:nvPr/>
              </p:nvSpPr>
              <p:spPr bwMode="auto">
                <a:xfrm>
                  <a:off x="1449050" y="4404409"/>
                  <a:ext cx="622278"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FFFFFF"/>
                    </a:solidFill>
                    <a:latin typeface="Helvetica Neue"/>
                  </a:endParaRPr>
                </a:p>
              </p:txBody>
            </p:sp>
            <p:grpSp>
              <p:nvGrpSpPr>
                <p:cNvPr id="112" name="Group 111"/>
                <p:cNvGrpSpPr/>
                <p:nvPr/>
              </p:nvGrpSpPr>
              <p:grpSpPr>
                <a:xfrm>
                  <a:off x="1286072" y="4404409"/>
                  <a:ext cx="171177" cy="436414"/>
                  <a:chOff x="2406387" y="6002334"/>
                  <a:chExt cx="171177" cy="436414"/>
                </a:xfrm>
              </p:grpSpPr>
              <p:sp>
                <p:nvSpPr>
                  <p:cNvPr id="113" name="Rectangle 112"/>
                  <p:cNvSpPr/>
                  <p:nvPr/>
                </p:nvSpPr>
                <p:spPr bwMode="auto">
                  <a:xfrm>
                    <a:off x="2406387" y="6002334"/>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14" name="Oval 113"/>
                  <p:cNvSpPr/>
                  <p:nvPr/>
                </p:nvSpPr>
                <p:spPr bwMode="auto">
                  <a:xfrm>
                    <a:off x="2444830" y="6173124"/>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grpSp>
            <p:nvGrpSpPr>
              <p:cNvPr id="93" name="Group 92"/>
              <p:cNvGrpSpPr/>
              <p:nvPr/>
            </p:nvGrpSpPr>
            <p:grpSpPr>
              <a:xfrm>
                <a:off x="5853062" y="4228300"/>
                <a:ext cx="785256" cy="436414"/>
                <a:chOff x="1286072" y="4404409"/>
                <a:chExt cx="785256" cy="436414"/>
              </a:xfrm>
            </p:grpSpPr>
            <p:sp>
              <p:nvSpPr>
                <p:cNvPr id="107" name="Rectangle 106"/>
                <p:cNvSpPr/>
                <p:nvPr/>
              </p:nvSpPr>
              <p:spPr bwMode="auto">
                <a:xfrm>
                  <a:off x="1449050" y="4404409"/>
                  <a:ext cx="622278"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FFFFFF"/>
                    </a:solidFill>
                    <a:latin typeface="Helvetica Neue"/>
                  </a:endParaRPr>
                </a:p>
              </p:txBody>
            </p:sp>
            <p:grpSp>
              <p:nvGrpSpPr>
                <p:cNvPr id="108" name="Group 107"/>
                <p:cNvGrpSpPr/>
                <p:nvPr/>
              </p:nvGrpSpPr>
              <p:grpSpPr>
                <a:xfrm>
                  <a:off x="1286072" y="4404409"/>
                  <a:ext cx="171177" cy="436414"/>
                  <a:chOff x="2406387" y="6002334"/>
                  <a:chExt cx="171177" cy="436414"/>
                </a:xfrm>
              </p:grpSpPr>
              <p:sp>
                <p:nvSpPr>
                  <p:cNvPr id="109" name="Rectangle 108"/>
                  <p:cNvSpPr/>
                  <p:nvPr/>
                </p:nvSpPr>
                <p:spPr bwMode="auto">
                  <a:xfrm>
                    <a:off x="2406387" y="6002334"/>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10" name="Oval 109"/>
                  <p:cNvSpPr/>
                  <p:nvPr/>
                </p:nvSpPr>
                <p:spPr bwMode="auto">
                  <a:xfrm>
                    <a:off x="2444830" y="6173124"/>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grpSp>
            <p:nvGrpSpPr>
              <p:cNvPr id="94" name="Group 93"/>
              <p:cNvGrpSpPr/>
              <p:nvPr/>
            </p:nvGrpSpPr>
            <p:grpSpPr>
              <a:xfrm>
                <a:off x="6644121" y="4228300"/>
                <a:ext cx="908156" cy="436414"/>
                <a:chOff x="1286072" y="4404409"/>
                <a:chExt cx="785256" cy="436414"/>
              </a:xfrm>
            </p:grpSpPr>
            <p:sp>
              <p:nvSpPr>
                <p:cNvPr id="103" name="Rectangle 102"/>
                <p:cNvSpPr/>
                <p:nvPr/>
              </p:nvSpPr>
              <p:spPr bwMode="auto">
                <a:xfrm>
                  <a:off x="1449050" y="4404409"/>
                  <a:ext cx="622278"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FFFFFF"/>
                    </a:solidFill>
                    <a:latin typeface="Helvetica Neue"/>
                  </a:endParaRPr>
                </a:p>
              </p:txBody>
            </p:sp>
            <p:grpSp>
              <p:nvGrpSpPr>
                <p:cNvPr id="104" name="Group 103"/>
                <p:cNvGrpSpPr/>
                <p:nvPr/>
              </p:nvGrpSpPr>
              <p:grpSpPr>
                <a:xfrm>
                  <a:off x="1286072" y="4404409"/>
                  <a:ext cx="171177" cy="436414"/>
                  <a:chOff x="2406387" y="6002334"/>
                  <a:chExt cx="171177" cy="436414"/>
                </a:xfrm>
              </p:grpSpPr>
              <p:sp>
                <p:nvSpPr>
                  <p:cNvPr id="105" name="Rectangle 104"/>
                  <p:cNvSpPr/>
                  <p:nvPr/>
                </p:nvSpPr>
                <p:spPr bwMode="auto">
                  <a:xfrm>
                    <a:off x="2406387" y="6002334"/>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06" name="Oval 105"/>
                  <p:cNvSpPr/>
                  <p:nvPr/>
                </p:nvSpPr>
                <p:spPr bwMode="auto">
                  <a:xfrm>
                    <a:off x="2444830" y="6173124"/>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grpSp>
            <p:nvGrpSpPr>
              <p:cNvPr id="95" name="Group 94"/>
              <p:cNvGrpSpPr/>
              <p:nvPr/>
            </p:nvGrpSpPr>
            <p:grpSpPr>
              <a:xfrm>
                <a:off x="7552277" y="4228300"/>
                <a:ext cx="785256" cy="436414"/>
                <a:chOff x="1286072" y="4404409"/>
                <a:chExt cx="785256" cy="436414"/>
              </a:xfrm>
            </p:grpSpPr>
            <p:sp>
              <p:nvSpPr>
                <p:cNvPr id="99" name="Rectangle 98"/>
                <p:cNvSpPr/>
                <p:nvPr/>
              </p:nvSpPr>
              <p:spPr bwMode="auto">
                <a:xfrm>
                  <a:off x="1449050" y="4404409"/>
                  <a:ext cx="622278"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FFFFFF"/>
                    </a:solidFill>
                    <a:latin typeface="Helvetica Neue"/>
                  </a:endParaRPr>
                </a:p>
              </p:txBody>
            </p:sp>
            <p:grpSp>
              <p:nvGrpSpPr>
                <p:cNvPr id="100" name="Group 99"/>
                <p:cNvGrpSpPr/>
                <p:nvPr/>
              </p:nvGrpSpPr>
              <p:grpSpPr>
                <a:xfrm>
                  <a:off x="1286072" y="4404409"/>
                  <a:ext cx="171177" cy="436414"/>
                  <a:chOff x="2406387" y="6002334"/>
                  <a:chExt cx="171177" cy="436414"/>
                </a:xfrm>
              </p:grpSpPr>
              <p:sp>
                <p:nvSpPr>
                  <p:cNvPr id="101" name="Rectangle 100"/>
                  <p:cNvSpPr/>
                  <p:nvPr/>
                </p:nvSpPr>
                <p:spPr bwMode="auto">
                  <a:xfrm>
                    <a:off x="2406387" y="6002334"/>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02" name="Oval 101"/>
                  <p:cNvSpPr/>
                  <p:nvPr/>
                </p:nvSpPr>
                <p:spPr bwMode="auto">
                  <a:xfrm>
                    <a:off x="2444830" y="6173124"/>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grpSp>
            <p:nvGrpSpPr>
              <p:cNvPr id="96" name="Group 95"/>
              <p:cNvGrpSpPr/>
              <p:nvPr/>
            </p:nvGrpSpPr>
            <p:grpSpPr>
              <a:xfrm>
                <a:off x="8337533" y="4228300"/>
                <a:ext cx="171177" cy="436414"/>
                <a:chOff x="2406387" y="6002334"/>
                <a:chExt cx="171177" cy="436414"/>
              </a:xfrm>
            </p:grpSpPr>
            <p:sp>
              <p:nvSpPr>
                <p:cNvPr id="97" name="Rectangle 96"/>
                <p:cNvSpPr/>
                <p:nvPr/>
              </p:nvSpPr>
              <p:spPr bwMode="auto">
                <a:xfrm>
                  <a:off x="2406387" y="6002334"/>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98" name="Oval 97"/>
                <p:cNvSpPr/>
                <p:nvPr/>
              </p:nvSpPr>
              <p:spPr bwMode="auto">
                <a:xfrm>
                  <a:off x="2444830" y="6173124"/>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grpSp>
      <p:grpSp>
        <p:nvGrpSpPr>
          <p:cNvPr id="161" name="Group 160" descr="A node with entries &quot;George A&quot;, &quot;George B&quot;, &quot;George S&quot;, &quot;George Sm&quot;, &quot;George W&quot; with spaces for pointers in between" title="Tree Index Node Compressed Georges">
            <a:extLst>
              <a:ext uri="{FF2B5EF4-FFF2-40B4-BE49-F238E27FC236}">
                <a16:creationId xmlns:a16="http://schemas.microsoft.com/office/drawing/2014/main" id="{8DB88988-B52A-5644-880C-17BCC1C2F88C}"/>
              </a:ext>
            </a:extLst>
          </p:cNvPr>
          <p:cNvGrpSpPr/>
          <p:nvPr/>
        </p:nvGrpSpPr>
        <p:grpSpPr>
          <a:xfrm>
            <a:off x="479178" y="1686207"/>
            <a:ext cx="6082718" cy="327311"/>
            <a:chOff x="667804" y="5850670"/>
            <a:chExt cx="8110290" cy="436414"/>
          </a:xfrm>
        </p:grpSpPr>
        <p:grpSp>
          <p:nvGrpSpPr>
            <p:cNvPr id="162" name="Group 161">
              <a:extLst>
                <a:ext uri="{FF2B5EF4-FFF2-40B4-BE49-F238E27FC236}">
                  <a16:creationId xmlns:a16="http://schemas.microsoft.com/office/drawing/2014/main" id="{C16FF18A-3DEB-C242-8989-CFB6E8E7A5DC}"/>
                </a:ext>
              </a:extLst>
            </p:cNvPr>
            <p:cNvGrpSpPr/>
            <p:nvPr/>
          </p:nvGrpSpPr>
          <p:grpSpPr>
            <a:xfrm>
              <a:off x="7183712" y="5850670"/>
              <a:ext cx="1594382" cy="436414"/>
              <a:chOff x="2028146" y="3836401"/>
              <a:chExt cx="1594382" cy="436414"/>
            </a:xfrm>
          </p:grpSpPr>
          <p:sp>
            <p:nvSpPr>
              <p:cNvPr id="182" name="Rectangle 181">
                <a:extLst>
                  <a:ext uri="{FF2B5EF4-FFF2-40B4-BE49-F238E27FC236}">
                    <a16:creationId xmlns:a16="http://schemas.microsoft.com/office/drawing/2014/main" id="{6E54E691-2095-1045-8041-71CC3B015156}"/>
                  </a:ext>
                </a:extLst>
              </p:cNvPr>
              <p:cNvSpPr/>
              <p:nvPr/>
            </p:nvSpPr>
            <p:spPr bwMode="auto">
              <a:xfrm>
                <a:off x="2028146" y="3836401"/>
                <a:ext cx="1421966"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rgbClr val="FFFFFF"/>
                    </a:solidFill>
                    <a:latin typeface="Helvetica Neue"/>
                  </a:rPr>
                  <a:t>Saruman</a:t>
                </a:r>
              </a:p>
            </p:txBody>
          </p:sp>
          <p:sp>
            <p:nvSpPr>
              <p:cNvPr id="183" name="Rectangle 182">
                <a:extLst>
                  <a:ext uri="{FF2B5EF4-FFF2-40B4-BE49-F238E27FC236}">
                    <a16:creationId xmlns:a16="http://schemas.microsoft.com/office/drawing/2014/main" id="{10E2D8E8-6D28-884D-8A5E-0D2FBCE118CB}"/>
                  </a:ext>
                </a:extLst>
              </p:cNvPr>
              <p:cNvSpPr/>
              <p:nvPr/>
            </p:nvSpPr>
            <p:spPr bwMode="auto">
              <a:xfrm>
                <a:off x="3451351" y="3836401"/>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84" name="Oval 183">
                <a:extLst>
                  <a:ext uri="{FF2B5EF4-FFF2-40B4-BE49-F238E27FC236}">
                    <a16:creationId xmlns:a16="http://schemas.microsoft.com/office/drawing/2014/main" id="{2BC8DF1F-273E-7842-83A8-69B694FC5970}"/>
                  </a:ext>
                </a:extLst>
              </p:cNvPr>
              <p:cNvSpPr/>
              <p:nvPr/>
            </p:nvSpPr>
            <p:spPr bwMode="auto">
              <a:xfrm>
                <a:off x="3489794" y="4007191"/>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163" name="Group 162">
              <a:extLst>
                <a:ext uri="{FF2B5EF4-FFF2-40B4-BE49-F238E27FC236}">
                  <a16:creationId xmlns:a16="http://schemas.microsoft.com/office/drawing/2014/main" id="{19743BDA-806A-1441-9BDD-25F9AA1DE2DA}"/>
                </a:ext>
              </a:extLst>
            </p:cNvPr>
            <p:cNvGrpSpPr/>
            <p:nvPr/>
          </p:nvGrpSpPr>
          <p:grpSpPr>
            <a:xfrm>
              <a:off x="830782" y="5850670"/>
              <a:ext cx="1594382" cy="436414"/>
              <a:chOff x="2028146" y="3836401"/>
              <a:chExt cx="1594382" cy="436414"/>
            </a:xfrm>
          </p:grpSpPr>
          <p:sp>
            <p:nvSpPr>
              <p:cNvPr id="179" name="Rectangle 178">
                <a:extLst>
                  <a:ext uri="{FF2B5EF4-FFF2-40B4-BE49-F238E27FC236}">
                    <a16:creationId xmlns:a16="http://schemas.microsoft.com/office/drawing/2014/main" id="{DF14AD7F-121C-D140-A0E6-7BCCF83D2F6D}"/>
                  </a:ext>
                </a:extLst>
              </p:cNvPr>
              <p:cNvSpPr/>
              <p:nvPr/>
            </p:nvSpPr>
            <p:spPr bwMode="auto">
              <a:xfrm>
                <a:off x="2028146" y="3836401"/>
                <a:ext cx="1421966"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rgbClr val="FFFFFF"/>
                    </a:solidFill>
                    <a:latin typeface="Helvetica Neue"/>
                  </a:rPr>
                  <a:t>Sarah L</a:t>
                </a:r>
              </a:p>
            </p:txBody>
          </p:sp>
          <p:sp>
            <p:nvSpPr>
              <p:cNvPr id="180" name="Rectangle 179">
                <a:extLst>
                  <a:ext uri="{FF2B5EF4-FFF2-40B4-BE49-F238E27FC236}">
                    <a16:creationId xmlns:a16="http://schemas.microsoft.com/office/drawing/2014/main" id="{41924C0C-EE28-2740-B744-11B917177652}"/>
                  </a:ext>
                </a:extLst>
              </p:cNvPr>
              <p:cNvSpPr/>
              <p:nvPr/>
            </p:nvSpPr>
            <p:spPr bwMode="auto">
              <a:xfrm>
                <a:off x="3451351" y="3836401"/>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81" name="Oval 180">
                <a:extLst>
                  <a:ext uri="{FF2B5EF4-FFF2-40B4-BE49-F238E27FC236}">
                    <a16:creationId xmlns:a16="http://schemas.microsoft.com/office/drawing/2014/main" id="{7E8F2800-0E7D-0B49-9E6F-87EABB91AE76}"/>
                  </a:ext>
                </a:extLst>
              </p:cNvPr>
              <p:cNvSpPr/>
              <p:nvPr/>
            </p:nvSpPr>
            <p:spPr bwMode="auto">
              <a:xfrm>
                <a:off x="3489794" y="4007191"/>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164" name="Group 163">
              <a:extLst>
                <a:ext uri="{FF2B5EF4-FFF2-40B4-BE49-F238E27FC236}">
                  <a16:creationId xmlns:a16="http://schemas.microsoft.com/office/drawing/2014/main" id="{53A7010E-6181-2942-9EF6-EC7AA214BAE1}"/>
                </a:ext>
              </a:extLst>
            </p:cNvPr>
            <p:cNvGrpSpPr/>
            <p:nvPr/>
          </p:nvGrpSpPr>
          <p:grpSpPr>
            <a:xfrm>
              <a:off x="2418204" y="5850670"/>
              <a:ext cx="1594382" cy="436414"/>
              <a:chOff x="2028146" y="3836401"/>
              <a:chExt cx="1594382" cy="436414"/>
            </a:xfrm>
          </p:grpSpPr>
          <p:sp>
            <p:nvSpPr>
              <p:cNvPr id="176" name="Rectangle 175">
                <a:extLst>
                  <a:ext uri="{FF2B5EF4-FFF2-40B4-BE49-F238E27FC236}">
                    <a16:creationId xmlns:a16="http://schemas.microsoft.com/office/drawing/2014/main" id="{CA4D8BC9-33DE-874B-93BA-4E9A367C2237}"/>
                  </a:ext>
                </a:extLst>
              </p:cNvPr>
              <p:cNvSpPr/>
              <p:nvPr/>
            </p:nvSpPr>
            <p:spPr bwMode="auto">
              <a:xfrm>
                <a:off x="2028146" y="3836401"/>
                <a:ext cx="1421966"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rgbClr val="FFFFFF"/>
                    </a:solidFill>
                    <a:latin typeface="Helvetica Neue"/>
                  </a:rPr>
                  <a:t>Sarah M</a:t>
                </a:r>
              </a:p>
            </p:txBody>
          </p:sp>
          <p:sp>
            <p:nvSpPr>
              <p:cNvPr id="177" name="Rectangle 176">
                <a:extLst>
                  <a:ext uri="{FF2B5EF4-FFF2-40B4-BE49-F238E27FC236}">
                    <a16:creationId xmlns:a16="http://schemas.microsoft.com/office/drawing/2014/main" id="{CD7EBD27-CC99-F747-85E1-4A45E1A88831}"/>
                  </a:ext>
                </a:extLst>
              </p:cNvPr>
              <p:cNvSpPr/>
              <p:nvPr/>
            </p:nvSpPr>
            <p:spPr bwMode="auto">
              <a:xfrm>
                <a:off x="3451351" y="3836401"/>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78" name="Oval 177">
                <a:extLst>
                  <a:ext uri="{FF2B5EF4-FFF2-40B4-BE49-F238E27FC236}">
                    <a16:creationId xmlns:a16="http://schemas.microsoft.com/office/drawing/2014/main" id="{8442427B-5441-6B45-AE9D-8402D9E343EA}"/>
                  </a:ext>
                </a:extLst>
              </p:cNvPr>
              <p:cNvSpPr/>
              <p:nvPr/>
            </p:nvSpPr>
            <p:spPr bwMode="auto">
              <a:xfrm>
                <a:off x="3489794" y="4007191"/>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165" name="Group 164">
              <a:extLst>
                <a:ext uri="{FF2B5EF4-FFF2-40B4-BE49-F238E27FC236}">
                  <a16:creationId xmlns:a16="http://schemas.microsoft.com/office/drawing/2014/main" id="{AF61D388-A116-6B4E-BA6B-AF84B3D3AD54}"/>
                </a:ext>
              </a:extLst>
            </p:cNvPr>
            <p:cNvGrpSpPr/>
            <p:nvPr/>
          </p:nvGrpSpPr>
          <p:grpSpPr>
            <a:xfrm>
              <a:off x="4004387" y="5850670"/>
              <a:ext cx="1594382" cy="436414"/>
              <a:chOff x="2028146" y="3836401"/>
              <a:chExt cx="1594382" cy="436414"/>
            </a:xfrm>
          </p:grpSpPr>
          <p:sp>
            <p:nvSpPr>
              <p:cNvPr id="173" name="Rectangle 172">
                <a:extLst>
                  <a:ext uri="{FF2B5EF4-FFF2-40B4-BE49-F238E27FC236}">
                    <a16:creationId xmlns:a16="http://schemas.microsoft.com/office/drawing/2014/main" id="{8BA77A61-FDC2-1945-BF56-3C09833B1E80}"/>
                  </a:ext>
                </a:extLst>
              </p:cNvPr>
              <p:cNvSpPr/>
              <p:nvPr/>
            </p:nvSpPr>
            <p:spPr bwMode="auto">
              <a:xfrm>
                <a:off x="2028146" y="3836401"/>
                <a:ext cx="1421966"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rgbClr val="FFFFFF"/>
                    </a:solidFill>
                    <a:latin typeface="Helvetica Neue"/>
                  </a:rPr>
                  <a:t>Sarah Z</a:t>
                </a:r>
              </a:p>
            </p:txBody>
          </p:sp>
          <p:sp>
            <p:nvSpPr>
              <p:cNvPr id="174" name="Rectangle 173">
                <a:extLst>
                  <a:ext uri="{FF2B5EF4-FFF2-40B4-BE49-F238E27FC236}">
                    <a16:creationId xmlns:a16="http://schemas.microsoft.com/office/drawing/2014/main" id="{D545AF3D-0191-9A43-97C7-B5CE43211356}"/>
                  </a:ext>
                </a:extLst>
              </p:cNvPr>
              <p:cNvSpPr/>
              <p:nvPr/>
            </p:nvSpPr>
            <p:spPr bwMode="auto">
              <a:xfrm>
                <a:off x="3451351" y="3836401"/>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75" name="Oval 174">
                <a:extLst>
                  <a:ext uri="{FF2B5EF4-FFF2-40B4-BE49-F238E27FC236}">
                    <a16:creationId xmlns:a16="http://schemas.microsoft.com/office/drawing/2014/main" id="{38DC8908-6190-8E42-B3A9-7EE60458AA7F}"/>
                  </a:ext>
                </a:extLst>
              </p:cNvPr>
              <p:cNvSpPr/>
              <p:nvPr/>
            </p:nvSpPr>
            <p:spPr bwMode="auto">
              <a:xfrm>
                <a:off x="3489794" y="4007191"/>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166" name="Group 165">
              <a:extLst>
                <a:ext uri="{FF2B5EF4-FFF2-40B4-BE49-F238E27FC236}">
                  <a16:creationId xmlns:a16="http://schemas.microsoft.com/office/drawing/2014/main" id="{327DA4F8-7FA0-F544-B443-98B19520C2BE}"/>
                </a:ext>
              </a:extLst>
            </p:cNvPr>
            <p:cNvGrpSpPr/>
            <p:nvPr/>
          </p:nvGrpSpPr>
          <p:grpSpPr>
            <a:xfrm>
              <a:off x="5589331" y="5850670"/>
              <a:ext cx="1594382" cy="436414"/>
              <a:chOff x="2028146" y="3836401"/>
              <a:chExt cx="1594382" cy="436414"/>
            </a:xfrm>
          </p:grpSpPr>
          <p:sp>
            <p:nvSpPr>
              <p:cNvPr id="170" name="Rectangle 169">
                <a:extLst>
                  <a:ext uri="{FF2B5EF4-FFF2-40B4-BE49-F238E27FC236}">
                    <a16:creationId xmlns:a16="http://schemas.microsoft.com/office/drawing/2014/main" id="{C8F1C09E-FFD4-4D48-B10B-1CF7D1AF55A2}"/>
                  </a:ext>
                </a:extLst>
              </p:cNvPr>
              <p:cNvSpPr/>
              <p:nvPr/>
            </p:nvSpPr>
            <p:spPr bwMode="auto">
              <a:xfrm>
                <a:off x="2028146" y="3836401"/>
                <a:ext cx="1421966" cy="436414"/>
              </a:xfrm>
              <a:prstGeom prst="rect">
                <a:avLst/>
              </a:prstGeom>
              <a:solidFill>
                <a:schemeClr val="tx2"/>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rgbClr val="FFFFFF"/>
                    </a:solidFill>
                    <a:latin typeface="Helvetica Neue"/>
                  </a:rPr>
                  <a:t>Sarita </a:t>
                </a:r>
              </a:p>
            </p:txBody>
          </p:sp>
          <p:sp>
            <p:nvSpPr>
              <p:cNvPr id="171" name="Rectangle 170">
                <a:extLst>
                  <a:ext uri="{FF2B5EF4-FFF2-40B4-BE49-F238E27FC236}">
                    <a16:creationId xmlns:a16="http://schemas.microsoft.com/office/drawing/2014/main" id="{AC71F56B-C868-AF4D-BB40-FEF7217B01A8}"/>
                  </a:ext>
                </a:extLst>
              </p:cNvPr>
              <p:cNvSpPr/>
              <p:nvPr/>
            </p:nvSpPr>
            <p:spPr bwMode="auto">
              <a:xfrm>
                <a:off x="3451351" y="3836401"/>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72" name="Oval 171">
                <a:extLst>
                  <a:ext uri="{FF2B5EF4-FFF2-40B4-BE49-F238E27FC236}">
                    <a16:creationId xmlns:a16="http://schemas.microsoft.com/office/drawing/2014/main" id="{D9E20585-FF9B-0C47-A0B0-F8BCA40A9BBC}"/>
                  </a:ext>
                </a:extLst>
              </p:cNvPr>
              <p:cNvSpPr/>
              <p:nvPr/>
            </p:nvSpPr>
            <p:spPr bwMode="auto">
              <a:xfrm>
                <a:off x="3489794" y="4007191"/>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nvGrpSpPr>
            <p:cNvPr id="167" name="Group 166">
              <a:extLst>
                <a:ext uri="{FF2B5EF4-FFF2-40B4-BE49-F238E27FC236}">
                  <a16:creationId xmlns:a16="http://schemas.microsoft.com/office/drawing/2014/main" id="{04A3E068-C5E3-9C4C-AD5C-428091C1CD85}"/>
                </a:ext>
              </a:extLst>
            </p:cNvPr>
            <p:cNvGrpSpPr/>
            <p:nvPr/>
          </p:nvGrpSpPr>
          <p:grpSpPr>
            <a:xfrm>
              <a:off x="667804" y="5850670"/>
              <a:ext cx="171177" cy="436414"/>
              <a:chOff x="2406387" y="6002334"/>
              <a:chExt cx="171177" cy="436414"/>
            </a:xfrm>
          </p:grpSpPr>
          <p:sp>
            <p:nvSpPr>
              <p:cNvPr id="168" name="Rectangle 167">
                <a:extLst>
                  <a:ext uri="{FF2B5EF4-FFF2-40B4-BE49-F238E27FC236}">
                    <a16:creationId xmlns:a16="http://schemas.microsoft.com/office/drawing/2014/main" id="{F4217415-90E1-1944-831A-E3E4BCA7F46D}"/>
                  </a:ext>
                </a:extLst>
              </p:cNvPr>
              <p:cNvSpPr/>
              <p:nvPr/>
            </p:nvSpPr>
            <p:spPr bwMode="auto">
              <a:xfrm>
                <a:off x="2406387" y="6002334"/>
                <a:ext cx="171177" cy="436414"/>
              </a:xfrm>
              <a:prstGeom prst="rect">
                <a:avLst/>
              </a:prstGeom>
              <a:solidFill>
                <a:schemeClr val="accent1"/>
              </a:solidFill>
              <a:ln>
                <a:solidFill>
                  <a:srgbClr val="00206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34290" rIns="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a:endParaRPr>
              </a:p>
            </p:txBody>
          </p:sp>
          <p:sp>
            <p:nvSpPr>
              <p:cNvPr id="169" name="Oval 168">
                <a:extLst>
                  <a:ext uri="{FF2B5EF4-FFF2-40B4-BE49-F238E27FC236}">
                    <a16:creationId xmlns:a16="http://schemas.microsoft.com/office/drawing/2014/main" id="{F4F1EE12-E5D8-BA41-837B-37301BDC313B}"/>
                  </a:ext>
                </a:extLst>
              </p:cNvPr>
              <p:cNvSpPr/>
              <p:nvPr/>
            </p:nvSpPr>
            <p:spPr bwMode="auto">
              <a:xfrm>
                <a:off x="2444830" y="6173124"/>
                <a:ext cx="94290" cy="9483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34290" rIns="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Helvetica Neue"/>
                </a:endParaRPr>
              </a:p>
            </p:txBody>
          </p:sp>
        </p:grpSp>
      </p:grpSp>
      <p:sp>
        <p:nvSpPr>
          <p:cNvPr id="4" name="TextBox 3"/>
          <p:cNvSpPr txBox="1"/>
          <p:nvPr/>
        </p:nvSpPr>
        <p:spPr>
          <a:xfrm>
            <a:off x="166205" y="2790572"/>
            <a:ext cx="914400" cy="400110"/>
          </a:xfrm>
          <a:prstGeom prst="rect">
            <a:avLst/>
          </a:prstGeom>
          <a:noFill/>
          <a:ln>
            <a:solidFill>
              <a:schemeClr val="bg1">
                <a:lumMod val="65000"/>
              </a:schemeClr>
            </a:solidFill>
          </a:ln>
        </p:spPr>
        <p:txBody>
          <a:bodyPr wrap="square" rtlCol="0">
            <a:spAutoFit/>
          </a:bodyPr>
          <a:lstStyle/>
          <a:p>
            <a:r>
              <a:rPr lang="en-US" sz="1000" i="1">
                <a:latin typeface="Helvetica Neue" charset="0"/>
                <a:ea typeface="Helvetica Neue" charset="0"/>
                <a:cs typeface="Helvetica Neue" charset="0"/>
              </a:rPr>
              <a:t>Suffix compression</a:t>
            </a:r>
          </a:p>
        </p:txBody>
      </p:sp>
      <p:cxnSp>
        <p:nvCxnSpPr>
          <p:cNvPr id="6" name="Curved Connector 5" descr="Pointer from the annotation &quot;Suffix compression&quot; to the common prefix &quot;Sar&quot;." title="pointer to prefix"/>
          <p:cNvCxnSpPr>
            <a:stCxn id="4" idx="3"/>
            <a:endCxn id="80" idx="1"/>
          </p:cNvCxnSpPr>
          <p:nvPr/>
        </p:nvCxnSpPr>
        <p:spPr>
          <a:xfrm flipV="1">
            <a:off x="1080605" y="2775755"/>
            <a:ext cx="456017" cy="21487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TextBox 130" descr="Pointers from the annotation &quot;Prefix compression as on previous slide&quot; to each of the index entries, which have been prefix-compressed and suffix compressed." title="pointer to prefix-compressed index entries"/>
          <p:cNvSpPr txBox="1"/>
          <p:nvPr/>
        </p:nvSpPr>
        <p:spPr>
          <a:xfrm>
            <a:off x="4945296" y="3368634"/>
            <a:ext cx="1140735" cy="553998"/>
          </a:xfrm>
          <a:prstGeom prst="rect">
            <a:avLst/>
          </a:prstGeom>
          <a:noFill/>
          <a:ln>
            <a:solidFill>
              <a:schemeClr val="bg1">
                <a:lumMod val="65000"/>
              </a:schemeClr>
            </a:solidFill>
          </a:ln>
        </p:spPr>
        <p:txBody>
          <a:bodyPr wrap="square" rtlCol="0">
            <a:spAutoFit/>
          </a:bodyPr>
          <a:lstStyle/>
          <a:p>
            <a:r>
              <a:rPr lang="en-US" sz="1000" i="1" dirty="0">
                <a:latin typeface="Helvetica Neue" charset="0"/>
                <a:ea typeface="Helvetica Neue" charset="0"/>
                <a:cs typeface="Helvetica Neue" charset="0"/>
              </a:rPr>
              <a:t>Prefix compression as on previous slide</a:t>
            </a:r>
          </a:p>
        </p:txBody>
      </p:sp>
      <p:grpSp>
        <p:nvGrpSpPr>
          <p:cNvPr id="33" name="Group 32" descr="Pointers from the annotation &quot;Prefix compression as on previous slide&quot; to the index entries, which are both prefix and suffix compressed." title="pointers from annotation to index entries"/>
          <p:cNvGrpSpPr/>
          <p:nvPr/>
        </p:nvGrpSpPr>
        <p:grpSpPr>
          <a:xfrm>
            <a:off x="1808202" y="3231713"/>
            <a:ext cx="3137095" cy="413921"/>
            <a:chOff x="1808202" y="3231713"/>
            <a:chExt cx="3137095" cy="413921"/>
          </a:xfrm>
        </p:grpSpPr>
        <p:cxnSp>
          <p:nvCxnSpPr>
            <p:cNvPr id="132" name="Curved Connector 131"/>
            <p:cNvCxnSpPr>
              <a:stCxn id="131" idx="1"/>
              <a:endCxn id="84" idx="2"/>
            </p:cNvCxnSpPr>
            <p:nvPr/>
          </p:nvCxnSpPr>
          <p:spPr>
            <a:xfrm rot="10800000">
              <a:off x="2229126" y="3231713"/>
              <a:ext cx="2716170" cy="41392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Curved Connector 132"/>
            <p:cNvCxnSpPr>
              <a:stCxn id="131" idx="1"/>
              <a:endCxn id="86" idx="2"/>
            </p:cNvCxnSpPr>
            <p:nvPr/>
          </p:nvCxnSpPr>
          <p:spPr>
            <a:xfrm rot="10800000">
              <a:off x="2652492" y="3231713"/>
              <a:ext cx="2292804" cy="41392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urved Connector 133"/>
            <p:cNvCxnSpPr>
              <a:stCxn id="131" idx="1"/>
              <a:endCxn id="127" idx="2"/>
            </p:cNvCxnSpPr>
            <p:nvPr/>
          </p:nvCxnSpPr>
          <p:spPr>
            <a:xfrm rot="10800000">
              <a:off x="3116758" y="3231713"/>
              <a:ext cx="1828539" cy="41392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Curved Connector 134"/>
            <p:cNvCxnSpPr>
              <a:stCxn id="131" idx="1"/>
              <a:endCxn id="123" idx="2"/>
            </p:cNvCxnSpPr>
            <p:nvPr/>
          </p:nvCxnSpPr>
          <p:spPr>
            <a:xfrm rot="10800000">
              <a:off x="3584286" y="3231713"/>
              <a:ext cx="1361010" cy="41392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Curved Connector 135"/>
            <p:cNvCxnSpPr>
              <a:stCxn id="131" idx="1"/>
              <a:endCxn id="82" idx="2"/>
            </p:cNvCxnSpPr>
            <p:nvPr/>
          </p:nvCxnSpPr>
          <p:spPr>
            <a:xfrm rot="10800000">
              <a:off x="1808202" y="3231713"/>
              <a:ext cx="3137094" cy="41392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9700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9"/>
                                        </p:tgtEl>
                                        <p:attrNameLst>
                                          <p:attrName>style.visibility</p:attrName>
                                        </p:attrNameLst>
                                      </p:cBhvr>
                                      <p:to>
                                        <p:strVal val="visible"/>
                                      </p:to>
                                    </p:set>
                                    <p:animEffect transition="in" filter="fade">
                                      <p:cBhvr>
                                        <p:cTn id="17" dur="500"/>
                                        <p:tgtEl>
                                          <p:spTgt spid="7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xEl>
                                              <p:pRg st="2" end="2"/>
                                            </p:txEl>
                                          </p:spTgt>
                                        </p:tgtEl>
                                        <p:attrNameLst>
                                          <p:attrName>style.visibility</p:attrName>
                                        </p:attrNameLst>
                                      </p:cBhvr>
                                      <p:to>
                                        <p:strVal val="visible"/>
                                      </p:to>
                                    </p:set>
                                    <p:animEffect transition="in" filter="fade">
                                      <p:cBhvr>
                                        <p:cTn id="20" dur="500"/>
                                        <p:tgtEl>
                                          <p:spTgt spid="21">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xEl>
                                              <p:pRg st="3" end="3"/>
                                            </p:txEl>
                                          </p:spTgt>
                                        </p:tgtEl>
                                        <p:attrNameLst>
                                          <p:attrName>style.visibility</p:attrName>
                                        </p:attrNameLst>
                                      </p:cBhvr>
                                      <p:to>
                                        <p:strVal val="visible"/>
                                      </p:to>
                                    </p:set>
                                    <p:animEffect transition="in" filter="fade">
                                      <p:cBhvr>
                                        <p:cTn id="23" dur="500"/>
                                        <p:tgtEl>
                                          <p:spTgt spid="21">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xEl>
                                              <p:pRg st="4" end="4"/>
                                            </p:txEl>
                                          </p:spTgt>
                                        </p:tgtEl>
                                        <p:attrNameLst>
                                          <p:attrName>style.visibility</p:attrName>
                                        </p:attrNameLst>
                                      </p:cBhvr>
                                      <p:to>
                                        <p:strVal val="visible"/>
                                      </p:to>
                                    </p:set>
                                    <p:animEffect transition="in" filter="fade">
                                      <p:cBhvr>
                                        <p:cTn id="26" dur="5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B+-TREE COSTS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749636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a:t>Recall: Cost of Operations</a:t>
            </a:r>
            <a:endParaRPr lang="en-US" dirty="0"/>
          </a:p>
        </p:txBody>
      </p:sp>
      <p:sp>
        <p:nvSpPr>
          <p:cNvPr id="21" name="Content Placeholder 2"/>
          <p:cNvSpPr>
            <a:spLocks noGrp="1"/>
          </p:cNvSpPr>
          <p:nvPr>
            <p:ph idx="1"/>
          </p:nvPr>
        </p:nvSpPr>
        <p:spPr>
          <a:xfrm>
            <a:off x="457200" y="3638550"/>
            <a:ext cx="8229600" cy="3394472"/>
          </a:xfrm>
        </p:spPr>
        <p:txBody>
          <a:bodyPr>
            <a:normAutofit/>
          </a:bodyPr>
          <a:lstStyle/>
          <a:p>
            <a:pPr>
              <a:spcBef>
                <a:spcPts val="2000"/>
              </a:spcBef>
              <a:spcAft>
                <a:spcPts val="1000"/>
              </a:spcAft>
            </a:pPr>
            <a:r>
              <a:rPr lang="en-US" sz="1600" b="1" dirty="0">
                <a:ea typeface="Helvetica Neue" charset="0"/>
                <a:cs typeface="Helvetica Neue" charset="0"/>
              </a:rPr>
              <a:t>Can we do better with indexes?</a:t>
            </a:r>
          </a:p>
          <a:p>
            <a:r>
              <a:rPr lang="en-US" sz="1600" b="1" dirty="0">
                <a:ea typeface="Helvetica Neue" charset="0"/>
                <a:cs typeface="Helvetica Neue" charset="0"/>
              </a:rPr>
              <a:t>B: </a:t>
            </a:r>
            <a:r>
              <a:rPr lang="en-US" sz="1600" dirty="0">
                <a:ea typeface="Helvetica Neue" charset="0"/>
                <a:cs typeface="Helvetica Neue" charset="0"/>
              </a:rPr>
              <a:t>The number of data blocks</a:t>
            </a:r>
          </a:p>
          <a:p>
            <a:r>
              <a:rPr lang="en-US" sz="1600" b="1" dirty="0">
                <a:ea typeface="Helvetica Neue" charset="0"/>
                <a:cs typeface="Helvetica Neue" charset="0"/>
              </a:rPr>
              <a:t>R: </a:t>
            </a:r>
            <a:r>
              <a:rPr lang="en-US" sz="1600" dirty="0">
                <a:ea typeface="Helvetica Neue" charset="0"/>
                <a:cs typeface="Helvetica Neue" charset="0"/>
              </a:rPr>
              <a:t>Number of records per block</a:t>
            </a:r>
          </a:p>
          <a:p>
            <a:r>
              <a:rPr lang="en-US" sz="1600" b="1" dirty="0">
                <a:ea typeface="Helvetica Neue" charset="0"/>
                <a:cs typeface="Helvetica Neue" charset="0"/>
              </a:rPr>
              <a:t>D: </a:t>
            </a:r>
            <a:r>
              <a:rPr lang="en-US" sz="1600" dirty="0">
                <a:ea typeface="Helvetica Neue" charset="0"/>
                <a:cs typeface="Helvetica Neue" charset="0"/>
              </a:rPr>
              <a:t>Average time to read/write disk block</a:t>
            </a:r>
          </a:p>
        </p:txBody>
      </p:sp>
      <p:graphicFrame>
        <p:nvGraphicFramePr>
          <p:cNvPr id="6" name="Table 5" descr="A table outlining the costs of scan records, equality search, range search, insert, and delete on heap files and sorted files" title="Cost Table">
            <a:extLst>
              <a:ext uri="{FF2B5EF4-FFF2-40B4-BE49-F238E27FC236}">
                <a16:creationId xmlns:a16="http://schemas.microsoft.com/office/drawing/2014/main" id="{240040B1-331F-9F4E-99CF-736D10399531}"/>
              </a:ext>
            </a:extLst>
          </p:cNvPr>
          <p:cNvGraphicFramePr>
            <a:graphicFrameLocks noGrp="1"/>
          </p:cNvGraphicFramePr>
          <p:nvPr>
            <p:extLst>
              <p:ext uri="{D42A27DB-BD31-4B8C-83A1-F6EECF244321}">
                <p14:modId xmlns:p14="http://schemas.microsoft.com/office/powerpoint/2010/main" val="1735253969"/>
              </p:ext>
            </p:extLst>
          </p:nvPr>
        </p:nvGraphicFramePr>
        <p:xfrm>
          <a:off x="1657349" y="1047750"/>
          <a:ext cx="4439259" cy="2344032"/>
        </p:xfrm>
        <a:graphic>
          <a:graphicData uri="http://schemas.openxmlformats.org/drawingml/2006/table">
            <a:tbl>
              <a:tblPr firstRow="1" bandRow="1">
                <a:tableStyleId>{5C22544A-7EE6-4342-B048-85BDC9FD1C3A}</a:tableStyleId>
              </a:tblPr>
              <a:tblGrid>
                <a:gridCol w="1479753">
                  <a:extLst>
                    <a:ext uri="{9D8B030D-6E8A-4147-A177-3AD203B41FA5}">
                      <a16:colId xmlns:a16="http://schemas.microsoft.com/office/drawing/2014/main" val="20000"/>
                    </a:ext>
                  </a:extLst>
                </a:gridCol>
                <a:gridCol w="1479753">
                  <a:extLst>
                    <a:ext uri="{9D8B030D-6E8A-4147-A177-3AD203B41FA5}">
                      <a16:colId xmlns:a16="http://schemas.microsoft.com/office/drawing/2014/main" val="20001"/>
                    </a:ext>
                  </a:extLst>
                </a:gridCol>
                <a:gridCol w="1479753">
                  <a:extLst>
                    <a:ext uri="{9D8B030D-6E8A-4147-A177-3AD203B41FA5}">
                      <a16:colId xmlns:a16="http://schemas.microsoft.com/office/drawing/2014/main" val="20002"/>
                    </a:ext>
                  </a:extLst>
                </a:gridCol>
              </a:tblGrid>
              <a:tr h="390672">
                <a:tc>
                  <a:txBody>
                    <a:bodyPr/>
                    <a:lstStyle/>
                    <a:p>
                      <a:endParaRPr lang="en-US" sz="1400" dirty="0"/>
                    </a:p>
                  </a:txBody>
                  <a:tcPr marL="68580" marR="68580" marT="34290" marB="34290"/>
                </a:tc>
                <a:tc>
                  <a:txBody>
                    <a:bodyPr/>
                    <a:lstStyle/>
                    <a:p>
                      <a:pPr algn="ctr"/>
                      <a:r>
                        <a:rPr lang="en-US" sz="1400" dirty="0"/>
                        <a:t>Heap</a:t>
                      </a:r>
                      <a:r>
                        <a:rPr lang="en-US" sz="1400" baseline="0" dirty="0"/>
                        <a:t> File</a:t>
                      </a:r>
                      <a:endParaRPr lang="en-US" sz="1400" dirty="0"/>
                    </a:p>
                  </a:txBody>
                  <a:tcPr marL="68580" marR="68580" marT="34290" marB="34290" anchor="ctr"/>
                </a:tc>
                <a:tc>
                  <a:txBody>
                    <a:bodyPr/>
                    <a:lstStyle/>
                    <a:p>
                      <a:pPr algn="ctr"/>
                      <a:r>
                        <a:rPr lang="en-US" sz="1400" dirty="0"/>
                        <a:t>Sorted</a:t>
                      </a:r>
                      <a:r>
                        <a:rPr lang="en-US" sz="1400" baseline="0" dirty="0"/>
                        <a:t> File</a:t>
                      </a:r>
                      <a:endParaRPr lang="en-US" sz="1400" dirty="0"/>
                    </a:p>
                  </a:txBody>
                  <a:tcPr marL="68580" marR="68580" marT="34290" marB="34290" anchor="ctr"/>
                </a:tc>
                <a:extLst>
                  <a:ext uri="{0D108BD9-81ED-4DB2-BD59-A6C34878D82A}">
                    <a16:rowId xmlns:a16="http://schemas.microsoft.com/office/drawing/2014/main" val="10000"/>
                  </a:ext>
                </a:extLst>
              </a:tr>
              <a:tr h="390672">
                <a:tc>
                  <a:txBody>
                    <a:bodyPr/>
                    <a:lstStyle/>
                    <a:p>
                      <a:r>
                        <a:rPr lang="en-US" sz="1400" dirty="0">
                          <a:solidFill>
                            <a:schemeClr val="tx2"/>
                          </a:solidFill>
                        </a:rPr>
                        <a:t>Scan</a:t>
                      </a:r>
                      <a:r>
                        <a:rPr lang="en-US" sz="1400" baseline="0" dirty="0">
                          <a:solidFill>
                            <a:schemeClr val="tx2"/>
                          </a:solidFill>
                        </a:rPr>
                        <a:t> all records</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B*D</a:t>
                      </a:r>
                    </a:p>
                  </a:txBody>
                  <a:tcPr marL="68580" marR="68580" marT="34290" marB="34290" anchor="ctr"/>
                </a:tc>
                <a:tc>
                  <a:txBody>
                    <a:bodyPr/>
                    <a:lstStyle/>
                    <a:p>
                      <a:pPr algn="ctr"/>
                      <a:r>
                        <a:rPr lang="en-US" sz="1400" dirty="0">
                          <a:solidFill>
                            <a:schemeClr val="tx2"/>
                          </a:solidFill>
                        </a:rPr>
                        <a:t>B*D</a:t>
                      </a:r>
                    </a:p>
                  </a:txBody>
                  <a:tcPr marL="68580" marR="68580" marT="34290" marB="34290" anchor="ctr"/>
                </a:tc>
                <a:extLst>
                  <a:ext uri="{0D108BD9-81ED-4DB2-BD59-A6C34878D82A}">
                    <a16:rowId xmlns:a16="http://schemas.microsoft.com/office/drawing/2014/main" val="10001"/>
                  </a:ext>
                </a:extLst>
              </a:tr>
              <a:tr h="390672">
                <a:tc>
                  <a:txBody>
                    <a:bodyPr/>
                    <a:lstStyle/>
                    <a:p>
                      <a:r>
                        <a:rPr lang="en-US" sz="1400" dirty="0">
                          <a:solidFill>
                            <a:schemeClr val="tx2"/>
                          </a:solidFill>
                        </a:rPr>
                        <a:t>Equality Search</a:t>
                      </a:r>
                    </a:p>
                  </a:txBody>
                  <a:tcPr marL="68580" marR="68580" marT="34290" marB="34290" anchor="ctr"/>
                </a:tc>
                <a:tc>
                  <a:txBody>
                    <a:bodyPr/>
                    <a:lstStyle/>
                    <a:p>
                      <a:pPr algn="ctr"/>
                      <a:r>
                        <a:rPr lang="en-US" sz="1400" dirty="0">
                          <a:solidFill>
                            <a:schemeClr val="tx2"/>
                          </a:solidFill>
                        </a:rPr>
                        <a:t>0.5</a:t>
                      </a:r>
                      <a:r>
                        <a:rPr lang="en-US" sz="1400" baseline="0" dirty="0">
                          <a:solidFill>
                            <a:schemeClr val="tx2"/>
                          </a:solidFill>
                        </a:rPr>
                        <a:t>*B*D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B)*D</a:t>
                      </a:r>
                    </a:p>
                  </a:txBody>
                  <a:tcPr marL="68580" marR="68580" marT="34290" marB="34290" anchor="ctr"/>
                </a:tc>
                <a:extLst>
                  <a:ext uri="{0D108BD9-81ED-4DB2-BD59-A6C34878D82A}">
                    <a16:rowId xmlns:a16="http://schemas.microsoft.com/office/drawing/2014/main" val="10002"/>
                  </a:ext>
                </a:extLst>
              </a:tr>
              <a:tr h="390672">
                <a:tc>
                  <a:txBody>
                    <a:bodyPr/>
                    <a:lstStyle/>
                    <a:p>
                      <a:r>
                        <a:rPr lang="en-US" sz="1400" dirty="0">
                          <a:solidFill>
                            <a:schemeClr val="tx2"/>
                          </a:solidFill>
                        </a:rPr>
                        <a:t>Range Search</a:t>
                      </a:r>
                    </a:p>
                  </a:txBody>
                  <a:tcPr marL="68580" marR="68580" marT="34290" marB="34290" anchor="ctr"/>
                </a:tc>
                <a:tc>
                  <a:txBody>
                    <a:bodyPr/>
                    <a:lstStyle/>
                    <a:p>
                      <a:pPr algn="ctr"/>
                      <a:r>
                        <a:rPr lang="en-US" sz="1400" dirty="0">
                          <a:solidFill>
                            <a:schemeClr val="tx2"/>
                          </a:solidFill>
                        </a:rPr>
                        <a:t>B</a:t>
                      </a:r>
                      <a:r>
                        <a:rPr lang="en-US" sz="1400" baseline="0" dirty="0">
                          <a:solidFill>
                            <a:schemeClr val="tx2"/>
                          </a:solidFill>
                        </a:rPr>
                        <a:t>*D</a:t>
                      </a:r>
                      <a:endParaRPr lang="en-US" sz="1400" dirty="0">
                        <a:solidFill>
                          <a:schemeClr val="tx2"/>
                        </a:solidFill>
                      </a:endParaRP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((log</a:t>
                      </a:r>
                      <a:r>
                        <a:rPr lang="en-US" sz="1200" baseline="-25000" dirty="0">
                          <a:solidFill>
                            <a:schemeClr val="tx2"/>
                          </a:solidFill>
                        </a:rPr>
                        <a:t>2</a:t>
                      </a:r>
                      <a:r>
                        <a:rPr lang="en-US" sz="1200" dirty="0">
                          <a:solidFill>
                            <a:schemeClr val="tx2"/>
                          </a:solidFill>
                        </a:rPr>
                        <a:t>B)+pages))*D</a:t>
                      </a:r>
                    </a:p>
                  </a:txBody>
                  <a:tcPr marL="68580" marR="68580" marT="34290" marB="34290" anchor="ctr"/>
                </a:tc>
                <a:extLst>
                  <a:ext uri="{0D108BD9-81ED-4DB2-BD59-A6C34878D82A}">
                    <a16:rowId xmlns:a16="http://schemas.microsoft.com/office/drawing/2014/main" val="10003"/>
                  </a:ext>
                </a:extLst>
              </a:tr>
              <a:tr h="390672">
                <a:tc>
                  <a:txBody>
                    <a:bodyPr/>
                    <a:lstStyle/>
                    <a:p>
                      <a:r>
                        <a:rPr lang="en-US" sz="1400" dirty="0">
                          <a:solidFill>
                            <a:schemeClr val="tx2"/>
                          </a:solidFill>
                        </a:rPr>
                        <a:t>Insert</a:t>
                      </a:r>
                    </a:p>
                  </a:txBody>
                  <a:tcPr marL="68580" marR="68580" marT="34290" marB="34290" anchor="ctr"/>
                </a:tc>
                <a:tc>
                  <a:txBody>
                    <a:bodyPr/>
                    <a:lstStyle/>
                    <a:p>
                      <a:pPr algn="ctr"/>
                      <a:r>
                        <a:rPr lang="en-US" sz="1400" dirty="0">
                          <a:solidFill>
                            <a:schemeClr val="tx2"/>
                          </a:solidFill>
                        </a:rPr>
                        <a:t>2</a:t>
                      </a:r>
                      <a:r>
                        <a:rPr lang="en-US" sz="1400" baseline="0" dirty="0">
                          <a:solidFill>
                            <a:schemeClr val="tx2"/>
                          </a:solidFill>
                        </a:rPr>
                        <a:t>*D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 + B)*D</a:t>
                      </a:r>
                    </a:p>
                  </a:txBody>
                  <a:tcPr marL="68580" marR="68580" marT="34290" marB="34290" anchor="ctr"/>
                </a:tc>
                <a:extLst>
                  <a:ext uri="{0D108BD9-81ED-4DB2-BD59-A6C34878D82A}">
                    <a16:rowId xmlns:a16="http://schemas.microsoft.com/office/drawing/2014/main" val="10004"/>
                  </a:ext>
                </a:extLst>
              </a:tr>
              <a:tr h="390672">
                <a:tc>
                  <a:txBody>
                    <a:bodyPr/>
                    <a:lstStyle/>
                    <a:p>
                      <a:r>
                        <a:rPr lang="en-US" sz="1400" dirty="0">
                          <a:solidFill>
                            <a:schemeClr val="tx2"/>
                          </a:solidFill>
                        </a:rPr>
                        <a:t>Delete</a:t>
                      </a:r>
                    </a:p>
                  </a:txBody>
                  <a:tcPr marL="68580" marR="68580" marT="34290" marB="34290" anchor="ctr"/>
                </a:tc>
                <a:tc>
                  <a:txBody>
                    <a:bodyPr/>
                    <a:lstStyle/>
                    <a:p>
                      <a:pPr algn="ctr"/>
                      <a:r>
                        <a:rPr lang="en-US" sz="1400" dirty="0">
                          <a:solidFill>
                            <a:schemeClr val="tx2"/>
                          </a:solidFill>
                        </a:rPr>
                        <a:t>(0.5</a:t>
                      </a:r>
                      <a:r>
                        <a:rPr lang="en-US" sz="1400" baseline="0" dirty="0">
                          <a:solidFill>
                            <a:schemeClr val="tx2"/>
                          </a:solidFill>
                        </a:rPr>
                        <a:t>*B+1)*D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 + B)*D</a:t>
                      </a:r>
                    </a:p>
                  </a:txBody>
                  <a:tcPr marL="68580" marR="68580" marT="34290" marB="3429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771946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Cost of Operations</a:t>
            </a:r>
          </a:p>
        </p:txBody>
      </p:sp>
      <p:sp>
        <p:nvSpPr>
          <p:cNvPr id="21" name="Content Placeholder 2"/>
          <p:cNvSpPr>
            <a:spLocks noGrp="1"/>
          </p:cNvSpPr>
          <p:nvPr>
            <p:ph idx="1"/>
          </p:nvPr>
        </p:nvSpPr>
        <p:spPr>
          <a:xfrm>
            <a:off x="457200" y="3638550"/>
            <a:ext cx="8229600" cy="3394472"/>
          </a:xfrm>
        </p:spPr>
        <p:txBody>
          <a:bodyPr>
            <a:normAutofit/>
          </a:bodyPr>
          <a:lstStyle/>
          <a:p>
            <a:pPr>
              <a:spcBef>
                <a:spcPts val="2000"/>
              </a:spcBef>
              <a:spcAft>
                <a:spcPts val="1000"/>
              </a:spcAft>
            </a:pPr>
            <a:r>
              <a:rPr lang="en-US" sz="1600" b="1" dirty="0">
                <a:ea typeface="Helvetica Neue" charset="0"/>
                <a:cs typeface="Helvetica Neue" charset="0"/>
              </a:rPr>
              <a:t>Can we do better with indexes?</a:t>
            </a:r>
          </a:p>
          <a:p>
            <a:r>
              <a:rPr lang="en-US" sz="1600" b="1" dirty="0">
                <a:ea typeface="Helvetica Neue" charset="0"/>
                <a:cs typeface="Helvetica Neue" charset="0"/>
              </a:rPr>
              <a:t>B: </a:t>
            </a:r>
            <a:r>
              <a:rPr lang="en-US" sz="1600" dirty="0">
                <a:ea typeface="Helvetica Neue" charset="0"/>
                <a:cs typeface="Helvetica Neue" charset="0"/>
              </a:rPr>
              <a:t>The number of data blocks</a:t>
            </a:r>
          </a:p>
          <a:p>
            <a:r>
              <a:rPr lang="en-US" sz="1600" b="1" dirty="0">
                <a:ea typeface="Helvetica Neue" charset="0"/>
                <a:cs typeface="Helvetica Neue" charset="0"/>
              </a:rPr>
              <a:t>R: </a:t>
            </a:r>
            <a:r>
              <a:rPr lang="en-US" sz="1600" dirty="0">
                <a:ea typeface="Helvetica Neue" charset="0"/>
                <a:cs typeface="Helvetica Neue" charset="0"/>
              </a:rPr>
              <a:t>Number of records per block</a:t>
            </a:r>
          </a:p>
          <a:p>
            <a:r>
              <a:rPr lang="en-US" sz="1600" b="1" dirty="0">
                <a:ea typeface="Helvetica Neue" charset="0"/>
                <a:cs typeface="Helvetica Neue" charset="0"/>
              </a:rPr>
              <a:t>D: </a:t>
            </a:r>
            <a:r>
              <a:rPr lang="en-US" sz="1600" dirty="0">
                <a:ea typeface="Helvetica Neue" charset="0"/>
                <a:cs typeface="Helvetica Neue" charset="0"/>
              </a:rPr>
              <a:t>Average time to read/write disk block</a:t>
            </a:r>
          </a:p>
        </p:txBody>
      </p:sp>
      <p:graphicFrame>
        <p:nvGraphicFramePr>
          <p:cNvPr id="3" name="Table 2" descr="A table outlining the costs of scan records, equality search, range search, insert, and delete on heap files and sorted files, and clustered indexes" title="Table"/>
          <p:cNvGraphicFramePr>
            <a:graphicFrameLocks noGrp="1"/>
          </p:cNvGraphicFramePr>
          <p:nvPr>
            <p:extLst>
              <p:ext uri="{D42A27DB-BD31-4B8C-83A1-F6EECF244321}">
                <p14:modId xmlns:p14="http://schemas.microsoft.com/office/powerpoint/2010/main" val="1236710398"/>
              </p:ext>
            </p:extLst>
          </p:nvPr>
        </p:nvGraphicFramePr>
        <p:xfrm>
          <a:off x="1657349" y="1047750"/>
          <a:ext cx="5919012" cy="2344032"/>
        </p:xfrm>
        <a:graphic>
          <a:graphicData uri="http://schemas.openxmlformats.org/drawingml/2006/table">
            <a:tbl>
              <a:tblPr firstRow="1" bandRow="1">
                <a:tableStyleId>{5C22544A-7EE6-4342-B048-85BDC9FD1C3A}</a:tableStyleId>
              </a:tblPr>
              <a:tblGrid>
                <a:gridCol w="1479753">
                  <a:extLst>
                    <a:ext uri="{9D8B030D-6E8A-4147-A177-3AD203B41FA5}">
                      <a16:colId xmlns:a16="http://schemas.microsoft.com/office/drawing/2014/main" val="20000"/>
                    </a:ext>
                  </a:extLst>
                </a:gridCol>
                <a:gridCol w="1479753">
                  <a:extLst>
                    <a:ext uri="{9D8B030D-6E8A-4147-A177-3AD203B41FA5}">
                      <a16:colId xmlns:a16="http://schemas.microsoft.com/office/drawing/2014/main" val="20001"/>
                    </a:ext>
                  </a:extLst>
                </a:gridCol>
                <a:gridCol w="1479753">
                  <a:extLst>
                    <a:ext uri="{9D8B030D-6E8A-4147-A177-3AD203B41FA5}">
                      <a16:colId xmlns:a16="http://schemas.microsoft.com/office/drawing/2014/main" val="20002"/>
                    </a:ext>
                  </a:extLst>
                </a:gridCol>
                <a:gridCol w="1479753">
                  <a:extLst>
                    <a:ext uri="{9D8B030D-6E8A-4147-A177-3AD203B41FA5}">
                      <a16:colId xmlns:a16="http://schemas.microsoft.com/office/drawing/2014/main" val="20003"/>
                    </a:ext>
                  </a:extLst>
                </a:gridCol>
              </a:tblGrid>
              <a:tr h="390672">
                <a:tc>
                  <a:txBody>
                    <a:bodyPr/>
                    <a:lstStyle/>
                    <a:p>
                      <a:endParaRPr lang="en-US" sz="1400" dirty="0"/>
                    </a:p>
                  </a:txBody>
                  <a:tcPr marL="68580" marR="68580" marT="34290" marB="34290"/>
                </a:tc>
                <a:tc>
                  <a:txBody>
                    <a:bodyPr/>
                    <a:lstStyle/>
                    <a:p>
                      <a:pPr algn="ctr"/>
                      <a:r>
                        <a:rPr lang="en-US" sz="1400" dirty="0"/>
                        <a:t>Heap</a:t>
                      </a:r>
                      <a:r>
                        <a:rPr lang="en-US" sz="1400" baseline="0" dirty="0"/>
                        <a:t> File</a:t>
                      </a:r>
                      <a:endParaRPr lang="en-US" sz="1400" dirty="0"/>
                    </a:p>
                  </a:txBody>
                  <a:tcPr marL="68580" marR="68580" marT="34290" marB="34290" anchor="ctr"/>
                </a:tc>
                <a:tc>
                  <a:txBody>
                    <a:bodyPr/>
                    <a:lstStyle/>
                    <a:p>
                      <a:pPr algn="ctr"/>
                      <a:r>
                        <a:rPr lang="en-US" sz="1400" dirty="0"/>
                        <a:t>Sorted</a:t>
                      </a:r>
                      <a:r>
                        <a:rPr lang="en-US" sz="1400" baseline="0" dirty="0"/>
                        <a:t> File</a:t>
                      </a:r>
                      <a:endParaRPr lang="en-US" sz="1400" dirty="0"/>
                    </a:p>
                  </a:txBody>
                  <a:tcPr marL="68580" marR="68580" marT="34290" marB="34290" anchor="ctr"/>
                </a:tc>
                <a:tc>
                  <a:txBody>
                    <a:bodyPr/>
                    <a:lstStyle/>
                    <a:p>
                      <a:pPr algn="ctr"/>
                      <a:r>
                        <a:rPr lang="en-US" sz="1400" dirty="0"/>
                        <a:t>Clustered Index</a:t>
                      </a:r>
                    </a:p>
                  </a:txBody>
                  <a:tcPr marL="68580" marR="68580" marT="34290" marB="34290" anchor="ctr"/>
                </a:tc>
                <a:extLst>
                  <a:ext uri="{0D108BD9-81ED-4DB2-BD59-A6C34878D82A}">
                    <a16:rowId xmlns:a16="http://schemas.microsoft.com/office/drawing/2014/main" val="10000"/>
                  </a:ext>
                </a:extLst>
              </a:tr>
              <a:tr h="390672">
                <a:tc>
                  <a:txBody>
                    <a:bodyPr/>
                    <a:lstStyle/>
                    <a:p>
                      <a:r>
                        <a:rPr lang="en-US" sz="1400" dirty="0">
                          <a:solidFill>
                            <a:schemeClr val="tx2"/>
                          </a:solidFill>
                        </a:rPr>
                        <a:t>Scan</a:t>
                      </a:r>
                      <a:r>
                        <a:rPr lang="en-US" sz="1400" baseline="0" dirty="0">
                          <a:solidFill>
                            <a:schemeClr val="tx2"/>
                          </a:solidFill>
                        </a:rPr>
                        <a:t> all records</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B*D</a:t>
                      </a:r>
                    </a:p>
                  </a:txBody>
                  <a:tcPr marL="68580" marR="68580" marT="34290" marB="34290" anchor="ctr"/>
                </a:tc>
                <a:tc>
                  <a:txBody>
                    <a:bodyPr/>
                    <a:lstStyle/>
                    <a:p>
                      <a:pPr algn="ctr"/>
                      <a:r>
                        <a:rPr lang="en-US" sz="1400" dirty="0">
                          <a:solidFill>
                            <a:schemeClr val="tx2"/>
                          </a:solidFill>
                        </a:rPr>
                        <a:t>B*D</a:t>
                      </a:r>
                    </a:p>
                  </a:txBody>
                  <a:tcPr marL="68580" marR="68580" marT="34290" marB="34290" anchor="ctr"/>
                </a:tc>
                <a:tc>
                  <a:txBody>
                    <a:bodyPr/>
                    <a:lstStyle/>
                    <a:p>
                      <a:pPr algn="ctr"/>
                      <a:endParaRPr lang="en-US" sz="1400" dirty="0">
                        <a:solidFill>
                          <a:schemeClr val="tx2"/>
                        </a:solidFill>
                      </a:endParaRPr>
                    </a:p>
                  </a:txBody>
                  <a:tcPr marL="68580" marR="68580" marT="34290" marB="34290" anchor="ctr"/>
                </a:tc>
                <a:extLst>
                  <a:ext uri="{0D108BD9-81ED-4DB2-BD59-A6C34878D82A}">
                    <a16:rowId xmlns:a16="http://schemas.microsoft.com/office/drawing/2014/main" val="10001"/>
                  </a:ext>
                </a:extLst>
              </a:tr>
              <a:tr h="390672">
                <a:tc>
                  <a:txBody>
                    <a:bodyPr/>
                    <a:lstStyle/>
                    <a:p>
                      <a:r>
                        <a:rPr lang="en-US" sz="1400" dirty="0">
                          <a:solidFill>
                            <a:schemeClr val="tx2"/>
                          </a:solidFill>
                        </a:rPr>
                        <a:t>Equality Search</a:t>
                      </a:r>
                    </a:p>
                  </a:txBody>
                  <a:tcPr marL="68580" marR="68580" marT="34290" marB="34290" anchor="ctr"/>
                </a:tc>
                <a:tc>
                  <a:txBody>
                    <a:bodyPr/>
                    <a:lstStyle/>
                    <a:p>
                      <a:pPr algn="ctr"/>
                      <a:r>
                        <a:rPr lang="en-US" sz="1400" dirty="0">
                          <a:solidFill>
                            <a:schemeClr val="tx2"/>
                          </a:solidFill>
                        </a:rPr>
                        <a:t>0.5</a:t>
                      </a:r>
                      <a:r>
                        <a:rPr lang="en-US" sz="1400" baseline="0" dirty="0">
                          <a:solidFill>
                            <a:schemeClr val="tx2"/>
                          </a:solidFill>
                        </a:rPr>
                        <a:t>*B*D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tx2"/>
                        </a:solidFill>
                      </a:endParaRPr>
                    </a:p>
                  </a:txBody>
                  <a:tcPr marL="68580" marR="68580" marT="34290" marB="34290" anchor="ctr"/>
                </a:tc>
                <a:extLst>
                  <a:ext uri="{0D108BD9-81ED-4DB2-BD59-A6C34878D82A}">
                    <a16:rowId xmlns:a16="http://schemas.microsoft.com/office/drawing/2014/main" val="10002"/>
                  </a:ext>
                </a:extLst>
              </a:tr>
              <a:tr h="390672">
                <a:tc>
                  <a:txBody>
                    <a:bodyPr/>
                    <a:lstStyle/>
                    <a:p>
                      <a:r>
                        <a:rPr lang="en-US" sz="1400" dirty="0">
                          <a:solidFill>
                            <a:schemeClr val="tx2"/>
                          </a:solidFill>
                        </a:rPr>
                        <a:t>Range Search</a:t>
                      </a:r>
                    </a:p>
                  </a:txBody>
                  <a:tcPr marL="68580" marR="68580" marT="34290" marB="34290" anchor="ctr"/>
                </a:tc>
                <a:tc>
                  <a:txBody>
                    <a:bodyPr/>
                    <a:lstStyle/>
                    <a:p>
                      <a:pPr algn="ctr"/>
                      <a:r>
                        <a:rPr lang="en-US" sz="1400" dirty="0">
                          <a:solidFill>
                            <a:schemeClr val="tx2"/>
                          </a:solidFill>
                        </a:rPr>
                        <a:t>B</a:t>
                      </a:r>
                      <a:r>
                        <a:rPr lang="en-US" sz="1400" baseline="0" dirty="0">
                          <a:solidFill>
                            <a:schemeClr val="tx2"/>
                          </a:solidFill>
                        </a:rPr>
                        <a:t>*D</a:t>
                      </a:r>
                      <a:endParaRPr lang="en-US" sz="1400" dirty="0">
                        <a:solidFill>
                          <a:schemeClr val="tx2"/>
                        </a:solidFill>
                      </a:endParaRP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((log</a:t>
                      </a:r>
                      <a:r>
                        <a:rPr lang="en-US" sz="1200" baseline="-25000" dirty="0">
                          <a:solidFill>
                            <a:schemeClr val="tx2"/>
                          </a:solidFill>
                        </a:rPr>
                        <a:t>2</a:t>
                      </a:r>
                      <a:r>
                        <a:rPr lang="en-US" sz="1200" dirty="0">
                          <a:solidFill>
                            <a:schemeClr val="tx2"/>
                          </a:solidFill>
                        </a:rPr>
                        <a:t>B)+pages))*D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tx2"/>
                        </a:solidFill>
                      </a:endParaRPr>
                    </a:p>
                  </a:txBody>
                  <a:tcPr marL="68580" marR="68580" marT="34290" marB="34290" anchor="ctr"/>
                </a:tc>
                <a:extLst>
                  <a:ext uri="{0D108BD9-81ED-4DB2-BD59-A6C34878D82A}">
                    <a16:rowId xmlns:a16="http://schemas.microsoft.com/office/drawing/2014/main" val="10003"/>
                  </a:ext>
                </a:extLst>
              </a:tr>
              <a:tr h="390672">
                <a:tc>
                  <a:txBody>
                    <a:bodyPr/>
                    <a:lstStyle/>
                    <a:p>
                      <a:r>
                        <a:rPr lang="en-US" sz="1400" dirty="0">
                          <a:solidFill>
                            <a:schemeClr val="tx2"/>
                          </a:solidFill>
                        </a:rPr>
                        <a:t>Insert</a:t>
                      </a:r>
                    </a:p>
                  </a:txBody>
                  <a:tcPr marL="68580" marR="68580" marT="34290" marB="34290" anchor="ctr"/>
                </a:tc>
                <a:tc>
                  <a:txBody>
                    <a:bodyPr/>
                    <a:lstStyle/>
                    <a:p>
                      <a:pPr algn="ctr"/>
                      <a:r>
                        <a:rPr lang="en-US" sz="1400" dirty="0">
                          <a:solidFill>
                            <a:schemeClr val="tx2"/>
                          </a:solidFill>
                        </a:rPr>
                        <a:t>2</a:t>
                      </a:r>
                      <a:r>
                        <a:rPr lang="en-US" sz="1400" baseline="0" dirty="0">
                          <a:solidFill>
                            <a:schemeClr val="tx2"/>
                          </a:solidFill>
                        </a:rPr>
                        <a:t>*D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 + B)*D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tx2"/>
                        </a:solidFill>
                      </a:endParaRPr>
                    </a:p>
                  </a:txBody>
                  <a:tcPr marL="68580" marR="68580" marT="34290" marB="34290" anchor="ctr"/>
                </a:tc>
                <a:extLst>
                  <a:ext uri="{0D108BD9-81ED-4DB2-BD59-A6C34878D82A}">
                    <a16:rowId xmlns:a16="http://schemas.microsoft.com/office/drawing/2014/main" val="10004"/>
                  </a:ext>
                </a:extLst>
              </a:tr>
              <a:tr h="390672">
                <a:tc>
                  <a:txBody>
                    <a:bodyPr/>
                    <a:lstStyle/>
                    <a:p>
                      <a:r>
                        <a:rPr lang="en-US" sz="1400" dirty="0">
                          <a:solidFill>
                            <a:schemeClr val="tx2"/>
                          </a:solidFill>
                        </a:rPr>
                        <a:t>Delete</a:t>
                      </a:r>
                    </a:p>
                  </a:txBody>
                  <a:tcPr marL="68580" marR="68580" marT="34290" marB="34290" anchor="ctr"/>
                </a:tc>
                <a:tc>
                  <a:txBody>
                    <a:bodyPr/>
                    <a:lstStyle/>
                    <a:p>
                      <a:pPr algn="ctr"/>
                      <a:r>
                        <a:rPr lang="en-US" sz="1400" dirty="0">
                          <a:solidFill>
                            <a:schemeClr val="tx2"/>
                          </a:solidFill>
                        </a:rPr>
                        <a:t>(0.5</a:t>
                      </a:r>
                      <a:r>
                        <a:rPr lang="en-US" sz="1400" baseline="0" dirty="0">
                          <a:solidFill>
                            <a:schemeClr val="tx2"/>
                          </a:solidFill>
                        </a:rPr>
                        <a:t>*B+1)*D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 + B)*D</a:t>
                      </a:r>
                    </a:p>
                  </a:txBody>
                  <a:tcPr marL="68580" marR="68580" marT="34290" marB="34290" anchor="ctr"/>
                </a:tc>
                <a:tc>
                  <a:txBody>
                    <a:bodyPr/>
                    <a:lstStyle/>
                    <a:p>
                      <a:pPr algn="ctr"/>
                      <a:endParaRPr lang="en-US" sz="1400" dirty="0">
                        <a:solidFill>
                          <a:schemeClr val="tx2"/>
                        </a:solidFill>
                      </a:endParaRPr>
                    </a:p>
                  </a:txBody>
                  <a:tcPr marL="68580" marR="68580" marT="34290" marB="3429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16182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Cost of Operations, </a:t>
            </a:r>
            <a:r>
              <a:rPr lang="en-US"/>
              <a:t>cont</a:t>
            </a:r>
            <a:endParaRPr lang="en-US" dirty="0"/>
          </a:p>
        </p:txBody>
      </p:sp>
      <p:graphicFrame>
        <p:nvGraphicFramePr>
          <p:cNvPr id="6" name="Table 5" descr="A table outlining the costs of scan records, equality search, range search, insert, and delete on heap files and sorted files, and clustered indexes" title="Table"/>
          <p:cNvGraphicFramePr>
            <a:graphicFrameLocks noGrp="1"/>
          </p:cNvGraphicFramePr>
          <p:nvPr>
            <p:extLst>
              <p:ext uri="{D42A27DB-BD31-4B8C-83A1-F6EECF244321}">
                <p14:modId xmlns:p14="http://schemas.microsoft.com/office/powerpoint/2010/main" val="387704529"/>
              </p:ext>
            </p:extLst>
          </p:nvPr>
        </p:nvGraphicFramePr>
        <p:xfrm>
          <a:off x="1657349" y="1047750"/>
          <a:ext cx="5919012" cy="2344032"/>
        </p:xfrm>
        <a:graphic>
          <a:graphicData uri="http://schemas.openxmlformats.org/drawingml/2006/table">
            <a:tbl>
              <a:tblPr firstRow="1" bandRow="1">
                <a:tableStyleId>{5C22544A-7EE6-4342-B048-85BDC9FD1C3A}</a:tableStyleId>
              </a:tblPr>
              <a:tblGrid>
                <a:gridCol w="1479753">
                  <a:extLst>
                    <a:ext uri="{9D8B030D-6E8A-4147-A177-3AD203B41FA5}">
                      <a16:colId xmlns:a16="http://schemas.microsoft.com/office/drawing/2014/main" val="20000"/>
                    </a:ext>
                  </a:extLst>
                </a:gridCol>
                <a:gridCol w="1479753">
                  <a:extLst>
                    <a:ext uri="{9D8B030D-6E8A-4147-A177-3AD203B41FA5}">
                      <a16:colId xmlns:a16="http://schemas.microsoft.com/office/drawing/2014/main" val="20001"/>
                    </a:ext>
                  </a:extLst>
                </a:gridCol>
                <a:gridCol w="1479753">
                  <a:extLst>
                    <a:ext uri="{9D8B030D-6E8A-4147-A177-3AD203B41FA5}">
                      <a16:colId xmlns:a16="http://schemas.microsoft.com/office/drawing/2014/main" val="20002"/>
                    </a:ext>
                  </a:extLst>
                </a:gridCol>
                <a:gridCol w="1479753">
                  <a:extLst>
                    <a:ext uri="{9D8B030D-6E8A-4147-A177-3AD203B41FA5}">
                      <a16:colId xmlns:a16="http://schemas.microsoft.com/office/drawing/2014/main" val="20003"/>
                    </a:ext>
                  </a:extLst>
                </a:gridCol>
              </a:tblGrid>
              <a:tr h="390672">
                <a:tc>
                  <a:txBody>
                    <a:bodyPr/>
                    <a:lstStyle/>
                    <a:p>
                      <a:endParaRPr lang="en-US" sz="1400" dirty="0"/>
                    </a:p>
                  </a:txBody>
                  <a:tcPr marL="68580" marR="68580" marT="34290" marB="34290"/>
                </a:tc>
                <a:tc>
                  <a:txBody>
                    <a:bodyPr/>
                    <a:lstStyle/>
                    <a:p>
                      <a:pPr algn="ctr"/>
                      <a:r>
                        <a:rPr lang="en-US" sz="1400" dirty="0"/>
                        <a:t>Heap</a:t>
                      </a:r>
                      <a:r>
                        <a:rPr lang="en-US" sz="1400" baseline="0" dirty="0"/>
                        <a:t> File</a:t>
                      </a:r>
                      <a:endParaRPr lang="en-US" sz="1400" dirty="0"/>
                    </a:p>
                  </a:txBody>
                  <a:tcPr marL="68580" marR="68580" marT="34290" marB="34290" anchor="ctr"/>
                </a:tc>
                <a:tc>
                  <a:txBody>
                    <a:bodyPr/>
                    <a:lstStyle/>
                    <a:p>
                      <a:pPr algn="ctr"/>
                      <a:r>
                        <a:rPr lang="en-US" sz="1400" dirty="0"/>
                        <a:t>Sorted</a:t>
                      </a:r>
                      <a:r>
                        <a:rPr lang="en-US" sz="1400" baseline="0" dirty="0"/>
                        <a:t> File</a:t>
                      </a:r>
                      <a:endParaRPr lang="en-US" sz="1400" dirty="0"/>
                    </a:p>
                  </a:txBody>
                  <a:tcPr marL="68580" marR="68580" marT="34290" marB="34290" anchor="ctr"/>
                </a:tc>
                <a:tc>
                  <a:txBody>
                    <a:bodyPr/>
                    <a:lstStyle/>
                    <a:p>
                      <a:pPr algn="ctr"/>
                      <a:r>
                        <a:rPr lang="en-US" sz="1400" dirty="0"/>
                        <a:t>Clustered Index</a:t>
                      </a:r>
                    </a:p>
                  </a:txBody>
                  <a:tcPr marL="68580" marR="68580" marT="34290" marB="34290" anchor="ctr"/>
                </a:tc>
                <a:extLst>
                  <a:ext uri="{0D108BD9-81ED-4DB2-BD59-A6C34878D82A}">
                    <a16:rowId xmlns:a16="http://schemas.microsoft.com/office/drawing/2014/main" val="10000"/>
                  </a:ext>
                </a:extLst>
              </a:tr>
              <a:tr h="390672">
                <a:tc>
                  <a:txBody>
                    <a:bodyPr/>
                    <a:lstStyle/>
                    <a:p>
                      <a:r>
                        <a:rPr lang="en-US" sz="1400" dirty="0">
                          <a:solidFill>
                            <a:schemeClr val="tx2"/>
                          </a:solidFill>
                        </a:rPr>
                        <a:t>Scan</a:t>
                      </a:r>
                      <a:r>
                        <a:rPr lang="en-US" sz="1400" baseline="0" dirty="0">
                          <a:solidFill>
                            <a:schemeClr val="tx2"/>
                          </a:solidFill>
                        </a:rPr>
                        <a:t> all records</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B*D</a:t>
                      </a:r>
                    </a:p>
                  </a:txBody>
                  <a:tcPr marL="68580" marR="68580" marT="34290" marB="34290" anchor="ctr"/>
                </a:tc>
                <a:tc>
                  <a:txBody>
                    <a:bodyPr/>
                    <a:lstStyle/>
                    <a:p>
                      <a:pPr algn="ctr"/>
                      <a:r>
                        <a:rPr lang="en-US" sz="1400" dirty="0">
                          <a:solidFill>
                            <a:schemeClr val="tx2"/>
                          </a:solidFill>
                        </a:rPr>
                        <a:t>B*D</a:t>
                      </a:r>
                    </a:p>
                  </a:txBody>
                  <a:tcPr marL="68580" marR="68580" marT="34290" marB="34290" anchor="ctr"/>
                </a:tc>
                <a:tc>
                  <a:txBody>
                    <a:bodyPr/>
                    <a:lstStyle/>
                    <a:p>
                      <a:pPr algn="ctr"/>
                      <a:endParaRPr lang="en-US" sz="1400" dirty="0">
                        <a:solidFill>
                          <a:schemeClr val="tx2"/>
                        </a:solidFill>
                      </a:endParaRPr>
                    </a:p>
                  </a:txBody>
                  <a:tcPr marL="68580" marR="68580" marT="34290" marB="34290" anchor="ctr">
                    <a:solidFill>
                      <a:srgbClr val="FFC000"/>
                    </a:solidFill>
                  </a:tcPr>
                </a:tc>
                <a:extLst>
                  <a:ext uri="{0D108BD9-81ED-4DB2-BD59-A6C34878D82A}">
                    <a16:rowId xmlns:a16="http://schemas.microsoft.com/office/drawing/2014/main" val="10001"/>
                  </a:ext>
                </a:extLst>
              </a:tr>
              <a:tr h="390672">
                <a:tc>
                  <a:txBody>
                    <a:bodyPr/>
                    <a:lstStyle/>
                    <a:p>
                      <a:r>
                        <a:rPr lang="en-US" sz="1400" dirty="0">
                          <a:solidFill>
                            <a:schemeClr val="tx2"/>
                          </a:solidFill>
                        </a:rPr>
                        <a:t>Equality Search</a:t>
                      </a:r>
                    </a:p>
                  </a:txBody>
                  <a:tcPr marL="68580" marR="68580" marT="34290" marB="34290" anchor="ctr"/>
                </a:tc>
                <a:tc>
                  <a:txBody>
                    <a:bodyPr/>
                    <a:lstStyle/>
                    <a:p>
                      <a:pPr algn="ctr"/>
                      <a:r>
                        <a:rPr lang="en-US" sz="1400" dirty="0">
                          <a:solidFill>
                            <a:schemeClr val="tx2"/>
                          </a:solidFill>
                        </a:rPr>
                        <a:t>0.5</a:t>
                      </a:r>
                      <a:r>
                        <a:rPr lang="en-US" sz="1400" baseline="0" dirty="0">
                          <a:solidFill>
                            <a:schemeClr val="tx2"/>
                          </a:solidFill>
                        </a:rPr>
                        <a:t>*B*D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tx2"/>
                        </a:solidFill>
                      </a:endParaRPr>
                    </a:p>
                  </a:txBody>
                  <a:tcPr marL="68580" marR="68580" marT="34290" marB="34290" anchor="ctr"/>
                </a:tc>
                <a:extLst>
                  <a:ext uri="{0D108BD9-81ED-4DB2-BD59-A6C34878D82A}">
                    <a16:rowId xmlns:a16="http://schemas.microsoft.com/office/drawing/2014/main" val="10002"/>
                  </a:ext>
                </a:extLst>
              </a:tr>
              <a:tr h="390672">
                <a:tc>
                  <a:txBody>
                    <a:bodyPr/>
                    <a:lstStyle/>
                    <a:p>
                      <a:r>
                        <a:rPr lang="en-US" sz="1400" dirty="0">
                          <a:solidFill>
                            <a:schemeClr val="tx2"/>
                          </a:solidFill>
                        </a:rPr>
                        <a:t>Range Search</a:t>
                      </a:r>
                    </a:p>
                  </a:txBody>
                  <a:tcPr marL="68580" marR="68580" marT="34290" marB="34290" anchor="ctr"/>
                </a:tc>
                <a:tc>
                  <a:txBody>
                    <a:bodyPr/>
                    <a:lstStyle/>
                    <a:p>
                      <a:pPr algn="ctr"/>
                      <a:r>
                        <a:rPr lang="en-US" sz="1400" dirty="0">
                          <a:solidFill>
                            <a:schemeClr val="tx2"/>
                          </a:solidFill>
                        </a:rPr>
                        <a:t>B</a:t>
                      </a:r>
                      <a:r>
                        <a:rPr lang="en-US" sz="1400" baseline="0" dirty="0">
                          <a:solidFill>
                            <a:schemeClr val="tx2"/>
                          </a:solidFill>
                        </a:rPr>
                        <a:t>*D</a:t>
                      </a:r>
                      <a:endParaRPr lang="en-US" sz="1400" dirty="0">
                        <a:solidFill>
                          <a:schemeClr val="tx2"/>
                        </a:solidFill>
                      </a:endParaRP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((log</a:t>
                      </a:r>
                      <a:r>
                        <a:rPr lang="en-US" sz="1200" baseline="-25000" dirty="0">
                          <a:solidFill>
                            <a:schemeClr val="tx2"/>
                          </a:solidFill>
                        </a:rPr>
                        <a:t>2</a:t>
                      </a:r>
                      <a:r>
                        <a:rPr lang="en-US" sz="1200" dirty="0">
                          <a:solidFill>
                            <a:schemeClr val="tx2"/>
                          </a:solidFill>
                        </a:rPr>
                        <a:t>B)+pages))*D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tx2"/>
                        </a:solidFill>
                      </a:endParaRPr>
                    </a:p>
                  </a:txBody>
                  <a:tcPr marL="68580" marR="68580" marT="34290" marB="34290" anchor="ctr"/>
                </a:tc>
                <a:extLst>
                  <a:ext uri="{0D108BD9-81ED-4DB2-BD59-A6C34878D82A}">
                    <a16:rowId xmlns:a16="http://schemas.microsoft.com/office/drawing/2014/main" val="10003"/>
                  </a:ext>
                </a:extLst>
              </a:tr>
              <a:tr h="390672">
                <a:tc>
                  <a:txBody>
                    <a:bodyPr/>
                    <a:lstStyle/>
                    <a:p>
                      <a:r>
                        <a:rPr lang="en-US" sz="1400" dirty="0">
                          <a:solidFill>
                            <a:schemeClr val="tx2"/>
                          </a:solidFill>
                        </a:rPr>
                        <a:t>Insert</a:t>
                      </a:r>
                    </a:p>
                  </a:txBody>
                  <a:tcPr marL="68580" marR="68580" marT="34290" marB="34290" anchor="ctr"/>
                </a:tc>
                <a:tc>
                  <a:txBody>
                    <a:bodyPr/>
                    <a:lstStyle/>
                    <a:p>
                      <a:pPr algn="ctr"/>
                      <a:r>
                        <a:rPr lang="en-US" sz="1400" dirty="0">
                          <a:solidFill>
                            <a:schemeClr val="tx2"/>
                          </a:solidFill>
                        </a:rPr>
                        <a:t>2</a:t>
                      </a:r>
                      <a:r>
                        <a:rPr lang="en-US" sz="1400" baseline="0" dirty="0">
                          <a:solidFill>
                            <a:schemeClr val="tx2"/>
                          </a:solidFill>
                        </a:rPr>
                        <a:t>*D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 + B)*D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tx2"/>
                        </a:solidFill>
                      </a:endParaRPr>
                    </a:p>
                  </a:txBody>
                  <a:tcPr marL="68580" marR="68580" marT="34290" marB="34290" anchor="ctr"/>
                </a:tc>
                <a:extLst>
                  <a:ext uri="{0D108BD9-81ED-4DB2-BD59-A6C34878D82A}">
                    <a16:rowId xmlns:a16="http://schemas.microsoft.com/office/drawing/2014/main" val="10004"/>
                  </a:ext>
                </a:extLst>
              </a:tr>
              <a:tr h="390672">
                <a:tc>
                  <a:txBody>
                    <a:bodyPr/>
                    <a:lstStyle/>
                    <a:p>
                      <a:r>
                        <a:rPr lang="en-US" sz="1400" dirty="0">
                          <a:solidFill>
                            <a:schemeClr val="tx2"/>
                          </a:solidFill>
                        </a:rPr>
                        <a:t>Delete</a:t>
                      </a:r>
                    </a:p>
                  </a:txBody>
                  <a:tcPr marL="68580" marR="68580" marT="34290" marB="34290" anchor="ctr"/>
                </a:tc>
                <a:tc>
                  <a:txBody>
                    <a:bodyPr/>
                    <a:lstStyle/>
                    <a:p>
                      <a:pPr algn="ctr"/>
                      <a:r>
                        <a:rPr lang="en-US" sz="1400" dirty="0">
                          <a:solidFill>
                            <a:schemeClr val="tx2"/>
                          </a:solidFill>
                        </a:rPr>
                        <a:t>(0.5</a:t>
                      </a:r>
                      <a:r>
                        <a:rPr lang="en-US" sz="1400" baseline="0" dirty="0">
                          <a:solidFill>
                            <a:schemeClr val="tx2"/>
                          </a:solidFill>
                        </a:rPr>
                        <a:t>*B+1)*D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 + B)*D</a:t>
                      </a:r>
                    </a:p>
                  </a:txBody>
                  <a:tcPr marL="68580" marR="68580" marT="34290" marB="34290" anchor="ctr"/>
                </a:tc>
                <a:tc>
                  <a:txBody>
                    <a:bodyPr/>
                    <a:lstStyle/>
                    <a:p>
                      <a:pPr algn="ctr"/>
                      <a:endParaRPr lang="en-US" sz="1400" dirty="0">
                        <a:solidFill>
                          <a:schemeClr val="tx2"/>
                        </a:solidFill>
                      </a:endParaRPr>
                    </a:p>
                  </a:txBody>
                  <a:tcPr marL="68580" marR="68580" marT="34290" marB="34290" anchor="ctr"/>
                </a:tc>
                <a:extLst>
                  <a:ext uri="{0D108BD9-81ED-4DB2-BD59-A6C34878D82A}">
                    <a16:rowId xmlns:a16="http://schemas.microsoft.com/office/drawing/2014/main" val="10005"/>
                  </a:ext>
                </a:extLst>
              </a:tr>
            </a:tbl>
          </a:graphicData>
        </a:graphic>
      </p:graphicFrame>
      <p:sp>
        <p:nvSpPr>
          <p:cNvPr id="13" name="Content Placeholder 2"/>
          <p:cNvSpPr>
            <a:spLocks noGrp="1"/>
          </p:cNvSpPr>
          <p:nvPr>
            <p:ph idx="1"/>
          </p:nvPr>
        </p:nvSpPr>
        <p:spPr>
          <a:xfrm>
            <a:off x="457200" y="4054078"/>
            <a:ext cx="8229600" cy="3394472"/>
          </a:xfrm>
        </p:spPr>
        <p:txBody>
          <a:bodyPr>
            <a:normAutofit/>
          </a:bodyPr>
          <a:lstStyle/>
          <a:p>
            <a:r>
              <a:rPr lang="en-US" sz="1600" b="1" dirty="0">
                <a:ea typeface="Helvetica Neue" charset="0"/>
                <a:cs typeface="Helvetica Neue" charset="0"/>
              </a:rPr>
              <a:t>B: </a:t>
            </a:r>
            <a:r>
              <a:rPr lang="en-US" sz="1600" dirty="0">
                <a:ea typeface="Helvetica Neue" charset="0"/>
                <a:cs typeface="Helvetica Neue" charset="0"/>
              </a:rPr>
              <a:t>The number of data blocks</a:t>
            </a:r>
          </a:p>
          <a:p>
            <a:r>
              <a:rPr lang="en-US" sz="1600" b="1" dirty="0">
                <a:ea typeface="Helvetica Neue" charset="0"/>
                <a:cs typeface="Helvetica Neue" charset="0"/>
              </a:rPr>
              <a:t>R: </a:t>
            </a:r>
            <a:r>
              <a:rPr lang="en-US" sz="1600" dirty="0">
                <a:ea typeface="Helvetica Neue" charset="0"/>
                <a:cs typeface="Helvetica Neue" charset="0"/>
              </a:rPr>
              <a:t>Number of records per block</a:t>
            </a:r>
          </a:p>
          <a:p>
            <a:r>
              <a:rPr lang="en-US" sz="1600" b="1" dirty="0">
                <a:ea typeface="Helvetica Neue" charset="0"/>
                <a:cs typeface="Helvetica Neue" charset="0"/>
              </a:rPr>
              <a:t>D: </a:t>
            </a:r>
            <a:r>
              <a:rPr lang="en-US" sz="1600" dirty="0">
                <a:ea typeface="Helvetica Neue" charset="0"/>
                <a:cs typeface="Helvetica Neue" charset="0"/>
              </a:rPr>
              <a:t>Average time to read/write disk block</a:t>
            </a:r>
            <a:r>
              <a:rPr lang="en-US" sz="1600" dirty="0"/>
              <a:t> </a:t>
            </a:r>
          </a:p>
        </p:txBody>
      </p:sp>
    </p:spTree>
    <p:extLst>
      <p:ext uri="{BB962C8B-B14F-4D97-AF65-F5344CB8AC3E}">
        <p14:creationId xmlns:p14="http://schemas.microsoft.com/office/powerpoint/2010/main" val="15681069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normAutofit fontScale="90000"/>
          </a:bodyPr>
          <a:lstStyle/>
          <a:p>
            <a:r>
              <a:rPr lang="en-US" dirty="0"/>
              <a:t>Clustered vs. </a:t>
            </a:r>
            <a:r>
              <a:rPr lang="en-US" dirty="0" err="1"/>
              <a:t>Unclustered</a:t>
            </a:r>
            <a:r>
              <a:rPr lang="en-US" dirty="0"/>
              <a:t> Index Assumptions</a:t>
            </a:r>
          </a:p>
        </p:txBody>
      </p:sp>
      <p:sp>
        <p:nvSpPr>
          <p:cNvPr id="5" name="Content Placeholder 4"/>
          <p:cNvSpPr>
            <a:spLocks noGrp="1"/>
          </p:cNvSpPr>
          <p:nvPr>
            <p:ph idx="1"/>
          </p:nvPr>
        </p:nvSpPr>
        <p:spPr>
          <a:xfrm>
            <a:off x="304800" y="1200151"/>
            <a:ext cx="8229600" cy="3394472"/>
          </a:xfrm>
        </p:spPr>
        <p:txBody>
          <a:bodyPr>
            <a:normAutofit/>
          </a:bodyPr>
          <a:lstStyle/>
          <a:p>
            <a:r>
              <a:rPr lang="en-US" sz="1600" dirty="0">
                <a:ea typeface="Helvetica Neue" charset="0"/>
                <a:cs typeface="Helvetica Neue" charset="0"/>
              </a:rPr>
              <a:t>Store data by reference (Alternative 2)</a:t>
            </a:r>
          </a:p>
          <a:p>
            <a:r>
              <a:rPr lang="en-US" sz="1600" dirty="0">
                <a:ea typeface="Helvetica Neue" charset="0"/>
                <a:cs typeface="Helvetica Neue" charset="0"/>
              </a:rPr>
              <a:t>Clustered index with 2/3 full heap file pages</a:t>
            </a:r>
          </a:p>
          <a:p>
            <a:pPr lvl="1"/>
            <a:r>
              <a:rPr lang="en-US" sz="1600" dirty="0">
                <a:ea typeface="Helvetica Neue" charset="0"/>
                <a:cs typeface="Helvetica Neue" charset="0"/>
              </a:rPr>
              <a:t>Clustered </a:t>
            </a:r>
            <a:r>
              <a:rPr lang="en-US" sz="1600" dirty="0">
                <a:ea typeface="Helvetica Neue" charset="0"/>
                <a:cs typeface="Helvetica Neue" charset="0"/>
                <a:sym typeface="Wingdings"/>
              </a:rPr>
              <a:t> Heap file is initially sorted</a:t>
            </a:r>
            <a:endParaRPr lang="en-US" sz="1600" dirty="0">
              <a:ea typeface="Helvetica Neue" charset="0"/>
              <a:cs typeface="Helvetica Neue" charset="0"/>
            </a:endParaRPr>
          </a:p>
          <a:p>
            <a:pPr lvl="1"/>
            <a:r>
              <a:rPr lang="en-US" sz="1600" b="1" dirty="0">
                <a:ea typeface="Helvetica Neue" charset="0"/>
                <a:cs typeface="Helvetica Neue" charset="0"/>
              </a:rPr>
              <a:t>Fan-out</a:t>
            </a:r>
            <a:r>
              <a:rPr lang="en-US" sz="1600" dirty="0">
                <a:ea typeface="Helvetica Neue" charset="0"/>
                <a:cs typeface="Helvetica Neue" charset="0"/>
              </a:rPr>
              <a:t> (F): relatively large. Why?</a:t>
            </a:r>
          </a:p>
          <a:p>
            <a:pPr lvl="2"/>
            <a:r>
              <a:rPr lang="en-US" dirty="0">
                <a:ea typeface="Helvetica Neue" charset="0"/>
                <a:cs typeface="Helvetica Neue" charset="0"/>
              </a:rPr>
              <a:t>Page of &lt;key, pointer&gt; pairs ~ O(R)</a:t>
            </a:r>
          </a:p>
          <a:p>
            <a:pPr lvl="1"/>
            <a:r>
              <a:rPr lang="en-US" sz="1600" dirty="0">
                <a:ea typeface="Helvetica Neue" charset="0"/>
                <a:cs typeface="Helvetica Neue" charset="0"/>
              </a:rPr>
              <a:t>Assume static index</a:t>
            </a:r>
          </a:p>
        </p:txBody>
      </p:sp>
      <p:sp>
        <p:nvSpPr>
          <p:cNvPr id="18" name="Triangle 17">
            <a:extLst>
              <a:ext uri="{FF2B5EF4-FFF2-40B4-BE49-F238E27FC236}">
                <a16:creationId xmlns:a16="http://schemas.microsoft.com/office/drawing/2014/main" id="{290916DD-34DC-F740-B6B1-815DA196D355}"/>
              </a:ext>
            </a:extLst>
          </p:cNvPr>
          <p:cNvSpPr/>
          <p:nvPr/>
        </p:nvSpPr>
        <p:spPr>
          <a:xfrm>
            <a:off x="2637749" y="2736709"/>
            <a:ext cx="1306116" cy="913708"/>
          </a:xfrm>
          <a:prstGeom prst="triangl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500" dirty="0"/>
              <a:t>Index</a:t>
            </a:r>
          </a:p>
        </p:txBody>
      </p:sp>
      <p:grpSp>
        <p:nvGrpSpPr>
          <p:cNvPr id="19" name="Group 18" descr="Leaves of the index reading (1, 2, _), (3, 4, _), (5, 6, _), (7, 8, _), (9, 10, _)" title="Leaves">
            <a:extLst>
              <a:ext uri="{FF2B5EF4-FFF2-40B4-BE49-F238E27FC236}">
                <a16:creationId xmlns:a16="http://schemas.microsoft.com/office/drawing/2014/main" id="{C4C333B2-20B3-0045-AA5C-121ADEED3973}"/>
              </a:ext>
            </a:extLst>
          </p:cNvPr>
          <p:cNvGrpSpPr/>
          <p:nvPr/>
        </p:nvGrpSpPr>
        <p:grpSpPr>
          <a:xfrm>
            <a:off x="985707" y="4126818"/>
            <a:ext cx="5262693" cy="817019"/>
            <a:chOff x="1128456" y="2280027"/>
            <a:chExt cx="7016924" cy="1089358"/>
          </a:xfrm>
        </p:grpSpPr>
        <p:sp>
          <p:nvSpPr>
            <p:cNvPr id="21" name="Rectangle 20">
              <a:extLst>
                <a:ext uri="{FF2B5EF4-FFF2-40B4-BE49-F238E27FC236}">
                  <a16:creationId xmlns:a16="http://schemas.microsoft.com/office/drawing/2014/main" id="{FC754EB4-5091-7041-B9A0-3A09CB74CEB2}"/>
                </a:ext>
              </a:extLst>
            </p:cNvPr>
            <p:cNvSpPr/>
            <p:nvPr/>
          </p:nvSpPr>
          <p:spPr bwMode="auto">
            <a:xfrm>
              <a:off x="1128456" y="2280027"/>
              <a:ext cx="7016924" cy="1089358"/>
            </a:xfrm>
            <a:prstGeom prst="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ea typeface=""/>
              </a:endParaRPr>
            </a:p>
          </p:txBody>
        </p:sp>
        <p:sp>
          <p:nvSpPr>
            <p:cNvPr id="22" name="Folded Corner 21">
              <a:extLst>
                <a:ext uri="{FF2B5EF4-FFF2-40B4-BE49-F238E27FC236}">
                  <a16:creationId xmlns:a16="http://schemas.microsoft.com/office/drawing/2014/main" id="{676930B2-131B-114C-B710-A73E8BAD8495}"/>
                </a:ext>
              </a:extLst>
            </p:cNvPr>
            <p:cNvSpPr/>
            <p:nvPr/>
          </p:nvSpPr>
          <p:spPr bwMode="auto">
            <a:xfrm>
              <a:off x="1350842" y="2447041"/>
              <a:ext cx="1151563" cy="755330"/>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1, 2, _</a:t>
              </a:r>
            </a:p>
          </p:txBody>
        </p:sp>
        <p:sp>
          <p:nvSpPr>
            <p:cNvPr id="23" name="Folded Corner 22">
              <a:extLst>
                <a:ext uri="{FF2B5EF4-FFF2-40B4-BE49-F238E27FC236}">
                  <a16:creationId xmlns:a16="http://schemas.microsoft.com/office/drawing/2014/main" id="{5065EC5A-6852-654B-8E5B-8A041B1F27C2}"/>
                </a:ext>
              </a:extLst>
            </p:cNvPr>
            <p:cNvSpPr/>
            <p:nvPr/>
          </p:nvSpPr>
          <p:spPr bwMode="auto">
            <a:xfrm>
              <a:off x="2703083" y="2447041"/>
              <a:ext cx="1151563" cy="755330"/>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3, 4, _</a:t>
              </a:r>
            </a:p>
          </p:txBody>
        </p:sp>
        <p:sp>
          <p:nvSpPr>
            <p:cNvPr id="24" name="Folded Corner 23">
              <a:extLst>
                <a:ext uri="{FF2B5EF4-FFF2-40B4-BE49-F238E27FC236}">
                  <a16:creationId xmlns:a16="http://schemas.microsoft.com/office/drawing/2014/main" id="{6A37F7E3-C675-8C4A-9D62-47ACE0101700}"/>
                </a:ext>
              </a:extLst>
            </p:cNvPr>
            <p:cNvSpPr/>
            <p:nvPr/>
          </p:nvSpPr>
          <p:spPr bwMode="auto">
            <a:xfrm>
              <a:off x="4055324" y="2447041"/>
              <a:ext cx="1151563" cy="755330"/>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5, 6, _</a:t>
              </a:r>
            </a:p>
          </p:txBody>
        </p:sp>
        <p:sp>
          <p:nvSpPr>
            <p:cNvPr id="25" name="Folded Corner 24">
              <a:extLst>
                <a:ext uri="{FF2B5EF4-FFF2-40B4-BE49-F238E27FC236}">
                  <a16:creationId xmlns:a16="http://schemas.microsoft.com/office/drawing/2014/main" id="{94227316-283C-B244-B334-30E670609BC2}"/>
                </a:ext>
              </a:extLst>
            </p:cNvPr>
            <p:cNvSpPr/>
            <p:nvPr/>
          </p:nvSpPr>
          <p:spPr bwMode="auto">
            <a:xfrm>
              <a:off x="5407565" y="2447041"/>
              <a:ext cx="1151563" cy="755330"/>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7, 8, _</a:t>
              </a:r>
            </a:p>
          </p:txBody>
        </p:sp>
        <p:sp>
          <p:nvSpPr>
            <p:cNvPr id="26" name="Folded Corner 25">
              <a:extLst>
                <a:ext uri="{FF2B5EF4-FFF2-40B4-BE49-F238E27FC236}">
                  <a16:creationId xmlns:a16="http://schemas.microsoft.com/office/drawing/2014/main" id="{021FAE4D-92BC-B949-8535-B32BF7A1C735}"/>
                </a:ext>
              </a:extLst>
            </p:cNvPr>
            <p:cNvSpPr/>
            <p:nvPr/>
          </p:nvSpPr>
          <p:spPr bwMode="auto">
            <a:xfrm>
              <a:off x="6759807" y="2447041"/>
              <a:ext cx="1151563" cy="755330"/>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9, 10, _</a:t>
              </a:r>
            </a:p>
          </p:txBody>
        </p:sp>
      </p:grpSp>
      <p:cxnSp>
        <p:nvCxnSpPr>
          <p:cNvPr id="27" name="Straight Arrow Connector 26" descr="Arrows from index to leave nodes" title="Arrows">
            <a:extLst>
              <a:ext uri="{FF2B5EF4-FFF2-40B4-BE49-F238E27FC236}">
                <a16:creationId xmlns:a16="http://schemas.microsoft.com/office/drawing/2014/main" id="{BE52E5C2-8FD0-424A-ADAB-60E1A05CDB23}"/>
              </a:ext>
            </a:extLst>
          </p:cNvPr>
          <p:cNvCxnSpPr>
            <a:endCxn id="22" idx="0"/>
          </p:cNvCxnSpPr>
          <p:nvPr/>
        </p:nvCxnSpPr>
        <p:spPr>
          <a:xfrm flipH="1">
            <a:off x="1584333" y="3658470"/>
            <a:ext cx="1245846" cy="59360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descr="Arrows from index to leave nodes" title="Arrows">
            <a:extLst>
              <a:ext uri="{FF2B5EF4-FFF2-40B4-BE49-F238E27FC236}">
                <a16:creationId xmlns:a16="http://schemas.microsoft.com/office/drawing/2014/main" id="{4B40ABC9-400D-2943-AA0E-D5BD8670122D}"/>
              </a:ext>
            </a:extLst>
          </p:cNvPr>
          <p:cNvCxnSpPr/>
          <p:nvPr/>
        </p:nvCxnSpPr>
        <p:spPr>
          <a:xfrm flipH="1">
            <a:off x="2633083" y="3658470"/>
            <a:ext cx="429074" cy="62203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descr="Arrows from index to leave nodes" title="Arrows">
            <a:extLst>
              <a:ext uri="{FF2B5EF4-FFF2-40B4-BE49-F238E27FC236}">
                <a16:creationId xmlns:a16="http://schemas.microsoft.com/office/drawing/2014/main" id="{D3268F84-A5DD-7348-874B-066BB46C04B4}"/>
              </a:ext>
            </a:extLst>
          </p:cNvPr>
          <p:cNvCxnSpPr>
            <a:endCxn id="26" idx="0"/>
          </p:cNvCxnSpPr>
          <p:nvPr/>
        </p:nvCxnSpPr>
        <p:spPr>
          <a:xfrm>
            <a:off x="3875769" y="3658470"/>
            <a:ext cx="1765288" cy="59360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descr="Arrows from index to leave nodes" title="Arrows">
            <a:extLst>
              <a:ext uri="{FF2B5EF4-FFF2-40B4-BE49-F238E27FC236}">
                <a16:creationId xmlns:a16="http://schemas.microsoft.com/office/drawing/2014/main" id="{FC317A0F-F8B0-F24A-A32F-F08BD273D528}"/>
              </a:ext>
            </a:extLst>
          </p:cNvPr>
          <p:cNvCxnSpPr>
            <a:stCxn id="18" idx="3"/>
            <a:endCxn id="24" idx="0"/>
          </p:cNvCxnSpPr>
          <p:nvPr/>
        </p:nvCxnSpPr>
        <p:spPr>
          <a:xfrm>
            <a:off x="3290808" y="3650417"/>
            <a:ext cx="321887" cy="60166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descr="Arrows from index to leave nodes" title="Arrows">
            <a:extLst>
              <a:ext uri="{FF2B5EF4-FFF2-40B4-BE49-F238E27FC236}">
                <a16:creationId xmlns:a16="http://schemas.microsoft.com/office/drawing/2014/main" id="{6708EAD2-3D89-0E40-839E-B13E0C596BE3}"/>
              </a:ext>
            </a:extLst>
          </p:cNvPr>
          <p:cNvCxnSpPr>
            <a:endCxn id="25" idx="0"/>
          </p:cNvCxnSpPr>
          <p:nvPr/>
        </p:nvCxnSpPr>
        <p:spPr>
          <a:xfrm>
            <a:off x="3669500" y="3678840"/>
            <a:ext cx="957375" cy="5732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86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246888" y="310896"/>
            <a:ext cx="8668512" cy="1161288"/>
          </a:xfrm>
        </p:spPr>
        <p:txBody>
          <a:bodyPr/>
          <a:lstStyle/>
          <a:p>
            <a:r>
              <a:rPr lang="en-US" dirty="0"/>
              <a:t>Scan all the Records</a:t>
            </a:r>
          </a:p>
        </p:txBody>
      </p:sp>
      <p:sp>
        <p:nvSpPr>
          <p:cNvPr id="5" name="Content Placeholder 4"/>
          <p:cNvSpPr>
            <a:spLocks noGrp="1"/>
          </p:cNvSpPr>
          <p:nvPr>
            <p:ph sz="half" idx="1"/>
          </p:nvPr>
        </p:nvSpPr>
        <p:spPr>
          <a:xfrm>
            <a:off x="4786973" y="1339508"/>
            <a:ext cx="4343400" cy="2633472"/>
          </a:xfrm>
        </p:spPr>
        <p:txBody>
          <a:bodyPr>
            <a:normAutofit/>
          </a:bodyPr>
          <a:lstStyle/>
          <a:p>
            <a:pPr marL="0" indent="0">
              <a:buNone/>
            </a:pPr>
            <a:r>
              <a:rPr lang="en-US" sz="1800" dirty="0"/>
              <a:t>Recall assumption from before regarding clustered indexes: heap file pages only </a:t>
            </a:r>
            <a:r>
              <a:rPr lang="en-US" sz="1800" b="1" dirty="0"/>
              <a:t>2/3</a:t>
            </a:r>
            <a:r>
              <a:rPr lang="en-US" sz="1800" dirty="0"/>
              <a:t> full.</a:t>
            </a:r>
            <a:endParaRPr lang="en-US" sz="1800" dirty="0">
              <a:ea typeface="Helvetica Neue" charset="0"/>
              <a:cs typeface="Helvetica Neue" charset="0"/>
            </a:endParaRPr>
          </a:p>
        </p:txBody>
      </p:sp>
      <p:sp>
        <p:nvSpPr>
          <p:cNvPr id="6" name="Content Placeholder 5"/>
          <p:cNvSpPr>
            <a:spLocks noGrp="1"/>
          </p:cNvSpPr>
          <p:nvPr>
            <p:ph sz="half" idx="10"/>
          </p:nvPr>
        </p:nvSpPr>
        <p:spPr>
          <a:xfrm>
            <a:off x="632242" y="1080533"/>
            <a:ext cx="4224528" cy="2633472"/>
          </a:xfrm>
        </p:spPr>
        <p:txBody>
          <a:bodyPr>
            <a:normAutofit/>
          </a:bodyPr>
          <a:lstStyle/>
          <a:p>
            <a:r>
              <a:rPr lang="en-US" sz="1800" dirty="0"/>
              <a:t>Do we need an Index?</a:t>
            </a:r>
          </a:p>
          <a:p>
            <a:pPr lvl="1"/>
            <a:r>
              <a:rPr lang="en-US" sz="1800" dirty="0"/>
              <a:t>No</a:t>
            </a:r>
          </a:p>
          <a:p>
            <a:r>
              <a:rPr lang="en-US" sz="1800" dirty="0"/>
              <a:t>Cost? = 1.5 * B * D </a:t>
            </a:r>
          </a:p>
          <a:p>
            <a:pPr lvl="1"/>
            <a:r>
              <a:rPr lang="en-US" sz="1800" dirty="0"/>
              <a:t>Why?</a:t>
            </a:r>
          </a:p>
        </p:txBody>
      </p:sp>
      <p:sp>
        <p:nvSpPr>
          <p:cNvPr id="171" name="Triangle 170"/>
          <p:cNvSpPr/>
          <p:nvPr/>
        </p:nvSpPr>
        <p:spPr>
          <a:xfrm>
            <a:off x="2637749" y="2736709"/>
            <a:ext cx="1306116" cy="913708"/>
          </a:xfrm>
          <a:prstGeom prst="triangl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500" dirty="0"/>
              <a:t>Index</a:t>
            </a:r>
          </a:p>
        </p:txBody>
      </p:sp>
      <p:grpSp>
        <p:nvGrpSpPr>
          <p:cNvPr id="226" name="Group 225" descr="Leaves of the index reading (1, 2, _), (3, 4, _), (5, 6, _), (7, 8, _), (9, 10, _)" title="Leaves"/>
          <p:cNvGrpSpPr/>
          <p:nvPr/>
        </p:nvGrpSpPr>
        <p:grpSpPr>
          <a:xfrm>
            <a:off x="985707" y="4126818"/>
            <a:ext cx="5262693" cy="817019"/>
            <a:chOff x="1128456" y="2280027"/>
            <a:chExt cx="7016924" cy="1089358"/>
          </a:xfrm>
        </p:grpSpPr>
        <p:sp>
          <p:nvSpPr>
            <p:cNvPr id="227" name="Rectangle 226"/>
            <p:cNvSpPr/>
            <p:nvPr/>
          </p:nvSpPr>
          <p:spPr bwMode="auto">
            <a:xfrm>
              <a:off x="1128456" y="2280027"/>
              <a:ext cx="7016924" cy="1089358"/>
            </a:xfrm>
            <a:prstGeom prst="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ea typeface=""/>
              </a:endParaRPr>
            </a:p>
          </p:txBody>
        </p:sp>
        <p:sp>
          <p:nvSpPr>
            <p:cNvPr id="228" name="Folded Corner 227"/>
            <p:cNvSpPr/>
            <p:nvPr/>
          </p:nvSpPr>
          <p:spPr bwMode="auto">
            <a:xfrm>
              <a:off x="1350842" y="2447041"/>
              <a:ext cx="1151563" cy="755330"/>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1, 2, _</a:t>
              </a:r>
            </a:p>
          </p:txBody>
        </p:sp>
        <p:sp>
          <p:nvSpPr>
            <p:cNvPr id="229" name="Folded Corner 228"/>
            <p:cNvSpPr/>
            <p:nvPr/>
          </p:nvSpPr>
          <p:spPr bwMode="auto">
            <a:xfrm>
              <a:off x="2703083" y="2447041"/>
              <a:ext cx="1151563" cy="755330"/>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3, 4, _</a:t>
              </a:r>
            </a:p>
          </p:txBody>
        </p:sp>
        <p:sp>
          <p:nvSpPr>
            <p:cNvPr id="230" name="Folded Corner 229"/>
            <p:cNvSpPr/>
            <p:nvPr/>
          </p:nvSpPr>
          <p:spPr bwMode="auto">
            <a:xfrm>
              <a:off x="4055324" y="2447041"/>
              <a:ext cx="1151563" cy="755330"/>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5, 6, _</a:t>
              </a:r>
            </a:p>
          </p:txBody>
        </p:sp>
        <p:sp>
          <p:nvSpPr>
            <p:cNvPr id="231" name="Folded Corner 230"/>
            <p:cNvSpPr/>
            <p:nvPr/>
          </p:nvSpPr>
          <p:spPr bwMode="auto">
            <a:xfrm>
              <a:off x="5407565" y="2447041"/>
              <a:ext cx="1151563" cy="755330"/>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7, 8, _</a:t>
              </a:r>
            </a:p>
          </p:txBody>
        </p:sp>
        <p:sp>
          <p:nvSpPr>
            <p:cNvPr id="232" name="Folded Corner 231"/>
            <p:cNvSpPr/>
            <p:nvPr/>
          </p:nvSpPr>
          <p:spPr bwMode="auto">
            <a:xfrm>
              <a:off x="6759807" y="2447041"/>
              <a:ext cx="1151563" cy="755330"/>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9, 10, _</a:t>
              </a:r>
            </a:p>
          </p:txBody>
        </p:sp>
      </p:grpSp>
      <p:cxnSp>
        <p:nvCxnSpPr>
          <p:cNvPr id="173" name="Straight Arrow Connector 172" descr="Arrows from index to leave nodes" title="Arrows"/>
          <p:cNvCxnSpPr>
            <a:endCxn id="228" idx="0"/>
          </p:cNvCxnSpPr>
          <p:nvPr/>
        </p:nvCxnSpPr>
        <p:spPr>
          <a:xfrm flipH="1">
            <a:off x="1584333" y="3658470"/>
            <a:ext cx="1245846" cy="59360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descr="Arrows from index to leave nodes" title="Arrows"/>
          <p:cNvCxnSpPr/>
          <p:nvPr/>
        </p:nvCxnSpPr>
        <p:spPr>
          <a:xfrm flipH="1">
            <a:off x="2633083" y="3658470"/>
            <a:ext cx="429074" cy="62203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descr="Arrows from index to leave nodes" title="Arrows"/>
          <p:cNvCxnSpPr>
            <a:endCxn id="232" idx="0"/>
          </p:cNvCxnSpPr>
          <p:nvPr/>
        </p:nvCxnSpPr>
        <p:spPr>
          <a:xfrm>
            <a:off x="3875769" y="3658470"/>
            <a:ext cx="1765288" cy="59360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descr="Arrows from index to leave nodes" title="Arrows"/>
          <p:cNvCxnSpPr>
            <a:stCxn id="171" idx="3"/>
            <a:endCxn id="230" idx="0"/>
          </p:cNvCxnSpPr>
          <p:nvPr/>
        </p:nvCxnSpPr>
        <p:spPr>
          <a:xfrm>
            <a:off x="3290808" y="3650417"/>
            <a:ext cx="321887" cy="60166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descr="Arrows from index to leave nodes" title="Arrows"/>
          <p:cNvCxnSpPr>
            <a:endCxn id="231" idx="0"/>
          </p:cNvCxnSpPr>
          <p:nvPr/>
        </p:nvCxnSpPr>
        <p:spPr>
          <a:xfrm>
            <a:off x="3669500" y="3678840"/>
            <a:ext cx="957375" cy="5732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descr="A bar scanning all of the leaves in the index" title="Bar"/>
          <p:cNvSpPr/>
          <p:nvPr/>
        </p:nvSpPr>
        <p:spPr bwMode="auto">
          <a:xfrm>
            <a:off x="738353" y="4037505"/>
            <a:ext cx="166790" cy="995644"/>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68580" tIns="34290" rIns="6858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Arial" charset="0"/>
            </a:endParaRPr>
          </a:p>
        </p:txBody>
      </p:sp>
    </p:spTree>
    <p:extLst>
      <p:ext uri="{BB962C8B-B14F-4D97-AF65-F5344CB8AC3E}">
        <p14:creationId xmlns:p14="http://schemas.microsoft.com/office/powerpoint/2010/main" val="1254091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503 -1.48148E-6 L 0.59357 0.00401 " pathEditMode="relative" rAng="0" ptsTypes="AA">
                                      <p:cBhvr>
                                        <p:cTn id="6" dur="2000" fill="hold"/>
                                        <p:tgtEl>
                                          <p:spTgt spid="24"/>
                                        </p:tgtEl>
                                        <p:attrNameLst>
                                          <p:attrName>ppt_x</p:attrName>
                                          <p:attrName>ppt_y</p:attrName>
                                        </p:attrNameLst>
                                      </p:cBhvr>
                                      <p:rCtr x="29427"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Cost of Operations: Scan</a:t>
            </a:r>
          </a:p>
        </p:txBody>
      </p:sp>
      <p:graphicFrame>
        <p:nvGraphicFramePr>
          <p:cNvPr id="25" name="Table 24" descr="A table outlining the costs of scan records, equality search, range search, insert, and delete on heap files and sorted files, and clustered indexes" title="Table"/>
          <p:cNvGraphicFramePr>
            <a:graphicFrameLocks noGrp="1"/>
          </p:cNvGraphicFramePr>
          <p:nvPr>
            <p:extLst>
              <p:ext uri="{D42A27DB-BD31-4B8C-83A1-F6EECF244321}">
                <p14:modId xmlns:p14="http://schemas.microsoft.com/office/powerpoint/2010/main" val="2078541250"/>
              </p:ext>
            </p:extLst>
          </p:nvPr>
        </p:nvGraphicFramePr>
        <p:xfrm>
          <a:off x="1700988" y="1065918"/>
          <a:ext cx="5919012" cy="2344032"/>
        </p:xfrm>
        <a:graphic>
          <a:graphicData uri="http://schemas.openxmlformats.org/drawingml/2006/table">
            <a:tbl>
              <a:tblPr firstRow="1" bandRow="1">
                <a:tableStyleId>{5C22544A-7EE6-4342-B048-85BDC9FD1C3A}</a:tableStyleId>
              </a:tblPr>
              <a:tblGrid>
                <a:gridCol w="1479753">
                  <a:extLst>
                    <a:ext uri="{9D8B030D-6E8A-4147-A177-3AD203B41FA5}">
                      <a16:colId xmlns:a16="http://schemas.microsoft.com/office/drawing/2014/main" val="20000"/>
                    </a:ext>
                  </a:extLst>
                </a:gridCol>
                <a:gridCol w="1479753">
                  <a:extLst>
                    <a:ext uri="{9D8B030D-6E8A-4147-A177-3AD203B41FA5}">
                      <a16:colId xmlns:a16="http://schemas.microsoft.com/office/drawing/2014/main" val="20001"/>
                    </a:ext>
                  </a:extLst>
                </a:gridCol>
                <a:gridCol w="1479753">
                  <a:extLst>
                    <a:ext uri="{9D8B030D-6E8A-4147-A177-3AD203B41FA5}">
                      <a16:colId xmlns:a16="http://schemas.microsoft.com/office/drawing/2014/main" val="20002"/>
                    </a:ext>
                  </a:extLst>
                </a:gridCol>
                <a:gridCol w="1479753">
                  <a:extLst>
                    <a:ext uri="{9D8B030D-6E8A-4147-A177-3AD203B41FA5}">
                      <a16:colId xmlns:a16="http://schemas.microsoft.com/office/drawing/2014/main" val="20003"/>
                    </a:ext>
                  </a:extLst>
                </a:gridCol>
              </a:tblGrid>
              <a:tr h="390672">
                <a:tc>
                  <a:txBody>
                    <a:bodyPr/>
                    <a:lstStyle/>
                    <a:p>
                      <a:endParaRPr lang="en-US" sz="1400" dirty="0"/>
                    </a:p>
                  </a:txBody>
                  <a:tcPr marL="68580" marR="68580" marT="34290" marB="34290"/>
                </a:tc>
                <a:tc>
                  <a:txBody>
                    <a:bodyPr/>
                    <a:lstStyle/>
                    <a:p>
                      <a:pPr algn="ctr"/>
                      <a:r>
                        <a:rPr lang="en-US" sz="1400" dirty="0"/>
                        <a:t>Heap</a:t>
                      </a:r>
                      <a:r>
                        <a:rPr lang="en-US" sz="1400" baseline="0" dirty="0"/>
                        <a:t> File</a:t>
                      </a:r>
                      <a:endParaRPr lang="en-US" sz="1400" dirty="0"/>
                    </a:p>
                  </a:txBody>
                  <a:tcPr marL="68580" marR="68580" marT="34290" marB="34290" anchor="ctr"/>
                </a:tc>
                <a:tc>
                  <a:txBody>
                    <a:bodyPr/>
                    <a:lstStyle/>
                    <a:p>
                      <a:pPr algn="ctr"/>
                      <a:r>
                        <a:rPr lang="en-US" sz="1400" dirty="0"/>
                        <a:t>Sorted</a:t>
                      </a:r>
                      <a:r>
                        <a:rPr lang="en-US" sz="1400" baseline="0" dirty="0"/>
                        <a:t> File</a:t>
                      </a:r>
                      <a:endParaRPr lang="en-US" sz="1400" dirty="0"/>
                    </a:p>
                  </a:txBody>
                  <a:tcPr marL="68580" marR="68580" marT="34290" marB="34290" anchor="ctr"/>
                </a:tc>
                <a:tc>
                  <a:txBody>
                    <a:bodyPr/>
                    <a:lstStyle/>
                    <a:p>
                      <a:pPr algn="ctr"/>
                      <a:r>
                        <a:rPr lang="en-US" sz="1400" dirty="0"/>
                        <a:t>Clustered Index</a:t>
                      </a:r>
                    </a:p>
                  </a:txBody>
                  <a:tcPr marL="68580" marR="68580" marT="34290" marB="34290" anchor="ctr"/>
                </a:tc>
                <a:extLst>
                  <a:ext uri="{0D108BD9-81ED-4DB2-BD59-A6C34878D82A}">
                    <a16:rowId xmlns:a16="http://schemas.microsoft.com/office/drawing/2014/main" val="10000"/>
                  </a:ext>
                </a:extLst>
              </a:tr>
              <a:tr h="390672">
                <a:tc>
                  <a:txBody>
                    <a:bodyPr/>
                    <a:lstStyle/>
                    <a:p>
                      <a:r>
                        <a:rPr lang="en-US" sz="1400" dirty="0">
                          <a:solidFill>
                            <a:schemeClr val="tx2"/>
                          </a:solidFill>
                        </a:rPr>
                        <a:t>Scan</a:t>
                      </a:r>
                      <a:r>
                        <a:rPr lang="en-US" sz="1400" baseline="0" dirty="0">
                          <a:solidFill>
                            <a:schemeClr val="tx2"/>
                          </a:solidFill>
                        </a:rPr>
                        <a:t> all records</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B*D</a:t>
                      </a:r>
                    </a:p>
                  </a:txBody>
                  <a:tcPr marL="68580" marR="68580" marT="34290" marB="34290" anchor="ctr"/>
                </a:tc>
                <a:tc>
                  <a:txBody>
                    <a:bodyPr/>
                    <a:lstStyle/>
                    <a:p>
                      <a:pPr algn="ctr"/>
                      <a:r>
                        <a:rPr lang="en-US" sz="1400" dirty="0">
                          <a:solidFill>
                            <a:schemeClr val="tx2"/>
                          </a:solidFill>
                        </a:rPr>
                        <a:t>B*D</a:t>
                      </a:r>
                    </a:p>
                  </a:txBody>
                  <a:tcPr marL="68580" marR="68580" marT="34290" marB="34290" anchor="ctr"/>
                </a:tc>
                <a:tc>
                  <a:txBody>
                    <a:bodyPr/>
                    <a:lstStyle/>
                    <a:p>
                      <a:pPr algn="ctr"/>
                      <a:r>
                        <a:rPr lang="en-US" sz="1400" dirty="0">
                          <a:solidFill>
                            <a:schemeClr val="tx2"/>
                          </a:solidFill>
                        </a:rPr>
                        <a:t>3/2 * B</a:t>
                      </a:r>
                      <a:r>
                        <a:rPr lang="en-US" sz="1400" baseline="0" dirty="0">
                          <a:solidFill>
                            <a:schemeClr val="tx2"/>
                          </a:solidFill>
                        </a:rPr>
                        <a:t> * D</a:t>
                      </a:r>
                      <a:endParaRPr lang="en-US" sz="1400" dirty="0">
                        <a:solidFill>
                          <a:schemeClr val="tx2"/>
                        </a:solidFill>
                      </a:endParaRPr>
                    </a:p>
                  </a:txBody>
                  <a:tcPr marL="68580" marR="68580" marT="34290" marB="34290" anchor="ctr">
                    <a:solidFill>
                      <a:schemeClr val="accent1">
                        <a:lumMod val="20000"/>
                        <a:lumOff val="80000"/>
                      </a:schemeClr>
                    </a:solidFill>
                  </a:tcPr>
                </a:tc>
                <a:extLst>
                  <a:ext uri="{0D108BD9-81ED-4DB2-BD59-A6C34878D82A}">
                    <a16:rowId xmlns:a16="http://schemas.microsoft.com/office/drawing/2014/main" val="10001"/>
                  </a:ext>
                </a:extLst>
              </a:tr>
              <a:tr h="390672">
                <a:tc>
                  <a:txBody>
                    <a:bodyPr/>
                    <a:lstStyle/>
                    <a:p>
                      <a:r>
                        <a:rPr lang="en-US" sz="1400" dirty="0">
                          <a:solidFill>
                            <a:schemeClr val="tx2"/>
                          </a:solidFill>
                        </a:rPr>
                        <a:t>Equality Search</a:t>
                      </a:r>
                    </a:p>
                  </a:txBody>
                  <a:tcPr marL="68580" marR="68580" marT="34290" marB="34290" anchor="ctr"/>
                </a:tc>
                <a:tc>
                  <a:txBody>
                    <a:bodyPr/>
                    <a:lstStyle/>
                    <a:p>
                      <a:pPr algn="ctr"/>
                      <a:r>
                        <a:rPr lang="en-US" sz="1400" dirty="0">
                          <a:solidFill>
                            <a:schemeClr val="tx2"/>
                          </a:solidFill>
                        </a:rPr>
                        <a:t>0.5</a:t>
                      </a:r>
                      <a:r>
                        <a:rPr lang="en-US" sz="1400" baseline="0" dirty="0">
                          <a:solidFill>
                            <a:schemeClr val="tx2"/>
                          </a:solidFill>
                        </a:rPr>
                        <a:t>*B*D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tx2"/>
                        </a:solidFill>
                      </a:endParaRPr>
                    </a:p>
                  </a:txBody>
                  <a:tcPr marL="68580" marR="68580" marT="34290" marB="34290" anchor="ctr"/>
                </a:tc>
                <a:extLst>
                  <a:ext uri="{0D108BD9-81ED-4DB2-BD59-A6C34878D82A}">
                    <a16:rowId xmlns:a16="http://schemas.microsoft.com/office/drawing/2014/main" val="10002"/>
                  </a:ext>
                </a:extLst>
              </a:tr>
              <a:tr h="390672">
                <a:tc>
                  <a:txBody>
                    <a:bodyPr/>
                    <a:lstStyle/>
                    <a:p>
                      <a:r>
                        <a:rPr lang="en-US" sz="1400" dirty="0">
                          <a:solidFill>
                            <a:schemeClr val="tx2"/>
                          </a:solidFill>
                        </a:rPr>
                        <a:t>Range Search</a:t>
                      </a:r>
                    </a:p>
                  </a:txBody>
                  <a:tcPr marL="68580" marR="68580" marT="34290" marB="34290" anchor="ctr"/>
                </a:tc>
                <a:tc>
                  <a:txBody>
                    <a:bodyPr/>
                    <a:lstStyle/>
                    <a:p>
                      <a:pPr algn="ctr"/>
                      <a:r>
                        <a:rPr lang="en-US" sz="1400" dirty="0">
                          <a:solidFill>
                            <a:schemeClr val="tx2"/>
                          </a:solidFill>
                        </a:rPr>
                        <a:t>B</a:t>
                      </a:r>
                      <a:r>
                        <a:rPr lang="en-US" sz="1400" baseline="0" dirty="0">
                          <a:solidFill>
                            <a:schemeClr val="tx2"/>
                          </a:solidFill>
                        </a:rPr>
                        <a:t>*D</a:t>
                      </a:r>
                      <a:endParaRPr lang="en-US" sz="1400" dirty="0">
                        <a:solidFill>
                          <a:schemeClr val="tx2"/>
                        </a:solidFill>
                      </a:endParaRP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((log</a:t>
                      </a:r>
                      <a:r>
                        <a:rPr lang="en-US" sz="1200" baseline="-25000" dirty="0">
                          <a:solidFill>
                            <a:schemeClr val="tx2"/>
                          </a:solidFill>
                        </a:rPr>
                        <a:t>2</a:t>
                      </a:r>
                      <a:r>
                        <a:rPr lang="en-US" sz="1200" dirty="0">
                          <a:solidFill>
                            <a:schemeClr val="tx2"/>
                          </a:solidFill>
                        </a:rPr>
                        <a:t>B)+pages))*D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tx2"/>
                        </a:solidFill>
                      </a:endParaRPr>
                    </a:p>
                  </a:txBody>
                  <a:tcPr marL="68580" marR="68580" marT="34290" marB="34290" anchor="ctr"/>
                </a:tc>
                <a:extLst>
                  <a:ext uri="{0D108BD9-81ED-4DB2-BD59-A6C34878D82A}">
                    <a16:rowId xmlns:a16="http://schemas.microsoft.com/office/drawing/2014/main" val="10003"/>
                  </a:ext>
                </a:extLst>
              </a:tr>
              <a:tr h="390672">
                <a:tc>
                  <a:txBody>
                    <a:bodyPr/>
                    <a:lstStyle/>
                    <a:p>
                      <a:r>
                        <a:rPr lang="en-US" sz="1400" dirty="0">
                          <a:solidFill>
                            <a:schemeClr val="tx2"/>
                          </a:solidFill>
                        </a:rPr>
                        <a:t>Insert</a:t>
                      </a:r>
                    </a:p>
                  </a:txBody>
                  <a:tcPr marL="68580" marR="68580" marT="34290" marB="34290" anchor="ctr"/>
                </a:tc>
                <a:tc>
                  <a:txBody>
                    <a:bodyPr/>
                    <a:lstStyle/>
                    <a:p>
                      <a:pPr algn="ctr"/>
                      <a:r>
                        <a:rPr lang="en-US" sz="1400" dirty="0">
                          <a:solidFill>
                            <a:schemeClr val="tx2"/>
                          </a:solidFill>
                        </a:rPr>
                        <a:t>2</a:t>
                      </a:r>
                      <a:r>
                        <a:rPr lang="en-US" sz="1400" baseline="0" dirty="0">
                          <a:solidFill>
                            <a:schemeClr val="tx2"/>
                          </a:solidFill>
                        </a:rPr>
                        <a:t>*D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 + B)*D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tx2"/>
                        </a:solidFill>
                      </a:endParaRPr>
                    </a:p>
                  </a:txBody>
                  <a:tcPr marL="68580" marR="68580" marT="34290" marB="34290" anchor="ctr"/>
                </a:tc>
                <a:extLst>
                  <a:ext uri="{0D108BD9-81ED-4DB2-BD59-A6C34878D82A}">
                    <a16:rowId xmlns:a16="http://schemas.microsoft.com/office/drawing/2014/main" val="10004"/>
                  </a:ext>
                </a:extLst>
              </a:tr>
              <a:tr h="390672">
                <a:tc>
                  <a:txBody>
                    <a:bodyPr/>
                    <a:lstStyle/>
                    <a:p>
                      <a:r>
                        <a:rPr lang="en-US" sz="1400" dirty="0">
                          <a:solidFill>
                            <a:schemeClr val="tx2"/>
                          </a:solidFill>
                        </a:rPr>
                        <a:t>Delete</a:t>
                      </a:r>
                    </a:p>
                  </a:txBody>
                  <a:tcPr marL="68580" marR="68580" marT="34290" marB="34290" anchor="ctr"/>
                </a:tc>
                <a:tc>
                  <a:txBody>
                    <a:bodyPr/>
                    <a:lstStyle/>
                    <a:p>
                      <a:pPr algn="ctr"/>
                      <a:r>
                        <a:rPr lang="en-US" sz="1400" dirty="0">
                          <a:solidFill>
                            <a:schemeClr val="tx2"/>
                          </a:solidFill>
                        </a:rPr>
                        <a:t>(0.5</a:t>
                      </a:r>
                      <a:r>
                        <a:rPr lang="en-US" sz="1400" baseline="0" dirty="0">
                          <a:solidFill>
                            <a:schemeClr val="tx2"/>
                          </a:solidFill>
                        </a:rPr>
                        <a:t>*B+1)*D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 + B)*D</a:t>
                      </a:r>
                    </a:p>
                  </a:txBody>
                  <a:tcPr marL="68580" marR="68580" marT="34290" marB="34290" anchor="ctr"/>
                </a:tc>
                <a:tc>
                  <a:txBody>
                    <a:bodyPr/>
                    <a:lstStyle/>
                    <a:p>
                      <a:pPr algn="ctr"/>
                      <a:endParaRPr lang="en-US" sz="1400" dirty="0">
                        <a:solidFill>
                          <a:schemeClr val="tx2"/>
                        </a:solidFill>
                      </a:endParaRPr>
                    </a:p>
                  </a:txBody>
                  <a:tcPr marL="68580" marR="68580" marT="34290" marB="34290" anchor="ctr"/>
                </a:tc>
                <a:extLst>
                  <a:ext uri="{0D108BD9-81ED-4DB2-BD59-A6C34878D82A}">
                    <a16:rowId xmlns:a16="http://schemas.microsoft.com/office/drawing/2014/main" val="10005"/>
                  </a:ext>
                </a:extLst>
              </a:tr>
            </a:tbl>
          </a:graphicData>
        </a:graphic>
      </p:graphicFrame>
      <p:sp>
        <p:nvSpPr>
          <p:cNvPr id="6" name="Content Placeholder 2"/>
          <p:cNvSpPr txBox="1">
            <a:spLocks/>
          </p:cNvSpPr>
          <p:nvPr/>
        </p:nvSpPr>
        <p:spPr>
          <a:xfrm>
            <a:off x="457200" y="4054078"/>
            <a:ext cx="8229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0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18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16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b="1">
                <a:ea typeface="Helvetica Neue" charset="0"/>
                <a:cs typeface="Helvetica Neue" charset="0"/>
              </a:rPr>
              <a:t>B: </a:t>
            </a:r>
            <a:r>
              <a:rPr lang="en-US" sz="1600">
                <a:ea typeface="Helvetica Neue" charset="0"/>
                <a:cs typeface="Helvetica Neue" charset="0"/>
              </a:rPr>
              <a:t>The number of data blocks</a:t>
            </a:r>
          </a:p>
          <a:p>
            <a:r>
              <a:rPr lang="en-US" sz="1600" b="1">
                <a:ea typeface="Helvetica Neue" charset="0"/>
                <a:cs typeface="Helvetica Neue" charset="0"/>
              </a:rPr>
              <a:t>R: </a:t>
            </a:r>
            <a:r>
              <a:rPr lang="en-US" sz="1600">
                <a:ea typeface="Helvetica Neue" charset="0"/>
                <a:cs typeface="Helvetica Neue" charset="0"/>
              </a:rPr>
              <a:t>Number of records per block</a:t>
            </a:r>
          </a:p>
          <a:p>
            <a:r>
              <a:rPr lang="en-US" sz="1600" b="1">
                <a:ea typeface="Helvetica Neue" charset="0"/>
                <a:cs typeface="Helvetica Neue" charset="0"/>
              </a:rPr>
              <a:t>D: </a:t>
            </a:r>
            <a:r>
              <a:rPr lang="en-US" sz="1600">
                <a:ea typeface="Helvetica Neue" charset="0"/>
                <a:cs typeface="Helvetica Neue" charset="0"/>
              </a:rPr>
              <a:t>Average time to read/write disk block</a:t>
            </a:r>
            <a:r>
              <a:rPr lang="en-US" sz="1600"/>
              <a:t> </a:t>
            </a:r>
            <a:endParaRPr lang="en-US" sz="1600" dirty="0"/>
          </a:p>
        </p:txBody>
      </p:sp>
    </p:spTree>
    <p:extLst>
      <p:ext uri="{BB962C8B-B14F-4D97-AF65-F5344CB8AC3E}">
        <p14:creationId xmlns:p14="http://schemas.microsoft.com/office/powerpoint/2010/main" val="2116774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Indexes: Other Selections</a:t>
            </a:r>
          </a:p>
        </p:txBody>
      </p:sp>
      <p:sp>
        <p:nvSpPr>
          <p:cNvPr id="3" name="Content Placeholder 2"/>
          <p:cNvSpPr>
            <a:spLocks noGrp="1"/>
          </p:cNvSpPr>
          <p:nvPr>
            <p:ph idx="1"/>
          </p:nvPr>
        </p:nvSpPr>
        <p:spPr>
          <a:xfrm>
            <a:off x="457200" y="1063229"/>
            <a:ext cx="8229600" cy="3394472"/>
          </a:xfrm>
        </p:spPr>
        <p:txBody>
          <a:bodyPr/>
          <a:lstStyle/>
          <a:p>
            <a:r>
              <a:rPr lang="en-US" sz="1800" b="1" dirty="0"/>
              <a:t>More Exotic Selections:</a:t>
            </a:r>
          </a:p>
          <a:p>
            <a:pPr lvl="1"/>
            <a:r>
              <a:rPr lang="en-US" sz="1600" dirty="0"/>
              <a:t>2-d box (current map boundaries)</a:t>
            </a:r>
          </a:p>
          <a:p>
            <a:pPr lvl="1"/>
            <a:r>
              <a:rPr lang="en-US" sz="1600" dirty="0"/>
              <a:t>2-d circle (“within 2 miles of Empire State Building”)</a:t>
            </a:r>
          </a:p>
          <a:p>
            <a:pPr lvl="1"/>
            <a:r>
              <a:rPr lang="en-US" sz="1600" dirty="0"/>
              <a:t>Common </a:t>
            </a:r>
            <a:r>
              <a:rPr lang="en-US" sz="1600" b="1" dirty="0"/>
              <a:t>n-dimensional indexes</a:t>
            </a:r>
            <a:r>
              <a:rPr lang="en-US" sz="1600" dirty="0"/>
              <a:t>: </a:t>
            </a:r>
            <a:r>
              <a:rPr lang="en-US" sz="1600" dirty="0">
                <a:hlinkClick r:id="rId2"/>
              </a:rPr>
              <a:t>R-tree</a:t>
            </a:r>
            <a:r>
              <a:rPr lang="en-US" sz="1600" dirty="0"/>
              <a:t>, </a:t>
            </a:r>
            <a:r>
              <a:rPr lang="en-US" sz="1600" dirty="0">
                <a:hlinkClick r:id="rId3"/>
              </a:rPr>
              <a:t>KD-tree</a:t>
            </a:r>
            <a:r>
              <a:rPr lang="en-US" sz="1600" dirty="0"/>
              <a:t>, etc.</a:t>
            </a:r>
          </a:p>
          <a:p>
            <a:pPr lvl="2"/>
            <a:r>
              <a:rPr lang="en-US" dirty="0"/>
              <a:t>Beware of the curse of dimensionality</a:t>
            </a:r>
          </a:p>
          <a:p>
            <a:pPr lvl="1"/>
            <a:r>
              <a:rPr lang="en-US" sz="1600" dirty="0"/>
              <a:t>Near-neighbor queries (“10 restaurants closest to Empire State Building”)</a:t>
            </a:r>
          </a:p>
          <a:p>
            <a:pPr lvl="1"/>
            <a:r>
              <a:rPr lang="en-US" sz="1600" dirty="0"/>
              <a:t>Regular expression matches, genome string matches, etc.</a:t>
            </a:r>
          </a:p>
          <a:p>
            <a:pPr lvl="1"/>
            <a:r>
              <a:rPr lang="en-US" sz="1600" dirty="0"/>
              <a:t>See Postgres’ </a:t>
            </a:r>
            <a:r>
              <a:rPr lang="en-US" sz="1600" dirty="0">
                <a:hlinkClick r:id="rId4"/>
              </a:rPr>
              <a:t>GiST</a:t>
            </a:r>
            <a:r>
              <a:rPr lang="en-US" sz="1600" dirty="0"/>
              <a:t> indexes for a flexible structure developed at Berkeley </a:t>
            </a:r>
          </a:p>
        </p:txBody>
      </p:sp>
      <p:pic>
        <p:nvPicPr>
          <p:cNvPr id="5" name="Picture 4" descr="First picture is a set of points. Second picture is a rectangle around certain points. Third picture is a circle within a certain radius of a point" title="2-D querys">
            <a:extLst>
              <a:ext uri="{FF2B5EF4-FFF2-40B4-BE49-F238E27FC236}">
                <a16:creationId xmlns:a16="http://schemas.microsoft.com/office/drawing/2014/main" id="{877A9044-C963-2749-A4FB-47BCAC631E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 y="3463128"/>
            <a:ext cx="4114800" cy="1470822"/>
          </a:xfrm>
          <a:prstGeom prst="rect">
            <a:avLst/>
          </a:prstGeom>
        </p:spPr>
      </p:pic>
      <p:sp>
        <p:nvSpPr>
          <p:cNvPr id="6" name="TextBox 5">
            <a:extLst>
              <a:ext uri="{FF2B5EF4-FFF2-40B4-BE49-F238E27FC236}">
                <a16:creationId xmlns:a16="http://schemas.microsoft.com/office/drawing/2014/main" id="{B0E99421-B27B-1D4B-A793-2C6954F034B1}"/>
              </a:ext>
            </a:extLst>
          </p:cNvPr>
          <p:cNvSpPr txBox="1"/>
          <p:nvPr/>
        </p:nvSpPr>
        <p:spPr>
          <a:xfrm>
            <a:off x="304800" y="4874218"/>
            <a:ext cx="689612" cy="246221"/>
          </a:xfrm>
          <a:prstGeom prst="rect">
            <a:avLst/>
          </a:prstGeom>
          <a:noFill/>
        </p:spPr>
        <p:txBody>
          <a:bodyPr wrap="none" rtlCol="0">
            <a:spAutoFit/>
          </a:bodyPr>
          <a:lstStyle/>
          <a:p>
            <a:r>
              <a:rPr lang="en-US" sz="1000" dirty="0">
                <a:hlinkClick r:id="rId6"/>
              </a:rPr>
              <a:t>Image </a:t>
            </a:r>
            <a:r>
              <a:rPr lang="en-US" sz="1000" dirty="0" err="1">
                <a:hlinkClick r:id="rId6"/>
              </a:rPr>
              <a:t>Url</a:t>
            </a:r>
            <a:endParaRPr lang="en-US" sz="1000" dirty="0"/>
          </a:p>
        </p:txBody>
      </p:sp>
    </p:spTree>
    <p:extLst>
      <p:ext uri="{BB962C8B-B14F-4D97-AF65-F5344CB8AC3E}">
        <p14:creationId xmlns:p14="http://schemas.microsoft.com/office/powerpoint/2010/main" val="15410183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Cost of Operations: Equality Search?</a:t>
            </a:r>
          </a:p>
        </p:txBody>
      </p:sp>
      <p:graphicFrame>
        <p:nvGraphicFramePr>
          <p:cNvPr id="28" name="Table 27" descr="A table outlining the costs of scan records, equality search, range search, insert, and delete on heap files and sorted files, and clustered indexes" title="Table"/>
          <p:cNvGraphicFramePr>
            <a:graphicFrameLocks noGrp="1"/>
          </p:cNvGraphicFramePr>
          <p:nvPr>
            <p:extLst>
              <p:ext uri="{D42A27DB-BD31-4B8C-83A1-F6EECF244321}">
                <p14:modId xmlns:p14="http://schemas.microsoft.com/office/powerpoint/2010/main" val="2956862949"/>
              </p:ext>
            </p:extLst>
          </p:nvPr>
        </p:nvGraphicFramePr>
        <p:xfrm>
          <a:off x="1700988" y="1065918"/>
          <a:ext cx="5919012" cy="2344032"/>
        </p:xfrm>
        <a:graphic>
          <a:graphicData uri="http://schemas.openxmlformats.org/drawingml/2006/table">
            <a:tbl>
              <a:tblPr firstRow="1" bandRow="1">
                <a:tableStyleId>{5C22544A-7EE6-4342-B048-85BDC9FD1C3A}</a:tableStyleId>
              </a:tblPr>
              <a:tblGrid>
                <a:gridCol w="1479753">
                  <a:extLst>
                    <a:ext uri="{9D8B030D-6E8A-4147-A177-3AD203B41FA5}">
                      <a16:colId xmlns:a16="http://schemas.microsoft.com/office/drawing/2014/main" val="20000"/>
                    </a:ext>
                  </a:extLst>
                </a:gridCol>
                <a:gridCol w="1479753">
                  <a:extLst>
                    <a:ext uri="{9D8B030D-6E8A-4147-A177-3AD203B41FA5}">
                      <a16:colId xmlns:a16="http://schemas.microsoft.com/office/drawing/2014/main" val="20001"/>
                    </a:ext>
                  </a:extLst>
                </a:gridCol>
                <a:gridCol w="1479753">
                  <a:extLst>
                    <a:ext uri="{9D8B030D-6E8A-4147-A177-3AD203B41FA5}">
                      <a16:colId xmlns:a16="http://schemas.microsoft.com/office/drawing/2014/main" val="20002"/>
                    </a:ext>
                  </a:extLst>
                </a:gridCol>
                <a:gridCol w="1479753">
                  <a:extLst>
                    <a:ext uri="{9D8B030D-6E8A-4147-A177-3AD203B41FA5}">
                      <a16:colId xmlns:a16="http://schemas.microsoft.com/office/drawing/2014/main" val="20003"/>
                    </a:ext>
                  </a:extLst>
                </a:gridCol>
              </a:tblGrid>
              <a:tr h="390672">
                <a:tc>
                  <a:txBody>
                    <a:bodyPr/>
                    <a:lstStyle/>
                    <a:p>
                      <a:endParaRPr lang="en-US" sz="1400" dirty="0"/>
                    </a:p>
                  </a:txBody>
                  <a:tcPr marL="68580" marR="68580" marT="34290" marB="34290"/>
                </a:tc>
                <a:tc>
                  <a:txBody>
                    <a:bodyPr/>
                    <a:lstStyle/>
                    <a:p>
                      <a:pPr algn="ctr"/>
                      <a:r>
                        <a:rPr lang="en-US" sz="1400" dirty="0"/>
                        <a:t>Heap</a:t>
                      </a:r>
                      <a:r>
                        <a:rPr lang="en-US" sz="1400" baseline="0" dirty="0"/>
                        <a:t> File</a:t>
                      </a:r>
                      <a:endParaRPr lang="en-US" sz="1400" dirty="0"/>
                    </a:p>
                  </a:txBody>
                  <a:tcPr marL="68580" marR="68580" marT="34290" marB="34290" anchor="ctr"/>
                </a:tc>
                <a:tc>
                  <a:txBody>
                    <a:bodyPr/>
                    <a:lstStyle/>
                    <a:p>
                      <a:pPr algn="ctr"/>
                      <a:r>
                        <a:rPr lang="en-US" sz="1400" dirty="0"/>
                        <a:t>Sorted</a:t>
                      </a:r>
                      <a:r>
                        <a:rPr lang="en-US" sz="1400" baseline="0" dirty="0"/>
                        <a:t> File</a:t>
                      </a:r>
                      <a:endParaRPr lang="en-US" sz="1400" dirty="0"/>
                    </a:p>
                  </a:txBody>
                  <a:tcPr marL="68580" marR="68580" marT="34290" marB="34290" anchor="ctr"/>
                </a:tc>
                <a:tc>
                  <a:txBody>
                    <a:bodyPr/>
                    <a:lstStyle/>
                    <a:p>
                      <a:pPr algn="ctr"/>
                      <a:r>
                        <a:rPr lang="en-US" sz="1400" dirty="0"/>
                        <a:t>Clustered Index</a:t>
                      </a:r>
                    </a:p>
                  </a:txBody>
                  <a:tcPr marL="68580" marR="68580" marT="34290" marB="34290" anchor="ctr"/>
                </a:tc>
                <a:extLst>
                  <a:ext uri="{0D108BD9-81ED-4DB2-BD59-A6C34878D82A}">
                    <a16:rowId xmlns:a16="http://schemas.microsoft.com/office/drawing/2014/main" val="10000"/>
                  </a:ext>
                </a:extLst>
              </a:tr>
              <a:tr h="390672">
                <a:tc>
                  <a:txBody>
                    <a:bodyPr/>
                    <a:lstStyle/>
                    <a:p>
                      <a:r>
                        <a:rPr lang="en-US" sz="1400" dirty="0">
                          <a:solidFill>
                            <a:schemeClr val="tx2"/>
                          </a:solidFill>
                        </a:rPr>
                        <a:t>Scan</a:t>
                      </a:r>
                      <a:r>
                        <a:rPr lang="en-US" sz="1400" baseline="0" dirty="0">
                          <a:solidFill>
                            <a:schemeClr val="tx2"/>
                          </a:solidFill>
                        </a:rPr>
                        <a:t> all records</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B*D</a:t>
                      </a:r>
                    </a:p>
                  </a:txBody>
                  <a:tcPr marL="68580" marR="68580" marT="34290" marB="34290" anchor="ctr"/>
                </a:tc>
                <a:tc>
                  <a:txBody>
                    <a:bodyPr/>
                    <a:lstStyle/>
                    <a:p>
                      <a:pPr algn="ctr"/>
                      <a:r>
                        <a:rPr lang="en-US" sz="1400" dirty="0">
                          <a:solidFill>
                            <a:schemeClr val="tx2"/>
                          </a:solidFill>
                        </a:rPr>
                        <a:t>B*D</a:t>
                      </a:r>
                    </a:p>
                  </a:txBody>
                  <a:tcPr marL="68580" marR="68580" marT="34290" marB="34290" anchor="ctr"/>
                </a:tc>
                <a:tc>
                  <a:txBody>
                    <a:bodyPr/>
                    <a:lstStyle/>
                    <a:p>
                      <a:pPr algn="ctr"/>
                      <a:r>
                        <a:rPr lang="en-US" sz="1400" dirty="0">
                          <a:solidFill>
                            <a:schemeClr val="tx2"/>
                          </a:solidFill>
                        </a:rPr>
                        <a:t>3/2 * B</a:t>
                      </a:r>
                      <a:r>
                        <a:rPr lang="en-US" sz="1400" baseline="0" dirty="0">
                          <a:solidFill>
                            <a:schemeClr val="tx2"/>
                          </a:solidFill>
                        </a:rPr>
                        <a:t> * D</a:t>
                      </a:r>
                      <a:endParaRPr lang="en-US" sz="1400" dirty="0">
                        <a:solidFill>
                          <a:schemeClr val="tx2"/>
                        </a:solidFill>
                      </a:endParaRPr>
                    </a:p>
                  </a:txBody>
                  <a:tcPr marL="68580" marR="68580" marT="34290" marB="34290" anchor="ctr">
                    <a:solidFill>
                      <a:schemeClr val="accent1">
                        <a:lumMod val="20000"/>
                        <a:lumOff val="80000"/>
                      </a:schemeClr>
                    </a:solidFill>
                  </a:tcPr>
                </a:tc>
                <a:extLst>
                  <a:ext uri="{0D108BD9-81ED-4DB2-BD59-A6C34878D82A}">
                    <a16:rowId xmlns:a16="http://schemas.microsoft.com/office/drawing/2014/main" val="10001"/>
                  </a:ext>
                </a:extLst>
              </a:tr>
              <a:tr h="390672">
                <a:tc>
                  <a:txBody>
                    <a:bodyPr/>
                    <a:lstStyle/>
                    <a:p>
                      <a:r>
                        <a:rPr lang="en-US" sz="1400" dirty="0">
                          <a:solidFill>
                            <a:schemeClr val="tx2"/>
                          </a:solidFill>
                        </a:rPr>
                        <a:t>Equality Search</a:t>
                      </a:r>
                    </a:p>
                  </a:txBody>
                  <a:tcPr marL="68580" marR="68580" marT="34290" marB="34290" anchor="ctr"/>
                </a:tc>
                <a:tc>
                  <a:txBody>
                    <a:bodyPr/>
                    <a:lstStyle/>
                    <a:p>
                      <a:pPr algn="ctr"/>
                      <a:r>
                        <a:rPr lang="en-US" sz="1400" dirty="0">
                          <a:solidFill>
                            <a:schemeClr val="tx2"/>
                          </a:solidFill>
                        </a:rPr>
                        <a:t>0.5</a:t>
                      </a:r>
                      <a:r>
                        <a:rPr lang="en-US" sz="1400" baseline="0" dirty="0">
                          <a:solidFill>
                            <a:schemeClr val="tx2"/>
                          </a:solidFill>
                        </a:rPr>
                        <a:t>*B*D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tx2"/>
                        </a:solidFill>
                      </a:endParaRPr>
                    </a:p>
                  </a:txBody>
                  <a:tcPr marL="68580" marR="68580" marT="34290" marB="34290" anchor="ctr">
                    <a:solidFill>
                      <a:srgbClr val="FFC000"/>
                    </a:solidFill>
                  </a:tcPr>
                </a:tc>
                <a:extLst>
                  <a:ext uri="{0D108BD9-81ED-4DB2-BD59-A6C34878D82A}">
                    <a16:rowId xmlns:a16="http://schemas.microsoft.com/office/drawing/2014/main" val="10002"/>
                  </a:ext>
                </a:extLst>
              </a:tr>
              <a:tr h="390672">
                <a:tc>
                  <a:txBody>
                    <a:bodyPr/>
                    <a:lstStyle/>
                    <a:p>
                      <a:r>
                        <a:rPr lang="en-US" sz="1400" dirty="0">
                          <a:solidFill>
                            <a:schemeClr val="tx2"/>
                          </a:solidFill>
                        </a:rPr>
                        <a:t>Range Search</a:t>
                      </a:r>
                    </a:p>
                  </a:txBody>
                  <a:tcPr marL="68580" marR="68580" marT="34290" marB="34290" anchor="ctr"/>
                </a:tc>
                <a:tc>
                  <a:txBody>
                    <a:bodyPr/>
                    <a:lstStyle/>
                    <a:p>
                      <a:pPr algn="ctr"/>
                      <a:r>
                        <a:rPr lang="en-US" sz="1400" dirty="0">
                          <a:solidFill>
                            <a:schemeClr val="tx2"/>
                          </a:solidFill>
                        </a:rPr>
                        <a:t>B</a:t>
                      </a:r>
                      <a:r>
                        <a:rPr lang="en-US" sz="1400" baseline="0" dirty="0">
                          <a:solidFill>
                            <a:schemeClr val="tx2"/>
                          </a:solidFill>
                        </a:rPr>
                        <a:t>*D</a:t>
                      </a:r>
                      <a:endParaRPr lang="en-US" sz="1400" dirty="0">
                        <a:solidFill>
                          <a:schemeClr val="tx2"/>
                        </a:solidFill>
                      </a:endParaRP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((log</a:t>
                      </a:r>
                      <a:r>
                        <a:rPr lang="en-US" sz="1200" baseline="-25000" dirty="0">
                          <a:solidFill>
                            <a:schemeClr val="tx2"/>
                          </a:solidFill>
                        </a:rPr>
                        <a:t>2</a:t>
                      </a:r>
                      <a:r>
                        <a:rPr lang="en-US" sz="1200" dirty="0">
                          <a:solidFill>
                            <a:schemeClr val="tx2"/>
                          </a:solidFill>
                        </a:rPr>
                        <a:t>B)+pages))*D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tx2"/>
                        </a:solidFill>
                      </a:endParaRPr>
                    </a:p>
                  </a:txBody>
                  <a:tcPr marL="68580" marR="68580" marT="34290" marB="34290" anchor="ctr"/>
                </a:tc>
                <a:extLst>
                  <a:ext uri="{0D108BD9-81ED-4DB2-BD59-A6C34878D82A}">
                    <a16:rowId xmlns:a16="http://schemas.microsoft.com/office/drawing/2014/main" val="10003"/>
                  </a:ext>
                </a:extLst>
              </a:tr>
              <a:tr h="390672">
                <a:tc>
                  <a:txBody>
                    <a:bodyPr/>
                    <a:lstStyle/>
                    <a:p>
                      <a:r>
                        <a:rPr lang="en-US" sz="1400" dirty="0">
                          <a:solidFill>
                            <a:schemeClr val="tx2"/>
                          </a:solidFill>
                        </a:rPr>
                        <a:t>Insert</a:t>
                      </a:r>
                    </a:p>
                  </a:txBody>
                  <a:tcPr marL="68580" marR="68580" marT="34290" marB="34290" anchor="ctr"/>
                </a:tc>
                <a:tc>
                  <a:txBody>
                    <a:bodyPr/>
                    <a:lstStyle/>
                    <a:p>
                      <a:pPr algn="ctr"/>
                      <a:r>
                        <a:rPr lang="en-US" sz="1400" dirty="0">
                          <a:solidFill>
                            <a:schemeClr val="tx2"/>
                          </a:solidFill>
                        </a:rPr>
                        <a:t>2</a:t>
                      </a:r>
                      <a:r>
                        <a:rPr lang="en-US" sz="1400" baseline="0" dirty="0">
                          <a:solidFill>
                            <a:schemeClr val="tx2"/>
                          </a:solidFill>
                        </a:rPr>
                        <a:t>*D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 + B)*D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tx2"/>
                        </a:solidFill>
                      </a:endParaRPr>
                    </a:p>
                  </a:txBody>
                  <a:tcPr marL="68580" marR="68580" marT="34290" marB="34290" anchor="ctr"/>
                </a:tc>
                <a:extLst>
                  <a:ext uri="{0D108BD9-81ED-4DB2-BD59-A6C34878D82A}">
                    <a16:rowId xmlns:a16="http://schemas.microsoft.com/office/drawing/2014/main" val="10004"/>
                  </a:ext>
                </a:extLst>
              </a:tr>
              <a:tr h="390672">
                <a:tc>
                  <a:txBody>
                    <a:bodyPr/>
                    <a:lstStyle/>
                    <a:p>
                      <a:r>
                        <a:rPr lang="en-US" sz="1400" dirty="0">
                          <a:solidFill>
                            <a:schemeClr val="tx2"/>
                          </a:solidFill>
                        </a:rPr>
                        <a:t>Delete</a:t>
                      </a:r>
                    </a:p>
                  </a:txBody>
                  <a:tcPr marL="68580" marR="68580" marT="34290" marB="34290" anchor="ctr"/>
                </a:tc>
                <a:tc>
                  <a:txBody>
                    <a:bodyPr/>
                    <a:lstStyle/>
                    <a:p>
                      <a:pPr algn="ctr"/>
                      <a:r>
                        <a:rPr lang="en-US" sz="1400" dirty="0">
                          <a:solidFill>
                            <a:schemeClr val="tx2"/>
                          </a:solidFill>
                        </a:rPr>
                        <a:t>(0.5</a:t>
                      </a:r>
                      <a:r>
                        <a:rPr lang="en-US" sz="1400" baseline="0" dirty="0">
                          <a:solidFill>
                            <a:schemeClr val="tx2"/>
                          </a:solidFill>
                        </a:rPr>
                        <a:t>*B+1)*D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 + B)*D</a:t>
                      </a:r>
                    </a:p>
                  </a:txBody>
                  <a:tcPr marL="68580" marR="68580" marT="34290" marB="34290" anchor="ctr"/>
                </a:tc>
                <a:tc>
                  <a:txBody>
                    <a:bodyPr/>
                    <a:lstStyle/>
                    <a:p>
                      <a:pPr algn="ctr"/>
                      <a:endParaRPr lang="en-US" sz="1400" dirty="0">
                        <a:solidFill>
                          <a:schemeClr val="tx2"/>
                        </a:solidFill>
                      </a:endParaRPr>
                    </a:p>
                  </a:txBody>
                  <a:tcPr marL="68580" marR="68580" marT="34290" marB="34290" anchor="ctr"/>
                </a:tc>
                <a:extLst>
                  <a:ext uri="{0D108BD9-81ED-4DB2-BD59-A6C34878D82A}">
                    <a16:rowId xmlns:a16="http://schemas.microsoft.com/office/drawing/2014/main" val="10005"/>
                  </a:ext>
                </a:extLst>
              </a:tr>
            </a:tbl>
          </a:graphicData>
        </a:graphic>
      </p:graphicFrame>
      <p:sp>
        <p:nvSpPr>
          <p:cNvPr id="6" name="Content Placeholder 2"/>
          <p:cNvSpPr txBox="1">
            <a:spLocks/>
          </p:cNvSpPr>
          <p:nvPr/>
        </p:nvSpPr>
        <p:spPr>
          <a:xfrm>
            <a:off x="457200" y="3638550"/>
            <a:ext cx="8229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0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18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16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b="1" dirty="0">
                <a:solidFill>
                  <a:schemeClr val="bg1">
                    <a:lumMod val="65000"/>
                  </a:schemeClr>
                </a:solidFill>
              </a:rPr>
              <a:t>B: </a:t>
            </a:r>
            <a:r>
              <a:rPr lang="en-US" sz="1600" dirty="0">
                <a:solidFill>
                  <a:schemeClr val="bg1">
                    <a:lumMod val="65000"/>
                  </a:schemeClr>
                </a:solidFill>
              </a:rPr>
              <a:t>The number of data blocks</a:t>
            </a:r>
          </a:p>
          <a:p>
            <a:r>
              <a:rPr lang="en-US" sz="1600" b="1" dirty="0">
                <a:solidFill>
                  <a:schemeClr val="bg1">
                    <a:lumMod val="65000"/>
                  </a:schemeClr>
                </a:solidFill>
              </a:rPr>
              <a:t>R: </a:t>
            </a:r>
            <a:r>
              <a:rPr lang="en-US" sz="1600" dirty="0">
                <a:solidFill>
                  <a:schemeClr val="bg1">
                    <a:lumMod val="65000"/>
                  </a:schemeClr>
                </a:solidFill>
              </a:rPr>
              <a:t>Number of records per block</a:t>
            </a:r>
          </a:p>
          <a:p>
            <a:r>
              <a:rPr lang="en-US" sz="1600" b="1" dirty="0">
                <a:solidFill>
                  <a:schemeClr val="bg1">
                    <a:lumMod val="65000"/>
                  </a:schemeClr>
                </a:solidFill>
              </a:rPr>
              <a:t>D: </a:t>
            </a:r>
            <a:r>
              <a:rPr lang="en-US" sz="1600" dirty="0">
                <a:solidFill>
                  <a:schemeClr val="bg1">
                    <a:lumMod val="65000"/>
                  </a:schemeClr>
                </a:solidFill>
              </a:rPr>
              <a:t>Average time to read/write disk block</a:t>
            </a:r>
          </a:p>
          <a:p>
            <a:r>
              <a:rPr lang="en-US" sz="1600" b="1" dirty="0"/>
              <a:t>F: </a:t>
            </a:r>
            <a:r>
              <a:rPr lang="en-US" sz="1600" dirty="0"/>
              <a:t>Average internal node </a:t>
            </a:r>
            <a:r>
              <a:rPr lang="en-US" sz="1600" dirty="0" err="1"/>
              <a:t>fanout</a:t>
            </a:r>
            <a:endParaRPr lang="en-US" sz="1600" dirty="0"/>
          </a:p>
          <a:p>
            <a:r>
              <a:rPr lang="en-US" sz="1600" b="1" dirty="0"/>
              <a:t>E: </a:t>
            </a:r>
            <a:r>
              <a:rPr lang="en-US" sz="1600" dirty="0"/>
              <a:t>Average # data entries per leaf </a:t>
            </a:r>
          </a:p>
        </p:txBody>
      </p:sp>
    </p:spTree>
    <p:extLst>
      <p:ext uri="{BB962C8B-B14F-4D97-AF65-F5344CB8AC3E}">
        <p14:creationId xmlns:p14="http://schemas.microsoft.com/office/powerpoint/2010/main" val="14117319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Find the record with key 3, </a:t>
            </a:r>
            <a:r>
              <a:rPr lang="en-US" dirty="0" err="1"/>
              <a:t>pt</a:t>
            </a:r>
            <a:r>
              <a:rPr lang="en-US" dirty="0"/>
              <a:t> 1</a:t>
            </a:r>
          </a:p>
        </p:txBody>
      </p:sp>
      <p:sp>
        <p:nvSpPr>
          <p:cNvPr id="5" name="Content Placeholder 4"/>
          <p:cNvSpPr>
            <a:spLocks noGrp="1"/>
          </p:cNvSpPr>
          <p:nvPr>
            <p:ph idx="1"/>
          </p:nvPr>
        </p:nvSpPr>
        <p:spPr/>
        <p:txBody>
          <a:bodyPr/>
          <a:lstStyle/>
          <a:p>
            <a:r>
              <a:rPr lang="en-US" dirty="0">
                <a:ea typeface="Helvetica Neue" charset="0"/>
                <a:cs typeface="Helvetica Neue" charset="0"/>
              </a:rPr>
              <a:t>Search the index:= (</a:t>
            </a:r>
            <a:r>
              <a:rPr lang="en-US" dirty="0" err="1">
                <a:ea typeface="Helvetica Neue" charset="0"/>
                <a:cs typeface="Helvetica Neue" charset="0"/>
              </a:rPr>
              <a:t>log</a:t>
            </a:r>
            <a:r>
              <a:rPr lang="en-US" baseline="-25000" dirty="0" err="1">
                <a:ea typeface="Helvetica Neue" charset="0"/>
                <a:cs typeface="Helvetica Neue" charset="0"/>
              </a:rPr>
              <a:t>F</a:t>
            </a:r>
            <a:r>
              <a:rPr lang="en-US" baseline="-25000" dirty="0">
                <a:ea typeface="Helvetica Neue" charset="0"/>
                <a:cs typeface="Helvetica Neue" charset="0"/>
              </a:rPr>
              <a:t> </a:t>
            </a:r>
            <a:r>
              <a:rPr lang="en-US" dirty="0">
                <a:ea typeface="Helvetica Neue" charset="0"/>
                <a:cs typeface="Helvetica Neue" charset="0"/>
              </a:rPr>
              <a:t>(BR/E) </a:t>
            </a:r>
            <a:r>
              <a:rPr lang="en-US" dirty="0">
                <a:solidFill>
                  <a:srgbClr val="FF0000"/>
                </a:solidFill>
                <a:ea typeface="Helvetica Neue" charset="0"/>
                <a:cs typeface="Helvetica Neue" charset="0"/>
              </a:rPr>
              <a:t>+ 1</a:t>
            </a:r>
            <a:r>
              <a:rPr lang="en-US" dirty="0">
                <a:solidFill>
                  <a:srgbClr val="002060"/>
                </a:solidFill>
                <a:ea typeface="Helvetica Neue" charset="0"/>
                <a:cs typeface="Helvetica Neue" charset="0"/>
              </a:rPr>
              <a:t>)</a:t>
            </a:r>
            <a:r>
              <a:rPr lang="en-US" dirty="0">
                <a:ea typeface="Helvetica Neue" charset="0"/>
                <a:cs typeface="Helvetica Neue" charset="0"/>
              </a:rPr>
              <a:t> * D</a:t>
            </a:r>
            <a:endParaRPr lang="en-US" dirty="0">
              <a:solidFill>
                <a:srgbClr val="FF0000"/>
              </a:solidFill>
              <a:ea typeface="Helvetica Neue" charset="0"/>
              <a:cs typeface="Helvetica Neue" charset="0"/>
            </a:endParaRPr>
          </a:p>
          <a:p>
            <a:pPr lvl="1"/>
            <a:r>
              <a:rPr lang="en-US" sz="1600" dirty="0">
                <a:ea typeface="Helvetica Neue" charset="0"/>
                <a:cs typeface="Helvetica Neue" charset="0"/>
              </a:rPr>
              <a:t>BR is the total number of records; E is the #records per leaf</a:t>
            </a:r>
          </a:p>
          <a:p>
            <a:pPr lvl="1"/>
            <a:r>
              <a:rPr lang="en-US" sz="1600" dirty="0">
                <a:ea typeface="Helvetica Neue" charset="0"/>
                <a:cs typeface="Helvetica Neue" charset="0"/>
              </a:rPr>
              <a:t>the +1 is an “off by 1” thing: catches the cost of the root</a:t>
            </a:r>
          </a:p>
          <a:p>
            <a:pPr lvl="1"/>
            <a:r>
              <a:rPr lang="en-US" sz="1600" dirty="0">
                <a:ea typeface="Helvetica Neue" charset="0"/>
                <a:cs typeface="Helvetica Neue" charset="0"/>
              </a:rPr>
              <a:t>E.g. F = 4, BR/E = 16: root, intermediate, leaf levels. </a:t>
            </a:r>
          </a:p>
          <a:p>
            <a:pPr lvl="1"/>
            <a:r>
              <a:rPr lang="en-US" sz="1600" dirty="0">
                <a:ea typeface="Helvetica Neue" charset="0"/>
                <a:cs typeface="Helvetica Neue" charset="0"/>
              </a:rPr>
              <a:t>Log</a:t>
            </a:r>
            <a:r>
              <a:rPr lang="en-US" sz="1600" baseline="-25000" dirty="0">
                <a:ea typeface="Helvetica Neue" charset="0"/>
                <a:cs typeface="Helvetica Neue" charset="0"/>
              </a:rPr>
              <a:t>4</a:t>
            </a:r>
            <a:r>
              <a:rPr lang="en-US" sz="1600" dirty="0">
                <a:ea typeface="Helvetica Neue" charset="0"/>
                <a:cs typeface="Helvetica Neue" charset="0"/>
              </a:rPr>
              <a:t>(16) = 2, and I/O cost is 3!</a:t>
            </a:r>
          </a:p>
        </p:txBody>
      </p:sp>
      <p:grpSp>
        <p:nvGrpSpPr>
          <p:cNvPr id="24" name="Group 23" descr="An Index with pointers to data pages in a file below" title="Index"/>
          <p:cNvGrpSpPr/>
          <p:nvPr/>
        </p:nvGrpSpPr>
        <p:grpSpPr>
          <a:xfrm>
            <a:off x="985707" y="2736709"/>
            <a:ext cx="5262693" cy="2207128"/>
            <a:chOff x="2177008" y="2736709"/>
            <a:chExt cx="5262693" cy="2207128"/>
          </a:xfrm>
        </p:grpSpPr>
        <p:sp>
          <p:nvSpPr>
            <p:cNvPr id="27" name="Triangle 26"/>
            <p:cNvSpPr/>
            <p:nvPr/>
          </p:nvSpPr>
          <p:spPr>
            <a:xfrm>
              <a:off x="3829050" y="2736709"/>
              <a:ext cx="1306116" cy="913708"/>
            </a:xfrm>
            <a:prstGeom prst="triangl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500" dirty="0"/>
                <a:t>Index</a:t>
              </a:r>
            </a:p>
          </p:txBody>
        </p:sp>
        <p:grpSp>
          <p:nvGrpSpPr>
            <p:cNvPr id="28" name="Group 27"/>
            <p:cNvGrpSpPr/>
            <p:nvPr/>
          </p:nvGrpSpPr>
          <p:grpSpPr>
            <a:xfrm>
              <a:off x="2177008" y="4126818"/>
              <a:ext cx="5262693" cy="817019"/>
              <a:chOff x="1128456" y="2280027"/>
              <a:chExt cx="7016924" cy="1089358"/>
            </a:xfrm>
          </p:grpSpPr>
          <p:sp>
            <p:nvSpPr>
              <p:cNvPr id="35" name="Rectangle 34"/>
              <p:cNvSpPr/>
              <p:nvPr/>
            </p:nvSpPr>
            <p:spPr bwMode="auto">
              <a:xfrm>
                <a:off x="1128456" y="2280027"/>
                <a:ext cx="7016924" cy="1089358"/>
              </a:xfrm>
              <a:prstGeom prst="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kern="0">
                  <a:ea typeface=""/>
                </a:endParaRPr>
              </a:p>
            </p:txBody>
          </p:sp>
          <p:sp>
            <p:nvSpPr>
              <p:cNvPr id="37" name="Folded Corner 36"/>
              <p:cNvSpPr/>
              <p:nvPr/>
            </p:nvSpPr>
            <p:spPr bwMode="auto">
              <a:xfrm>
                <a:off x="1350842" y="2447041"/>
                <a:ext cx="1151563" cy="755330"/>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1, 2, _</a:t>
                </a:r>
              </a:p>
            </p:txBody>
          </p:sp>
          <p:sp>
            <p:nvSpPr>
              <p:cNvPr id="39" name="Folded Corner 38"/>
              <p:cNvSpPr/>
              <p:nvPr/>
            </p:nvSpPr>
            <p:spPr bwMode="auto">
              <a:xfrm>
                <a:off x="2703083" y="2447041"/>
                <a:ext cx="1151563" cy="755330"/>
              </a:xfrm>
              <a:prstGeom prst="foldedCorner">
                <a:avLst/>
              </a:prstGeom>
              <a:solidFill>
                <a:srgbClr val="00B0F0"/>
              </a:soli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3, 4, _</a:t>
                </a:r>
              </a:p>
            </p:txBody>
          </p:sp>
          <p:sp>
            <p:nvSpPr>
              <p:cNvPr id="40" name="Folded Corner 39"/>
              <p:cNvSpPr/>
              <p:nvPr/>
            </p:nvSpPr>
            <p:spPr bwMode="auto">
              <a:xfrm>
                <a:off x="4055324" y="2447041"/>
                <a:ext cx="1151563" cy="755330"/>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5, 6, _</a:t>
                </a:r>
              </a:p>
            </p:txBody>
          </p:sp>
          <p:sp>
            <p:nvSpPr>
              <p:cNvPr id="41" name="Folded Corner 40"/>
              <p:cNvSpPr/>
              <p:nvPr/>
            </p:nvSpPr>
            <p:spPr bwMode="auto">
              <a:xfrm>
                <a:off x="5407565" y="2447041"/>
                <a:ext cx="1151563" cy="755330"/>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7, 8, _</a:t>
                </a:r>
              </a:p>
            </p:txBody>
          </p:sp>
          <p:sp>
            <p:nvSpPr>
              <p:cNvPr id="42" name="Folded Corner 41"/>
              <p:cNvSpPr/>
              <p:nvPr/>
            </p:nvSpPr>
            <p:spPr bwMode="auto">
              <a:xfrm>
                <a:off x="6759807" y="2447041"/>
                <a:ext cx="1151563" cy="755330"/>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9, 10, _</a:t>
                </a:r>
              </a:p>
            </p:txBody>
          </p:sp>
        </p:grpSp>
        <p:cxnSp>
          <p:nvCxnSpPr>
            <p:cNvPr id="29" name="Straight Arrow Connector 28"/>
            <p:cNvCxnSpPr/>
            <p:nvPr/>
          </p:nvCxnSpPr>
          <p:spPr>
            <a:xfrm flipH="1">
              <a:off x="2775634" y="3658470"/>
              <a:ext cx="1245846" cy="59360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824384" y="3658470"/>
              <a:ext cx="429074" cy="62203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067070" y="3658470"/>
              <a:ext cx="1765288" cy="59360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482109" y="3650417"/>
              <a:ext cx="321887" cy="60166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860801" y="3678840"/>
              <a:ext cx="957375" cy="5732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descr="Arrow showing the path down the index to find a specific key" title="Arrow">
            <a:extLst>
              <a:ext uri="{FF2B5EF4-FFF2-40B4-BE49-F238E27FC236}">
                <a16:creationId xmlns:a16="http://schemas.microsoft.com/office/drawing/2014/main" id="{5E870745-7330-084A-A696-663AE73E03F2}"/>
              </a:ext>
            </a:extLst>
          </p:cNvPr>
          <p:cNvGrpSpPr/>
          <p:nvPr/>
        </p:nvGrpSpPr>
        <p:grpSpPr>
          <a:xfrm>
            <a:off x="3223970" y="2791065"/>
            <a:ext cx="118701" cy="575586"/>
            <a:chOff x="4155697" y="3648945"/>
            <a:chExt cx="438244" cy="1229014"/>
          </a:xfrm>
        </p:grpSpPr>
        <p:cxnSp>
          <p:nvCxnSpPr>
            <p:cNvPr id="22" name="Straight Connector 21">
              <a:extLst>
                <a:ext uri="{FF2B5EF4-FFF2-40B4-BE49-F238E27FC236}">
                  <a16:creationId xmlns:a16="http://schemas.microsoft.com/office/drawing/2014/main" id="{23BBDCF8-1AB7-7544-966C-A0C1858403F5}"/>
                </a:ext>
              </a:extLst>
            </p:cNvPr>
            <p:cNvCxnSpPr/>
            <p:nvPr/>
          </p:nvCxnSpPr>
          <p:spPr>
            <a:xfrm flipH="1">
              <a:off x="4305545" y="3648945"/>
              <a:ext cx="146599" cy="542055"/>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20BF6ED-8B04-9242-86C8-9D3B988E4F78}"/>
                </a:ext>
              </a:extLst>
            </p:cNvPr>
            <p:cNvCxnSpPr/>
            <p:nvPr/>
          </p:nvCxnSpPr>
          <p:spPr>
            <a:xfrm flipH="1">
              <a:off x="4155697" y="4358014"/>
              <a:ext cx="416303" cy="51994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624991E-93CE-3E42-A848-27883F13BF89}"/>
                </a:ext>
              </a:extLst>
            </p:cNvPr>
            <p:cNvCxnSpPr/>
            <p:nvPr/>
          </p:nvCxnSpPr>
          <p:spPr>
            <a:xfrm>
              <a:off x="4305545" y="4174577"/>
              <a:ext cx="288396" cy="183437"/>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985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Find the record with key 3, </a:t>
            </a:r>
            <a:r>
              <a:rPr lang="en-US" dirty="0" err="1"/>
              <a:t>pt</a:t>
            </a:r>
            <a:r>
              <a:rPr lang="en-US" dirty="0"/>
              <a:t> 2</a:t>
            </a:r>
          </a:p>
        </p:txBody>
      </p:sp>
      <p:sp>
        <p:nvSpPr>
          <p:cNvPr id="5" name="Content Placeholder 4"/>
          <p:cNvSpPr>
            <a:spLocks noGrp="1"/>
          </p:cNvSpPr>
          <p:nvPr>
            <p:ph idx="1"/>
          </p:nvPr>
        </p:nvSpPr>
        <p:spPr/>
        <p:txBody>
          <a:bodyPr/>
          <a:lstStyle/>
          <a:p>
            <a:r>
              <a:rPr lang="en-US" dirty="0">
                <a:ea typeface="Helvetica Neue" charset="0"/>
                <a:cs typeface="Helvetica Neue" charset="0"/>
              </a:rPr>
              <a:t>Search the index:= (</a:t>
            </a:r>
            <a:r>
              <a:rPr lang="en-US" dirty="0" err="1">
                <a:ea typeface="Helvetica Neue" charset="0"/>
                <a:cs typeface="Helvetica Neue" charset="0"/>
              </a:rPr>
              <a:t>log</a:t>
            </a:r>
            <a:r>
              <a:rPr lang="en-US" baseline="-25000" dirty="0" err="1">
                <a:ea typeface="Helvetica Neue" charset="0"/>
                <a:cs typeface="Helvetica Neue" charset="0"/>
              </a:rPr>
              <a:t>F</a:t>
            </a:r>
            <a:r>
              <a:rPr lang="en-US" baseline="-25000" dirty="0">
                <a:ea typeface="Helvetica Neue" charset="0"/>
                <a:cs typeface="Helvetica Neue" charset="0"/>
              </a:rPr>
              <a:t> </a:t>
            </a:r>
            <a:r>
              <a:rPr lang="en-US" dirty="0">
                <a:ea typeface="Helvetica Neue" charset="0"/>
                <a:cs typeface="Helvetica Neue" charset="0"/>
              </a:rPr>
              <a:t>(BR/E) </a:t>
            </a:r>
            <a:r>
              <a:rPr lang="en-US" dirty="0">
                <a:solidFill>
                  <a:srgbClr val="FF0000"/>
                </a:solidFill>
                <a:ea typeface="Helvetica Neue" charset="0"/>
                <a:cs typeface="Helvetica Neue" charset="0"/>
              </a:rPr>
              <a:t>+ 1</a:t>
            </a:r>
            <a:r>
              <a:rPr lang="en-US" dirty="0">
                <a:ea typeface="Helvetica Neue" charset="0"/>
                <a:cs typeface="Helvetica Neue" charset="0"/>
              </a:rPr>
              <a:t>) * D</a:t>
            </a:r>
            <a:endParaRPr lang="en-US" dirty="0">
              <a:solidFill>
                <a:srgbClr val="FF0000"/>
              </a:solidFill>
              <a:ea typeface="Helvetica Neue" charset="0"/>
              <a:cs typeface="Helvetica Neue" charset="0"/>
            </a:endParaRPr>
          </a:p>
          <a:p>
            <a:pPr>
              <a:spcBef>
                <a:spcPts val="2000"/>
              </a:spcBef>
            </a:pPr>
            <a:r>
              <a:rPr lang="en-US" dirty="0">
                <a:ea typeface="Helvetica Neue" charset="0"/>
                <a:cs typeface="Helvetica Neue" charset="0"/>
              </a:rPr>
              <a:t>Lookup record in heap file by record-id = 1 * D</a:t>
            </a:r>
          </a:p>
          <a:p>
            <a:pPr lvl="1"/>
            <a:r>
              <a:rPr lang="en-US" sz="1600" dirty="0">
                <a:ea typeface="Helvetica Neue" charset="0"/>
                <a:cs typeface="Helvetica Neue" charset="0"/>
              </a:rPr>
              <a:t>Recall record-id = &lt;page, slot #&gt;</a:t>
            </a:r>
          </a:p>
        </p:txBody>
      </p:sp>
      <p:grpSp>
        <p:nvGrpSpPr>
          <p:cNvPr id="24" name="Group 23" descr="An Index with pointers to data pages in a file below" title="Index"/>
          <p:cNvGrpSpPr/>
          <p:nvPr/>
        </p:nvGrpSpPr>
        <p:grpSpPr>
          <a:xfrm>
            <a:off x="985707" y="2736709"/>
            <a:ext cx="5262693" cy="2207128"/>
            <a:chOff x="2177008" y="2736709"/>
            <a:chExt cx="5262693" cy="2207128"/>
          </a:xfrm>
        </p:grpSpPr>
        <p:sp>
          <p:nvSpPr>
            <p:cNvPr id="27" name="Triangle 26"/>
            <p:cNvSpPr/>
            <p:nvPr/>
          </p:nvSpPr>
          <p:spPr>
            <a:xfrm>
              <a:off x="3829050" y="2736709"/>
              <a:ext cx="1306116" cy="913708"/>
            </a:xfrm>
            <a:prstGeom prst="triangl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500" dirty="0"/>
                <a:t>Index</a:t>
              </a:r>
            </a:p>
          </p:txBody>
        </p:sp>
        <p:grpSp>
          <p:nvGrpSpPr>
            <p:cNvPr id="28" name="Group 27"/>
            <p:cNvGrpSpPr/>
            <p:nvPr/>
          </p:nvGrpSpPr>
          <p:grpSpPr>
            <a:xfrm>
              <a:off x="2177008" y="4126818"/>
              <a:ext cx="5262693" cy="817019"/>
              <a:chOff x="1128456" y="2280027"/>
              <a:chExt cx="7016924" cy="1089358"/>
            </a:xfrm>
          </p:grpSpPr>
          <p:sp>
            <p:nvSpPr>
              <p:cNvPr id="35" name="Rectangle 34"/>
              <p:cNvSpPr/>
              <p:nvPr/>
            </p:nvSpPr>
            <p:spPr bwMode="auto">
              <a:xfrm>
                <a:off x="1128456" y="2280027"/>
                <a:ext cx="7016924" cy="1089358"/>
              </a:xfrm>
              <a:prstGeom prst="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350" kern="0">
                  <a:ea typeface=""/>
                </a:endParaRPr>
              </a:p>
            </p:txBody>
          </p:sp>
          <p:sp>
            <p:nvSpPr>
              <p:cNvPr id="37" name="Folded Corner 36"/>
              <p:cNvSpPr/>
              <p:nvPr/>
            </p:nvSpPr>
            <p:spPr bwMode="auto">
              <a:xfrm>
                <a:off x="1350842" y="2447041"/>
                <a:ext cx="1151563" cy="755330"/>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1, 2, _</a:t>
                </a:r>
              </a:p>
            </p:txBody>
          </p:sp>
          <p:sp>
            <p:nvSpPr>
              <p:cNvPr id="39" name="Folded Corner 38"/>
              <p:cNvSpPr/>
              <p:nvPr/>
            </p:nvSpPr>
            <p:spPr bwMode="auto">
              <a:xfrm>
                <a:off x="2703083" y="2447041"/>
                <a:ext cx="1151563" cy="755330"/>
              </a:xfrm>
              <a:prstGeom prst="foldedCorner">
                <a:avLst/>
              </a:prstGeom>
              <a:solidFill>
                <a:srgbClr val="00B0F0"/>
              </a:soli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3, 4, _</a:t>
                </a:r>
              </a:p>
            </p:txBody>
          </p:sp>
          <p:sp>
            <p:nvSpPr>
              <p:cNvPr id="40" name="Folded Corner 39"/>
              <p:cNvSpPr/>
              <p:nvPr/>
            </p:nvSpPr>
            <p:spPr bwMode="auto">
              <a:xfrm>
                <a:off x="4055324" y="2447041"/>
                <a:ext cx="1151563" cy="755330"/>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5, 6, _</a:t>
                </a:r>
              </a:p>
            </p:txBody>
          </p:sp>
          <p:sp>
            <p:nvSpPr>
              <p:cNvPr id="41" name="Folded Corner 40"/>
              <p:cNvSpPr/>
              <p:nvPr/>
            </p:nvSpPr>
            <p:spPr bwMode="auto">
              <a:xfrm>
                <a:off x="5407565" y="2447041"/>
                <a:ext cx="1151563" cy="755330"/>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7, 8, _</a:t>
                </a:r>
              </a:p>
            </p:txBody>
          </p:sp>
          <p:sp>
            <p:nvSpPr>
              <p:cNvPr id="42" name="Folded Corner 41"/>
              <p:cNvSpPr/>
              <p:nvPr/>
            </p:nvSpPr>
            <p:spPr bwMode="auto">
              <a:xfrm>
                <a:off x="6759807" y="2447041"/>
                <a:ext cx="1151563" cy="755330"/>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9, 10, _</a:t>
                </a:r>
              </a:p>
            </p:txBody>
          </p:sp>
        </p:grpSp>
        <p:cxnSp>
          <p:nvCxnSpPr>
            <p:cNvPr id="29" name="Straight Arrow Connector 28"/>
            <p:cNvCxnSpPr/>
            <p:nvPr/>
          </p:nvCxnSpPr>
          <p:spPr>
            <a:xfrm flipH="1">
              <a:off x="2775634" y="3658470"/>
              <a:ext cx="1245846" cy="59360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824384" y="3658470"/>
              <a:ext cx="429074" cy="62203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067070" y="3658470"/>
              <a:ext cx="1765288" cy="59360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482109" y="3650417"/>
              <a:ext cx="321887" cy="60166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860801" y="3678840"/>
              <a:ext cx="957375" cy="5732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descr="Arrow showing the path down the index to find a specific key" title="Arrow">
            <a:extLst>
              <a:ext uri="{FF2B5EF4-FFF2-40B4-BE49-F238E27FC236}">
                <a16:creationId xmlns:a16="http://schemas.microsoft.com/office/drawing/2014/main" id="{5E870745-7330-084A-A696-663AE73E03F2}"/>
              </a:ext>
            </a:extLst>
          </p:cNvPr>
          <p:cNvGrpSpPr/>
          <p:nvPr/>
        </p:nvGrpSpPr>
        <p:grpSpPr>
          <a:xfrm>
            <a:off x="3223970" y="2791065"/>
            <a:ext cx="118701" cy="575586"/>
            <a:chOff x="4155697" y="3648945"/>
            <a:chExt cx="438244" cy="1229014"/>
          </a:xfrm>
        </p:grpSpPr>
        <p:cxnSp>
          <p:nvCxnSpPr>
            <p:cNvPr id="22" name="Straight Connector 21">
              <a:extLst>
                <a:ext uri="{FF2B5EF4-FFF2-40B4-BE49-F238E27FC236}">
                  <a16:creationId xmlns:a16="http://schemas.microsoft.com/office/drawing/2014/main" id="{23BBDCF8-1AB7-7544-966C-A0C1858403F5}"/>
                </a:ext>
              </a:extLst>
            </p:cNvPr>
            <p:cNvCxnSpPr/>
            <p:nvPr/>
          </p:nvCxnSpPr>
          <p:spPr>
            <a:xfrm flipH="1">
              <a:off x="4305545" y="3648945"/>
              <a:ext cx="146599" cy="542055"/>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20BF6ED-8B04-9242-86C8-9D3B988E4F78}"/>
                </a:ext>
              </a:extLst>
            </p:cNvPr>
            <p:cNvCxnSpPr/>
            <p:nvPr/>
          </p:nvCxnSpPr>
          <p:spPr>
            <a:xfrm flipH="1">
              <a:off x="4155697" y="4358014"/>
              <a:ext cx="416303" cy="51994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624991E-93CE-3E42-A848-27883F13BF89}"/>
                </a:ext>
              </a:extLst>
            </p:cNvPr>
            <p:cNvCxnSpPr/>
            <p:nvPr/>
          </p:nvCxnSpPr>
          <p:spPr>
            <a:xfrm>
              <a:off x="4305545" y="4174577"/>
              <a:ext cx="288396" cy="183437"/>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12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Cost of Operations: Equality Search</a:t>
            </a:r>
          </a:p>
        </p:txBody>
      </p:sp>
      <p:graphicFrame>
        <p:nvGraphicFramePr>
          <p:cNvPr id="9" name="Table 8" descr="A table outlining the costs of scan records, equality search, range search, insert, and delete on heap files and sorted files, and clustered indexes" title="Table"/>
          <p:cNvGraphicFramePr>
            <a:graphicFrameLocks noGrp="1"/>
          </p:cNvGraphicFramePr>
          <p:nvPr>
            <p:extLst>
              <p:ext uri="{D42A27DB-BD31-4B8C-83A1-F6EECF244321}">
                <p14:modId xmlns:p14="http://schemas.microsoft.com/office/powerpoint/2010/main" val="148906187"/>
              </p:ext>
            </p:extLst>
          </p:nvPr>
        </p:nvGraphicFramePr>
        <p:xfrm>
          <a:off x="1700988" y="1065918"/>
          <a:ext cx="5919012" cy="2344032"/>
        </p:xfrm>
        <a:graphic>
          <a:graphicData uri="http://schemas.openxmlformats.org/drawingml/2006/table">
            <a:tbl>
              <a:tblPr firstRow="1" bandRow="1">
                <a:tableStyleId>{5C22544A-7EE6-4342-B048-85BDC9FD1C3A}</a:tableStyleId>
              </a:tblPr>
              <a:tblGrid>
                <a:gridCol w="1479753">
                  <a:extLst>
                    <a:ext uri="{9D8B030D-6E8A-4147-A177-3AD203B41FA5}">
                      <a16:colId xmlns:a16="http://schemas.microsoft.com/office/drawing/2014/main" val="20000"/>
                    </a:ext>
                  </a:extLst>
                </a:gridCol>
                <a:gridCol w="1479753">
                  <a:extLst>
                    <a:ext uri="{9D8B030D-6E8A-4147-A177-3AD203B41FA5}">
                      <a16:colId xmlns:a16="http://schemas.microsoft.com/office/drawing/2014/main" val="20001"/>
                    </a:ext>
                  </a:extLst>
                </a:gridCol>
                <a:gridCol w="1479753">
                  <a:extLst>
                    <a:ext uri="{9D8B030D-6E8A-4147-A177-3AD203B41FA5}">
                      <a16:colId xmlns:a16="http://schemas.microsoft.com/office/drawing/2014/main" val="20002"/>
                    </a:ext>
                  </a:extLst>
                </a:gridCol>
                <a:gridCol w="1479753">
                  <a:extLst>
                    <a:ext uri="{9D8B030D-6E8A-4147-A177-3AD203B41FA5}">
                      <a16:colId xmlns:a16="http://schemas.microsoft.com/office/drawing/2014/main" val="20003"/>
                    </a:ext>
                  </a:extLst>
                </a:gridCol>
              </a:tblGrid>
              <a:tr h="390672">
                <a:tc>
                  <a:txBody>
                    <a:bodyPr/>
                    <a:lstStyle/>
                    <a:p>
                      <a:endParaRPr lang="en-US" sz="1400" dirty="0"/>
                    </a:p>
                  </a:txBody>
                  <a:tcPr marL="68580" marR="68580" marT="34290" marB="34290"/>
                </a:tc>
                <a:tc>
                  <a:txBody>
                    <a:bodyPr/>
                    <a:lstStyle/>
                    <a:p>
                      <a:pPr algn="ctr"/>
                      <a:r>
                        <a:rPr lang="en-US" sz="1400" dirty="0"/>
                        <a:t>Heap</a:t>
                      </a:r>
                      <a:r>
                        <a:rPr lang="en-US" sz="1400" baseline="0" dirty="0"/>
                        <a:t> File</a:t>
                      </a:r>
                      <a:endParaRPr lang="en-US" sz="1400" dirty="0"/>
                    </a:p>
                  </a:txBody>
                  <a:tcPr marL="68580" marR="68580" marT="34290" marB="34290" anchor="ctr"/>
                </a:tc>
                <a:tc>
                  <a:txBody>
                    <a:bodyPr/>
                    <a:lstStyle/>
                    <a:p>
                      <a:pPr algn="ctr"/>
                      <a:r>
                        <a:rPr lang="en-US" sz="1400" dirty="0"/>
                        <a:t>Sorted</a:t>
                      </a:r>
                      <a:r>
                        <a:rPr lang="en-US" sz="1400" baseline="0" dirty="0"/>
                        <a:t> File</a:t>
                      </a:r>
                      <a:endParaRPr lang="en-US" sz="1400" dirty="0"/>
                    </a:p>
                  </a:txBody>
                  <a:tcPr marL="68580" marR="68580" marT="34290" marB="34290" anchor="ctr"/>
                </a:tc>
                <a:tc>
                  <a:txBody>
                    <a:bodyPr/>
                    <a:lstStyle/>
                    <a:p>
                      <a:pPr algn="ctr"/>
                      <a:r>
                        <a:rPr lang="en-US" sz="1400" dirty="0"/>
                        <a:t>Clustered Index</a:t>
                      </a:r>
                    </a:p>
                  </a:txBody>
                  <a:tcPr marL="68580" marR="68580" marT="34290" marB="34290" anchor="ctr"/>
                </a:tc>
                <a:extLst>
                  <a:ext uri="{0D108BD9-81ED-4DB2-BD59-A6C34878D82A}">
                    <a16:rowId xmlns:a16="http://schemas.microsoft.com/office/drawing/2014/main" val="10000"/>
                  </a:ext>
                </a:extLst>
              </a:tr>
              <a:tr h="390672">
                <a:tc>
                  <a:txBody>
                    <a:bodyPr/>
                    <a:lstStyle/>
                    <a:p>
                      <a:r>
                        <a:rPr lang="en-US" sz="1400" dirty="0">
                          <a:solidFill>
                            <a:schemeClr val="tx2"/>
                          </a:solidFill>
                        </a:rPr>
                        <a:t>Scan</a:t>
                      </a:r>
                      <a:r>
                        <a:rPr lang="en-US" sz="1400" baseline="0" dirty="0">
                          <a:solidFill>
                            <a:schemeClr val="tx2"/>
                          </a:solidFill>
                        </a:rPr>
                        <a:t> all records</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B*D</a:t>
                      </a:r>
                    </a:p>
                  </a:txBody>
                  <a:tcPr marL="68580" marR="68580" marT="34290" marB="34290" anchor="ctr"/>
                </a:tc>
                <a:tc>
                  <a:txBody>
                    <a:bodyPr/>
                    <a:lstStyle/>
                    <a:p>
                      <a:pPr algn="ctr"/>
                      <a:r>
                        <a:rPr lang="en-US" sz="1400" dirty="0">
                          <a:solidFill>
                            <a:schemeClr val="tx2"/>
                          </a:solidFill>
                        </a:rPr>
                        <a:t>B*D</a:t>
                      </a:r>
                    </a:p>
                  </a:txBody>
                  <a:tcPr marL="68580" marR="68580" marT="34290" marB="34290" anchor="ctr"/>
                </a:tc>
                <a:tc>
                  <a:txBody>
                    <a:bodyPr/>
                    <a:lstStyle/>
                    <a:p>
                      <a:pPr algn="ctr"/>
                      <a:r>
                        <a:rPr lang="en-US" sz="1400" dirty="0">
                          <a:solidFill>
                            <a:schemeClr val="tx2"/>
                          </a:solidFill>
                        </a:rPr>
                        <a:t>3/2 * B</a:t>
                      </a:r>
                      <a:r>
                        <a:rPr lang="en-US" sz="1400" baseline="0" dirty="0">
                          <a:solidFill>
                            <a:schemeClr val="tx2"/>
                          </a:solidFill>
                        </a:rPr>
                        <a:t> * D</a:t>
                      </a:r>
                      <a:endParaRPr lang="en-US" sz="1400" dirty="0">
                        <a:solidFill>
                          <a:schemeClr val="tx2"/>
                        </a:solidFill>
                      </a:endParaRPr>
                    </a:p>
                  </a:txBody>
                  <a:tcPr marL="68580" marR="68580" marT="34290" marB="34290" anchor="ctr">
                    <a:solidFill>
                      <a:schemeClr val="accent1">
                        <a:lumMod val="20000"/>
                        <a:lumOff val="80000"/>
                      </a:schemeClr>
                    </a:solidFill>
                  </a:tcPr>
                </a:tc>
                <a:extLst>
                  <a:ext uri="{0D108BD9-81ED-4DB2-BD59-A6C34878D82A}">
                    <a16:rowId xmlns:a16="http://schemas.microsoft.com/office/drawing/2014/main" val="10001"/>
                  </a:ext>
                </a:extLst>
              </a:tr>
              <a:tr h="390672">
                <a:tc>
                  <a:txBody>
                    <a:bodyPr/>
                    <a:lstStyle/>
                    <a:p>
                      <a:r>
                        <a:rPr lang="en-US" sz="1400" dirty="0">
                          <a:solidFill>
                            <a:schemeClr val="tx2"/>
                          </a:solidFill>
                        </a:rPr>
                        <a:t>Equality Search</a:t>
                      </a:r>
                    </a:p>
                  </a:txBody>
                  <a:tcPr marL="68580" marR="68580" marT="34290" marB="34290" anchor="ctr"/>
                </a:tc>
                <a:tc>
                  <a:txBody>
                    <a:bodyPr/>
                    <a:lstStyle/>
                    <a:p>
                      <a:pPr algn="ctr"/>
                      <a:r>
                        <a:rPr lang="en-US" sz="1400" dirty="0">
                          <a:solidFill>
                            <a:schemeClr val="tx2"/>
                          </a:solidFill>
                        </a:rPr>
                        <a:t>0.5</a:t>
                      </a:r>
                      <a:r>
                        <a:rPr lang="en-US" sz="1400" baseline="0" dirty="0">
                          <a:solidFill>
                            <a:schemeClr val="tx2"/>
                          </a:solidFill>
                        </a:rPr>
                        <a:t>*B*D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2"/>
                          </a:solidFill>
                        </a:rPr>
                        <a:t>(</a:t>
                      </a:r>
                      <a:r>
                        <a:rPr lang="en-US" sz="1400" dirty="0" err="1">
                          <a:solidFill>
                            <a:schemeClr val="tx2"/>
                          </a:solidFill>
                        </a:rPr>
                        <a:t>log</a:t>
                      </a:r>
                      <a:r>
                        <a:rPr lang="en-US" sz="1400" baseline="-25000" dirty="0" err="1">
                          <a:solidFill>
                            <a:schemeClr val="tx2"/>
                          </a:solidFill>
                        </a:rPr>
                        <a:t>F</a:t>
                      </a:r>
                      <a:r>
                        <a:rPr lang="en-US" sz="1400" baseline="0" dirty="0">
                          <a:solidFill>
                            <a:schemeClr val="tx2"/>
                          </a:solidFill>
                        </a:rPr>
                        <a:t>(BR/E)+2)</a:t>
                      </a:r>
                      <a:r>
                        <a:rPr lang="en-US" sz="1400" dirty="0">
                          <a:solidFill>
                            <a:schemeClr val="tx2"/>
                          </a:solidFill>
                        </a:rPr>
                        <a:t>*D</a:t>
                      </a:r>
                    </a:p>
                  </a:txBody>
                  <a:tcPr marL="68580" marR="68580" marT="34290" marB="34290" anchor="ctr">
                    <a:solidFill>
                      <a:srgbClr val="F8E9E8"/>
                    </a:solidFill>
                  </a:tcPr>
                </a:tc>
                <a:extLst>
                  <a:ext uri="{0D108BD9-81ED-4DB2-BD59-A6C34878D82A}">
                    <a16:rowId xmlns:a16="http://schemas.microsoft.com/office/drawing/2014/main" val="10002"/>
                  </a:ext>
                </a:extLst>
              </a:tr>
              <a:tr h="390672">
                <a:tc>
                  <a:txBody>
                    <a:bodyPr/>
                    <a:lstStyle/>
                    <a:p>
                      <a:r>
                        <a:rPr lang="en-US" sz="1400" dirty="0">
                          <a:solidFill>
                            <a:schemeClr val="tx2"/>
                          </a:solidFill>
                        </a:rPr>
                        <a:t>Range Search</a:t>
                      </a:r>
                    </a:p>
                  </a:txBody>
                  <a:tcPr marL="68580" marR="68580" marT="34290" marB="34290" anchor="ctr"/>
                </a:tc>
                <a:tc>
                  <a:txBody>
                    <a:bodyPr/>
                    <a:lstStyle/>
                    <a:p>
                      <a:pPr algn="ctr"/>
                      <a:r>
                        <a:rPr lang="en-US" sz="1400" dirty="0">
                          <a:solidFill>
                            <a:schemeClr val="tx2"/>
                          </a:solidFill>
                        </a:rPr>
                        <a:t>B</a:t>
                      </a:r>
                      <a:r>
                        <a:rPr lang="en-US" sz="1400" baseline="0" dirty="0">
                          <a:solidFill>
                            <a:schemeClr val="tx2"/>
                          </a:solidFill>
                        </a:rPr>
                        <a:t>*D</a:t>
                      </a:r>
                      <a:endParaRPr lang="en-US" sz="1400" dirty="0">
                        <a:solidFill>
                          <a:schemeClr val="tx2"/>
                        </a:solidFill>
                      </a:endParaRP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((log</a:t>
                      </a:r>
                      <a:r>
                        <a:rPr lang="en-US" sz="1200" baseline="-25000" dirty="0">
                          <a:solidFill>
                            <a:schemeClr val="tx2"/>
                          </a:solidFill>
                        </a:rPr>
                        <a:t>2</a:t>
                      </a:r>
                      <a:r>
                        <a:rPr lang="en-US" sz="1200" dirty="0">
                          <a:solidFill>
                            <a:schemeClr val="tx2"/>
                          </a:solidFill>
                        </a:rPr>
                        <a:t>B)+pages))*D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tx2"/>
                        </a:solidFill>
                      </a:endParaRPr>
                    </a:p>
                  </a:txBody>
                  <a:tcPr marL="68580" marR="68580" marT="34290" marB="34290" anchor="ctr"/>
                </a:tc>
                <a:extLst>
                  <a:ext uri="{0D108BD9-81ED-4DB2-BD59-A6C34878D82A}">
                    <a16:rowId xmlns:a16="http://schemas.microsoft.com/office/drawing/2014/main" val="10003"/>
                  </a:ext>
                </a:extLst>
              </a:tr>
              <a:tr h="390672">
                <a:tc>
                  <a:txBody>
                    <a:bodyPr/>
                    <a:lstStyle/>
                    <a:p>
                      <a:r>
                        <a:rPr lang="en-US" sz="1400" dirty="0">
                          <a:solidFill>
                            <a:schemeClr val="tx2"/>
                          </a:solidFill>
                        </a:rPr>
                        <a:t>Insert</a:t>
                      </a:r>
                    </a:p>
                  </a:txBody>
                  <a:tcPr marL="68580" marR="68580" marT="34290" marB="34290" anchor="ctr"/>
                </a:tc>
                <a:tc>
                  <a:txBody>
                    <a:bodyPr/>
                    <a:lstStyle/>
                    <a:p>
                      <a:pPr algn="ctr"/>
                      <a:r>
                        <a:rPr lang="en-US" sz="1400" dirty="0">
                          <a:solidFill>
                            <a:schemeClr val="tx2"/>
                          </a:solidFill>
                        </a:rPr>
                        <a:t>2</a:t>
                      </a:r>
                      <a:r>
                        <a:rPr lang="en-US" sz="1400" baseline="0" dirty="0">
                          <a:solidFill>
                            <a:schemeClr val="tx2"/>
                          </a:solidFill>
                        </a:rPr>
                        <a:t>*D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 + B)*D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tx2"/>
                        </a:solidFill>
                      </a:endParaRPr>
                    </a:p>
                  </a:txBody>
                  <a:tcPr marL="68580" marR="68580" marT="34290" marB="34290" anchor="ctr"/>
                </a:tc>
                <a:extLst>
                  <a:ext uri="{0D108BD9-81ED-4DB2-BD59-A6C34878D82A}">
                    <a16:rowId xmlns:a16="http://schemas.microsoft.com/office/drawing/2014/main" val="10004"/>
                  </a:ext>
                </a:extLst>
              </a:tr>
              <a:tr h="390672">
                <a:tc>
                  <a:txBody>
                    <a:bodyPr/>
                    <a:lstStyle/>
                    <a:p>
                      <a:r>
                        <a:rPr lang="en-US" sz="1400" dirty="0">
                          <a:solidFill>
                            <a:schemeClr val="tx2"/>
                          </a:solidFill>
                        </a:rPr>
                        <a:t>Delete</a:t>
                      </a:r>
                    </a:p>
                  </a:txBody>
                  <a:tcPr marL="68580" marR="68580" marT="34290" marB="34290" anchor="ctr"/>
                </a:tc>
                <a:tc>
                  <a:txBody>
                    <a:bodyPr/>
                    <a:lstStyle/>
                    <a:p>
                      <a:pPr algn="ctr"/>
                      <a:r>
                        <a:rPr lang="en-US" sz="1400" dirty="0">
                          <a:solidFill>
                            <a:schemeClr val="tx2"/>
                          </a:solidFill>
                        </a:rPr>
                        <a:t>(0.5</a:t>
                      </a:r>
                      <a:r>
                        <a:rPr lang="en-US" sz="1400" baseline="0" dirty="0">
                          <a:solidFill>
                            <a:schemeClr val="tx2"/>
                          </a:solidFill>
                        </a:rPr>
                        <a:t>*B+1)*D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 + B)*D</a:t>
                      </a:r>
                    </a:p>
                  </a:txBody>
                  <a:tcPr marL="68580" marR="68580" marT="34290" marB="34290" anchor="ctr"/>
                </a:tc>
                <a:tc>
                  <a:txBody>
                    <a:bodyPr/>
                    <a:lstStyle/>
                    <a:p>
                      <a:pPr algn="ctr"/>
                      <a:endParaRPr lang="en-US" sz="1400" dirty="0">
                        <a:solidFill>
                          <a:schemeClr val="tx2"/>
                        </a:solidFill>
                      </a:endParaRPr>
                    </a:p>
                  </a:txBody>
                  <a:tcPr marL="68580" marR="68580" marT="34290" marB="34290" anchor="ctr"/>
                </a:tc>
                <a:extLst>
                  <a:ext uri="{0D108BD9-81ED-4DB2-BD59-A6C34878D82A}">
                    <a16:rowId xmlns:a16="http://schemas.microsoft.com/office/drawing/2014/main" val="10005"/>
                  </a:ext>
                </a:extLst>
              </a:tr>
            </a:tbl>
          </a:graphicData>
        </a:graphic>
      </p:graphicFrame>
      <p:sp>
        <p:nvSpPr>
          <p:cNvPr id="6" name="Content Placeholder 2"/>
          <p:cNvSpPr txBox="1">
            <a:spLocks/>
          </p:cNvSpPr>
          <p:nvPr/>
        </p:nvSpPr>
        <p:spPr>
          <a:xfrm>
            <a:off x="457200" y="3638550"/>
            <a:ext cx="8229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0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18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16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b="1" dirty="0"/>
              <a:t>B: </a:t>
            </a:r>
            <a:r>
              <a:rPr lang="en-US" sz="1600" dirty="0"/>
              <a:t>The number of data blocks</a:t>
            </a:r>
          </a:p>
          <a:p>
            <a:r>
              <a:rPr lang="en-US" sz="1600" b="1" dirty="0"/>
              <a:t>R: </a:t>
            </a:r>
            <a:r>
              <a:rPr lang="en-US" sz="1600" dirty="0"/>
              <a:t>Number of records per block</a:t>
            </a:r>
          </a:p>
          <a:p>
            <a:r>
              <a:rPr lang="en-US" sz="1600" b="1" dirty="0"/>
              <a:t>D: </a:t>
            </a:r>
            <a:r>
              <a:rPr lang="en-US" sz="1600" dirty="0"/>
              <a:t>Average time to read/write disk block</a:t>
            </a:r>
          </a:p>
          <a:p>
            <a:r>
              <a:rPr lang="en-US" sz="1600" b="1" dirty="0"/>
              <a:t>F: </a:t>
            </a:r>
            <a:r>
              <a:rPr lang="en-US" sz="1600" dirty="0"/>
              <a:t>Average internal node </a:t>
            </a:r>
            <a:r>
              <a:rPr lang="en-US" sz="1600" dirty="0" err="1"/>
              <a:t>fanout</a:t>
            </a:r>
            <a:endParaRPr lang="en-US" sz="1600" dirty="0"/>
          </a:p>
          <a:p>
            <a:r>
              <a:rPr lang="en-US" sz="1600" b="1" dirty="0"/>
              <a:t>E: </a:t>
            </a:r>
            <a:r>
              <a:rPr lang="en-US" sz="1600" dirty="0"/>
              <a:t>Average # data entries per leaf </a:t>
            </a:r>
          </a:p>
        </p:txBody>
      </p:sp>
    </p:spTree>
    <p:extLst>
      <p:ext uri="{BB962C8B-B14F-4D97-AF65-F5344CB8AC3E}">
        <p14:creationId xmlns:p14="http://schemas.microsoft.com/office/powerpoint/2010/main" val="1146044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Cost of Operations: Range Search?</a:t>
            </a:r>
          </a:p>
        </p:txBody>
      </p:sp>
      <p:graphicFrame>
        <p:nvGraphicFramePr>
          <p:cNvPr id="8" name="Table 7" descr="A table outlining the costs of scan records, equality search, range search, insert, and delete on heap files and sorted files, and clustered indexes" title="Table"/>
          <p:cNvGraphicFramePr>
            <a:graphicFrameLocks noGrp="1"/>
          </p:cNvGraphicFramePr>
          <p:nvPr>
            <p:extLst>
              <p:ext uri="{D42A27DB-BD31-4B8C-83A1-F6EECF244321}">
                <p14:modId xmlns:p14="http://schemas.microsoft.com/office/powerpoint/2010/main" val="1028242433"/>
              </p:ext>
            </p:extLst>
          </p:nvPr>
        </p:nvGraphicFramePr>
        <p:xfrm>
          <a:off x="1700988" y="1065918"/>
          <a:ext cx="5919012" cy="2344032"/>
        </p:xfrm>
        <a:graphic>
          <a:graphicData uri="http://schemas.openxmlformats.org/drawingml/2006/table">
            <a:tbl>
              <a:tblPr firstRow="1" bandRow="1">
                <a:tableStyleId>{5C22544A-7EE6-4342-B048-85BDC9FD1C3A}</a:tableStyleId>
              </a:tblPr>
              <a:tblGrid>
                <a:gridCol w="1479753">
                  <a:extLst>
                    <a:ext uri="{9D8B030D-6E8A-4147-A177-3AD203B41FA5}">
                      <a16:colId xmlns:a16="http://schemas.microsoft.com/office/drawing/2014/main" val="20000"/>
                    </a:ext>
                  </a:extLst>
                </a:gridCol>
                <a:gridCol w="1479753">
                  <a:extLst>
                    <a:ext uri="{9D8B030D-6E8A-4147-A177-3AD203B41FA5}">
                      <a16:colId xmlns:a16="http://schemas.microsoft.com/office/drawing/2014/main" val="20001"/>
                    </a:ext>
                  </a:extLst>
                </a:gridCol>
                <a:gridCol w="1479753">
                  <a:extLst>
                    <a:ext uri="{9D8B030D-6E8A-4147-A177-3AD203B41FA5}">
                      <a16:colId xmlns:a16="http://schemas.microsoft.com/office/drawing/2014/main" val="20002"/>
                    </a:ext>
                  </a:extLst>
                </a:gridCol>
                <a:gridCol w="1479753">
                  <a:extLst>
                    <a:ext uri="{9D8B030D-6E8A-4147-A177-3AD203B41FA5}">
                      <a16:colId xmlns:a16="http://schemas.microsoft.com/office/drawing/2014/main" val="20003"/>
                    </a:ext>
                  </a:extLst>
                </a:gridCol>
              </a:tblGrid>
              <a:tr h="390672">
                <a:tc>
                  <a:txBody>
                    <a:bodyPr/>
                    <a:lstStyle/>
                    <a:p>
                      <a:endParaRPr lang="en-US" sz="1400" dirty="0"/>
                    </a:p>
                  </a:txBody>
                  <a:tcPr marL="68580" marR="68580" marT="34290" marB="34290"/>
                </a:tc>
                <a:tc>
                  <a:txBody>
                    <a:bodyPr/>
                    <a:lstStyle/>
                    <a:p>
                      <a:pPr algn="ctr"/>
                      <a:r>
                        <a:rPr lang="en-US" sz="1400" dirty="0"/>
                        <a:t>Heap</a:t>
                      </a:r>
                      <a:r>
                        <a:rPr lang="en-US" sz="1400" baseline="0" dirty="0"/>
                        <a:t> File</a:t>
                      </a:r>
                      <a:endParaRPr lang="en-US" sz="1400" dirty="0"/>
                    </a:p>
                  </a:txBody>
                  <a:tcPr marL="68580" marR="68580" marT="34290" marB="34290" anchor="ctr"/>
                </a:tc>
                <a:tc>
                  <a:txBody>
                    <a:bodyPr/>
                    <a:lstStyle/>
                    <a:p>
                      <a:pPr algn="ctr"/>
                      <a:r>
                        <a:rPr lang="en-US" sz="1400" dirty="0"/>
                        <a:t>Sorted</a:t>
                      </a:r>
                      <a:r>
                        <a:rPr lang="en-US" sz="1400" baseline="0" dirty="0"/>
                        <a:t> File</a:t>
                      </a:r>
                      <a:endParaRPr lang="en-US" sz="1400" dirty="0"/>
                    </a:p>
                  </a:txBody>
                  <a:tcPr marL="68580" marR="68580" marT="34290" marB="34290" anchor="ctr"/>
                </a:tc>
                <a:tc>
                  <a:txBody>
                    <a:bodyPr/>
                    <a:lstStyle/>
                    <a:p>
                      <a:pPr algn="ctr"/>
                      <a:r>
                        <a:rPr lang="en-US" sz="1400" dirty="0"/>
                        <a:t>Clustered Index</a:t>
                      </a:r>
                    </a:p>
                  </a:txBody>
                  <a:tcPr marL="68580" marR="68580" marT="34290" marB="34290" anchor="ctr"/>
                </a:tc>
                <a:extLst>
                  <a:ext uri="{0D108BD9-81ED-4DB2-BD59-A6C34878D82A}">
                    <a16:rowId xmlns:a16="http://schemas.microsoft.com/office/drawing/2014/main" val="10000"/>
                  </a:ext>
                </a:extLst>
              </a:tr>
              <a:tr h="390672">
                <a:tc>
                  <a:txBody>
                    <a:bodyPr/>
                    <a:lstStyle/>
                    <a:p>
                      <a:r>
                        <a:rPr lang="en-US" sz="1400" dirty="0">
                          <a:solidFill>
                            <a:schemeClr val="tx2"/>
                          </a:solidFill>
                        </a:rPr>
                        <a:t>Scan</a:t>
                      </a:r>
                      <a:r>
                        <a:rPr lang="en-US" sz="1400" baseline="0" dirty="0">
                          <a:solidFill>
                            <a:schemeClr val="tx2"/>
                          </a:solidFill>
                        </a:rPr>
                        <a:t> all records</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B*D</a:t>
                      </a:r>
                    </a:p>
                  </a:txBody>
                  <a:tcPr marL="68580" marR="68580" marT="34290" marB="34290" anchor="ctr"/>
                </a:tc>
                <a:tc>
                  <a:txBody>
                    <a:bodyPr/>
                    <a:lstStyle/>
                    <a:p>
                      <a:pPr algn="ctr"/>
                      <a:r>
                        <a:rPr lang="en-US" sz="1400" dirty="0">
                          <a:solidFill>
                            <a:schemeClr val="tx2"/>
                          </a:solidFill>
                        </a:rPr>
                        <a:t>B*D</a:t>
                      </a:r>
                    </a:p>
                  </a:txBody>
                  <a:tcPr marL="68580" marR="68580" marT="34290" marB="34290" anchor="ctr"/>
                </a:tc>
                <a:tc>
                  <a:txBody>
                    <a:bodyPr/>
                    <a:lstStyle/>
                    <a:p>
                      <a:pPr algn="ctr"/>
                      <a:r>
                        <a:rPr lang="en-US" sz="1400" dirty="0">
                          <a:solidFill>
                            <a:schemeClr val="tx2"/>
                          </a:solidFill>
                        </a:rPr>
                        <a:t>3/2 * B</a:t>
                      </a:r>
                      <a:r>
                        <a:rPr lang="en-US" sz="1400" baseline="0" dirty="0">
                          <a:solidFill>
                            <a:schemeClr val="tx2"/>
                          </a:solidFill>
                        </a:rPr>
                        <a:t> * D</a:t>
                      </a:r>
                      <a:endParaRPr lang="en-US" sz="1400" dirty="0">
                        <a:solidFill>
                          <a:schemeClr val="tx2"/>
                        </a:solidFill>
                      </a:endParaRPr>
                    </a:p>
                  </a:txBody>
                  <a:tcPr marL="68580" marR="68580" marT="34290" marB="34290" anchor="ctr">
                    <a:solidFill>
                      <a:schemeClr val="accent1">
                        <a:lumMod val="20000"/>
                        <a:lumOff val="80000"/>
                      </a:schemeClr>
                    </a:solidFill>
                  </a:tcPr>
                </a:tc>
                <a:extLst>
                  <a:ext uri="{0D108BD9-81ED-4DB2-BD59-A6C34878D82A}">
                    <a16:rowId xmlns:a16="http://schemas.microsoft.com/office/drawing/2014/main" val="10001"/>
                  </a:ext>
                </a:extLst>
              </a:tr>
              <a:tr h="390672">
                <a:tc>
                  <a:txBody>
                    <a:bodyPr/>
                    <a:lstStyle/>
                    <a:p>
                      <a:r>
                        <a:rPr lang="en-US" sz="1400" dirty="0">
                          <a:solidFill>
                            <a:schemeClr val="tx2"/>
                          </a:solidFill>
                        </a:rPr>
                        <a:t>Equality Search</a:t>
                      </a:r>
                    </a:p>
                  </a:txBody>
                  <a:tcPr marL="68580" marR="68580" marT="34290" marB="34290" anchor="ctr"/>
                </a:tc>
                <a:tc>
                  <a:txBody>
                    <a:bodyPr/>
                    <a:lstStyle/>
                    <a:p>
                      <a:pPr algn="ctr"/>
                      <a:r>
                        <a:rPr lang="en-US" sz="1400" dirty="0">
                          <a:solidFill>
                            <a:schemeClr val="tx2"/>
                          </a:solidFill>
                        </a:rPr>
                        <a:t>0.5</a:t>
                      </a:r>
                      <a:r>
                        <a:rPr lang="en-US" sz="1400" baseline="0" dirty="0">
                          <a:solidFill>
                            <a:schemeClr val="tx2"/>
                          </a:solidFill>
                        </a:rPr>
                        <a:t>*B*D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2"/>
                          </a:solidFill>
                        </a:rPr>
                        <a:t>(</a:t>
                      </a:r>
                      <a:r>
                        <a:rPr lang="en-US" sz="1400" dirty="0" err="1">
                          <a:solidFill>
                            <a:schemeClr val="tx2"/>
                          </a:solidFill>
                        </a:rPr>
                        <a:t>log</a:t>
                      </a:r>
                      <a:r>
                        <a:rPr lang="en-US" sz="1400" baseline="-25000" dirty="0" err="1">
                          <a:solidFill>
                            <a:schemeClr val="tx2"/>
                          </a:solidFill>
                        </a:rPr>
                        <a:t>F</a:t>
                      </a:r>
                      <a:r>
                        <a:rPr lang="en-US" sz="1400" baseline="0" dirty="0">
                          <a:solidFill>
                            <a:schemeClr val="tx2"/>
                          </a:solidFill>
                        </a:rPr>
                        <a:t>(BR/E)+2)</a:t>
                      </a:r>
                      <a:r>
                        <a:rPr lang="en-US" sz="1400" dirty="0">
                          <a:solidFill>
                            <a:schemeClr val="tx2"/>
                          </a:solidFill>
                        </a:rPr>
                        <a:t>*D</a:t>
                      </a:r>
                    </a:p>
                  </a:txBody>
                  <a:tcPr marL="68580" marR="68580" marT="34290" marB="34290" anchor="ctr">
                    <a:solidFill>
                      <a:srgbClr val="F8E9E8"/>
                    </a:solidFill>
                  </a:tcPr>
                </a:tc>
                <a:extLst>
                  <a:ext uri="{0D108BD9-81ED-4DB2-BD59-A6C34878D82A}">
                    <a16:rowId xmlns:a16="http://schemas.microsoft.com/office/drawing/2014/main" val="10002"/>
                  </a:ext>
                </a:extLst>
              </a:tr>
              <a:tr h="390672">
                <a:tc>
                  <a:txBody>
                    <a:bodyPr/>
                    <a:lstStyle/>
                    <a:p>
                      <a:r>
                        <a:rPr lang="en-US" sz="1400" dirty="0">
                          <a:solidFill>
                            <a:schemeClr val="tx2"/>
                          </a:solidFill>
                        </a:rPr>
                        <a:t>Range Search</a:t>
                      </a:r>
                    </a:p>
                  </a:txBody>
                  <a:tcPr marL="68580" marR="68580" marT="34290" marB="34290" anchor="ctr"/>
                </a:tc>
                <a:tc>
                  <a:txBody>
                    <a:bodyPr/>
                    <a:lstStyle/>
                    <a:p>
                      <a:pPr algn="ctr"/>
                      <a:r>
                        <a:rPr lang="en-US" sz="1400" dirty="0">
                          <a:solidFill>
                            <a:schemeClr val="tx2"/>
                          </a:solidFill>
                        </a:rPr>
                        <a:t>B</a:t>
                      </a:r>
                      <a:r>
                        <a:rPr lang="en-US" sz="1400" baseline="0" dirty="0">
                          <a:solidFill>
                            <a:schemeClr val="tx2"/>
                          </a:solidFill>
                        </a:rPr>
                        <a:t>*D</a:t>
                      </a:r>
                      <a:endParaRPr lang="en-US" sz="1400" dirty="0">
                        <a:solidFill>
                          <a:schemeClr val="tx2"/>
                        </a:solidFill>
                      </a:endParaRP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((log</a:t>
                      </a:r>
                      <a:r>
                        <a:rPr lang="en-US" sz="1200" baseline="-25000" dirty="0">
                          <a:solidFill>
                            <a:schemeClr val="tx2"/>
                          </a:solidFill>
                        </a:rPr>
                        <a:t>2</a:t>
                      </a:r>
                      <a:r>
                        <a:rPr lang="en-US" sz="1200" dirty="0">
                          <a:solidFill>
                            <a:schemeClr val="tx2"/>
                          </a:solidFill>
                        </a:rPr>
                        <a:t>B)+pages))*D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tx2"/>
                        </a:solidFill>
                      </a:endParaRPr>
                    </a:p>
                  </a:txBody>
                  <a:tcPr marL="68580" marR="68580" marT="34290" marB="34290" anchor="ctr">
                    <a:solidFill>
                      <a:srgbClr val="FFC000"/>
                    </a:solidFill>
                  </a:tcPr>
                </a:tc>
                <a:extLst>
                  <a:ext uri="{0D108BD9-81ED-4DB2-BD59-A6C34878D82A}">
                    <a16:rowId xmlns:a16="http://schemas.microsoft.com/office/drawing/2014/main" val="10003"/>
                  </a:ext>
                </a:extLst>
              </a:tr>
              <a:tr h="390672">
                <a:tc>
                  <a:txBody>
                    <a:bodyPr/>
                    <a:lstStyle/>
                    <a:p>
                      <a:r>
                        <a:rPr lang="en-US" sz="1400" dirty="0">
                          <a:solidFill>
                            <a:schemeClr val="tx2"/>
                          </a:solidFill>
                        </a:rPr>
                        <a:t>Insert</a:t>
                      </a:r>
                    </a:p>
                  </a:txBody>
                  <a:tcPr marL="68580" marR="68580" marT="34290" marB="34290" anchor="ctr"/>
                </a:tc>
                <a:tc>
                  <a:txBody>
                    <a:bodyPr/>
                    <a:lstStyle/>
                    <a:p>
                      <a:pPr algn="ctr"/>
                      <a:r>
                        <a:rPr lang="en-US" sz="1400" dirty="0">
                          <a:solidFill>
                            <a:schemeClr val="tx2"/>
                          </a:solidFill>
                        </a:rPr>
                        <a:t>2</a:t>
                      </a:r>
                      <a:r>
                        <a:rPr lang="en-US" sz="1400" baseline="0" dirty="0">
                          <a:solidFill>
                            <a:schemeClr val="tx2"/>
                          </a:solidFill>
                        </a:rPr>
                        <a:t>*D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 + B)*D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tx2"/>
                        </a:solidFill>
                      </a:endParaRPr>
                    </a:p>
                  </a:txBody>
                  <a:tcPr marL="68580" marR="68580" marT="34290" marB="34290" anchor="ctr"/>
                </a:tc>
                <a:extLst>
                  <a:ext uri="{0D108BD9-81ED-4DB2-BD59-A6C34878D82A}">
                    <a16:rowId xmlns:a16="http://schemas.microsoft.com/office/drawing/2014/main" val="10004"/>
                  </a:ext>
                </a:extLst>
              </a:tr>
              <a:tr h="390672">
                <a:tc>
                  <a:txBody>
                    <a:bodyPr/>
                    <a:lstStyle/>
                    <a:p>
                      <a:r>
                        <a:rPr lang="en-US" sz="1400" dirty="0">
                          <a:solidFill>
                            <a:schemeClr val="tx2"/>
                          </a:solidFill>
                        </a:rPr>
                        <a:t>Delete</a:t>
                      </a:r>
                    </a:p>
                  </a:txBody>
                  <a:tcPr marL="68580" marR="68580" marT="34290" marB="34290" anchor="ctr"/>
                </a:tc>
                <a:tc>
                  <a:txBody>
                    <a:bodyPr/>
                    <a:lstStyle/>
                    <a:p>
                      <a:pPr algn="ctr"/>
                      <a:r>
                        <a:rPr lang="en-US" sz="1400" dirty="0">
                          <a:solidFill>
                            <a:schemeClr val="tx2"/>
                          </a:solidFill>
                        </a:rPr>
                        <a:t>(0.5</a:t>
                      </a:r>
                      <a:r>
                        <a:rPr lang="en-US" sz="1400" baseline="0" dirty="0">
                          <a:solidFill>
                            <a:schemeClr val="tx2"/>
                          </a:solidFill>
                        </a:rPr>
                        <a:t>*B+1)*D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 + B)*D</a:t>
                      </a:r>
                    </a:p>
                  </a:txBody>
                  <a:tcPr marL="68580" marR="68580" marT="34290" marB="34290" anchor="ctr"/>
                </a:tc>
                <a:tc>
                  <a:txBody>
                    <a:bodyPr/>
                    <a:lstStyle/>
                    <a:p>
                      <a:pPr algn="ctr"/>
                      <a:endParaRPr lang="en-US" sz="1400" dirty="0">
                        <a:solidFill>
                          <a:schemeClr val="tx2"/>
                        </a:solidFill>
                      </a:endParaRPr>
                    </a:p>
                  </a:txBody>
                  <a:tcPr marL="68580" marR="68580" marT="34290" marB="34290" anchor="ctr"/>
                </a:tc>
                <a:extLst>
                  <a:ext uri="{0D108BD9-81ED-4DB2-BD59-A6C34878D82A}">
                    <a16:rowId xmlns:a16="http://schemas.microsoft.com/office/drawing/2014/main" val="10005"/>
                  </a:ext>
                </a:extLst>
              </a:tr>
            </a:tbl>
          </a:graphicData>
        </a:graphic>
      </p:graphicFrame>
      <p:sp>
        <p:nvSpPr>
          <p:cNvPr id="6" name="Content Placeholder 2"/>
          <p:cNvSpPr txBox="1">
            <a:spLocks/>
          </p:cNvSpPr>
          <p:nvPr/>
        </p:nvSpPr>
        <p:spPr>
          <a:xfrm>
            <a:off x="457200" y="3638550"/>
            <a:ext cx="8229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0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18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16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b="1" dirty="0"/>
              <a:t>B: </a:t>
            </a:r>
            <a:r>
              <a:rPr lang="en-US" sz="1600" dirty="0"/>
              <a:t>The number of data blocks</a:t>
            </a:r>
          </a:p>
          <a:p>
            <a:r>
              <a:rPr lang="en-US" sz="1600" b="1" dirty="0"/>
              <a:t>R: </a:t>
            </a:r>
            <a:r>
              <a:rPr lang="en-US" sz="1600" dirty="0"/>
              <a:t>Number of records per block</a:t>
            </a:r>
          </a:p>
          <a:p>
            <a:r>
              <a:rPr lang="en-US" sz="1600" b="1" dirty="0"/>
              <a:t>D: </a:t>
            </a:r>
            <a:r>
              <a:rPr lang="en-US" sz="1600" dirty="0"/>
              <a:t>Average time to read/write disk block</a:t>
            </a:r>
          </a:p>
          <a:p>
            <a:r>
              <a:rPr lang="en-US" sz="1600" b="1" dirty="0"/>
              <a:t>F: </a:t>
            </a:r>
            <a:r>
              <a:rPr lang="en-US" sz="1600" dirty="0"/>
              <a:t>Average internal node </a:t>
            </a:r>
            <a:r>
              <a:rPr lang="en-US" sz="1600" dirty="0" err="1"/>
              <a:t>fanout</a:t>
            </a:r>
            <a:endParaRPr lang="en-US" sz="1600" dirty="0"/>
          </a:p>
          <a:p>
            <a:r>
              <a:rPr lang="en-US" sz="1600" b="1" dirty="0"/>
              <a:t>E: </a:t>
            </a:r>
            <a:r>
              <a:rPr lang="en-US" sz="1600" dirty="0"/>
              <a:t>Average # data entries per leaf </a:t>
            </a:r>
          </a:p>
        </p:txBody>
      </p:sp>
    </p:spTree>
    <p:extLst>
      <p:ext uri="{BB962C8B-B14F-4D97-AF65-F5344CB8AC3E}">
        <p14:creationId xmlns:p14="http://schemas.microsoft.com/office/powerpoint/2010/main" val="7811486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Find keys between 3 and 7</a:t>
            </a:r>
          </a:p>
        </p:txBody>
      </p:sp>
      <p:sp>
        <p:nvSpPr>
          <p:cNvPr id="3" name="Content Placeholder 2"/>
          <p:cNvSpPr>
            <a:spLocks noGrp="1"/>
          </p:cNvSpPr>
          <p:nvPr>
            <p:ph idx="1"/>
          </p:nvPr>
        </p:nvSpPr>
        <p:spPr/>
        <p:txBody>
          <a:bodyPr>
            <a:normAutofit/>
          </a:bodyPr>
          <a:lstStyle/>
          <a:p>
            <a:r>
              <a:rPr lang="en-US" sz="1800" dirty="0">
                <a:ea typeface="Helvetica Neue" charset="0"/>
                <a:cs typeface="Helvetica Neue" charset="0"/>
              </a:rPr>
              <a:t>Search the index: = (</a:t>
            </a:r>
            <a:r>
              <a:rPr lang="en-US" sz="1800" dirty="0" err="1">
                <a:ea typeface="Helvetica Neue" charset="0"/>
                <a:cs typeface="Helvetica Neue" charset="0"/>
              </a:rPr>
              <a:t>log</a:t>
            </a:r>
            <a:r>
              <a:rPr lang="en-US" sz="1800" baseline="-25000" dirty="0" err="1">
                <a:ea typeface="Helvetica Neue" charset="0"/>
                <a:cs typeface="Helvetica Neue" charset="0"/>
              </a:rPr>
              <a:t>F</a:t>
            </a:r>
            <a:r>
              <a:rPr lang="en-US" sz="1800" baseline="-25000" dirty="0">
                <a:ea typeface="Helvetica Neue" charset="0"/>
                <a:cs typeface="Helvetica Neue" charset="0"/>
              </a:rPr>
              <a:t> </a:t>
            </a:r>
            <a:r>
              <a:rPr lang="en-US" sz="1800" dirty="0">
                <a:ea typeface="Helvetica Neue" charset="0"/>
                <a:cs typeface="Helvetica Neue" charset="0"/>
              </a:rPr>
              <a:t>(BR/E) + 1) * D</a:t>
            </a:r>
            <a:endParaRPr lang="en-US" sz="1800" b="1" dirty="0">
              <a:ea typeface="Helvetica Neue" charset="0"/>
              <a:cs typeface="Helvetica Neue" charset="0"/>
            </a:endParaRPr>
          </a:p>
          <a:p>
            <a:r>
              <a:rPr lang="en-US" sz="1400" dirty="0">
                <a:ea typeface="Helvetica Neue" charset="0"/>
                <a:cs typeface="Helvetica Neue" charset="0"/>
              </a:rPr>
              <a:t>Scan the leaf level and lookup each matching record in the heap file by record-id</a:t>
            </a:r>
          </a:p>
          <a:p>
            <a:pPr lvl="1"/>
            <a:r>
              <a:rPr lang="en-US" sz="1200" dirty="0">
                <a:ea typeface="Helvetica Neue" charset="0"/>
                <a:cs typeface="Helvetica Neue" charset="0"/>
              </a:rPr>
              <a:t>Recall record-id = &lt;page, slot #&gt;</a:t>
            </a:r>
          </a:p>
          <a:p>
            <a:r>
              <a:rPr lang="en-US" sz="1400" dirty="0">
                <a:ea typeface="Helvetica Neue" charset="0"/>
                <a:cs typeface="Helvetica Neue" charset="0"/>
              </a:rPr>
              <a:t>Heap file access: (3/2 * #pages) * D</a:t>
            </a:r>
            <a:endParaRPr lang="en-US" sz="1400" b="1" dirty="0">
              <a:ea typeface="Helvetica Neue" charset="0"/>
              <a:cs typeface="Helvetica Neue" charset="0"/>
            </a:endParaRPr>
          </a:p>
          <a:p>
            <a:r>
              <a:rPr lang="en-US" sz="1400" dirty="0">
                <a:ea typeface="Helvetica Neue" charset="0"/>
                <a:cs typeface="Helvetica Neue" charset="0"/>
              </a:rPr>
              <a:t>Scanning the leaf level is similar to heap file access: assume same (3/2 * #pages) * D</a:t>
            </a:r>
          </a:p>
          <a:p>
            <a:r>
              <a:rPr lang="en-US" sz="1400" dirty="0">
                <a:ea typeface="Helvetica Neue" charset="0"/>
                <a:cs typeface="Helvetica Neue" charset="0"/>
              </a:rPr>
              <a:t>In total (</a:t>
            </a:r>
            <a:r>
              <a:rPr lang="en-US" sz="1400" dirty="0" err="1">
                <a:ea typeface="Helvetica Neue" charset="0"/>
                <a:cs typeface="Helvetica Neue" charset="0"/>
              </a:rPr>
              <a:t>log</a:t>
            </a:r>
            <a:r>
              <a:rPr lang="en-US" sz="1400" baseline="-25000" dirty="0" err="1">
                <a:ea typeface="Helvetica Neue" charset="0"/>
                <a:cs typeface="Helvetica Neue" charset="0"/>
              </a:rPr>
              <a:t>F</a:t>
            </a:r>
            <a:r>
              <a:rPr lang="en-US" sz="1400" baseline="-25000" dirty="0">
                <a:ea typeface="Helvetica Neue" charset="0"/>
                <a:cs typeface="Helvetica Neue" charset="0"/>
              </a:rPr>
              <a:t> </a:t>
            </a:r>
            <a:r>
              <a:rPr lang="en-US" sz="1400" dirty="0">
                <a:ea typeface="Helvetica Neue" charset="0"/>
                <a:cs typeface="Helvetica Neue" charset="0"/>
              </a:rPr>
              <a:t>(BR/E)  + 3 * # pages) * D since </a:t>
            </a:r>
            <a:r>
              <a:rPr lang="en-US" sz="1400">
                <a:ea typeface="Helvetica Neue" charset="0"/>
                <a:cs typeface="Helvetica Neue" charset="0"/>
              </a:rPr>
              <a:t>one leaf page </a:t>
            </a:r>
            <a:r>
              <a:rPr lang="en-US" sz="1400" dirty="0">
                <a:ea typeface="Helvetica Neue" charset="0"/>
                <a:cs typeface="Helvetica Neue" charset="0"/>
              </a:rPr>
              <a:t>is overcounted in searching index and </a:t>
            </a:r>
            <a:r>
              <a:rPr lang="en-US" sz="1400">
                <a:ea typeface="Helvetica Neue" charset="0"/>
                <a:cs typeface="Helvetica Neue" charset="0"/>
              </a:rPr>
              <a:t>scanning leaf level</a:t>
            </a:r>
            <a:endParaRPr lang="en-US" sz="1400" dirty="0">
              <a:ea typeface="Helvetica Neue" charset="0"/>
              <a:cs typeface="Helvetica Neue" charset="0"/>
            </a:endParaRPr>
          </a:p>
        </p:txBody>
      </p:sp>
      <p:sp>
        <p:nvSpPr>
          <p:cNvPr id="21" name="Triangle 20">
            <a:extLst>
              <a:ext uri="{FF2B5EF4-FFF2-40B4-BE49-F238E27FC236}">
                <a16:creationId xmlns:a16="http://schemas.microsoft.com/office/drawing/2014/main" id="{9B0F6C78-29A0-024C-8336-335BA9CDBF67}"/>
              </a:ext>
            </a:extLst>
          </p:cNvPr>
          <p:cNvSpPr/>
          <p:nvPr/>
        </p:nvSpPr>
        <p:spPr>
          <a:xfrm>
            <a:off x="2637749" y="2736709"/>
            <a:ext cx="1306116" cy="913708"/>
          </a:xfrm>
          <a:prstGeom prst="triangl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500" dirty="0"/>
              <a:t>Index</a:t>
            </a:r>
          </a:p>
        </p:txBody>
      </p:sp>
      <p:grpSp>
        <p:nvGrpSpPr>
          <p:cNvPr id="22" name="Group 21" descr="Leaves of the index reading (1, 2, _), (3, 4, _), (5, 6, _), (7, 8, _), (9, 10, _)" title="Leaves">
            <a:extLst>
              <a:ext uri="{FF2B5EF4-FFF2-40B4-BE49-F238E27FC236}">
                <a16:creationId xmlns:a16="http://schemas.microsoft.com/office/drawing/2014/main" id="{B15E58E3-4D7B-C543-8AD5-1D6F2E9EA5DA}"/>
              </a:ext>
            </a:extLst>
          </p:cNvPr>
          <p:cNvGrpSpPr/>
          <p:nvPr/>
        </p:nvGrpSpPr>
        <p:grpSpPr>
          <a:xfrm>
            <a:off x="985707" y="4126818"/>
            <a:ext cx="5262693" cy="817019"/>
            <a:chOff x="1128456" y="2280027"/>
            <a:chExt cx="7016924" cy="1089358"/>
          </a:xfrm>
        </p:grpSpPr>
        <p:sp>
          <p:nvSpPr>
            <p:cNvPr id="23" name="Rectangle 22">
              <a:extLst>
                <a:ext uri="{FF2B5EF4-FFF2-40B4-BE49-F238E27FC236}">
                  <a16:creationId xmlns:a16="http://schemas.microsoft.com/office/drawing/2014/main" id="{1369D2CB-9D36-984B-A823-FB4BD1533627}"/>
                </a:ext>
              </a:extLst>
            </p:cNvPr>
            <p:cNvSpPr/>
            <p:nvPr/>
          </p:nvSpPr>
          <p:spPr bwMode="auto">
            <a:xfrm>
              <a:off x="1128456" y="2280027"/>
              <a:ext cx="7016924" cy="1089358"/>
            </a:xfrm>
            <a:prstGeom prst="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endParaRPr lang="en-US" sz="1200" kern="0">
                <a:ea typeface=""/>
              </a:endParaRPr>
            </a:p>
          </p:txBody>
        </p:sp>
        <p:sp>
          <p:nvSpPr>
            <p:cNvPr id="24" name="Folded Corner 23">
              <a:extLst>
                <a:ext uri="{FF2B5EF4-FFF2-40B4-BE49-F238E27FC236}">
                  <a16:creationId xmlns:a16="http://schemas.microsoft.com/office/drawing/2014/main" id="{B200854D-20F9-5446-A27A-905E1751EB84}"/>
                </a:ext>
              </a:extLst>
            </p:cNvPr>
            <p:cNvSpPr/>
            <p:nvPr/>
          </p:nvSpPr>
          <p:spPr bwMode="auto">
            <a:xfrm>
              <a:off x="1350842" y="2447041"/>
              <a:ext cx="1151563" cy="755330"/>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1, 2, _</a:t>
              </a:r>
            </a:p>
          </p:txBody>
        </p:sp>
        <p:sp>
          <p:nvSpPr>
            <p:cNvPr id="25" name="Folded Corner 24">
              <a:extLst>
                <a:ext uri="{FF2B5EF4-FFF2-40B4-BE49-F238E27FC236}">
                  <a16:creationId xmlns:a16="http://schemas.microsoft.com/office/drawing/2014/main" id="{7EABD0C5-CCAC-F345-8EA2-E34FE3ECBF57}"/>
                </a:ext>
              </a:extLst>
            </p:cNvPr>
            <p:cNvSpPr/>
            <p:nvPr/>
          </p:nvSpPr>
          <p:spPr bwMode="auto">
            <a:xfrm>
              <a:off x="2703083" y="2447041"/>
              <a:ext cx="1151563" cy="755330"/>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3, 4, _</a:t>
              </a:r>
            </a:p>
          </p:txBody>
        </p:sp>
        <p:sp>
          <p:nvSpPr>
            <p:cNvPr id="27" name="Folded Corner 26">
              <a:extLst>
                <a:ext uri="{FF2B5EF4-FFF2-40B4-BE49-F238E27FC236}">
                  <a16:creationId xmlns:a16="http://schemas.microsoft.com/office/drawing/2014/main" id="{7FB32B65-A08A-EA40-A626-FD880484420A}"/>
                </a:ext>
              </a:extLst>
            </p:cNvPr>
            <p:cNvSpPr/>
            <p:nvPr/>
          </p:nvSpPr>
          <p:spPr bwMode="auto">
            <a:xfrm>
              <a:off x="4055324" y="2447041"/>
              <a:ext cx="1151563" cy="755330"/>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5, 6, _</a:t>
              </a:r>
            </a:p>
          </p:txBody>
        </p:sp>
        <p:sp>
          <p:nvSpPr>
            <p:cNvPr id="28" name="Folded Corner 27">
              <a:extLst>
                <a:ext uri="{FF2B5EF4-FFF2-40B4-BE49-F238E27FC236}">
                  <a16:creationId xmlns:a16="http://schemas.microsoft.com/office/drawing/2014/main" id="{04081C3C-B7D9-3746-BE00-2E3317CB93C3}"/>
                </a:ext>
              </a:extLst>
            </p:cNvPr>
            <p:cNvSpPr/>
            <p:nvPr/>
          </p:nvSpPr>
          <p:spPr bwMode="auto">
            <a:xfrm>
              <a:off x="5407565" y="2447041"/>
              <a:ext cx="1151563" cy="755330"/>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7, 8, _</a:t>
              </a:r>
            </a:p>
          </p:txBody>
        </p:sp>
        <p:sp>
          <p:nvSpPr>
            <p:cNvPr id="29" name="Folded Corner 28">
              <a:extLst>
                <a:ext uri="{FF2B5EF4-FFF2-40B4-BE49-F238E27FC236}">
                  <a16:creationId xmlns:a16="http://schemas.microsoft.com/office/drawing/2014/main" id="{185360B5-77B3-A042-9B89-5D9A814418FD}"/>
                </a:ext>
              </a:extLst>
            </p:cNvPr>
            <p:cNvSpPr/>
            <p:nvPr/>
          </p:nvSpPr>
          <p:spPr bwMode="auto">
            <a:xfrm>
              <a:off x="6759807" y="2447041"/>
              <a:ext cx="1151563" cy="755330"/>
            </a:xfrm>
            <a:prstGeom prst="foldedCorner">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9, 10, _</a:t>
              </a:r>
            </a:p>
          </p:txBody>
        </p:sp>
      </p:grpSp>
      <p:cxnSp>
        <p:nvCxnSpPr>
          <p:cNvPr id="30" name="Straight Arrow Connector 29" descr="Arrows pointing from the index to the leaf pages" title="Arrows">
            <a:extLst>
              <a:ext uri="{FF2B5EF4-FFF2-40B4-BE49-F238E27FC236}">
                <a16:creationId xmlns:a16="http://schemas.microsoft.com/office/drawing/2014/main" id="{1FA36A27-FA3A-294E-9A8B-278EB2B7DBAD}"/>
              </a:ext>
            </a:extLst>
          </p:cNvPr>
          <p:cNvCxnSpPr>
            <a:endCxn id="24" idx="0"/>
          </p:cNvCxnSpPr>
          <p:nvPr/>
        </p:nvCxnSpPr>
        <p:spPr>
          <a:xfrm flipH="1">
            <a:off x="1584333" y="3658470"/>
            <a:ext cx="1245846" cy="59360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descr="Arrows pointing from the index to the leaf pages" title="Arrows">
            <a:extLst>
              <a:ext uri="{FF2B5EF4-FFF2-40B4-BE49-F238E27FC236}">
                <a16:creationId xmlns:a16="http://schemas.microsoft.com/office/drawing/2014/main" id="{3B0417A8-A3E8-C148-B45D-071211B6ECE7}"/>
              </a:ext>
            </a:extLst>
          </p:cNvPr>
          <p:cNvCxnSpPr/>
          <p:nvPr/>
        </p:nvCxnSpPr>
        <p:spPr>
          <a:xfrm flipH="1">
            <a:off x="2633083" y="3658470"/>
            <a:ext cx="429074" cy="62203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descr="Arrows pointing from the index to the leaf pages" title="Arrows">
            <a:extLst>
              <a:ext uri="{FF2B5EF4-FFF2-40B4-BE49-F238E27FC236}">
                <a16:creationId xmlns:a16="http://schemas.microsoft.com/office/drawing/2014/main" id="{3A6527F5-0870-D247-8F7A-52C74035CB65}"/>
              </a:ext>
            </a:extLst>
          </p:cNvPr>
          <p:cNvCxnSpPr>
            <a:endCxn id="29" idx="0"/>
          </p:cNvCxnSpPr>
          <p:nvPr/>
        </p:nvCxnSpPr>
        <p:spPr>
          <a:xfrm>
            <a:off x="3875769" y="3658470"/>
            <a:ext cx="1765288" cy="59360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descr="Arrows pointing from the index to the leaf pages" title="Arrows">
            <a:extLst>
              <a:ext uri="{FF2B5EF4-FFF2-40B4-BE49-F238E27FC236}">
                <a16:creationId xmlns:a16="http://schemas.microsoft.com/office/drawing/2014/main" id="{B88D7E0F-9297-6E47-9111-DFF2F7F0F574}"/>
              </a:ext>
            </a:extLst>
          </p:cNvPr>
          <p:cNvCxnSpPr>
            <a:stCxn id="21" idx="3"/>
            <a:endCxn id="27" idx="0"/>
          </p:cNvCxnSpPr>
          <p:nvPr/>
        </p:nvCxnSpPr>
        <p:spPr>
          <a:xfrm>
            <a:off x="3290808" y="3650417"/>
            <a:ext cx="321887" cy="60166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descr="Arrows pointing from the index to the leaf pages" title="Arrows">
            <a:extLst>
              <a:ext uri="{FF2B5EF4-FFF2-40B4-BE49-F238E27FC236}">
                <a16:creationId xmlns:a16="http://schemas.microsoft.com/office/drawing/2014/main" id="{F6D9C232-4A63-0E4F-9995-5690570CD873}"/>
              </a:ext>
            </a:extLst>
          </p:cNvPr>
          <p:cNvCxnSpPr>
            <a:endCxn id="28" idx="0"/>
          </p:cNvCxnSpPr>
          <p:nvPr/>
        </p:nvCxnSpPr>
        <p:spPr>
          <a:xfrm>
            <a:off x="3669500" y="3678840"/>
            <a:ext cx="957375" cy="5732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6" name="Folded Corner 35">
            <a:extLst>
              <a:ext uri="{FF2B5EF4-FFF2-40B4-BE49-F238E27FC236}">
                <a16:creationId xmlns:a16="http://schemas.microsoft.com/office/drawing/2014/main" id="{00B8A603-094D-CF45-8DCE-8656CEBD7069}"/>
              </a:ext>
            </a:extLst>
          </p:cNvPr>
          <p:cNvSpPr/>
          <p:nvPr/>
        </p:nvSpPr>
        <p:spPr bwMode="auto">
          <a:xfrm>
            <a:off x="2156045" y="4248135"/>
            <a:ext cx="863672" cy="566498"/>
          </a:xfrm>
          <a:prstGeom prst="foldedCorner">
            <a:avLst/>
          </a:prstGeom>
          <a:solidFill>
            <a:srgbClr val="00B0F0"/>
          </a:solidFill>
          <a:ln>
            <a:solidFill>
              <a:srgbClr val="00B0F0"/>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3, 4, _</a:t>
            </a:r>
          </a:p>
        </p:txBody>
      </p:sp>
      <p:sp>
        <p:nvSpPr>
          <p:cNvPr id="37" name="Folded Corner 36">
            <a:extLst>
              <a:ext uri="{FF2B5EF4-FFF2-40B4-BE49-F238E27FC236}">
                <a16:creationId xmlns:a16="http://schemas.microsoft.com/office/drawing/2014/main" id="{F69A3285-5B30-8849-8D0B-609AB625D6F4}"/>
              </a:ext>
            </a:extLst>
          </p:cNvPr>
          <p:cNvSpPr/>
          <p:nvPr/>
        </p:nvSpPr>
        <p:spPr bwMode="auto">
          <a:xfrm>
            <a:off x="3170226" y="4248135"/>
            <a:ext cx="863672" cy="566498"/>
          </a:xfrm>
          <a:prstGeom prst="foldedCorner">
            <a:avLst/>
          </a:prstGeom>
          <a:solidFill>
            <a:srgbClr val="00B0F0"/>
          </a:solidFill>
          <a:ln>
            <a:solidFill>
              <a:srgbClr val="00B0F0"/>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5, 6, _</a:t>
            </a:r>
          </a:p>
        </p:txBody>
      </p:sp>
      <p:sp>
        <p:nvSpPr>
          <p:cNvPr id="38" name="Folded Corner 37">
            <a:extLst>
              <a:ext uri="{FF2B5EF4-FFF2-40B4-BE49-F238E27FC236}">
                <a16:creationId xmlns:a16="http://schemas.microsoft.com/office/drawing/2014/main" id="{B628B9C6-3C61-AE41-BEC6-13DF19AE897F}"/>
              </a:ext>
            </a:extLst>
          </p:cNvPr>
          <p:cNvSpPr/>
          <p:nvPr/>
        </p:nvSpPr>
        <p:spPr bwMode="auto">
          <a:xfrm>
            <a:off x="4200317" y="4237055"/>
            <a:ext cx="863672" cy="566498"/>
          </a:xfrm>
          <a:prstGeom prst="foldedCorner">
            <a:avLst/>
          </a:prstGeom>
          <a:solidFill>
            <a:srgbClr val="00B0F0"/>
          </a:solidFill>
          <a:ln>
            <a:solidFill>
              <a:srgbClr val="00B0F0"/>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nchorCtr="0"/>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chemeClr val="tx1"/>
                </a:solidFill>
                <a:ea typeface=""/>
              </a:rPr>
              <a:t>7, 8, _</a:t>
            </a:r>
          </a:p>
        </p:txBody>
      </p:sp>
      <p:sp>
        <p:nvSpPr>
          <p:cNvPr id="39" name="Rectangle 38" descr="Bar scanning the middle 3 pages of the index" title="Bar">
            <a:extLst>
              <a:ext uri="{FF2B5EF4-FFF2-40B4-BE49-F238E27FC236}">
                <a16:creationId xmlns:a16="http://schemas.microsoft.com/office/drawing/2014/main" id="{E1AD02F1-5A6D-EC4A-8994-BA31E277730E}"/>
              </a:ext>
            </a:extLst>
          </p:cNvPr>
          <p:cNvSpPr/>
          <p:nvPr/>
        </p:nvSpPr>
        <p:spPr bwMode="auto">
          <a:xfrm>
            <a:off x="2126119" y="3996742"/>
            <a:ext cx="166790" cy="995644"/>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68580" tIns="34290" rIns="6858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Arial" charset="0"/>
            </a:endParaRPr>
          </a:p>
        </p:txBody>
      </p:sp>
      <p:sp>
        <p:nvSpPr>
          <p:cNvPr id="26" name="Rectangle 25" descr="Bar scanning the middle 3 pages of the index" title="Bar">
            <a:extLst>
              <a:ext uri="{FF2B5EF4-FFF2-40B4-BE49-F238E27FC236}">
                <a16:creationId xmlns:a16="http://schemas.microsoft.com/office/drawing/2014/main" id="{E1AD02F1-5A6D-EC4A-8994-BA31E277730E}"/>
              </a:ext>
            </a:extLst>
          </p:cNvPr>
          <p:cNvSpPr/>
          <p:nvPr/>
        </p:nvSpPr>
        <p:spPr bwMode="auto">
          <a:xfrm>
            <a:off x="3019717" y="3521548"/>
            <a:ext cx="73536" cy="265791"/>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68580" tIns="34290" rIns="6858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dirty="0">
              <a:solidFill>
                <a:srgbClr val="000000"/>
              </a:solidFill>
              <a:latin typeface="Arial" charset="0"/>
            </a:endParaRPr>
          </a:p>
        </p:txBody>
      </p:sp>
    </p:spTree>
    <p:extLst>
      <p:ext uri="{BB962C8B-B14F-4D97-AF65-F5344CB8AC3E}">
        <p14:creationId xmlns:p14="http://schemas.microsoft.com/office/powerpoint/2010/main" val="119787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504 4.5679E-6 L 0.25018 0.01358 " pathEditMode="relative" rAng="0" ptsTypes="AA">
                                      <p:cBhvr>
                                        <p:cTn id="6" dur="2000" fill="hold"/>
                                        <p:tgtEl>
                                          <p:spTgt spid="39"/>
                                        </p:tgtEl>
                                        <p:attrNameLst>
                                          <p:attrName>ppt_x</p:attrName>
                                          <p:attrName>ppt_y</p:attrName>
                                        </p:attrNameLst>
                                      </p:cBhvr>
                                      <p:rCtr x="12257" y="679"/>
                                    </p:animMotion>
                                  </p:childTnLst>
                                </p:cTn>
                              </p:par>
                              <p:par>
                                <p:cTn id="7" presetID="9" presetClass="entr" presetSubtype="0" fill="hold" grpId="0" nodeType="withEffect">
                                  <p:stCondLst>
                                    <p:cond delay="500"/>
                                  </p:stCondLst>
                                  <p:childTnLst>
                                    <p:set>
                                      <p:cBhvr>
                                        <p:cTn id="8" dur="1" fill="hold">
                                          <p:stCondLst>
                                            <p:cond delay="0"/>
                                          </p:stCondLst>
                                        </p:cTn>
                                        <p:tgtEl>
                                          <p:spTgt spid="36"/>
                                        </p:tgtEl>
                                        <p:attrNameLst>
                                          <p:attrName>style.visibility</p:attrName>
                                        </p:attrNameLst>
                                      </p:cBhvr>
                                      <p:to>
                                        <p:strVal val="visible"/>
                                      </p:to>
                                    </p:set>
                                    <p:animEffect transition="in" filter="dissolve">
                                      <p:cBhvr>
                                        <p:cTn id="9" dur="500"/>
                                        <p:tgtEl>
                                          <p:spTgt spid="36"/>
                                        </p:tgtEl>
                                      </p:cBhvr>
                                    </p:animEffect>
                                  </p:childTnLst>
                                </p:cTn>
                              </p:par>
                              <p:par>
                                <p:cTn id="10" presetID="9" presetClass="entr" presetSubtype="0" fill="hold" grpId="0" nodeType="withEffect">
                                  <p:stCondLst>
                                    <p:cond delay="100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par>
                                <p:cTn id="13" presetID="9" presetClass="entr" presetSubtype="0" fill="hold" grpId="0" nodeType="withEffect">
                                  <p:stCondLst>
                                    <p:cond delay="1500"/>
                                  </p:stCondLst>
                                  <p:childTnLst>
                                    <p:set>
                                      <p:cBhvr>
                                        <p:cTn id="14" dur="1" fill="hold">
                                          <p:stCondLst>
                                            <p:cond delay="0"/>
                                          </p:stCondLst>
                                        </p:cTn>
                                        <p:tgtEl>
                                          <p:spTgt spid="38"/>
                                        </p:tgtEl>
                                        <p:attrNameLst>
                                          <p:attrName>style.visibility</p:attrName>
                                        </p:attrNameLst>
                                      </p:cBhvr>
                                      <p:to>
                                        <p:strVal val="visible"/>
                                      </p:to>
                                    </p:set>
                                    <p:animEffect transition="in" filter="dissolve">
                                      <p:cBhvr>
                                        <p:cTn id="15" dur="500"/>
                                        <p:tgtEl>
                                          <p:spTgt spid="38"/>
                                        </p:tgtEl>
                                      </p:cBhvr>
                                    </p:animEffect>
                                  </p:childTnLst>
                                </p:cTn>
                              </p:par>
                              <p:par>
                                <p:cTn id="16" presetID="0" presetClass="path" presetSubtype="0" accel="50000" decel="50000" fill="hold" grpId="0" nodeType="withEffect">
                                  <p:stCondLst>
                                    <p:cond delay="0"/>
                                  </p:stCondLst>
                                  <p:childTnLst>
                                    <p:animMotion origin="layout" path="M 0.00504 -3.82716E-6 L 0.08247 -3.82716E-6 " pathEditMode="relative" rAng="0" ptsTypes="AA">
                                      <p:cBhvr>
                                        <p:cTn id="17" dur="2000" fill="hold"/>
                                        <p:tgtEl>
                                          <p:spTgt spid="26"/>
                                        </p:tgtEl>
                                        <p:attrNameLst>
                                          <p:attrName>ppt_x</p:attrName>
                                          <p:attrName>ppt_y</p:attrName>
                                        </p:attrNameLst>
                                      </p:cBhvr>
                                      <p:rCtr x="387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Cost of Operations: Range Search</a:t>
            </a:r>
          </a:p>
        </p:txBody>
      </p:sp>
      <p:graphicFrame>
        <p:nvGraphicFramePr>
          <p:cNvPr id="8" name="Table 7" descr="A table outlining the costs of scan records, equality search, range search, insert, and delete on heap files and sorted files, and clustered indexes" title="Table"/>
          <p:cNvGraphicFramePr>
            <a:graphicFrameLocks noGrp="1"/>
          </p:cNvGraphicFramePr>
          <p:nvPr>
            <p:extLst>
              <p:ext uri="{D42A27DB-BD31-4B8C-83A1-F6EECF244321}">
                <p14:modId xmlns:p14="http://schemas.microsoft.com/office/powerpoint/2010/main" val="559399458"/>
              </p:ext>
            </p:extLst>
          </p:nvPr>
        </p:nvGraphicFramePr>
        <p:xfrm>
          <a:off x="1700988" y="1065918"/>
          <a:ext cx="6300012" cy="2344032"/>
        </p:xfrm>
        <a:graphic>
          <a:graphicData uri="http://schemas.openxmlformats.org/drawingml/2006/table">
            <a:tbl>
              <a:tblPr firstRow="1" bandRow="1">
                <a:tableStyleId>{5C22544A-7EE6-4342-B048-85BDC9FD1C3A}</a:tableStyleId>
              </a:tblPr>
              <a:tblGrid>
                <a:gridCol w="1575003">
                  <a:extLst>
                    <a:ext uri="{9D8B030D-6E8A-4147-A177-3AD203B41FA5}">
                      <a16:colId xmlns:a16="http://schemas.microsoft.com/office/drawing/2014/main" val="20000"/>
                    </a:ext>
                  </a:extLst>
                </a:gridCol>
                <a:gridCol w="1575003">
                  <a:extLst>
                    <a:ext uri="{9D8B030D-6E8A-4147-A177-3AD203B41FA5}">
                      <a16:colId xmlns:a16="http://schemas.microsoft.com/office/drawing/2014/main" val="20001"/>
                    </a:ext>
                  </a:extLst>
                </a:gridCol>
                <a:gridCol w="1473606">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390672">
                <a:tc>
                  <a:txBody>
                    <a:bodyPr/>
                    <a:lstStyle/>
                    <a:p>
                      <a:endParaRPr lang="en-US" sz="1400" dirty="0"/>
                    </a:p>
                  </a:txBody>
                  <a:tcPr marL="68580" marR="68580" marT="34290" marB="34290"/>
                </a:tc>
                <a:tc>
                  <a:txBody>
                    <a:bodyPr/>
                    <a:lstStyle/>
                    <a:p>
                      <a:pPr algn="ctr"/>
                      <a:r>
                        <a:rPr lang="en-US" sz="1400" dirty="0"/>
                        <a:t>Heap</a:t>
                      </a:r>
                      <a:r>
                        <a:rPr lang="en-US" sz="1400" baseline="0" dirty="0"/>
                        <a:t> File</a:t>
                      </a:r>
                      <a:endParaRPr lang="en-US" sz="1400" dirty="0"/>
                    </a:p>
                  </a:txBody>
                  <a:tcPr marL="68580" marR="68580" marT="34290" marB="34290" anchor="ctr"/>
                </a:tc>
                <a:tc>
                  <a:txBody>
                    <a:bodyPr/>
                    <a:lstStyle/>
                    <a:p>
                      <a:pPr algn="ctr"/>
                      <a:r>
                        <a:rPr lang="en-US" sz="1400" dirty="0"/>
                        <a:t>Sorted</a:t>
                      </a:r>
                      <a:r>
                        <a:rPr lang="en-US" sz="1400" baseline="0" dirty="0"/>
                        <a:t> File</a:t>
                      </a:r>
                      <a:endParaRPr lang="en-US" sz="1400" dirty="0"/>
                    </a:p>
                  </a:txBody>
                  <a:tcPr marL="68580" marR="68580" marT="34290" marB="34290" anchor="ctr"/>
                </a:tc>
                <a:tc>
                  <a:txBody>
                    <a:bodyPr/>
                    <a:lstStyle/>
                    <a:p>
                      <a:pPr algn="ctr"/>
                      <a:r>
                        <a:rPr lang="en-US" sz="1400" dirty="0"/>
                        <a:t>Clustered Index</a:t>
                      </a:r>
                    </a:p>
                  </a:txBody>
                  <a:tcPr marL="68580" marR="68580" marT="34290" marB="34290" anchor="ctr"/>
                </a:tc>
                <a:extLst>
                  <a:ext uri="{0D108BD9-81ED-4DB2-BD59-A6C34878D82A}">
                    <a16:rowId xmlns:a16="http://schemas.microsoft.com/office/drawing/2014/main" val="10000"/>
                  </a:ext>
                </a:extLst>
              </a:tr>
              <a:tr h="390672">
                <a:tc>
                  <a:txBody>
                    <a:bodyPr/>
                    <a:lstStyle/>
                    <a:p>
                      <a:r>
                        <a:rPr lang="en-US" sz="1400" dirty="0">
                          <a:solidFill>
                            <a:schemeClr val="tx2"/>
                          </a:solidFill>
                        </a:rPr>
                        <a:t>Scan</a:t>
                      </a:r>
                      <a:r>
                        <a:rPr lang="en-US" sz="1400" baseline="0" dirty="0">
                          <a:solidFill>
                            <a:schemeClr val="tx2"/>
                          </a:solidFill>
                        </a:rPr>
                        <a:t> all records</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B*D</a:t>
                      </a:r>
                    </a:p>
                  </a:txBody>
                  <a:tcPr marL="68580" marR="68580" marT="34290" marB="34290" anchor="ctr"/>
                </a:tc>
                <a:tc>
                  <a:txBody>
                    <a:bodyPr/>
                    <a:lstStyle/>
                    <a:p>
                      <a:pPr algn="ctr"/>
                      <a:r>
                        <a:rPr lang="en-US" sz="1400" dirty="0">
                          <a:solidFill>
                            <a:schemeClr val="tx2"/>
                          </a:solidFill>
                        </a:rPr>
                        <a:t>B*D</a:t>
                      </a:r>
                    </a:p>
                  </a:txBody>
                  <a:tcPr marL="68580" marR="68580" marT="34290" marB="34290" anchor="ctr"/>
                </a:tc>
                <a:tc>
                  <a:txBody>
                    <a:bodyPr/>
                    <a:lstStyle/>
                    <a:p>
                      <a:pPr algn="ctr"/>
                      <a:r>
                        <a:rPr lang="en-US" sz="1400" dirty="0">
                          <a:solidFill>
                            <a:schemeClr val="tx2"/>
                          </a:solidFill>
                        </a:rPr>
                        <a:t>3/2 * B</a:t>
                      </a:r>
                      <a:r>
                        <a:rPr lang="en-US" sz="1400" baseline="0" dirty="0">
                          <a:solidFill>
                            <a:schemeClr val="tx2"/>
                          </a:solidFill>
                        </a:rPr>
                        <a:t> * D</a:t>
                      </a:r>
                      <a:endParaRPr lang="en-US" sz="1400" dirty="0">
                        <a:solidFill>
                          <a:schemeClr val="tx2"/>
                        </a:solidFill>
                      </a:endParaRPr>
                    </a:p>
                  </a:txBody>
                  <a:tcPr marL="68580" marR="68580" marT="34290" marB="34290" anchor="ctr">
                    <a:solidFill>
                      <a:schemeClr val="accent1">
                        <a:lumMod val="20000"/>
                        <a:lumOff val="80000"/>
                      </a:schemeClr>
                    </a:solidFill>
                  </a:tcPr>
                </a:tc>
                <a:extLst>
                  <a:ext uri="{0D108BD9-81ED-4DB2-BD59-A6C34878D82A}">
                    <a16:rowId xmlns:a16="http://schemas.microsoft.com/office/drawing/2014/main" val="10001"/>
                  </a:ext>
                </a:extLst>
              </a:tr>
              <a:tr h="390672">
                <a:tc>
                  <a:txBody>
                    <a:bodyPr/>
                    <a:lstStyle/>
                    <a:p>
                      <a:r>
                        <a:rPr lang="en-US" sz="1400" dirty="0">
                          <a:solidFill>
                            <a:schemeClr val="tx2"/>
                          </a:solidFill>
                        </a:rPr>
                        <a:t>Equality Search</a:t>
                      </a:r>
                    </a:p>
                  </a:txBody>
                  <a:tcPr marL="68580" marR="68580" marT="34290" marB="34290" anchor="ctr"/>
                </a:tc>
                <a:tc>
                  <a:txBody>
                    <a:bodyPr/>
                    <a:lstStyle/>
                    <a:p>
                      <a:pPr algn="ctr"/>
                      <a:r>
                        <a:rPr lang="en-US" sz="1400" dirty="0">
                          <a:solidFill>
                            <a:schemeClr val="tx2"/>
                          </a:solidFill>
                        </a:rPr>
                        <a:t>0.5</a:t>
                      </a:r>
                      <a:r>
                        <a:rPr lang="en-US" sz="1400" baseline="0" dirty="0">
                          <a:solidFill>
                            <a:schemeClr val="tx2"/>
                          </a:solidFill>
                        </a:rPr>
                        <a:t>*B*D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2"/>
                          </a:solidFill>
                        </a:rPr>
                        <a:t>(</a:t>
                      </a:r>
                      <a:r>
                        <a:rPr lang="en-US" sz="1400" dirty="0" err="1">
                          <a:solidFill>
                            <a:schemeClr val="tx2"/>
                          </a:solidFill>
                        </a:rPr>
                        <a:t>log</a:t>
                      </a:r>
                      <a:r>
                        <a:rPr lang="en-US" sz="1400" baseline="-25000" dirty="0" err="1">
                          <a:solidFill>
                            <a:schemeClr val="tx2"/>
                          </a:solidFill>
                        </a:rPr>
                        <a:t>F</a:t>
                      </a:r>
                      <a:r>
                        <a:rPr lang="en-US" sz="1400" baseline="0" dirty="0">
                          <a:solidFill>
                            <a:schemeClr val="tx2"/>
                          </a:solidFill>
                        </a:rPr>
                        <a:t>(BR/E)+2)</a:t>
                      </a:r>
                      <a:r>
                        <a:rPr lang="en-US" sz="1400" dirty="0">
                          <a:solidFill>
                            <a:schemeClr val="tx2"/>
                          </a:solidFill>
                        </a:rPr>
                        <a:t>*D</a:t>
                      </a:r>
                    </a:p>
                  </a:txBody>
                  <a:tcPr marL="68580" marR="68580" marT="34290" marB="34290" anchor="ctr">
                    <a:solidFill>
                      <a:srgbClr val="F8E9E8"/>
                    </a:solidFill>
                  </a:tcPr>
                </a:tc>
                <a:extLst>
                  <a:ext uri="{0D108BD9-81ED-4DB2-BD59-A6C34878D82A}">
                    <a16:rowId xmlns:a16="http://schemas.microsoft.com/office/drawing/2014/main" val="10002"/>
                  </a:ext>
                </a:extLst>
              </a:tr>
              <a:tr h="390672">
                <a:tc>
                  <a:txBody>
                    <a:bodyPr/>
                    <a:lstStyle/>
                    <a:p>
                      <a:r>
                        <a:rPr lang="en-US" sz="1400" dirty="0">
                          <a:solidFill>
                            <a:schemeClr val="tx2"/>
                          </a:solidFill>
                        </a:rPr>
                        <a:t>Range Search</a:t>
                      </a:r>
                    </a:p>
                  </a:txBody>
                  <a:tcPr marL="68580" marR="68580" marT="34290" marB="34290" anchor="ctr"/>
                </a:tc>
                <a:tc>
                  <a:txBody>
                    <a:bodyPr/>
                    <a:lstStyle/>
                    <a:p>
                      <a:pPr algn="ctr"/>
                      <a:r>
                        <a:rPr lang="en-US" sz="1400" dirty="0">
                          <a:solidFill>
                            <a:schemeClr val="tx2"/>
                          </a:solidFill>
                        </a:rPr>
                        <a:t>B</a:t>
                      </a:r>
                      <a:r>
                        <a:rPr lang="en-US" sz="1400" baseline="0" dirty="0">
                          <a:solidFill>
                            <a:schemeClr val="tx2"/>
                          </a:solidFill>
                        </a:rPr>
                        <a:t>*D</a:t>
                      </a:r>
                      <a:endParaRPr lang="en-US" sz="1400" dirty="0">
                        <a:solidFill>
                          <a:schemeClr val="tx2"/>
                        </a:solidFill>
                      </a:endParaRP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((log</a:t>
                      </a:r>
                      <a:r>
                        <a:rPr lang="en-US" sz="1200" baseline="-25000" dirty="0">
                          <a:solidFill>
                            <a:schemeClr val="tx2"/>
                          </a:solidFill>
                        </a:rPr>
                        <a:t>2</a:t>
                      </a:r>
                      <a:r>
                        <a:rPr lang="en-US" sz="1200" dirty="0">
                          <a:solidFill>
                            <a:schemeClr val="tx2"/>
                          </a:solidFill>
                        </a:rPr>
                        <a:t>B)+pages))*D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2"/>
                          </a:solidFill>
                        </a:rPr>
                        <a:t>(</a:t>
                      </a:r>
                      <a:r>
                        <a:rPr lang="en-US" sz="1100" dirty="0" err="1">
                          <a:solidFill>
                            <a:schemeClr val="tx2"/>
                          </a:solidFill>
                        </a:rPr>
                        <a:t>log</a:t>
                      </a:r>
                      <a:r>
                        <a:rPr lang="en-US" sz="1100" baseline="-25000" dirty="0" err="1">
                          <a:solidFill>
                            <a:schemeClr val="tx2"/>
                          </a:solidFill>
                        </a:rPr>
                        <a:t>F</a:t>
                      </a:r>
                      <a:r>
                        <a:rPr lang="en-US" sz="1100" baseline="0" dirty="0">
                          <a:solidFill>
                            <a:schemeClr val="tx2"/>
                          </a:solidFill>
                        </a:rPr>
                        <a:t>(BR/E)+3*pages)*</a:t>
                      </a:r>
                      <a:r>
                        <a:rPr lang="en-US" sz="1100" dirty="0">
                          <a:solidFill>
                            <a:schemeClr val="tx2"/>
                          </a:solidFill>
                        </a:rPr>
                        <a:t>D</a:t>
                      </a:r>
                    </a:p>
                  </a:txBody>
                  <a:tcPr marL="68580" marR="68580" marT="34290" marB="34290" anchor="ctr">
                    <a:solidFill>
                      <a:srgbClr val="F0CDCE"/>
                    </a:solidFill>
                  </a:tcPr>
                </a:tc>
                <a:extLst>
                  <a:ext uri="{0D108BD9-81ED-4DB2-BD59-A6C34878D82A}">
                    <a16:rowId xmlns:a16="http://schemas.microsoft.com/office/drawing/2014/main" val="10003"/>
                  </a:ext>
                </a:extLst>
              </a:tr>
              <a:tr h="390672">
                <a:tc>
                  <a:txBody>
                    <a:bodyPr/>
                    <a:lstStyle/>
                    <a:p>
                      <a:r>
                        <a:rPr lang="en-US" sz="1400" dirty="0">
                          <a:solidFill>
                            <a:schemeClr val="tx2"/>
                          </a:solidFill>
                        </a:rPr>
                        <a:t>Insert</a:t>
                      </a:r>
                    </a:p>
                  </a:txBody>
                  <a:tcPr marL="68580" marR="68580" marT="34290" marB="34290" anchor="ctr"/>
                </a:tc>
                <a:tc>
                  <a:txBody>
                    <a:bodyPr/>
                    <a:lstStyle/>
                    <a:p>
                      <a:pPr algn="ctr"/>
                      <a:r>
                        <a:rPr lang="en-US" sz="1400" dirty="0">
                          <a:solidFill>
                            <a:schemeClr val="tx2"/>
                          </a:solidFill>
                        </a:rPr>
                        <a:t>2</a:t>
                      </a:r>
                      <a:r>
                        <a:rPr lang="en-US" sz="1400" baseline="0" dirty="0">
                          <a:solidFill>
                            <a:schemeClr val="tx2"/>
                          </a:solidFill>
                        </a:rPr>
                        <a:t>*D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 + B)*D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tx2"/>
                        </a:solidFill>
                      </a:endParaRPr>
                    </a:p>
                  </a:txBody>
                  <a:tcPr marL="68580" marR="68580" marT="34290" marB="34290" anchor="ctr"/>
                </a:tc>
                <a:extLst>
                  <a:ext uri="{0D108BD9-81ED-4DB2-BD59-A6C34878D82A}">
                    <a16:rowId xmlns:a16="http://schemas.microsoft.com/office/drawing/2014/main" val="10004"/>
                  </a:ext>
                </a:extLst>
              </a:tr>
              <a:tr h="390672">
                <a:tc>
                  <a:txBody>
                    <a:bodyPr/>
                    <a:lstStyle/>
                    <a:p>
                      <a:r>
                        <a:rPr lang="en-US" sz="1400" dirty="0">
                          <a:solidFill>
                            <a:schemeClr val="tx2"/>
                          </a:solidFill>
                        </a:rPr>
                        <a:t>Delete</a:t>
                      </a:r>
                    </a:p>
                  </a:txBody>
                  <a:tcPr marL="68580" marR="68580" marT="34290" marB="34290" anchor="ctr"/>
                </a:tc>
                <a:tc>
                  <a:txBody>
                    <a:bodyPr/>
                    <a:lstStyle/>
                    <a:p>
                      <a:pPr algn="ctr"/>
                      <a:r>
                        <a:rPr lang="en-US" sz="1400" dirty="0">
                          <a:solidFill>
                            <a:schemeClr val="tx2"/>
                          </a:solidFill>
                        </a:rPr>
                        <a:t>(0.5</a:t>
                      </a:r>
                      <a:r>
                        <a:rPr lang="en-US" sz="1400" baseline="0" dirty="0">
                          <a:solidFill>
                            <a:schemeClr val="tx2"/>
                          </a:solidFill>
                        </a:rPr>
                        <a:t>*B+1)*D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 + B)*D</a:t>
                      </a:r>
                    </a:p>
                  </a:txBody>
                  <a:tcPr marL="68580" marR="68580" marT="34290" marB="34290" anchor="ctr"/>
                </a:tc>
                <a:tc>
                  <a:txBody>
                    <a:bodyPr/>
                    <a:lstStyle/>
                    <a:p>
                      <a:pPr algn="ctr"/>
                      <a:endParaRPr lang="en-US" sz="1400" dirty="0">
                        <a:solidFill>
                          <a:schemeClr val="tx2"/>
                        </a:solidFill>
                      </a:endParaRPr>
                    </a:p>
                  </a:txBody>
                  <a:tcPr marL="68580" marR="68580" marT="34290" marB="34290" anchor="ctr"/>
                </a:tc>
                <a:extLst>
                  <a:ext uri="{0D108BD9-81ED-4DB2-BD59-A6C34878D82A}">
                    <a16:rowId xmlns:a16="http://schemas.microsoft.com/office/drawing/2014/main" val="10005"/>
                  </a:ext>
                </a:extLst>
              </a:tr>
            </a:tbl>
          </a:graphicData>
        </a:graphic>
      </p:graphicFrame>
      <p:sp>
        <p:nvSpPr>
          <p:cNvPr id="6" name="Content Placeholder 2"/>
          <p:cNvSpPr txBox="1">
            <a:spLocks/>
          </p:cNvSpPr>
          <p:nvPr/>
        </p:nvSpPr>
        <p:spPr>
          <a:xfrm>
            <a:off x="457200" y="3638550"/>
            <a:ext cx="8229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0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18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16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b="1" dirty="0"/>
              <a:t>B: </a:t>
            </a:r>
            <a:r>
              <a:rPr lang="en-US" sz="1600" dirty="0"/>
              <a:t>The number of data blocks</a:t>
            </a:r>
          </a:p>
          <a:p>
            <a:r>
              <a:rPr lang="en-US" sz="1600" b="1" dirty="0"/>
              <a:t>R: </a:t>
            </a:r>
            <a:r>
              <a:rPr lang="en-US" sz="1600" dirty="0"/>
              <a:t>Number of records per block</a:t>
            </a:r>
          </a:p>
          <a:p>
            <a:r>
              <a:rPr lang="en-US" sz="1600" b="1" dirty="0"/>
              <a:t>D: </a:t>
            </a:r>
            <a:r>
              <a:rPr lang="en-US" sz="1600" dirty="0"/>
              <a:t>Average time to read/write disk block</a:t>
            </a:r>
          </a:p>
          <a:p>
            <a:r>
              <a:rPr lang="en-US" sz="1600" b="1" dirty="0"/>
              <a:t>F: </a:t>
            </a:r>
            <a:r>
              <a:rPr lang="en-US" sz="1600" dirty="0"/>
              <a:t>Average internal node </a:t>
            </a:r>
            <a:r>
              <a:rPr lang="en-US" sz="1600" dirty="0" err="1"/>
              <a:t>fanout</a:t>
            </a:r>
            <a:endParaRPr lang="en-US" sz="1600" dirty="0"/>
          </a:p>
          <a:p>
            <a:r>
              <a:rPr lang="en-US" sz="1600" b="1" dirty="0"/>
              <a:t>E: </a:t>
            </a:r>
            <a:r>
              <a:rPr lang="en-US" sz="1600" dirty="0"/>
              <a:t>Average # data entries per leaf </a:t>
            </a:r>
          </a:p>
        </p:txBody>
      </p:sp>
    </p:spTree>
    <p:extLst>
      <p:ext uri="{BB962C8B-B14F-4D97-AF65-F5344CB8AC3E}">
        <p14:creationId xmlns:p14="http://schemas.microsoft.com/office/powerpoint/2010/main" val="571953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Cost of Operations: Insert?</a:t>
            </a:r>
          </a:p>
        </p:txBody>
      </p:sp>
      <p:graphicFrame>
        <p:nvGraphicFramePr>
          <p:cNvPr id="8" name="Table 7" descr="A table outlining the costs of scan records, equality search, range search, insert, and delete on heap files and sorted files, and clustered indexes" title="Table"/>
          <p:cNvGraphicFramePr>
            <a:graphicFrameLocks noGrp="1"/>
          </p:cNvGraphicFramePr>
          <p:nvPr>
            <p:extLst>
              <p:ext uri="{D42A27DB-BD31-4B8C-83A1-F6EECF244321}">
                <p14:modId xmlns:p14="http://schemas.microsoft.com/office/powerpoint/2010/main" val="3014026395"/>
              </p:ext>
            </p:extLst>
          </p:nvPr>
        </p:nvGraphicFramePr>
        <p:xfrm>
          <a:off x="1700988" y="1065918"/>
          <a:ext cx="6300012" cy="2344032"/>
        </p:xfrm>
        <a:graphic>
          <a:graphicData uri="http://schemas.openxmlformats.org/drawingml/2006/table">
            <a:tbl>
              <a:tblPr firstRow="1" bandRow="1">
                <a:tableStyleId>{5C22544A-7EE6-4342-B048-85BDC9FD1C3A}</a:tableStyleId>
              </a:tblPr>
              <a:tblGrid>
                <a:gridCol w="1575003">
                  <a:extLst>
                    <a:ext uri="{9D8B030D-6E8A-4147-A177-3AD203B41FA5}">
                      <a16:colId xmlns:a16="http://schemas.microsoft.com/office/drawing/2014/main" val="20000"/>
                    </a:ext>
                  </a:extLst>
                </a:gridCol>
                <a:gridCol w="1575003">
                  <a:extLst>
                    <a:ext uri="{9D8B030D-6E8A-4147-A177-3AD203B41FA5}">
                      <a16:colId xmlns:a16="http://schemas.microsoft.com/office/drawing/2014/main" val="20001"/>
                    </a:ext>
                  </a:extLst>
                </a:gridCol>
                <a:gridCol w="1473606">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390672">
                <a:tc>
                  <a:txBody>
                    <a:bodyPr/>
                    <a:lstStyle/>
                    <a:p>
                      <a:endParaRPr lang="en-US" sz="1400" dirty="0"/>
                    </a:p>
                  </a:txBody>
                  <a:tcPr marL="68580" marR="68580" marT="34290" marB="34290"/>
                </a:tc>
                <a:tc>
                  <a:txBody>
                    <a:bodyPr/>
                    <a:lstStyle/>
                    <a:p>
                      <a:pPr algn="ctr"/>
                      <a:r>
                        <a:rPr lang="en-US" sz="1400" dirty="0"/>
                        <a:t>Heap</a:t>
                      </a:r>
                      <a:r>
                        <a:rPr lang="en-US" sz="1400" baseline="0" dirty="0"/>
                        <a:t> File</a:t>
                      </a:r>
                      <a:endParaRPr lang="en-US" sz="1400" dirty="0"/>
                    </a:p>
                  </a:txBody>
                  <a:tcPr marL="68580" marR="68580" marT="34290" marB="34290" anchor="ctr"/>
                </a:tc>
                <a:tc>
                  <a:txBody>
                    <a:bodyPr/>
                    <a:lstStyle/>
                    <a:p>
                      <a:pPr algn="ctr"/>
                      <a:r>
                        <a:rPr lang="en-US" sz="1400" dirty="0"/>
                        <a:t>Sorted</a:t>
                      </a:r>
                      <a:r>
                        <a:rPr lang="en-US" sz="1400" baseline="0" dirty="0"/>
                        <a:t> File</a:t>
                      </a:r>
                      <a:endParaRPr lang="en-US" sz="1400" dirty="0"/>
                    </a:p>
                  </a:txBody>
                  <a:tcPr marL="68580" marR="68580" marT="34290" marB="34290" anchor="ctr"/>
                </a:tc>
                <a:tc>
                  <a:txBody>
                    <a:bodyPr/>
                    <a:lstStyle/>
                    <a:p>
                      <a:pPr algn="ctr"/>
                      <a:r>
                        <a:rPr lang="en-US" sz="1400" dirty="0"/>
                        <a:t>Clustered Index</a:t>
                      </a:r>
                    </a:p>
                  </a:txBody>
                  <a:tcPr marL="68580" marR="68580" marT="34290" marB="34290" anchor="ctr"/>
                </a:tc>
                <a:extLst>
                  <a:ext uri="{0D108BD9-81ED-4DB2-BD59-A6C34878D82A}">
                    <a16:rowId xmlns:a16="http://schemas.microsoft.com/office/drawing/2014/main" val="10000"/>
                  </a:ext>
                </a:extLst>
              </a:tr>
              <a:tr h="390672">
                <a:tc>
                  <a:txBody>
                    <a:bodyPr/>
                    <a:lstStyle/>
                    <a:p>
                      <a:r>
                        <a:rPr lang="en-US" sz="1400" dirty="0">
                          <a:solidFill>
                            <a:schemeClr val="tx2"/>
                          </a:solidFill>
                        </a:rPr>
                        <a:t>Scan</a:t>
                      </a:r>
                      <a:r>
                        <a:rPr lang="en-US" sz="1400" baseline="0" dirty="0">
                          <a:solidFill>
                            <a:schemeClr val="tx2"/>
                          </a:solidFill>
                        </a:rPr>
                        <a:t> all records</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B*D</a:t>
                      </a:r>
                    </a:p>
                  </a:txBody>
                  <a:tcPr marL="68580" marR="68580" marT="34290" marB="34290" anchor="ctr"/>
                </a:tc>
                <a:tc>
                  <a:txBody>
                    <a:bodyPr/>
                    <a:lstStyle/>
                    <a:p>
                      <a:pPr algn="ctr"/>
                      <a:r>
                        <a:rPr lang="en-US" sz="1400" dirty="0">
                          <a:solidFill>
                            <a:schemeClr val="tx2"/>
                          </a:solidFill>
                        </a:rPr>
                        <a:t>B*D</a:t>
                      </a:r>
                    </a:p>
                  </a:txBody>
                  <a:tcPr marL="68580" marR="68580" marT="34290" marB="34290" anchor="ctr"/>
                </a:tc>
                <a:tc>
                  <a:txBody>
                    <a:bodyPr/>
                    <a:lstStyle/>
                    <a:p>
                      <a:pPr algn="ctr"/>
                      <a:r>
                        <a:rPr lang="en-US" sz="1400" dirty="0">
                          <a:solidFill>
                            <a:schemeClr val="tx2"/>
                          </a:solidFill>
                        </a:rPr>
                        <a:t>3/2 * B</a:t>
                      </a:r>
                      <a:r>
                        <a:rPr lang="en-US" sz="1400" baseline="0" dirty="0">
                          <a:solidFill>
                            <a:schemeClr val="tx2"/>
                          </a:solidFill>
                        </a:rPr>
                        <a:t> * D</a:t>
                      </a:r>
                      <a:endParaRPr lang="en-US" sz="1400" dirty="0">
                        <a:solidFill>
                          <a:schemeClr val="tx2"/>
                        </a:solidFill>
                      </a:endParaRPr>
                    </a:p>
                  </a:txBody>
                  <a:tcPr marL="68580" marR="68580" marT="34290" marB="34290" anchor="ctr">
                    <a:solidFill>
                      <a:schemeClr val="accent1">
                        <a:lumMod val="20000"/>
                        <a:lumOff val="80000"/>
                      </a:schemeClr>
                    </a:solidFill>
                  </a:tcPr>
                </a:tc>
                <a:extLst>
                  <a:ext uri="{0D108BD9-81ED-4DB2-BD59-A6C34878D82A}">
                    <a16:rowId xmlns:a16="http://schemas.microsoft.com/office/drawing/2014/main" val="10001"/>
                  </a:ext>
                </a:extLst>
              </a:tr>
              <a:tr h="390672">
                <a:tc>
                  <a:txBody>
                    <a:bodyPr/>
                    <a:lstStyle/>
                    <a:p>
                      <a:r>
                        <a:rPr lang="en-US" sz="1400" dirty="0">
                          <a:solidFill>
                            <a:schemeClr val="tx2"/>
                          </a:solidFill>
                        </a:rPr>
                        <a:t>Equality Search</a:t>
                      </a:r>
                    </a:p>
                  </a:txBody>
                  <a:tcPr marL="68580" marR="68580" marT="34290" marB="34290" anchor="ctr"/>
                </a:tc>
                <a:tc>
                  <a:txBody>
                    <a:bodyPr/>
                    <a:lstStyle/>
                    <a:p>
                      <a:pPr algn="ctr"/>
                      <a:r>
                        <a:rPr lang="en-US" sz="1400" dirty="0">
                          <a:solidFill>
                            <a:schemeClr val="tx2"/>
                          </a:solidFill>
                        </a:rPr>
                        <a:t>0.5</a:t>
                      </a:r>
                      <a:r>
                        <a:rPr lang="en-US" sz="1400" baseline="0" dirty="0">
                          <a:solidFill>
                            <a:schemeClr val="tx2"/>
                          </a:solidFill>
                        </a:rPr>
                        <a:t>*B*D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2"/>
                          </a:solidFill>
                        </a:rPr>
                        <a:t>(</a:t>
                      </a:r>
                      <a:r>
                        <a:rPr lang="en-US" sz="1400" dirty="0" err="1">
                          <a:solidFill>
                            <a:schemeClr val="tx2"/>
                          </a:solidFill>
                        </a:rPr>
                        <a:t>log</a:t>
                      </a:r>
                      <a:r>
                        <a:rPr lang="en-US" sz="1400" baseline="-25000" dirty="0" err="1">
                          <a:solidFill>
                            <a:schemeClr val="tx2"/>
                          </a:solidFill>
                        </a:rPr>
                        <a:t>F</a:t>
                      </a:r>
                      <a:r>
                        <a:rPr lang="en-US" sz="1400" baseline="0" dirty="0">
                          <a:solidFill>
                            <a:schemeClr val="tx2"/>
                          </a:solidFill>
                        </a:rPr>
                        <a:t>(BR/E)+2)</a:t>
                      </a:r>
                      <a:r>
                        <a:rPr lang="en-US" sz="1400" dirty="0">
                          <a:solidFill>
                            <a:schemeClr val="tx2"/>
                          </a:solidFill>
                        </a:rPr>
                        <a:t>*D</a:t>
                      </a:r>
                    </a:p>
                  </a:txBody>
                  <a:tcPr marL="68580" marR="68580" marT="34290" marB="34290" anchor="ctr">
                    <a:solidFill>
                      <a:srgbClr val="F8E9E8"/>
                    </a:solidFill>
                  </a:tcPr>
                </a:tc>
                <a:extLst>
                  <a:ext uri="{0D108BD9-81ED-4DB2-BD59-A6C34878D82A}">
                    <a16:rowId xmlns:a16="http://schemas.microsoft.com/office/drawing/2014/main" val="10002"/>
                  </a:ext>
                </a:extLst>
              </a:tr>
              <a:tr h="390672">
                <a:tc>
                  <a:txBody>
                    <a:bodyPr/>
                    <a:lstStyle/>
                    <a:p>
                      <a:r>
                        <a:rPr lang="en-US" sz="1400" dirty="0">
                          <a:solidFill>
                            <a:schemeClr val="tx2"/>
                          </a:solidFill>
                        </a:rPr>
                        <a:t>Range Search</a:t>
                      </a:r>
                    </a:p>
                  </a:txBody>
                  <a:tcPr marL="68580" marR="68580" marT="34290" marB="34290" anchor="ctr"/>
                </a:tc>
                <a:tc>
                  <a:txBody>
                    <a:bodyPr/>
                    <a:lstStyle/>
                    <a:p>
                      <a:pPr algn="ctr"/>
                      <a:r>
                        <a:rPr lang="en-US" sz="1400" dirty="0">
                          <a:solidFill>
                            <a:schemeClr val="tx2"/>
                          </a:solidFill>
                        </a:rPr>
                        <a:t>B</a:t>
                      </a:r>
                      <a:r>
                        <a:rPr lang="en-US" sz="1400" baseline="0" dirty="0">
                          <a:solidFill>
                            <a:schemeClr val="tx2"/>
                          </a:solidFill>
                        </a:rPr>
                        <a:t>*D</a:t>
                      </a:r>
                      <a:endParaRPr lang="en-US" sz="1400" dirty="0">
                        <a:solidFill>
                          <a:schemeClr val="tx2"/>
                        </a:solidFill>
                      </a:endParaRP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((log</a:t>
                      </a:r>
                      <a:r>
                        <a:rPr lang="en-US" sz="1200" baseline="-25000" dirty="0">
                          <a:solidFill>
                            <a:schemeClr val="tx2"/>
                          </a:solidFill>
                        </a:rPr>
                        <a:t>2</a:t>
                      </a:r>
                      <a:r>
                        <a:rPr lang="en-US" sz="1200" dirty="0">
                          <a:solidFill>
                            <a:schemeClr val="tx2"/>
                          </a:solidFill>
                        </a:rPr>
                        <a:t>B)+pages))*D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2"/>
                          </a:solidFill>
                        </a:rPr>
                        <a:t>(</a:t>
                      </a:r>
                      <a:r>
                        <a:rPr lang="en-US" sz="1100" dirty="0" err="1">
                          <a:solidFill>
                            <a:schemeClr val="tx2"/>
                          </a:solidFill>
                        </a:rPr>
                        <a:t>log</a:t>
                      </a:r>
                      <a:r>
                        <a:rPr lang="en-US" sz="1100" baseline="-25000" dirty="0" err="1">
                          <a:solidFill>
                            <a:schemeClr val="tx2"/>
                          </a:solidFill>
                        </a:rPr>
                        <a:t>F</a:t>
                      </a:r>
                      <a:r>
                        <a:rPr lang="en-US" sz="1100" baseline="0" dirty="0">
                          <a:solidFill>
                            <a:schemeClr val="tx2"/>
                          </a:solidFill>
                        </a:rPr>
                        <a:t>(BR/E)+3*pages)*</a:t>
                      </a:r>
                      <a:r>
                        <a:rPr lang="en-US" sz="1100" dirty="0">
                          <a:solidFill>
                            <a:schemeClr val="tx2"/>
                          </a:solidFill>
                        </a:rPr>
                        <a:t>D</a:t>
                      </a:r>
                    </a:p>
                  </a:txBody>
                  <a:tcPr marL="68580" marR="68580" marT="34290" marB="34290" anchor="ctr">
                    <a:solidFill>
                      <a:srgbClr val="F0CDCE"/>
                    </a:solidFill>
                  </a:tcPr>
                </a:tc>
                <a:extLst>
                  <a:ext uri="{0D108BD9-81ED-4DB2-BD59-A6C34878D82A}">
                    <a16:rowId xmlns:a16="http://schemas.microsoft.com/office/drawing/2014/main" val="10003"/>
                  </a:ext>
                </a:extLst>
              </a:tr>
              <a:tr h="390672">
                <a:tc>
                  <a:txBody>
                    <a:bodyPr/>
                    <a:lstStyle/>
                    <a:p>
                      <a:r>
                        <a:rPr lang="en-US" sz="1400" dirty="0">
                          <a:solidFill>
                            <a:schemeClr val="tx2"/>
                          </a:solidFill>
                        </a:rPr>
                        <a:t>Insert</a:t>
                      </a:r>
                    </a:p>
                  </a:txBody>
                  <a:tcPr marL="68580" marR="68580" marT="34290" marB="34290" anchor="ctr"/>
                </a:tc>
                <a:tc>
                  <a:txBody>
                    <a:bodyPr/>
                    <a:lstStyle/>
                    <a:p>
                      <a:pPr algn="ctr"/>
                      <a:r>
                        <a:rPr lang="en-US" sz="1400" dirty="0">
                          <a:solidFill>
                            <a:schemeClr val="tx2"/>
                          </a:solidFill>
                        </a:rPr>
                        <a:t>2</a:t>
                      </a:r>
                      <a:r>
                        <a:rPr lang="en-US" sz="1400" baseline="0" dirty="0">
                          <a:solidFill>
                            <a:schemeClr val="tx2"/>
                          </a:solidFill>
                        </a:rPr>
                        <a:t>*D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 + B)*D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tx2"/>
                        </a:solidFill>
                      </a:endParaRPr>
                    </a:p>
                  </a:txBody>
                  <a:tcPr marL="68580" marR="68580" marT="34290" marB="34290" anchor="ctr">
                    <a:solidFill>
                      <a:srgbClr val="FFC000"/>
                    </a:solidFill>
                  </a:tcPr>
                </a:tc>
                <a:extLst>
                  <a:ext uri="{0D108BD9-81ED-4DB2-BD59-A6C34878D82A}">
                    <a16:rowId xmlns:a16="http://schemas.microsoft.com/office/drawing/2014/main" val="10004"/>
                  </a:ext>
                </a:extLst>
              </a:tr>
              <a:tr h="390672">
                <a:tc>
                  <a:txBody>
                    <a:bodyPr/>
                    <a:lstStyle/>
                    <a:p>
                      <a:r>
                        <a:rPr lang="en-US" sz="1400" dirty="0">
                          <a:solidFill>
                            <a:schemeClr val="tx2"/>
                          </a:solidFill>
                        </a:rPr>
                        <a:t>Delete</a:t>
                      </a:r>
                    </a:p>
                  </a:txBody>
                  <a:tcPr marL="68580" marR="68580" marT="34290" marB="34290" anchor="ctr"/>
                </a:tc>
                <a:tc>
                  <a:txBody>
                    <a:bodyPr/>
                    <a:lstStyle/>
                    <a:p>
                      <a:pPr algn="ctr"/>
                      <a:r>
                        <a:rPr lang="en-US" sz="1400" dirty="0">
                          <a:solidFill>
                            <a:schemeClr val="tx2"/>
                          </a:solidFill>
                        </a:rPr>
                        <a:t>(0.5</a:t>
                      </a:r>
                      <a:r>
                        <a:rPr lang="en-US" sz="1400" baseline="0" dirty="0">
                          <a:solidFill>
                            <a:schemeClr val="tx2"/>
                          </a:solidFill>
                        </a:rPr>
                        <a:t>*B+1)*D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 + B)*D</a:t>
                      </a:r>
                    </a:p>
                  </a:txBody>
                  <a:tcPr marL="68580" marR="68580" marT="34290" marB="34290" anchor="ctr"/>
                </a:tc>
                <a:tc>
                  <a:txBody>
                    <a:bodyPr/>
                    <a:lstStyle/>
                    <a:p>
                      <a:pPr algn="ctr"/>
                      <a:endParaRPr lang="en-US" sz="1400" dirty="0">
                        <a:solidFill>
                          <a:schemeClr val="tx2"/>
                        </a:solidFill>
                      </a:endParaRPr>
                    </a:p>
                  </a:txBody>
                  <a:tcPr marL="68580" marR="68580" marT="34290" marB="34290" anchor="ctr"/>
                </a:tc>
                <a:extLst>
                  <a:ext uri="{0D108BD9-81ED-4DB2-BD59-A6C34878D82A}">
                    <a16:rowId xmlns:a16="http://schemas.microsoft.com/office/drawing/2014/main" val="10005"/>
                  </a:ext>
                </a:extLst>
              </a:tr>
            </a:tbl>
          </a:graphicData>
        </a:graphic>
      </p:graphicFrame>
      <p:sp>
        <p:nvSpPr>
          <p:cNvPr id="6" name="Content Placeholder 2"/>
          <p:cNvSpPr txBox="1">
            <a:spLocks/>
          </p:cNvSpPr>
          <p:nvPr/>
        </p:nvSpPr>
        <p:spPr>
          <a:xfrm>
            <a:off x="457200" y="3638550"/>
            <a:ext cx="8229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0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18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16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b="1" dirty="0"/>
              <a:t>B: </a:t>
            </a:r>
            <a:r>
              <a:rPr lang="en-US" sz="1600" dirty="0"/>
              <a:t>The number of data blocks</a:t>
            </a:r>
          </a:p>
          <a:p>
            <a:r>
              <a:rPr lang="en-US" sz="1600" b="1" dirty="0"/>
              <a:t>R: </a:t>
            </a:r>
            <a:r>
              <a:rPr lang="en-US" sz="1600" dirty="0"/>
              <a:t>Number of records per block</a:t>
            </a:r>
          </a:p>
          <a:p>
            <a:r>
              <a:rPr lang="en-US" sz="1600" b="1" dirty="0"/>
              <a:t>D: </a:t>
            </a:r>
            <a:r>
              <a:rPr lang="en-US" sz="1600" dirty="0"/>
              <a:t>Average time to read/write disk block</a:t>
            </a:r>
          </a:p>
          <a:p>
            <a:r>
              <a:rPr lang="en-US" sz="1600" b="1" dirty="0"/>
              <a:t>F: </a:t>
            </a:r>
            <a:r>
              <a:rPr lang="en-US" sz="1600" dirty="0"/>
              <a:t>Average internal node </a:t>
            </a:r>
            <a:r>
              <a:rPr lang="en-US" sz="1600" dirty="0" err="1"/>
              <a:t>fanout</a:t>
            </a:r>
            <a:endParaRPr lang="en-US" sz="1600" dirty="0"/>
          </a:p>
          <a:p>
            <a:r>
              <a:rPr lang="en-US" sz="1600" b="1" dirty="0"/>
              <a:t>E: </a:t>
            </a:r>
            <a:r>
              <a:rPr lang="en-US" sz="1600" dirty="0"/>
              <a:t>Average # data entries per leaf </a:t>
            </a:r>
          </a:p>
        </p:txBody>
      </p:sp>
    </p:spTree>
    <p:extLst>
      <p:ext uri="{BB962C8B-B14F-4D97-AF65-F5344CB8AC3E}">
        <p14:creationId xmlns:p14="http://schemas.microsoft.com/office/powerpoint/2010/main" val="16924550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Cost of Operations: Insert</a:t>
            </a:r>
          </a:p>
        </p:txBody>
      </p:sp>
      <p:graphicFrame>
        <p:nvGraphicFramePr>
          <p:cNvPr id="8" name="Table 7" descr="A table outlining the costs of scan records, equality search, range search, insert, and delete on heap files and sorted files, and clustered indexes" title="Table"/>
          <p:cNvGraphicFramePr>
            <a:graphicFrameLocks noGrp="1"/>
          </p:cNvGraphicFramePr>
          <p:nvPr>
            <p:extLst>
              <p:ext uri="{D42A27DB-BD31-4B8C-83A1-F6EECF244321}">
                <p14:modId xmlns:p14="http://schemas.microsoft.com/office/powerpoint/2010/main" val="1948884382"/>
              </p:ext>
            </p:extLst>
          </p:nvPr>
        </p:nvGraphicFramePr>
        <p:xfrm>
          <a:off x="1700988" y="1065918"/>
          <a:ext cx="6300012" cy="2344032"/>
        </p:xfrm>
        <a:graphic>
          <a:graphicData uri="http://schemas.openxmlformats.org/drawingml/2006/table">
            <a:tbl>
              <a:tblPr firstRow="1" bandRow="1">
                <a:tableStyleId>{5C22544A-7EE6-4342-B048-85BDC9FD1C3A}</a:tableStyleId>
              </a:tblPr>
              <a:tblGrid>
                <a:gridCol w="1575003">
                  <a:extLst>
                    <a:ext uri="{9D8B030D-6E8A-4147-A177-3AD203B41FA5}">
                      <a16:colId xmlns:a16="http://schemas.microsoft.com/office/drawing/2014/main" val="20000"/>
                    </a:ext>
                  </a:extLst>
                </a:gridCol>
                <a:gridCol w="1575003">
                  <a:extLst>
                    <a:ext uri="{9D8B030D-6E8A-4147-A177-3AD203B41FA5}">
                      <a16:colId xmlns:a16="http://schemas.microsoft.com/office/drawing/2014/main" val="20001"/>
                    </a:ext>
                  </a:extLst>
                </a:gridCol>
                <a:gridCol w="1473606">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390672">
                <a:tc>
                  <a:txBody>
                    <a:bodyPr/>
                    <a:lstStyle/>
                    <a:p>
                      <a:endParaRPr lang="en-US" sz="1400" dirty="0"/>
                    </a:p>
                  </a:txBody>
                  <a:tcPr marL="68580" marR="68580" marT="34290" marB="34290"/>
                </a:tc>
                <a:tc>
                  <a:txBody>
                    <a:bodyPr/>
                    <a:lstStyle/>
                    <a:p>
                      <a:pPr algn="ctr"/>
                      <a:r>
                        <a:rPr lang="en-US" sz="1400" dirty="0"/>
                        <a:t>Heap</a:t>
                      </a:r>
                      <a:r>
                        <a:rPr lang="en-US" sz="1400" baseline="0" dirty="0"/>
                        <a:t> File</a:t>
                      </a:r>
                      <a:endParaRPr lang="en-US" sz="1400" dirty="0"/>
                    </a:p>
                  </a:txBody>
                  <a:tcPr marL="68580" marR="68580" marT="34290" marB="34290" anchor="ctr"/>
                </a:tc>
                <a:tc>
                  <a:txBody>
                    <a:bodyPr/>
                    <a:lstStyle/>
                    <a:p>
                      <a:pPr algn="ctr"/>
                      <a:r>
                        <a:rPr lang="en-US" sz="1400" dirty="0"/>
                        <a:t>Sorted</a:t>
                      </a:r>
                      <a:r>
                        <a:rPr lang="en-US" sz="1400" baseline="0" dirty="0"/>
                        <a:t> File</a:t>
                      </a:r>
                      <a:endParaRPr lang="en-US" sz="1400" dirty="0"/>
                    </a:p>
                  </a:txBody>
                  <a:tcPr marL="68580" marR="68580" marT="34290" marB="34290" anchor="ctr"/>
                </a:tc>
                <a:tc>
                  <a:txBody>
                    <a:bodyPr/>
                    <a:lstStyle/>
                    <a:p>
                      <a:pPr algn="ctr"/>
                      <a:r>
                        <a:rPr lang="en-US" sz="1400" dirty="0"/>
                        <a:t>Clustered Index</a:t>
                      </a:r>
                    </a:p>
                  </a:txBody>
                  <a:tcPr marL="68580" marR="68580" marT="34290" marB="34290" anchor="ctr"/>
                </a:tc>
                <a:extLst>
                  <a:ext uri="{0D108BD9-81ED-4DB2-BD59-A6C34878D82A}">
                    <a16:rowId xmlns:a16="http://schemas.microsoft.com/office/drawing/2014/main" val="10000"/>
                  </a:ext>
                </a:extLst>
              </a:tr>
              <a:tr h="390672">
                <a:tc>
                  <a:txBody>
                    <a:bodyPr/>
                    <a:lstStyle/>
                    <a:p>
                      <a:r>
                        <a:rPr lang="en-US" sz="1400" dirty="0">
                          <a:solidFill>
                            <a:schemeClr val="tx2"/>
                          </a:solidFill>
                        </a:rPr>
                        <a:t>Scan</a:t>
                      </a:r>
                      <a:r>
                        <a:rPr lang="en-US" sz="1400" baseline="0" dirty="0">
                          <a:solidFill>
                            <a:schemeClr val="tx2"/>
                          </a:solidFill>
                        </a:rPr>
                        <a:t> all records</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B*D</a:t>
                      </a:r>
                    </a:p>
                  </a:txBody>
                  <a:tcPr marL="68580" marR="68580" marT="34290" marB="34290" anchor="ctr"/>
                </a:tc>
                <a:tc>
                  <a:txBody>
                    <a:bodyPr/>
                    <a:lstStyle/>
                    <a:p>
                      <a:pPr algn="ctr"/>
                      <a:r>
                        <a:rPr lang="en-US" sz="1400" dirty="0">
                          <a:solidFill>
                            <a:schemeClr val="tx2"/>
                          </a:solidFill>
                        </a:rPr>
                        <a:t>B*D</a:t>
                      </a:r>
                    </a:p>
                  </a:txBody>
                  <a:tcPr marL="68580" marR="68580" marT="34290" marB="34290" anchor="ctr"/>
                </a:tc>
                <a:tc>
                  <a:txBody>
                    <a:bodyPr/>
                    <a:lstStyle/>
                    <a:p>
                      <a:pPr algn="ctr"/>
                      <a:r>
                        <a:rPr lang="en-US" sz="1400" dirty="0">
                          <a:solidFill>
                            <a:schemeClr val="tx2"/>
                          </a:solidFill>
                        </a:rPr>
                        <a:t>3/2 * B</a:t>
                      </a:r>
                      <a:r>
                        <a:rPr lang="en-US" sz="1400" baseline="0" dirty="0">
                          <a:solidFill>
                            <a:schemeClr val="tx2"/>
                          </a:solidFill>
                        </a:rPr>
                        <a:t> * D</a:t>
                      </a:r>
                      <a:endParaRPr lang="en-US" sz="1400" dirty="0">
                        <a:solidFill>
                          <a:schemeClr val="tx2"/>
                        </a:solidFill>
                      </a:endParaRPr>
                    </a:p>
                  </a:txBody>
                  <a:tcPr marL="68580" marR="68580" marT="34290" marB="34290" anchor="ctr">
                    <a:solidFill>
                      <a:schemeClr val="accent1">
                        <a:lumMod val="20000"/>
                        <a:lumOff val="80000"/>
                      </a:schemeClr>
                    </a:solidFill>
                  </a:tcPr>
                </a:tc>
                <a:extLst>
                  <a:ext uri="{0D108BD9-81ED-4DB2-BD59-A6C34878D82A}">
                    <a16:rowId xmlns:a16="http://schemas.microsoft.com/office/drawing/2014/main" val="10001"/>
                  </a:ext>
                </a:extLst>
              </a:tr>
              <a:tr h="390672">
                <a:tc>
                  <a:txBody>
                    <a:bodyPr/>
                    <a:lstStyle/>
                    <a:p>
                      <a:r>
                        <a:rPr lang="en-US" sz="1400" dirty="0">
                          <a:solidFill>
                            <a:schemeClr val="tx2"/>
                          </a:solidFill>
                        </a:rPr>
                        <a:t>Equality Search</a:t>
                      </a:r>
                    </a:p>
                  </a:txBody>
                  <a:tcPr marL="68580" marR="68580" marT="34290" marB="34290" anchor="ctr"/>
                </a:tc>
                <a:tc>
                  <a:txBody>
                    <a:bodyPr/>
                    <a:lstStyle/>
                    <a:p>
                      <a:pPr algn="ctr"/>
                      <a:r>
                        <a:rPr lang="en-US" sz="1400" dirty="0">
                          <a:solidFill>
                            <a:schemeClr val="tx2"/>
                          </a:solidFill>
                        </a:rPr>
                        <a:t>0.5</a:t>
                      </a:r>
                      <a:r>
                        <a:rPr lang="en-US" sz="1400" baseline="0" dirty="0">
                          <a:solidFill>
                            <a:schemeClr val="tx2"/>
                          </a:solidFill>
                        </a:rPr>
                        <a:t>*B*D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2"/>
                          </a:solidFill>
                        </a:rPr>
                        <a:t>(</a:t>
                      </a:r>
                      <a:r>
                        <a:rPr lang="en-US" sz="1400" dirty="0" err="1">
                          <a:solidFill>
                            <a:schemeClr val="tx2"/>
                          </a:solidFill>
                        </a:rPr>
                        <a:t>log</a:t>
                      </a:r>
                      <a:r>
                        <a:rPr lang="en-US" sz="1400" baseline="-25000" dirty="0" err="1">
                          <a:solidFill>
                            <a:schemeClr val="tx2"/>
                          </a:solidFill>
                        </a:rPr>
                        <a:t>F</a:t>
                      </a:r>
                      <a:r>
                        <a:rPr lang="en-US" sz="1400" baseline="0" dirty="0">
                          <a:solidFill>
                            <a:schemeClr val="tx2"/>
                          </a:solidFill>
                        </a:rPr>
                        <a:t>(BR/E)+2)</a:t>
                      </a:r>
                      <a:r>
                        <a:rPr lang="en-US" sz="1400" dirty="0">
                          <a:solidFill>
                            <a:schemeClr val="tx2"/>
                          </a:solidFill>
                        </a:rPr>
                        <a:t>*D</a:t>
                      </a:r>
                    </a:p>
                  </a:txBody>
                  <a:tcPr marL="68580" marR="68580" marT="34290" marB="34290" anchor="ctr">
                    <a:solidFill>
                      <a:srgbClr val="F8E9E8"/>
                    </a:solidFill>
                  </a:tcPr>
                </a:tc>
                <a:extLst>
                  <a:ext uri="{0D108BD9-81ED-4DB2-BD59-A6C34878D82A}">
                    <a16:rowId xmlns:a16="http://schemas.microsoft.com/office/drawing/2014/main" val="10002"/>
                  </a:ext>
                </a:extLst>
              </a:tr>
              <a:tr h="390672">
                <a:tc>
                  <a:txBody>
                    <a:bodyPr/>
                    <a:lstStyle/>
                    <a:p>
                      <a:r>
                        <a:rPr lang="en-US" sz="1400" dirty="0">
                          <a:solidFill>
                            <a:schemeClr val="tx2"/>
                          </a:solidFill>
                        </a:rPr>
                        <a:t>Range Search</a:t>
                      </a:r>
                    </a:p>
                  </a:txBody>
                  <a:tcPr marL="68580" marR="68580" marT="34290" marB="34290" anchor="ctr"/>
                </a:tc>
                <a:tc>
                  <a:txBody>
                    <a:bodyPr/>
                    <a:lstStyle/>
                    <a:p>
                      <a:pPr algn="ctr"/>
                      <a:r>
                        <a:rPr lang="en-US" sz="1400" dirty="0">
                          <a:solidFill>
                            <a:schemeClr val="tx2"/>
                          </a:solidFill>
                        </a:rPr>
                        <a:t>B</a:t>
                      </a:r>
                      <a:r>
                        <a:rPr lang="en-US" sz="1400" baseline="0" dirty="0">
                          <a:solidFill>
                            <a:schemeClr val="tx2"/>
                          </a:solidFill>
                        </a:rPr>
                        <a:t>*D</a:t>
                      </a:r>
                      <a:endParaRPr lang="en-US" sz="1400" dirty="0">
                        <a:solidFill>
                          <a:schemeClr val="tx2"/>
                        </a:solidFill>
                      </a:endParaRP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((log</a:t>
                      </a:r>
                      <a:r>
                        <a:rPr lang="en-US" sz="1200" baseline="-25000" dirty="0">
                          <a:solidFill>
                            <a:schemeClr val="tx2"/>
                          </a:solidFill>
                        </a:rPr>
                        <a:t>2</a:t>
                      </a:r>
                      <a:r>
                        <a:rPr lang="en-US" sz="1200" dirty="0">
                          <a:solidFill>
                            <a:schemeClr val="tx2"/>
                          </a:solidFill>
                        </a:rPr>
                        <a:t>B)+pages))*D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2"/>
                          </a:solidFill>
                        </a:rPr>
                        <a:t>(</a:t>
                      </a:r>
                      <a:r>
                        <a:rPr lang="en-US" sz="1100" dirty="0" err="1">
                          <a:solidFill>
                            <a:schemeClr val="tx2"/>
                          </a:solidFill>
                        </a:rPr>
                        <a:t>log</a:t>
                      </a:r>
                      <a:r>
                        <a:rPr lang="en-US" sz="1100" baseline="-25000" dirty="0" err="1">
                          <a:solidFill>
                            <a:schemeClr val="tx2"/>
                          </a:solidFill>
                        </a:rPr>
                        <a:t>F</a:t>
                      </a:r>
                      <a:r>
                        <a:rPr lang="en-US" sz="1100" baseline="0" dirty="0">
                          <a:solidFill>
                            <a:schemeClr val="tx2"/>
                          </a:solidFill>
                        </a:rPr>
                        <a:t>(BR/E)+3*pages)*</a:t>
                      </a:r>
                      <a:r>
                        <a:rPr lang="en-US" sz="1100" dirty="0">
                          <a:solidFill>
                            <a:schemeClr val="tx2"/>
                          </a:solidFill>
                        </a:rPr>
                        <a:t>D</a:t>
                      </a:r>
                    </a:p>
                  </a:txBody>
                  <a:tcPr marL="68580" marR="68580" marT="34290" marB="34290" anchor="ctr">
                    <a:solidFill>
                      <a:srgbClr val="F0CDCE"/>
                    </a:solidFill>
                  </a:tcPr>
                </a:tc>
                <a:extLst>
                  <a:ext uri="{0D108BD9-81ED-4DB2-BD59-A6C34878D82A}">
                    <a16:rowId xmlns:a16="http://schemas.microsoft.com/office/drawing/2014/main" val="10003"/>
                  </a:ext>
                </a:extLst>
              </a:tr>
              <a:tr h="390672">
                <a:tc>
                  <a:txBody>
                    <a:bodyPr/>
                    <a:lstStyle/>
                    <a:p>
                      <a:r>
                        <a:rPr lang="en-US" sz="1400" dirty="0">
                          <a:solidFill>
                            <a:schemeClr val="tx2"/>
                          </a:solidFill>
                        </a:rPr>
                        <a:t>Insert</a:t>
                      </a:r>
                    </a:p>
                  </a:txBody>
                  <a:tcPr marL="68580" marR="68580" marT="34290" marB="34290" anchor="ctr"/>
                </a:tc>
                <a:tc>
                  <a:txBody>
                    <a:bodyPr/>
                    <a:lstStyle/>
                    <a:p>
                      <a:pPr algn="ctr"/>
                      <a:r>
                        <a:rPr lang="en-US" sz="1400" dirty="0">
                          <a:solidFill>
                            <a:schemeClr val="tx2"/>
                          </a:solidFill>
                        </a:rPr>
                        <a:t>2</a:t>
                      </a:r>
                      <a:r>
                        <a:rPr lang="en-US" sz="1400" baseline="0" dirty="0">
                          <a:solidFill>
                            <a:schemeClr val="tx2"/>
                          </a:solidFill>
                        </a:rPr>
                        <a:t>*D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 + B)*D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2"/>
                          </a:solidFill>
                        </a:rPr>
                        <a:t>(</a:t>
                      </a:r>
                      <a:r>
                        <a:rPr lang="en-US" sz="1400" dirty="0" err="1">
                          <a:solidFill>
                            <a:schemeClr val="tx2"/>
                          </a:solidFill>
                        </a:rPr>
                        <a:t>log</a:t>
                      </a:r>
                      <a:r>
                        <a:rPr lang="en-US" sz="1400" baseline="-25000" dirty="0" err="1">
                          <a:solidFill>
                            <a:schemeClr val="tx2"/>
                          </a:solidFill>
                        </a:rPr>
                        <a:t>F</a:t>
                      </a:r>
                      <a:r>
                        <a:rPr lang="en-US" sz="1400" baseline="0" dirty="0">
                          <a:solidFill>
                            <a:schemeClr val="tx2"/>
                          </a:solidFill>
                        </a:rPr>
                        <a:t>(BR/E)+4)</a:t>
                      </a:r>
                      <a:r>
                        <a:rPr lang="en-US" sz="1400" dirty="0">
                          <a:solidFill>
                            <a:schemeClr val="tx2"/>
                          </a:solidFill>
                        </a:rPr>
                        <a:t>*D</a:t>
                      </a:r>
                    </a:p>
                  </a:txBody>
                  <a:tcPr marL="68580" marR="68580" marT="34290" marB="34290" anchor="ctr">
                    <a:solidFill>
                      <a:srgbClr val="F8E9E8"/>
                    </a:solidFill>
                  </a:tcPr>
                </a:tc>
                <a:extLst>
                  <a:ext uri="{0D108BD9-81ED-4DB2-BD59-A6C34878D82A}">
                    <a16:rowId xmlns:a16="http://schemas.microsoft.com/office/drawing/2014/main" val="10004"/>
                  </a:ext>
                </a:extLst>
              </a:tr>
              <a:tr h="390672">
                <a:tc>
                  <a:txBody>
                    <a:bodyPr/>
                    <a:lstStyle/>
                    <a:p>
                      <a:r>
                        <a:rPr lang="en-US" sz="1400" dirty="0">
                          <a:solidFill>
                            <a:schemeClr val="tx2"/>
                          </a:solidFill>
                        </a:rPr>
                        <a:t>Delete</a:t>
                      </a:r>
                    </a:p>
                  </a:txBody>
                  <a:tcPr marL="68580" marR="68580" marT="34290" marB="34290" anchor="ctr"/>
                </a:tc>
                <a:tc>
                  <a:txBody>
                    <a:bodyPr/>
                    <a:lstStyle/>
                    <a:p>
                      <a:pPr algn="ctr"/>
                      <a:r>
                        <a:rPr lang="en-US" sz="1400" dirty="0">
                          <a:solidFill>
                            <a:schemeClr val="tx2"/>
                          </a:solidFill>
                        </a:rPr>
                        <a:t>(0.5</a:t>
                      </a:r>
                      <a:r>
                        <a:rPr lang="en-US" sz="1400" baseline="0" dirty="0">
                          <a:solidFill>
                            <a:schemeClr val="tx2"/>
                          </a:solidFill>
                        </a:rPr>
                        <a:t>*B+1)*D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 + B)*D</a:t>
                      </a:r>
                    </a:p>
                  </a:txBody>
                  <a:tcPr marL="68580" marR="68580" marT="34290" marB="34290" anchor="ctr"/>
                </a:tc>
                <a:tc>
                  <a:txBody>
                    <a:bodyPr/>
                    <a:lstStyle/>
                    <a:p>
                      <a:pPr algn="ctr"/>
                      <a:endParaRPr lang="en-US" sz="1400" dirty="0">
                        <a:solidFill>
                          <a:schemeClr val="tx2"/>
                        </a:solidFill>
                      </a:endParaRPr>
                    </a:p>
                  </a:txBody>
                  <a:tcPr marL="68580" marR="68580" marT="34290" marB="34290" anchor="ctr"/>
                </a:tc>
                <a:extLst>
                  <a:ext uri="{0D108BD9-81ED-4DB2-BD59-A6C34878D82A}">
                    <a16:rowId xmlns:a16="http://schemas.microsoft.com/office/drawing/2014/main" val="10005"/>
                  </a:ext>
                </a:extLst>
              </a:tr>
            </a:tbl>
          </a:graphicData>
        </a:graphic>
      </p:graphicFrame>
      <p:sp>
        <p:nvSpPr>
          <p:cNvPr id="6" name="Content Placeholder 2"/>
          <p:cNvSpPr txBox="1">
            <a:spLocks/>
          </p:cNvSpPr>
          <p:nvPr/>
        </p:nvSpPr>
        <p:spPr>
          <a:xfrm>
            <a:off x="457200" y="3638550"/>
            <a:ext cx="8229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0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18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16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b="1" dirty="0"/>
              <a:t>B: </a:t>
            </a:r>
            <a:r>
              <a:rPr lang="en-US" sz="1600" dirty="0"/>
              <a:t>The number of data blocks</a:t>
            </a:r>
          </a:p>
          <a:p>
            <a:r>
              <a:rPr lang="en-US" sz="1600" b="1" dirty="0"/>
              <a:t>R: </a:t>
            </a:r>
            <a:r>
              <a:rPr lang="en-US" sz="1600" dirty="0"/>
              <a:t>Number of records per block</a:t>
            </a:r>
          </a:p>
          <a:p>
            <a:r>
              <a:rPr lang="en-US" sz="1600" b="1" dirty="0"/>
              <a:t>D: </a:t>
            </a:r>
            <a:r>
              <a:rPr lang="en-US" sz="1600" dirty="0"/>
              <a:t>Average time to read/write disk block</a:t>
            </a:r>
          </a:p>
          <a:p>
            <a:r>
              <a:rPr lang="en-US" sz="1600" b="1" dirty="0"/>
              <a:t>F: </a:t>
            </a:r>
            <a:r>
              <a:rPr lang="en-US" sz="1600" dirty="0"/>
              <a:t>Average internal node </a:t>
            </a:r>
            <a:r>
              <a:rPr lang="en-US" sz="1600" dirty="0" err="1"/>
              <a:t>fanout</a:t>
            </a:r>
            <a:endParaRPr lang="en-US" sz="1600" dirty="0"/>
          </a:p>
          <a:p>
            <a:r>
              <a:rPr lang="en-US" sz="1600" b="1" dirty="0"/>
              <a:t>E: </a:t>
            </a:r>
            <a:r>
              <a:rPr lang="en-US" sz="1600" dirty="0"/>
              <a:t>Average # data entries per leaf </a:t>
            </a:r>
          </a:p>
        </p:txBody>
      </p:sp>
    </p:spTree>
    <p:extLst>
      <p:ext uri="{BB962C8B-B14F-4D97-AF65-F5344CB8AC3E}">
        <p14:creationId xmlns:p14="http://schemas.microsoft.com/office/powerpoint/2010/main" val="7840609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Cost of Operations: Delete</a:t>
            </a:r>
          </a:p>
        </p:txBody>
      </p:sp>
      <p:graphicFrame>
        <p:nvGraphicFramePr>
          <p:cNvPr id="8" name="Table 7" descr="A table outlining the costs of scan records, equality search, range search, insert, and delete on heap files and sorted files, and clustered indexes" title="Table"/>
          <p:cNvGraphicFramePr>
            <a:graphicFrameLocks noGrp="1"/>
          </p:cNvGraphicFramePr>
          <p:nvPr>
            <p:extLst>
              <p:ext uri="{D42A27DB-BD31-4B8C-83A1-F6EECF244321}">
                <p14:modId xmlns:p14="http://schemas.microsoft.com/office/powerpoint/2010/main" val="1867712376"/>
              </p:ext>
            </p:extLst>
          </p:nvPr>
        </p:nvGraphicFramePr>
        <p:xfrm>
          <a:off x="1700988" y="1065918"/>
          <a:ext cx="6300012" cy="2344032"/>
        </p:xfrm>
        <a:graphic>
          <a:graphicData uri="http://schemas.openxmlformats.org/drawingml/2006/table">
            <a:tbl>
              <a:tblPr firstRow="1" bandRow="1">
                <a:tableStyleId>{5C22544A-7EE6-4342-B048-85BDC9FD1C3A}</a:tableStyleId>
              </a:tblPr>
              <a:tblGrid>
                <a:gridCol w="1575003">
                  <a:extLst>
                    <a:ext uri="{9D8B030D-6E8A-4147-A177-3AD203B41FA5}">
                      <a16:colId xmlns:a16="http://schemas.microsoft.com/office/drawing/2014/main" val="20000"/>
                    </a:ext>
                  </a:extLst>
                </a:gridCol>
                <a:gridCol w="1575003">
                  <a:extLst>
                    <a:ext uri="{9D8B030D-6E8A-4147-A177-3AD203B41FA5}">
                      <a16:colId xmlns:a16="http://schemas.microsoft.com/office/drawing/2014/main" val="20001"/>
                    </a:ext>
                  </a:extLst>
                </a:gridCol>
                <a:gridCol w="1473606">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390672">
                <a:tc>
                  <a:txBody>
                    <a:bodyPr/>
                    <a:lstStyle/>
                    <a:p>
                      <a:endParaRPr lang="en-US" sz="1400" dirty="0"/>
                    </a:p>
                  </a:txBody>
                  <a:tcPr marL="68580" marR="68580" marT="34290" marB="34290"/>
                </a:tc>
                <a:tc>
                  <a:txBody>
                    <a:bodyPr/>
                    <a:lstStyle/>
                    <a:p>
                      <a:pPr algn="ctr"/>
                      <a:r>
                        <a:rPr lang="en-US" sz="1400" dirty="0"/>
                        <a:t>Heap</a:t>
                      </a:r>
                      <a:r>
                        <a:rPr lang="en-US" sz="1400" baseline="0" dirty="0"/>
                        <a:t> File</a:t>
                      </a:r>
                      <a:endParaRPr lang="en-US" sz="1400" dirty="0"/>
                    </a:p>
                  </a:txBody>
                  <a:tcPr marL="68580" marR="68580" marT="34290" marB="34290" anchor="ctr"/>
                </a:tc>
                <a:tc>
                  <a:txBody>
                    <a:bodyPr/>
                    <a:lstStyle/>
                    <a:p>
                      <a:pPr algn="ctr"/>
                      <a:r>
                        <a:rPr lang="en-US" sz="1400" dirty="0"/>
                        <a:t>Sorted</a:t>
                      </a:r>
                      <a:r>
                        <a:rPr lang="en-US" sz="1400" baseline="0" dirty="0"/>
                        <a:t> File</a:t>
                      </a:r>
                      <a:endParaRPr lang="en-US" sz="1400" dirty="0"/>
                    </a:p>
                  </a:txBody>
                  <a:tcPr marL="68580" marR="68580" marT="34290" marB="34290" anchor="ctr"/>
                </a:tc>
                <a:tc>
                  <a:txBody>
                    <a:bodyPr/>
                    <a:lstStyle/>
                    <a:p>
                      <a:pPr algn="ctr"/>
                      <a:r>
                        <a:rPr lang="en-US" sz="1400" dirty="0"/>
                        <a:t>Clustered Index</a:t>
                      </a:r>
                    </a:p>
                  </a:txBody>
                  <a:tcPr marL="68580" marR="68580" marT="34290" marB="34290" anchor="ctr"/>
                </a:tc>
                <a:extLst>
                  <a:ext uri="{0D108BD9-81ED-4DB2-BD59-A6C34878D82A}">
                    <a16:rowId xmlns:a16="http://schemas.microsoft.com/office/drawing/2014/main" val="10000"/>
                  </a:ext>
                </a:extLst>
              </a:tr>
              <a:tr h="390672">
                <a:tc>
                  <a:txBody>
                    <a:bodyPr/>
                    <a:lstStyle/>
                    <a:p>
                      <a:r>
                        <a:rPr lang="en-US" sz="1400" dirty="0">
                          <a:solidFill>
                            <a:schemeClr val="tx2"/>
                          </a:solidFill>
                        </a:rPr>
                        <a:t>Scan</a:t>
                      </a:r>
                      <a:r>
                        <a:rPr lang="en-US" sz="1400" baseline="0" dirty="0">
                          <a:solidFill>
                            <a:schemeClr val="tx2"/>
                          </a:solidFill>
                        </a:rPr>
                        <a:t> all records</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B*D</a:t>
                      </a:r>
                    </a:p>
                  </a:txBody>
                  <a:tcPr marL="68580" marR="68580" marT="34290" marB="34290" anchor="ctr"/>
                </a:tc>
                <a:tc>
                  <a:txBody>
                    <a:bodyPr/>
                    <a:lstStyle/>
                    <a:p>
                      <a:pPr algn="ctr"/>
                      <a:r>
                        <a:rPr lang="en-US" sz="1400" dirty="0">
                          <a:solidFill>
                            <a:schemeClr val="tx2"/>
                          </a:solidFill>
                        </a:rPr>
                        <a:t>B*D</a:t>
                      </a:r>
                    </a:p>
                  </a:txBody>
                  <a:tcPr marL="68580" marR="68580" marT="34290" marB="34290" anchor="ctr"/>
                </a:tc>
                <a:tc>
                  <a:txBody>
                    <a:bodyPr/>
                    <a:lstStyle/>
                    <a:p>
                      <a:pPr algn="ctr"/>
                      <a:r>
                        <a:rPr lang="en-US" sz="1400" dirty="0">
                          <a:solidFill>
                            <a:schemeClr val="tx2"/>
                          </a:solidFill>
                        </a:rPr>
                        <a:t>3/2 * B</a:t>
                      </a:r>
                      <a:r>
                        <a:rPr lang="en-US" sz="1400" baseline="0" dirty="0">
                          <a:solidFill>
                            <a:schemeClr val="tx2"/>
                          </a:solidFill>
                        </a:rPr>
                        <a:t> * D</a:t>
                      </a:r>
                      <a:endParaRPr lang="en-US" sz="1400" dirty="0">
                        <a:solidFill>
                          <a:schemeClr val="tx2"/>
                        </a:solidFill>
                      </a:endParaRPr>
                    </a:p>
                  </a:txBody>
                  <a:tcPr marL="68580" marR="68580" marT="34290" marB="34290" anchor="ctr">
                    <a:solidFill>
                      <a:schemeClr val="accent1">
                        <a:lumMod val="20000"/>
                        <a:lumOff val="80000"/>
                      </a:schemeClr>
                    </a:solidFill>
                  </a:tcPr>
                </a:tc>
                <a:extLst>
                  <a:ext uri="{0D108BD9-81ED-4DB2-BD59-A6C34878D82A}">
                    <a16:rowId xmlns:a16="http://schemas.microsoft.com/office/drawing/2014/main" val="10001"/>
                  </a:ext>
                </a:extLst>
              </a:tr>
              <a:tr h="390672">
                <a:tc>
                  <a:txBody>
                    <a:bodyPr/>
                    <a:lstStyle/>
                    <a:p>
                      <a:r>
                        <a:rPr lang="en-US" sz="1400" dirty="0">
                          <a:solidFill>
                            <a:schemeClr val="tx2"/>
                          </a:solidFill>
                        </a:rPr>
                        <a:t>Equality Search</a:t>
                      </a:r>
                    </a:p>
                  </a:txBody>
                  <a:tcPr marL="68580" marR="68580" marT="34290" marB="34290" anchor="ctr"/>
                </a:tc>
                <a:tc>
                  <a:txBody>
                    <a:bodyPr/>
                    <a:lstStyle/>
                    <a:p>
                      <a:pPr algn="ctr"/>
                      <a:r>
                        <a:rPr lang="en-US" sz="1400" dirty="0">
                          <a:solidFill>
                            <a:schemeClr val="tx2"/>
                          </a:solidFill>
                        </a:rPr>
                        <a:t>0.5</a:t>
                      </a:r>
                      <a:r>
                        <a:rPr lang="en-US" sz="1400" baseline="0" dirty="0">
                          <a:solidFill>
                            <a:schemeClr val="tx2"/>
                          </a:solidFill>
                        </a:rPr>
                        <a:t>*B*D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2"/>
                          </a:solidFill>
                        </a:rPr>
                        <a:t>(</a:t>
                      </a:r>
                      <a:r>
                        <a:rPr lang="en-US" sz="1400" dirty="0" err="1">
                          <a:solidFill>
                            <a:schemeClr val="tx2"/>
                          </a:solidFill>
                        </a:rPr>
                        <a:t>log</a:t>
                      </a:r>
                      <a:r>
                        <a:rPr lang="en-US" sz="1400" baseline="-25000" dirty="0" err="1">
                          <a:solidFill>
                            <a:schemeClr val="tx2"/>
                          </a:solidFill>
                        </a:rPr>
                        <a:t>F</a:t>
                      </a:r>
                      <a:r>
                        <a:rPr lang="en-US" sz="1400" baseline="0" dirty="0">
                          <a:solidFill>
                            <a:schemeClr val="tx2"/>
                          </a:solidFill>
                        </a:rPr>
                        <a:t>(BR/E)+2)</a:t>
                      </a:r>
                      <a:r>
                        <a:rPr lang="en-US" sz="1400" dirty="0">
                          <a:solidFill>
                            <a:schemeClr val="tx2"/>
                          </a:solidFill>
                        </a:rPr>
                        <a:t>*D</a:t>
                      </a:r>
                    </a:p>
                  </a:txBody>
                  <a:tcPr marL="68580" marR="68580" marT="34290" marB="34290" anchor="ctr">
                    <a:solidFill>
                      <a:srgbClr val="F8E9E8"/>
                    </a:solidFill>
                  </a:tcPr>
                </a:tc>
                <a:extLst>
                  <a:ext uri="{0D108BD9-81ED-4DB2-BD59-A6C34878D82A}">
                    <a16:rowId xmlns:a16="http://schemas.microsoft.com/office/drawing/2014/main" val="10002"/>
                  </a:ext>
                </a:extLst>
              </a:tr>
              <a:tr h="390672">
                <a:tc>
                  <a:txBody>
                    <a:bodyPr/>
                    <a:lstStyle/>
                    <a:p>
                      <a:r>
                        <a:rPr lang="en-US" sz="1400" dirty="0">
                          <a:solidFill>
                            <a:schemeClr val="tx2"/>
                          </a:solidFill>
                        </a:rPr>
                        <a:t>Range Search</a:t>
                      </a:r>
                    </a:p>
                  </a:txBody>
                  <a:tcPr marL="68580" marR="68580" marT="34290" marB="34290" anchor="ctr"/>
                </a:tc>
                <a:tc>
                  <a:txBody>
                    <a:bodyPr/>
                    <a:lstStyle/>
                    <a:p>
                      <a:pPr algn="ctr"/>
                      <a:r>
                        <a:rPr lang="en-US" sz="1400" dirty="0">
                          <a:solidFill>
                            <a:schemeClr val="tx2"/>
                          </a:solidFill>
                        </a:rPr>
                        <a:t>B</a:t>
                      </a:r>
                      <a:r>
                        <a:rPr lang="en-US" sz="1400" baseline="0" dirty="0">
                          <a:solidFill>
                            <a:schemeClr val="tx2"/>
                          </a:solidFill>
                        </a:rPr>
                        <a:t>*D</a:t>
                      </a:r>
                      <a:endParaRPr lang="en-US" sz="1400" dirty="0">
                        <a:solidFill>
                          <a:schemeClr val="tx2"/>
                        </a:solidFill>
                      </a:endParaRP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((log</a:t>
                      </a:r>
                      <a:r>
                        <a:rPr lang="en-US" sz="1200" baseline="-25000" dirty="0">
                          <a:solidFill>
                            <a:schemeClr val="tx2"/>
                          </a:solidFill>
                        </a:rPr>
                        <a:t>2</a:t>
                      </a:r>
                      <a:r>
                        <a:rPr lang="en-US" sz="1200" dirty="0">
                          <a:solidFill>
                            <a:schemeClr val="tx2"/>
                          </a:solidFill>
                        </a:rPr>
                        <a:t>B)+pages))*D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2"/>
                          </a:solidFill>
                        </a:rPr>
                        <a:t>(</a:t>
                      </a:r>
                      <a:r>
                        <a:rPr lang="en-US" sz="1100" dirty="0" err="1">
                          <a:solidFill>
                            <a:schemeClr val="tx2"/>
                          </a:solidFill>
                        </a:rPr>
                        <a:t>log</a:t>
                      </a:r>
                      <a:r>
                        <a:rPr lang="en-US" sz="1100" baseline="-25000" dirty="0" err="1">
                          <a:solidFill>
                            <a:schemeClr val="tx2"/>
                          </a:solidFill>
                        </a:rPr>
                        <a:t>F</a:t>
                      </a:r>
                      <a:r>
                        <a:rPr lang="en-US" sz="1100" baseline="0" dirty="0">
                          <a:solidFill>
                            <a:schemeClr val="tx2"/>
                          </a:solidFill>
                        </a:rPr>
                        <a:t>(BR/E)+3*pages)*</a:t>
                      </a:r>
                      <a:r>
                        <a:rPr lang="en-US" sz="1100" dirty="0">
                          <a:solidFill>
                            <a:schemeClr val="tx2"/>
                          </a:solidFill>
                        </a:rPr>
                        <a:t>D</a:t>
                      </a:r>
                    </a:p>
                  </a:txBody>
                  <a:tcPr marL="68580" marR="68580" marT="34290" marB="34290" anchor="ctr">
                    <a:solidFill>
                      <a:srgbClr val="F0CDCE"/>
                    </a:solidFill>
                  </a:tcPr>
                </a:tc>
                <a:extLst>
                  <a:ext uri="{0D108BD9-81ED-4DB2-BD59-A6C34878D82A}">
                    <a16:rowId xmlns:a16="http://schemas.microsoft.com/office/drawing/2014/main" val="10003"/>
                  </a:ext>
                </a:extLst>
              </a:tr>
              <a:tr h="390672">
                <a:tc>
                  <a:txBody>
                    <a:bodyPr/>
                    <a:lstStyle/>
                    <a:p>
                      <a:r>
                        <a:rPr lang="en-US" sz="1400" dirty="0">
                          <a:solidFill>
                            <a:schemeClr val="tx2"/>
                          </a:solidFill>
                        </a:rPr>
                        <a:t>Insert</a:t>
                      </a:r>
                    </a:p>
                  </a:txBody>
                  <a:tcPr marL="68580" marR="68580" marT="34290" marB="34290" anchor="ctr"/>
                </a:tc>
                <a:tc>
                  <a:txBody>
                    <a:bodyPr/>
                    <a:lstStyle/>
                    <a:p>
                      <a:pPr algn="ctr"/>
                      <a:r>
                        <a:rPr lang="en-US" sz="1400" dirty="0">
                          <a:solidFill>
                            <a:schemeClr val="tx2"/>
                          </a:solidFill>
                        </a:rPr>
                        <a:t>2</a:t>
                      </a:r>
                      <a:r>
                        <a:rPr lang="en-US" sz="1400" baseline="0" dirty="0">
                          <a:solidFill>
                            <a:schemeClr val="tx2"/>
                          </a:solidFill>
                        </a:rPr>
                        <a:t>*D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 + B)*D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2"/>
                          </a:solidFill>
                        </a:rPr>
                        <a:t>(</a:t>
                      </a:r>
                      <a:r>
                        <a:rPr lang="en-US" sz="1400" dirty="0" err="1">
                          <a:solidFill>
                            <a:schemeClr val="tx2"/>
                          </a:solidFill>
                        </a:rPr>
                        <a:t>log</a:t>
                      </a:r>
                      <a:r>
                        <a:rPr lang="en-US" sz="1400" baseline="-25000" dirty="0" err="1">
                          <a:solidFill>
                            <a:schemeClr val="tx2"/>
                          </a:solidFill>
                        </a:rPr>
                        <a:t>F</a:t>
                      </a:r>
                      <a:r>
                        <a:rPr lang="en-US" sz="1400" baseline="0" dirty="0">
                          <a:solidFill>
                            <a:schemeClr val="tx2"/>
                          </a:solidFill>
                        </a:rPr>
                        <a:t>(BR/E)+4)</a:t>
                      </a:r>
                      <a:r>
                        <a:rPr lang="en-US" sz="1400" dirty="0">
                          <a:solidFill>
                            <a:schemeClr val="tx2"/>
                          </a:solidFill>
                        </a:rPr>
                        <a:t>*D</a:t>
                      </a:r>
                    </a:p>
                  </a:txBody>
                  <a:tcPr marL="68580" marR="68580" marT="34290" marB="34290" anchor="ctr">
                    <a:solidFill>
                      <a:srgbClr val="F8E9E8"/>
                    </a:solidFill>
                  </a:tcPr>
                </a:tc>
                <a:extLst>
                  <a:ext uri="{0D108BD9-81ED-4DB2-BD59-A6C34878D82A}">
                    <a16:rowId xmlns:a16="http://schemas.microsoft.com/office/drawing/2014/main" val="10004"/>
                  </a:ext>
                </a:extLst>
              </a:tr>
              <a:tr h="390672">
                <a:tc>
                  <a:txBody>
                    <a:bodyPr/>
                    <a:lstStyle/>
                    <a:p>
                      <a:r>
                        <a:rPr lang="en-US" sz="1400" dirty="0">
                          <a:solidFill>
                            <a:schemeClr val="tx2"/>
                          </a:solidFill>
                        </a:rPr>
                        <a:t>Delete</a:t>
                      </a:r>
                    </a:p>
                  </a:txBody>
                  <a:tcPr marL="68580" marR="68580" marT="34290" marB="34290" anchor="ctr"/>
                </a:tc>
                <a:tc>
                  <a:txBody>
                    <a:bodyPr/>
                    <a:lstStyle/>
                    <a:p>
                      <a:pPr algn="ctr"/>
                      <a:r>
                        <a:rPr lang="en-US" sz="1400" dirty="0">
                          <a:solidFill>
                            <a:schemeClr val="tx2"/>
                          </a:solidFill>
                        </a:rPr>
                        <a:t>(0.5</a:t>
                      </a:r>
                      <a:r>
                        <a:rPr lang="en-US" sz="1400" baseline="0" dirty="0">
                          <a:solidFill>
                            <a:schemeClr val="tx2"/>
                          </a:solidFill>
                        </a:rPr>
                        <a:t>*B+1)*D</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((log</a:t>
                      </a:r>
                      <a:r>
                        <a:rPr lang="en-US" sz="1400" baseline="-25000" dirty="0">
                          <a:solidFill>
                            <a:schemeClr val="tx2"/>
                          </a:solidFill>
                        </a:rPr>
                        <a:t>2</a:t>
                      </a:r>
                      <a:r>
                        <a:rPr lang="en-US" sz="1400" dirty="0">
                          <a:solidFill>
                            <a:schemeClr val="tx2"/>
                          </a:solidFill>
                        </a:rPr>
                        <a:t>B) + B)*D</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2"/>
                          </a:solidFill>
                        </a:rPr>
                        <a:t>(</a:t>
                      </a:r>
                      <a:r>
                        <a:rPr lang="en-US" sz="1400" dirty="0" err="1">
                          <a:solidFill>
                            <a:schemeClr val="tx2"/>
                          </a:solidFill>
                        </a:rPr>
                        <a:t>log</a:t>
                      </a:r>
                      <a:r>
                        <a:rPr lang="en-US" sz="1400" baseline="-25000" dirty="0" err="1">
                          <a:solidFill>
                            <a:schemeClr val="tx2"/>
                          </a:solidFill>
                        </a:rPr>
                        <a:t>F</a:t>
                      </a:r>
                      <a:r>
                        <a:rPr lang="en-US" sz="1400" baseline="0" dirty="0">
                          <a:solidFill>
                            <a:schemeClr val="tx2"/>
                          </a:solidFill>
                        </a:rPr>
                        <a:t>(BR/E)+4)</a:t>
                      </a:r>
                      <a:r>
                        <a:rPr lang="en-US" sz="1400" dirty="0">
                          <a:solidFill>
                            <a:schemeClr val="tx2"/>
                          </a:solidFill>
                        </a:rPr>
                        <a:t>*D</a:t>
                      </a:r>
                    </a:p>
                  </a:txBody>
                  <a:tcPr marL="68580" marR="68580" marT="34290" marB="34290" anchor="ctr"/>
                </a:tc>
                <a:extLst>
                  <a:ext uri="{0D108BD9-81ED-4DB2-BD59-A6C34878D82A}">
                    <a16:rowId xmlns:a16="http://schemas.microsoft.com/office/drawing/2014/main" val="10005"/>
                  </a:ext>
                </a:extLst>
              </a:tr>
            </a:tbl>
          </a:graphicData>
        </a:graphic>
      </p:graphicFrame>
      <p:sp>
        <p:nvSpPr>
          <p:cNvPr id="2" name="TextBox 1">
            <a:extLst>
              <a:ext uri="{FF2B5EF4-FFF2-40B4-BE49-F238E27FC236}">
                <a16:creationId xmlns:a16="http://schemas.microsoft.com/office/drawing/2014/main" id="{92E75F7E-BC57-1747-8998-FB569E55BD09}"/>
              </a:ext>
            </a:extLst>
          </p:cNvPr>
          <p:cNvSpPr txBox="1"/>
          <p:nvPr/>
        </p:nvSpPr>
        <p:spPr>
          <a:xfrm>
            <a:off x="7162801" y="418242"/>
            <a:ext cx="1981199" cy="646331"/>
          </a:xfrm>
          <a:prstGeom prst="rect">
            <a:avLst/>
          </a:prstGeom>
          <a:noFill/>
        </p:spPr>
        <p:txBody>
          <a:bodyPr wrap="square" rtlCol="0">
            <a:spAutoFit/>
          </a:bodyPr>
          <a:lstStyle/>
          <a:p>
            <a:r>
              <a:rPr lang="en-US"/>
              <a:t>Why “+4” </a:t>
            </a:r>
            <a:r>
              <a:rPr lang="en-US" dirty="0"/>
              <a:t>in Insert/Delete?</a:t>
            </a:r>
          </a:p>
        </p:txBody>
      </p:sp>
      <p:sp>
        <p:nvSpPr>
          <p:cNvPr id="9" name="Content Placeholder 2"/>
          <p:cNvSpPr>
            <a:spLocks noGrp="1"/>
          </p:cNvSpPr>
          <p:nvPr>
            <p:ph idx="1"/>
          </p:nvPr>
        </p:nvSpPr>
        <p:spPr>
          <a:xfrm>
            <a:off x="457200" y="3638550"/>
            <a:ext cx="8229600" cy="3394472"/>
          </a:xfrm>
        </p:spPr>
        <p:txBody>
          <a:bodyPr>
            <a:normAutofit/>
          </a:bodyPr>
          <a:lstStyle/>
          <a:p>
            <a:r>
              <a:rPr lang="en-US" sz="1600" b="1" dirty="0"/>
              <a:t>B: </a:t>
            </a:r>
            <a:r>
              <a:rPr lang="en-US" sz="1600" dirty="0"/>
              <a:t>The number of data blocks</a:t>
            </a:r>
          </a:p>
          <a:p>
            <a:r>
              <a:rPr lang="en-US" sz="1600" b="1" dirty="0"/>
              <a:t>R: </a:t>
            </a:r>
            <a:r>
              <a:rPr lang="en-US" sz="1600" dirty="0"/>
              <a:t>Number of records per block</a:t>
            </a:r>
          </a:p>
          <a:p>
            <a:r>
              <a:rPr lang="en-US" sz="1600" b="1" dirty="0"/>
              <a:t>D: </a:t>
            </a:r>
            <a:r>
              <a:rPr lang="en-US" sz="1600" dirty="0"/>
              <a:t>Average time to read/write disk block</a:t>
            </a:r>
          </a:p>
          <a:p>
            <a:r>
              <a:rPr lang="en-US" sz="1600" b="1" dirty="0"/>
              <a:t>F: </a:t>
            </a:r>
            <a:r>
              <a:rPr lang="en-US" sz="1600" dirty="0"/>
              <a:t>Average internal node </a:t>
            </a:r>
            <a:r>
              <a:rPr lang="en-US" sz="1600" dirty="0" err="1"/>
              <a:t>fanout</a:t>
            </a:r>
            <a:endParaRPr lang="en-US" sz="1600" dirty="0"/>
          </a:p>
          <a:p>
            <a:r>
              <a:rPr lang="en-US" sz="1600" b="1" dirty="0"/>
              <a:t>E: </a:t>
            </a:r>
            <a:r>
              <a:rPr lang="en-US" sz="1600" dirty="0"/>
              <a:t>Average # data entries per leaf </a:t>
            </a:r>
          </a:p>
        </p:txBody>
      </p:sp>
    </p:spTree>
    <p:extLst>
      <p:ext uri="{BB962C8B-B14F-4D97-AF65-F5344CB8AC3E}">
        <p14:creationId xmlns:p14="http://schemas.microsoft.com/office/powerpoint/2010/main" val="169207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Today</a:t>
            </a:r>
          </a:p>
        </p:txBody>
      </p:sp>
      <p:sp>
        <p:nvSpPr>
          <p:cNvPr id="3" name="Content Placeholder 2"/>
          <p:cNvSpPr>
            <a:spLocks noGrp="1"/>
          </p:cNvSpPr>
          <p:nvPr>
            <p:ph idx="1"/>
          </p:nvPr>
        </p:nvSpPr>
        <p:spPr>
          <a:xfrm>
            <a:off x="457200" y="1200151"/>
            <a:ext cx="8534400" cy="3394472"/>
          </a:xfrm>
        </p:spPr>
        <p:txBody>
          <a:bodyPr/>
          <a:lstStyle/>
          <a:p>
            <a:r>
              <a:rPr lang="en-US" sz="1800" dirty="0"/>
              <a:t>In the remainder of our discussion, we’ll focus on traditional 1-d range search</a:t>
            </a:r>
          </a:p>
          <a:p>
            <a:pPr lvl="1"/>
            <a:r>
              <a:rPr lang="en-US" sz="1500" dirty="0"/>
              <a:t>And equality as a special case</a:t>
            </a:r>
          </a:p>
          <a:p>
            <a:pPr lvl="1"/>
            <a:r>
              <a:rPr lang="en-US" sz="1500" dirty="0"/>
              <a:t>As in B+-trees</a:t>
            </a:r>
          </a:p>
        </p:txBody>
      </p:sp>
    </p:spTree>
    <p:extLst>
      <p:ext uri="{BB962C8B-B14F-4D97-AF65-F5344CB8AC3E}">
        <p14:creationId xmlns:p14="http://schemas.microsoft.com/office/powerpoint/2010/main" val="21002581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Cost of Operations: Big O Notation</a:t>
            </a:r>
          </a:p>
        </p:txBody>
      </p:sp>
      <p:graphicFrame>
        <p:nvGraphicFramePr>
          <p:cNvPr id="8" name="Table 7" descr="A table outlining the costs of scan records, equality search, range search, insert, and delete on heap files and sorted files, and clustered indexes" title="Table"/>
          <p:cNvGraphicFramePr>
            <a:graphicFrameLocks noGrp="1"/>
          </p:cNvGraphicFramePr>
          <p:nvPr>
            <p:extLst>
              <p:ext uri="{D42A27DB-BD31-4B8C-83A1-F6EECF244321}">
                <p14:modId xmlns:p14="http://schemas.microsoft.com/office/powerpoint/2010/main" val="578179874"/>
              </p:ext>
            </p:extLst>
          </p:nvPr>
        </p:nvGraphicFramePr>
        <p:xfrm>
          <a:off x="1700988" y="1065918"/>
          <a:ext cx="5919012" cy="2344032"/>
        </p:xfrm>
        <a:graphic>
          <a:graphicData uri="http://schemas.openxmlformats.org/drawingml/2006/table">
            <a:tbl>
              <a:tblPr firstRow="1" bandRow="1">
                <a:tableStyleId>{5C22544A-7EE6-4342-B048-85BDC9FD1C3A}</a:tableStyleId>
              </a:tblPr>
              <a:tblGrid>
                <a:gridCol w="1479753">
                  <a:extLst>
                    <a:ext uri="{9D8B030D-6E8A-4147-A177-3AD203B41FA5}">
                      <a16:colId xmlns:a16="http://schemas.microsoft.com/office/drawing/2014/main" val="20000"/>
                    </a:ext>
                  </a:extLst>
                </a:gridCol>
                <a:gridCol w="1479753">
                  <a:extLst>
                    <a:ext uri="{9D8B030D-6E8A-4147-A177-3AD203B41FA5}">
                      <a16:colId xmlns:a16="http://schemas.microsoft.com/office/drawing/2014/main" val="20001"/>
                    </a:ext>
                  </a:extLst>
                </a:gridCol>
                <a:gridCol w="1479753">
                  <a:extLst>
                    <a:ext uri="{9D8B030D-6E8A-4147-A177-3AD203B41FA5}">
                      <a16:colId xmlns:a16="http://schemas.microsoft.com/office/drawing/2014/main" val="20002"/>
                    </a:ext>
                  </a:extLst>
                </a:gridCol>
                <a:gridCol w="1479753">
                  <a:extLst>
                    <a:ext uri="{9D8B030D-6E8A-4147-A177-3AD203B41FA5}">
                      <a16:colId xmlns:a16="http://schemas.microsoft.com/office/drawing/2014/main" val="20003"/>
                    </a:ext>
                  </a:extLst>
                </a:gridCol>
              </a:tblGrid>
              <a:tr h="390672">
                <a:tc>
                  <a:txBody>
                    <a:bodyPr/>
                    <a:lstStyle/>
                    <a:p>
                      <a:endParaRPr lang="en-US" sz="1400" dirty="0"/>
                    </a:p>
                  </a:txBody>
                  <a:tcPr marL="68580" marR="68580" marT="34290" marB="34290"/>
                </a:tc>
                <a:tc>
                  <a:txBody>
                    <a:bodyPr/>
                    <a:lstStyle/>
                    <a:p>
                      <a:pPr algn="ctr"/>
                      <a:r>
                        <a:rPr lang="en-US" sz="1400" dirty="0"/>
                        <a:t>Heap</a:t>
                      </a:r>
                      <a:r>
                        <a:rPr lang="en-US" sz="1400" baseline="0" dirty="0"/>
                        <a:t> File</a:t>
                      </a:r>
                      <a:endParaRPr lang="en-US" sz="1400" dirty="0"/>
                    </a:p>
                  </a:txBody>
                  <a:tcPr marL="68580" marR="68580" marT="34290" marB="34290" anchor="ctr"/>
                </a:tc>
                <a:tc>
                  <a:txBody>
                    <a:bodyPr/>
                    <a:lstStyle/>
                    <a:p>
                      <a:pPr algn="ctr"/>
                      <a:r>
                        <a:rPr lang="en-US" sz="1400" dirty="0"/>
                        <a:t>Sorted</a:t>
                      </a:r>
                      <a:r>
                        <a:rPr lang="en-US" sz="1400" baseline="0" dirty="0"/>
                        <a:t> File</a:t>
                      </a:r>
                      <a:endParaRPr lang="en-US" sz="1400" dirty="0"/>
                    </a:p>
                  </a:txBody>
                  <a:tcPr marL="68580" marR="68580" marT="34290" marB="34290" anchor="ctr"/>
                </a:tc>
                <a:tc>
                  <a:txBody>
                    <a:bodyPr/>
                    <a:lstStyle/>
                    <a:p>
                      <a:pPr algn="ctr"/>
                      <a:r>
                        <a:rPr lang="en-US" sz="1400" dirty="0"/>
                        <a:t>Clustered Index</a:t>
                      </a:r>
                    </a:p>
                  </a:txBody>
                  <a:tcPr marL="68580" marR="68580" marT="34290" marB="34290" anchor="ctr"/>
                </a:tc>
                <a:extLst>
                  <a:ext uri="{0D108BD9-81ED-4DB2-BD59-A6C34878D82A}">
                    <a16:rowId xmlns:a16="http://schemas.microsoft.com/office/drawing/2014/main" val="10000"/>
                  </a:ext>
                </a:extLst>
              </a:tr>
              <a:tr h="390672">
                <a:tc>
                  <a:txBody>
                    <a:bodyPr/>
                    <a:lstStyle/>
                    <a:p>
                      <a:r>
                        <a:rPr lang="en-US" sz="1400" dirty="0">
                          <a:solidFill>
                            <a:schemeClr val="tx2"/>
                          </a:solidFill>
                        </a:rPr>
                        <a:t>Scan</a:t>
                      </a:r>
                      <a:r>
                        <a:rPr lang="en-US" sz="1400" baseline="0" dirty="0">
                          <a:solidFill>
                            <a:schemeClr val="tx2"/>
                          </a:solidFill>
                        </a:rPr>
                        <a:t> all records</a:t>
                      </a:r>
                      <a:endParaRPr lang="en-US" sz="1400" dirty="0">
                        <a:solidFill>
                          <a:schemeClr val="tx2"/>
                        </a:solidFill>
                      </a:endParaRPr>
                    </a:p>
                  </a:txBody>
                  <a:tcPr marL="68580" marR="68580" marT="34290" marB="34290" anchor="ctr"/>
                </a:tc>
                <a:tc>
                  <a:txBody>
                    <a:bodyPr/>
                    <a:lstStyle/>
                    <a:p>
                      <a:pPr algn="ctr"/>
                      <a:r>
                        <a:rPr lang="en-US" sz="1400" dirty="0">
                          <a:solidFill>
                            <a:schemeClr val="tx2"/>
                          </a:solidFill>
                        </a:rPr>
                        <a:t>O(B)</a:t>
                      </a:r>
                    </a:p>
                  </a:txBody>
                  <a:tcPr marL="68580" marR="68580" marT="34290" marB="34290" anchor="ctr"/>
                </a:tc>
                <a:tc>
                  <a:txBody>
                    <a:bodyPr/>
                    <a:lstStyle/>
                    <a:p>
                      <a:pPr algn="ctr"/>
                      <a:r>
                        <a:rPr lang="en-US" sz="1400" dirty="0">
                          <a:solidFill>
                            <a:schemeClr val="tx2"/>
                          </a:solidFill>
                        </a:rPr>
                        <a:t>O(B)</a:t>
                      </a:r>
                    </a:p>
                  </a:txBody>
                  <a:tcPr marL="68580" marR="68580" marT="34290" marB="34290" anchor="ctr"/>
                </a:tc>
                <a:tc>
                  <a:txBody>
                    <a:bodyPr/>
                    <a:lstStyle/>
                    <a:p>
                      <a:pPr algn="ctr"/>
                      <a:r>
                        <a:rPr lang="en-US" sz="1400" dirty="0">
                          <a:solidFill>
                            <a:schemeClr val="tx2"/>
                          </a:solidFill>
                        </a:rPr>
                        <a:t>O(B)</a:t>
                      </a:r>
                    </a:p>
                  </a:txBody>
                  <a:tcPr marL="68580" marR="68580" marT="34290" marB="34290" anchor="ctr">
                    <a:solidFill>
                      <a:schemeClr val="accent1">
                        <a:lumMod val="20000"/>
                        <a:lumOff val="80000"/>
                      </a:schemeClr>
                    </a:solidFill>
                  </a:tcPr>
                </a:tc>
                <a:extLst>
                  <a:ext uri="{0D108BD9-81ED-4DB2-BD59-A6C34878D82A}">
                    <a16:rowId xmlns:a16="http://schemas.microsoft.com/office/drawing/2014/main" val="10001"/>
                  </a:ext>
                </a:extLst>
              </a:tr>
              <a:tr h="390672">
                <a:tc>
                  <a:txBody>
                    <a:bodyPr/>
                    <a:lstStyle/>
                    <a:p>
                      <a:r>
                        <a:rPr lang="en-US" sz="1400" dirty="0">
                          <a:solidFill>
                            <a:schemeClr val="tx2"/>
                          </a:solidFill>
                        </a:rPr>
                        <a:t>Equality Search</a:t>
                      </a:r>
                    </a:p>
                  </a:txBody>
                  <a:tcPr marL="68580" marR="68580" marT="34290" marB="34290" anchor="ctr"/>
                </a:tc>
                <a:tc>
                  <a:txBody>
                    <a:bodyPr/>
                    <a:lstStyle/>
                    <a:p>
                      <a:pPr algn="ctr"/>
                      <a:r>
                        <a:rPr lang="en-US" sz="1400" dirty="0">
                          <a:solidFill>
                            <a:schemeClr val="tx2"/>
                          </a:solidFill>
                        </a:rPr>
                        <a:t>O(B)</a:t>
                      </a:r>
                    </a:p>
                  </a:txBody>
                  <a:tcPr marL="68580" marR="68580" marT="34290" marB="34290" anchor="ctr"/>
                </a:tc>
                <a:tc>
                  <a:txBody>
                    <a:bodyPr/>
                    <a:lstStyle/>
                    <a:p>
                      <a:pPr algn="ctr"/>
                      <a:r>
                        <a:rPr lang="en-US" sz="1400" dirty="0">
                          <a:solidFill>
                            <a:schemeClr val="tx2"/>
                          </a:solidFill>
                        </a:rPr>
                        <a:t>O(log</a:t>
                      </a:r>
                      <a:r>
                        <a:rPr lang="en-US" sz="1400" baseline="-25000" dirty="0">
                          <a:solidFill>
                            <a:schemeClr val="tx2"/>
                          </a:solidFill>
                        </a:rPr>
                        <a:t>2</a:t>
                      </a:r>
                      <a:r>
                        <a:rPr lang="en-US" sz="1400" dirty="0">
                          <a:solidFill>
                            <a:schemeClr val="tx2"/>
                          </a:solidFill>
                        </a:rPr>
                        <a:t>B)</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2"/>
                          </a:solidFill>
                        </a:rPr>
                        <a:t>O(</a:t>
                      </a:r>
                      <a:r>
                        <a:rPr lang="en-US" sz="1400" dirty="0" err="1">
                          <a:solidFill>
                            <a:schemeClr val="tx2"/>
                          </a:solidFill>
                        </a:rPr>
                        <a:t>log</a:t>
                      </a:r>
                      <a:r>
                        <a:rPr lang="en-US" sz="1400" baseline="-25000" dirty="0" err="1">
                          <a:solidFill>
                            <a:schemeClr val="tx2"/>
                          </a:solidFill>
                        </a:rPr>
                        <a:t>F</a:t>
                      </a:r>
                      <a:r>
                        <a:rPr lang="en-US" sz="1400" baseline="0" dirty="0" err="1">
                          <a:solidFill>
                            <a:schemeClr val="tx2"/>
                          </a:solidFill>
                        </a:rPr>
                        <a:t>B</a:t>
                      </a:r>
                      <a:r>
                        <a:rPr lang="en-US" sz="1400" baseline="0" dirty="0">
                          <a:solidFill>
                            <a:schemeClr val="tx2"/>
                          </a:solidFill>
                        </a:rPr>
                        <a:t>)</a:t>
                      </a:r>
                      <a:endParaRPr lang="en-US" sz="1400" dirty="0">
                        <a:solidFill>
                          <a:schemeClr val="tx2"/>
                        </a:solidFill>
                      </a:endParaRPr>
                    </a:p>
                  </a:txBody>
                  <a:tcPr marL="68580" marR="68580" marT="34290" marB="34290" anchor="ctr">
                    <a:solidFill>
                      <a:srgbClr val="F8E9E8"/>
                    </a:solidFill>
                  </a:tcPr>
                </a:tc>
                <a:extLst>
                  <a:ext uri="{0D108BD9-81ED-4DB2-BD59-A6C34878D82A}">
                    <a16:rowId xmlns:a16="http://schemas.microsoft.com/office/drawing/2014/main" val="10002"/>
                  </a:ext>
                </a:extLst>
              </a:tr>
              <a:tr h="390672">
                <a:tc>
                  <a:txBody>
                    <a:bodyPr/>
                    <a:lstStyle/>
                    <a:p>
                      <a:r>
                        <a:rPr lang="en-US" sz="1400" dirty="0">
                          <a:solidFill>
                            <a:schemeClr val="tx2"/>
                          </a:solidFill>
                        </a:rPr>
                        <a:t>Range Search</a:t>
                      </a:r>
                    </a:p>
                  </a:txBody>
                  <a:tcPr marL="68580" marR="68580" marT="34290" marB="34290" anchor="ctr"/>
                </a:tc>
                <a:tc>
                  <a:txBody>
                    <a:bodyPr/>
                    <a:lstStyle/>
                    <a:p>
                      <a:pPr algn="ctr"/>
                      <a:r>
                        <a:rPr lang="en-US" sz="1400" dirty="0">
                          <a:solidFill>
                            <a:schemeClr val="tx2"/>
                          </a:solidFill>
                        </a:rPr>
                        <a:t>O(B)</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2"/>
                          </a:solidFill>
                        </a:rPr>
                        <a:t>O(log</a:t>
                      </a:r>
                      <a:r>
                        <a:rPr lang="en-US" sz="1400" baseline="-25000" dirty="0">
                          <a:solidFill>
                            <a:schemeClr val="tx2"/>
                          </a:solidFill>
                        </a:rPr>
                        <a:t>2</a:t>
                      </a:r>
                      <a:r>
                        <a:rPr lang="en-US" sz="1400" dirty="0">
                          <a:solidFill>
                            <a:schemeClr val="tx2"/>
                          </a:solidFill>
                        </a:rPr>
                        <a:t>B)</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2"/>
                          </a:solidFill>
                        </a:rPr>
                        <a:t>O(</a:t>
                      </a:r>
                      <a:r>
                        <a:rPr lang="en-US" sz="1400" dirty="0" err="1">
                          <a:solidFill>
                            <a:schemeClr val="tx2"/>
                          </a:solidFill>
                        </a:rPr>
                        <a:t>log</a:t>
                      </a:r>
                      <a:r>
                        <a:rPr lang="en-US" sz="1400" baseline="-25000" dirty="0" err="1">
                          <a:solidFill>
                            <a:schemeClr val="tx2"/>
                          </a:solidFill>
                        </a:rPr>
                        <a:t>F</a:t>
                      </a:r>
                      <a:r>
                        <a:rPr lang="en-US" sz="1400" baseline="0" dirty="0" err="1">
                          <a:solidFill>
                            <a:schemeClr val="tx2"/>
                          </a:solidFill>
                        </a:rPr>
                        <a:t>B</a:t>
                      </a:r>
                      <a:r>
                        <a:rPr lang="en-US" sz="1400" baseline="0" dirty="0">
                          <a:solidFill>
                            <a:schemeClr val="tx2"/>
                          </a:solidFill>
                        </a:rPr>
                        <a:t>)</a:t>
                      </a:r>
                      <a:endParaRPr lang="en-US" sz="1400" dirty="0">
                        <a:solidFill>
                          <a:schemeClr val="tx2"/>
                        </a:solidFill>
                      </a:endParaRPr>
                    </a:p>
                  </a:txBody>
                  <a:tcPr marL="68580" marR="68580" marT="34290" marB="34290" anchor="ctr">
                    <a:solidFill>
                      <a:srgbClr val="F0CDCE"/>
                    </a:solidFill>
                  </a:tcPr>
                </a:tc>
                <a:extLst>
                  <a:ext uri="{0D108BD9-81ED-4DB2-BD59-A6C34878D82A}">
                    <a16:rowId xmlns:a16="http://schemas.microsoft.com/office/drawing/2014/main" val="10003"/>
                  </a:ext>
                </a:extLst>
              </a:tr>
              <a:tr h="390672">
                <a:tc>
                  <a:txBody>
                    <a:bodyPr/>
                    <a:lstStyle/>
                    <a:p>
                      <a:r>
                        <a:rPr lang="en-US" sz="1400" dirty="0">
                          <a:solidFill>
                            <a:schemeClr val="tx2"/>
                          </a:solidFill>
                        </a:rPr>
                        <a:t>Insert</a:t>
                      </a:r>
                    </a:p>
                  </a:txBody>
                  <a:tcPr marL="68580" marR="68580" marT="34290" marB="34290" anchor="ctr"/>
                </a:tc>
                <a:tc>
                  <a:txBody>
                    <a:bodyPr/>
                    <a:lstStyle/>
                    <a:p>
                      <a:pPr algn="ctr"/>
                      <a:r>
                        <a:rPr lang="en-US" sz="1400" dirty="0">
                          <a:solidFill>
                            <a:schemeClr val="tx2"/>
                          </a:solidFill>
                        </a:rPr>
                        <a:t>O(1)</a:t>
                      </a:r>
                    </a:p>
                  </a:txBody>
                  <a:tcPr marL="68580" marR="68580" marT="34290" marB="34290" anchor="ctr"/>
                </a:tc>
                <a:tc>
                  <a:txBody>
                    <a:bodyPr/>
                    <a:lstStyle/>
                    <a:p>
                      <a:pPr algn="ctr"/>
                      <a:r>
                        <a:rPr lang="en-US" sz="1400" dirty="0">
                          <a:solidFill>
                            <a:schemeClr val="tx2"/>
                          </a:solidFill>
                        </a:rPr>
                        <a:t>O(B)</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2"/>
                          </a:solidFill>
                        </a:rPr>
                        <a:t>O(</a:t>
                      </a:r>
                      <a:r>
                        <a:rPr lang="en-US" sz="1400" dirty="0" err="1">
                          <a:solidFill>
                            <a:schemeClr val="tx2"/>
                          </a:solidFill>
                        </a:rPr>
                        <a:t>log</a:t>
                      </a:r>
                      <a:r>
                        <a:rPr lang="en-US" sz="1400" baseline="-25000" dirty="0" err="1">
                          <a:solidFill>
                            <a:schemeClr val="tx2"/>
                          </a:solidFill>
                        </a:rPr>
                        <a:t>F</a:t>
                      </a:r>
                      <a:r>
                        <a:rPr lang="en-US" sz="1400" baseline="0" dirty="0" err="1">
                          <a:solidFill>
                            <a:schemeClr val="tx2"/>
                          </a:solidFill>
                        </a:rPr>
                        <a:t>B</a:t>
                      </a:r>
                      <a:r>
                        <a:rPr lang="en-US" sz="1400" baseline="0" dirty="0">
                          <a:solidFill>
                            <a:schemeClr val="tx2"/>
                          </a:solidFill>
                        </a:rPr>
                        <a:t>)</a:t>
                      </a:r>
                      <a:endParaRPr lang="en-US" sz="1400" dirty="0">
                        <a:solidFill>
                          <a:schemeClr val="tx2"/>
                        </a:solidFill>
                      </a:endParaRPr>
                    </a:p>
                  </a:txBody>
                  <a:tcPr marL="68580" marR="68580" marT="34290" marB="34290" anchor="ctr">
                    <a:solidFill>
                      <a:srgbClr val="F8E9E8"/>
                    </a:solidFill>
                  </a:tcPr>
                </a:tc>
                <a:extLst>
                  <a:ext uri="{0D108BD9-81ED-4DB2-BD59-A6C34878D82A}">
                    <a16:rowId xmlns:a16="http://schemas.microsoft.com/office/drawing/2014/main" val="10004"/>
                  </a:ext>
                </a:extLst>
              </a:tr>
              <a:tr h="390672">
                <a:tc>
                  <a:txBody>
                    <a:bodyPr/>
                    <a:lstStyle/>
                    <a:p>
                      <a:r>
                        <a:rPr lang="en-US" sz="1400" dirty="0">
                          <a:solidFill>
                            <a:schemeClr val="tx2"/>
                          </a:solidFill>
                        </a:rPr>
                        <a:t>Delete</a:t>
                      </a:r>
                    </a:p>
                  </a:txBody>
                  <a:tcPr marL="68580" marR="68580" marT="34290" marB="34290" anchor="ctr"/>
                </a:tc>
                <a:tc>
                  <a:txBody>
                    <a:bodyPr/>
                    <a:lstStyle/>
                    <a:p>
                      <a:pPr algn="ctr"/>
                      <a:r>
                        <a:rPr lang="en-US" sz="1400" dirty="0">
                          <a:solidFill>
                            <a:schemeClr val="tx2"/>
                          </a:solidFill>
                        </a:rPr>
                        <a:t>O(B)</a:t>
                      </a:r>
                    </a:p>
                  </a:txBody>
                  <a:tcPr marL="68580" marR="68580" marT="34290" marB="34290" anchor="ctr"/>
                </a:tc>
                <a:tc>
                  <a:txBody>
                    <a:bodyPr/>
                    <a:lstStyle/>
                    <a:p>
                      <a:pPr algn="ctr"/>
                      <a:r>
                        <a:rPr lang="en-US" sz="1400" dirty="0">
                          <a:solidFill>
                            <a:schemeClr val="tx2"/>
                          </a:solidFill>
                        </a:rPr>
                        <a:t>O(B)</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2"/>
                          </a:solidFill>
                        </a:rPr>
                        <a:t>O(</a:t>
                      </a:r>
                      <a:r>
                        <a:rPr lang="en-US" sz="1400" dirty="0" err="1">
                          <a:solidFill>
                            <a:schemeClr val="tx2"/>
                          </a:solidFill>
                        </a:rPr>
                        <a:t>log</a:t>
                      </a:r>
                      <a:r>
                        <a:rPr lang="en-US" sz="1400" baseline="-25000" dirty="0" err="1">
                          <a:solidFill>
                            <a:schemeClr val="tx2"/>
                          </a:solidFill>
                        </a:rPr>
                        <a:t>F</a:t>
                      </a:r>
                      <a:r>
                        <a:rPr lang="en-US" sz="1400" baseline="0" dirty="0" err="1">
                          <a:solidFill>
                            <a:schemeClr val="tx2"/>
                          </a:solidFill>
                        </a:rPr>
                        <a:t>B</a:t>
                      </a:r>
                      <a:r>
                        <a:rPr lang="en-US" sz="1400" baseline="0" dirty="0">
                          <a:solidFill>
                            <a:schemeClr val="tx2"/>
                          </a:solidFill>
                        </a:rPr>
                        <a:t>)</a:t>
                      </a:r>
                      <a:endParaRPr lang="en-US" sz="1400" dirty="0">
                        <a:solidFill>
                          <a:schemeClr val="tx2"/>
                        </a:solidFill>
                      </a:endParaRPr>
                    </a:p>
                  </a:txBody>
                  <a:tcPr marL="68580" marR="68580" marT="34290" marB="34290" anchor="ctr"/>
                </a:tc>
                <a:extLst>
                  <a:ext uri="{0D108BD9-81ED-4DB2-BD59-A6C34878D82A}">
                    <a16:rowId xmlns:a16="http://schemas.microsoft.com/office/drawing/2014/main" val="10005"/>
                  </a:ext>
                </a:extLst>
              </a:tr>
            </a:tbl>
          </a:graphicData>
        </a:graphic>
      </p:graphicFrame>
      <p:sp>
        <p:nvSpPr>
          <p:cNvPr id="6" name="Content Placeholder 2"/>
          <p:cNvSpPr txBox="1">
            <a:spLocks/>
          </p:cNvSpPr>
          <p:nvPr/>
        </p:nvSpPr>
        <p:spPr>
          <a:xfrm>
            <a:off x="457200" y="3638550"/>
            <a:ext cx="8229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0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18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16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b="1" dirty="0"/>
              <a:t>B: </a:t>
            </a:r>
            <a:r>
              <a:rPr lang="en-US" sz="1600" dirty="0"/>
              <a:t>The number of data blocks</a:t>
            </a:r>
          </a:p>
          <a:p>
            <a:r>
              <a:rPr lang="en-US" sz="1600" b="1" dirty="0"/>
              <a:t>R: </a:t>
            </a:r>
            <a:r>
              <a:rPr lang="en-US" sz="1600" dirty="0"/>
              <a:t>Number of records per block</a:t>
            </a:r>
          </a:p>
          <a:p>
            <a:r>
              <a:rPr lang="en-US" sz="1600" b="1" dirty="0"/>
              <a:t>D: </a:t>
            </a:r>
            <a:r>
              <a:rPr lang="en-US" sz="1600" dirty="0"/>
              <a:t>Average time to read/write disk block</a:t>
            </a:r>
          </a:p>
          <a:p>
            <a:r>
              <a:rPr lang="en-US" sz="1600" b="1" dirty="0"/>
              <a:t>F: </a:t>
            </a:r>
            <a:r>
              <a:rPr lang="en-US" sz="1600" dirty="0"/>
              <a:t>Average internal node </a:t>
            </a:r>
            <a:r>
              <a:rPr lang="en-US" sz="1600" dirty="0" err="1"/>
              <a:t>fanout</a:t>
            </a:r>
            <a:endParaRPr lang="en-US" sz="1600" dirty="0"/>
          </a:p>
          <a:p>
            <a:r>
              <a:rPr lang="en-US" sz="1600" b="1" dirty="0"/>
              <a:t>E: </a:t>
            </a:r>
            <a:r>
              <a:rPr lang="en-US" sz="1600" dirty="0"/>
              <a:t>Average # data entries per leaf </a:t>
            </a:r>
          </a:p>
        </p:txBody>
      </p:sp>
    </p:spTree>
    <p:extLst>
      <p:ext uri="{BB962C8B-B14F-4D97-AF65-F5344CB8AC3E}">
        <p14:creationId xmlns:p14="http://schemas.microsoft.com/office/powerpoint/2010/main" val="20478933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Constant factors</a:t>
            </a:r>
            <a:endParaRPr lang="en-US" dirty="0"/>
          </a:p>
        </p:txBody>
      </p:sp>
      <p:sp>
        <p:nvSpPr>
          <p:cNvPr id="3" name="Content Placeholder 2"/>
          <p:cNvSpPr>
            <a:spLocks noGrp="1"/>
          </p:cNvSpPr>
          <p:nvPr>
            <p:ph idx="1"/>
          </p:nvPr>
        </p:nvSpPr>
        <p:spPr/>
        <p:txBody>
          <a:bodyPr/>
          <a:lstStyle/>
          <a:p>
            <a:pPr>
              <a:spcBef>
                <a:spcPts val="2000"/>
              </a:spcBef>
              <a:spcAft>
                <a:spcPts val="2000"/>
              </a:spcAft>
            </a:pPr>
            <a:r>
              <a:rPr lang="en-US" dirty="0"/>
              <a:t>Assume you can do 100 sequential I/</a:t>
            </a:r>
            <a:r>
              <a:rPr lang="en-US" dirty="0" err="1"/>
              <a:t>Os</a:t>
            </a:r>
            <a:r>
              <a:rPr lang="en-US" dirty="0"/>
              <a:t> in the time of 1 random I/O</a:t>
            </a:r>
          </a:p>
          <a:p>
            <a:r>
              <a:rPr lang="en-US" dirty="0"/>
              <a:t>For a particular lookup, is a B+-tree better than a full-table scan?</a:t>
            </a:r>
          </a:p>
          <a:p>
            <a:pPr lvl="1"/>
            <a:r>
              <a:rPr lang="en-US" dirty="0"/>
              <a:t>Had better be very “selective”</a:t>
            </a:r>
          </a:p>
          <a:p>
            <a:pPr lvl="2"/>
            <a:r>
              <a:rPr lang="en-US" dirty="0"/>
              <a:t>Visit &lt; ~1% of pages!</a:t>
            </a:r>
          </a:p>
          <a:p>
            <a:pPr lvl="1"/>
            <a:r>
              <a:rPr lang="en-US" dirty="0"/>
              <a:t>Or do mostly sequential I/O at leaf level</a:t>
            </a:r>
          </a:p>
          <a:p>
            <a:pPr lvl="2"/>
            <a:r>
              <a:rPr lang="en-US" dirty="0"/>
              <a:t>Clustered index</a:t>
            </a:r>
          </a:p>
          <a:p>
            <a:pPr lvl="1"/>
            <a:r>
              <a:rPr lang="en-US" dirty="0"/>
              <a:t>Or use SSD</a:t>
            </a:r>
          </a:p>
          <a:p>
            <a:pPr lvl="2"/>
            <a:r>
              <a:rPr lang="en-US" dirty="0"/>
              <a:t>SSDs make indexes attractive</a:t>
            </a:r>
          </a:p>
          <a:p>
            <a:pPr lvl="2"/>
            <a:r>
              <a:rPr lang="en-US" dirty="0"/>
              <a:t> Especially for read-mostly workloads</a:t>
            </a:r>
          </a:p>
        </p:txBody>
      </p:sp>
    </p:spTree>
    <p:extLst>
      <p:ext uri="{BB962C8B-B14F-4D97-AF65-F5344CB8AC3E}">
        <p14:creationId xmlns:p14="http://schemas.microsoft.com/office/powerpoint/2010/main" val="14605875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a:t>Summary</a:t>
            </a:r>
            <a:endParaRPr lang="en-US" dirty="0"/>
          </a:p>
        </p:txBody>
      </p:sp>
      <p:sp>
        <p:nvSpPr>
          <p:cNvPr id="2" name="Content Placeholder 1"/>
          <p:cNvSpPr>
            <a:spLocks noGrp="1"/>
          </p:cNvSpPr>
          <p:nvPr>
            <p:ph idx="1"/>
          </p:nvPr>
        </p:nvSpPr>
        <p:spPr/>
        <p:txBody>
          <a:bodyPr/>
          <a:lstStyle/>
          <a:p>
            <a:r>
              <a:rPr lang="en-US" dirty="0"/>
              <a:t>Query Structure</a:t>
            </a:r>
          </a:p>
          <a:p>
            <a:pPr lvl="1"/>
            <a:r>
              <a:rPr lang="en-US" dirty="0"/>
              <a:t>Understand composite search keys</a:t>
            </a:r>
          </a:p>
          <a:p>
            <a:pPr lvl="1"/>
            <a:r>
              <a:rPr lang="en-US" dirty="0"/>
              <a:t>Lexicographic order and search key prefixes</a:t>
            </a:r>
          </a:p>
          <a:p>
            <a:r>
              <a:rPr lang="en-US" dirty="0"/>
              <a:t>Data Storage</a:t>
            </a:r>
          </a:p>
          <a:p>
            <a:pPr lvl="1"/>
            <a:r>
              <a:rPr lang="en-US" dirty="0"/>
              <a:t>Data Entries: Alt 1 (tuples), Alt 2 (</a:t>
            </a:r>
            <a:r>
              <a:rPr lang="en-US" dirty="0" err="1"/>
              <a:t>recordIds</a:t>
            </a:r>
            <a:r>
              <a:rPr lang="en-US" dirty="0"/>
              <a:t>), Alt 3 (lists of </a:t>
            </a:r>
            <a:r>
              <a:rPr lang="en-US" dirty="0" err="1"/>
              <a:t>recordIds</a:t>
            </a:r>
            <a:r>
              <a:rPr lang="en-US" dirty="0"/>
              <a:t>)</a:t>
            </a:r>
          </a:p>
          <a:p>
            <a:pPr lvl="1"/>
            <a:r>
              <a:rPr lang="en-US" dirty="0"/>
              <a:t>Clustered vs. </a:t>
            </a:r>
            <a:r>
              <a:rPr lang="en-US" dirty="0" err="1"/>
              <a:t>Unclustered</a:t>
            </a:r>
            <a:endParaRPr lang="en-US" dirty="0"/>
          </a:p>
          <a:p>
            <a:pPr lvl="2"/>
            <a:r>
              <a:rPr lang="en-US" dirty="0"/>
              <a:t>Only Alt 2 &amp; 3!</a:t>
            </a:r>
          </a:p>
        </p:txBody>
      </p:sp>
    </p:spTree>
    <p:extLst>
      <p:ext uri="{BB962C8B-B14F-4D97-AF65-F5344CB8AC3E}">
        <p14:creationId xmlns:p14="http://schemas.microsoft.com/office/powerpoint/2010/main" val="324084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r>
              <a:rPr lang="en-US" dirty="0" err="1"/>
              <a:t>Cont</a:t>
            </a:r>
            <a:endParaRPr lang="en-US" dirty="0"/>
          </a:p>
        </p:txBody>
      </p:sp>
      <p:sp>
        <p:nvSpPr>
          <p:cNvPr id="3" name="Content Placeholder 2"/>
          <p:cNvSpPr>
            <a:spLocks noGrp="1"/>
          </p:cNvSpPr>
          <p:nvPr>
            <p:ph idx="1"/>
          </p:nvPr>
        </p:nvSpPr>
        <p:spPr/>
        <p:txBody>
          <a:bodyPr/>
          <a:lstStyle/>
          <a:p>
            <a:r>
              <a:rPr lang="en-US" dirty="0"/>
              <a:t>Variable length key refinements</a:t>
            </a:r>
          </a:p>
          <a:p>
            <a:pPr lvl="1"/>
            <a:r>
              <a:rPr lang="en-US" dirty="0"/>
              <a:t>Fill factors for variable-length keys</a:t>
            </a:r>
          </a:p>
          <a:p>
            <a:pPr lvl="1"/>
            <a:r>
              <a:rPr lang="en-US" dirty="0"/>
              <a:t>Prefix and suffix key compression</a:t>
            </a:r>
          </a:p>
          <a:p>
            <a:r>
              <a:rPr lang="en-US" dirty="0"/>
              <a:t>B+-tree </a:t>
            </a:r>
            <a:r>
              <a:rPr lang="en-US"/>
              <a:t>Cost Model</a:t>
            </a:r>
            <a:endParaRPr lang="en-US" dirty="0"/>
          </a:p>
          <a:p>
            <a:pPr lvl="1"/>
            <a:r>
              <a:rPr lang="en-US" dirty="0"/>
              <a:t>Attractive big-O</a:t>
            </a:r>
          </a:p>
          <a:p>
            <a:pPr lvl="1"/>
            <a:r>
              <a:rPr lang="en-US" dirty="0"/>
              <a:t>Don’t forget constant factors of random I/O</a:t>
            </a:r>
          </a:p>
          <a:p>
            <a:pPr lvl="2"/>
            <a:r>
              <a:rPr lang="en-US" dirty="0"/>
              <a:t>Hard to beat sequential I/O of scans unless very selective</a:t>
            </a:r>
          </a:p>
          <a:p>
            <a:pPr lvl="1"/>
            <a:r>
              <a:rPr lang="en-US" sz="1700" dirty="0"/>
              <a:t>Indexes beyond B+-trees for more complex searches</a:t>
            </a:r>
          </a:p>
          <a:p>
            <a:pPr lvl="1"/>
            <a:endParaRPr lang="en-US" dirty="0"/>
          </a:p>
        </p:txBody>
      </p:sp>
    </p:spTree>
    <p:extLst>
      <p:ext uri="{BB962C8B-B14F-4D97-AF65-F5344CB8AC3E}">
        <p14:creationId xmlns:p14="http://schemas.microsoft.com/office/powerpoint/2010/main" val="29701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Search Key and Ordering</a:t>
            </a:r>
          </a:p>
        </p:txBody>
      </p:sp>
      <p:sp>
        <p:nvSpPr>
          <p:cNvPr id="21" name="Content Placeholder 2"/>
          <p:cNvSpPr>
            <a:spLocks noGrp="1"/>
          </p:cNvSpPr>
          <p:nvPr>
            <p:ph idx="1"/>
          </p:nvPr>
        </p:nvSpPr>
        <p:spPr/>
        <p:txBody>
          <a:bodyPr>
            <a:normAutofit fontScale="92500" lnSpcReduction="10000"/>
          </a:bodyPr>
          <a:lstStyle/>
          <a:p>
            <a:r>
              <a:rPr lang="en-US" dirty="0"/>
              <a:t>Can index on any ordered subset of columns.  Order matters!</a:t>
            </a:r>
          </a:p>
          <a:p>
            <a:pPr lvl="1"/>
            <a:r>
              <a:rPr lang="en-US" dirty="0"/>
              <a:t>Determines the queries supported</a:t>
            </a:r>
          </a:p>
          <a:p>
            <a:r>
              <a:rPr lang="en-US" dirty="0"/>
              <a:t>In an ordered index (e.g. B+-tree) the</a:t>
            </a:r>
            <a:br>
              <a:rPr lang="en-US" dirty="0"/>
            </a:br>
            <a:r>
              <a:rPr lang="en-US" dirty="0"/>
              <a:t>keys are ordered </a:t>
            </a:r>
            <a:r>
              <a:rPr lang="en-US" b="1" dirty="0"/>
              <a:t>lexicographically</a:t>
            </a:r>
            <a:r>
              <a:rPr lang="en-US" dirty="0"/>
              <a:t> by</a:t>
            </a:r>
            <a:br>
              <a:rPr lang="en-US" dirty="0"/>
            </a:br>
            <a:r>
              <a:rPr lang="en-US" dirty="0"/>
              <a:t>the search key columns:</a:t>
            </a:r>
          </a:p>
          <a:p>
            <a:pPr lvl="1"/>
            <a:r>
              <a:rPr lang="en-US" dirty="0"/>
              <a:t>Ordered by the 1</a:t>
            </a:r>
            <a:r>
              <a:rPr lang="en-US" baseline="30000" dirty="0"/>
              <a:t>st</a:t>
            </a:r>
            <a:r>
              <a:rPr lang="en-US" dirty="0"/>
              <a:t> column</a:t>
            </a:r>
          </a:p>
          <a:p>
            <a:pPr lvl="1"/>
            <a:r>
              <a:rPr lang="en-US" dirty="0"/>
              <a:t>2 items match on 1</a:t>
            </a:r>
            <a:r>
              <a:rPr lang="en-US" baseline="30000" dirty="0"/>
              <a:t>st</a:t>
            </a:r>
            <a:r>
              <a:rPr lang="en-US" dirty="0"/>
              <a:t> column? Ordered by 2</a:t>
            </a:r>
            <a:r>
              <a:rPr lang="en-US" baseline="30000" dirty="0"/>
              <a:t>nd</a:t>
            </a:r>
            <a:endParaRPr lang="en-US" dirty="0"/>
          </a:p>
          <a:p>
            <a:pPr lvl="1"/>
            <a:r>
              <a:rPr lang="en-US" dirty="0"/>
              <a:t>Match on 1</a:t>
            </a:r>
            <a:r>
              <a:rPr lang="en-US" baseline="30000" dirty="0"/>
              <a:t>st</a:t>
            </a:r>
            <a:r>
              <a:rPr lang="en-US" dirty="0"/>
              <a:t> and 2</a:t>
            </a:r>
            <a:r>
              <a:rPr lang="en-US" baseline="30000" dirty="0"/>
              <a:t>nd</a:t>
            </a:r>
            <a:r>
              <a:rPr lang="en-US" dirty="0"/>
              <a:t> column? Ordered by 3</a:t>
            </a:r>
            <a:r>
              <a:rPr lang="en-US" baseline="30000" dirty="0"/>
              <a:t>rd</a:t>
            </a:r>
            <a:endParaRPr lang="en-US" dirty="0"/>
          </a:p>
          <a:p>
            <a:pPr lvl="1"/>
            <a:r>
              <a:rPr lang="en-US" dirty="0"/>
              <a:t>Etc.</a:t>
            </a:r>
          </a:p>
          <a:p>
            <a:r>
              <a:rPr lang="en-US" dirty="0"/>
              <a:t>E.g. table to right ordered lexicographically</a:t>
            </a:r>
            <a:br>
              <a:rPr lang="en-US" dirty="0"/>
            </a:br>
            <a:r>
              <a:rPr lang="en-US" dirty="0"/>
              <a:t>by the search key &lt;Age, Salary&gt;</a:t>
            </a:r>
          </a:p>
        </p:txBody>
      </p:sp>
      <p:graphicFrame>
        <p:nvGraphicFramePr>
          <p:cNvPr id="2" name="Table 1" descr="Students table including information about SSN, Last Name, First Name, Age, Salary" title="Table"/>
          <p:cNvGraphicFramePr>
            <a:graphicFrameLocks noGrp="1"/>
          </p:cNvGraphicFramePr>
          <p:nvPr>
            <p:extLst>
              <p:ext uri="{D42A27DB-BD31-4B8C-83A1-F6EECF244321}">
                <p14:modId xmlns:p14="http://schemas.microsoft.com/office/powerpoint/2010/main" val="2862094188"/>
              </p:ext>
            </p:extLst>
          </p:nvPr>
        </p:nvGraphicFramePr>
        <p:xfrm>
          <a:off x="5731484" y="1588770"/>
          <a:ext cx="3107716" cy="1363980"/>
        </p:xfrm>
        <a:graphic>
          <a:graphicData uri="http://schemas.openxmlformats.org/drawingml/2006/table">
            <a:tbl>
              <a:tblPr firstRow="1" bandRow="1">
                <a:tableStyleId>{21E4AEA4-8DFA-4A89-87EB-49C32662AFE0}</a:tableStyleId>
              </a:tblPr>
              <a:tblGrid>
                <a:gridCol w="621543">
                  <a:extLst>
                    <a:ext uri="{9D8B030D-6E8A-4147-A177-3AD203B41FA5}">
                      <a16:colId xmlns:a16="http://schemas.microsoft.com/office/drawing/2014/main" val="20000"/>
                    </a:ext>
                  </a:extLst>
                </a:gridCol>
                <a:gridCol w="644525">
                  <a:extLst>
                    <a:ext uri="{9D8B030D-6E8A-4147-A177-3AD203B41FA5}">
                      <a16:colId xmlns:a16="http://schemas.microsoft.com/office/drawing/2014/main" val="20001"/>
                    </a:ext>
                  </a:extLst>
                </a:gridCol>
                <a:gridCol w="598562">
                  <a:extLst>
                    <a:ext uri="{9D8B030D-6E8A-4147-A177-3AD203B41FA5}">
                      <a16:colId xmlns:a16="http://schemas.microsoft.com/office/drawing/2014/main" val="20002"/>
                    </a:ext>
                  </a:extLst>
                </a:gridCol>
                <a:gridCol w="621543">
                  <a:extLst>
                    <a:ext uri="{9D8B030D-6E8A-4147-A177-3AD203B41FA5}">
                      <a16:colId xmlns:a16="http://schemas.microsoft.com/office/drawing/2014/main" val="20003"/>
                    </a:ext>
                  </a:extLst>
                </a:gridCol>
                <a:gridCol w="621543">
                  <a:extLst>
                    <a:ext uri="{9D8B030D-6E8A-4147-A177-3AD203B41FA5}">
                      <a16:colId xmlns:a16="http://schemas.microsoft.com/office/drawing/2014/main" val="20004"/>
                    </a:ext>
                  </a:extLst>
                </a:gridCol>
              </a:tblGrid>
              <a:tr h="309144">
                <a:tc>
                  <a:txBody>
                    <a:bodyPr/>
                    <a:lstStyle/>
                    <a:p>
                      <a:pPr algn="ctr"/>
                      <a:r>
                        <a:rPr lang="en-US" sz="1100" dirty="0"/>
                        <a:t>SSN</a:t>
                      </a:r>
                    </a:p>
                  </a:txBody>
                  <a:tcPr marL="68580" marR="68580" marT="34290" marB="34290"/>
                </a:tc>
                <a:tc>
                  <a:txBody>
                    <a:bodyPr/>
                    <a:lstStyle/>
                    <a:p>
                      <a:pPr algn="ctr"/>
                      <a:r>
                        <a:rPr lang="en-US" sz="1100" dirty="0"/>
                        <a:t>Last Name</a:t>
                      </a:r>
                    </a:p>
                  </a:txBody>
                  <a:tcPr marL="68580" marR="68580" marT="34290" marB="34290"/>
                </a:tc>
                <a:tc>
                  <a:txBody>
                    <a:bodyPr/>
                    <a:lstStyle/>
                    <a:p>
                      <a:pPr algn="ctr"/>
                      <a:r>
                        <a:rPr lang="en-US" sz="1100" dirty="0"/>
                        <a:t>First Name</a:t>
                      </a:r>
                    </a:p>
                  </a:txBody>
                  <a:tcPr marL="68580" marR="68580" marT="34290" marB="34290"/>
                </a:tc>
                <a:tc>
                  <a:txBody>
                    <a:bodyPr/>
                    <a:lstStyle/>
                    <a:p>
                      <a:pPr algn="ctr"/>
                      <a:r>
                        <a:rPr lang="en-US" sz="1100" dirty="0"/>
                        <a:t>Age</a:t>
                      </a:r>
                    </a:p>
                  </a:txBody>
                  <a:tcPr marL="68580" marR="68580" marT="34290" marB="34290"/>
                </a:tc>
                <a:tc>
                  <a:txBody>
                    <a:bodyPr/>
                    <a:lstStyle/>
                    <a:p>
                      <a:pPr algn="ctr"/>
                      <a:r>
                        <a:rPr lang="en-US" sz="1100" dirty="0"/>
                        <a:t>Salary</a:t>
                      </a:r>
                    </a:p>
                  </a:txBody>
                  <a:tcPr marL="68580" marR="68580" marT="34290" marB="34290"/>
                </a:tc>
                <a:extLst>
                  <a:ext uri="{0D108BD9-81ED-4DB2-BD59-A6C34878D82A}">
                    <a16:rowId xmlns:a16="http://schemas.microsoft.com/office/drawing/2014/main" val="10000"/>
                  </a:ext>
                </a:extLst>
              </a:tr>
              <a:tr h="240030">
                <a:tc>
                  <a:txBody>
                    <a:bodyPr/>
                    <a:lstStyle/>
                    <a:p>
                      <a:pPr algn="ctr"/>
                      <a:r>
                        <a:rPr lang="en-US" sz="1100" dirty="0"/>
                        <a:t>123</a:t>
                      </a:r>
                      <a:endParaRPr lang="en-US" sz="1100" dirty="0">
                        <a:solidFill>
                          <a:schemeClr val="tx2"/>
                        </a:solidFill>
                      </a:endParaRPr>
                    </a:p>
                  </a:txBody>
                  <a:tcPr marL="68580" marR="68580" marT="34290" marB="34290"/>
                </a:tc>
                <a:tc>
                  <a:txBody>
                    <a:bodyPr/>
                    <a:lstStyle/>
                    <a:p>
                      <a:pPr algn="ctr"/>
                      <a:r>
                        <a:rPr lang="en-US" sz="1100" dirty="0"/>
                        <a:t>Adams</a:t>
                      </a:r>
                      <a:endParaRPr lang="en-US" sz="1100" dirty="0">
                        <a:solidFill>
                          <a:schemeClr val="tx2"/>
                        </a:solidFill>
                      </a:endParaRPr>
                    </a:p>
                  </a:txBody>
                  <a:tcPr marL="68580" marR="68580" marT="34290" marB="34290"/>
                </a:tc>
                <a:tc>
                  <a:txBody>
                    <a:bodyPr/>
                    <a:lstStyle/>
                    <a:p>
                      <a:pPr algn="ctr"/>
                      <a:r>
                        <a:rPr lang="en-US" sz="1100" dirty="0"/>
                        <a:t>Elmo</a:t>
                      </a:r>
                      <a:endParaRPr lang="en-US" sz="1100" dirty="0">
                        <a:solidFill>
                          <a:schemeClr val="tx2"/>
                        </a:solidFill>
                      </a:endParaRPr>
                    </a:p>
                  </a:txBody>
                  <a:tcPr marL="68580" marR="68580" marT="34290" marB="34290"/>
                </a:tc>
                <a:tc>
                  <a:txBody>
                    <a:bodyPr/>
                    <a:lstStyle/>
                    <a:p>
                      <a:pPr algn="ctr"/>
                      <a:r>
                        <a:rPr lang="en-US" sz="1100" dirty="0"/>
                        <a:t>31</a:t>
                      </a:r>
                      <a:endParaRPr lang="en-US" sz="1100" dirty="0">
                        <a:solidFill>
                          <a:schemeClr val="tx2"/>
                        </a:solidFill>
                      </a:endParaRPr>
                    </a:p>
                  </a:txBody>
                  <a:tcPr marL="68580" marR="68580" marT="34290" marB="34290"/>
                </a:tc>
                <a:tc>
                  <a:txBody>
                    <a:bodyPr/>
                    <a:lstStyle/>
                    <a:p>
                      <a:pPr algn="ctr"/>
                      <a:r>
                        <a:rPr lang="en-US" sz="1100" dirty="0"/>
                        <a:t>$300</a:t>
                      </a:r>
                      <a:endParaRPr lang="en-US" sz="1100" dirty="0">
                        <a:solidFill>
                          <a:schemeClr val="tx2"/>
                        </a:solidFill>
                      </a:endParaRPr>
                    </a:p>
                  </a:txBody>
                  <a:tcPr marL="68580" marR="68580" marT="34290" marB="34290"/>
                </a:tc>
                <a:extLst>
                  <a:ext uri="{0D108BD9-81ED-4DB2-BD59-A6C34878D82A}">
                    <a16:rowId xmlns:a16="http://schemas.microsoft.com/office/drawing/2014/main" val="10001"/>
                  </a:ext>
                </a:extLst>
              </a:tr>
              <a:tr h="240030">
                <a:tc>
                  <a:txBody>
                    <a:bodyPr/>
                    <a:lstStyle/>
                    <a:p>
                      <a:pPr algn="ctr"/>
                      <a:r>
                        <a:rPr lang="en-US" sz="1100" dirty="0"/>
                        <a:t>443</a:t>
                      </a:r>
                      <a:endParaRPr lang="en-US" sz="1100" dirty="0">
                        <a:solidFill>
                          <a:schemeClr val="tx2"/>
                        </a:solidFill>
                      </a:endParaRPr>
                    </a:p>
                  </a:txBody>
                  <a:tcPr marL="68580" marR="68580" marT="34290" marB="34290"/>
                </a:tc>
                <a:tc>
                  <a:txBody>
                    <a:bodyPr/>
                    <a:lstStyle/>
                    <a:p>
                      <a:pPr algn="ctr"/>
                      <a:r>
                        <a:rPr lang="en-US" sz="1100" dirty="0"/>
                        <a:t>Grouch</a:t>
                      </a:r>
                      <a:endParaRPr lang="en-US" sz="1100" dirty="0">
                        <a:solidFill>
                          <a:schemeClr val="tx2"/>
                        </a:solidFill>
                      </a:endParaRPr>
                    </a:p>
                  </a:txBody>
                  <a:tcPr marL="68580" marR="68580" marT="34290" marB="34290"/>
                </a:tc>
                <a:tc>
                  <a:txBody>
                    <a:bodyPr/>
                    <a:lstStyle/>
                    <a:p>
                      <a:pPr algn="ctr"/>
                      <a:r>
                        <a:rPr lang="en-US" sz="1100" dirty="0"/>
                        <a:t>Oscar</a:t>
                      </a:r>
                      <a:endParaRPr lang="en-US" sz="1100" dirty="0">
                        <a:solidFill>
                          <a:schemeClr val="tx2"/>
                        </a:solidFill>
                      </a:endParaRPr>
                    </a:p>
                  </a:txBody>
                  <a:tcPr marL="68580" marR="68580" marT="34290" marB="34290"/>
                </a:tc>
                <a:tc>
                  <a:txBody>
                    <a:bodyPr/>
                    <a:lstStyle/>
                    <a:p>
                      <a:pPr algn="ctr"/>
                      <a:r>
                        <a:rPr lang="en-US" sz="1100" dirty="0"/>
                        <a:t>32</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2"/>
                  </a:ext>
                </a:extLst>
              </a:tr>
              <a:tr h="240030">
                <a:tc>
                  <a:txBody>
                    <a:bodyPr/>
                    <a:lstStyle/>
                    <a:p>
                      <a:pPr algn="ctr"/>
                      <a:r>
                        <a:rPr lang="en-US" sz="1100" dirty="0"/>
                        <a:t>244</a:t>
                      </a:r>
                      <a:endParaRPr lang="en-US" sz="1100" dirty="0">
                        <a:solidFill>
                          <a:schemeClr val="tx2"/>
                        </a:solidFill>
                      </a:endParaRPr>
                    </a:p>
                  </a:txBody>
                  <a:tcPr marL="68580" marR="68580" marT="34290" marB="34290"/>
                </a:tc>
                <a:tc>
                  <a:txBody>
                    <a:bodyPr/>
                    <a:lstStyle/>
                    <a:p>
                      <a:pPr algn="ctr"/>
                      <a:r>
                        <a:rPr lang="en-US" sz="1100" dirty="0"/>
                        <a:t>Oz</a:t>
                      </a:r>
                      <a:endParaRPr lang="en-US" sz="1100" dirty="0">
                        <a:solidFill>
                          <a:schemeClr val="tx2"/>
                        </a:solidFill>
                      </a:endParaRPr>
                    </a:p>
                  </a:txBody>
                  <a:tcPr marL="68580" marR="68580" marT="34290" marB="34290"/>
                </a:tc>
                <a:tc>
                  <a:txBody>
                    <a:bodyPr/>
                    <a:lstStyle/>
                    <a:p>
                      <a:pPr algn="ctr"/>
                      <a:r>
                        <a:rPr lang="en-US" sz="1100" dirty="0"/>
                        <a:t>Bert</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$140</a:t>
                      </a:r>
                      <a:endParaRPr lang="en-US" sz="1100" dirty="0">
                        <a:solidFill>
                          <a:schemeClr val="tx2"/>
                        </a:solidFill>
                      </a:endParaRPr>
                    </a:p>
                  </a:txBody>
                  <a:tcPr marL="68580" marR="68580" marT="34290" marB="34290"/>
                </a:tc>
                <a:extLst>
                  <a:ext uri="{0D108BD9-81ED-4DB2-BD59-A6C34878D82A}">
                    <a16:rowId xmlns:a16="http://schemas.microsoft.com/office/drawing/2014/main" val="10003"/>
                  </a:ext>
                </a:extLst>
              </a:tr>
              <a:tr h="240030">
                <a:tc>
                  <a:txBody>
                    <a:bodyPr/>
                    <a:lstStyle/>
                    <a:p>
                      <a:pPr algn="ctr"/>
                      <a:r>
                        <a:rPr lang="en-US" sz="1100" dirty="0"/>
                        <a:t>134</a:t>
                      </a:r>
                      <a:endParaRPr lang="en-US" sz="1100" dirty="0">
                        <a:solidFill>
                          <a:schemeClr val="tx2"/>
                        </a:solidFill>
                      </a:endParaRPr>
                    </a:p>
                  </a:txBody>
                  <a:tcPr marL="68580" marR="68580" marT="34290" marB="34290"/>
                </a:tc>
                <a:tc>
                  <a:txBody>
                    <a:bodyPr/>
                    <a:lstStyle/>
                    <a:p>
                      <a:pPr algn="ctr"/>
                      <a:r>
                        <a:rPr lang="en-US" sz="1100" dirty="0"/>
                        <a:t>Sanders</a:t>
                      </a:r>
                      <a:endParaRPr lang="en-US" sz="1100" dirty="0">
                        <a:solidFill>
                          <a:schemeClr val="tx2"/>
                        </a:solidFill>
                      </a:endParaRPr>
                    </a:p>
                  </a:txBody>
                  <a:tcPr marL="68580" marR="68580" marT="34290" marB="34290"/>
                </a:tc>
                <a:tc>
                  <a:txBody>
                    <a:bodyPr/>
                    <a:lstStyle/>
                    <a:p>
                      <a:pPr algn="ctr"/>
                      <a:r>
                        <a:rPr lang="en-US" sz="1100" dirty="0"/>
                        <a:t>Ernie</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01567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Search Key and Ordering, Pt 2. </a:t>
            </a:r>
          </a:p>
        </p:txBody>
      </p:sp>
      <p:sp>
        <p:nvSpPr>
          <p:cNvPr id="21" name="Content Placeholder 2"/>
          <p:cNvSpPr>
            <a:spLocks noGrp="1"/>
          </p:cNvSpPr>
          <p:nvPr>
            <p:ph idx="1"/>
          </p:nvPr>
        </p:nvSpPr>
        <p:spPr/>
        <p:txBody>
          <a:bodyPr>
            <a:normAutofit/>
          </a:bodyPr>
          <a:lstStyle/>
          <a:p>
            <a:r>
              <a:rPr lang="en-US" sz="1600" dirty="0" err="1"/>
              <a:t>Defn</a:t>
            </a:r>
            <a:r>
              <a:rPr lang="en-US" sz="1600" dirty="0"/>
              <a:t>: A </a:t>
            </a:r>
            <a:r>
              <a:rPr lang="en-US" sz="1600" b="1" dirty="0"/>
              <a:t>composite search key </a:t>
            </a:r>
            <a:r>
              <a:rPr lang="en-US" sz="1600" dirty="0"/>
              <a:t>on columns (k</a:t>
            </a:r>
            <a:r>
              <a:rPr lang="en-US" sz="1600" baseline="-25000" dirty="0"/>
              <a:t>1</a:t>
            </a:r>
            <a:r>
              <a:rPr lang="en-US" sz="1600" dirty="0"/>
              <a:t>, k</a:t>
            </a:r>
            <a:r>
              <a:rPr lang="en-US" sz="1600" baseline="-25000" dirty="0"/>
              <a:t>2</a:t>
            </a:r>
            <a:r>
              <a:rPr lang="en-US" sz="1600" dirty="0"/>
              <a:t>, </a:t>
            </a:r>
            <a:r>
              <a:rPr lang="mr-IN" sz="1600" dirty="0"/>
              <a:t>…</a:t>
            </a:r>
            <a:r>
              <a:rPr lang="en-US" sz="1600" dirty="0"/>
              <a:t>, </a:t>
            </a:r>
            <a:r>
              <a:rPr lang="en-US" sz="1600" dirty="0" err="1"/>
              <a:t>k</a:t>
            </a:r>
            <a:r>
              <a:rPr lang="en-US" sz="1600" baseline="-25000" dirty="0" err="1"/>
              <a:t>n</a:t>
            </a:r>
            <a:r>
              <a:rPr lang="en-US" sz="1600" dirty="0"/>
              <a:t>) “matches” a query if:</a:t>
            </a:r>
          </a:p>
          <a:p>
            <a:pPr lvl="1"/>
            <a:r>
              <a:rPr lang="en-US" sz="1500" dirty="0"/>
              <a:t>The query is a </a:t>
            </a:r>
            <a:r>
              <a:rPr lang="en-US" sz="1500" i="1" dirty="0"/>
              <a:t>conjunction</a:t>
            </a:r>
            <a:r>
              <a:rPr lang="en-US" sz="1500" dirty="0"/>
              <a:t> of </a:t>
            </a:r>
            <a:r>
              <a:rPr lang="en-US" sz="1500" i="1" dirty="0"/>
              <a:t>m &gt;= 0</a:t>
            </a:r>
            <a:r>
              <a:rPr lang="en-US" sz="1500" dirty="0"/>
              <a:t> equality clauses of the form:</a:t>
            </a:r>
            <a:br>
              <a:rPr lang="en-US" sz="1500" dirty="0"/>
            </a:br>
            <a:r>
              <a:rPr lang="en-US" sz="1500" dirty="0"/>
              <a:t>	k</a:t>
            </a:r>
            <a:r>
              <a:rPr lang="en-US" sz="1500" baseline="-25000" dirty="0"/>
              <a:t>1</a:t>
            </a:r>
            <a:r>
              <a:rPr lang="en-US" sz="1500" dirty="0"/>
              <a:t> = &lt;val</a:t>
            </a:r>
            <a:r>
              <a:rPr lang="en-US" sz="1500" baseline="-25000" dirty="0"/>
              <a:t>1</a:t>
            </a:r>
            <a:r>
              <a:rPr lang="en-US" sz="1500" dirty="0"/>
              <a:t>&gt; AND k</a:t>
            </a:r>
            <a:r>
              <a:rPr lang="en-US" sz="1500" baseline="-25000" dirty="0"/>
              <a:t>2</a:t>
            </a:r>
            <a:r>
              <a:rPr lang="en-US" sz="1500" dirty="0"/>
              <a:t> = &lt;val</a:t>
            </a:r>
            <a:r>
              <a:rPr lang="en-US" sz="1500" baseline="-25000" dirty="0"/>
              <a:t>2</a:t>
            </a:r>
            <a:r>
              <a:rPr lang="en-US" sz="1500" dirty="0"/>
              <a:t>&gt; AND .. AND k</a:t>
            </a:r>
            <a:r>
              <a:rPr lang="en-US" sz="1500" baseline="-25000" dirty="0"/>
              <a:t>m</a:t>
            </a:r>
            <a:r>
              <a:rPr lang="en-US" sz="1500" dirty="0"/>
              <a:t> = &lt;</a:t>
            </a:r>
            <a:r>
              <a:rPr lang="en-US" sz="1500" dirty="0" err="1"/>
              <a:t>val</a:t>
            </a:r>
            <a:r>
              <a:rPr lang="en-US" sz="1500" baseline="-25000" dirty="0" err="1"/>
              <a:t>m</a:t>
            </a:r>
            <a:r>
              <a:rPr lang="en-US" sz="1500" dirty="0"/>
              <a:t>&gt;</a:t>
            </a:r>
            <a:br>
              <a:rPr lang="en-US" sz="1500" dirty="0"/>
            </a:br>
            <a:r>
              <a:rPr lang="en-US" sz="1500" dirty="0"/>
              <a:t>and at most 1 additional </a:t>
            </a:r>
            <a:r>
              <a:rPr lang="en-US" sz="1500" i="1" dirty="0"/>
              <a:t>range</a:t>
            </a:r>
            <a:r>
              <a:rPr lang="en-US" sz="1500" dirty="0"/>
              <a:t> clause of the form:</a:t>
            </a:r>
            <a:br>
              <a:rPr lang="en-US" sz="1500" dirty="0"/>
            </a:br>
            <a:r>
              <a:rPr lang="en-US" sz="1500" dirty="0"/>
              <a:t>       AND k</a:t>
            </a:r>
            <a:r>
              <a:rPr lang="en-US" sz="1500" baseline="-25000" dirty="0"/>
              <a:t>m+1</a:t>
            </a:r>
            <a:r>
              <a:rPr lang="en-US" sz="1500" dirty="0"/>
              <a:t> op &lt;</a:t>
            </a:r>
            <a:r>
              <a:rPr lang="en-US" sz="1500" dirty="0" err="1"/>
              <a:t>val</a:t>
            </a:r>
            <a:r>
              <a:rPr lang="en-US" sz="1500" dirty="0"/>
              <a:t>&gt;, where op is one of {&lt;, &gt;}</a:t>
            </a:r>
          </a:p>
          <a:p>
            <a:pPr>
              <a:spcBef>
                <a:spcPts val="2000"/>
              </a:spcBef>
            </a:pPr>
            <a:r>
              <a:rPr lang="en-US" sz="1800" dirty="0"/>
              <a:t>Why does this “match”?  </a:t>
            </a:r>
            <a:r>
              <a:rPr lang="en-US" sz="1800" i="1" dirty="0"/>
              <a:t>Lookup and scan in lexicographic order</a:t>
            </a:r>
          </a:p>
          <a:p>
            <a:pPr lvl="1"/>
            <a:r>
              <a:rPr lang="en-US" sz="1200" dirty="0"/>
              <a:t>Can do a lookup on equality conjuncts to find start-of-range</a:t>
            </a:r>
          </a:p>
          <a:p>
            <a:pPr lvl="1"/>
            <a:r>
              <a:rPr lang="en-US" sz="1200" dirty="0"/>
              <a:t>Can do a scan of contiguous data entries at leaves </a:t>
            </a:r>
          </a:p>
          <a:p>
            <a:pPr lvl="2"/>
            <a:r>
              <a:rPr lang="en-US" sz="1200" dirty="0"/>
              <a:t>satisfy the m+1</a:t>
            </a:r>
            <a:r>
              <a:rPr lang="en-US" sz="1200" baseline="30000" dirty="0"/>
              <a:t>st</a:t>
            </a:r>
            <a:r>
              <a:rPr lang="en-US" sz="1200" dirty="0"/>
              <a:t> conjunct </a:t>
            </a:r>
          </a:p>
          <a:p>
            <a:pPr lvl="2"/>
            <a:r>
              <a:rPr lang="en-US" sz="1200" dirty="0"/>
              <a:t>or if there is no m+1</a:t>
            </a:r>
            <a:r>
              <a:rPr lang="en-US" sz="1200" baseline="30000" dirty="0"/>
              <a:t>st</a:t>
            </a:r>
            <a:r>
              <a:rPr lang="en-US" sz="1200" dirty="0"/>
              <a:t> conjunct</a:t>
            </a:r>
          </a:p>
          <a:p>
            <a:pPr lvl="3"/>
            <a:r>
              <a:rPr lang="en-US" sz="1200" dirty="0"/>
              <a:t>scan the entire set of matches to the first </a:t>
            </a:r>
            <a:r>
              <a:rPr lang="en-US" sz="1200"/>
              <a:t>m conjuncts</a:t>
            </a:r>
            <a:endParaRPr lang="en-US" sz="1200" dirty="0"/>
          </a:p>
        </p:txBody>
      </p:sp>
    </p:spTree>
    <p:extLst>
      <p:ext uri="{BB962C8B-B14F-4D97-AF65-F5344CB8AC3E}">
        <p14:creationId xmlns:p14="http://schemas.microsoft.com/office/powerpoint/2010/main" val="153393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dirty="0"/>
              <a:t>Search Key and Ordering, Pt 3</a:t>
            </a:r>
          </a:p>
        </p:txBody>
      </p:sp>
      <p:sp>
        <p:nvSpPr>
          <p:cNvPr id="21" name="Content Placeholder 2"/>
          <p:cNvSpPr>
            <a:spLocks noGrp="1"/>
          </p:cNvSpPr>
          <p:nvPr>
            <p:ph idx="1"/>
          </p:nvPr>
        </p:nvSpPr>
        <p:spPr/>
        <p:txBody>
          <a:bodyPr>
            <a:normAutofit/>
          </a:bodyPr>
          <a:lstStyle/>
          <a:p>
            <a:r>
              <a:rPr lang="en-US" dirty="0"/>
              <a:t> </a:t>
            </a:r>
            <a:r>
              <a:rPr lang="en-US" b="1" dirty="0"/>
              <a:t>Composite Keys: </a:t>
            </a:r>
            <a:r>
              <a:rPr lang="en-US" dirty="0"/>
              <a:t>more than one column</a:t>
            </a:r>
          </a:p>
          <a:p>
            <a:pPr lvl="1"/>
            <a:r>
              <a:rPr lang="en-US" sz="2000" b="1" dirty="0"/>
              <a:t>Lexicographic order</a:t>
            </a:r>
          </a:p>
          <a:p>
            <a:pPr lvl="1"/>
            <a:r>
              <a:rPr lang="en-US" sz="2000" dirty="0"/>
              <a:t>Search a </a:t>
            </a:r>
            <a:r>
              <a:rPr lang="en-US" sz="2000" i="1" dirty="0"/>
              <a:t>range?</a:t>
            </a:r>
            <a:endParaRPr lang="en-US" sz="2000" dirty="0"/>
          </a:p>
          <a:p>
            <a:pPr lvl="1"/>
            <a:r>
              <a:rPr lang="en-US" sz="2000" dirty="0"/>
              <a:t>&lt;Age, Salary&gt;</a:t>
            </a:r>
          </a:p>
          <a:p>
            <a:pPr>
              <a:spcBef>
                <a:spcPts val="2328"/>
              </a:spcBef>
            </a:pPr>
            <a:r>
              <a:rPr lang="en-US" dirty="0"/>
              <a:t>Legend</a:t>
            </a:r>
          </a:p>
        </p:txBody>
      </p:sp>
      <p:sp>
        <p:nvSpPr>
          <p:cNvPr id="3" name="Rectangle 2" descr="(443, Grouch, Oscar, 32, $400)" title="Highlighted Row"/>
          <p:cNvSpPr/>
          <p:nvPr/>
        </p:nvSpPr>
        <p:spPr bwMode="auto">
          <a:xfrm>
            <a:off x="2057400" y="3084314"/>
            <a:ext cx="3107715" cy="228600"/>
          </a:xfrm>
          <a:prstGeom prst="rect">
            <a:avLst/>
          </a:prstGeom>
          <a:solidFill>
            <a:srgbClr val="92D050">
              <a:alpha val="18824"/>
            </a:srgbClr>
          </a:solidFill>
          <a:ln w="28575" cap="flat" cmpd="sng" algn="ctr">
            <a:solidFill>
              <a:srgbClr val="F7B21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100" dirty="0">
                <a:solidFill>
                  <a:srgbClr val="000000"/>
                </a:solidFill>
                <a:latin typeface="Helvetica Neue" charset="0"/>
                <a:ea typeface="Helvetica Neue" charset="0"/>
                <a:cs typeface="Helvetica Neue" charset="0"/>
              </a:rPr>
              <a:t>Green for rows we visit that are in the range</a:t>
            </a:r>
          </a:p>
        </p:txBody>
      </p:sp>
      <p:sp>
        <p:nvSpPr>
          <p:cNvPr id="7" name="Rectangle 6" descr="(443, Grouch, Oscar, 32, $400)" title="Highlighted Row"/>
          <p:cNvSpPr/>
          <p:nvPr/>
        </p:nvSpPr>
        <p:spPr bwMode="auto">
          <a:xfrm>
            <a:off x="2057400" y="3562350"/>
            <a:ext cx="3107715" cy="228600"/>
          </a:xfrm>
          <a:prstGeom prst="rect">
            <a:avLst/>
          </a:prstGeom>
          <a:solidFill>
            <a:srgbClr val="E20000">
              <a:alpha val="18824"/>
            </a:srgbClr>
          </a:solidFill>
          <a:ln w="28575" cap="flat" cmpd="sng" algn="ctr">
            <a:solidFill>
              <a:srgbClr val="F7B21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100" dirty="0">
                <a:solidFill>
                  <a:srgbClr val="000000"/>
                </a:solidFill>
                <a:latin typeface="Helvetica Neue" charset="0"/>
                <a:ea typeface="Helvetica Neue" charset="0"/>
                <a:cs typeface="Helvetica Neue" charset="0"/>
              </a:rPr>
              <a:t>Red for rows we visit that are not in the range</a:t>
            </a:r>
          </a:p>
        </p:txBody>
      </p:sp>
      <p:graphicFrame>
        <p:nvGraphicFramePr>
          <p:cNvPr id="8" name="Table 7" descr="Students table including information about SSN, Last Name, First Name, Age, Salary" title="Table"/>
          <p:cNvGraphicFramePr>
            <a:graphicFrameLocks noGrp="1"/>
          </p:cNvGraphicFramePr>
          <p:nvPr>
            <p:extLst>
              <p:ext uri="{D42A27DB-BD31-4B8C-83A1-F6EECF244321}">
                <p14:modId xmlns:p14="http://schemas.microsoft.com/office/powerpoint/2010/main" val="1352183298"/>
              </p:ext>
            </p:extLst>
          </p:nvPr>
        </p:nvGraphicFramePr>
        <p:xfrm>
          <a:off x="5592962" y="1631214"/>
          <a:ext cx="3107716" cy="1611630"/>
        </p:xfrm>
        <a:graphic>
          <a:graphicData uri="http://schemas.openxmlformats.org/drawingml/2006/table">
            <a:tbl>
              <a:tblPr firstRow="1" bandRow="1">
                <a:tableStyleId>{21E4AEA4-8DFA-4A89-87EB-49C32662AFE0}</a:tableStyleId>
              </a:tblPr>
              <a:tblGrid>
                <a:gridCol w="621543">
                  <a:extLst>
                    <a:ext uri="{9D8B030D-6E8A-4147-A177-3AD203B41FA5}">
                      <a16:colId xmlns:a16="http://schemas.microsoft.com/office/drawing/2014/main" val="20000"/>
                    </a:ext>
                  </a:extLst>
                </a:gridCol>
                <a:gridCol w="644525">
                  <a:extLst>
                    <a:ext uri="{9D8B030D-6E8A-4147-A177-3AD203B41FA5}">
                      <a16:colId xmlns:a16="http://schemas.microsoft.com/office/drawing/2014/main" val="20001"/>
                    </a:ext>
                  </a:extLst>
                </a:gridCol>
                <a:gridCol w="598562">
                  <a:extLst>
                    <a:ext uri="{9D8B030D-6E8A-4147-A177-3AD203B41FA5}">
                      <a16:colId xmlns:a16="http://schemas.microsoft.com/office/drawing/2014/main" val="20002"/>
                    </a:ext>
                  </a:extLst>
                </a:gridCol>
                <a:gridCol w="601587">
                  <a:extLst>
                    <a:ext uri="{9D8B030D-6E8A-4147-A177-3AD203B41FA5}">
                      <a16:colId xmlns:a16="http://schemas.microsoft.com/office/drawing/2014/main" val="20003"/>
                    </a:ext>
                  </a:extLst>
                </a:gridCol>
                <a:gridCol w="641499">
                  <a:extLst>
                    <a:ext uri="{9D8B030D-6E8A-4147-A177-3AD203B41FA5}">
                      <a16:colId xmlns:a16="http://schemas.microsoft.com/office/drawing/2014/main" val="20004"/>
                    </a:ext>
                  </a:extLst>
                </a:gridCol>
              </a:tblGrid>
              <a:tr h="411480">
                <a:tc>
                  <a:txBody>
                    <a:bodyPr/>
                    <a:lstStyle/>
                    <a:p>
                      <a:pPr algn="ctr"/>
                      <a:r>
                        <a:rPr lang="en-US" sz="1100" dirty="0"/>
                        <a:t>SSN</a:t>
                      </a:r>
                    </a:p>
                  </a:txBody>
                  <a:tcPr marL="68580" marR="68580" marT="34290" marB="34290"/>
                </a:tc>
                <a:tc>
                  <a:txBody>
                    <a:bodyPr/>
                    <a:lstStyle/>
                    <a:p>
                      <a:pPr algn="ctr"/>
                      <a:r>
                        <a:rPr lang="en-US" sz="1100" dirty="0"/>
                        <a:t>Last Name</a:t>
                      </a:r>
                    </a:p>
                  </a:txBody>
                  <a:tcPr marL="68580" marR="68580" marT="34290" marB="34290"/>
                </a:tc>
                <a:tc>
                  <a:txBody>
                    <a:bodyPr/>
                    <a:lstStyle/>
                    <a:p>
                      <a:pPr algn="ctr"/>
                      <a:r>
                        <a:rPr lang="en-US" sz="1100" dirty="0"/>
                        <a:t>First Name</a:t>
                      </a:r>
                    </a:p>
                  </a:txBody>
                  <a:tcPr marL="68580" marR="68580" marT="34290" marB="34290"/>
                </a:tc>
                <a:tc>
                  <a:txBody>
                    <a:bodyPr/>
                    <a:lstStyle/>
                    <a:p>
                      <a:pPr algn="ctr"/>
                      <a:r>
                        <a:rPr lang="en-US" sz="1100" dirty="0"/>
                        <a:t>Age</a:t>
                      </a:r>
                    </a:p>
                  </a:txBody>
                  <a:tcPr marL="68580" marR="68580" marT="34290" marB="34290"/>
                </a:tc>
                <a:tc>
                  <a:txBody>
                    <a:bodyPr/>
                    <a:lstStyle/>
                    <a:p>
                      <a:pPr algn="ctr"/>
                      <a:r>
                        <a:rPr lang="en-US" sz="1100" dirty="0"/>
                        <a:t>Salary</a:t>
                      </a:r>
                    </a:p>
                  </a:txBody>
                  <a:tcPr marL="68580" marR="68580" marT="34290" marB="34290"/>
                </a:tc>
                <a:extLst>
                  <a:ext uri="{0D108BD9-81ED-4DB2-BD59-A6C34878D82A}">
                    <a16:rowId xmlns:a16="http://schemas.microsoft.com/office/drawing/2014/main" val="10000"/>
                  </a:ext>
                </a:extLst>
              </a:tr>
              <a:tr h="240030">
                <a:tc>
                  <a:txBody>
                    <a:bodyPr/>
                    <a:lstStyle/>
                    <a:p>
                      <a:pPr algn="ctr"/>
                      <a:r>
                        <a:rPr lang="en-US" sz="1100" dirty="0"/>
                        <a:t>123</a:t>
                      </a:r>
                      <a:endParaRPr lang="en-US" sz="1100" dirty="0">
                        <a:solidFill>
                          <a:schemeClr val="tx2"/>
                        </a:solidFill>
                      </a:endParaRPr>
                    </a:p>
                  </a:txBody>
                  <a:tcPr marL="68580" marR="68580" marT="34290" marB="34290"/>
                </a:tc>
                <a:tc>
                  <a:txBody>
                    <a:bodyPr/>
                    <a:lstStyle/>
                    <a:p>
                      <a:pPr algn="ctr"/>
                      <a:r>
                        <a:rPr lang="en-US" sz="1100" dirty="0"/>
                        <a:t>Adams</a:t>
                      </a:r>
                      <a:endParaRPr lang="en-US" sz="1100" dirty="0">
                        <a:solidFill>
                          <a:schemeClr val="tx2"/>
                        </a:solidFill>
                      </a:endParaRPr>
                    </a:p>
                  </a:txBody>
                  <a:tcPr marL="68580" marR="68580" marT="34290" marB="34290"/>
                </a:tc>
                <a:tc>
                  <a:txBody>
                    <a:bodyPr/>
                    <a:lstStyle/>
                    <a:p>
                      <a:pPr algn="ctr"/>
                      <a:r>
                        <a:rPr lang="en-US" sz="1100" dirty="0"/>
                        <a:t>Elmo</a:t>
                      </a:r>
                      <a:endParaRPr lang="en-US" sz="1100" dirty="0">
                        <a:solidFill>
                          <a:schemeClr val="tx2"/>
                        </a:solidFill>
                      </a:endParaRPr>
                    </a:p>
                  </a:txBody>
                  <a:tcPr marL="68580" marR="68580" marT="34290" marB="34290"/>
                </a:tc>
                <a:tc>
                  <a:txBody>
                    <a:bodyPr/>
                    <a:lstStyle/>
                    <a:p>
                      <a:pPr algn="ctr"/>
                      <a:r>
                        <a:rPr lang="en-US" sz="1100" dirty="0"/>
                        <a:t>31</a:t>
                      </a:r>
                      <a:endParaRPr lang="en-US" sz="1100" dirty="0">
                        <a:solidFill>
                          <a:schemeClr val="tx2"/>
                        </a:solidFill>
                      </a:endParaRPr>
                    </a:p>
                  </a:txBody>
                  <a:tcPr marL="68580" marR="68580" marT="34290" marB="34290"/>
                </a:tc>
                <a:tc>
                  <a:txBody>
                    <a:bodyPr/>
                    <a:lstStyle/>
                    <a:p>
                      <a:pPr algn="ctr"/>
                      <a:r>
                        <a:rPr lang="en-US" sz="1100" dirty="0"/>
                        <a:t>$300</a:t>
                      </a:r>
                      <a:endParaRPr lang="en-US" sz="1100" dirty="0">
                        <a:solidFill>
                          <a:schemeClr val="tx2"/>
                        </a:solidFill>
                      </a:endParaRPr>
                    </a:p>
                  </a:txBody>
                  <a:tcPr marL="68580" marR="68580" marT="34290" marB="34290"/>
                </a:tc>
                <a:extLst>
                  <a:ext uri="{0D108BD9-81ED-4DB2-BD59-A6C34878D82A}">
                    <a16:rowId xmlns:a16="http://schemas.microsoft.com/office/drawing/2014/main" val="10001"/>
                  </a:ext>
                </a:extLst>
              </a:tr>
              <a:tr h="240030">
                <a:tc>
                  <a:txBody>
                    <a:bodyPr/>
                    <a:lstStyle/>
                    <a:p>
                      <a:pPr algn="ctr"/>
                      <a:r>
                        <a:rPr lang="en-US" sz="1100" dirty="0"/>
                        <a:t>443</a:t>
                      </a:r>
                      <a:endParaRPr lang="en-US" sz="1100" dirty="0">
                        <a:solidFill>
                          <a:schemeClr val="tx2"/>
                        </a:solidFill>
                      </a:endParaRPr>
                    </a:p>
                  </a:txBody>
                  <a:tcPr marL="68580" marR="68580" marT="34290" marB="34290"/>
                </a:tc>
                <a:tc>
                  <a:txBody>
                    <a:bodyPr/>
                    <a:lstStyle/>
                    <a:p>
                      <a:pPr algn="ctr"/>
                      <a:r>
                        <a:rPr lang="en-US" sz="1100" dirty="0"/>
                        <a:t>Grouch</a:t>
                      </a:r>
                      <a:endParaRPr lang="en-US" sz="1100" dirty="0">
                        <a:solidFill>
                          <a:schemeClr val="tx2"/>
                        </a:solidFill>
                      </a:endParaRPr>
                    </a:p>
                  </a:txBody>
                  <a:tcPr marL="68580" marR="68580" marT="34290" marB="34290"/>
                </a:tc>
                <a:tc>
                  <a:txBody>
                    <a:bodyPr/>
                    <a:lstStyle/>
                    <a:p>
                      <a:pPr algn="ctr"/>
                      <a:r>
                        <a:rPr lang="en-US" sz="1100" dirty="0"/>
                        <a:t>Oscar</a:t>
                      </a:r>
                      <a:endParaRPr lang="en-US" sz="1100" dirty="0">
                        <a:solidFill>
                          <a:schemeClr val="tx2"/>
                        </a:solidFill>
                      </a:endParaRPr>
                    </a:p>
                  </a:txBody>
                  <a:tcPr marL="68580" marR="68580" marT="34290" marB="34290"/>
                </a:tc>
                <a:tc>
                  <a:txBody>
                    <a:bodyPr/>
                    <a:lstStyle/>
                    <a:p>
                      <a:pPr algn="ctr"/>
                      <a:r>
                        <a:rPr lang="en-US" sz="1100" dirty="0"/>
                        <a:t>32</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2"/>
                  </a:ext>
                </a:extLst>
              </a:tr>
              <a:tr h="240030">
                <a:tc>
                  <a:txBody>
                    <a:bodyPr/>
                    <a:lstStyle/>
                    <a:p>
                      <a:pPr algn="ctr"/>
                      <a:r>
                        <a:rPr lang="en-US" sz="1100" dirty="0"/>
                        <a:t>244</a:t>
                      </a:r>
                      <a:endParaRPr lang="en-US" sz="1100" dirty="0">
                        <a:solidFill>
                          <a:schemeClr val="tx2"/>
                        </a:solidFill>
                      </a:endParaRPr>
                    </a:p>
                  </a:txBody>
                  <a:tcPr marL="68580" marR="68580" marT="34290" marB="34290"/>
                </a:tc>
                <a:tc>
                  <a:txBody>
                    <a:bodyPr/>
                    <a:lstStyle/>
                    <a:p>
                      <a:pPr algn="ctr"/>
                      <a:r>
                        <a:rPr lang="en-US" sz="1100" dirty="0"/>
                        <a:t>Oz</a:t>
                      </a:r>
                      <a:endParaRPr lang="en-US" sz="1100" dirty="0">
                        <a:solidFill>
                          <a:schemeClr val="tx2"/>
                        </a:solidFill>
                      </a:endParaRPr>
                    </a:p>
                  </a:txBody>
                  <a:tcPr marL="68580" marR="68580" marT="34290" marB="34290"/>
                </a:tc>
                <a:tc>
                  <a:txBody>
                    <a:bodyPr/>
                    <a:lstStyle/>
                    <a:p>
                      <a:pPr algn="ctr"/>
                      <a:r>
                        <a:rPr lang="en-US" sz="1100" dirty="0"/>
                        <a:t>Bert</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$140</a:t>
                      </a:r>
                      <a:endParaRPr lang="en-US" sz="1100" dirty="0">
                        <a:solidFill>
                          <a:schemeClr val="tx2"/>
                        </a:solidFill>
                      </a:endParaRPr>
                    </a:p>
                  </a:txBody>
                  <a:tcPr marL="68580" marR="68580" marT="34290" marB="34290"/>
                </a:tc>
                <a:extLst>
                  <a:ext uri="{0D108BD9-81ED-4DB2-BD59-A6C34878D82A}">
                    <a16:rowId xmlns:a16="http://schemas.microsoft.com/office/drawing/2014/main" val="10003"/>
                  </a:ext>
                </a:extLst>
              </a:tr>
              <a:tr h="240030">
                <a:tc>
                  <a:txBody>
                    <a:bodyPr/>
                    <a:lstStyle/>
                    <a:p>
                      <a:pPr algn="ctr"/>
                      <a:r>
                        <a:rPr lang="en-US" sz="1100" dirty="0"/>
                        <a:t>134</a:t>
                      </a:r>
                      <a:endParaRPr lang="en-US" sz="1100" dirty="0">
                        <a:solidFill>
                          <a:schemeClr val="tx2"/>
                        </a:solidFill>
                      </a:endParaRPr>
                    </a:p>
                  </a:txBody>
                  <a:tcPr marL="68580" marR="68580" marT="34290" marB="34290"/>
                </a:tc>
                <a:tc>
                  <a:txBody>
                    <a:bodyPr/>
                    <a:lstStyle/>
                    <a:p>
                      <a:pPr algn="ctr"/>
                      <a:r>
                        <a:rPr lang="en-US" sz="1100" dirty="0"/>
                        <a:t>Sanders</a:t>
                      </a:r>
                      <a:endParaRPr lang="en-US" sz="1100" dirty="0">
                        <a:solidFill>
                          <a:schemeClr val="tx2"/>
                        </a:solidFill>
                      </a:endParaRPr>
                    </a:p>
                  </a:txBody>
                  <a:tcPr marL="68580" marR="68580" marT="34290" marB="34290"/>
                </a:tc>
                <a:tc>
                  <a:txBody>
                    <a:bodyPr/>
                    <a:lstStyle/>
                    <a:p>
                      <a:pPr algn="ctr"/>
                      <a:r>
                        <a:rPr lang="en-US" sz="1100" dirty="0"/>
                        <a:t>Ernie</a:t>
                      </a:r>
                      <a:endParaRPr lang="en-US" sz="1100" dirty="0">
                        <a:solidFill>
                          <a:schemeClr val="tx2"/>
                        </a:solidFill>
                      </a:endParaRPr>
                    </a:p>
                  </a:txBody>
                  <a:tcPr marL="68580" marR="68580" marT="34290" marB="34290"/>
                </a:tc>
                <a:tc>
                  <a:txBody>
                    <a:bodyPr/>
                    <a:lstStyle/>
                    <a:p>
                      <a:pPr algn="ctr"/>
                      <a:r>
                        <a:rPr lang="en-US" sz="1100" dirty="0"/>
                        <a:t>55</a:t>
                      </a:r>
                      <a:endParaRPr lang="en-US" sz="1100" dirty="0">
                        <a:solidFill>
                          <a:schemeClr val="tx2"/>
                        </a:solidFill>
                      </a:endParaRPr>
                    </a:p>
                  </a:txBody>
                  <a:tcPr marL="68580" marR="68580" marT="34290" marB="34290"/>
                </a:tc>
                <a:tc>
                  <a:txBody>
                    <a:bodyPr/>
                    <a:lstStyle/>
                    <a:p>
                      <a:pPr algn="ctr"/>
                      <a:r>
                        <a:rPr lang="en-US" sz="1100" dirty="0"/>
                        <a:t>$400</a:t>
                      </a:r>
                      <a:endParaRPr lang="en-US" sz="1100" dirty="0">
                        <a:solidFill>
                          <a:schemeClr val="tx2"/>
                        </a:solidFill>
                      </a:endParaRPr>
                    </a:p>
                  </a:txBody>
                  <a:tcPr marL="68580" marR="68580" marT="34290" marB="34290"/>
                </a:tc>
                <a:extLst>
                  <a:ext uri="{0D108BD9-81ED-4DB2-BD59-A6C34878D82A}">
                    <a16:rowId xmlns:a16="http://schemas.microsoft.com/office/drawing/2014/main" val="10004"/>
                  </a:ext>
                </a:extLst>
              </a:tr>
              <a:tr h="240030">
                <a:tc>
                  <a:txBody>
                    <a:bodyPr/>
                    <a:lstStyle/>
                    <a:p>
                      <a:pPr algn="ctr"/>
                      <a:r>
                        <a:rPr lang="en-US" sz="1100" dirty="0">
                          <a:solidFill>
                            <a:schemeClr val="tx1"/>
                          </a:solidFill>
                        </a:rPr>
                        <a:t>176</a:t>
                      </a:r>
                    </a:p>
                  </a:txBody>
                  <a:tcPr marL="68580" marR="68580" marT="34290" marB="34290"/>
                </a:tc>
                <a:tc>
                  <a:txBody>
                    <a:bodyPr/>
                    <a:lstStyle/>
                    <a:p>
                      <a:pPr algn="ctr"/>
                      <a:r>
                        <a:rPr lang="en-US" sz="1100" dirty="0">
                          <a:solidFill>
                            <a:schemeClr val="tx1"/>
                          </a:solidFill>
                        </a:rPr>
                        <a:t>Grump</a:t>
                      </a:r>
                    </a:p>
                  </a:txBody>
                  <a:tcPr marL="68580" marR="68580" marT="34290" marB="34290"/>
                </a:tc>
                <a:tc>
                  <a:txBody>
                    <a:bodyPr/>
                    <a:lstStyle/>
                    <a:p>
                      <a:pPr algn="ctr"/>
                      <a:r>
                        <a:rPr lang="en-US" sz="1100" dirty="0">
                          <a:solidFill>
                            <a:schemeClr val="tx1"/>
                          </a:solidFill>
                        </a:rPr>
                        <a:t>Donald</a:t>
                      </a:r>
                    </a:p>
                  </a:txBody>
                  <a:tcPr marL="68580" marR="68580" marT="34290" marB="34290"/>
                </a:tc>
                <a:tc>
                  <a:txBody>
                    <a:bodyPr/>
                    <a:lstStyle/>
                    <a:p>
                      <a:pPr algn="ctr"/>
                      <a:r>
                        <a:rPr lang="en-US" sz="1100" dirty="0">
                          <a:solidFill>
                            <a:schemeClr val="tx1"/>
                          </a:solidFill>
                        </a:rPr>
                        <a:t>79</a:t>
                      </a:r>
                    </a:p>
                  </a:txBody>
                  <a:tcPr marL="68580" marR="68580" marT="34290" marB="34290"/>
                </a:tc>
                <a:tc>
                  <a:txBody>
                    <a:bodyPr/>
                    <a:lstStyle/>
                    <a:p>
                      <a:pPr algn="ctr"/>
                      <a:r>
                        <a:rPr lang="en-US" sz="1100" dirty="0">
                          <a:solidFill>
                            <a:schemeClr val="tx1"/>
                          </a:solidFill>
                        </a:rPr>
                        <a:t>$300</a:t>
                      </a: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6890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541B27"/>
      </a:dk2>
      <a:lt2>
        <a:srgbClr val="AACDCA"/>
      </a:lt2>
      <a:accent1>
        <a:srgbClr val="D72C2F"/>
      </a:accent1>
      <a:accent2>
        <a:srgbClr val="44516F"/>
      </a:accent2>
      <a:accent3>
        <a:srgbClr val="79C6C1"/>
      </a:accent3>
      <a:accent4>
        <a:srgbClr val="FFFFFF"/>
      </a:accent4>
      <a:accent5>
        <a:srgbClr val="FFFFFF"/>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RCOE updated template" id="{E7FA4F46-C946-B543-8CAA-6C2DD81F0FF0}" vid="{07066D9F-7382-EB44-B453-DDAD9AB5CA4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COE updated template" id="{E7FA4F46-C946-B543-8CAA-6C2DD81F0FF0}" vid="{CEBAC97C-41B9-7340-8D0A-3D484B4F57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BRCOE updated template</Template>
  <TotalTime>10009</TotalTime>
  <Words>5044</Words>
  <Application>Microsoft Macintosh PowerPoint</Application>
  <PresentationFormat>On-screen Show (16:9)</PresentationFormat>
  <Paragraphs>1336</Paragraphs>
  <Slides>63</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63</vt:i4>
      </vt:variant>
    </vt:vector>
  </HeadingPairs>
  <TitlesOfParts>
    <vt:vector size="74" baseType="lpstr">
      <vt:lpstr>ＭＳ Ｐゴシック</vt:lpstr>
      <vt:lpstr>Arial</vt:lpstr>
      <vt:lpstr>Calibri</vt:lpstr>
      <vt:lpstr>Calibri Light</vt:lpstr>
      <vt:lpstr>Century Gothic</vt:lpstr>
      <vt:lpstr>Helvetica</vt:lpstr>
      <vt:lpstr>Helvetica Neue</vt:lpstr>
      <vt:lpstr>Mangal</vt:lpstr>
      <vt:lpstr>Wingdings</vt:lpstr>
      <vt:lpstr>Office Theme</vt:lpstr>
      <vt:lpstr>Custom Design</vt:lpstr>
      <vt:lpstr>Index Files and  B+Tree Refinements</vt:lpstr>
      <vt:lpstr>General characteristics of an index: An Outline</vt:lpstr>
      <vt:lpstr>Query support</vt:lpstr>
      <vt:lpstr>Indexes: Basic Selection</vt:lpstr>
      <vt:lpstr>Indexes: Other Selections</vt:lpstr>
      <vt:lpstr>For Today</vt:lpstr>
      <vt:lpstr>Search Key and Ordering</vt:lpstr>
      <vt:lpstr>Search Key and Ordering, Pt 2. </vt:lpstr>
      <vt:lpstr>Search Key and Ordering, Pt 3</vt:lpstr>
      <vt:lpstr>Search Key and Ordering, Pt 4</vt:lpstr>
      <vt:lpstr>Search Key and Ordering, Pt 5</vt:lpstr>
      <vt:lpstr>Search Key and Ordering, Pt 6</vt:lpstr>
      <vt:lpstr>Search Key and Ordering, Pt 6, cont</vt:lpstr>
      <vt:lpstr>Search Key and Ordering, Pt. 7</vt:lpstr>
      <vt:lpstr>Search Key and Ordering, Pt 8</vt:lpstr>
      <vt:lpstr>Search Key and Ordering, Pt 9</vt:lpstr>
      <vt:lpstr>Search Key and Ordering, Pt 10</vt:lpstr>
      <vt:lpstr>Search Key and Ordering, Pt 11</vt:lpstr>
      <vt:lpstr>Search Key and Ordering, Pt 12</vt:lpstr>
      <vt:lpstr>Search Key and Ordering, Pt 13</vt:lpstr>
      <vt:lpstr>Search Key and Ordering, Pt 14</vt:lpstr>
      <vt:lpstr>Data Entry Storage Intro</vt:lpstr>
      <vt:lpstr>Three basic alternatives for data entries in any index</vt:lpstr>
      <vt:lpstr>Alternative 1 Index (B+ Tree)</vt:lpstr>
      <vt:lpstr>Alternative 2 Index</vt:lpstr>
      <vt:lpstr>Alternative 3 Index</vt:lpstr>
      <vt:lpstr>Indexing By Reference</vt:lpstr>
      <vt:lpstr>Alternative 2 vs Alternative 3 Table Illustration</vt:lpstr>
      <vt:lpstr>Clustered vs. Unclustered Index</vt:lpstr>
      <vt:lpstr>Clustered vs. Unclustered Index Visualization 1</vt:lpstr>
      <vt:lpstr>Clustered vs. Unclustered Index Visualization 2</vt:lpstr>
      <vt:lpstr>Clustered vs. Unclustered Index Visualization 3</vt:lpstr>
      <vt:lpstr>Clustered vs. Unclustered Index Visualization 5</vt:lpstr>
      <vt:lpstr>Clustered vs. Unclustered Index Visualization 6</vt:lpstr>
      <vt:lpstr>Clustered vs. Unclustered Indexes Pros</vt:lpstr>
      <vt:lpstr>Clustered vs. Unclustered Indexes Cons</vt:lpstr>
      <vt:lpstr>B+Tree Refinement: Variable-Length Keys</vt:lpstr>
      <vt:lpstr>Variable Length Keys &amp; Records</vt:lpstr>
      <vt:lpstr>Redefine Occupancy Invariant</vt:lpstr>
      <vt:lpstr>Prefix Compress Keys?</vt:lpstr>
      <vt:lpstr>Prefix Key Compression</vt:lpstr>
      <vt:lpstr>Suffix Key Compression</vt:lpstr>
      <vt:lpstr>B+-TREE COSTS</vt:lpstr>
      <vt:lpstr>Recall: Cost of Operations</vt:lpstr>
      <vt:lpstr>Cost of Operations</vt:lpstr>
      <vt:lpstr>Cost of Operations, cont</vt:lpstr>
      <vt:lpstr>Clustered vs. Unclustered Index Assumptions</vt:lpstr>
      <vt:lpstr>Scan all the Records</vt:lpstr>
      <vt:lpstr>Cost of Operations: Scan</vt:lpstr>
      <vt:lpstr>Cost of Operations: Equality Search?</vt:lpstr>
      <vt:lpstr>Find the record with key 3, pt 1</vt:lpstr>
      <vt:lpstr>Find the record with key 3, pt 2</vt:lpstr>
      <vt:lpstr>Cost of Operations: Equality Search</vt:lpstr>
      <vt:lpstr>Cost of Operations: Range Search?</vt:lpstr>
      <vt:lpstr>Find keys between 3 and 7</vt:lpstr>
      <vt:lpstr>Cost of Operations: Range Search</vt:lpstr>
      <vt:lpstr>Cost of Operations: Insert?</vt:lpstr>
      <vt:lpstr>Cost of Operations: Insert</vt:lpstr>
      <vt:lpstr>Cost of Operations: Delete</vt:lpstr>
      <vt:lpstr>Cost of Operations: Big O Notation</vt:lpstr>
      <vt:lpstr>Constant factors</vt:lpstr>
      <vt:lpstr>Summary</vt:lpstr>
      <vt:lpstr>Summary Cont</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Name of Course</dc:subject>
  <dc:creator>Daphne Nhuch</dc:creator>
  <cp:keywords/>
  <dc:description/>
  <cp:lastModifiedBy>Benjamin Kha</cp:lastModifiedBy>
  <cp:revision>128</cp:revision>
  <cp:lastPrinted>2018-09-09T08:52:33Z</cp:lastPrinted>
  <dcterms:created xsi:type="dcterms:W3CDTF">2018-03-13T04:30:50Z</dcterms:created>
  <dcterms:modified xsi:type="dcterms:W3CDTF">2019-02-21T03:56:45Z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